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oboto"/>
      <p:regular r:id="rId15"/>
      <p:bold r:id="rId16"/>
      <p:italic r:id="rId17"/>
      <p:boldItalic r:id="rId18"/>
    </p:embeddedFont>
    <p:embeddedFont>
      <p:font typeface="Merriweather"/>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erriweather-bold.fntdata"/><Relationship Id="rId11" Type="http://schemas.openxmlformats.org/officeDocument/2006/relationships/slide" Target="slides/slide6.xml"/><Relationship Id="rId22" Type="http://schemas.openxmlformats.org/officeDocument/2006/relationships/font" Target="fonts/Merriweather-boldItalic.fntdata"/><Relationship Id="rId10" Type="http://schemas.openxmlformats.org/officeDocument/2006/relationships/slide" Target="slides/slide5.xml"/><Relationship Id="rId21" Type="http://schemas.openxmlformats.org/officeDocument/2006/relationships/font" Target="fonts/Merriweather-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regular.fntdata"/><Relationship Id="rId14" Type="http://schemas.openxmlformats.org/officeDocument/2006/relationships/slide" Target="slides/slide9.xml"/><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notesMaster" Target="notesMasters/notesMaster1.xml"/><Relationship Id="rId19" Type="http://schemas.openxmlformats.org/officeDocument/2006/relationships/font" Target="fonts/Merriweather-regular.fntdata"/><Relationship Id="rId6" Type="http://schemas.openxmlformats.org/officeDocument/2006/relationships/slide" Target="slides/slide1.xml"/><Relationship Id="rId18"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5ee11e43b8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5ee11e43b8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Mission: Bring awareness to the importance of identification </a:t>
            </a:r>
            <a:endParaRPr>
              <a:solidFill>
                <a:schemeClr val="dk1"/>
              </a:solidFill>
            </a:endParaRPr>
          </a:p>
          <a:p>
            <a:pPr indent="0" lvl="0" marL="0" rtl="0" algn="l">
              <a:spcBef>
                <a:spcPts val="0"/>
              </a:spcBef>
              <a:spcAft>
                <a:spcPts val="0"/>
              </a:spcAft>
              <a:buNone/>
            </a:pPr>
            <a:r>
              <a:t/>
            </a:r>
            <a:endParaRPr>
              <a:solidFill>
                <a:schemeClr val="dk1"/>
              </a:solidFill>
              <a:highlight>
                <a:srgbClr val="FFFFFF"/>
              </a:highlight>
            </a:endParaRPr>
          </a:p>
          <a:p>
            <a:pPr indent="0" lvl="0" marL="0" rtl="0" algn="l">
              <a:spcBef>
                <a:spcPts val="0"/>
              </a:spcBef>
              <a:spcAft>
                <a:spcPts val="0"/>
              </a:spcAft>
              <a:buNone/>
            </a:pPr>
            <a:r>
              <a:rPr lang="en">
                <a:solidFill>
                  <a:schemeClr val="dk1"/>
                </a:solidFill>
                <a:highlight>
                  <a:srgbClr val="FFFFFF"/>
                </a:highlight>
              </a:rPr>
              <a:t>A student’s social and academic success can be measured by their perceived identity within the course work being taught. Identification is defined by having a sense of belonging in a school and valuing the school-related outcomes. The opposite, dis-identification, often leads to a path of downward mobility where students learn to feel unappreciated and unvalued.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5ee11e43b8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5ee11e43b8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latin typeface="Roboto"/>
                <a:ea typeface="Roboto"/>
                <a:cs typeface="Roboto"/>
                <a:sym typeface="Roboto"/>
              </a:rPr>
              <a:t>Thoughts on the importance of background in the formation of identity</a:t>
            </a:r>
            <a:endParaRPr sz="1400">
              <a:solidFill>
                <a:schemeClr val="dk1"/>
              </a:solidFill>
              <a:latin typeface="Roboto"/>
              <a:ea typeface="Roboto"/>
              <a:cs typeface="Roboto"/>
              <a:sym typeface="Roboto"/>
            </a:endParaRPr>
          </a:p>
          <a:p>
            <a:pPr indent="0" lvl="0" marL="0" rtl="0" algn="l">
              <a:spcBef>
                <a:spcPts val="0"/>
              </a:spcBef>
              <a:spcAft>
                <a:spcPts val="0"/>
              </a:spcAft>
              <a:buNone/>
            </a:pPr>
            <a:r>
              <a:t/>
            </a:r>
            <a:endParaRPr sz="14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en" sz="1000">
                <a:solidFill>
                  <a:srgbClr val="626F82"/>
                </a:solidFill>
                <a:highlight>
                  <a:srgbClr val="F7F7F7"/>
                </a:highlight>
              </a:rPr>
              <a:t>Stephanie Ona</a:t>
            </a:r>
            <a:r>
              <a:rPr lang="en" sz="1400">
                <a:solidFill>
                  <a:schemeClr val="dk1"/>
                </a:solidFill>
                <a:latin typeface="Roboto"/>
                <a:ea typeface="Roboto"/>
                <a:cs typeface="Roboto"/>
                <a:sym typeface="Roboto"/>
              </a:rPr>
              <a:t> and _____ </a:t>
            </a:r>
            <a:endParaRPr sz="14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Why does where we come from matter? It’s a pretty straightforward question, I think.</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Where we come from plays a major role in our identity and who we are as a person.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Everything from the country we call home, our native language and the community with which we speak it. Our family dynamics, childhood friendships and relationships. Our religion and community of faith. Our schooling, teachers, and peers. All contribute to who we are as individuals.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But our life doesn’t passively happen to us and form us like the squares of a quilt. We actively interact and influence our experiences and learning to create a quilted piece unique to us.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Each square, each stitch, each fold of the garment that is our life shapes our identity. And as we grow and change, so does our quilt.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Your classrooms are full of students decked out in customized quilts that represent the  intersectionality of their identity and background. You as teachers, though it may not always be in your pay grade, are tasked with honoring the identities of your students through schooling.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Why? Because from the ages of 4-18 students spend more hours awake in school with you than they do at home. Because schools function as a microcosm of their immediate society, preparing students with the tools that not only foster their intellectual growth, but also social, emotional, and behavioral learning so that they can effectively engage and contribute to their community.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Ain't nothing more impactful in a community than people who are confident and content in their identity and their capabilities. So is it imperative that administrators and teachers enrich students with a curriculum that fosters that confidence of self.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Who we are, where we come from, how we identify influences how we receive and perceive the world and in turn affects how the world receives and perceives us.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As I mentioned before, schools serve as a microcosm of society and in American society, the American curriculum, though it is not standardized, is outdated and as a consequence exclusionary of millions of identities.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 scan on the literature and history curriculum alone revealed a tendency for American schools to teach from a straight white male perspective. History books often dilute or exclude othered experiences or reduce a non white male identity to a moment in time (land acquisition from natives, suffrage movement, civil rights).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And while this curriculum structure may not be deliberate, the general comfortability of what has always been enables complacency of pedagogy.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This complacency acts in direct conflict with individual identity as it damages students’ quilted pieces: smearing with dirt and tearing at the seams of some patches of a students identity that isn’t encouraged by the curriculum.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In short, where we come from matters because the diversity of our experience allows for nuance in our learning.</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5ee11e43b8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5ee11e43b8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a:t>
            </a:r>
            <a:r>
              <a:rPr lang="en"/>
              <a:t>encourage</a:t>
            </a:r>
            <a:r>
              <a:rPr lang="en"/>
              <a:t> student </a:t>
            </a:r>
            <a:r>
              <a:rPr lang="en"/>
              <a:t>involvement</a:t>
            </a:r>
            <a:r>
              <a:rPr lang="en"/>
              <a:t> in school</a:t>
            </a:r>
            <a:endParaRPr/>
          </a:p>
          <a:p>
            <a:pPr indent="0" lvl="0" marL="0" rtl="0" algn="l">
              <a:spcBef>
                <a:spcPts val="0"/>
              </a:spcBef>
              <a:spcAft>
                <a:spcPts val="0"/>
              </a:spcAft>
              <a:buNone/>
            </a:pPr>
            <a:r>
              <a:rPr lang="en"/>
              <a:t>Using multiple </a:t>
            </a:r>
            <a:r>
              <a:rPr lang="en"/>
              <a:t>perspectives</a:t>
            </a:r>
            <a:r>
              <a:rPr lang="en"/>
              <a:t> and representations in materials</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150">
                <a:solidFill>
                  <a:srgbClr val="3B3B3B"/>
                </a:solidFill>
                <a:highlight>
                  <a:srgbClr val="F7F7F7"/>
                </a:highlight>
              </a:rPr>
              <a:t>saachi and caroline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5ee11e43b8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5ee11e43b8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 sz="1400">
                <a:solidFill>
                  <a:schemeClr val="accent1"/>
                </a:solidFill>
              </a:rPr>
              <a:t>If a student can’t find ways to identify w/ school… </a:t>
            </a:r>
            <a:endParaRPr sz="1400">
              <a:solidFill>
                <a:schemeClr val="accent1"/>
              </a:solidFill>
            </a:endParaRPr>
          </a:p>
          <a:p>
            <a:pPr indent="-317500" lvl="0" marL="457200" rtl="0" algn="l">
              <a:spcBef>
                <a:spcPts val="0"/>
              </a:spcBef>
              <a:spcAft>
                <a:spcPts val="0"/>
              </a:spcAft>
              <a:buClr>
                <a:schemeClr val="accent1"/>
              </a:buClr>
              <a:buSzPts val="1400"/>
              <a:buChar char="●"/>
            </a:pPr>
            <a:r>
              <a:rPr lang="en" sz="1400">
                <a:solidFill>
                  <a:schemeClr val="accent1"/>
                </a:solidFill>
              </a:rPr>
              <a:t>This lack of ability to see importance of learning will </a:t>
            </a:r>
            <a:r>
              <a:rPr lang="en" sz="1400">
                <a:solidFill>
                  <a:schemeClr val="accent1"/>
                </a:solidFill>
              </a:rPr>
              <a:t>negatively</a:t>
            </a:r>
            <a:r>
              <a:rPr lang="en" sz="1400">
                <a:solidFill>
                  <a:schemeClr val="accent1"/>
                </a:solidFill>
              </a:rPr>
              <a:t> impact their academic success along with behaviour at </a:t>
            </a:r>
            <a:r>
              <a:rPr lang="en" sz="1400">
                <a:solidFill>
                  <a:schemeClr val="accent1"/>
                </a:solidFill>
              </a:rPr>
              <a:t>school. Instead of aligning their goals with the goals of the school, they would drift aimlessly through each course and academic year. </a:t>
            </a:r>
            <a:endParaRPr sz="1400">
              <a:solidFill>
                <a:schemeClr val="accent1"/>
              </a:solidFill>
            </a:endParaRPr>
          </a:p>
          <a:p>
            <a:pPr indent="-317500" lvl="1" marL="1371600" rtl="0" algn="l">
              <a:spcBef>
                <a:spcPts val="0"/>
              </a:spcBef>
              <a:spcAft>
                <a:spcPts val="0"/>
              </a:spcAft>
              <a:buClr>
                <a:schemeClr val="accent1"/>
              </a:buClr>
              <a:buSzPts val="1400"/>
              <a:buChar char="○"/>
            </a:pPr>
            <a:r>
              <a:rPr b="1" lang="en" sz="1400">
                <a:solidFill>
                  <a:schemeClr val="accent1"/>
                </a:solidFill>
              </a:rPr>
              <a:t>Necessity to inspire </a:t>
            </a:r>
            <a:r>
              <a:rPr lang="en" sz="1400">
                <a:solidFill>
                  <a:schemeClr val="accent1"/>
                </a:solidFill>
              </a:rPr>
              <a:t>the students to feel like they are working on something very important: their own education … and that this aligns with the school’s value</a:t>
            </a:r>
            <a:endParaRPr sz="1400">
              <a:solidFill>
                <a:schemeClr val="accent1"/>
              </a:solidFill>
            </a:endParaRPr>
          </a:p>
          <a:p>
            <a:pPr indent="-317500" lvl="2" marL="1828800" rtl="0" algn="l">
              <a:spcBef>
                <a:spcPts val="0"/>
              </a:spcBef>
              <a:spcAft>
                <a:spcPts val="0"/>
              </a:spcAft>
              <a:buClr>
                <a:schemeClr val="accent1"/>
              </a:buClr>
              <a:buSzPts val="1400"/>
              <a:buChar char="■"/>
            </a:pPr>
            <a:r>
              <a:rPr lang="en" sz="1400">
                <a:solidFill>
                  <a:schemeClr val="accent1"/>
                </a:solidFill>
              </a:rPr>
              <a:t>In school, I felt like I could identify more with a class when the teacher was personable and inspired me; I consequently worked harder. An example of this was my high school spanish class, as I worked harder I began to identify more with the school and take pride in being a part of it </a:t>
            </a:r>
            <a:endParaRPr b="1" sz="1400">
              <a:solidFill>
                <a:schemeClr val="accent1"/>
              </a:solidFill>
            </a:endParaRPr>
          </a:p>
          <a:p>
            <a:pPr indent="-317500" lvl="2" marL="1828800" rtl="0" algn="l">
              <a:spcBef>
                <a:spcPts val="0"/>
              </a:spcBef>
              <a:spcAft>
                <a:spcPts val="0"/>
              </a:spcAft>
              <a:buClr>
                <a:schemeClr val="accent1"/>
              </a:buClr>
              <a:buSzPts val="1400"/>
              <a:buChar char="■"/>
            </a:pPr>
            <a:r>
              <a:rPr lang="en" sz="1400">
                <a:solidFill>
                  <a:schemeClr val="accent1"/>
                </a:solidFill>
              </a:rPr>
              <a:t>Example: at St Thomas More, the student body is very diverse. The teachers do a great job of including everyone in class discussions </a:t>
            </a:r>
            <a:endParaRPr sz="1400">
              <a:solidFill>
                <a:schemeClr val="accent1"/>
              </a:solidFill>
            </a:endParaRPr>
          </a:p>
          <a:p>
            <a:pPr indent="-317500" lvl="2" marL="1828800" rtl="0" algn="l">
              <a:spcBef>
                <a:spcPts val="0"/>
              </a:spcBef>
              <a:spcAft>
                <a:spcPts val="0"/>
              </a:spcAft>
              <a:buClr>
                <a:schemeClr val="accent1"/>
              </a:buClr>
              <a:buSzPts val="1400"/>
              <a:buChar char="■"/>
            </a:pPr>
            <a:r>
              <a:rPr lang="en" sz="1400">
                <a:solidFill>
                  <a:schemeClr val="accent1"/>
                </a:solidFill>
              </a:rPr>
              <a:t>I’ll do the blue</a:t>
            </a:r>
            <a:endParaRPr sz="1400">
              <a:solidFill>
                <a:schemeClr val="accent1"/>
              </a:solidFill>
            </a:endParaRPr>
          </a:p>
          <a:p>
            <a:pPr indent="0" lvl="0" marL="0" rtl="0" algn="l">
              <a:spcBef>
                <a:spcPts val="0"/>
              </a:spcBef>
              <a:spcAft>
                <a:spcPts val="0"/>
              </a:spcAft>
              <a:buNone/>
            </a:pPr>
            <a:r>
              <a:t/>
            </a:r>
            <a:endParaRPr b="1" sz="1400"/>
          </a:p>
          <a:p>
            <a:pPr indent="0" lvl="0" marL="0" rtl="0" algn="l">
              <a:spcBef>
                <a:spcPts val="0"/>
              </a:spcBef>
              <a:spcAft>
                <a:spcPts val="0"/>
              </a:spcAft>
              <a:buNone/>
            </a:pPr>
            <a:r>
              <a:t/>
            </a:r>
            <a:endParaRPr b="1" sz="1400"/>
          </a:p>
          <a:p>
            <a:pPr indent="0" lvl="0" marL="0" rtl="0" algn="l">
              <a:spcBef>
                <a:spcPts val="0"/>
              </a:spcBef>
              <a:spcAft>
                <a:spcPts val="0"/>
              </a:spcAft>
              <a:buNone/>
            </a:pPr>
            <a:r>
              <a:rPr b="1" lang="en" sz="1400"/>
              <a:t>ON PARTICIPATION/ CLASS DISCUSSION: </a:t>
            </a:r>
            <a:r>
              <a:rPr lang="en" sz="1400"/>
              <a:t>through constructive conversation, all students’ can feel that they are able to express their identity by participating. </a:t>
            </a:r>
            <a:endParaRPr sz="1400"/>
          </a:p>
          <a:p>
            <a:pPr indent="0" lvl="0" marL="0" rtl="0" algn="l">
              <a:spcBef>
                <a:spcPts val="0"/>
              </a:spcBef>
              <a:spcAft>
                <a:spcPts val="0"/>
              </a:spcAft>
              <a:buNone/>
            </a:pPr>
            <a:r>
              <a:t/>
            </a:r>
            <a:endParaRPr b="1" sz="1400"/>
          </a:p>
          <a:p>
            <a:pPr indent="0" lvl="0" marL="0" rtl="0" algn="l">
              <a:spcBef>
                <a:spcPts val="0"/>
              </a:spcBef>
              <a:spcAft>
                <a:spcPts val="0"/>
              </a:spcAft>
              <a:buNone/>
            </a:pPr>
            <a:r>
              <a:rPr b="1" lang="en" sz="1400"/>
              <a:t>FEEDBACK: </a:t>
            </a:r>
            <a:r>
              <a:rPr lang="en" sz="1400"/>
              <a:t>surveys</a:t>
            </a:r>
            <a:r>
              <a:rPr lang="en" sz="1400"/>
              <a:t> and feedback give us a way to hear from students things they might not have wanted to say in person (anonymously). Gives us a look into student’s minds</a:t>
            </a:r>
            <a:endParaRPr sz="1400"/>
          </a:p>
          <a:p>
            <a:pPr indent="0" lvl="0" marL="0" rtl="0" algn="l">
              <a:spcBef>
                <a:spcPts val="0"/>
              </a:spcBef>
              <a:spcAft>
                <a:spcPts val="0"/>
              </a:spcAft>
              <a:buNone/>
            </a:pPr>
            <a:r>
              <a:t/>
            </a:r>
            <a:endParaRPr b="1" sz="1400"/>
          </a:p>
          <a:p>
            <a:pPr indent="0" lvl="0" marL="0" rtl="0" algn="l">
              <a:spcBef>
                <a:spcPts val="0"/>
              </a:spcBef>
              <a:spcAft>
                <a:spcPts val="0"/>
              </a:spcAft>
              <a:buNone/>
            </a:pPr>
            <a:r>
              <a:rPr b="1" lang="en" sz="1400"/>
              <a:t>ABOUT CLUBS</a:t>
            </a:r>
            <a:endParaRPr b="1" sz="1400"/>
          </a:p>
          <a:p>
            <a:pPr indent="-317500" lvl="0" marL="457200" rtl="0" algn="l">
              <a:spcBef>
                <a:spcPts val="0"/>
              </a:spcBef>
              <a:spcAft>
                <a:spcPts val="0"/>
              </a:spcAft>
              <a:buClr>
                <a:schemeClr val="accent5"/>
              </a:buClr>
              <a:buSzPts val="1400"/>
              <a:buChar char="●"/>
            </a:pPr>
            <a:r>
              <a:rPr lang="en" sz="1400">
                <a:solidFill>
                  <a:schemeClr val="accent5"/>
                </a:solidFill>
              </a:rPr>
              <a:t>Own </a:t>
            </a:r>
            <a:r>
              <a:rPr lang="en" sz="1400">
                <a:solidFill>
                  <a:schemeClr val="accent5"/>
                </a:solidFill>
              </a:rPr>
              <a:t>examples: in my high school, I did not identify with or feel interested in a lot of the academic after school activities; however sports really stimulated me and kept me active. I found my school identity thru participation in sports. This in turn led me to working better in school so I could remain in sports </a:t>
            </a:r>
            <a:endParaRPr sz="1400">
              <a:solidFill>
                <a:schemeClr val="accent5"/>
              </a:solidFill>
            </a:endParaRPr>
          </a:p>
          <a:p>
            <a:pPr indent="-317500" lvl="0" marL="457200" rtl="0" algn="l">
              <a:spcBef>
                <a:spcPts val="0"/>
              </a:spcBef>
              <a:spcAft>
                <a:spcPts val="0"/>
              </a:spcAft>
              <a:buClr>
                <a:schemeClr val="accent5"/>
              </a:buClr>
              <a:buSzPts val="1400"/>
              <a:buChar char="●"/>
            </a:pPr>
            <a:r>
              <a:rPr lang="en" sz="1400">
                <a:solidFill>
                  <a:schemeClr val="accent5"/>
                </a:solidFill>
              </a:rPr>
              <a:t>You could add ur own exp here as well</a:t>
            </a:r>
            <a:endParaRPr sz="1400">
              <a:solidFill>
                <a:schemeClr val="accent5"/>
              </a:solidFill>
            </a:endParaRPr>
          </a:p>
          <a:p>
            <a:pPr indent="-317500" lvl="0" marL="457200" rtl="0" algn="l">
              <a:spcBef>
                <a:spcPts val="0"/>
              </a:spcBef>
              <a:spcAft>
                <a:spcPts val="0"/>
              </a:spcAft>
              <a:buClr>
                <a:schemeClr val="dk1"/>
              </a:buClr>
              <a:buSzPts val="1400"/>
              <a:buChar char="●"/>
            </a:pPr>
            <a:r>
              <a:rPr lang="en" sz="1400">
                <a:solidFill>
                  <a:schemeClr val="dk1"/>
                </a:solidFill>
              </a:rPr>
              <a:t>Throughout my life I felt disidentification because as a Korean Immigrant, I had to assimilate to white culture, but through sports and activities, I found a common ground with others and made friends. This increased my mental health and allowed me to help others who were going through the same experience. </a:t>
            </a:r>
            <a:endParaRPr sz="1400">
              <a:solidFill>
                <a:schemeClr val="dk1"/>
              </a:solidFill>
            </a:endParaRPr>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Transition after talking about </a:t>
            </a:r>
            <a:r>
              <a:rPr lang="en" sz="1400"/>
              <a:t>creation</a:t>
            </a:r>
            <a:r>
              <a:rPr lang="en" sz="1400"/>
              <a:t> of clubs to the next presenters. </a:t>
            </a:r>
            <a:endParaRPr sz="1400"/>
          </a:p>
          <a:p>
            <a:pPr indent="0" lvl="0" marL="0" rtl="0" algn="l">
              <a:spcBef>
                <a:spcPts val="0"/>
              </a:spcBef>
              <a:spcAft>
                <a:spcPts val="0"/>
              </a:spcAft>
              <a:buNone/>
            </a:pPr>
            <a:r>
              <a:rPr lang="en" sz="1400"/>
              <a:t>Increased disidentification can lead to </a:t>
            </a:r>
            <a:r>
              <a:rPr lang="en" sz="1400"/>
              <a:t>students not seeing the importance of school and learning</a:t>
            </a:r>
            <a:endParaRPr sz="1400"/>
          </a:p>
          <a:p>
            <a:pPr indent="0" lvl="0" marL="0" rtl="0" algn="l">
              <a:spcBef>
                <a:spcPts val="0"/>
              </a:spcBef>
              <a:spcAft>
                <a:spcPts val="0"/>
              </a:spcAft>
              <a:buNone/>
            </a:pPr>
            <a:r>
              <a:rPr lang="en" sz="1400"/>
              <a:t>Increased identification can lead to overall improvement of student mood and even grades eventually</a:t>
            </a:r>
            <a:endParaRPr sz="1400"/>
          </a:p>
          <a:p>
            <a:pPr indent="0" lvl="0" marL="0" rtl="0" algn="l">
              <a:spcBef>
                <a:spcPts val="0"/>
              </a:spcBef>
              <a:spcAft>
                <a:spcPts val="0"/>
              </a:spcAft>
              <a:buNone/>
            </a:pPr>
            <a:r>
              <a:t/>
            </a:r>
            <a:endParaRPr/>
          </a:p>
          <a:p>
            <a:pPr indent="0" lvl="0" marL="0" rtl="0" algn="l">
              <a:spcBef>
                <a:spcPts val="0"/>
              </a:spcBef>
              <a:spcAft>
                <a:spcPts val="0"/>
              </a:spcAft>
              <a:buNone/>
            </a:pPr>
            <a:r>
              <a:rPr lang="en" sz="1150">
                <a:solidFill>
                  <a:srgbClr val="3B3B3B"/>
                </a:solidFill>
                <a:highlight>
                  <a:srgbClr val="F7F7F7"/>
                </a:highlight>
              </a:rPr>
              <a:t>Young and james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5ee11e43b8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5ee11e43b8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encourage student involvement in activities</a:t>
            </a:r>
            <a:endParaRPr/>
          </a:p>
          <a:p>
            <a:pPr indent="0" lvl="0" marL="0" rtl="0" algn="l">
              <a:spcBef>
                <a:spcPts val="0"/>
              </a:spcBef>
              <a:spcAft>
                <a:spcPts val="0"/>
              </a:spcAft>
              <a:buNone/>
            </a:pPr>
            <a:r>
              <a:rPr lang="en"/>
              <a:t>How to encourage teacher involvement in </a:t>
            </a:r>
            <a:r>
              <a:rPr lang="en"/>
              <a:t>relationship</a:t>
            </a:r>
            <a:r>
              <a:rPr lang="en"/>
              <a:t> building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Libby and John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5ee11e43b8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5ee11e43b8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does faith and even catholic school missions help encourage the formation of identity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150">
                <a:solidFill>
                  <a:srgbClr val="3B3B3B"/>
                </a:solidFill>
                <a:highlight>
                  <a:srgbClr val="F7F7F7"/>
                </a:highlight>
              </a:rPr>
              <a:t>natalie, john d, erin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5ee11e43b8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5ee11e43b8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Tyler and Olivia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4eca5e3c9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4eca5e3c9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11.png"/><Relationship Id="rId6"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 Student’s Identity within Education</a:t>
            </a:r>
            <a:endParaRPr/>
          </a:p>
        </p:txBody>
      </p:sp>
      <p:sp>
        <p:nvSpPr>
          <p:cNvPr id="65" name="Google Shape;65;p13"/>
          <p:cNvSpPr txBox="1"/>
          <p:nvPr>
            <p:ph idx="1" type="subTitle"/>
          </p:nvPr>
        </p:nvSpPr>
        <p:spPr>
          <a:xfrm>
            <a:off x="311700" y="1878550"/>
            <a:ext cx="6053400" cy="738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rgbClr val="000000"/>
              </a:buClr>
              <a:buSzPts val="1400"/>
              <a:buFont typeface="Arial"/>
              <a:buNone/>
            </a:pPr>
            <a:r>
              <a:rPr lang="en" sz="1400">
                <a:solidFill>
                  <a:srgbClr val="000000"/>
                </a:solidFill>
                <a:latin typeface="Merriweather"/>
                <a:ea typeface="Merriweather"/>
                <a:cs typeface="Merriweather"/>
                <a:sym typeface="Merriweather"/>
              </a:rPr>
              <a:t>Catholic Education Interns from the University of Notre Dame</a:t>
            </a:r>
            <a:endParaRPr/>
          </a:p>
        </p:txBody>
      </p:sp>
      <p:sp>
        <p:nvSpPr>
          <p:cNvPr id="66" name="Google Shape;66;p13"/>
          <p:cNvSpPr txBox="1"/>
          <p:nvPr/>
        </p:nvSpPr>
        <p:spPr>
          <a:xfrm>
            <a:off x="2829625" y="4036425"/>
            <a:ext cx="6145800" cy="9252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rgbClr val="FFFFFF"/>
                </a:solidFill>
                <a:latin typeface="Roboto"/>
                <a:ea typeface="Roboto"/>
                <a:cs typeface="Roboto"/>
                <a:sym typeface="Roboto"/>
              </a:rPr>
              <a:t>The </a:t>
            </a:r>
            <a:r>
              <a:rPr lang="en" sz="1600">
                <a:solidFill>
                  <a:srgbClr val="FFFFFF"/>
                </a:solidFill>
                <a:latin typeface="Roboto"/>
                <a:ea typeface="Roboto"/>
                <a:cs typeface="Roboto"/>
                <a:sym typeface="Roboto"/>
              </a:rPr>
              <a:t>Sixth</a:t>
            </a:r>
            <a:r>
              <a:rPr b="0" i="0" lang="en" sz="1600" u="none" cap="none" strike="noStrike">
                <a:solidFill>
                  <a:srgbClr val="FFFFFF"/>
                </a:solidFill>
                <a:latin typeface="Roboto"/>
                <a:ea typeface="Roboto"/>
                <a:cs typeface="Roboto"/>
                <a:sym typeface="Roboto"/>
              </a:rPr>
              <a:t> Annual School Leaders’ and Educators’ Conference</a:t>
            </a:r>
            <a:endParaRPr b="0" i="0" sz="1600" u="none" cap="none" strike="noStrike">
              <a:solidFill>
                <a:srgbClr val="FFFFFF"/>
              </a:solidFill>
              <a:latin typeface="Roboto"/>
              <a:ea typeface="Roboto"/>
              <a:cs typeface="Roboto"/>
              <a:sym typeface="Roboto"/>
            </a:endParaRPr>
          </a:p>
          <a:p>
            <a:pPr indent="0" lvl="0" marL="0" marR="0" rtl="0" algn="r">
              <a:lnSpc>
                <a:spcPct val="100000"/>
              </a:lnSpc>
              <a:spcBef>
                <a:spcPts val="0"/>
              </a:spcBef>
              <a:spcAft>
                <a:spcPts val="0"/>
              </a:spcAft>
              <a:buClr>
                <a:srgbClr val="000000"/>
              </a:buClr>
              <a:buSzPts val="1600"/>
              <a:buFont typeface="Arial"/>
              <a:buNone/>
            </a:pPr>
            <a:r>
              <a:rPr lang="en" sz="1600">
                <a:solidFill>
                  <a:srgbClr val="FFFFFF"/>
                </a:solidFill>
                <a:latin typeface="Roboto"/>
                <a:ea typeface="Roboto"/>
                <a:cs typeface="Roboto"/>
                <a:sym typeface="Roboto"/>
              </a:rPr>
              <a:t>Hotel Alexander</a:t>
            </a:r>
            <a:r>
              <a:rPr b="0" i="0" lang="en" sz="1600" u="none" cap="none" strike="noStrike">
                <a:solidFill>
                  <a:srgbClr val="FFFFFF"/>
                </a:solidFill>
                <a:latin typeface="Roboto"/>
                <a:ea typeface="Roboto"/>
                <a:cs typeface="Roboto"/>
                <a:sym typeface="Roboto"/>
              </a:rPr>
              <a:t>, Bardejov Spa</a:t>
            </a:r>
            <a:endParaRPr b="0" i="0" sz="1600" u="none" cap="none" strike="noStrike">
              <a:solidFill>
                <a:srgbClr val="FFFFFF"/>
              </a:solidFill>
              <a:latin typeface="Roboto"/>
              <a:ea typeface="Roboto"/>
              <a:cs typeface="Roboto"/>
              <a:sym typeface="Roboto"/>
            </a:endParaRPr>
          </a:p>
          <a:p>
            <a:pPr indent="0" lvl="0" marL="0" marR="0" rtl="0" algn="r">
              <a:lnSpc>
                <a:spcPct val="100000"/>
              </a:lnSpc>
              <a:spcBef>
                <a:spcPts val="0"/>
              </a:spcBef>
              <a:spcAft>
                <a:spcPts val="0"/>
              </a:spcAft>
              <a:buClr>
                <a:srgbClr val="000000"/>
              </a:buClr>
              <a:buSzPts val="1600"/>
              <a:buFont typeface="Arial"/>
              <a:buNone/>
            </a:pPr>
            <a:r>
              <a:rPr lang="en" sz="1600">
                <a:solidFill>
                  <a:srgbClr val="FFFFFF"/>
                </a:solidFill>
                <a:latin typeface="Roboto"/>
                <a:ea typeface="Roboto"/>
                <a:cs typeface="Roboto"/>
                <a:sym typeface="Roboto"/>
              </a:rPr>
              <a:t>4 - 5</a:t>
            </a:r>
            <a:r>
              <a:rPr b="0" i="0" lang="en" sz="1600" u="none" cap="none" strike="noStrike">
                <a:solidFill>
                  <a:srgbClr val="FFFFFF"/>
                </a:solidFill>
                <a:latin typeface="Roboto"/>
                <a:ea typeface="Roboto"/>
                <a:cs typeface="Roboto"/>
                <a:sym typeface="Roboto"/>
              </a:rPr>
              <a:t> November 20</a:t>
            </a:r>
            <a:r>
              <a:rPr lang="en" sz="1600">
                <a:solidFill>
                  <a:srgbClr val="FFFFFF"/>
                </a:solidFill>
                <a:latin typeface="Roboto"/>
                <a:ea typeface="Roboto"/>
                <a:cs typeface="Roboto"/>
                <a:sym typeface="Roboto"/>
              </a:rPr>
              <a:t>22</a:t>
            </a:r>
            <a:endParaRPr b="0" i="0" sz="1600" u="none" cap="none" strike="noStrike">
              <a:solidFill>
                <a:srgbClr val="FFFFFF"/>
              </a:solidFill>
              <a:latin typeface="Roboto"/>
              <a:ea typeface="Roboto"/>
              <a:cs typeface="Roboto"/>
              <a:sym typeface="Roboto"/>
            </a:endParaRPr>
          </a:p>
        </p:txBody>
      </p:sp>
      <p:pic>
        <p:nvPicPr>
          <p:cNvPr descr="Image result for notre dame seal" id="67" name="Google Shape;67;p13"/>
          <p:cNvPicPr preferRelativeResize="0"/>
          <p:nvPr/>
        </p:nvPicPr>
        <p:blipFill rotWithShape="1">
          <a:blip r:embed="rId3">
            <a:alphaModFix/>
          </a:blip>
          <a:srcRect b="0" l="0" r="0" t="0"/>
          <a:stretch/>
        </p:blipFill>
        <p:spPr>
          <a:xfrm>
            <a:off x="8106225" y="203875"/>
            <a:ext cx="869350" cy="869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Who we are and our mission</a:t>
            </a:r>
            <a:endParaRPr/>
          </a:p>
        </p:txBody>
      </p:sp>
      <p:pic>
        <p:nvPicPr>
          <p:cNvPr descr="Golden Dome | Logos | University Branding | On Message | University of Notre  Dame" id="73" name="Google Shape;73;p14"/>
          <p:cNvPicPr preferRelativeResize="0"/>
          <p:nvPr/>
        </p:nvPicPr>
        <p:blipFill>
          <a:blip r:embed="rId3">
            <a:alphaModFix/>
          </a:blip>
          <a:stretch>
            <a:fillRect/>
          </a:stretch>
        </p:blipFill>
        <p:spPr>
          <a:xfrm>
            <a:off x="1832575" y="3250525"/>
            <a:ext cx="5478900" cy="1826300"/>
          </a:xfrm>
          <a:prstGeom prst="rect">
            <a:avLst/>
          </a:prstGeom>
          <a:noFill/>
          <a:ln>
            <a:noFill/>
          </a:ln>
        </p:spPr>
      </p:pic>
      <p:pic>
        <p:nvPicPr>
          <p:cNvPr descr="File:Map of USA IN.svg - Wikipedia" id="74" name="Google Shape;74;p14"/>
          <p:cNvPicPr preferRelativeResize="0"/>
          <p:nvPr/>
        </p:nvPicPr>
        <p:blipFill>
          <a:blip r:embed="rId4">
            <a:alphaModFix/>
          </a:blip>
          <a:stretch>
            <a:fillRect/>
          </a:stretch>
        </p:blipFill>
        <p:spPr>
          <a:xfrm>
            <a:off x="3166763" y="1335000"/>
            <a:ext cx="2810469" cy="1826300"/>
          </a:xfrm>
          <a:prstGeom prst="rect">
            <a:avLst/>
          </a:prstGeom>
          <a:noFill/>
          <a:ln>
            <a:noFill/>
          </a:ln>
        </p:spPr>
      </p:pic>
      <p:pic>
        <p:nvPicPr>
          <p:cNvPr descr="File:Notre Dame Fighting Irish logo.svg - Wikipedia" id="75" name="Google Shape;75;p14"/>
          <p:cNvPicPr preferRelativeResize="0"/>
          <p:nvPr/>
        </p:nvPicPr>
        <p:blipFill>
          <a:blip r:embed="rId5">
            <a:alphaModFix/>
          </a:blip>
          <a:stretch>
            <a:fillRect/>
          </a:stretch>
        </p:blipFill>
        <p:spPr>
          <a:xfrm>
            <a:off x="680875" y="1497276"/>
            <a:ext cx="1696250" cy="1526675"/>
          </a:xfrm>
          <a:prstGeom prst="rect">
            <a:avLst/>
          </a:prstGeom>
          <a:noFill/>
          <a:ln>
            <a:noFill/>
          </a:ln>
        </p:spPr>
      </p:pic>
      <p:pic>
        <p:nvPicPr>
          <p:cNvPr descr="Flag of the United Kingdom - Wikipedia" id="76" name="Google Shape;76;p14"/>
          <p:cNvPicPr preferRelativeResize="0"/>
          <p:nvPr/>
        </p:nvPicPr>
        <p:blipFill>
          <a:blip r:embed="rId6">
            <a:alphaModFix/>
          </a:blip>
          <a:stretch>
            <a:fillRect/>
          </a:stretch>
        </p:blipFill>
        <p:spPr>
          <a:xfrm>
            <a:off x="6414725" y="1656213"/>
            <a:ext cx="2417599" cy="120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pic>
        <p:nvPicPr>
          <p:cNvPr descr="Improving Diversity in the Classroom" id="81" name="Google Shape;81;p15"/>
          <p:cNvPicPr preferRelativeResize="0"/>
          <p:nvPr/>
        </p:nvPicPr>
        <p:blipFill>
          <a:blip r:embed="rId3">
            <a:alphaModFix amt="23000"/>
          </a:blip>
          <a:stretch>
            <a:fillRect/>
          </a:stretch>
        </p:blipFill>
        <p:spPr>
          <a:xfrm>
            <a:off x="5342925" y="3909900"/>
            <a:ext cx="2326797" cy="1191600"/>
          </a:xfrm>
          <a:prstGeom prst="rect">
            <a:avLst/>
          </a:prstGeom>
          <a:noFill/>
          <a:ln>
            <a:noFill/>
          </a:ln>
        </p:spPr>
      </p:pic>
      <p:sp>
        <p:nvSpPr>
          <p:cNvPr id="82" name="Google Shape;82;p1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Why does where we come from matter?</a:t>
            </a:r>
            <a:endParaRPr/>
          </a:p>
        </p:txBody>
      </p:sp>
      <p:sp>
        <p:nvSpPr>
          <p:cNvPr id="83" name="Google Shape;83;p15"/>
          <p:cNvSpPr txBox="1"/>
          <p:nvPr>
            <p:ph idx="1" type="body"/>
          </p:nvPr>
        </p:nvSpPr>
        <p:spPr>
          <a:xfrm>
            <a:off x="779925" y="1505700"/>
            <a:ext cx="7436400" cy="24462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000000"/>
              </a:buClr>
              <a:buSzPts val="1600"/>
              <a:buFont typeface="Merriweather"/>
              <a:buChar char="●"/>
            </a:pPr>
            <a:r>
              <a:rPr lang="en" sz="1600">
                <a:solidFill>
                  <a:srgbClr val="000000"/>
                </a:solidFill>
                <a:latin typeface="Merriweather"/>
                <a:ea typeface="Merriweather"/>
                <a:cs typeface="Merriweather"/>
                <a:sym typeface="Merriweather"/>
              </a:rPr>
              <a:t>Formation</a:t>
            </a:r>
            <a:r>
              <a:rPr lang="en" sz="1600">
                <a:solidFill>
                  <a:srgbClr val="000000"/>
                </a:solidFill>
                <a:latin typeface="Merriweather"/>
                <a:ea typeface="Merriweather"/>
                <a:cs typeface="Merriweather"/>
                <a:sym typeface="Merriweather"/>
              </a:rPr>
              <a:t> of identity</a:t>
            </a:r>
            <a:endParaRPr sz="1600">
              <a:solidFill>
                <a:srgbClr val="000000"/>
              </a:solidFill>
              <a:latin typeface="Merriweather"/>
              <a:ea typeface="Merriweather"/>
              <a:cs typeface="Merriweather"/>
              <a:sym typeface="Merriweather"/>
            </a:endParaRPr>
          </a:p>
          <a:p>
            <a:pPr indent="-330200" lvl="1" marL="914400" rtl="0" algn="l">
              <a:spcBef>
                <a:spcPts val="0"/>
              </a:spcBef>
              <a:spcAft>
                <a:spcPts val="0"/>
              </a:spcAft>
              <a:buClr>
                <a:srgbClr val="000000"/>
              </a:buClr>
              <a:buSzPts val="1600"/>
              <a:buFont typeface="Merriweather"/>
              <a:buChar char="○"/>
            </a:pPr>
            <a:r>
              <a:rPr lang="en" sz="1600">
                <a:solidFill>
                  <a:srgbClr val="000000"/>
                </a:solidFill>
                <a:latin typeface="Merriweather"/>
                <a:ea typeface="Merriweather"/>
                <a:cs typeface="Merriweather"/>
                <a:sym typeface="Merriweather"/>
              </a:rPr>
              <a:t>Where we come from plays a major role in our identity and who we are. </a:t>
            </a:r>
            <a:endParaRPr sz="1600">
              <a:solidFill>
                <a:srgbClr val="000000"/>
              </a:solidFill>
              <a:latin typeface="Merriweather"/>
              <a:ea typeface="Merriweather"/>
              <a:cs typeface="Merriweather"/>
              <a:sym typeface="Merriweather"/>
            </a:endParaRPr>
          </a:p>
          <a:p>
            <a:pPr indent="-330200" lvl="0" marL="457200" rtl="0" algn="l">
              <a:spcBef>
                <a:spcPts val="0"/>
              </a:spcBef>
              <a:spcAft>
                <a:spcPts val="0"/>
              </a:spcAft>
              <a:buClr>
                <a:srgbClr val="000000"/>
              </a:buClr>
              <a:buSzPts val="1600"/>
              <a:buFont typeface="Merriweather"/>
              <a:buChar char="●"/>
            </a:pPr>
            <a:r>
              <a:rPr lang="en" sz="1600">
                <a:solidFill>
                  <a:srgbClr val="000000"/>
                </a:solidFill>
                <a:latin typeface="Merriweather"/>
                <a:ea typeface="Merriweather"/>
                <a:cs typeface="Merriweather"/>
                <a:sym typeface="Merriweather"/>
              </a:rPr>
              <a:t>Perspective and perception</a:t>
            </a:r>
            <a:endParaRPr sz="1600">
              <a:solidFill>
                <a:srgbClr val="000000"/>
              </a:solidFill>
              <a:latin typeface="Merriweather"/>
              <a:ea typeface="Merriweather"/>
              <a:cs typeface="Merriweather"/>
              <a:sym typeface="Merriweather"/>
            </a:endParaRPr>
          </a:p>
          <a:p>
            <a:pPr indent="-330200" lvl="1" marL="914400" rtl="0" algn="l">
              <a:spcBef>
                <a:spcPts val="0"/>
              </a:spcBef>
              <a:spcAft>
                <a:spcPts val="0"/>
              </a:spcAft>
              <a:buClr>
                <a:srgbClr val="000000"/>
              </a:buClr>
              <a:buSzPts val="1600"/>
              <a:buFont typeface="Merriweather"/>
              <a:buChar char="○"/>
            </a:pPr>
            <a:r>
              <a:rPr lang="en" sz="1600">
                <a:solidFill>
                  <a:srgbClr val="000000"/>
                </a:solidFill>
                <a:latin typeface="Merriweather"/>
                <a:ea typeface="Merriweather"/>
                <a:cs typeface="Merriweather"/>
                <a:sym typeface="Merriweather"/>
              </a:rPr>
              <a:t>Our background influences how we  actively participate in our experiences and learning </a:t>
            </a:r>
            <a:endParaRPr sz="1600">
              <a:solidFill>
                <a:srgbClr val="000000"/>
              </a:solidFill>
              <a:latin typeface="Merriweather"/>
              <a:ea typeface="Merriweather"/>
              <a:cs typeface="Merriweather"/>
              <a:sym typeface="Merriweather"/>
            </a:endParaRPr>
          </a:p>
          <a:p>
            <a:pPr indent="-330200" lvl="0" marL="457200" rtl="0" algn="l">
              <a:spcBef>
                <a:spcPts val="0"/>
              </a:spcBef>
              <a:spcAft>
                <a:spcPts val="0"/>
              </a:spcAft>
              <a:buClr>
                <a:srgbClr val="000000"/>
              </a:buClr>
              <a:buSzPts val="1600"/>
              <a:buFont typeface="Merriweather"/>
              <a:buChar char="●"/>
            </a:pPr>
            <a:r>
              <a:rPr lang="en" sz="1600">
                <a:solidFill>
                  <a:srgbClr val="000000"/>
                </a:solidFill>
                <a:latin typeface="Merriweather"/>
                <a:ea typeface="Merriweather"/>
                <a:cs typeface="Merriweather"/>
                <a:sym typeface="Merriweather"/>
              </a:rPr>
              <a:t>Nuance in the classroom</a:t>
            </a:r>
            <a:endParaRPr sz="1600">
              <a:solidFill>
                <a:srgbClr val="000000"/>
              </a:solidFill>
              <a:latin typeface="Merriweather"/>
              <a:ea typeface="Merriweather"/>
              <a:cs typeface="Merriweather"/>
              <a:sym typeface="Merriweather"/>
            </a:endParaRPr>
          </a:p>
          <a:p>
            <a:pPr indent="-330200" lvl="1" marL="914400" rtl="0" algn="l">
              <a:spcBef>
                <a:spcPts val="0"/>
              </a:spcBef>
              <a:spcAft>
                <a:spcPts val="0"/>
              </a:spcAft>
              <a:buClr>
                <a:srgbClr val="000000"/>
              </a:buClr>
              <a:buSzPts val="1600"/>
              <a:buFont typeface="Merriweather"/>
              <a:buChar char="○"/>
            </a:pPr>
            <a:r>
              <a:rPr lang="en" sz="1600">
                <a:solidFill>
                  <a:srgbClr val="000000"/>
                </a:solidFill>
                <a:latin typeface="Merriweather"/>
                <a:ea typeface="Merriweather"/>
                <a:cs typeface="Merriweather"/>
                <a:sym typeface="Merriweather"/>
              </a:rPr>
              <a:t>Classrooms are full of students with diverse </a:t>
            </a:r>
            <a:r>
              <a:rPr lang="en" sz="1600">
                <a:solidFill>
                  <a:srgbClr val="000000"/>
                </a:solidFill>
                <a:latin typeface="Merriweather"/>
                <a:ea typeface="Merriweather"/>
                <a:cs typeface="Merriweather"/>
                <a:sym typeface="Merriweather"/>
              </a:rPr>
              <a:t>backgrounds and therefore unique  identities </a:t>
            </a:r>
            <a:endParaRPr sz="1600">
              <a:solidFill>
                <a:srgbClr val="000000"/>
              </a:solidFill>
              <a:latin typeface="Merriweather"/>
              <a:ea typeface="Merriweather"/>
              <a:cs typeface="Merriweather"/>
              <a:sym typeface="Merriweather"/>
            </a:endParaRPr>
          </a:p>
          <a:p>
            <a:pPr indent="0" lvl="0" marL="457200" rtl="0" algn="l">
              <a:spcBef>
                <a:spcPts val="12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6"/>
          <p:cNvSpPr txBox="1"/>
          <p:nvPr/>
        </p:nvSpPr>
        <p:spPr>
          <a:xfrm>
            <a:off x="398875" y="1438075"/>
            <a:ext cx="79989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erriweather"/>
                <a:ea typeface="Merriweather"/>
                <a:cs typeface="Merriweather"/>
                <a:sym typeface="Merriweather"/>
              </a:rPr>
              <a:t>Conscious Inclusivity in Class Materials</a:t>
            </a:r>
            <a:endParaRPr>
              <a:latin typeface="Merriweather"/>
              <a:ea typeface="Merriweather"/>
              <a:cs typeface="Merriweather"/>
              <a:sym typeface="Merriweather"/>
            </a:endParaRPr>
          </a:p>
          <a:p>
            <a:pPr indent="-317500" lvl="0" marL="457200" rtl="0" algn="l">
              <a:spcBef>
                <a:spcPts val="0"/>
              </a:spcBef>
              <a:spcAft>
                <a:spcPts val="0"/>
              </a:spcAft>
              <a:buSzPts val="1400"/>
              <a:buFont typeface="Merriweather"/>
              <a:buChar char="●"/>
            </a:pPr>
            <a:r>
              <a:rPr lang="en">
                <a:latin typeface="Merriweather"/>
                <a:ea typeface="Merriweather"/>
                <a:cs typeface="Merriweather"/>
                <a:sym typeface="Merriweather"/>
              </a:rPr>
              <a:t>Ensuring use of measures of diversity </a:t>
            </a:r>
            <a:endParaRPr>
              <a:latin typeface="Merriweather"/>
              <a:ea typeface="Merriweather"/>
              <a:cs typeface="Merriweather"/>
              <a:sym typeface="Merriweather"/>
            </a:endParaRPr>
          </a:p>
          <a:p>
            <a:pPr indent="-317500" lvl="0" marL="457200" rtl="0" algn="l">
              <a:spcBef>
                <a:spcPts val="0"/>
              </a:spcBef>
              <a:spcAft>
                <a:spcPts val="0"/>
              </a:spcAft>
              <a:buSzPts val="1400"/>
              <a:buFont typeface="Merriweather"/>
              <a:buChar char="●"/>
            </a:pPr>
            <a:r>
              <a:rPr lang="en">
                <a:latin typeface="Merriweather"/>
                <a:ea typeface="Merriweather"/>
                <a:cs typeface="Merriweather"/>
                <a:sym typeface="Merriweather"/>
              </a:rPr>
              <a:t>Children will be more </a:t>
            </a:r>
            <a:r>
              <a:rPr lang="en">
                <a:latin typeface="Merriweather"/>
                <a:ea typeface="Merriweather"/>
                <a:cs typeface="Merriweather"/>
                <a:sym typeface="Merriweather"/>
              </a:rPr>
              <a:t>confident in themselves and their identity when it is represented in maths word problems, books, etc</a:t>
            </a:r>
            <a:endParaRPr>
              <a:latin typeface="Merriweather"/>
              <a:ea typeface="Merriweather"/>
              <a:cs typeface="Merriweather"/>
              <a:sym typeface="Merriweather"/>
            </a:endParaRPr>
          </a:p>
          <a:p>
            <a:pPr indent="-317500" lvl="0" marL="457200" rtl="0" algn="l">
              <a:spcBef>
                <a:spcPts val="0"/>
              </a:spcBef>
              <a:spcAft>
                <a:spcPts val="0"/>
              </a:spcAft>
              <a:buSzPts val="1400"/>
              <a:buFont typeface="Merriweather"/>
              <a:buChar char="●"/>
            </a:pPr>
            <a:r>
              <a:rPr lang="en">
                <a:latin typeface="Merriweather"/>
                <a:ea typeface="Merriweather"/>
                <a:cs typeface="Merriweather"/>
                <a:sym typeface="Merriweather"/>
              </a:rPr>
              <a:t>Children will feel more comfortable with their teacher if they feel an effort is being made to include them</a:t>
            </a:r>
            <a:endParaRPr>
              <a:latin typeface="Merriweather"/>
              <a:ea typeface="Merriweather"/>
              <a:cs typeface="Merriweather"/>
              <a:sym typeface="Merriweather"/>
            </a:endParaRPr>
          </a:p>
          <a:p>
            <a:pPr indent="0" lvl="0" marL="0" rtl="0" algn="l">
              <a:spcBef>
                <a:spcPts val="0"/>
              </a:spcBef>
              <a:spcAft>
                <a:spcPts val="0"/>
              </a:spcAft>
              <a:buNone/>
            </a:pPr>
            <a:r>
              <a:rPr lang="en">
                <a:latin typeface="Merriweather"/>
                <a:ea typeface="Merriweather"/>
                <a:cs typeface="Merriweather"/>
                <a:sym typeface="Merriweather"/>
              </a:rPr>
              <a:t>Allowing Open Conversations</a:t>
            </a:r>
            <a:endParaRPr>
              <a:latin typeface="Merriweather"/>
              <a:ea typeface="Merriweather"/>
              <a:cs typeface="Merriweather"/>
              <a:sym typeface="Merriweather"/>
            </a:endParaRPr>
          </a:p>
          <a:p>
            <a:pPr indent="-317500" lvl="0" marL="457200" rtl="0" algn="l">
              <a:spcBef>
                <a:spcPts val="0"/>
              </a:spcBef>
              <a:spcAft>
                <a:spcPts val="0"/>
              </a:spcAft>
              <a:buSzPts val="1400"/>
              <a:buFont typeface="Merriweather"/>
              <a:buChar char="●"/>
            </a:pPr>
            <a:r>
              <a:rPr lang="en">
                <a:latin typeface="Merriweather"/>
                <a:ea typeface="Merriweather"/>
                <a:cs typeface="Merriweather"/>
                <a:sym typeface="Merriweather"/>
              </a:rPr>
              <a:t>Children will learn to value their unique background and experiences, and learn from the perspectives of others</a:t>
            </a:r>
            <a:endParaRPr>
              <a:latin typeface="Merriweather"/>
              <a:ea typeface="Merriweather"/>
              <a:cs typeface="Merriweather"/>
              <a:sym typeface="Merriweather"/>
            </a:endParaRPr>
          </a:p>
          <a:p>
            <a:pPr indent="-317500" lvl="0" marL="457200" rtl="0" algn="l">
              <a:spcBef>
                <a:spcPts val="0"/>
              </a:spcBef>
              <a:spcAft>
                <a:spcPts val="0"/>
              </a:spcAft>
              <a:buSzPts val="1400"/>
              <a:buFont typeface="Merriweather"/>
              <a:buChar char="●"/>
            </a:pPr>
            <a:r>
              <a:rPr lang="en">
                <a:latin typeface="Merriweather"/>
                <a:ea typeface="Merriweather"/>
                <a:cs typeface="Merriweather"/>
                <a:sym typeface="Merriweather"/>
              </a:rPr>
              <a:t>Students can improve their empathy, communication skills, and sensitivity to others’ views, interests, and needs </a:t>
            </a:r>
            <a:endParaRPr>
              <a:latin typeface="Merriweather"/>
              <a:ea typeface="Merriweather"/>
              <a:cs typeface="Merriweather"/>
              <a:sym typeface="Merriweather"/>
            </a:endParaRPr>
          </a:p>
          <a:p>
            <a:pPr indent="0" lvl="0" marL="0" rtl="0" algn="l">
              <a:spcBef>
                <a:spcPts val="0"/>
              </a:spcBef>
              <a:spcAft>
                <a:spcPts val="0"/>
              </a:spcAft>
              <a:buNone/>
            </a:pPr>
            <a:r>
              <a:rPr lang="en">
                <a:latin typeface="Merriweather"/>
                <a:ea typeface="Merriweather"/>
                <a:cs typeface="Merriweather"/>
                <a:sym typeface="Merriweather"/>
              </a:rPr>
              <a:t>Create a Safe and Supportive Environment </a:t>
            </a:r>
            <a:endParaRPr>
              <a:latin typeface="Merriweather"/>
              <a:ea typeface="Merriweather"/>
              <a:cs typeface="Merriweather"/>
              <a:sym typeface="Merriweather"/>
            </a:endParaRPr>
          </a:p>
          <a:p>
            <a:pPr indent="-317500" lvl="0" marL="457200" rtl="0" algn="l">
              <a:spcBef>
                <a:spcPts val="0"/>
              </a:spcBef>
              <a:spcAft>
                <a:spcPts val="0"/>
              </a:spcAft>
              <a:buSzPts val="1400"/>
              <a:buFont typeface="Merriweather"/>
              <a:buChar char="●"/>
            </a:pPr>
            <a:r>
              <a:rPr lang="en">
                <a:latin typeface="Merriweather"/>
                <a:ea typeface="Merriweather"/>
                <a:cs typeface="Merriweather"/>
                <a:sym typeface="Merriweather"/>
              </a:rPr>
              <a:t>If students present a lack of comprehension, provide the help necessary without judgement or disappointment </a:t>
            </a:r>
            <a:endParaRPr>
              <a:latin typeface="Merriweather"/>
              <a:ea typeface="Merriweather"/>
              <a:cs typeface="Merriweather"/>
              <a:sym typeface="Merriweather"/>
            </a:endParaRPr>
          </a:p>
          <a:p>
            <a:pPr indent="-317500" lvl="0" marL="457200" rtl="0" algn="l">
              <a:spcBef>
                <a:spcPts val="0"/>
              </a:spcBef>
              <a:spcAft>
                <a:spcPts val="0"/>
              </a:spcAft>
              <a:buSzPts val="1400"/>
              <a:buFont typeface="Merriweather"/>
              <a:buChar char="●"/>
            </a:pPr>
            <a:r>
              <a:rPr lang="en">
                <a:latin typeface="Merriweather"/>
                <a:ea typeface="Merriweather"/>
                <a:cs typeface="Merriweather"/>
                <a:sym typeface="Merriweather"/>
              </a:rPr>
              <a:t>Meet with students privately to remove potential peer-related stress and communicate confidence in their ability</a:t>
            </a:r>
            <a:endParaRPr>
              <a:latin typeface="Merriweather"/>
              <a:ea typeface="Merriweather"/>
              <a:cs typeface="Merriweather"/>
              <a:sym typeface="Merriweather"/>
            </a:endParaRPr>
          </a:p>
        </p:txBody>
      </p:sp>
      <p:sp>
        <p:nvSpPr>
          <p:cNvPr id="89" name="Google Shape;89;p1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Encouraging Identity </a:t>
            </a:r>
            <a:endParaRPr/>
          </a:p>
        </p:txBody>
      </p:sp>
      <p:pic>
        <p:nvPicPr>
          <p:cNvPr id="90" name="Google Shape;90;p16"/>
          <p:cNvPicPr preferRelativeResize="0"/>
          <p:nvPr/>
        </p:nvPicPr>
        <p:blipFill>
          <a:blip r:embed="rId3">
            <a:alphaModFix/>
          </a:blip>
          <a:stretch>
            <a:fillRect/>
          </a:stretch>
        </p:blipFill>
        <p:spPr>
          <a:xfrm>
            <a:off x="5765075" y="144125"/>
            <a:ext cx="2882325" cy="1723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7"/>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Identification vs Disidentification</a:t>
            </a:r>
            <a:endParaRPr/>
          </a:p>
        </p:txBody>
      </p:sp>
      <p:sp>
        <p:nvSpPr>
          <p:cNvPr id="96" name="Google Shape;96;p17"/>
          <p:cNvSpPr txBox="1"/>
          <p:nvPr/>
        </p:nvSpPr>
        <p:spPr>
          <a:xfrm>
            <a:off x="0" y="1403100"/>
            <a:ext cx="7671600" cy="2786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Merriweather"/>
                <a:ea typeface="Merriweather"/>
                <a:cs typeface="Merriweather"/>
                <a:sym typeface="Merriweather"/>
              </a:rPr>
              <a:t>Identification:</a:t>
            </a:r>
            <a:r>
              <a:rPr lang="en">
                <a:latin typeface="Merriweather"/>
                <a:ea typeface="Merriweather"/>
                <a:cs typeface="Merriweather"/>
                <a:sym typeface="Merriweather"/>
              </a:rPr>
              <a:t> Students relating to and identifying with the school and feeling that their voices are being heard </a:t>
            </a:r>
            <a:endParaRPr>
              <a:latin typeface="Merriweather"/>
              <a:ea typeface="Merriweather"/>
              <a:cs typeface="Merriweather"/>
              <a:sym typeface="Merriweather"/>
            </a:endParaRPr>
          </a:p>
          <a:p>
            <a:pPr indent="-317500" lvl="0" marL="457200" rtl="0" algn="l">
              <a:spcBef>
                <a:spcPts val="0"/>
              </a:spcBef>
              <a:spcAft>
                <a:spcPts val="0"/>
              </a:spcAft>
              <a:buSzPts val="1400"/>
              <a:buFont typeface="Merriweather"/>
              <a:buChar char="●"/>
            </a:pPr>
            <a:r>
              <a:rPr lang="en">
                <a:latin typeface="Merriweather"/>
                <a:ea typeface="Merriweather"/>
                <a:cs typeface="Merriweather"/>
                <a:sym typeface="Merriweather"/>
              </a:rPr>
              <a:t>If a student can’t find ways to identify with the school, it is difficult for them to see the importance of learning. </a:t>
            </a:r>
            <a:endParaRPr>
              <a:latin typeface="Merriweather"/>
              <a:ea typeface="Merriweather"/>
              <a:cs typeface="Merriweather"/>
              <a:sym typeface="Merriweather"/>
            </a:endParaRPr>
          </a:p>
          <a:p>
            <a:pPr indent="-317500" lvl="1" marL="914400" rtl="0" algn="l">
              <a:spcBef>
                <a:spcPts val="0"/>
              </a:spcBef>
              <a:spcAft>
                <a:spcPts val="0"/>
              </a:spcAft>
              <a:buSzPts val="1400"/>
              <a:buFont typeface="Merriweather"/>
              <a:buChar char="○"/>
            </a:pPr>
            <a:r>
              <a:rPr lang="en">
                <a:latin typeface="Merriweather"/>
                <a:ea typeface="Merriweather"/>
                <a:cs typeface="Merriweather"/>
                <a:sym typeface="Merriweather"/>
              </a:rPr>
              <a:t>How to aid in identification?</a:t>
            </a:r>
            <a:endParaRPr>
              <a:latin typeface="Merriweather"/>
              <a:ea typeface="Merriweather"/>
              <a:cs typeface="Merriweather"/>
              <a:sym typeface="Merriweather"/>
            </a:endParaRPr>
          </a:p>
          <a:p>
            <a:pPr indent="-317500" lvl="2" marL="1371600" rtl="0" algn="l">
              <a:spcBef>
                <a:spcPts val="0"/>
              </a:spcBef>
              <a:spcAft>
                <a:spcPts val="0"/>
              </a:spcAft>
              <a:buSzPts val="1400"/>
              <a:buFont typeface="Merriweather"/>
              <a:buChar char="■"/>
            </a:pPr>
            <a:r>
              <a:rPr lang="en">
                <a:latin typeface="Merriweather"/>
                <a:ea typeface="Merriweather"/>
                <a:cs typeface="Merriweather"/>
                <a:sym typeface="Merriweather"/>
              </a:rPr>
              <a:t>Inspiring students</a:t>
            </a:r>
            <a:r>
              <a:rPr lang="en">
                <a:latin typeface="Merriweather"/>
                <a:ea typeface="Merriweather"/>
                <a:cs typeface="Merriweather"/>
                <a:sym typeface="Merriweather"/>
              </a:rPr>
              <a:t> to identify with and take pride in their school</a:t>
            </a:r>
            <a:endParaRPr>
              <a:latin typeface="Merriweather"/>
              <a:ea typeface="Merriweather"/>
              <a:cs typeface="Merriweather"/>
              <a:sym typeface="Merriweather"/>
            </a:endParaRPr>
          </a:p>
          <a:p>
            <a:pPr indent="-317500" lvl="2" marL="1371600" rtl="0" algn="l">
              <a:spcBef>
                <a:spcPts val="0"/>
              </a:spcBef>
              <a:spcAft>
                <a:spcPts val="0"/>
              </a:spcAft>
              <a:buSzPts val="1400"/>
              <a:buFont typeface="Merriweather"/>
              <a:buChar char="■"/>
            </a:pPr>
            <a:r>
              <a:rPr lang="en">
                <a:latin typeface="Merriweather"/>
                <a:ea typeface="Merriweather"/>
                <a:cs typeface="Merriweather"/>
                <a:sym typeface="Merriweather"/>
              </a:rPr>
              <a:t>Emphasis on participation and class </a:t>
            </a:r>
            <a:r>
              <a:rPr lang="en">
                <a:latin typeface="Merriweather"/>
                <a:ea typeface="Merriweather"/>
                <a:cs typeface="Merriweather"/>
                <a:sym typeface="Merriweather"/>
              </a:rPr>
              <a:t>discussion </a:t>
            </a:r>
            <a:endParaRPr>
              <a:latin typeface="Merriweather"/>
              <a:ea typeface="Merriweather"/>
              <a:cs typeface="Merriweather"/>
              <a:sym typeface="Merriweather"/>
            </a:endParaRPr>
          </a:p>
          <a:p>
            <a:pPr indent="-317500" lvl="2" marL="1371600" rtl="0" algn="l">
              <a:spcBef>
                <a:spcPts val="0"/>
              </a:spcBef>
              <a:spcAft>
                <a:spcPts val="0"/>
              </a:spcAft>
              <a:buSzPts val="1400"/>
              <a:buFont typeface="Merriweather"/>
              <a:buChar char="■"/>
            </a:pPr>
            <a:r>
              <a:rPr lang="en">
                <a:latin typeface="Merriweather"/>
                <a:ea typeface="Merriweather"/>
                <a:cs typeface="Merriweather"/>
                <a:sym typeface="Merriweather"/>
              </a:rPr>
              <a:t>Listening to student feedback, from surveys and individual meetings with students </a:t>
            </a:r>
            <a:endParaRPr>
              <a:latin typeface="Merriweather"/>
              <a:ea typeface="Merriweather"/>
              <a:cs typeface="Merriweather"/>
              <a:sym typeface="Merriweather"/>
            </a:endParaRPr>
          </a:p>
          <a:p>
            <a:pPr indent="-317500" lvl="2" marL="1371600" rtl="0" algn="l">
              <a:spcBef>
                <a:spcPts val="0"/>
              </a:spcBef>
              <a:spcAft>
                <a:spcPts val="0"/>
              </a:spcAft>
              <a:buSzPts val="1400"/>
              <a:buFont typeface="Merriweather"/>
              <a:buChar char="■"/>
            </a:pPr>
            <a:r>
              <a:rPr lang="en">
                <a:latin typeface="Merriweather"/>
                <a:ea typeface="Merriweather"/>
                <a:cs typeface="Merriweather"/>
                <a:sym typeface="Merriweather"/>
              </a:rPr>
              <a:t>This feedback will aid in the creation of clubs, extracurricular activities, and study groups that the students want to be a part of. </a:t>
            </a:r>
            <a:endParaRPr>
              <a:latin typeface="Merriweather"/>
              <a:ea typeface="Merriweather"/>
              <a:cs typeface="Merriweather"/>
              <a:sym typeface="Merriweather"/>
            </a:endParaRPr>
          </a:p>
          <a:p>
            <a:pPr indent="0" lvl="0" marL="1371600" rtl="0" algn="l">
              <a:spcBef>
                <a:spcPts val="0"/>
              </a:spcBef>
              <a:spcAft>
                <a:spcPts val="0"/>
              </a:spcAft>
              <a:buNone/>
            </a:pPr>
            <a:r>
              <a:t/>
            </a:r>
            <a:endParaRPr sz="1500">
              <a:latin typeface="Roboto"/>
              <a:ea typeface="Roboto"/>
              <a:cs typeface="Roboto"/>
              <a:sym typeface="Roboto"/>
            </a:endParaRPr>
          </a:p>
        </p:txBody>
      </p:sp>
      <p:pic>
        <p:nvPicPr>
          <p:cNvPr id="97" name="Google Shape;97;p17"/>
          <p:cNvPicPr preferRelativeResize="0"/>
          <p:nvPr/>
        </p:nvPicPr>
        <p:blipFill>
          <a:blip r:embed="rId3">
            <a:alphaModFix/>
          </a:blip>
          <a:stretch>
            <a:fillRect/>
          </a:stretch>
        </p:blipFill>
        <p:spPr>
          <a:xfrm>
            <a:off x="7455600" y="3962425"/>
            <a:ext cx="1289745" cy="993099"/>
          </a:xfrm>
          <a:prstGeom prst="rect">
            <a:avLst/>
          </a:prstGeom>
          <a:noFill/>
          <a:ln>
            <a:noFill/>
          </a:ln>
        </p:spPr>
      </p:pic>
      <p:pic>
        <p:nvPicPr>
          <p:cNvPr id="98" name="Google Shape;98;p17"/>
          <p:cNvPicPr preferRelativeResize="0"/>
          <p:nvPr/>
        </p:nvPicPr>
        <p:blipFill>
          <a:blip r:embed="rId4">
            <a:alphaModFix/>
          </a:blip>
          <a:stretch>
            <a:fillRect/>
          </a:stretch>
        </p:blipFill>
        <p:spPr>
          <a:xfrm>
            <a:off x="791250" y="3962427"/>
            <a:ext cx="2154200" cy="993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8"/>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Improving Identification</a:t>
            </a:r>
            <a:endParaRPr/>
          </a:p>
        </p:txBody>
      </p:sp>
      <p:sp>
        <p:nvSpPr>
          <p:cNvPr id="104" name="Google Shape;104;p18"/>
          <p:cNvSpPr txBox="1"/>
          <p:nvPr/>
        </p:nvSpPr>
        <p:spPr>
          <a:xfrm>
            <a:off x="0" y="1283875"/>
            <a:ext cx="6489300" cy="449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erriweather"/>
                <a:ea typeface="Merriweather"/>
                <a:cs typeface="Merriweather"/>
                <a:sym typeface="Merriweather"/>
              </a:rPr>
              <a:t>Encourage Student Involvement </a:t>
            </a:r>
            <a:endParaRPr>
              <a:latin typeface="Merriweather"/>
              <a:ea typeface="Merriweather"/>
              <a:cs typeface="Merriweather"/>
              <a:sym typeface="Merriweather"/>
            </a:endParaRPr>
          </a:p>
          <a:p>
            <a:pPr indent="-317500" lvl="0" marL="457200" rtl="0" algn="l">
              <a:spcBef>
                <a:spcPts val="0"/>
              </a:spcBef>
              <a:spcAft>
                <a:spcPts val="0"/>
              </a:spcAft>
              <a:buSzPts val="1400"/>
              <a:buFont typeface="Merriweather"/>
              <a:buChar char="●"/>
            </a:pPr>
            <a:r>
              <a:rPr lang="en">
                <a:latin typeface="Merriweather"/>
                <a:ea typeface="Merriweather"/>
                <a:cs typeface="Merriweather"/>
                <a:sym typeface="Merriweather"/>
              </a:rPr>
              <a:t>In-School Activities</a:t>
            </a:r>
            <a:endParaRPr>
              <a:latin typeface="Merriweather"/>
              <a:ea typeface="Merriweather"/>
              <a:cs typeface="Merriweather"/>
              <a:sym typeface="Merriweather"/>
            </a:endParaRPr>
          </a:p>
          <a:p>
            <a:pPr indent="-317500" lvl="1" marL="914400" rtl="0" algn="l">
              <a:spcBef>
                <a:spcPts val="0"/>
              </a:spcBef>
              <a:spcAft>
                <a:spcPts val="0"/>
              </a:spcAft>
              <a:buSzPts val="1400"/>
              <a:buFont typeface="Merriweather"/>
              <a:buChar char="○"/>
            </a:pPr>
            <a:r>
              <a:rPr lang="en">
                <a:latin typeface="Merriweather"/>
                <a:ea typeface="Merriweather"/>
                <a:cs typeface="Merriweather"/>
                <a:sym typeface="Merriweather"/>
              </a:rPr>
              <a:t>Service, Physical Education, Art, Music, Field Trips, Assemblies, Career Day, etc. </a:t>
            </a:r>
            <a:endParaRPr>
              <a:latin typeface="Merriweather"/>
              <a:ea typeface="Merriweather"/>
              <a:cs typeface="Merriweather"/>
              <a:sym typeface="Merriweather"/>
            </a:endParaRPr>
          </a:p>
          <a:p>
            <a:pPr indent="-317500" lvl="2" marL="1371600" rtl="0" algn="l">
              <a:spcBef>
                <a:spcPts val="0"/>
              </a:spcBef>
              <a:spcAft>
                <a:spcPts val="0"/>
              </a:spcAft>
              <a:buSzPts val="1400"/>
              <a:buFont typeface="Merriweather"/>
              <a:buChar char="■"/>
            </a:pPr>
            <a:r>
              <a:rPr lang="en">
                <a:latin typeface="Merriweather"/>
                <a:ea typeface="Merriweather"/>
                <a:cs typeface="Merriweather"/>
                <a:sym typeface="Merriweather"/>
              </a:rPr>
              <a:t>Helps students discover their passions, make friends, connect with community members</a:t>
            </a:r>
            <a:endParaRPr>
              <a:latin typeface="Merriweather"/>
              <a:ea typeface="Merriweather"/>
              <a:cs typeface="Merriweather"/>
              <a:sym typeface="Merriweather"/>
            </a:endParaRPr>
          </a:p>
          <a:p>
            <a:pPr indent="-317500" lvl="0" marL="457200" rtl="0" algn="l">
              <a:spcBef>
                <a:spcPts val="0"/>
              </a:spcBef>
              <a:spcAft>
                <a:spcPts val="0"/>
              </a:spcAft>
              <a:buSzPts val="1400"/>
              <a:buFont typeface="Merriweather"/>
              <a:buChar char="●"/>
            </a:pPr>
            <a:r>
              <a:rPr lang="en">
                <a:latin typeface="Merriweather"/>
                <a:ea typeface="Merriweather"/>
                <a:cs typeface="Merriweather"/>
                <a:sym typeface="Merriweather"/>
              </a:rPr>
              <a:t>Extracurricular Activities</a:t>
            </a:r>
            <a:endParaRPr>
              <a:latin typeface="Merriweather"/>
              <a:ea typeface="Merriweather"/>
              <a:cs typeface="Merriweather"/>
              <a:sym typeface="Merriweather"/>
            </a:endParaRPr>
          </a:p>
          <a:p>
            <a:pPr indent="-317500" lvl="1" marL="914400" rtl="0" algn="l">
              <a:spcBef>
                <a:spcPts val="0"/>
              </a:spcBef>
              <a:spcAft>
                <a:spcPts val="0"/>
              </a:spcAft>
              <a:buSzPts val="1400"/>
              <a:buFont typeface="Merriweather"/>
              <a:buChar char="○"/>
            </a:pPr>
            <a:r>
              <a:rPr lang="en">
                <a:latin typeface="Merriweather"/>
                <a:ea typeface="Merriweather"/>
                <a:cs typeface="Merriweather"/>
                <a:sym typeface="Merriweather"/>
              </a:rPr>
              <a:t>Service, Sports, Arts, Academic competitions and challenges </a:t>
            </a:r>
            <a:endParaRPr>
              <a:latin typeface="Merriweather"/>
              <a:ea typeface="Merriweather"/>
              <a:cs typeface="Merriweather"/>
              <a:sym typeface="Merriweather"/>
            </a:endParaRPr>
          </a:p>
          <a:p>
            <a:pPr indent="-317500" lvl="2" marL="1371600" rtl="0" algn="l">
              <a:spcBef>
                <a:spcPts val="0"/>
              </a:spcBef>
              <a:spcAft>
                <a:spcPts val="0"/>
              </a:spcAft>
              <a:buSzPts val="1400"/>
              <a:buFont typeface="Merriweather"/>
              <a:buChar char="■"/>
            </a:pPr>
            <a:r>
              <a:rPr lang="en">
                <a:latin typeface="Merriweather"/>
                <a:ea typeface="Merriweather"/>
                <a:cs typeface="Merriweather"/>
                <a:sym typeface="Merriweather"/>
              </a:rPr>
              <a:t>Gives every student the opportunity to express themselves outside of the classroom</a:t>
            </a:r>
            <a:endParaRPr>
              <a:latin typeface="Merriweather"/>
              <a:ea typeface="Merriweather"/>
              <a:cs typeface="Merriweather"/>
              <a:sym typeface="Merriweather"/>
            </a:endParaRPr>
          </a:p>
          <a:p>
            <a:pPr indent="-317500" lvl="0" marL="457200" rtl="0" algn="l">
              <a:spcBef>
                <a:spcPts val="0"/>
              </a:spcBef>
              <a:spcAft>
                <a:spcPts val="0"/>
              </a:spcAft>
              <a:buSzPts val="1400"/>
              <a:buFont typeface="Merriweather"/>
              <a:buChar char="●"/>
            </a:pPr>
            <a:r>
              <a:rPr lang="en">
                <a:latin typeface="Merriweather"/>
                <a:ea typeface="Merriweather"/>
                <a:cs typeface="Merriweather"/>
                <a:sym typeface="Merriweather"/>
              </a:rPr>
              <a:t>Prioritize funding and equally supporting these programs</a:t>
            </a:r>
            <a:endParaRPr>
              <a:latin typeface="Merriweather"/>
              <a:ea typeface="Merriweather"/>
              <a:cs typeface="Merriweather"/>
              <a:sym typeface="Merriweather"/>
            </a:endParaRPr>
          </a:p>
          <a:p>
            <a:pPr indent="-317500" lvl="0" marL="457200" rtl="0" algn="l">
              <a:spcBef>
                <a:spcPts val="0"/>
              </a:spcBef>
              <a:spcAft>
                <a:spcPts val="0"/>
              </a:spcAft>
              <a:buSzPts val="1400"/>
              <a:buFont typeface="Merriweather"/>
              <a:buChar char="●"/>
            </a:pPr>
            <a:r>
              <a:rPr lang="en">
                <a:latin typeface="Merriweather"/>
                <a:ea typeface="Merriweather"/>
                <a:cs typeface="Merriweather"/>
                <a:sym typeface="Merriweather"/>
              </a:rPr>
              <a:t>Encourage parental involvement where possible</a:t>
            </a:r>
            <a:endParaRPr>
              <a:latin typeface="Merriweather"/>
              <a:ea typeface="Merriweather"/>
              <a:cs typeface="Merriweather"/>
              <a:sym typeface="Merriweather"/>
            </a:endParaRPr>
          </a:p>
          <a:p>
            <a:pPr indent="-317500" lvl="0" marL="457200" rtl="0" algn="l">
              <a:spcBef>
                <a:spcPts val="0"/>
              </a:spcBef>
              <a:spcAft>
                <a:spcPts val="0"/>
              </a:spcAft>
              <a:buSzPts val="1400"/>
              <a:buFont typeface="Merriweather"/>
              <a:buChar char="●"/>
            </a:pPr>
            <a:r>
              <a:rPr lang="en">
                <a:latin typeface="Merriweather"/>
                <a:ea typeface="Merriweather"/>
                <a:cs typeface="Merriweather"/>
                <a:sym typeface="Merriweather"/>
              </a:rPr>
              <a:t>Incentivize staff and teacher leadership in extracurricular activities</a:t>
            </a:r>
            <a:endParaRPr>
              <a:latin typeface="Merriweather"/>
              <a:ea typeface="Merriweather"/>
              <a:cs typeface="Merriweather"/>
              <a:sym typeface="Merriweather"/>
            </a:endParaRPr>
          </a:p>
          <a:p>
            <a:pPr indent="-317500" lvl="0" marL="457200" rtl="0" algn="l">
              <a:spcBef>
                <a:spcPts val="0"/>
              </a:spcBef>
              <a:spcAft>
                <a:spcPts val="0"/>
              </a:spcAft>
              <a:buSzPts val="1400"/>
              <a:buFont typeface="Merriweather"/>
              <a:buChar char="●"/>
            </a:pPr>
            <a:r>
              <a:rPr lang="en">
                <a:latin typeface="Merriweather"/>
                <a:ea typeface="Merriweather"/>
                <a:cs typeface="Merriweather"/>
                <a:sym typeface="Merriweather"/>
              </a:rPr>
              <a:t>In sum: offering good programs for student involvement helps kids enjoy school, grow as well-rounded individuals, and be proud of who they are</a:t>
            </a:r>
            <a:endParaRPr>
              <a:latin typeface="Merriweather"/>
              <a:ea typeface="Merriweather"/>
              <a:cs typeface="Merriweather"/>
              <a:sym typeface="Merriweather"/>
            </a:endParaRPr>
          </a:p>
          <a:p>
            <a:pPr indent="0" lvl="0" marL="0" rtl="0" algn="l">
              <a:spcBef>
                <a:spcPts val="0"/>
              </a:spcBef>
              <a:spcAft>
                <a:spcPts val="0"/>
              </a:spcAft>
              <a:buNone/>
            </a:pPr>
            <a:r>
              <a:t/>
            </a:r>
            <a:endParaRPr>
              <a:latin typeface="Merriweather"/>
              <a:ea typeface="Merriweather"/>
              <a:cs typeface="Merriweather"/>
              <a:sym typeface="Merriweather"/>
            </a:endParaRPr>
          </a:p>
          <a:p>
            <a:pPr indent="0" lvl="0" marL="0" rtl="0" algn="l">
              <a:spcBef>
                <a:spcPts val="0"/>
              </a:spcBef>
              <a:spcAft>
                <a:spcPts val="0"/>
              </a:spcAft>
              <a:buNone/>
            </a:pPr>
            <a:r>
              <a:t/>
            </a:r>
            <a:endParaRPr>
              <a:latin typeface="Merriweather"/>
              <a:ea typeface="Merriweather"/>
              <a:cs typeface="Merriweather"/>
              <a:sym typeface="Merriweather"/>
            </a:endParaRPr>
          </a:p>
          <a:p>
            <a:pPr indent="0" lvl="0" marL="0" rtl="0" algn="l">
              <a:spcBef>
                <a:spcPts val="0"/>
              </a:spcBef>
              <a:spcAft>
                <a:spcPts val="0"/>
              </a:spcAft>
              <a:buNone/>
            </a:pPr>
            <a:r>
              <a:t/>
            </a:r>
            <a:endParaRPr>
              <a:latin typeface="Merriweather"/>
              <a:ea typeface="Merriweather"/>
              <a:cs typeface="Merriweather"/>
              <a:sym typeface="Merriweather"/>
            </a:endParaRPr>
          </a:p>
        </p:txBody>
      </p:sp>
      <p:pic>
        <p:nvPicPr>
          <p:cNvPr id="105" name="Google Shape;105;p18"/>
          <p:cNvPicPr preferRelativeResize="0"/>
          <p:nvPr/>
        </p:nvPicPr>
        <p:blipFill>
          <a:blip r:embed="rId3">
            <a:alphaModFix/>
          </a:blip>
          <a:stretch>
            <a:fillRect/>
          </a:stretch>
        </p:blipFill>
        <p:spPr>
          <a:xfrm>
            <a:off x="6402649" y="1468225"/>
            <a:ext cx="2715875" cy="2310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9"/>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Role of faith in schools</a:t>
            </a:r>
            <a:endParaRPr/>
          </a:p>
        </p:txBody>
      </p:sp>
      <p:sp>
        <p:nvSpPr>
          <p:cNvPr id="111" name="Google Shape;111;p19"/>
          <p:cNvSpPr txBox="1"/>
          <p:nvPr/>
        </p:nvSpPr>
        <p:spPr>
          <a:xfrm>
            <a:off x="266500" y="1385825"/>
            <a:ext cx="85206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Merriweather"/>
                <a:ea typeface="Merriweather"/>
                <a:cs typeface="Merriweather"/>
                <a:sym typeface="Merriweather"/>
              </a:rPr>
              <a:t>What is the Role of Faith?</a:t>
            </a:r>
            <a:endParaRPr sz="1600">
              <a:latin typeface="Merriweather"/>
              <a:ea typeface="Merriweather"/>
              <a:cs typeface="Merriweather"/>
              <a:sym typeface="Merriweather"/>
            </a:endParaRPr>
          </a:p>
          <a:p>
            <a:pPr indent="-330200" lvl="0" marL="457200" rtl="0" algn="l">
              <a:spcBef>
                <a:spcPts val="0"/>
              </a:spcBef>
              <a:spcAft>
                <a:spcPts val="0"/>
              </a:spcAft>
              <a:buSzPts val="1600"/>
              <a:buFont typeface="Merriweather"/>
              <a:buChar char="●"/>
            </a:pPr>
            <a:r>
              <a:rPr lang="en" sz="1600">
                <a:latin typeface="Merriweather"/>
                <a:ea typeface="Merriweather"/>
                <a:cs typeface="Merriweather"/>
                <a:sym typeface="Merriweather"/>
              </a:rPr>
              <a:t>Intertwined with mission of schools: intellectual knowledge, but also emphasis on emotional and effective learning </a:t>
            </a:r>
            <a:endParaRPr sz="1600">
              <a:latin typeface="Merriweather"/>
              <a:ea typeface="Merriweather"/>
              <a:cs typeface="Merriweather"/>
              <a:sym typeface="Merriweather"/>
            </a:endParaRPr>
          </a:p>
          <a:p>
            <a:pPr indent="-330200" lvl="0" marL="457200" rtl="0" algn="l">
              <a:spcBef>
                <a:spcPts val="0"/>
              </a:spcBef>
              <a:spcAft>
                <a:spcPts val="0"/>
              </a:spcAft>
              <a:buSzPts val="1600"/>
              <a:buFont typeface="Merriweather"/>
              <a:buChar char="●"/>
            </a:pPr>
            <a:r>
              <a:rPr lang="en" sz="1600">
                <a:latin typeface="Merriweather"/>
                <a:ea typeface="Merriweather"/>
                <a:cs typeface="Merriweather"/>
                <a:sym typeface="Merriweather"/>
              </a:rPr>
              <a:t>Provides an atmosphere that allows students to feel safe and heard</a:t>
            </a:r>
            <a:endParaRPr sz="1600">
              <a:latin typeface="Merriweather"/>
              <a:ea typeface="Merriweather"/>
              <a:cs typeface="Merriweather"/>
              <a:sym typeface="Merriweather"/>
            </a:endParaRPr>
          </a:p>
          <a:p>
            <a:pPr indent="-330200" lvl="0" marL="457200" rtl="0" algn="l">
              <a:spcBef>
                <a:spcPts val="0"/>
              </a:spcBef>
              <a:spcAft>
                <a:spcPts val="0"/>
              </a:spcAft>
              <a:buSzPts val="1600"/>
              <a:buFont typeface="Merriweather"/>
              <a:buChar char="●"/>
            </a:pPr>
            <a:r>
              <a:rPr lang="en" sz="1600">
                <a:latin typeface="Merriweather"/>
                <a:ea typeface="Merriweather"/>
                <a:cs typeface="Merriweather"/>
                <a:sym typeface="Merriweather"/>
              </a:rPr>
              <a:t>Creates community of fellow students who share the same values</a:t>
            </a:r>
            <a:endParaRPr sz="1600">
              <a:latin typeface="Merriweather"/>
              <a:ea typeface="Merriweather"/>
              <a:cs typeface="Merriweather"/>
              <a:sym typeface="Merriweather"/>
            </a:endParaRPr>
          </a:p>
          <a:p>
            <a:pPr indent="-330200" lvl="0" marL="457200" rtl="0" algn="l">
              <a:spcBef>
                <a:spcPts val="0"/>
              </a:spcBef>
              <a:spcAft>
                <a:spcPts val="0"/>
              </a:spcAft>
              <a:buSzPts val="1600"/>
              <a:buFont typeface="Merriweather"/>
              <a:buChar char="●"/>
            </a:pPr>
            <a:r>
              <a:rPr lang="en" sz="1600">
                <a:latin typeface="Merriweather"/>
                <a:ea typeface="Merriweather"/>
                <a:cs typeface="Merriweather"/>
                <a:sym typeface="Merriweather"/>
              </a:rPr>
              <a:t>It reaffirms the faith life of students outside of school</a:t>
            </a:r>
            <a:endParaRPr sz="1600">
              <a:latin typeface="Merriweather"/>
              <a:ea typeface="Merriweather"/>
              <a:cs typeface="Merriweather"/>
              <a:sym typeface="Merriweather"/>
            </a:endParaRPr>
          </a:p>
          <a:p>
            <a:pPr indent="-330200" lvl="0" marL="457200" rtl="0" algn="l">
              <a:spcBef>
                <a:spcPts val="0"/>
              </a:spcBef>
              <a:spcAft>
                <a:spcPts val="0"/>
              </a:spcAft>
              <a:buSzPts val="1600"/>
              <a:buFont typeface="Merriweather"/>
              <a:buChar char="●"/>
            </a:pPr>
            <a:r>
              <a:rPr lang="en" sz="1600">
                <a:latin typeface="Merriweather"/>
                <a:ea typeface="Merriweather"/>
                <a:cs typeface="Merriweather"/>
                <a:sym typeface="Merriweather"/>
              </a:rPr>
              <a:t>Adds culture of compassion to the school</a:t>
            </a:r>
            <a:endParaRPr sz="1600">
              <a:latin typeface="Merriweather"/>
              <a:ea typeface="Merriweather"/>
              <a:cs typeface="Merriweather"/>
              <a:sym typeface="Merriweather"/>
            </a:endParaRPr>
          </a:p>
          <a:p>
            <a:pPr indent="0" lvl="0" marL="457200" rtl="0" algn="l">
              <a:spcBef>
                <a:spcPts val="0"/>
              </a:spcBef>
              <a:spcAft>
                <a:spcPts val="0"/>
              </a:spcAft>
              <a:buNone/>
            </a:pPr>
            <a:r>
              <a:t/>
            </a:r>
            <a:endParaRPr sz="1600">
              <a:latin typeface="Merriweather"/>
              <a:ea typeface="Merriweather"/>
              <a:cs typeface="Merriweather"/>
              <a:sym typeface="Merriweather"/>
            </a:endParaRPr>
          </a:p>
          <a:p>
            <a:pPr indent="0" lvl="0" marL="0" rtl="0" algn="l">
              <a:spcBef>
                <a:spcPts val="0"/>
              </a:spcBef>
              <a:spcAft>
                <a:spcPts val="0"/>
              </a:spcAft>
              <a:buNone/>
            </a:pPr>
            <a:r>
              <a:rPr lang="en" sz="1600">
                <a:latin typeface="Merriweather"/>
                <a:ea typeface="Merriweather"/>
                <a:cs typeface="Merriweather"/>
                <a:sym typeface="Merriweather"/>
              </a:rPr>
              <a:t>Why is it important?</a:t>
            </a:r>
            <a:endParaRPr sz="1600">
              <a:latin typeface="Merriweather"/>
              <a:ea typeface="Merriweather"/>
              <a:cs typeface="Merriweather"/>
              <a:sym typeface="Merriweather"/>
            </a:endParaRPr>
          </a:p>
          <a:p>
            <a:pPr indent="-330200" lvl="0" marL="457200" rtl="0" algn="l">
              <a:spcBef>
                <a:spcPts val="0"/>
              </a:spcBef>
              <a:spcAft>
                <a:spcPts val="0"/>
              </a:spcAft>
              <a:buSzPts val="1600"/>
              <a:buFont typeface="Merriweather"/>
              <a:buChar char="●"/>
            </a:pPr>
            <a:r>
              <a:rPr lang="en" sz="1600">
                <a:latin typeface="Merriweather"/>
                <a:ea typeface="Merriweather"/>
                <a:cs typeface="Merriweather"/>
                <a:sym typeface="Merriweather"/>
              </a:rPr>
              <a:t>Helps fulfill Catholic distinctiveness in practice</a:t>
            </a:r>
            <a:endParaRPr sz="1600">
              <a:latin typeface="Merriweather"/>
              <a:ea typeface="Merriweather"/>
              <a:cs typeface="Merriweather"/>
              <a:sym typeface="Merriweather"/>
            </a:endParaRPr>
          </a:p>
          <a:p>
            <a:pPr indent="-330200" lvl="1" marL="914400" rtl="0" algn="l">
              <a:spcBef>
                <a:spcPts val="0"/>
              </a:spcBef>
              <a:spcAft>
                <a:spcPts val="0"/>
              </a:spcAft>
              <a:buSzPts val="1600"/>
              <a:buFont typeface="Merriweather"/>
              <a:buChar char="○"/>
            </a:pPr>
            <a:r>
              <a:rPr lang="en" sz="1600">
                <a:latin typeface="Merriweather"/>
                <a:ea typeface="Merriweather"/>
                <a:cs typeface="Merriweather"/>
                <a:sym typeface="Merriweather"/>
              </a:rPr>
              <a:t>Education of the whole person</a:t>
            </a:r>
            <a:endParaRPr sz="1600">
              <a:latin typeface="Merriweather"/>
              <a:ea typeface="Merriweather"/>
              <a:cs typeface="Merriweather"/>
              <a:sym typeface="Merriweather"/>
            </a:endParaRPr>
          </a:p>
          <a:p>
            <a:pPr indent="-330200" lvl="1" marL="914400" rtl="0" algn="l">
              <a:spcBef>
                <a:spcPts val="0"/>
              </a:spcBef>
              <a:spcAft>
                <a:spcPts val="0"/>
              </a:spcAft>
              <a:buSzPts val="1600"/>
              <a:buFont typeface="Merriweather"/>
              <a:buChar char="○"/>
            </a:pPr>
            <a:r>
              <a:rPr lang="en" sz="1600">
                <a:latin typeface="Merriweather"/>
                <a:ea typeface="Merriweather"/>
                <a:cs typeface="Merriweather"/>
                <a:sym typeface="Merriweather"/>
              </a:rPr>
              <a:t>Moral Principles</a:t>
            </a:r>
            <a:endParaRPr sz="1600">
              <a:latin typeface="Merriweather"/>
              <a:ea typeface="Merriweather"/>
              <a:cs typeface="Merriweather"/>
              <a:sym typeface="Merriweather"/>
            </a:endParaRPr>
          </a:p>
          <a:p>
            <a:pPr indent="-330200" lvl="1" marL="914400" rtl="0" algn="l">
              <a:spcBef>
                <a:spcPts val="0"/>
              </a:spcBef>
              <a:spcAft>
                <a:spcPts val="0"/>
              </a:spcAft>
              <a:buSzPts val="1600"/>
              <a:buFont typeface="Merriweather"/>
              <a:buChar char="○"/>
            </a:pPr>
            <a:r>
              <a:rPr lang="en" sz="1600">
                <a:latin typeface="Merriweather"/>
                <a:ea typeface="Merriweather"/>
                <a:cs typeface="Merriweather"/>
                <a:sym typeface="Merriweather"/>
              </a:rPr>
              <a:t>Education of all</a:t>
            </a:r>
            <a:endParaRPr sz="1600">
              <a:latin typeface="Merriweather"/>
              <a:ea typeface="Merriweather"/>
              <a:cs typeface="Merriweather"/>
              <a:sym typeface="Merriweather"/>
            </a:endParaRPr>
          </a:p>
          <a:p>
            <a:pPr indent="-330200" lvl="1" marL="914400" rtl="0" algn="l">
              <a:spcBef>
                <a:spcPts val="0"/>
              </a:spcBef>
              <a:spcAft>
                <a:spcPts val="0"/>
              </a:spcAft>
              <a:buSzPts val="1600"/>
              <a:buFont typeface="Merriweather"/>
              <a:buChar char="○"/>
            </a:pPr>
            <a:r>
              <a:rPr lang="en" sz="1600">
                <a:latin typeface="Merriweather"/>
                <a:ea typeface="Merriweather"/>
                <a:cs typeface="Merriweather"/>
                <a:sym typeface="Merriweather"/>
              </a:rPr>
              <a:t>Encourages the formation of identity</a:t>
            </a:r>
            <a:endParaRPr sz="1600">
              <a:latin typeface="Merriweather"/>
              <a:ea typeface="Merriweather"/>
              <a:cs typeface="Merriweather"/>
              <a:sym typeface="Merriweather"/>
            </a:endParaRPr>
          </a:p>
        </p:txBody>
      </p:sp>
      <p:pic>
        <p:nvPicPr>
          <p:cNvPr id="112" name="Google Shape;112;p19"/>
          <p:cNvPicPr preferRelativeResize="0"/>
          <p:nvPr/>
        </p:nvPicPr>
        <p:blipFill>
          <a:blip r:embed="rId3">
            <a:alphaModFix/>
          </a:blip>
          <a:stretch>
            <a:fillRect/>
          </a:stretch>
        </p:blipFill>
        <p:spPr>
          <a:xfrm>
            <a:off x="6951124" y="2762575"/>
            <a:ext cx="1835975" cy="2203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0"/>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Wrap up</a:t>
            </a:r>
            <a:endParaRPr/>
          </a:p>
        </p:txBody>
      </p:sp>
      <p:sp>
        <p:nvSpPr>
          <p:cNvPr id="118" name="Google Shape;118;p20"/>
          <p:cNvSpPr txBox="1"/>
          <p:nvPr/>
        </p:nvSpPr>
        <p:spPr>
          <a:xfrm>
            <a:off x="499200" y="1274375"/>
            <a:ext cx="8145600" cy="36018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0"/>
              </a:spcBef>
              <a:spcAft>
                <a:spcPts val="0"/>
              </a:spcAft>
              <a:buSzPts val="1500"/>
              <a:buFont typeface="Merriweather"/>
              <a:buChar char="●"/>
            </a:pPr>
            <a:r>
              <a:rPr lang="en" sz="1500">
                <a:latin typeface="Merriweather"/>
                <a:ea typeface="Merriweather"/>
                <a:cs typeface="Merriweather"/>
                <a:sym typeface="Merriweather"/>
              </a:rPr>
              <a:t>S</a:t>
            </a:r>
            <a:r>
              <a:rPr lang="en" sz="1500">
                <a:latin typeface="Merriweather"/>
                <a:ea typeface="Merriweather"/>
                <a:cs typeface="Merriweather"/>
                <a:sym typeface="Merriweather"/>
              </a:rPr>
              <a:t>chools function as a microcosm of their immediate society</a:t>
            </a:r>
            <a:endParaRPr sz="1500">
              <a:latin typeface="Merriweather"/>
              <a:ea typeface="Merriweather"/>
              <a:cs typeface="Merriweather"/>
              <a:sym typeface="Merriweather"/>
            </a:endParaRPr>
          </a:p>
          <a:p>
            <a:pPr indent="-323850" lvl="1" marL="914400" rtl="0" algn="l">
              <a:lnSpc>
                <a:spcPct val="115000"/>
              </a:lnSpc>
              <a:spcBef>
                <a:spcPts val="0"/>
              </a:spcBef>
              <a:spcAft>
                <a:spcPts val="0"/>
              </a:spcAft>
              <a:buSzPts val="1500"/>
              <a:buFont typeface="Merriweather"/>
              <a:buChar char="○"/>
            </a:pPr>
            <a:r>
              <a:rPr lang="en" sz="1500">
                <a:latin typeface="Merriweather"/>
                <a:ea typeface="Merriweather"/>
                <a:cs typeface="Merriweather"/>
                <a:sym typeface="Merriweather"/>
              </a:rPr>
              <a:t>Prepare students with the tools that foster their intellectual growth, and social, emotional, and behavioral learning </a:t>
            </a:r>
            <a:endParaRPr sz="1500">
              <a:latin typeface="Merriweather"/>
              <a:ea typeface="Merriweather"/>
              <a:cs typeface="Merriweather"/>
              <a:sym typeface="Merriweather"/>
            </a:endParaRPr>
          </a:p>
          <a:p>
            <a:pPr indent="-323850" lvl="1" marL="914400" rtl="0" algn="l">
              <a:lnSpc>
                <a:spcPct val="115000"/>
              </a:lnSpc>
              <a:spcBef>
                <a:spcPts val="0"/>
              </a:spcBef>
              <a:spcAft>
                <a:spcPts val="0"/>
              </a:spcAft>
              <a:buSzPts val="1500"/>
              <a:buFont typeface="Merriweather"/>
              <a:buChar char="○"/>
            </a:pPr>
            <a:r>
              <a:rPr lang="en" sz="1500">
                <a:latin typeface="Merriweather"/>
                <a:ea typeface="Merriweather"/>
                <a:cs typeface="Merriweather"/>
                <a:sym typeface="Merriweather"/>
              </a:rPr>
              <a:t>Effective engagement and contribution to their community</a:t>
            </a:r>
            <a:endParaRPr sz="1500">
              <a:latin typeface="Merriweather"/>
              <a:ea typeface="Merriweather"/>
              <a:cs typeface="Merriweather"/>
              <a:sym typeface="Merriweather"/>
            </a:endParaRPr>
          </a:p>
          <a:p>
            <a:pPr indent="-323850" lvl="0" marL="457200" rtl="0" algn="l">
              <a:lnSpc>
                <a:spcPct val="115000"/>
              </a:lnSpc>
              <a:spcBef>
                <a:spcPts val="0"/>
              </a:spcBef>
              <a:spcAft>
                <a:spcPts val="0"/>
              </a:spcAft>
              <a:buSzPts val="1500"/>
              <a:buFont typeface="Merriweather"/>
              <a:buChar char="●"/>
            </a:pPr>
            <a:r>
              <a:rPr lang="en" sz="1500">
                <a:latin typeface="Merriweather"/>
                <a:ea typeface="Merriweather"/>
                <a:cs typeface="Merriweather"/>
                <a:sym typeface="Merriweather"/>
              </a:rPr>
              <a:t>Encouraging Identity</a:t>
            </a:r>
            <a:endParaRPr sz="1500">
              <a:latin typeface="Merriweather"/>
              <a:ea typeface="Merriweather"/>
              <a:cs typeface="Merriweather"/>
              <a:sym typeface="Merriweather"/>
            </a:endParaRPr>
          </a:p>
          <a:p>
            <a:pPr indent="-323850" lvl="1" marL="914400" rtl="0" algn="l">
              <a:lnSpc>
                <a:spcPct val="115000"/>
              </a:lnSpc>
              <a:spcBef>
                <a:spcPts val="0"/>
              </a:spcBef>
              <a:spcAft>
                <a:spcPts val="0"/>
              </a:spcAft>
              <a:buSzPts val="1500"/>
              <a:buFont typeface="Merriweather"/>
              <a:buChar char="○"/>
            </a:pPr>
            <a:r>
              <a:rPr lang="en" sz="1500">
                <a:latin typeface="Merriweather"/>
                <a:ea typeface="Merriweather"/>
                <a:cs typeface="Merriweather"/>
                <a:sym typeface="Merriweather"/>
              </a:rPr>
              <a:t>Students learn to value their unique background and experiences while learning from others</a:t>
            </a:r>
            <a:endParaRPr sz="1500">
              <a:latin typeface="Merriweather"/>
              <a:ea typeface="Merriweather"/>
              <a:cs typeface="Merriweather"/>
              <a:sym typeface="Merriweather"/>
            </a:endParaRPr>
          </a:p>
          <a:p>
            <a:pPr indent="-323850" lvl="0" marL="457200" rtl="0" algn="l">
              <a:lnSpc>
                <a:spcPct val="115000"/>
              </a:lnSpc>
              <a:spcBef>
                <a:spcPts val="0"/>
              </a:spcBef>
              <a:spcAft>
                <a:spcPts val="0"/>
              </a:spcAft>
              <a:buSzPts val="1500"/>
              <a:buFont typeface="Merriweather"/>
              <a:buChar char="●"/>
            </a:pPr>
            <a:r>
              <a:rPr lang="en" sz="1500">
                <a:latin typeface="Merriweather"/>
                <a:ea typeface="Merriweather"/>
                <a:cs typeface="Merriweather"/>
                <a:sym typeface="Merriweather"/>
              </a:rPr>
              <a:t>If a student can’t find ways to identify with the school, it is difficult for them to see the importance of learning.</a:t>
            </a:r>
            <a:endParaRPr sz="1500">
              <a:latin typeface="Merriweather"/>
              <a:ea typeface="Merriweather"/>
              <a:cs typeface="Merriweather"/>
              <a:sym typeface="Merriweather"/>
            </a:endParaRPr>
          </a:p>
          <a:p>
            <a:pPr indent="-323850" lvl="0" marL="457200" rtl="0" algn="l">
              <a:lnSpc>
                <a:spcPct val="115000"/>
              </a:lnSpc>
              <a:spcBef>
                <a:spcPts val="0"/>
              </a:spcBef>
              <a:spcAft>
                <a:spcPts val="0"/>
              </a:spcAft>
              <a:buSzPts val="1500"/>
              <a:buFont typeface="Merriweather"/>
              <a:buChar char="●"/>
            </a:pPr>
            <a:r>
              <a:rPr lang="en" sz="1500">
                <a:latin typeface="Merriweather"/>
                <a:ea typeface="Merriweather"/>
                <a:cs typeface="Merriweather"/>
                <a:sym typeface="Merriweather"/>
              </a:rPr>
              <a:t>Encourage student involvement in-class and through extracurriculars</a:t>
            </a:r>
            <a:endParaRPr sz="1500">
              <a:latin typeface="Merriweather"/>
              <a:ea typeface="Merriweather"/>
              <a:cs typeface="Merriweather"/>
              <a:sym typeface="Merriweather"/>
            </a:endParaRPr>
          </a:p>
          <a:p>
            <a:pPr indent="-323850" lvl="0" marL="457200" rtl="0" algn="l">
              <a:lnSpc>
                <a:spcPct val="115000"/>
              </a:lnSpc>
              <a:spcBef>
                <a:spcPts val="0"/>
              </a:spcBef>
              <a:spcAft>
                <a:spcPts val="0"/>
              </a:spcAft>
              <a:buSzPts val="1500"/>
              <a:buFont typeface="Merriweather"/>
              <a:buChar char="●"/>
            </a:pPr>
            <a:r>
              <a:rPr lang="en" sz="1500">
                <a:latin typeface="Merriweather"/>
                <a:ea typeface="Merriweather"/>
                <a:cs typeface="Merriweather"/>
                <a:sym typeface="Merriweather"/>
              </a:rPr>
              <a:t>Intertwined with mission of Catholic schools: intellectual knowledge, but also emphasis on emotional and effective learning </a:t>
            </a:r>
            <a:endParaRPr sz="1500">
              <a:latin typeface="Merriweather"/>
              <a:ea typeface="Merriweather"/>
              <a:cs typeface="Merriweather"/>
              <a:sym typeface="Merriweather"/>
            </a:endParaRPr>
          </a:p>
          <a:p>
            <a:pPr indent="-323850" lvl="1" marL="914400" rtl="0" algn="l">
              <a:lnSpc>
                <a:spcPct val="115000"/>
              </a:lnSpc>
              <a:spcBef>
                <a:spcPts val="0"/>
              </a:spcBef>
              <a:spcAft>
                <a:spcPts val="0"/>
              </a:spcAft>
              <a:buSzPts val="1500"/>
              <a:buFont typeface="Merriweather"/>
              <a:buChar char="○"/>
            </a:pPr>
            <a:r>
              <a:rPr lang="en" sz="1500">
                <a:latin typeface="Merriweather"/>
                <a:ea typeface="Merriweather"/>
                <a:cs typeface="Merriweather"/>
                <a:sym typeface="Merriweather"/>
              </a:rPr>
              <a:t>Encourages the formation of identity</a:t>
            </a:r>
            <a:endParaRPr sz="1500">
              <a:latin typeface="Merriweather"/>
              <a:ea typeface="Merriweather"/>
              <a:cs typeface="Merriweather"/>
              <a:sym typeface="Merriweathe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1"/>
          <p:cNvSpPr txBox="1"/>
          <p:nvPr>
            <p:ph type="ctrTitle"/>
          </p:nvPr>
        </p:nvSpPr>
        <p:spPr>
          <a:xfrm>
            <a:off x="895700" y="1222025"/>
            <a:ext cx="3523500" cy="128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4700"/>
              <a:t>Thank you!</a:t>
            </a:r>
            <a:endParaRPr sz="4700"/>
          </a:p>
        </p:txBody>
      </p:sp>
      <p:sp>
        <p:nvSpPr>
          <p:cNvPr id="124" name="Google Shape;124;p21"/>
          <p:cNvSpPr txBox="1"/>
          <p:nvPr/>
        </p:nvSpPr>
        <p:spPr>
          <a:xfrm>
            <a:off x="2829625" y="4036425"/>
            <a:ext cx="6145800" cy="9252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rgbClr val="FFFFFF"/>
                </a:solidFill>
                <a:latin typeface="Roboto"/>
                <a:ea typeface="Roboto"/>
                <a:cs typeface="Roboto"/>
                <a:sym typeface="Roboto"/>
              </a:rPr>
              <a:t>The </a:t>
            </a:r>
            <a:r>
              <a:rPr lang="en" sz="1600">
                <a:solidFill>
                  <a:srgbClr val="FFFFFF"/>
                </a:solidFill>
                <a:latin typeface="Roboto"/>
                <a:ea typeface="Roboto"/>
                <a:cs typeface="Roboto"/>
                <a:sym typeface="Roboto"/>
              </a:rPr>
              <a:t>Sixth</a:t>
            </a:r>
            <a:r>
              <a:rPr b="0" i="0" lang="en" sz="1600" u="none" cap="none" strike="noStrike">
                <a:solidFill>
                  <a:srgbClr val="FFFFFF"/>
                </a:solidFill>
                <a:latin typeface="Roboto"/>
                <a:ea typeface="Roboto"/>
                <a:cs typeface="Roboto"/>
                <a:sym typeface="Roboto"/>
              </a:rPr>
              <a:t> Annual School Leaders’ and Educators’ Conference</a:t>
            </a:r>
            <a:endParaRPr b="0" i="0" sz="1600" u="none" cap="none" strike="noStrike">
              <a:solidFill>
                <a:srgbClr val="FFFFFF"/>
              </a:solidFill>
              <a:latin typeface="Roboto"/>
              <a:ea typeface="Roboto"/>
              <a:cs typeface="Roboto"/>
              <a:sym typeface="Roboto"/>
            </a:endParaRPr>
          </a:p>
          <a:p>
            <a:pPr indent="0" lvl="0" marL="0" marR="0" rtl="0" algn="r">
              <a:lnSpc>
                <a:spcPct val="100000"/>
              </a:lnSpc>
              <a:spcBef>
                <a:spcPts val="0"/>
              </a:spcBef>
              <a:spcAft>
                <a:spcPts val="0"/>
              </a:spcAft>
              <a:buClr>
                <a:srgbClr val="000000"/>
              </a:buClr>
              <a:buSzPts val="1600"/>
              <a:buFont typeface="Arial"/>
              <a:buNone/>
            </a:pPr>
            <a:r>
              <a:rPr lang="en" sz="1600">
                <a:solidFill>
                  <a:srgbClr val="FFFFFF"/>
                </a:solidFill>
                <a:latin typeface="Roboto"/>
                <a:ea typeface="Roboto"/>
                <a:cs typeface="Roboto"/>
                <a:sym typeface="Roboto"/>
              </a:rPr>
              <a:t>Hotel Alexander</a:t>
            </a:r>
            <a:r>
              <a:rPr b="0" i="0" lang="en" sz="1600" u="none" cap="none" strike="noStrike">
                <a:solidFill>
                  <a:srgbClr val="FFFFFF"/>
                </a:solidFill>
                <a:latin typeface="Roboto"/>
                <a:ea typeface="Roboto"/>
                <a:cs typeface="Roboto"/>
                <a:sym typeface="Roboto"/>
              </a:rPr>
              <a:t>, Bardejov Spa</a:t>
            </a:r>
            <a:endParaRPr b="0" i="0" sz="1600" u="none" cap="none" strike="noStrike">
              <a:solidFill>
                <a:srgbClr val="FFFFFF"/>
              </a:solidFill>
              <a:latin typeface="Roboto"/>
              <a:ea typeface="Roboto"/>
              <a:cs typeface="Roboto"/>
              <a:sym typeface="Roboto"/>
            </a:endParaRPr>
          </a:p>
          <a:p>
            <a:pPr indent="0" lvl="0" marL="0" marR="0" rtl="0" algn="r">
              <a:lnSpc>
                <a:spcPct val="100000"/>
              </a:lnSpc>
              <a:spcBef>
                <a:spcPts val="0"/>
              </a:spcBef>
              <a:spcAft>
                <a:spcPts val="0"/>
              </a:spcAft>
              <a:buClr>
                <a:srgbClr val="000000"/>
              </a:buClr>
              <a:buSzPts val="1600"/>
              <a:buFont typeface="Arial"/>
              <a:buNone/>
            </a:pPr>
            <a:r>
              <a:rPr lang="en" sz="1600">
                <a:solidFill>
                  <a:srgbClr val="FFFFFF"/>
                </a:solidFill>
                <a:latin typeface="Roboto"/>
                <a:ea typeface="Roboto"/>
                <a:cs typeface="Roboto"/>
                <a:sym typeface="Roboto"/>
              </a:rPr>
              <a:t>4 - 5</a:t>
            </a:r>
            <a:r>
              <a:rPr b="0" i="0" lang="en" sz="1600" u="none" cap="none" strike="noStrike">
                <a:solidFill>
                  <a:srgbClr val="FFFFFF"/>
                </a:solidFill>
                <a:latin typeface="Roboto"/>
                <a:ea typeface="Roboto"/>
                <a:cs typeface="Roboto"/>
                <a:sym typeface="Roboto"/>
              </a:rPr>
              <a:t> November 20</a:t>
            </a:r>
            <a:r>
              <a:rPr lang="en" sz="1600">
                <a:solidFill>
                  <a:srgbClr val="FFFFFF"/>
                </a:solidFill>
                <a:latin typeface="Roboto"/>
                <a:ea typeface="Roboto"/>
                <a:cs typeface="Roboto"/>
                <a:sym typeface="Roboto"/>
              </a:rPr>
              <a:t>22</a:t>
            </a:r>
            <a:endParaRPr b="0" i="0" sz="1600" u="none" cap="none" strike="noStrike">
              <a:solidFill>
                <a:srgbClr val="FFFFFF"/>
              </a:solidFill>
              <a:latin typeface="Roboto"/>
              <a:ea typeface="Roboto"/>
              <a:cs typeface="Roboto"/>
              <a:sym typeface="Roboto"/>
            </a:endParaRPr>
          </a:p>
        </p:txBody>
      </p:sp>
      <p:pic>
        <p:nvPicPr>
          <p:cNvPr descr="Image result for notre dame seal" id="125" name="Google Shape;125;p21"/>
          <p:cNvPicPr preferRelativeResize="0"/>
          <p:nvPr/>
        </p:nvPicPr>
        <p:blipFill rotWithShape="1">
          <a:blip r:embed="rId3">
            <a:alphaModFix/>
          </a:blip>
          <a:srcRect b="0" l="0" r="0" t="0"/>
          <a:stretch/>
        </p:blipFill>
        <p:spPr>
          <a:xfrm>
            <a:off x="8106225" y="203875"/>
            <a:ext cx="869350" cy="8693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