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1" r:id="rId4"/>
    <p:sldId id="273" r:id="rId5"/>
    <p:sldId id="274" r:id="rId6"/>
    <p:sldId id="259" r:id="rId7"/>
    <p:sldId id="257" r:id="rId8"/>
    <p:sldId id="272" r:id="rId9"/>
    <p:sldId id="258" r:id="rId10"/>
    <p:sldId id="261" r:id="rId11"/>
    <p:sldId id="262" r:id="rId12"/>
    <p:sldId id="264" r:id="rId13"/>
    <p:sldId id="266" r:id="rId14"/>
    <p:sldId id="267" r:id="rId15"/>
    <p:sldId id="268" r:id="rId16"/>
    <p:sldId id="270"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A183"/>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A81D5C-0304-45CA-80AB-AA3CFAF7A281}" v="889" dt="2022-11-04T17:13:11.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86" d="100"/>
          <a:sy n="86" d="100"/>
        </p:scale>
        <p:origin x="48" y="4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AAC0A-AD1A-4294-AEB1-CB72D94F4EEB}"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080630B8-76F4-4325-B2EA-C775C25EBC92}">
      <dgm:prSet/>
      <dgm:spPr/>
      <dgm:t>
        <a:bodyPr/>
        <a:lstStyle/>
        <a:p>
          <a:r>
            <a:rPr lang="en-GB" dirty="0">
              <a:latin typeface="Roboto" panose="02000000000000000000" pitchFamily="2" charset="0"/>
              <a:ea typeface="Roboto" panose="02000000000000000000" pitchFamily="2" charset="0"/>
            </a:rPr>
            <a:t>To highlight and explore the many benefits of collaboration within schools and with organisations beyond.</a:t>
          </a:r>
          <a:endParaRPr lang="en-US" dirty="0">
            <a:latin typeface="Roboto" panose="02000000000000000000" pitchFamily="2" charset="0"/>
            <a:ea typeface="Roboto" panose="02000000000000000000" pitchFamily="2" charset="0"/>
          </a:endParaRPr>
        </a:p>
      </dgm:t>
    </dgm:pt>
    <dgm:pt modelId="{0DDE9D6D-120F-4DF2-A87E-1A1B5FF3AB43}" type="parTrans" cxnId="{3C734B45-407E-4642-B0DE-BB5E04BFDBB0}">
      <dgm:prSet/>
      <dgm:spPr/>
      <dgm:t>
        <a:bodyPr/>
        <a:lstStyle/>
        <a:p>
          <a:endParaRPr lang="en-US"/>
        </a:p>
      </dgm:t>
    </dgm:pt>
    <dgm:pt modelId="{D2DBB45C-1109-4DBD-92A3-70CA979EC7A5}" type="sibTrans" cxnId="{3C734B45-407E-4642-B0DE-BB5E04BFDBB0}">
      <dgm:prSet/>
      <dgm:spPr/>
      <dgm:t>
        <a:bodyPr/>
        <a:lstStyle/>
        <a:p>
          <a:endParaRPr lang="en-US"/>
        </a:p>
      </dgm:t>
    </dgm:pt>
    <dgm:pt modelId="{143735F8-9896-43B6-A2AA-9A698003340C}">
      <dgm:prSet/>
      <dgm:spPr/>
      <dgm:t>
        <a:bodyPr/>
        <a:lstStyle/>
        <a:p>
          <a:r>
            <a:rPr lang="en-GB" dirty="0">
              <a:latin typeface="Roboto" panose="02000000000000000000" pitchFamily="2" charset="0"/>
              <a:ea typeface="Roboto" panose="02000000000000000000" pitchFamily="2" charset="0"/>
            </a:rPr>
            <a:t>To encourage the development of sustainable partnerships, within and between your schools beyond this weekend’s conference, to the benefit of all – staff and students alike.</a:t>
          </a:r>
          <a:endParaRPr lang="en-US" dirty="0">
            <a:latin typeface="Roboto" panose="02000000000000000000" pitchFamily="2" charset="0"/>
            <a:ea typeface="Roboto" panose="02000000000000000000" pitchFamily="2" charset="0"/>
          </a:endParaRPr>
        </a:p>
      </dgm:t>
    </dgm:pt>
    <dgm:pt modelId="{1FBCA43A-8355-4A61-9BA8-6582C7BC676C}" type="parTrans" cxnId="{60961839-0F90-4DB2-ABA4-FA678F3EA2FB}">
      <dgm:prSet/>
      <dgm:spPr/>
      <dgm:t>
        <a:bodyPr/>
        <a:lstStyle/>
        <a:p>
          <a:endParaRPr lang="en-US"/>
        </a:p>
      </dgm:t>
    </dgm:pt>
    <dgm:pt modelId="{4054CED6-7024-4802-BDE0-7384FA3BBD18}" type="sibTrans" cxnId="{60961839-0F90-4DB2-ABA4-FA678F3EA2FB}">
      <dgm:prSet/>
      <dgm:spPr/>
      <dgm:t>
        <a:bodyPr/>
        <a:lstStyle/>
        <a:p>
          <a:endParaRPr lang="en-US"/>
        </a:p>
      </dgm:t>
    </dgm:pt>
    <dgm:pt modelId="{E0EE59A7-A046-478D-AB97-012ACC3F7E4A}" type="pres">
      <dgm:prSet presAssocID="{06EAAC0A-AD1A-4294-AEB1-CB72D94F4EEB}" presName="linear" presStyleCnt="0">
        <dgm:presLayoutVars>
          <dgm:animLvl val="lvl"/>
          <dgm:resizeHandles val="exact"/>
        </dgm:presLayoutVars>
      </dgm:prSet>
      <dgm:spPr/>
    </dgm:pt>
    <dgm:pt modelId="{CAE1A4D4-491B-40BD-B449-E41C6D14FC78}" type="pres">
      <dgm:prSet presAssocID="{080630B8-76F4-4325-B2EA-C775C25EBC92}" presName="parentText" presStyleLbl="node1" presStyleIdx="0" presStyleCnt="2">
        <dgm:presLayoutVars>
          <dgm:chMax val="0"/>
          <dgm:bulletEnabled val="1"/>
        </dgm:presLayoutVars>
      </dgm:prSet>
      <dgm:spPr/>
    </dgm:pt>
    <dgm:pt modelId="{EB4C2F49-A247-44CF-81A9-B830E95400E0}" type="pres">
      <dgm:prSet presAssocID="{D2DBB45C-1109-4DBD-92A3-70CA979EC7A5}" presName="spacer" presStyleCnt="0"/>
      <dgm:spPr/>
    </dgm:pt>
    <dgm:pt modelId="{94A16F39-D2A3-42EC-969F-2D2CB10C790E}" type="pres">
      <dgm:prSet presAssocID="{143735F8-9896-43B6-A2AA-9A698003340C}" presName="parentText" presStyleLbl="node1" presStyleIdx="1" presStyleCnt="2">
        <dgm:presLayoutVars>
          <dgm:chMax val="0"/>
          <dgm:bulletEnabled val="1"/>
        </dgm:presLayoutVars>
      </dgm:prSet>
      <dgm:spPr/>
    </dgm:pt>
  </dgm:ptLst>
  <dgm:cxnLst>
    <dgm:cxn modelId="{5275BB13-0F38-4C0F-BED7-BE60DA405442}" type="presOf" srcId="{080630B8-76F4-4325-B2EA-C775C25EBC92}" destId="{CAE1A4D4-491B-40BD-B449-E41C6D14FC78}" srcOrd="0" destOrd="0" presId="urn:microsoft.com/office/officeart/2005/8/layout/vList2"/>
    <dgm:cxn modelId="{60961839-0F90-4DB2-ABA4-FA678F3EA2FB}" srcId="{06EAAC0A-AD1A-4294-AEB1-CB72D94F4EEB}" destId="{143735F8-9896-43B6-A2AA-9A698003340C}" srcOrd="1" destOrd="0" parTransId="{1FBCA43A-8355-4A61-9BA8-6582C7BC676C}" sibTransId="{4054CED6-7024-4802-BDE0-7384FA3BBD18}"/>
    <dgm:cxn modelId="{3C734B45-407E-4642-B0DE-BB5E04BFDBB0}" srcId="{06EAAC0A-AD1A-4294-AEB1-CB72D94F4EEB}" destId="{080630B8-76F4-4325-B2EA-C775C25EBC92}" srcOrd="0" destOrd="0" parTransId="{0DDE9D6D-120F-4DF2-A87E-1A1B5FF3AB43}" sibTransId="{D2DBB45C-1109-4DBD-92A3-70CA979EC7A5}"/>
    <dgm:cxn modelId="{61CB77D1-1013-4CBC-8EB7-33CE4D47FA65}" type="presOf" srcId="{143735F8-9896-43B6-A2AA-9A698003340C}" destId="{94A16F39-D2A3-42EC-969F-2D2CB10C790E}" srcOrd="0" destOrd="0" presId="urn:microsoft.com/office/officeart/2005/8/layout/vList2"/>
    <dgm:cxn modelId="{0BB4FCDA-4626-4DFA-B01E-4E48DCD9AD9F}" type="presOf" srcId="{06EAAC0A-AD1A-4294-AEB1-CB72D94F4EEB}" destId="{E0EE59A7-A046-478D-AB97-012ACC3F7E4A}" srcOrd="0" destOrd="0" presId="urn:microsoft.com/office/officeart/2005/8/layout/vList2"/>
    <dgm:cxn modelId="{2964A502-335F-4E7C-8BB9-C0F2AF4225A1}" type="presParOf" srcId="{E0EE59A7-A046-478D-AB97-012ACC3F7E4A}" destId="{CAE1A4D4-491B-40BD-B449-E41C6D14FC78}" srcOrd="0" destOrd="0" presId="urn:microsoft.com/office/officeart/2005/8/layout/vList2"/>
    <dgm:cxn modelId="{FB8E79E9-63FD-4AC6-B990-0F68AD6602D8}" type="presParOf" srcId="{E0EE59A7-A046-478D-AB97-012ACC3F7E4A}" destId="{EB4C2F49-A247-44CF-81A9-B830E95400E0}" srcOrd="1" destOrd="0" presId="urn:microsoft.com/office/officeart/2005/8/layout/vList2"/>
    <dgm:cxn modelId="{8165D3B8-84FE-4080-84FF-4676F59B3920}" type="presParOf" srcId="{E0EE59A7-A046-478D-AB97-012ACC3F7E4A}" destId="{94A16F39-D2A3-42EC-969F-2D2CB10C790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CEF5A-5883-4753-A6A0-DF80C760E6F8}"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27F0D289-2C06-4674-83EF-670130DCA506}">
      <dgm:prSet/>
      <dgm:spPr/>
      <dgm:t>
        <a:bodyPr/>
        <a:lstStyle/>
        <a:p>
          <a:r>
            <a:rPr lang="en-US"/>
            <a:t>Pair up</a:t>
          </a:r>
        </a:p>
      </dgm:t>
    </dgm:pt>
    <dgm:pt modelId="{E222F50C-A45C-4806-A5FE-0982784CBF69}" type="parTrans" cxnId="{73CD34F9-A737-4A12-84C7-818E9898A678}">
      <dgm:prSet/>
      <dgm:spPr/>
      <dgm:t>
        <a:bodyPr/>
        <a:lstStyle/>
        <a:p>
          <a:endParaRPr lang="en-US"/>
        </a:p>
      </dgm:t>
    </dgm:pt>
    <dgm:pt modelId="{952A53C1-25D7-492F-ACBE-F0EBA340E2C5}" type="sibTrans" cxnId="{73CD34F9-A737-4A12-84C7-818E9898A678}">
      <dgm:prSet/>
      <dgm:spPr/>
      <dgm:t>
        <a:bodyPr/>
        <a:lstStyle/>
        <a:p>
          <a:endParaRPr lang="en-US"/>
        </a:p>
      </dgm:t>
    </dgm:pt>
    <dgm:pt modelId="{859238C2-4D87-4C8D-8125-0ACCEF0DA53B}">
      <dgm:prSet/>
      <dgm:spPr/>
      <dgm:t>
        <a:bodyPr/>
        <a:lstStyle/>
        <a:p>
          <a:r>
            <a:rPr lang="en-US">
              <a:latin typeface="Roboto" panose="02000000000000000000" pitchFamily="2" charset="0"/>
              <a:ea typeface="Roboto" panose="02000000000000000000" pitchFamily="2" charset="0"/>
            </a:rPr>
            <a:t>Pair up with a colleague (within or beyond your school) – someone you feel comfortable with.</a:t>
          </a:r>
        </a:p>
      </dgm:t>
    </dgm:pt>
    <dgm:pt modelId="{81C84FF9-38DE-4AEA-B27D-12296D9E9260}" type="parTrans" cxnId="{87739726-46AE-45F8-A126-33211F8B8821}">
      <dgm:prSet/>
      <dgm:spPr/>
      <dgm:t>
        <a:bodyPr/>
        <a:lstStyle/>
        <a:p>
          <a:endParaRPr lang="en-US"/>
        </a:p>
      </dgm:t>
    </dgm:pt>
    <dgm:pt modelId="{8BA1E793-6809-4876-B8FD-8350B5C28135}" type="sibTrans" cxnId="{87739726-46AE-45F8-A126-33211F8B8821}">
      <dgm:prSet/>
      <dgm:spPr/>
      <dgm:t>
        <a:bodyPr/>
        <a:lstStyle/>
        <a:p>
          <a:endParaRPr lang="en-US"/>
        </a:p>
      </dgm:t>
    </dgm:pt>
    <dgm:pt modelId="{14E5D7F8-46A7-4CBF-BA1C-65FEBB79EE7B}">
      <dgm:prSet/>
      <dgm:spPr/>
      <dgm:t>
        <a:bodyPr/>
        <a:lstStyle/>
        <a:p>
          <a:r>
            <a:rPr lang="en-US"/>
            <a:t>Pop into</a:t>
          </a:r>
        </a:p>
      </dgm:t>
    </dgm:pt>
    <dgm:pt modelId="{F3EE430E-EE62-48A9-87B8-99BEAEFC15AC}" type="parTrans" cxnId="{C6B9DFAE-863C-4FB6-8010-A76FE2BB3A05}">
      <dgm:prSet/>
      <dgm:spPr/>
      <dgm:t>
        <a:bodyPr/>
        <a:lstStyle/>
        <a:p>
          <a:endParaRPr lang="en-US"/>
        </a:p>
      </dgm:t>
    </dgm:pt>
    <dgm:pt modelId="{57CDC21A-5C1D-492B-A42D-B880456718F7}" type="sibTrans" cxnId="{C6B9DFAE-863C-4FB6-8010-A76FE2BB3A05}">
      <dgm:prSet/>
      <dgm:spPr/>
      <dgm:t>
        <a:bodyPr/>
        <a:lstStyle/>
        <a:p>
          <a:endParaRPr lang="en-US"/>
        </a:p>
      </dgm:t>
    </dgm:pt>
    <dgm:pt modelId="{9EA64B9A-1A27-47B4-80AD-886BFA56B1F0}">
      <dgm:prSet/>
      <dgm:spPr/>
      <dgm:t>
        <a:bodyPr/>
        <a:lstStyle/>
        <a:p>
          <a:r>
            <a:rPr lang="en-US">
              <a:latin typeface="Roboto" panose="02000000000000000000" pitchFamily="2" charset="0"/>
              <a:ea typeface="Roboto" panose="02000000000000000000" pitchFamily="2" charset="0"/>
            </a:rPr>
            <a:t>Pop into each others' lessons – no paper, no notes – to gain a flavour of their practice and its impact.</a:t>
          </a:r>
        </a:p>
      </dgm:t>
    </dgm:pt>
    <dgm:pt modelId="{1DAE0D95-BD65-46EF-B7CD-2B82EADE78BC}" type="parTrans" cxnId="{DB7E705B-927B-4CFA-B4F2-CE9C86083C89}">
      <dgm:prSet/>
      <dgm:spPr/>
      <dgm:t>
        <a:bodyPr/>
        <a:lstStyle/>
        <a:p>
          <a:endParaRPr lang="en-US"/>
        </a:p>
      </dgm:t>
    </dgm:pt>
    <dgm:pt modelId="{2C8283BE-859A-4B15-911A-12D967088729}" type="sibTrans" cxnId="{DB7E705B-927B-4CFA-B4F2-CE9C86083C89}">
      <dgm:prSet/>
      <dgm:spPr/>
      <dgm:t>
        <a:bodyPr/>
        <a:lstStyle/>
        <a:p>
          <a:endParaRPr lang="en-US"/>
        </a:p>
      </dgm:t>
    </dgm:pt>
    <dgm:pt modelId="{D2890AE0-42BA-45A1-9C7C-B17B2AA72B31}">
      <dgm:prSet/>
      <dgm:spPr/>
      <dgm:t>
        <a:bodyPr/>
        <a:lstStyle/>
        <a:p>
          <a:r>
            <a:rPr lang="en-US" dirty="0"/>
            <a:t>Meet together</a:t>
          </a:r>
        </a:p>
      </dgm:t>
    </dgm:pt>
    <dgm:pt modelId="{945AD3B5-2120-49E4-BFA6-E627EA4A6C75}" type="parTrans" cxnId="{DF1A342F-DF4F-4A64-949C-B6AE3F17C838}">
      <dgm:prSet/>
      <dgm:spPr/>
      <dgm:t>
        <a:bodyPr/>
        <a:lstStyle/>
        <a:p>
          <a:endParaRPr lang="en-US"/>
        </a:p>
      </dgm:t>
    </dgm:pt>
    <dgm:pt modelId="{8CE87EE6-12B2-4381-AC04-42E3AF58FA60}" type="sibTrans" cxnId="{DF1A342F-DF4F-4A64-949C-B6AE3F17C838}">
      <dgm:prSet/>
      <dgm:spPr/>
      <dgm:t>
        <a:bodyPr/>
        <a:lstStyle/>
        <a:p>
          <a:endParaRPr lang="en-US"/>
        </a:p>
      </dgm:t>
    </dgm:pt>
    <dgm:pt modelId="{53FD5E96-EFB6-4142-8ED5-08C54B313472}">
      <dgm:prSet/>
      <dgm:spPr/>
      <dgm:t>
        <a:bodyPr/>
        <a:lstStyle/>
        <a:p>
          <a:r>
            <a:rPr lang="en-US">
              <a:latin typeface="Roboto" panose="02000000000000000000" pitchFamily="2" charset="0"/>
              <a:ea typeface="Roboto" panose="02000000000000000000" pitchFamily="2" charset="0"/>
            </a:rPr>
            <a:t>Meet together and discuss what you’ve seen.</a:t>
          </a:r>
        </a:p>
      </dgm:t>
    </dgm:pt>
    <dgm:pt modelId="{171BEC28-C02C-4A25-B529-FBD12179CBC9}" type="parTrans" cxnId="{2CF7BAFB-1706-4030-AF4E-B52637D059F2}">
      <dgm:prSet/>
      <dgm:spPr/>
      <dgm:t>
        <a:bodyPr/>
        <a:lstStyle/>
        <a:p>
          <a:endParaRPr lang="en-US"/>
        </a:p>
      </dgm:t>
    </dgm:pt>
    <dgm:pt modelId="{3C6CF619-87E5-4135-B67B-FEA53FE0138F}" type="sibTrans" cxnId="{2CF7BAFB-1706-4030-AF4E-B52637D059F2}">
      <dgm:prSet/>
      <dgm:spPr/>
      <dgm:t>
        <a:bodyPr/>
        <a:lstStyle/>
        <a:p>
          <a:endParaRPr lang="en-US"/>
        </a:p>
      </dgm:t>
    </dgm:pt>
    <dgm:pt modelId="{29DC6702-2D79-40D8-B28D-E5ABE225DD47}">
      <dgm:prSet/>
      <dgm:spPr/>
      <dgm:t>
        <a:bodyPr/>
        <a:lstStyle/>
        <a:p>
          <a:r>
            <a:rPr lang="en-US" dirty="0"/>
            <a:t>Adopt</a:t>
          </a:r>
        </a:p>
      </dgm:t>
    </dgm:pt>
    <dgm:pt modelId="{D4A4829A-35B9-4644-A692-2F846E27FBEA}" type="parTrans" cxnId="{6B9A202B-E036-47E2-BAB8-FDC9BC8D5684}">
      <dgm:prSet/>
      <dgm:spPr/>
      <dgm:t>
        <a:bodyPr/>
        <a:lstStyle/>
        <a:p>
          <a:endParaRPr lang="en-US"/>
        </a:p>
      </dgm:t>
    </dgm:pt>
    <dgm:pt modelId="{92423020-71D1-421A-9607-9E863A4FEA2C}" type="sibTrans" cxnId="{6B9A202B-E036-47E2-BAB8-FDC9BC8D5684}">
      <dgm:prSet/>
      <dgm:spPr/>
      <dgm:t>
        <a:bodyPr/>
        <a:lstStyle/>
        <a:p>
          <a:endParaRPr lang="en-US"/>
        </a:p>
      </dgm:t>
    </dgm:pt>
    <dgm:pt modelId="{CD1B8394-0AF0-4504-9FD4-70DEE43A5908}">
      <dgm:prSet/>
      <dgm:spPr/>
      <dgm:t>
        <a:bodyPr/>
        <a:lstStyle/>
        <a:p>
          <a:r>
            <a:rPr lang="en-US" dirty="0">
              <a:latin typeface="Roboto" panose="02000000000000000000" pitchFamily="2" charset="0"/>
              <a:ea typeface="Roboto" panose="02000000000000000000" pitchFamily="2" charset="0"/>
            </a:rPr>
            <a:t>Adopt 1 good thing to trial in your own lessons and feedback on the impact to each other and to colleagues in/beyond your area and school.</a:t>
          </a:r>
        </a:p>
      </dgm:t>
    </dgm:pt>
    <dgm:pt modelId="{F533B04D-D260-4075-95AA-6BD69BABDBC2}" type="parTrans" cxnId="{9CC50AB9-A86B-46E3-A749-8186E0AA7AB4}">
      <dgm:prSet/>
      <dgm:spPr/>
      <dgm:t>
        <a:bodyPr/>
        <a:lstStyle/>
        <a:p>
          <a:endParaRPr lang="en-US"/>
        </a:p>
      </dgm:t>
    </dgm:pt>
    <dgm:pt modelId="{09073DF4-3429-4921-B32D-6A92C1021D86}" type="sibTrans" cxnId="{9CC50AB9-A86B-46E3-A749-8186E0AA7AB4}">
      <dgm:prSet/>
      <dgm:spPr/>
      <dgm:t>
        <a:bodyPr/>
        <a:lstStyle/>
        <a:p>
          <a:endParaRPr lang="en-US"/>
        </a:p>
      </dgm:t>
    </dgm:pt>
    <dgm:pt modelId="{73893FD8-BE75-44DE-B2BE-48009242AE69}" type="pres">
      <dgm:prSet presAssocID="{994CEF5A-5883-4753-A6A0-DF80C760E6F8}" presName="Name0" presStyleCnt="0">
        <dgm:presLayoutVars>
          <dgm:dir/>
          <dgm:animLvl val="lvl"/>
          <dgm:resizeHandles val="exact"/>
        </dgm:presLayoutVars>
      </dgm:prSet>
      <dgm:spPr/>
    </dgm:pt>
    <dgm:pt modelId="{24B2FF54-F420-49B5-9F05-303C6013FAB8}" type="pres">
      <dgm:prSet presAssocID="{27F0D289-2C06-4674-83EF-670130DCA506}" presName="composite" presStyleCnt="0"/>
      <dgm:spPr/>
    </dgm:pt>
    <dgm:pt modelId="{BA870FA8-1407-43F9-8C0D-580270CC7991}" type="pres">
      <dgm:prSet presAssocID="{27F0D289-2C06-4674-83EF-670130DCA506}" presName="parTx" presStyleLbl="alignNode1" presStyleIdx="0" presStyleCnt="4">
        <dgm:presLayoutVars>
          <dgm:chMax val="0"/>
          <dgm:chPref val="0"/>
          <dgm:bulletEnabled val="1"/>
        </dgm:presLayoutVars>
      </dgm:prSet>
      <dgm:spPr/>
    </dgm:pt>
    <dgm:pt modelId="{E74FB8B7-A556-411D-ABED-034BC11C1399}" type="pres">
      <dgm:prSet presAssocID="{27F0D289-2C06-4674-83EF-670130DCA506}" presName="desTx" presStyleLbl="alignAccFollowNode1" presStyleIdx="0" presStyleCnt="4">
        <dgm:presLayoutVars>
          <dgm:bulletEnabled val="1"/>
        </dgm:presLayoutVars>
      </dgm:prSet>
      <dgm:spPr/>
    </dgm:pt>
    <dgm:pt modelId="{3DFE3E27-A4FB-4718-93FD-071A3E5B5B4C}" type="pres">
      <dgm:prSet presAssocID="{952A53C1-25D7-492F-ACBE-F0EBA340E2C5}" presName="space" presStyleCnt="0"/>
      <dgm:spPr/>
    </dgm:pt>
    <dgm:pt modelId="{2D47E0AC-6184-49F6-BAE8-8AE67D145AFF}" type="pres">
      <dgm:prSet presAssocID="{14E5D7F8-46A7-4CBF-BA1C-65FEBB79EE7B}" presName="composite" presStyleCnt="0"/>
      <dgm:spPr/>
    </dgm:pt>
    <dgm:pt modelId="{6A0C861A-DD88-41D0-9D60-80E28E002943}" type="pres">
      <dgm:prSet presAssocID="{14E5D7F8-46A7-4CBF-BA1C-65FEBB79EE7B}" presName="parTx" presStyleLbl="alignNode1" presStyleIdx="1" presStyleCnt="4">
        <dgm:presLayoutVars>
          <dgm:chMax val="0"/>
          <dgm:chPref val="0"/>
          <dgm:bulletEnabled val="1"/>
        </dgm:presLayoutVars>
      </dgm:prSet>
      <dgm:spPr/>
    </dgm:pt>
    <dgm:pt modelId="{46DB50A4-B7F0-470B-8DCC-FA4EBDD1643A}" type="pres">
      <dgm:prSet presAssocID="{14E5D7F8-46A7-4CBF-BA1C-65FEBB79EE7B}" presName="desTx" presStyleLbl="alignAccFollowNode1" presStyleIdx="1" presStyleCnt="4">
        <dgm:presLayoutVars>
          <dgm:bulletEnabled val="1"/>
        </dgm:presLayoutVars>
      </dgm:prSet>
      <dgm:spPr/>
    </dgm:pt>
    <dgm:pt modelId="{37803346-AA71-4653-AC20-D978D17BEB9D}" type="pres">
      <dgm:prSet presAssocID="{57CDC21A-5C1D-492B-A42D-B880456718F7}" presName="space" presStyleCnt="0"/>
      <dgm:spPr/>
    </dgm:pt>
    <dgm:pt modelId="{7B35E203-E1B6-416F-A959-2AA1602851C3}" type="pres">
      <dgm:prSet presAssocID="{D2890AE0-42BA-45A1-9C7C-B17B2AA72B31}" presName="composite" presStyleCnt="0"/>
      <dgm:spPr/>
    </dgm:pt>
    <dgm:pt modelId="{12EA8F47-3B21-40EC-B115-61BC04CCC65D}" type="pres">
      <dgm:prSet presAssocID="{D2890AE0-42BA-45A1-9C7C-B17B2AA72B31}" presName="parTx" presStyleLbl="alignNode1" presStyleIdx="2" presStyleCnt="4">
        <dgm:presLayoutVars>
          <dgm:chMax val="0"/>
          <dgm:chPref val="0"/>
          <dgm:bulletEnabled val="1"/>
        </dgm:presLayoutVars>
      </dgm:prSet>
      <dgm:spPr/>
    </dgm:pt>
    <dgm:pt modelId="{029CF579-E9AC-4898-B0B6-10891A7520CF}" type="pres">
      <dgm:prSet presAssocID="{D2890AE0-42BA-45A1-9C7C-B17B2AA72B31}" presName="desTx" presStyleLbl="alignAccFollowNode1" presStyleIdx="2" presStyleCnt="4">
        <dgm:presLayoutVars>
          <dgm:bulletEnabled val="1"/>
        </dgm:presLayoutVars>
      </dgm:prSet>
      <dgm:spPr/>
    </dgm:pt>
    <dgm:pt modelId="{8C747BDF-1A2E-43B0-A044-923B0AA8A3BC}" type="pres">
      <dgm:prSet presAssocID="{8CE87EE6-12B2-4381-AC04-42E3AF58FA60}" presName="space" presStyleCnt="0"/>
      <dgm:spPr/>
    </dgm:pt>
    <dgm:pt modelId="{1718C5A2-752B-43EE-924B-62528D0F4326}" type="pres">
      <dgm:prSet presAssocID="{29DC6702-2D79-40D8-B28D-E5ABE225DD47}" presName="composite" presStyleCnt="0"/>
      <dgm:spPr/>
    </dgm:pt>
    <dgm:pt modelId="{E6C4AE4F-119C-4864-B080-3023207D0D9E}" type="pres">
      <dgm:prSet presAssocID="{29DC6702-2D79-40D8-B28D-E5ABE225DD47}" presName="parTx" presStyleLbl="alignNode1" presStyleIdx="3" presStyleCnt="4">
        <dgm:presLayoutVars>
          <dgm:chMax val="0"/>
          <dgm:chPref val="0"/>
          <dgm:bulletEnabled val="1"/>
        </dgm:presLayoutVars>
      </dgm:prSet>
      <dgm:spPr/>
    </dgm:pt>
    <dgm:pt modelId="{016A53C6-FFA5-4451-8559-C4AB097F10CC}" type="pres">
      <dgm:prSet presAssocID="{29DC6702-2D79-40D8-B28D-E5ABE225DD47}" presName="desTx" presStyleLbl="alignAccFollowNode1" presStyleIdx="3" presStyleCnt="4">
        <dgm:presLayoutVars>
          <dgm:bulletEnabled val="1"/>
        </dgm:presLayoutVars>
      </dgm:prSet>
      <dgm:spPr/>
    </dgm:pt>
  </dgm:ptLst>
  <dgm:cxnLst>
    <dgm:cxn modelId="{09A26209-8D67-4C67-9DCB-DBC3889F3A91}" type="presOf" srcId="{27F0D289-2C06-4674-83EF-670130DCA506}" destId="{BA870FA8-1407-43F9-8C0D-580270CC7991}" srcOrd="0" destOrd="0" presId="urn:microsoft.com/office/officeart/2005/8/layout/hList1"/>
    <dgm:cxn modelId="{E0A1E90B-C45E-4B64-BF02-478A571E0FB3}" type="presOf" srcId="{CD1B8394-0AF0-4504-9FD4-70DEE43A5908}" destId="{016A53C6-FFA5-4451-8559-C4AB097F10CC}" srcOrd="0" destOrd="0" presId="urn:microsoft.com/office/officeart/2005/8/layout/hList1"/>
    <dgm:cxn modelId="{87739726-46AE-45F8-A126-33211F8B8821}" srcId="{27F0D289-2C06-4674-83EF-670130DCA506}" destId="{859238C2-4D87-4C8D-8125-0ACCEF0DA53B}" srcOrd="0" destOrd="0" parTransId="{81C84FF9-38DE-4AEA-B27D-12296D9E9260}" sibTransId="{8BA1E793-6809-4876-B8FD-8350B5C28135}"/>
    <dgm:cxn modelId="{6B9A202B-E036-47E2-BAB8-FDC9BC8D5684}" srcId="{994CEF5A-5883-4753-A6A0-DF80C760E6F8}" destId="{29DC6702-2D79-40D8-B28D-E5ABE225DD47}" srcOrd="3" destOrd="0" parTransId="{D4A4829A-35B9-4644-A692-2F846E27FBEA}" sibTransId="{92423020-71D1-421A-9607-9E863A4FEA2C}"/>
    <dgm:cxn modelId="{DF1A342F-DF4F-4A64-949C-B6AE3F17C838}" srcId="{994CEF5A-5883-4753-A6A0-DF80C760E6F8}" destId="{D2890AE0-42BA-45A1-9C7C-B17B2AA72B31}" srcOrd="2" destOrd="0" parTransId="{945AD3B5-2120-49E4-BFA6-E627EA4A6C75}" sibTransId="{8CE87EE6-12B2-4381-AC04-42E3AF58FA60}"/>
    <dgm:cxn modelId="{DB7E705B-927B-4CFA-B4F2-CE9C86083C89}" srcId="{14E5D7F8-46A7-4CBF-BA1C-65FEBB79EE7B}" destId="{9EA64B9A-1A27-47B4-80AD-886BFA56B1F0}" srcOrd="0" destOrd="0" parTransId="{1DAE0D95-BD65-46EF-B7CD-2B82EADE78BC}" sibTransId="{2C8283BE-859A-4B15-911A-12D967088729}"/>
    <dgm:cxn modelId="{BB728C76-ABFA-41A6-950B-94C51AC72EA6}" type="presOf" srcId="{994CEF5A-5883-4753-A6A0-DF80C760E6F8}" destId="{73893FD8-BE75-44DE-B2BE-48009242AE69}" srcOrd="0" destOrd="0" presId="urn:microsoft.com/office/officeart/2005/8/layout/hList1"/>
    <dgm:cxn modelId="{1C1B3D91-61CD-492E-A4E5-9CB542E13FA8}" type="presOf" srcId="{53FD5E96-EFB6-4142-8ED5-08C54B313472}" destId="{029CF579-E9AC-4898-B0B6-10891A7520CF}" srcOrd="0" destOrd="0" presId="urn:microsoft.com/office/officeart/2005/8/layout/hList1"/>
    <dgm:cxn modelId="{83FC3A98-5781-4AC8-AA56-B8DD7738746C}" type="presOf" srcId="{D2890AE0-42BA-45A1-9C7C-B17B2AA72B31}" destId="{12EA8F47-3B21-40EC-B115-61BC04CCC65D}" srcOrd="0" destOrd="0" presId="urn:microsoft.com/office/officeart/2005/8/layout/hList1"/>
    <dgm:cxn modelId="{C268A49D-129F-488D-87DE-8AF5EECA90CC}" type="presOf" srcId="{14E5D7F8-46A7-4CBF-BA1C-65FEBB79EE7B}" destId="{6A0C861A-DD88-41D0-9D60-80E28E002943}" srcOrd="0" destOrd="0" presId="urn:microsoft.com/office/officeart/2005/8/layout/hList1"/>
    <dgm:cxn modelId="{C6B9DFAE-863C-4FB6-8010-A76FE2BB3A05}" srcId="{994CEF5A-5883-4753-A6A0-DF80C760E6F8}" destId="{14E5D7F8-46A7-4CBF-BA1C-65FEBB79EE7B}" srcOrd="1" destOrd="0" parTransId="{F3EE430E-EE62-48A9-87B8-99BEAEFC15AC}" sibTransId="{57CDC21A-5C1D-492B-A42D-B880456718F7}"/>
    <dgm:cxn modelId="{9CC50AB9-A86B-46E3-A749-8186E0AA7AB4}" srcId="{29DC6702-2D79-40D8-B28D-E5ABE225DD47}" destId="{CD1B8394-0AF0-4504-9FD4-70DEE43A5908}" srcOrd="0" destOrd="0" parTransId="{F533B04D-D260-4075-95AA-6BD69BABDBC2}" sibTransId="{09073DF4-3429-4921-B32D-6A92C1021D86}"/>
    <dgm:cxn modelId="{D792E0C4-71B3-470E-A568-0E5EF98AD728}" type="presOf" srcId="{29DC6702-2D79-40D8-B28D-E5ABE225DD47}" destId="{E6C4AE4F-119C-4864-B080-3023207D0D9E}" srcOrd="0" destOrd="0" presId="urn:microsoft.com/office/officeart/2005/8/layout/hList1"/>
    <dgm:cxn modelId="{0169CAEB-7F9B-4A4C-81A6-21071DC981A9}" type="presOf" srcId="{9EA64B9A-1A27-47B4-80AD-886BFA56B1F0}" destId="{46DB50A4-B7F0-470B-8DCC-FA4EBDD1643A}" srcOrd="0" destOrd="0" presId="urn:microsoft.com/office/officeart/2005/8/layout/hList1"/>
    <dgm:cxn modelId="{73CD34F9-A737-4A12-84C7-818E9898A678}" srcId="{994CEF5A-5883-4753-A6A0-DF80C760E6F8}" destId="{27F0D289-2C06-4674-83EF-670130DCA506}" srcOrd="0" destOrd="0" parTransId="{E222F50C-A45C-4806-A5FE-0982784CBF69}" sibTransId="{952A53C1-25D7-492F-ACBE-F0EBA340E2C5}"/>
    <dgm:cxn modelId="{2CF7BAFB-1706-4030-AF4E-B52637D059F2}" srcId="{D2890AE0-42BA-45A1-9C7C-B17B2AA72B31}" destId="{53FD5E96-EFB6-4142-8ED5-08C54B313472}" srcOrd="0" destOrd="0" parTransId="{171BEC28-C02C-4A25-B529-FBD12179CBC9}" sibTransId="{3C6CF619-87E5-4135-B67B-FEA53FE0138F}"/>
    <dgm:cxn modelId="{6F174AFE-2B23-4BFD-B6E2-33E5659A269D}" type="presOf" srcId="{859238C2-4D87-4C8D-8125-0ACCEF0DA53B}" destId="{E74FB8B7-A556-411D-ABED-034BC11C1399}" srcOrd="0" destOrd="0" presId="urn:microsoft.com/office/officeart/2005/8/layout/hList1"/>
    <dgm:cxn modelId="{343BBDAE-741C-4BEB-89F6-4ED0B6ABAB66}" type="presParOf" srcId="{73893FD8-BE75-44DE-B2BE-48009242AE69}" destId="{24B2FF54-F420-49B5-9F05-303C6013FAB8}" srcOrd="0" destOrd="0" presId="urn:microsoft.com/office/officeart/2005/8/layout/hList1"/>
    <dgm:cxn modelId="{9524E84B-F313-463B-A48F-745FF03A5252}" type="presParOf" srcId="{24B2FF54-F420-49B5-9F05-303C6013FAB8}" destId="{BA870FA8-1407-43F9-8C0D-580270CC7991}" srcOrd="0" destOrd="0" presId="urn:microsoft.com/office/officeart/2005/8/layout/hList1"/>
    <dgm:cxn modelId="{08FF63B3-A085-4B29-9B27-A6100D748841}" type="presParOf" srcId="{24B2FF54-F420-49B5-9F05-303C6013FAB8}" destId="{E74FB8B7-A556-411D-ABED-034BC11C1399}" srcOrd="1" destOrd="0" presId="urn:microsoft.com/office/officeart/2005/8/layout/hList1"/>
    <dgm:cxn modelId="{D68C7B97-CE75-4106-A47C-63AA11AA8207}" type="presParOf" srcId="{73893FD8-BE75-44DE-B2BE-48009242AE69}" destId="{3DFE3E27-A4FB-4718-93FD-071A3E5B5B4C}" srcOrd="1" destOrd="0" presId="urn:microsoft.com/office/officeart/2005/8/layout/hList1"/>
    <dgm:cxn modelId="{5E10A85C-7D43-41A3-AD79-36D9801A24AA}" type="presParOf" srcId="{73893FD8-BE75-44DE-B2BE-48009242AE69}" destId="{2D47E0AC-6184-49F6-BAE8-8AE67D145AFF}" srcOrd="2" destOrd="0" presId="urn:microsoft.com/office/officeart/2005/8/layout/hList1"/>
    <dgm:cxn modelId="{B71F909A-ECBA-45ED-A80E-FF11975F4B2E}" type="presParOf" srcId="{2D47E0AC-6184-49F6-BAE8-8AE67D145AFF}" destId="{6A0C861A-DD88-41D0-9D60-80E28E002943}" srcOrd="0" destOrd="0" presId="urn:microsoft.com/office/officeart/2005/8/layout/hList1"/>
    <dgm:cxn modelId="{D2491363-CA90-4A9A-991D-03B68AE3243A}" type="presParOf" srcId="{2D47E0AC-6184-49F6-BAE8-8AE67D145AFF}" destId="{46DB50A4-B7F0-470B-8DCC-FA4EBDD1643A}" srcOrd="1" destOrd="0" presId="urn:microsoft.com/office/officeart/2005/8/layout/hList1"/>
    <dgm:cxn modelId="{453200B8-1F4E-4215-A63E-B5E64AD99595}" type="presParOf" srcId="{73893FD8-BE75-44DE-B2BE-48009242AE69}" destId="{37803346-AA71-4653-AC20-D978D17BEB9D}" srcOrd="3" destOrd="0" presId="urn:microsoft.com/office/officeart/2005/8/layout/hList1"/>
    <dgm:cxn modelId="{2D4EA29B-0755-440E-A131-8CE036329B57}" type="presParOf" srcId="{73893FD8-BE75-44DE-B2BE-48009242AE69}" destId="{7B35E203-E1B6-416F-A959-2AA1602851C3}" srcOrd="4" destOrd="0" presId="urn:microsoft.com/office/officeart/2005/8/layout/hList1"/>
    <dgm:cxn modelId="{702CBB1F-CEE3-4A17-B034-6BAEBE52DF67}" type="presParOf" srcId="{7B35E203-E1B6-416F-A959-2AA1602851C3}" destId="{12EA8F47-3B21-40EC-B115-61BC04CCC65D}" srcOrd="0" destOrd="0" presId="urn:microsoft.com/office/officeart/2005/8/layout/hList1"/>
    <dgm:cxn modelId="{9B0C7A48-1A43-44A4-AC72-34C5A0D6A2BB}" type="presParOf" srcId="{7B35E203-E1B6-416F-A959-2AA1602851C3}" destId="{029CF579-E9AC-4898-B0B6-10891A7520CF}" srcOrd="1" destOrd="0" presId="urn:microsoft.com/office/officeart/2005/8/layout/hList1"/>
    <dgm:cxn modelId="{CC75A6DD-9BD7-425E-99D3-F22A4A4ACA1D}" type="presParOf" srcId="{73893FD8-BE75-44DE-B2BE-48009242AE69}" destId="{8C747BDF-1A2E-43B0-A044-923B0AA8A3BC}" srcOrd="5" destOrd="0" presId="urn:microsoft.com/office/officeart/2005/8/layout/hList1"/>
    <dgm:cxn modelId="{8EBBC0E8-50A5-48A7-A34F-B5BBB9E90462}" type="presParOf" srcId="{73893FD8-BE75-44DE-B2BE-48009242AE69}" destId="{1718C5A2-752B-43EE-924B-62528D0F4326}" srcOrd="6" destOrd="0" presId="urn:microsoft.com/office/officeart/2005/8/layout/hList1"/>
    <dgm:cxn modelId="{0009E781-AC46-49DE-BEEC-648A9427C4A8}" type="presParOf" srcId="{1718C5A2-752B-43EE-924B-62528D0F4326}" destId="{E6C4AE4F-119C-4864-B080-3023207D0D9E}" srcOrd="0" destOrd="0" presId="urn:microsoft.com/office/officeart/2005/8/layout/hList1"/>
    <dgm:cxn modelId="{4A616A90-106D-4382-BB86-6332FFCA6A71}" type="presParOf" srcId="{1718C5A2-752B-43EE-924B-62528D0F4326}" destId="{016A53C6-FFA5-4451-8559-C4AB097F10C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E1A4D4-491B-40BD-B449-E41C6D14FC78}">
      <dsp:nvSpPr>
        <dsp:cNvPr id="0" name=""/>
        <dsp:cNvSpPr/>
      </dsp:nvSpPr>
      <dsp:spPr>
        <a:xfrm>
          <a:off x="0" y="87759"/>
          <a:ext cx="5393361" cy="205334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Roboto" panose="02000000000000000000" pitchFamily="2" charset="0"/>
              <a:ea typeface="Roboto" panose="02000000000000000000" pitchFamily="2" charset="0"/>
            </a:rPr>
            <a:t>To highlight and explore the many benefits of collaboration within schools and with organisations beyond.</a:t>
          </a:r>
          <a:endParaRPr lang="en-US" sz="2400" kern="1200" dirty="0">
            <a:latin typeface="Roboto" panose="02000000000000000000" pitchFamily="2" charset="0"/>
            <a:ea typeface="Roboto" panose="02000000000000000000" pitchFamily="2" charset="0"/>
          </a:endParaRPr>
        </a:p>
      </dsp:txBody>
      <dsp:txXfrm>
        <a:off x="100236" y="187995"/>
        <a:ext cx="5192889" cy="1852877"/>
      </dsp:txXfrm>
    </dsp:sp>
    <dsp:sp modelId="{94A16F39-D2A3-42EC-969F-2D2CB10C790E}">
      <dsp:nvSpPr>
        <dsp:cNvPr id="0" name=""/>
        <dsp:cNvSpPr/>
      </dsp:nvSpPr>
      <dsp:spPr>
        <a:xfrm>
          <a:off x="0" y="2210229"/>
          <a:ext cx="5393361" cy="20533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latin typeface="Roboto" panose="02000000000000000000" pitchFamily="2" charset="0"/>
              <a:ea typeface="Roboto" panose="02000000000000000000" pitchFamily="2" charset="0"/>
            </a:rPr>
            <a:t>To encourage the development of sustainable partnerships, within and between your schools beyond this weekend’s conference, to the benefit of all – staff and students alike.</a:t>
          </a:r>
          <a:endParaRPr lang="en-US" sz="2400" kern="1200" dirty="0">
            <a:latin typeface="Roboto" panose="02000000000000000000" pitchFamily="2" charset="0"/>
            <a:ea typeface="Roboto" panose="02000000000000000000" pitchFamily="2" charset="0"/>
          </a:endParaRPr>
        </a:p>
      </dsp:txBody>
      <dsp:txXfrm>
        <a:off x="100236" y="2310465"/>
        <a:ext cx="5192889" cy="1852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70FA8-1407-43F9-8C0D-580270CC7991}">
      <dsp:nvSpPr>
        <dsp:cNvPr id="0" name=""/>
        <dsp:cNvSpPr/>
      </dsp:nvSpPr>
      <dsp:spPr>
        <a:xfrm>
          <a:off x="4108" y="184202"/>
          <a:ext cx="2470500" cy="5760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Pair up</a:t>
          </a:r>
        </a:p>
      </dsp:txBody>
      <dsp:txXfrm>
        <a:off x="4108" y="184202"/>
        <a:ext cx="2470500" cy="576000"/>
      </dsp:txXfrm>
    </dsp:sp>
    <dsp:sp modelId="{E74FB8B7-A556-411D-ABED-034BC11C1399}">
      <dsp:nvSpPr>
        <dsp:cNvPr id="0" name=""/>
        <dsp:cNvSpPr/>
      </dsp:nvSpPr>
      <dsp:spPr>
        <a:xfrm>
          <a:off x="4108" y="760202"/>
          <a:ext cx="2470500" cy="27449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Roboto" panose="02000000000000000000" pitchFamily="2" charset="0"/>
              <a:ea typeface="Roboto" panose="02000000000000000000" pitchFamily="2" charset="0"/>
            </a:rPr>
            <a:t>Pair up with a colleague (within or beyond your school) – someone you feel comfortable with.</a:t>
          </a:r>
        </a:p>
      </dsp:txBody>
      <dsp:txXfrm>
        <a:off x="4108" y="760202"/>
        <a:ext cx="2470500" cy="2744999"/>
      </dsp:txXfrm>
    </dsp:sp>
    <dsp:sp modelId="{6A0C861A-DD88-41D0-9D60-80E28E002943}">
      <dsp:nvSpPr>
        <dsp:cNvPr id="0" name=""/>
        <dsp:cNvSpPr/>
      </dsp:nvSpPr>
      <dsp:spPr>
        <a:xfrm>
          <a:off x="2820479" y="184202"/>
          <a:ext cx="2470500" cy="5760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Pop into</a:t>
          </a:r>
        </a:p>
      </dsp:txBody>
      <dsp:txXfrm>
        <a:off x="2820479" y="184202"/>
        <a:ext cx="2470500" cy="576000"/>
      </dsp:txXfrm>
    </dsp:sp>
    <dsp:sp modelId="{46DB50A4-B7F0-470B-8DCC-FA4EBDD1643A}">
      <dsp:nvSpPr>
        <dsp:cNvPr id="0" name=""/>
        <dsp:cNvSpPr/>
      </dsp:nvSpPr>
      <dsp:spPr>
        <a:xfrm>
          <a:off x="2820479" y="760202"/>
          <a:ext cx="2470500" cy="274499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Roboto" panose="02000000000000000000" pitchFamily="2" charset="0"/>
              <a:ea typeface="Roboto" panose="02000000000000000000" pitchFamily="2" charset="0"/>
            </a:rPr>
            <a:t>Pop into each others' lessons – no paper, no notes – to gain a flavour of their practice and its impact.</a:t>
          </a:r>
        </a:p>
      </dsp:txBody>
      <dsp:txXfrm>
        <a:off x="2820479" y="760202"/>
        <a:ext cx="2470500" cy="2744999"/>
      </dsp:txXfrm>
    </dsp:sp>
    <dsp:sp modelId="{12EA8F47-3B21-40EC-B115-61BC04CCC65D}">
      <dsp:nvSpPr>
        <dsp:cNvPr id="0" name=""/>
        <dsp:cNvSpPr/>
      </dsp:nvSpPr>
      <dsp:spPr>
        <a:xfrm>
          <a:off x="5636849" y="184202"/>
          <a:ext cx="2470500" cy="5760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Meet together</a:t>
          </a:r>
        </a:p>
      </dsp:txBody>
      <dsp:txXfrm>
        <a:off x="5636849" y="184202"/>
        <a:ext cx="2470500" cy="576000"/>
      </dsp:txXfrm>
    </dsp:sp>
    <dsp:sp modelId="{029CF579-E9AC-4898-B0B6-10891A7520CF}">
      <dsp:nvSpPr>
        <dsp:cNvPr id="0" name=""/>
        <dsp:cNvSpPr/>
      </dsp:nvSpPr>
      <dsp:spPr>
        <a:xfrm>
          <a:off x="5636849" y="760202"/>
          <a:ext cx="2470500" cy="274499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latin typeface="Roboto" panose="02000000000000000000" pitchFamily="2" charset="0"/>
              <a:ea typeface="Roboto" panose="02000000000000000000" pitchFamily="2" charset="0"/>
            </a:rPr>
            <a:t>Meet together and discuss what you’ve seen.</a:t>
          </a:r>
        </a:p>
      </dsp:txBody>
      <dsp:txXfrm>
        <a:off x="5636849" y="760202"/>
        <a:ext cx="2470500" cy="2744999"/>
      </dsp:txXfrm>
    </dsp:sp>
    <dsp:sp modelId="{E6C4AE4F-119C-4864-B080-3023207D0D9E}">
      <dsp:nvSpPr>
        <dsp:cNvPr id="0" name=""/>
        <dsp:cNvSpPr/>
      </dsp:nvSpPr>
      <dsp:spPr>
        <a:xfrm>
          <a:off x="8453219" y="184202"/>
          <a:ext cx="2470500" cy="5760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Adopt</a:t>
          </a:r>
        </a:p>
      </dsp:txBody>
      <dsp:txXfrm>
        <a:off x="8453219" y="184202"/>
        <a:ext cx="2470500" cy="576000"/>
      </dsp:txXfrm>
    </dsp:sp>
    <dsp:sp modelId="{016A53C6-FFA5-4451-8559-C4AB097F10CC}">
      <dsp:nvSpPr>
        <dsp:cNvPr id="0" name=""/>
        <dsp:cNvSpPr/>
      </dsp:nvSpPr>
      <dsp:spPr>
        <a:xfrm>
          <a:off x="8453219" y="760202"/>
          <a:ext cx="2470500" cy="274499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Roboto" panose="02000000000000000000" pitchFamily="2" charset="0"/>
              <a:ea typeface="Roboto" panose="02000000000000000000" pitchFamily="2" charset="0"/>
            </a:rPr>
            <a:t>Adopt 1 good thing to trial in your own lessons and feedback on the impact to each other and to colleagues in/beyond your area and school.</a:t>
          </a:r>
        </a:p>
      </dsp:txBody>
      <dsp:txXfrm>
        <a:off x="8453219" y="760202"/>
        <a:ext cx="2470500" cy="27449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7F436-0A65-C81A-3596-2C10DFE45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A8D9D33-37D4-7E51-4D37-0BE2F383E8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4A40930-5A3B-9C1C-AF55-1D2D4891E840}"/>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4F8084D7-D2DD-1EF1-9BCA-043E0E8AE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E60ECC-BBC4-B1BC-4037-13F74DA4FB9D}"/>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3732019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6543F-3BC6-EDC3-1CEF-DD037DE528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538192-B496-DBD7-90C1-1FFA0010CD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4E339F-CE13-DD21-FD78-B78FDD15F652}"/>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6B2DD880-69D7-73F2-8551-BD16E388D2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D9A1E-C7AD-ADAC-8565-88FCBF41E4D7}"/>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305333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0B6751-DADE-3EFB-437F-4AF41A8123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320FA8-C91A-6ABB-A994-76A0F5234C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F0EAF1-5EDC-C525-C53B-BF4261A2305C}"/>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89EB88B5-867A-EC07-06A2-28955CD2B1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F57EF9-DB20-2FA1-C5C4-C3FC95E6ECAA}"/>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180190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A8BD-E65E-CF45-6801-76DA386513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4F908F-A64F-097D-B9AE-8FE6E31B9A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9B4B70-5861-9694-DB7F-31D253F547CB}"/>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A990168A-BBFB-7017-CA3D-6F6EA121B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BA8D9-A42C-83B9-E565-86A78CB3AA5D}"/>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422386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9063-0568-D46F-C6EF-52E734242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28D8EB-A3EE-85AE-E2EE-A0D3D86D66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78C38-222D-0C98-C120-EE4FCB547042}"/>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21E81969-95ED-B9F4-94F2-9DD67F98E4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97C724-A918-66FA-1E83-C4387D00CA1B}"/>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11047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3BF6-FB14-B195-0265-38FB5E19BD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C5058B-5F57-2129-D461-ADEF2A8C39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A965FE-8A21-B56A-5C26-03F4267A79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F7C23EF-3151-8DE1-6492-02F2DAA113D9}"/>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6" name="Footer Placeholder 5">
            <a:extLst>
              <a:ext uri="{FF2B5EF4-FFF2-40B4-BE49-F238E27FC236}">
                <a16:creationId xmlns:a16="http://schemas.microsoft.com/office/drawing/2014/main" id="{4064538F-DB73-1832-81C3-B8717EE4DD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B8234B-B373-51C8-1397-D0C0BA857FDF}"/>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208133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1E3D-07F0-813B-DFCA-B70465F6B7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8D50DD-7934-59AB-8307-DB91B71033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E64181-AD54-6405-705D-5B3DB8E68E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E33EEA-4967-659D-4929-4F81F8FBDD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E1CE94-1558-AD98-2B6B-8F3610920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3D2850-8481-B878-D747-7E11C2984777}"/>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8" name="Footer Placeholder 7">
            <a:extLst>
              <a:ext uri="{FF2B5EF4-FFF2-40B4-BE49-F238E27FC236}">
                <a16:creationId xmlns:a16="http://schemas.microsoft.com/office/drawing/2014/main" id="{13ED6914-5B51-FDD3-D382-E3ED8E98FE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248AA3-E58F-3C2B-8F83-BE09A0B69CD7}"/>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3607634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CC74A-51FE-A698-0A84-0B61BA489A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C531F0-0C80-9826-C0E3-D784252078D3}"/>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4" name="Footer Placeholder 3">
            <a:extLst>
              <a:ext uri="{FF2B5EF4-FFF2-40B4-BE49-F238E27FC236}">
                <a16:creationId xmlns:a16="http://schemas.microsoft.com/office/drawing/2014/main" id="{39CE174F-FCCC-41F0-8EAC-E77A59D77D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73BE57-D45B-4081-DAA1-F1230D9D9277}"/>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176425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CFAB6-92D0-B3A7-6174-AE5FB21DBA48}"/>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3" name="Footer Placeholder 2">
            <a:extLst>
              <a:ext uri="{FF2B5EF4-FFF2-40B4-BE49-F238E27FC236}">
                <a16:creationId xmlns:a16="http://schemas.microsoft.com/office/drawing/2014/main" id="{58330C0C-F81E-023D-35AF-484B238D9C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859362-3881-CBC1-17B7-178C5226256F}"/>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69941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11AE-BB96-AE7C-9D64-FF09BE794D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35F5F1-19AE-FF7D-F180-E5DA44FF6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0A9FF3D-EF97-0CBF-89E6-0B76DAD0F0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96190-15CB-1C75-FA1E-DDD77868B875}"/>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6" name="Footer Placeholder 5">
            <a:extLst>
              <a:ext uri="{FF2B5EF4-FFF2-40B4-BE49-F238E27FC236}">
                <a16:creationId xmlns:a16="http://schemas.microsoft.com/office/drawing/2014/main" id="{C24D6DE3-05C6-A2BF-A795-E5338E77C3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E97782-D5C0-71C3-CF78-0EED8F0BE720}"/>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1277008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B1A8-B763-B07E-226A-D4275827D8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066ACE-CA2F-3EC5-9F1C-B8BC344FF8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A45CE6-E4AF-4BA3-85CA-7EF4611DC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E60A8-2293-4AAD-B8A5-6C8662E68C5A}"/>
              </a:ext>
            </a:extLst>
          </p:cNvPr>
          <p:cNvSpPr>
            <a:spLocks noGrp="1"/>
          </p:cNvSpPr>
          <p:nvPr>
            <p:ph type="dt" sz="half" idx="10"/>
          </p:nvPr>
        </p:nvSpPr>
        <p:spPr/>
        <p:txBody>
          <a:bodyPr/>
          <a:lstStyle/>
          <a:p>
            <a:fld id="{2802CF83-ACA9-43BF-98F2-9113B9772A68}" type="datetimeFigureOut">
              <a:rPr lang="en-GB" smtClean="0"/>
              <a:t>04/11/2022</a:t>
            </a:fld>
            <a:endParaRPr lang="en-GB"/>
          </a:p>
        </p:txBody>
      </p:sp>
      <p:sp>
        <p:nvSpPr>
          <p:cNvPr id="6" name="Footer Placeholder 5">
            <a:extLst>
              <a:ext uri="{FF2B5EF4-FFF2-40B4-BE49-F238E27FC236}">
                <a16:creationId xmlns:a16="http://schemas.microsoft.com/office/drawing/2014/main" id="{1671DD51-C92D-F21F-3CF7-B41FC15B0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50D0E7-07AB-3738-ED13-1A67ECFF8BDB}"/>
              </a:ext>
            </a:extLst>
          </p:cNvPr>
          <p:cNvSpPr>
            <a:spLocks noGrp="1"/>
          </p:cNvSpPr>
          <p:nvPr>
            <p:ph type="sldNum" sz="quarter" idx="12"/>
          </p:nvPr>
        </p:nvSpPr>
        <p:spPr/>
        <p:txBody>
          <a:bodyPr/>
          <a:lstStyle/>
          <a:p>
            <a:fld id="{6813AB37-DE79-4E62-B1FD-E216B7540535}" type="slidenum">
              <a:rPr lang="en-GB" smtClean="0"/>
              <a:t>‹#›</a:t>
            </a:fld>
            <a:endParaRPr lang="en-GB"/>
          </a:p>
        </p:txBody>
      </p:sp>
    </p:spTree>
    <p:extLst>
      <p:ext uri="{BB962C8B-B14F-4D97-AF65-F5344CB8AC3E}">
        <p14:creationId xmlns:p14="http://schemas.microsoft.com/office/powerpoint/2010/main" val="3981782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7F66F8-874D-0E72-E919-856128040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1E5547-2014-B190-26B6-D35C9D431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4A1CB4-9726-C877-2127-191764FA8B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2CF83-ACA9-43BF-98F2-9113B9772A68}" type="datetimeFigureOut">
              <a:rPr lang="en-GB" smtClean="0"/>
              <a:t>04/11/2022</a:t>
            </a:fld>
            <a:endParaRPr lang="en-GB"/>
          </a:p>
        </p:txBody>
      </p:sp>
      <p:sp>
        <p:nvSpPr>
          <p:cNvPr id="5" name="Footer Placeholder 4">
            <a:extLst>
              <a:ext uri="{FF2B5EF4-FFF2-40B4-BE49-F238E27FC236}">
                <a16:creationId xmlns:a16="http://schemas.microsoft.com/office/drawing/2014/main" id="{9F1BAF19-3947-BE52-4AB3-325B23E8C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993759-5021-FF49-3D9A-1D09FD0411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3AB37-DE79-4E62-B1FD-E216B7540535}" type="slidenum">
              <a:rPr lang="en-GB" smtClean="0"/>
              <a:t>‹#›</a:t>
            </a:fld>
            <a:endParaRPr lang="en-GB"/>
          </a:p>
        </p:txBody>
      </p:sp>
    </p:spTree>
    <p:extLst>
      <p:ext uri="{BB962C8B-B14F-4D97-AF65-F5344CB8AC3E}">
        <p14:creationId xmlns:p14="http://schemas.microsoft.com/office/powerpoint/2010/main" val="18092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hyperlink" Target="http://www.progressive-charlestown.com/2020/05/small-business-tips-tricks-why-arent.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scope.bccampus.ca/course/view.php?id=477" TargetMode="Externa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ducationendowmentfoundation.org.uk/covid-19-resources/best-evidence-on-supporting-students-to-learn-remotely/" TargetMode="External"/><Relationship Id="rId2" Type="http://schemas.openxmlformats.org/officeDocument/2006/relationships/hyperlink" Target="https://bold.expert/let-me-show-you-the-benefits-of-collaborative-learning/?gclid=EAIaIQobChMIuaTWppaR-QIVUuztCh3SyQxiEAAYBCAAEgLhlvD_Bw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ducationendowmentfoundation.org.uk/?gclid=EAIaIQobChMIloyMp5u0-gIVqOjtCh3VMA1AEAAYBCAAEgKbMPD_Bw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467855/DFE-RR466_-_School_improvement_effective_school_partnership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One in a crowd">
            <a:extLst>
              <a:ext uri="{FF2B5EF4-FFF2-40B4-BE49-F238E27FC236}">
                <a16:creationId xmlns:a16="http://schemas.microsoft.com/office/drawing/2014/main" id="{46DD954D-CB00-0018-C9D3-78D74FB6A9F3}"/>
              </a:ext>
            </a:extLst>
          </p:cNvPr>
          <p:cNvPicPr>
            <a:picLocks noChangeAspect="1"/>
          </p:cNvPicPr>
          <p:nvPr/>
        </p:nvPicPr>
        <p:blipFill rotWithShape="1">
          <a:blip r:embed="rId2"/>
          <a:srcRect t="7734" b="17266"/>
          <a:stretch/>
        </p:blipFill>
        <p:spPr>
          <a:xfrm>
            <a:off x="1" y="-140667"/>
            <a:ext cx="12191999" cy="6857990"/>
          </a:xfrm>
          <a:prstGeom prst="rect">
            <a:avLst/>
          </a:prstGeom>
          <a:solidFill>
            <a:schemeClr val="tx1"/>
          </a:solidFill>
        </p:spPr>
      </p:pic>
      <p:sp>
        <p:nvSpPr>
          <p:cNvPr id="29" name="Rectangle 2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1372C-26C0-9C0D-039C-880AFBEEBEC1}"/>
              </a:ext>
            </a:extLst>
          </p:cNvPr>
          <p:cNvSpPr>
            <a:spLocks noGrp="1"/>
          </p:cNvSpPr>
          <p:nvPr>
            <p:ph type="ctrTitle"/>
          </p:nvPr>
        </p:nvSpPr>
        <p:spPr>
          <a:xfrm>
            <a:off x="1188293" y="25364"/>
            <a:ext cx="10058400" cy="1888648"/>
          </a:xfrm>
          <a:effectLst>
            <a:outerShdw blurRad="50800" dist="38100" dir="2700000" algn="tl" rotWithShape="0">
              <a:prstClr val="black">
                <a:alpha val="40000"/>
              </a:prstClr>
            </a:outerShdw>
          </a:effectLst>
        </p:spPr>
        <p:txBody>
          <a:bodyPr>
            <a:normAutofit/>
          </a:bodyPr>
          <a:lstStyle/>
          <a:p>
            <a:r>
              <a:rPr lang="en-GB" sz="5200" dirty="0">
                <a:solidFill>
                  <a:srgbClr val="FFFFFF"/>
                </a:solidFill>
              </a:rPr>
              <a:t>United We Stand……and Together we Flourish</a:t>
            </a:r>
          </a:p>
        </p:txBody>
      </p:sp>
      <p:sp>
        <p:nvSpPr>
          <p:cNvPr id="3" name="Subtitle 2">
            <a:extLst>
              <a:ext uri="{FF2B5EF4-FFF2-40B4-BE49-F238E27FC236}">
                <a16:creationId xmlns:a16="http://schemas.microsoft.com/office/drawing/2014/main" id="{6D0AC6F0-34B2-ACD9-EA18-7C23FAA89BA7}"/>
              </a:ext>
            </a:extLst>
          </p:cNvPr>
          <p:cNvSpPr>
            <a:spLocks noGrp="1"/>
          </p:cNvSpPr>
          <p:nvPr>
            <p:ph type="subTitle" idx="1"/>
          </p:nvPr>
        </p:nvSpPr>
        <p:spPr>
          <a:xfrm>
            <a:off x="1016038" y="4728394"/>
            <a:ext cx="10058400" cy="1770880"/>
          </a:xfrm>
          <a:effectLst>
            <a:outerShdw blurRad="50800" dist="38100" dir="2700000" algn="tl" rotWithShape="0">
              <a:prstClr val="black">
                <a:alpha val="40000"/>
              </a:prstClr>
            </a:outerShdw>
          </a:effectLst>
        </p:spPr>
        <p:txBody>
          <a:bodyPr>
            <a:normAutofit/>
          </a:bodyPr>
          <a:lstStyle/>
          <a:p>
            <a:r>
              <a:rPr lang="en-GB" sz="2000" b="1" dirty="0" err="1">
                <a:solidFill>
                  <a:srgbClr val="FFFFFF"/>
                </a:solidFill>
              </a:rPr>
              <a:t>Bardejov</a:t>
            </a:r>
            <a:r>
              <a:rPr lang="en-GB" sz="2000" b="1" dirty="0">
                <a:solidFill>
                  <a:srgbClr val="FFFFFF"/>
                </a:solidFill>
              </a:rPr>
              <a:t> Teacher Conference</a:t>
            </a:r>
          </a:p>
          <a:p>
            <a:r>
              <a:rPr lang="en-GB" sz="2000" b="1" dirty="0">
                <a:solidFill>
                  <a:srgbClr val="FFFFFF"/>
                </a:solidFill>
              </a:rPr>
              <a:t>November 2022</a:t>
            </a:r>
          </a:p>
          <a:p>
            <a:r>
              <a:rPr lang="en-GB" sz="2000" dirty="0">
                <a:solidFill>
                  <a:srgbClr val="FFFFFF"/>
                </a:solidFill>
              </a:rPr>
              <a:t>Sue Matthews,</a:t>
            </a:r>
          </a:p>
          <a:p>
            <a:r>
              <a:rPr lang="en-GB" sz="2000" dirty="0">
                <a:solidFill>
                  <a:srgbClr val="FFFFFF"/>
                </a:solidFill>
              </a:rPr>
              <a:t> Assistant Headteacher, Blessed Hugh Faringdon Catholic School</a:t>
            </a:r>
          </a:p>
        </p:txBody>
      </p:sp>
    </p:spTree>
    <p:extLst>
      <p:ext uri="{BB962C8B-B14F-4D97-AF65-F5344CB8AC3E}">
        <p14:creationId xmlns:p14="http://schemas.microsoft.com/office/powerpoint/2010/main" val="8114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4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3E0CB0-3600-C3B2-3080-8918F5192915}"/>
              </a:ext>
            </a:extLst>
          </p:cNvPr>
          <p:cNvSpPr>
            <a:spLocks noGrp="1"/>
          </p:cNvSpPr>
          <p:nvPr>
            <p:ph type="title"/>
          </p:nvPr>
        </p:nvSpPr>
        <p:spPr>
          <a:xfrm>
            <a:off x="233916" y="1153572"/>
            <a:ext cx="3653318" cy="4461163"/>
          </a:xfrm>
        </p:spPr>
        <p:txBody>
          <a:bodyPr>
            <a:normAutofit/>
          </a:bodyPr>
          <a:lstStyle/>
          <a:p>
            <a:r>
              <a:rPr lang="en-GB" dirty="0">
                <a:solidFill>
                  <a:srgbClr val="FFFFFF"/>
                </a:solidFill>
                <a:latin typeface="Roboto" panose="02000000000000000000" pitchFamily="2" charset="0"/>
                <a:ea typeface="Roboto" panose="02000000000000000000" pitchFamily="2" charset="0"/>
              </a:rPr>
              <a:t>Challenges to inter-school collaboration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837CD89-6CE1-85E7-CAC1-9BD180D61A9C}"/>
              </a:ext>
            </a:extLst>
          </p:cNvPr>
          <p:cNvSpPr>
            <a:spLocks noGrp="1"/>
          </p:cNvSpPr>
          <p:nvPr>
            <p:ph idx="1"/>
          </p:nvPr>
        </p:nvSpPr>
        <p:spPr>
          <a:xfrm>
            <a:off x="4447308" y="591344"/>
            <a:ext cx="6906491" cy="5585619"/>
          </a:xfrm>
        </p:spPr>
        <p:txBody>
          <a:bodyPr anchor="ctr">
            <a:normAutofit/>
          </a:bodyPr>
          <a:lstStyle/>
          <a:p>
            <a:r>
              <a:rPr lang="en-GB" dirty="0">
                <a:latin typeface="Roboto" panose="02000000000000000000" pitchFamily="2" charset="0"/>
                <a:ea typeface="Roboto" panose="02000000000000000000" pitchFamily="2" charset="0"/>
              </a:rPr>
              <a:t>Threats to school autonomy (Chapman et al 2009); </a:t>
            </a:r>
          </a:p>
          <a:p>
            <a:r>
              <a:rPr lang="en-GB" dirty="0">
                <a:latin typeface="Roboto" panose="02000000000000000000" pitchFamily="2" charset="0"/>
                <a:ea typeface="Roboto" panose="02000000000000000000" pitchFamily="2" charset="0"/>
              </a:rPr>
              <a:t>Perceived power imbalances between schools (Lindsay et al, 2007); </a:t>
            </a:r>
          </a:p>
          <a:p>
            <a:r>
              <a:rPr lang="en-GB" dirty="0">
                <a:latin typeface="Roboto" panose="02000000000000000000" pitchFamily="2" charset="0"/>
                <a:ea typeface="Roboto" panose="02000000000000000000" pitchFamily="2" charset="0"/>
              </a:rPr>
              <a:t>Additional workload associated with the collaborative activity (</a:t>
            </a:r>
            <a:r>
              <a:rPr lang="en-GB" dirty="0" err="1">
                <a:latin typeface="Roboto" panose="02000000000000000000" pitchFamily="2" charset="0"/>
                <a:ea typeface="Roboto" panose="02000000000000000000" pitchFamily="2" charset="0"/>
              </a:rPr>
              <a:t>Aiston</a:t>
            </a:r>
            <a:r>
              <a:rPr lang="en-GB" dirty="0">
                <a:latin typeface="Roboto" panose="02000000000000000000" pitchFamily="2" charset="0"/>
                <a:ea typeface="Roboto" panose="02000000000000000000" pitchFamily="2" charset="0"/>
              </a:rPr>
              <a:t>, 2002) and </a:t>
            </a:r>
          </a:p>
          <a:p>
            <a:r>
              <a:rPr lang="en-GB" dirty="0">
                <a:latin typeface="Roboto" panose="02000000000000000000" pitchFamily="2" charset="0"/>
                <a:ea typeface="Roboto" panose="02000000000000000000" pitchFamily="2" charset="0"/>
              </a:rPr>
              <a:t>Difficulties in establishing shared objectives and common goals (Woods et al 2010). </a:t>
            </a:r>
          </a:p>
          <a:p>
            <a:pPr marL="0" indent="0">
              <a:buNone/>
            </a:pPr>
            <a:r>
              <a:rPr lang="en-GB" dirty="0">
                <a:latin typeface="Roboto" panose="02000000000000000000" pitchFamily="2" charset="0"/>
                <a:ea typeface="Roboto" panose="02000000000000000000" pitchFamily="2" charset="0"/>
              </a:rPr>
              <a:t>How will you negotiate these?</a:t>
            </a:r>
          </a:p>
        </p:txBody>
      </p:sp>
    </p:spTree>
    <p:extLst>
      <p:ext uri="{BB962C8B-B14F-4D97-AF65-F5344CB8AC3E}">
        <p14:creationId xmlns:p14="http://schemas.microsoft.com/office/powerpoint/2010/main" val="326903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3EA335-F1DC-9F8D-911C-A7D6C3297661}"/>
              </a:ext>
            </a:extLst>
          </p:cNvPr>
          <p:cNvSpPr>
            <a:spLocks noGrp="1"/>
          </p:cNvSpPr>
          <p:nvPr>
            <p:ph type="title"/>
          </p:nvPr>
        </p:nvSpPr>
        <p:spPr>
          <a:xfrm>
            <a:off x="204696" y="1198418"/>
            <a:ext cx="3200400" cy="4461163"/>
          </a:xfrm>
        </p:spPr>
        <p:txBody>
          <a:bodyPr>
            <a:normAutofit fontScale="90000"/>
          </a:bodyPr>
          <a:lstStyle/>
          <a:p>
            <a:r>
              <a:rPr lang="en-GB" dirty="0">
                <a:solidFill>
                  <a:srgbClr val="FFFFFF"/>
                </a:solidFill>
                <a:latin typeface="Roboto" panose="02000000000000000000" pitchFamily="2" charset="0"/>
                <a:ea typeface="Roboto" panose="02000000000000000000" pitchFamily="2" charset="0"/>
              </a:rPr>
              <a:t>How we Collaborate within Blessed Hugh </a:t>
            </a:r>
            <a:r>
              <a:rPr lang="en-GB" dirty="0" err="1">
                <a:solidFill>
                  <a:srgbClr val="FFFFFF"/>
                </a:solidFill>
                <a:latin typeface="Roboto" panose="02000000000000000000" pitchFamily="2" charset="0"/>
                <a:ea typeface="Roboto" panose="02000000000000000000" pitchFamily="2" charset="0"/>
              </a:rPr>
              <a:t>Faringdon</a:t>
            </a:r>
            <a:r>
              <a:rPr lang="en-GB" dirty="0">
                <a:solidFill>
                  <a:srgbClr val="FFFFFF"/>
                </a:solidFill>
                <a:latin typeface="Roboto" panose="02000000000000000000" pitchFamily="2" charset="0"/>
                <a:ea typeface="Roboto" panose="02000000000000000000" pitchFamily="2" charset="0"/>
              </a:rPr>
              <a:t> Catholic School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15760C9-5EDF-5F13-0855-859E440BAC7E}"/>
              </a:ext>
            </a:extLst>
          </p:cNvPr>
          <p:cNvSpPr>
            <a:spLocks noGrp="1"/>
          </p:cNvSpPr>
          <p:nvPr>
            <p:ph idx="1"/>
          </p:nvPr>
        </p:nvSpPr>
        <p:spPr>
          <a:xfrm>
            <a:off x="4447308" y="591344"/>
            <a:ext cx="6906491" cy="5585619"/>
          </a:xfrm>
        </p:spPr>
        <p:txBody>
          <a:bodyPr anchor="ctr">
            <a:normAutofit/>
          </a:bodyPr>
          <a:lstStyle/>
          <a:p>
            <a:r>
              <a:rPr lang="en-GB" b="1" dirty="0">
                <a:latin typeface="Roboto" panose="02000000000000000000" pitchFamily="2" charset="0"/>
                <a:ea typeface="Roboto" panose="02000000000000000000" pitchFamily="2" charset="0"/>
              </a:rPr>
              <a:t>Senior Leadership Team</a:t>
            </a:r>
            <a:r>
              <a:rPr lang="en-GB" dirty="0">
                <a:latin typeface="Roboto" panose="02000000000000000000" pitchFamily="2" charset="0"/>
                <a:ea typeface="Roboto" panose="02000000000000000000" pitchFamily="2" charset="0"/>
              </a:rPr>
              <a:t>: Collaborative working to share expertise for the ‘common good’.</a:t>
            </a:r>
          </a:p>
          <a:p>
            <a:r>
              <a:rPr lang="en-GB" b="1" dirty="0">
                <a:latin typeface="Roboto" panose="02000000000000000000" pitchFamily="2" charset="0"/>
                <a:ea typeface="Roboto" panose="02000000000000000000" pitchFamily="2" charset="0"/>
              </a:rPr>
              <a:t>Departments:</a:t>
            </a:r>
            <a:r>
              <a:rPr lang="en-GB" dirty="0">
                <a:latin typeface="Roboto" panose="02000000000000000000" pitchFamily="2" charset="0"/>
                <a:ea typeface="Roboto" panose="02000000000000000000" pitchFamily="2" charset="0"/>
              </a:rPr>
              <a:t> Working together to share and learn: E.g. Autism Resource and Learning Support, Art and Design Technology, Core Subject Leaders: English, Maths, Science, RE.</a:t>
            </a:r>
          </a:p>
          <a:p>
            <a:r>
              <a:rPr lang="en-GB" b="1" dirty="0">
                <a:latin typeface="Roboto" panose="02000000000000000000" pitchFamily="2" charset="0"/>
                <a:ea typeface="Roboto" panose="02000000000000000000" pitchFamily="2" charset="0"/>
              </a:rPr>
              <a:t>Individual Staff level</a:t>
            </a:r>
            <a:r>
              <a:rPr lang="en-GB" dirty="0">
                <a:latin typeface="Roboto" panose="02000000000000000000" pitchFamily="2" charset="0"/>
                <a:ea typeface="Roboto" panose="02000000000000000000" pitchFamily="2" charset="0"/>
              </a:rPr>
              <a:t>: Buddying, mentoring, coaching, peer and paired observations</a:t>
            </a:r>
          </a:p>
        </p:txBody>
      </p:sp>
    </p:spTree>
    <p:extLst>
      <p:ext uri="{BB962C8B-B14F-4D97-AF65-F5344CB8AC3E}">
        <p14:creationId xmlns:p14="http://schemas.microsoft.com/office/powerpoint/2010/main" val="4278618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8" name="Rectangle 70">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558B0B-5E35-C94D-91C8-56E8025F8E52}"/>
              </a:ext>
            </a:extLst>
          </p:cNvPr>
          <p:cNvSpPr>
            <a:spLocks noGrp="1"/>
          </p:cNvSpPr>
          <p:nvPr>
            <p:ph type="title"/>
          </p:nvPr>
        </p:nvSpPr>
        <p:spPr>
          <a:xfrm>
            <a:off x="-1" y="-1"/>
            <a:ext cx="12188951" cy="2193570"/>
          </a:xfrm>
          <a:solidFill>
            <a:schemeClr val="accent2"/>
          </a:solidFill>
        </p:spPr>
        <p:txBody>
          <a:bodyPr>
            <a:normAutofit/>
          </a:bodyPr>
          <a:lstStyle/>
          <a:p>
            <a:r>
              <a:rPr lang="en-GB" sz="5200" dirty="0">
                <a:solidFill>
                  <a:schemeClr val="bg1"/>
                </a:solidFill>
                <a:latin typeface="Roboto" panose="02000000000000000000" pitchFamily="2" charset="0"/>
                <a:ea typeface="Roboto" panose="02000000000000000000" pitchFamily="2" charset="0"/>
              </a:rPr>
              <a:t>…and beyond the school gates</a:t>
            </a:r>
          </a:p>
        </p:txBody>
      </p:sp>
      <p:sp>
        <p:nvSpPr>
          <p:cNvPr id="3" name="Content Placeholder 2">
            <a:extLst>
              <a:ext uri="{FF2B5EF4-FFF2-40B4-BE49-F238E27FC236}">
                <a16:creationId xmlns:a16="http://schemas.microsoft.com/office/drawing/2014/main" id="{AEE9A51D-1E86-43C7-867F-85F890C04818}"/>
              </a:ext>
            </a:extLst>
          </p:cNvPr>
          <p:cNvSpPr>
            <a:spLocks noGrp="1"/>
          </p:cNvSpPr>
          <p:nvPr>
            <p:ph sz="half" idx="1"/>
          </p:nvPr>
        </p:nvSpPr>
        <p:spPr>
          <a:xfrm>
            <a:off x="0" y="2398625"/>
            <a:ext cx="5996628" cy="4459373"/>
          </a:xfrm>
        </p:spPr>
        <p:txBody>
          <a:bodyPr>
            <a:normAutofit/>
          </a:bodyPr>
          <a:lstStyle/>
          <a:p>
            <a:r>
              <a:rPr lang="en-GB" sz="1700" b="1" dirty="0">
                <a:latin typeface="Roboto" panose="02000000000000000000" pitchFamily="2" charset="0"/>
                <a:ea typeface="Roboto" panose="02000000000000000000" pitchFamily="2" charset="0"/>
              </a:rPr>
              <a:t>With Universities: </a:t>
            </a:r>
            <a:r>
              <a:rPr lang="en-GB" sz="1700" dirty="0">
                <a:latin typeface="Roboto" panose="02000000000000000000" pitchFamily="2" charset="0"/>
                <a:ea typeface="Roboto" panose="02000000000000000000" pitchFamily="2" charset="0"/>
              </a:rPr>
              <a:t>Reading, St Mary’s, Notre Dame and beyond.</a:t>
            </a:r>
          </a:p>
          <a:p>
            <a:r>
              <a:rPr lang="en-GB" sz="1700" b="1" dirty="0">
                <a:latin typeface="Roboto" panose="02000000000000000000" pitchFamily="2" charset="0"/>
                <a:ea typeface="Roboto" panose="02000000000000000000" pitchFamily="2" charset="0"/>
              </a:rPr>
              <a:t>Pedagogical Learning with Other Local Schools</a:t>
            </a:r>
            <a:r>
              <a:rPr lang="en-GB" sz="1700" dirty="0">
                <a:latin typeface="Roboto" panose="02000000000000000000" pitchFamily="2" charset="0"/>
                <a:ea typeface="Roboto" panose="02000000000000000000" pitchFamily="2" charset="0"/>
              </a:rPr>
              <a:t>: The Tom Sherrington Teaching and Learning Project</a:t>
            </a:r>
          </a:p>
          <a:p>
            <a:r>
              <a:rPr lang="en-GB" sz="1700" b="1" dirty="0" err="1">
                <a:latin typeface="Roboto" panose="02000000000000000000" pitchFamily="2" charset="0"/>
                <a:ea typeface="Roboto" panose="02000000000000000000" pitchFamily="2" charset="0"/>
              </a:rPr>
              <a:t>PiXL</a:t>
            </a:r>
            <a:r>
              <a:rPr lang="en-GB" sz="1700" b="1" dirty="0">
                <a:latin typeface="Roboto" panose="02000000000000000000" pitchFamily="2" charset="0"/>
                <a:ea typeface="Roboto" panose="02000000000000000000" pitchFamily="2" charset="0"/>
              </a:rPr>
              <a:t> (Partners in Excellence)</a:t>
            </a:r>
          </a:p>
          <a:p>
            <a:r>
              <a:rPr lang="en-GB" sz="1700" b="1" dirty="0">
                <a:latin typeface="Roboto" panose="02000000000000000000" pitchFamily="2" charset="0"/>
                <a:ea typeface="Roboto" panose="02000000000000000000" pitchFamily="2" charset="0"/>
              </a:rPr>
              <a:t>Teaching School Partnerships: </a:t>
            </a:r>
            <a:r>
              <a:rPr lang="en-GB" sz="1700" dirty="0">
                <a:latin typeface="Roboto" panose="02000000000000000000" pitchFamily="2" charset="0"/>
                <a:ea typeface="Roboto" panose="02000000000000000000" pitchFamily="2" charset="0"/>
              </a:rPr>
              <a:t>Wellington College, Maiden </a:t>
            </a:r>
            <a:r>
              <a:rPr lang="en-GB" sz="1700" dirty="0" err="1">
                <a:latin typeface="Roboto" panose="02000000000000000000" pitchFamily="2" charset="0"/>
                <a:ea typeface="Roboto" panose="02000000000000000000" pitchFamily="2" charset="0"/>
              </a:rPr>
              <a:t>Erlegh</a:t>
            </a:r>
            <a:endParaRPr lang="en-GB" sz="1700" dirty="0">
              <a:latin typeface="Roboto" panose="02000000000000000000" pitchFamily="2" charset="0"/>
              <a:ea typeface="Roboto" panose="02000000000000000000" pitchFamily="2" charset="0"/>
            </a:endParaRPr>
          </a:p>
          <a:p>
            <a:r>
              <a:rPr lang="en-GB" sz="1700" b="1" dirty="0">
                <a:latin typeface="Roboto" panose="02000000000000000000" pitchFamily="2" charset="0"/>
                <a:ea typeface="Roboto" panose="02000000000000000000" pitchFamily="2" charset="0"/>
              </a:rPr>
              <a:t>Deputy Head Teacher Network.</a:t>
            </a:r>
          </a:p>
          <a:p>
            <a:r>
              <a:rPr lang="en-GB" sz="1700" b="1" dirty="0">
                <a:latin typeface="Roboto" panose="02000000000000000000" pitchFamily="2" charset="0"/>
                <a:ea typeface="Roboto" panose="02000000000000000000" pitchFamily="2" charset="0"/>
              </a:rPr>
              <a:t>Catholic Heads.</a:t>
            </a:r>
          </a:p>
          <a:p>
            <a:r>
              <a:rPr lang="en-GB" sz="1700" b="1" dirty="0">
                <a:latin typeface="Roboto" panose="02000000000000000000" pitchFamily="2" charset="0"/>
                <a:ea typeface="Roboto" panose="02000000000000000000" pitchFamily="2" charset="0"/>
              </a:rPr>
              <a:t>Designated Safeguarding Leads</a:t>
            </a:r>
          </a:p>
          <a:p>
            <a:r>
              <a:rPr lang="en-GB" sz="1700" b="1" dirty="0">
                <a:latin typeface="Roboto" panose="02000000000000000000" pitchFamily="2" charset="0"/>
                <a:ea typeface="Roboto" panose="02000000000000000000" pitchFamily="2" charset="0"/>
              </a:rPr>
              <a:t>Koinonia: </a:t>
            </a:r>
            <a:r>
              <a:rPr lang="en-GB" sz="1700" dirty="0">
                <a:latin typeface="Roboto" panose="02000000000000000000" pitchFamily="2" charset="0"/>
                <a:ea typeface="Roboto" panose="02000000000000000000" pitchFamily="2" charset="0"/>
              </a:rPr>
              <a:t>Systems Leadership across 19 Secondary and Primary Catholic Schools including St John Bosco </a:t>
            </a:r>
            <a:r>
              <a:rPr lang="en-GB" sz="1700" dirty="0" err="1">
                <a:latin typeface="Roboto" panose="02000000000000000000" pitchFamily="2" charset="0"/>
                <a:ea typeface="Roboto" panose="02000000000000000000" pitchFamily="2" charset="0"/>
              </a:rPr>
              <a:t>Bardejov</a:t>
            </a:r>
            <a:r>
              <a:rPr lang="en-GB" sz="1700" dirty="0">
                <a:latin typeface="Roboto" panose="02000000000000000000" pitchFamily="2" charset="0"/>
                <a:ea typeface="Roboto" panose="02000000000000000000" pitchFamily="2" charset="0"/>
              </a:rPr>
              <a:t>. Endorsed by St Mary’s University Twickenham.</a:t>
            </a:r>
          </a:p>
          <a:p>
            <a:endParaRPr lang="en-GB" sz="1700" dirty="0"/>
          </a:p>
        </p:txBody>
      </p:sp>
      <p:sp>
        <p:nvSpPr>
          <p:cNvPr id="4" name="Content Placeholder 3">
            <a:extLst>
              <a:ext uri="{FF2B5EF4-FFF2-40B4-BE49-F238E27FC236}">
                <a16:creationId xmlns:a16="http://schemas.microsoft.com/office/drawing/2014/main" id="{8645B0D2-9CE1-0DBB-FAE6-AE5FFFED69B8}"/>
              </a:ext>
            </a:extLst>
          </p:cNvPr>
          <p:cNvSpPr>
            <a:spLocks noGrp="1"/>
          </p:cNvSpPr>
          <p:nvPr>
            <p:ph sz="half" idx="2"/>
          </p:nvPr>
        </p:nvSpPr>
        <p:spPr>
          <a:xfrm>
            <a:off x="6192322" y="2338627"/>
            <a:ext cx="5996628" cy="4374314"/>
          </a:xfrm>
        </p:spPr>
        <p:txBody>
          <a:bodyPr>
            <a:normAutofit/>
          </a:bodyPr>
          <a:lstStyle/>
          <a:p>
            <a:r>
              <a:rPr lang="en-GB" sz="1600" dirty="0">
                <a:latin typeface="Roboto" panose="02000000000000000000" pitchFamily="2" charset="0"/>
                <a:ea typeface="Roboto" panose="02000000000000000000" pitchFamily="2" charset="0"/>
              </a:rPr>
              <a:t>Training entrants to the profession and training in leadership.</a:t>
            </a:r>
          </a:p>
          <a:p>
            <a:r>
              <a:rPr lang="en-GB" sz="1600" dirty="0">
                <a:latin typeface="Roboto" panose="02000000000000000000" pitchFamily="2" charset="0"/>
                <a:ea typeface="Roboto" panose="02000000000000000000" pitchFamily="2" charset="0"/>
              </a:rPr>
              <a:t>To develop greater consistency across teaching so no students lose out on the best practice and reinforce networking with other schools.</a:t>
            </a:r>
          </a:p>
          <a:p>
            <a:r>
              <a:rPr lang="en-GB" sz="1600" dirty="0">
                <a:latin typeface="Roboto" panose="02000000000000000000" pitchFamily="2" charset="0"/>
                <a:ea typeface="Roboto" panose="02000000000000000000" pitchFamily="2" charset="0"/>
              </a:rPr>
              <a:t>Sharing good practice to raise standards of attainment.</a:t>
            </a:r>
          </a:p>
          <a:p>
            <a:r>
              <a:rPr lang="en-GB" sz="1600" dirty="0">
                <a:latin typeface="Roboto" panose="02000000000000000000" pitchFamily="2" charset="0"/>
                <a:ea typeface="Roboto" panose="02000000000000000000" pitchFamily="2" charset="0"/>
              </a:rPr>
              <a:t>Sharing good practice, bringing in expertise, training for Early Career Teachers.</a:t>
            </a:r>
          </a:p>
          <a:p>
            <a:r>
              <a:rPr lang="en-GB" sz="1600" dirty="0">
                <a:latin typeface="Roboto" panose="02000000000000000000" pitchFamily="2" charset="0"/>
                <a:ea typeface="Roboto" panose="02000000000000000000" pitchFamily="2" charset="0"/>
              </a:rPr>
              <a:t>Mutual support.</a:t>
            </a:r>
          </a:p>
          <a:p>
            <a:r>
              <a:rPr lang="en-GB" sz="1600" dirty="0">
                <a:latin typeface="Roboto" panose="02000000000000000000" pitchFamily="2" charset="0"/>
                <a:ea typeface="Roboto" panose="02000000000000000000" pitchFamily="2" charset="0"/>
              </a:rPr>
              <a:t>Mutual support, collaboration and forward planning.</a:t>
            </a:r>
          </a:p>
          <a:p>
            <a:r>
              <a:rPr lang="en-GB" sz="1600" dirty="0">
                <a:latin typeface="Roboto" panose="02000000000000000000" pitchFamily="2" charset="0"/>
                <a:ea typeface="Roboto" panose="02000000000000000000" pitchFamily="2" charset="0"/>
              </a:rPr>
              <a:t>Information sharing in a rapidly changing context</a:t>
            </a:r>
          </a:p>
          <a:p>
            <a:r>
              <a:rPr lang="en-GB" sz="1600" dirty="0">
                <a:latin typeface="Roboto" panose="02000000000000000000" pitchFamily="2" charset="0"/>
                <a:ea typeface="Roboto" panose="02000000000000000000" pitchFamily="2" charset="0"/>
              </a:rPr>
              <a:t>‘Flourishing Together’ To harness the best practice at all levels and across all job roles. and support schools/departments on their journey to being the best.</a:t>
            </a:r>
          </a:p>
        </p:txBody>
      </p:sp>
    </p:spTree>
    <p:extLst>
      <p:ext uri="{BB962C8B-B14F-4D97-AF65-F5344CB8AC3E}">
        <p14:creationId xmlns:p14="http://schemas.microsoft.com/office/powerpoint/2010/main" val="58112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D1C5F7-99C7-DA3F-1B3A-93423D2B7996}"/>
              </a:ext>
            </a:extLst>
          </p:cNvPr>
          <p:cNvSpPr>
            <a:spLocks noGrp="1"/>
          </p:cNvSpPr>
          <p:nvPr>
            <p:ph type="title"/>
          </p:nvPr>
        </p:nvSpPr>
        <p:spPr>
          <a:xfrm>
            <a:off x="686834" y="1153572"/>
            <a:ext cx="3200400" cy="4461163"/>
          </a:xfrm>
        </p:spPr>
        <p:txBody>
          <a:bodyPr>
            <a:normAutofit/>
          </a:bodyPr>
          <a:lstStyle/>
          <a:p>
            <a:r>
              <a:rPr lang="en-GB" dirty="0">
                <a:solidFill>
                  <a:srgbClr val="FFFFFF"/>
                </a:solidFill>
                <a:latin typeface="Roboto" panose="02000000000000000000" pitchFamily="2" charset="0"/>
                <a:ea typeface="Roboto" panose="02000000000000000000" pitchFamily="2" charset="0"/>
              </a:rPr>
              <a:t>Koinonia – what makes it unique…..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50CB2EF-8B79-B077-96A5-1F08A967BDEC}"/>
              </a:ext>
            </a:extLst>
          </p:cNvPr>
          <p:cNvSpPr>
            <a:spLocks noGrp="1"/>
          </p:cNvSpPr>
          <p:nvPr>
            <p:ph idx="1"/>
          </p:nvPr>
        </p:nvSpPr>
        <p:spPr>
          <a:xfrm>
            <a:off x="4447308" y="0"/>
            <a:ext cx="7386729" cy="6709144"/>
          </a:xfrm>
        </p:spPr>
        <p:txBody>
          <a:bodyPr anchor="ctr">
            <a:normAutofit/>
          </a:bodyPr>
          <a:lstStyle/>
          <a:p>
            <a:r>
              <a:rPr lang="en-GB" sz="2000" dirty="0">
                <a:latin typeface="Roboto" panose="02000000000000000000" pitchFamily="2" charset="0"/>
                <a:ea typeface="Roboto" panose="02000000000000000000" pitchFamily="2" charset="0"/>
              </a:rPr>
              <a:t>Created by us and for us.</a:t>
            </a:r>
          </a:p>
          <a:p>
            <a:r>
              <a:rPr lang="en-GB" sz="2000" dirty="0">
                <a:latin typeface="Roboto" panose="02000000000000000000" pitchFamily="2" charset="0"/>
                <a:ea typeface="Roboto" panose="02000000000000000000" pitchFamily="2" charset="0"/>
              </a:rPr>
              <a:t>A voluntary coming together of a range of experience and skills to common benefit to raise standards of attainment and flourish.</a:t>
            </a:r>
          </a:p>
          <a:p>
            <a:r>
              <a:rPr lang="en-GB" sz="2000" dirty="0">
                <a:latin typeface="Roboto" panose="02000000000000000000" pitchFamily="2" charset="0"/>
                <a:ea typeface="Roboto" panose="02000000000000000000" pitchFamily="2" charset="0"/>
              </a:rPr>
              <a:t>Set up by us  for Catholic secondaries and primaries in June 2021, with non-Catholic schools now interested in joining as Associate Members.</a:t>
            </a:r>
          </a:p>
          <a:p>
            <a:r>
              <a:rPr lang="en-GB" sz="2000" dirty="0">
                <a:latin typeface="Roboto" panose="02000000000000000000" pitchFamily="2" charset="0"/>
                <a:ea typeface="Roboto" panose="02000000000000000000" pitchFamily="2" charset="0"/>
              </a:rPr>
              <a:t>Structure: Steering Group, Executive Delivery Group, Partnership Network Meetings</a:t>
            </a:r>
          </a:p>
          <a:p>
            <a:r>
              <a:rPr lang="en-GB" sz="2000" dirty="0">
                <a:latin typeface="Roboto" panose="02000000000000000000" pitchFamily="2" charset="0"/>
                <a:ea typeface="Roboto" panose="02000000000000000000" pitchFamily="2" charset="0"/>
              </a:rPr>
              <a:t>Key offer: access to a wide range of continuing professional development opportunities using internal expertise, St Mary’s and external support where needed (E.g. Computer Science for primary schools</a:t>
            </a:r>
          </a:p>
          <a:p>
            <a:r>
              <a:rPr lang="en-GB" sz="2000" dirty="0">
                <a:latin typeface="Roboto" panose="02000000000000000000" pitchFamily="2" charset="0"/>
                <a:ea typeface="Roboto" panose="02000000000000000000" pitchFamily="2" charset="0"/>
              </a:rPr>
              <a:t>A shared research brief working with the MESH Organisation to monitor the impact of membership on staff well-being – a big focus in the UK, currently, for staff and students.</a:t>
            </a:r>
          </a:p>
        </p:txBody>
      </p:sp>
    </p:spTree>
    <p:extLst>
      <p:ext uri="{BB962C8B-B14F-4D97-AF65-F5344CB8AC3E}">
        <p14:creationId xmlns:p14="http://schemas.microsoft.com/office/powerpoint/2010/main" val="984116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8893B2-9238-6AB7-A167-544F620DAA4F}"/>
              </a:ext>
            </a:extLst>
          </p:cNvPr>
          <p:cNvSpPr>
            <a:spLocks noGrp="1"/>
          </p:cNvSpPr>
          <p:nvPr>
            <p:ph type="title"/>
          </p:nvPr>
        </p:nvSpPr>
        <p:spPr>
          <a:xfrm>
            <a:off x="1542376" y="1396686"/>
            <a:ext cx="3240506" cy="4064628"/>
          </a:xfrm>
        </p:spPr>
        <p:txBody>
          <a:bodyPr>
            <a:normAutofit fontScale="90000"/>
          </a:bodyPr>
          <a:lstStyle/>
          <a:p>
            <a:r>
              <a:rPr lang="en-GB" dirty="0">
                <a:solidFill>
                  <a:srgbClr val="FFFFFF"/>
                </a:solidFill>
                <a:latin typeface="Roboto" panose="02000000000000000000" pitchFamily="2" charset="0"/>
                <a:ea typeface="Roboto" panose="02000000000000000000" pitchFamily="2" charset="0"/>
              </a:rPr>
              <a:t>Quotes, on collaborative working, from Koinonia Partner Schools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1A7B060-ED3B-10F0-E65F-0EE930AD0FCC}"/>
              </a:ext>
            </a:extLst>
          </p:cNvPr>
          <p:cNvSpPr>
            <a:spLocks noGrp="1"/>
          </p:cNvSpPr>
          <p:nvPr>
            <p:ph idx="1"/>
          </p:nvPr>
        </p:nvSpPr>
        <p:spPr>
          <a:xfrm>
            <a:off x="5370153" y="1222745"/>
            <a:ext cx="6602107" cy="5465134"/>
          </a:xfrm>
        </p:spPr>
        <p:txBody>
          <a:bodyPr>
            <a:normAutofit/>
          </a:bodyPr>
          <a:lstStyle/>
          <a:p>
            <a:pPr marL="0" indent="0">
              <a:buNone/>
            </a:pPr>
            <a:r>
              <a:rPr lang="en-GB" sz="1800" b="1" dirty="0">
                <a:solidFill>
                  <a:srgbClr val="000000"/>
                </a:solidFill>
                <a:effectLst/>
                <a:latin typeface="Roboto" panose="02000000000000000000" pitchFamily="2" charset="0"/>
                <a:ea typeface="Roboto" panose="02000000000000000000" pitchFamily="2" charset="0"/>
              </a:rPr>
              <a:t>Headteacher:</a:t>
            </a:r>
            <a:endParaRPr lang="en-GB" sz="1800" dirty="0">
              <a:effectLst/>
              <a:latin typeface="Roboto" panose="02000000000000000000" pitchFamily="2" charset="0"/>
              <a:ea typeface="Roboto" panose="02000000000000000000" pitchFamily="2" charset="0"/>
            </a:endParaRPr>
          </a:p>
          <a:p>
            <a:r>
              <a:rPr lang="en-GB" sz="1800" dirty="0">
                <a:solidFill>
                  <a:srgbClr val="000000"/>
                </a:solidFill>
                <a:effectLst/>
                <a:latin typeface="Roboto" panose="02000000000000000000" pitchFamily="2" charset="0"/>
                <a:ea typeface="Roboto" panose="02000000000000000000" pitchFamily="2" charset="0"/>
              </a:rPr>
              <a:t>'There are so many benefits to partnership working; it rejuvenates us, inspires us and affirms that as a small catholic school, we are part of something so much bigger. Alongside others, we can learn and achieve so much more towards our mission of service.' </a:t>
            </a:r>
            <a:r>
              <a:rPr lang="en-GB" sz="1800" b="1" dirty="0">
                <a:solidFill>
                  <a:srgbClr val="000000"/>
                </a:solidFill>
                <a:effectLst/>
                <a:latin typeface="Roboto" panose="02000000000000000000" pitchFamily="2" charset="0"/>
                <a:ea typeface="Roboto" panose="02000000000000000000" pitchFamily="2" charset="0"/>
              </a:rPr>
              <a:t> </a:t>
            </a:r>
            <a:endParaRPr lang="en-GB" sz="1800" dirty="0">
              <a:effectLst/>
              <a:latin typeface="Roboto" panose="02000000000000000000" pitchFamily="2" charset="0"/>
              <a:ea typeface="Roboto" panose="02000000000000000000" pitchFamily="2" charset="0"/>
            </a:endParaRPr>
          </a:p>
          <a:p>
            <a:pPr marL="0" indent="0">
              <a:buNone/>
            </a:pPr>
            <a:endParaRPr lang="en-GB" sz="1800" dirty="0">
              <a:effectLst/>
              <a:latin typeface="Roboto" panose="02000000000000000000" pitchFamily="2" charset="0"/>
              <a:ea typeface="Roboto" panose="02000000000000000000" pitchFamily="2" charset="0"/>
            </a:endParaRPr>
          </a:p>
          <a:p>
            <a:pPr marL="0" indent="0">
              <a:buNone/>
            </a:pPr>
            <a:r>
              <a:rPr lang="en-GB" sz="1800" b="1" dirty="0">
                <a:solidFill>
                  <a:srgbClr val="000000"/>
                </a:solidFill>
                <a:effectLst/>
                <a:latin typeface="Roboto" panose="02000000000000000000" pitchFamily="2" charset="0"/>
                <a:ea typeface="Roboto" panose="02000000000000000000" pitchFamily="2" charset="0"/>
              </a:rPr>
              <a:t>Teacher: </a:t>
            </a:r>
            <a:endParaRPr lang="en-GB" sz="1800" dirty="0">
              <a:effectLst/>
              <a:latin typeface="Roboto" panose="02000000000000000000" pitchFamily="2" charset="0"/>
              <a:ea typeface="Roboto" panose="02000000000000000000" pitchFamily="2" charset="0"/>
            </a:endParaRPr>
          </a:p>
          <a:p>
            <a:r>
              <a:rPr lang="en-GB" sz="1800" dirty="0">
                <a:solidFill>
                  <a:srgbClr val="000000"/>
                </a:solidFill>
                <a:effectLst/>
                <a:latin typeface="Roboto" panose="02000000000000000000" pitchFamily="2" charset="0"/>
                <a:ea typeface="Roboto" panose="02000000000000000000" pitchFamily="2" charset="0"/>
              </a:rPr>
              <a:t>Working with others continually feeds you new and fresh ideas - even after 17 years of teaching; there is so much to discover through collaboration- it's exciting and refreshing!'</a:t>
            </a:r>
            <a:endParaRPr lang="en-GB" sz="1800" dirty="0">
              <a:effectLst/>
              <a:latin typeface="Roboto" panose="02000000000000000000" pitchFamily="2" charset="0"/>
              <a:ea typeface="Roboto" panose="02000000000000000000" pitchFamily="2" charset="0"/>
            </a:endParaRPr>
          </a:p>
          <a:p>
            <a:pPr marL="0" indent="0">
              <a:buNone/>
            </a:pPr>
            <a:endParaRPr lang="en-GB" sz="1800" dirty="0">
              <a:effectLst/>
              <a:latin typeface="Roboto" panose="02000000000000000000" pitchFamily="2" charset="0"/>
              <a:ea typeface="Roboto" panose="02000000000000000000" pitchFamily="2" charset="0"/>
            </a:endParaRPr>
          </a:p>
          <a:p>
            <a:pPr marL="0" indent="0">
              <a:buNone/>
            </a:pPr>
            <a:r>
              <a:rPr lang="en-GB" sz="1800" b="1" dirty="0">
                <a:solidFill>
                  <a:srgbClr val="000000"/>
                </a:solidFill>
                <a:effectLst/>
                <a:latin typeface="Roboto" panose="02000000000000000000" pitchFamily="2" charset="0"/>
                <a:ea typeface="Roboto" panose="02000000000000000000" pitchFamily="2" charset="0"/>
              </a:rPr>
              <a:t>Teacher: </a:t>
            </a:r>
            <a:endParaRPr lang="en-GB" sz="1800" dirty="0">
              <a:effectLst/>
              <a:latin typeface="Roboto" panose="02000000000000000000" pitchFamily="2" charset="0"/>
              <a:ea typeface="Roboto" panose="02000000000000000000" pitchFamily="2" charset="0"/>
            </a:endParaRPr>
          </a:p>
          <a:p>
            <a:r>
              <a:rPr lang="en-GB" sz="1800" dirty="0">
                <a:solidFill>
                  <a:srgbClr val="000000"/>
                </a:solidFill>
                <a:effectLst/>
                <a:latin typeface="Roboto" panose="02000000000000000000" pitchFamily="2" charset="0"/>
                <a:ea typeface="Roboto" panose="02000000000000000000" pitchFamily="2" charset="0"/>
              </a:rPr>
              <a:t>Connecting with other teachers who are experiencing the same issues and who hold the same aspirations for what can be achieved is completely invaluable'. </a:t>
            </a:r>
            <a:endParaRPr lang="en-GB" sz="1800" dirty="0">
              <a:effectLst/>
              <a:latin typeface="Roboto" panose="02000000000000000000" pitchFamily="2" charset="0"/>
              <a:ea typeface="Roboto" panose="02000000000000000000" pitchFamily="2" charset="0"/>
            </a:endParaRPr>
          </a:p>
          <a:p>
            <a:pPr marL="0" indent="0">
              <a:buNone/>
            </a:pPr>
            <a:r>
              <a:rPr lang="en-GB" sz="1800" dirty="0">
                <a:solidFill>
                  <a:srgbClr val="000000"/>
                </a:solidFill>
                <a:effectLst/>
                <a:latin typeface="Roboto" panose="02000000000000000000" pitchFamily="2" charset="0"/>
                <a:ea typeface="Roboto" panose="02000000000000000000" pitchFamily="2" charset="0"/>
              </a:rPr>
              <a:t> </a:t>
            </a:r>
            <a:endParaRPr lang="en-GB" sz="1800" dirty="0">
              <a:effectLst/>
              <a:latin typeface="Roboto" panose="02000000000000000000" pitchFamily="2" charset="0"/>
              <a:ea typeface="Roboto" panose="02000000000000000000" pitchFamily="2" charset="0"/>
            </a:endParaRPr>
          </a:p>
          <a:p>
            <a:endParaRPr lang="en-GB" dirty="0"/>
          </a:p>
        </p:txBody>
      </p:sp>
    </p:spTree>
    <p:extLst>
      <p:ext uri="{BB962C8B-B14F-4D97-AF65-F5344CB8AC3E}">
        <p14:creationId xmlns:p14="http://schemas.microsoft.com/office/powerpoint/2010/main" val="967218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47D21F-0A09-4995-DC07-71FA9A1BE231}"/>
              </a:ext>
            </a:extLst>
          </p:cNvPr>
          <p:cNvSpPr>
            <a:spLocks noGrp="1"/>
          </p:cNvSpPr>
          <p:nvPr>
            <p:ph type="title"/>
          </p:nvPr>
        </p:nvSpPr>
        <p:spPr>
          <a:xfrm>
            <a:off x="159488" y="1153572"/>
            <a:ext cx="3727746" cy="4461163"/>
          </a:xfrm>
        </p:spPr>
        <p:txBody>
          <a:bodyPr>
            <a:normAutofit/>
          </a:bodyPr>
          <a:lstStyle/>
          <a:p>
            <a:r>
              <a:rPr lang="en-GB" dirty="0">
                <a:solidFill>
                  <a:srgbClr val="FFFFFF"/>
                </a:solidFill>
                <a:latin typeface="Roboto" panose="02000000000000000000" pitchFamily="2" charset="0"/>
                <a:ea typeface="Roboto" panose="02000000000000000000" pitchFamily="2" charset="0"/>
              </a:rPr>
              <a:t>Examples of how you feel you can collaborate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3ABFA34-43A1-AA37-BDBA-3883DBF1A999}"/>
              </a:ext>
            </a:extLst>
          </p:cNvPr>
          <p:cNvSpPr>
            <a:spLocks noGrp="1"/>
          </p:cNvSpPr>
          <p:nvPr>
            <p:ph idx="1"/>
          </p:nvPr>
        </p:nvSpPr>
        <p:spPr>
          <a:xfrm>
            <a:off x="4447308" y="319088"/>
            <a:ext cx="6906491" cy="5857875"/>
          </a:xfrm>
        </p:spPr>
        <p:txBody>
          <a:bodyPr anchor="ctr">
            <a:normAutofit fontScale="62500" lnSpcReduction="20000"/>
          </a:bodyPr>
          <a:lstStyle/>
          <a:p>
            <a:pPr marL="0" indent="0">
              <a:buNone/>
            </a:pPr>
            <a:r>
              <a:rPr lang="en-GB" b="1" dirty="0">
                <a:solidFill>
                  <a:srgbClr val="F5A183"/>
                </a:solidFill>
                <a:latin typeface="Roboto" panose="02000000000000000000" pitchFamily="2" charset="0"/>
                <a:ea typeface="Roboto" panose="02000000000000000000" pitchFamily="2" charset="0"/>
              </a:rPr>
              <a:t>Current Collaboration </a:t>
            </a:r>
          </a:p>
          <a:p>
            <a:r>
              <a:rPr lang="en-GB" dirty="0">
                <a:latin typeface="Roboto" panose="02000000000000000000" pitchFamily="2" charset="0"/>
                <a:ea typeface="Roboto" panose="02000000000000000000" pitchFamily="2" charset="0"/>
              </a:rPr>
              <a:t> Erasmus Project (although relationships are not sustained)</a:t>
            </a:r>
          </a:p>
          <a:p>
            <a:r>
              <a:rPr lang="en-GB" dirty="0">
                <a:latin typeface="Roboto" panose="02000000000000000000" pitchFamily="2" charset="0"/>
                <a:ea typeface="Roboto" panose="02000000000000000000" pitchFamily="2" charset="0"/>
              </a:rPr>
              <a:t> Schools sharing facilities. E.g. a playground for sports lessons, shared classroom space.</a:t>
            </a:r>
          </a:p>
          <a:p>
            <a:r>
              <a:rPr lang="en-GB" dirty="0">
                <a:latin typeface="Roboto" panose="02000000000000000000" pitchFamily="2" charset="0"/>
                <a:ea typeface="Roboto" panose="02000000000000000000" pitchFamily="2" charset="0"/>
              </a:rPr>
              <a:t>One school sharing its expertise to the benefit of another. E.g. massage sessions for students.</a:t>
            </a:r>
          </a:p>
          <a:p>
            <a:r>
              <a:rPr lang="en-GB" dirty="0">
                <a:latin typeface="Roboto" panose="02000000000000000000" pitchFamily="2" charset="0"/>
                <a:ea typeface="Roboto" panose="02000000000000000000" pitchFamily="2" charset="0"/>
              </a:rPr>
              <a:t>Local community collaboration: e.g. a local dog owner offering dog therapy for students.</a:t>
            </a:r>
          </a:p>
          <a:p>
            <a:pPr marL="0" indent="0">
              <a:buNone/>
            </a:pPr>
            <a:r>
              <a:rPr lang="en-GB" b="1" dirty="0">
                <a:solidFill>
                  <a:srgbClr val="F5A183"/>
                </a:solidFill>
                <a:latin typeface="Roboto" panose="02000000000000000000" pitchFamily="2" charset="0"/>
                <a:ea typeface="Roboto" panose="02000000000000000000" pitchFamily="2" charset="0"/>
              </a:rPr>
              <a:t>The next steps</a:t>
            </a:r>
          </a:p>
          <a:p>
            <a:r>
              <a:rPr lang="en-GB" dirty="0">
                <a:latin typeface="Roboto" panose="02000000000000000000" pitchFamily="2" charset="0"/>
                <a:ea typeface="Roboto" panose="02000000000000000000" pitchFamily="2" charset="0"/>
              </a:rPr>
              <a:t>Links with other similar schools: e.g. a Special Needs School/a multi-lingual school with another here or abroad.</a:t>
            </a:r>
          </a:p>
          <a:p>
            <a:r>
              <a:rPr lang="en-GB" dirty="0">
                <a:latin typeface="Roboto" panose="02000000000000000000" pitchFamily="2" charset="0"/>
                <a:ea typeface="Roboto" panose="02000000000000000000" pitchFamily="2" charset="0"/>
              </a:rPr>
              <a:t>Further teacher collaborative planning sessions with peer learning walk opportunities. </a:t>
            </a:r>
          </a:p>
          <a:p>
            <a:pPr marL="0" indent="0">
              <a:buNone/>
            </a:pPr>
            <a:r>
              <a:rPr lang="en-GB" b="1" dirty="0">
                <a:solidFill>
                  <a:srgbClr val="F5A183"/>
                </a:solidFill>
                <a:latin typeface="Roboto" panose="02000000000000000000" pitchFamily="2" charset="0"/>
                <a:ea typeface="Roboto" panose="02000000000000000000" pitchFamily="2" charset="0"/>
              </a:rPr>
              <a:t>Group discussion: </a:t>
            </a:r>
          </a:p>
          <a:p>
            <a:r>
              <a:rPr lang="en-GB" dirty="0">
                <a:latin typeface="Roboto" panose="02000000000000000000" pitchFamily="2" charset="0"/>
                <a:ea typeface="Roboto" panose="02000000000000000000" pitchFamily="2" charset="0"/>
              </a:rPr>
              <a:t>Are any of these right for you? </a:t>
            </a:r>
          </a:p>
          <a:p>
            <a:r>
              <a:rPr lang="en-GB" dirty="0">
                <a:latin typeface="Roboto" panose="02000000000000000000" pitchFamily="2" charset="0"/>
                <a:ea typeface="Roboto" panose="02000000000000000000" pitchFamily="2" charset="0"/>
              </a:rPr>
              <a:t>What else would be useful?</a:t>
            </a:r>
          </a:p>
          <a:p>
            <a:r>
              <a:rPr lang="en-GB" dirty="0">
                <a:latin typeface="Roboto" panose="02000000000000000000" pitchFamily="2" charset="0"/>
                <a:ea typeface="Roboto" panose="02000000000000000000" pitchFamily="2" charset="0"/>
              </a:rPr>
              <a:t> What one thing will you now do to make collaboration happen within and/or beyond your school?</a:t>
            </a:r>
          </a:p>
          <a:p>
            <a:pPr marL="0" indent="0">
              <a:buNone/>
            </a:pPr>
            <a:r>
              <a:rPr lang="en-GB" b="1" dirty="0">
                <a:solidFill>
                  <a:srgbClr val="F5A183"/>
                </a:solidFill>
                <a:latin typeface="Roboto" panose="02000000000000000000" pitchFamily="2" charset="0"/>
                <a:ea typeface="Roboto" panose="02000000000000000000" pitchFamily="2" charset="0"/>
              </a:rPr>
              <a:t>Your challenge: M</a:t>
            </a:r>
            <a:r>
              <a:rPr lang="en-GB" dirty="0">
                <a:latin typeface="Roboto" panose="02000000000000000000" pitchFamily="2" charset="0"/>
                <a:ea typeface="Roboto" panose="02000000000000000000" pitchFamily="2" charset="0"/>
              </a:rPr>
              <a:t>ake it happen. </a:t>
            </a:r>
          </a:p>
        </p:txBody>
      </p:sp>
    </p:spTree>
    <p:extLst>
      <p:ext uri="{BB962C8B-B14F-4D97-AF65-F5344CB8AC3E}">
        <p14:creationId xmlns:p14="http://schemas.microsoft.com/office/powerpoint/2010/main" val="532522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5">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7">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29">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442A930-4A4F-E32F-C4C2-645E196AE352}"/>
              </a:ext>
            </a:extLst>
          </p:cNvPr>
          <p:cNvSpPr>
            <a:spLocks noGrp="1"/>
          </p:cNvSpPr>
          <p:nvPr>
            <p:ph type="title"/>
          </p:nvPr>
        </p:nvSpPr>
        <p:spPr>
          <a:xfrm>
            <a:off x="11970" y="0"/>
            <a:ext cx="12191998" cy="2170031"/>
          </a:xfrm>
          <a:solidFill>
            <a:schemeClr val="accent2"/>
          </a:solidFill>
        </p:spPr>
        <p:txBody>
          <a:bodyPr anchor="ctr">
            <a:normAutofit/>
          </a:bodyPr>
          <a:lstStyle/>
          <a:p>
            <a:r>
              <a:rPr lang="en-GB" sz="4000" dirty="0">
                <a:solidFill>
                  <a:srgbClr val="FFFFFF"/>
                </a:solidFill>
                <a:latin typeface="Roboto" panose="02000000000000000000" pitchFamily="2" charset="0"/>
                <a:ea typeface="Roboto" panose="02000000000000000000" pitchFamily="2" charset="0"/>
              </a:rPr>
              <a:t>Making a start within your school: </a:t>
            </a:r>
            <a:br>
              <a:rPr lang="en-GB" sz="4000" dirty="0">
                <a:solidFill>
                  <a:srgbClr val="FFFFFF"/>
                </a:solidFill>
                <a:latin typeface="Roboto" panose="02000000000000000000" pitchFamily="2" charset="0"/>
                <a:ea typeface="Roboto" panose="02000000000000000000" pitchFamily="2" charset="0"/>
              </a:rPr>
            </a:br>
            <a:r>
              <a:rPr lang="en-GB" sz="4000" dirty="0">
                <a:solidFill>
                  <a:srgbClr val="FFFFFF"/>
                </a:solidFill>
                <a:latin typeface="Roboto" panose="02000000000000000000" pitchFamily="2" charset="0"/>
                <a:ea typeface="Roboto" panose="02000000000000000000" pitchFamily="2" charset="0"/>
              </a:rPr>
              <a:t>Some Quick Teaching and Learning Wins……</a:t>
            </a:r>
          </a:p>
        </p:txBody>
      </p:sp>
      <p:graphicFrame>
        <p:nvGraphicFramePr>
          <p:cNvPr id="5" name="Content Placeholder 2">
            <a:extLst>
              <a:ext uri="{FF2B5EF4-FFF2-40B4-BE49-F238E27FC236}">
                <a16:creationId xmlns:a16="http://schemas.microsoft.com/office/drawing/2014/main" id="{50A7D1D4-90C9-5094-7005-F2A1A772C826}"/>
              </a:ext>
            </a:extLst>
          </p:cNvPr>
          <p:cNvGraphicFramePr>
            <a:graphicFrameLocks noGrp="1"/>
          </p:cNvGraphicFramePr>
          <p:nvPr>
            <p:ph idx="1"/>
            <p:extLst>
              <p:ext uri="{D42A27DB-BD31-4B8C-83A1-F6EECF244321}">
                <p14:modId xmlns:p14="http://schemas.microsoft.com/office/powerpoint/2010/main" val="1170358786"/>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2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9928EA-CE3C-0BA4-B32E-6D3D8DB6C2C0}"/>
              </a:ext>
            </a:extLst>
          </p:cNvPr>
          <p:cNvSpPr>
            <a:spLocks noGrp="1"/>
          </p:cNvSpPr>
          <p:nvPr>
            <p:ph type="title"/>
          </p:nvPr>
        </p:nvSpPr>
        <p:spPr>
          <a:xfrm>
            <a:off x="686834" y="1153572"/>
            <a:ext cx="3200400" cy="4461163"/>
          </a:xfrm>
        </p:spPr>
        <p:txBody>
          <a:bodyPr>
            <a:normAutofit/>
          </a:bodyPr>
          <a:lstStyle/>
          <a:p>
            <a:r>
              <a:rPr lang="en-GB" dirty="0">
                <a:solidFill>
                  <a:srgbClr val="FFFFFF"/>
                </a:solidFill>
                <a:latin typeface="Roboto" panose="02000000000000000000" pitchFamily="2" charset="0"/>
                <a:ea typeface="Roboto" panose="02000000000000000000" pitchFamily="2" charset="0"/>
              </a:rPr>
              <a:t>Your Next Steps:</a:t>
            </a:r>
            <a:br>
              <a:rPr lang="en-GB" dirty="0">
                <a:solidFill>
                  <a:srgbClr val="FFFFFF"/>
                </a:solidFill>
                <a:latin typeface="Roboto" panose="02000000000000000000" pitchFamily="2" charset="0"/>
                <a:ea typeface="Roboto" panose="02000000000000000000" pitchFamily="2" charset="0"/>
              </a:rPr>
            </a:br>
            <a:r>
              <a:rPr lang="en-GB" dirty="0">
                <a:solidFill>
                  <a:srgbClr val="FFFFFF"/>
                </a:solidFill>
                <a:latin typeface="Roboto" panose="02000000000000000000" pitchFamily="2" charset="0"/>
                <a:ea typeface="Roboto" panose="02000000000000000000" pitchFamily="2" charset="0"/>
              </a:rPr>
              <a:t>Putting your thinking into practice..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5" name="Content Placeholder 4" descr="A picture containing text, device, gauge&#10;&#10;Description automatically generated">
            <a:extLst>
              <a:ext uri="{FF2B5EF4-FFF2-40B4-BE49-F238E27FC236}">
                <a16:creationId xmlns:a16="http://schemas.microsoft.com/office/drawing/2014/main" id="{78FFB50F-64A8-6E58-1257-29EC0AD4A0FD}"/>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19246" y="592138"/>
            <a:ext cx="6761895" cy="5584825"/>
          </a:xfrm>
        </p:spPr>
      </p:pic>
    </p:spTree>
    <p:extLst>
      <p:ext uri="{BB962C8B-B14F-4D97-AF65-F5344CB8AC3E}">
        <p14:creationId xmlns:p14="http://schemas.microsoft.com/office/powerpoint/2010/main" val="167094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8BA96E2A-BE31-A5E3-FCDC-05D659711075}"/>
              </a:ext>
            </a:extLst>
          </p:cNvPr>
          <p:cNvSpPr>
            <a:spLocks noGrp="1"/>
          </p:cNvSpPr>
          <p:nvPr>
            <p:ph type="title"/>
          </p:nvPr>
        </p:nvSpPr>
        <p:spPr>
          <a:xfrm>
            <a:off x="838200" y="365125"/>
            <a:ext cx="5393361" cy="1325563"/>
          </a:xfrm>
        </p:spPr>
        <p:txBody>
          <a:bodyPr>
            <a:normAutofit/>
          </a:bodyPr>
          <a:lstStyle/>
          <a:p>
            <a:r>
              <a:rPr lang="en-GB" b="1" dirty="0">
                <a:latin typeface="Roboto" panose="02000000000000000000" pitchFamily="2" charset="0"/>
                <a:ea typeface="Roboto" panose="02000000000000000000" pitchFamily="2" charset="0"/>
              </a:rPr>
              <a:t>Objectives</a:t>
            </a:r>
          </a:p>
        </p:txBody>
      </p:sp>
      <p:sp>
        <p:nvSpPr>
          <p:cNvPr id="39"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E7316F6D-822A-9F94-31A5-1A5CEF994533}"/>
              </a:ext>
            </a:extLst>
          </p:cNvPr>
          <p:cNvGraphicFramePr>
            <a:graphicFrameLocks noGrp="1"/>
          </p:cNvGraphicFramePr>
          <p:nvPr>
            <p:ph idx="1"/>
            <p:extLst>
              <p:ext uri="{D42A27DB-BD31-4B8C-83A1-F6EECF244321}">
                <p14:modId xmlns:p14="http://schemas.microsoft.com/office/powerpoint/2010/main" val="2414661086"/>
              </p:ext>
            </p:extLst>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A picture containing text, vector graphics&#10;&#10;Description automatically generated">
            <a:extLst>
              <a:ext uri="{FF2B5EF4-FFF2-40B4-BE49-F238E27FC236}">
                <a16:creationId xmlns:a16="http://schemas.microsoft.com/office/drawing/2014/main" id="{B9836254-A343-A5C0-7615-D0E60A065970}"/>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069761" y="1964810"/>
            <a:ext cx="3910282" cy="3415264"/>
          </a:xfrm>
          <a:prstGeom prst="rect">
            <a:avLst/>
          </a:prstGeom>
        </p:spPr>
      </p:pic>
    </p:spTree>
    <p:extLst>
      <p:ext uri="{BB962C8B-B14F-4D97-AF65-F5344CB8AC3E}">
        <p14:creationId xmlns:p14="http://schemas.microsoft.com/office/powerpoint/2010/main" val="213058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EA5369-9E74-39F7-D5F4-71B2EF27327E}"/>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Why collaborate?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625D43C-75BE-FE4B-578B-F7BF80014320}"/>
              </a:ext>
            </a:extLst>
          </p:cNvPr>
          <p:cNvSpPr>
            <a:spLocks noGrp="1"/>
          </p:cNvSpPr>
          <p:nvPr>
            <p:ph idx="1"/>
          </p:nvPr>
        </p:nvSpPr>
        <p:spPr>
          <a:xfrm>
            <a:off x="4447308" y="591344"/>
            <a:ext cx="6906491" cy="5585619"/>
          </a:xfrm>
        </p:spPr>
        <p:txBody>
          <a:bodyPr anchor="ctr">
            <a:normAutofit/>
          </a:bodyPr>
          <a:lstStyle/>
          <a:p>
            <a:r>
              <a:rPr lang="en-GB" sz="3200" dirty="0"/>
              <a:t>It benefits the students we’re here to serve…….</a:t>
            </a:r>
          </a:p>
          <a:p>
            <a:r>
              <a:rPr lang="en-GB" sz="3200" dirty="0"/>
              <a:t>It develops a professional dialogue between teachers, encourages partnership working and provides a platform to learn, share and support each other.</a:t>
            </a:r>
          </a:p>
        </p:txBody>
      </p:sp>
    </p:spTree>
    <p:extLst>
      <p:ext uri="{BB962C8B-B14F-4D97-AF65-F5344CB8AC3E}">
        <p14:creationId xmlns:p14="http://schemas.microsoft.com/office/powerpoint/2010/main" val="187124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98FD6C-2D6B-E49A-0052-5A2A63287B93}"/>
              </a:ext>
            </a:extLst>
          </p:cNvPr>
          <p:cNvSpPr>
            <a:spLocks noGrp="1"/>
          </p:cNvSpPr>
          <p:nvPr>
            <p:ph type="title"/>
          </p:nvPr>
        </p:nvSpPr>
        <p:spPr>
          <a:xfrm>
            <a:off x="686834" y="1153572"/>
            <a:ext cx="3200400" cy="4461163"/>
          </a:xfrm>
        </p:spPr>
        <p:txBody>
          <a:bodyPr>
            <a:normAutofit/>
          </a:bodyPr>
          <a:lstStyle/>
          <a:p>
            <a:r>
              <a:rPr lang="en-GB" sz="3700" dirty="0">
                <a:solidFill>
                  <a:srgbClr val="FFFFFF"/>
                </a:solidFill>
              </a:rPr>
              <a:t>What staff involved in yesterday’s collaborative planning and teaching session have to say..</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D7B82D-FB30-30B2-5E4E-2454C178AEB0}"/>
              </a:ext>
            </a:extLst>
          </p:cNvPr>
          <p:cNvSpPr>
            <a:spLocks noGrp="1"/>
          </p:cNvSpPr>
          <p:nvPr>
            <p:ph idx="1"/>
          </p:nvPr>
        </p:nvSpPr>
        <p:spPr>
          <a:xfrm>
            <a:off x="4447308" y="591344"/>
            <a:ext cx="6906491" cy="5585619"/>
          </a:xfrm>
        </p:spPr>
        <p:txBody>
          <a:bodyPr anchor="ctr">
            <a:normAutofit fontScale="92500" lnSpcReduction="20000"/>
          </a:bodyPr>
          <a:lstStyle/>
          <a:p>
            <a:pPr marL="0" indent="0">
              <a:buNone/>
            </a:pPr>
            <a:r>
              <a:rPr lang="en-GB" b="1" dirty="0">
                <a:solidFill>
                  <a:srgbClr val="F5A183"/>
                </a:solidFill>
              </a:rPr>
              <a:t>What went well:</a:t>
            </a:r>
          </a:p>
          <a:p>
            <a:r>
              <a:rPr lang="en-GB" dirty="0"/>
              <a:t>More ideas and these were shared.</a:t>
            </a:r>
          </a:p>
          <a:p>
            <a:r>
              <a:rPr lang="en-GB" dirty="0"/>
              <a:t>The opportunity to learn from each other.</a:t>
            </a:r>
          </a:p>
          <a:p>
            <a:r>
              <a:rPr lang="en-GB" dirty="0"/>
              <a:t>A shared responsibility for student learning.</a:t>
            </a:r>
          </a:p>
          <a:p>
            <a:r>
              <a:rPr lang="en-GB" dirty="0"/>
              <a:t>Greater consistency for classes.</a:t>
            </a:r>
          </a:p>
          <a:p>
            <a:r>
              <a:rPr lang="en-GB" dirty="0"/>
              <a:t>It was fun.</a:t>
            </a:r>
          </a:p>
          <a:p>
            <a:pPr marL="0" indent="0">
              <a:buNone/>
            </a:pPr>
            <a:r>
              <a:rPr lang="en-GB" b="1" dirty="0">
                <a:solidFill>
                  <a:srgbClr val="F4B183"/>
                </a:solidFill>
              </a:rPr>
              <a:t>What did you learn?</a:t>
            </a:r>
          </a:p>
          <a:p>
            <a:r>
              <a:rPr lang="en-GB" dirty="0"/>
              <a:t>How to collaborate with each other/</a:t>
            </a:r>
          </a:p>
          <a:p>
            <a:pPr marL="0" indent="0">
              <a:buNone/>
            </a:pPr>
            <a:r>
              <a:rPr lang="en-GB" b="1" dirty="0">
                <a:solidFill>
                  <a:srgbClr val="F5A183"/>
                </a:solidFill>
              </a:rPr>
              <a:t>The challenges:</a:t>
            </a:r>
          </a:p>
          <a:p>
            <a:r>
              <a:rPr lang="en-GB" dirty="0"/>
              <a:t>More ideas meant more to consider and longer to decide what to do (but the outcome was better).</a:t>
            </a:r>
          </a:p>
          <a:p>
            <a:pPr marL="0" indent="0">
              <a:buNone/>
            </a:pPr>
            <a:r>
              <a:rPr lang="en-GB" b="1" dirty="0">
                <a:solidFill>
                  <a:srgbClr val="F5A183"/>
                </a:solidFill>
              </a:rPr>
              <a:t>Would you do it again?:</a:t>
            </a:r>
          </a:p>
          <a:p>
            <a:r>
              <a:rPr lang="en-GB" dirty="0"/>
              <a:t>Yes!</a:t>
            </a:r>
          </a:p>
        </p:txBody>
      </p:sp>
    </p:spTree>
    <p:extLst>
      <p:ext uri="{BB962C8B-B14F-4D97-AF65-F5344CB8AC3E}">
        <p14:creationId xmlns:p14="http://schemas.microsoft.com/office/powerpoint/2010/main" val="243175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Arc 27">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368DDF-36D3-4B1E-97BD-A96C75AD249E}"/>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Background Research</a:t>
            </a:r>
          </a:p>
        </p:txBody>
      </p:sp>
    </p:spTree>
    <p:extLst>
      <p:ext uri="{BB962C8B-B14F-4D97-AF65-F5344CB8AC3E}">
        <p14:creationId xmlns:p14="http://schemas.microsoft.com/office/powerpoint/2010/main" val="223482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3E13-9915-DB9F-4C14-D2FD0702EF71}"/>
              </a:ext>
            </a:extLst>
          </p:cNvPr>
          <p:cNvSpPr>
            <a:spLocks noGrp="1"/>
          </p:cNvSpPr>
          <p:nvPr>
            <p:ph type="title"/>
          </p:nvPr>
        </p:nvSpPr>
        <p:spPr>
          <a:xfrm>
            <a:off x="408707" y="1153571"/>
            <a:ext cx="3200400" cy="4461163"/>
          </a:xfrm>
        </p:spPr>
        <p:txBody>
          <a:bodyPr>
            <a:normAutofit/>
          </a:bodyPr>
          <a:lstStyle/>
          <a:p>
            <a:r>
              <a:rPr lang="en-GB" dirty="0">
                <a:solidFill>
                  <a:srgbClr val="FFFFFF"/>
                </a:solidFill>
              </a:rPr>
              <a:t>Be ‘Bold’</a:t>
            </a:r>
            <a:br>
              <a:rPr lang="en-GB" dirty="0">
                <a:solidFill>
                  <a:srgbClr val="FFFFFF"/>
                </a:solidFill>
              </a:rPr>
            </a:br>
            <a:r>
              <a:rPr lang="en-GB" sz="2000" dirty="0">
                <a:solidFill>
                  <a:srgbClr val="0563C1"/>
                </a:solidFill>
                <a:hlinkClick r:id="rId2">
                  <a:extLst>
                    <a:ext uri="{A12FA001-AC4F-418D-AE19-62706E023703}">
                      <ahyp:hlinkClr xmlns:ahyp="http://schemas.microsoft.com/office/drawing/2018/hyperlinkcolor" val="tx"/>
                    </a:ext>
                  </a:extLst>
                </a:hlinkClick>
              </a:rPr>
              <a:t>The benefits of collaborative learning (</a:t>
            </a:r>
            <a:r>
              <a:rPr lang="en-GB" sz="2000" dirty="0" err="1">
                <a:solidFill>
                  <a:srgbClr val="0563C1"/>
                </a:solidFill>
                <a:hlinkClick r:id="rId2">
                  <a:extLst>
                    <a:ext uri="{A12FA001-AC4F-418D-AE19-62706E023703}">
                      <ahyp:hlinkClr xmlns:ahyp="http://schemas.microsoft.com/office/drawing/2018/hyperlinkcolor" val="tx"/>
                    </a:ext>
                  </a:extLst>
                </a:hlinkClick>
              </a:rPr>
              <a:t>bold.expert</a:t>
            </a:r>
            <a:r>
              <a:rPr lang="en-GB" sz="2000" dirty="0">
                <a:solidFill>
                  <a:schemeClr val="accent1">
                    <a:lumMod val="75000"/>
                  </a:schemeClr>
                </a:solidFill>
                <a:hlinkClick r:id="rId2">
                  <a:extLst>
                    <a:ext uri="{A12FA001-AC4F-418D-AE19-62706E023703}">
                      <ahyp:hlinkClr xmlns:ahyp="http://schemas.microsoft.com/office/drawing/2018/hyperlinkcolor" val="tx"/>
                    </a:ext>
                  </a:extLst>
                </a:hlinkClick>
              </a:rPr>
              <a:t>)</a:t>
            </a:r>
            <a:br>
              <a:rPr lang="en-GB" sz="2000" dirty="0">
                <a:solidFill>
                  <a:schemeClr val="accent1">
                    <a:lumMod val="75000"/>
                  </a:schemeClr>
                </a:solidFill>
              </a:rPr>
            </a:br>
            <a:br>
              <a:rPr lang="en-GB" sz="2000" dirty="0">
                <a:solidFill>
                  <a:schemeClr val="accent1">
                    <a:lumMod val="75000"/>
                  </a:schemeClr>
                </a:solidFill>
              </a:rPr>
            </a:br>
            <a:endParaRPr lang="en-GB" sz="2000" dirty="0">
              <a:solidFill>
                <a:schemeClr val="bg1"/>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66E2EFF-F6CF-E5CB-6CD9-E14805198888}"/>
              </a:ext>
            </a:extLst>
          </p:cNvPr>
          <p:cNvSpPr>
            <a:spLocks noGrp="1"/>
          </p:cNvSpPr>
          <p:nvPr>
            <p:ph idx="1"/>
          </p:nvPr>
        </p:nvSpPr>
        <p:spPr>
          <a:xfrm>
            <a:off x="4447308" y="591344"/>
            <a:ext cx="6906491" cy="5585619"/>
          </a:xfrm>
        </p:spPr>
        <p:txBody>
          <a:bodyPr anchor="ctr">
            <a:normAutofit lnSpcReduction="10000"/>
          </a:bodyPr>
          <a:lstStyle/>
          <a:p>
            <a:r>
              <a:rPr lang="en-GB" sz="2400" b="0" i="0" dirty="0">
                <a:effectLst/>
                <a:latin typeface="Whitney Bold"/>
              </a:rPr>
              <a:t>“Collaborative learning will help pupils navigate the wider world, where progress and discoveries are rarely achieved by one person alone.”</a:t>
            </a:r>
          </a:p>
          <a:p>
            <a:endParaRPr lang="en-GB" sz="2400" dirty="0">
              <a:latin typeface="Whitney Bold"/>
            </a:endParaRPr>
          </a:p>
          <a:p>
            <a:r>
              <a:rPr lang="en-GB" sz="2400" b="0" i="0" dirty="0">
                <a:effectLst/>
                <a:latin typeface="Whitney Book"/>
              </a:rPr>
              <a:t>The role of collaborative learning – which can take place not only in a physical environment, but also </a:t>
            </a:r>
            <a:r>
              <a:rPr lang="en-GB" sz="2400" b="0" i="0" dirty="0">
                <a:effectLst/>
                <a:latin typeface="Whitney Book"/>
                <a:hlinkClick r:id="rId3"/>
              </a:rPr>
              <a:t>online</a:t>
            </a:r>
            <a:r>
              <a:rPr lang="en-GB" sz="2400" b="0" i="0" dirty="0">
                <a:effectLst/>
                <a:latin typeface="Whitney Book"/>
              </a:rPr>
              <a:t> – is not to replace “normal teaching” but instead to consolidate learning. </a:t>
            </a:r>
          </a:p>
          <a:p>
            <a:r>
              <a:rPr lang="en-GB" sz="2400" dirty="0">
                <a:latin typeface="Whitney Book"/>
              </a:rPr>
              <a:t>P</a:t>
            </a:r>
            <a:r>
              <a:rPr lang="en-GB" sz="2400" b="0" i="0" dirty="0">
                <a:effectLst/>
                <a:latin typeface="Whitney Book"/>
              </a:rPr>
              <a:t>articipating in a ‘social community’ allows </a:t>
            </a:r>
            <a:r>
              <a:rPr lang="en-GB" sz="2400" dirty="0">
                <a:latin typeface="Whitney Book"/>
              </a:rPr>
              <a:t>students</a:t>
            </a:r>
            <a:r>
              <a:rPr lang="en-GB" sz="2400" b="0" i="0" dirty="0">
                <a:effectLst/>
                <a:latin typeface="Whitney Book"/>
              </a:rPr>
              <a:t> to share knowledge with their peers over an extended period of time.</a:t>
            </a:r>
          </a:p>
          <a:p>
            <a:r>
              <a:rPr lang="en-GB" sz="2400" b="0" i="0" dirty="0">
                <a:effectLst/>
                <a:latin typeface="Whitney Book"/>
              </a:rPr>
              <a:t>Students become aware of how we all depend on each other. </a:t>
            </a:r>
          </a:p>
          <a:p>
            <a:r>
              <a:rPr lang="en-GB" sz="2400" dirty="0">
                <a:latin typeface="Whitney Book"/>
              </a:rPr>
              <a:t>Collaborative </a:t>
            </a:r>
            <a:r>
              <a:rPr lang="en-GB" sz="2400" b="0" i="0" dirty="0">
                <a:effectLst/>
                <a:latin typeface="Whitney Book"/>
              </a:rPr>
              <a:t>learning will help them navigate the wider world, where progress and discoveries are rarely achieved by one person alone.</a:t>
            </a:r>
            <a:endParaRPr lang="en-GB" sz="2400" dirty="0"/>
          </a:p>
        </p:txBody>
      </p:sp>
    </p:spTree>
    <p:extLst>
      <p:ext uri="{BB962C8B-B14F-4D97-AF65-F5344CB8AC3E}">
        <p14:creationId xmlns:p14="http://schemas.microsoft.com/office/powerpoint/2010/main" val="3706516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77DA9-FEE4-5377-E4F9-2C341747D3C3}"/>
              </a:ext>
            </a:extLst>
          </p:cNvPr>
          <p:cNvSpPr>
            <a:spLocks noGrp="1"/>
          </p:cNvSpPr>
          <p:nvPr>
            <p:ph type="title"/>
          </p:nvPr>
        </p:nvSpPr>
        <p:spPr>
          <a:xfrm>
            <a:off x="176986" y="848771"/>
            <a:ext cx="3200400" cy="5407942"/>
          </a:xfrm>
        </p:spPr>
        <p:txBody>
          <a:bodyPr>
            <a:normAutofit/>
          </a:bodyPr>
          <a:lstStyle/>
          <a:p>
            <a:r>
              <a:rPr lang="en-GB" dirty="0">
                <a:solidFill>
                  <a:srgbClr val="FFFFFF"/>
                </a:solidFill>
                <a:latin typeface="Roboto" panose="02000000000000000000" pitchFamily="2" charset="0"/>
                <a:ea typeface="Roboto" panose="02000000000000000000" pitchFamily="2" charset="0"/>
              </a:rPr>
              <a:t>EEF Research</a:t>
            </a:r>
            <a:br>
              <a:rPr lang="en-GB" dirty="0">
                <a:solidFill>
                  <a:srgbClr val="FFFFFF"/>
                </a:solidFill>
                <a:latin typeface="Roboto" panose="02000000000000000000" pitchFamily="2" charset="0"/>
                <a:ea typeface="Roboto" panose="02000000000000000000" pitchFamily="2" charset="0"/>
              </a:rPr>
            </a:br>
            <a:r>
              <a:rPr lang="en-GB" sz="2700" dirty="0">
                <a:latin typeface="Roboto" panose="02000000000000000000" pitchFamily="2" charset="0"/>
                <a:ea typeface="Roboto" panose="02000000000000000000" pitchFamily="2" charset="0"/>
                <a:hlinkClick r:id="rId2"/>
              </a:rPr>
              <a:t>Education Endowment Foundation | EEF</a:t>
            </a:r>
            <a:br>
              <a:rPr lang="en-GB" sz="2700" dirty="0">
                <a:latin typeface="Roboto" panose="02000000000000000000" pitchFamily="2" charset="0"/>
                <a:ea typeface="Roboto" panose="02000000000000000000" pitchFamily="2" charset="0"/>
              </a:rPr>
            </a:br>
            <a:br>
              <a:rPr lang="en-GB" sz="2700" dirty="0">
                <a:latin typeface="Roboto" panose="02000000000000000000" pitchFamily="2" charset="0"/>
                <a:ea typeface="Roboto" panose="02000000000000000000" pitchFamily="2" charset="0"/>
              </a:rPr>
            </a:br>
            <a:r>
              <a:rPr lang="en-GB" sz="1600" dirty="0">
                <a:latin typeface="Roboto" panose="02000000000000000000" pitchFamily="2" charset="0"/>
                <a:ea typeface="Roboto" panose="02000000000000000000" pitchFamily="2" charset="0"/>
              </a:rPr>
              <a:t>(</a:t>
            </a:r>
            <a:r>
              <a:rPr lang="en-GB" sz="1600" dirty="0">
                <a:solidFill>
                  <a:srgbClr val="202124"/>
                </a:solidFill>
                <a:latin typeface="Roboto" panose="02000000000000000000" pitchFamily="2" charset="0"/>
                <a:ea typeface="Roboto" panose="02000000000000000000" pitchFamily="2" charset="0"/>
              </a:rPr>
              <a:t>A</a:t>
            </a:r>
            <a:r>
              <a:rPr lang="en-GB" sz="1600" i="0" dirty="0">
                <a:solidFill>
                  <a:srgbClr val="202124"/>
                </a:solidFill>
                <a:effectLst/>
                <a:latin typeface="Roboto" panose="02000000000000000000" pitchFamily="2" charset="0"/>
                <a:ea typeface="Roboto" panose="02000000000000000000" pitchFamily="2" charset="0"/>
              </a:rPr>
              <a:t>n independent charity dedicated to breaking the link between family income and educational achievement. They support schools to improve teaching and learning through better use of evidence)</a:t>
            </a:r>
            <a:r>
              <a:rPr lang="en-GB" sz="1600" b="0" i="0" dirty="0">
                <a:solidFill>
                  <a:srgbClr val="202124"/>
                </a:solidFill>
                <a:effectLst/>
                <a:latin typeface="Roboto" panose="02000000000000000000" pitchFamily="2" charset="0"/>
                <a:ea typeface="Roboto" panose="02000000000000000000" pitchFamily="2" charset="0"/>
              </a:rPr>
              <a:t>.</a:t>
            </a:r>
            <a:endParaRPr lang="en-GB" sz="1600" dirty="0">
              <a:solidFill>
                <a:srgbClr val="FFFFFF"/>
              </a:solidFill>
              <a:latin typeface="Roboto" panose="02000000000000000000" pitchFamily="2" charset="0"/>
              <a:ea typeface="Roboto" panose="02000000000000000000" pitchFamily="2"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586D021-2E42-1F6D-091D-4DB7C1E8B50A}"/>
              </a:ext>
            </a:extLst>
          </p:cNvPr>
          <p:cNvSpPr>
            <a:spLocks noGrp="1"/>
          </p:cNvSpPr>
          <p:nvPr>
            <p:ph idx="1"/>
          </p:nvPr>
        </p:nvSpPr>
        <p:spPr>
          <a:xfrm>
            <a:off x="4447308" y="205047"/>
            <a:ext cx="6906491" cy="6422967"/>
          </a:xfrm>
        </p:spPr>
        <p:txBody>
          <a:bodyPr anchor="ctr">
            <a:normAutofit/>
          </a:bodyPr>
          <a:lstStyle/>
          <a:p>
            <a:r>
              <a:rPr lang="en-GB" sz="1500" b="0" i="0" dirty="0">
                <a:effectLst/>
                <a:latin typeface="Roboto" panose="02000000000000000000" pitchFamily="2" charset="0"/>
              </a:rPr>
              <a:t>Collaborative learning approaches have a positive impact, on average, and may be a cost-effective approach for raising attainment.</a:t>
            </a:r>
          </a:p>
          <a:p>
            <a:r>
              <a:rPr lang="en-GB" sz="1500" dirty="0">
                <a:latin typeface="Roboto" panose="02000000000000000000" pitchFamily="2" charset="0"/>
              </a:rPr>
              <a:t>Students</a:t>
            </a:r>
            <a:r>
              <a:rPr lang="en-GB" sz="1500" b="0" i="0" dirty="0">
                <a:effectLst/>
                <a:latin typeface="Roboto" panose="02000000000000000000" pitchFamily="2" charset="0"/>
              </a:rPr>
              <a:t> need support and practice to work together; it does not happen automatically. This may mean you need to work differently with students – enabling rather than telling….</a:t>
            </a:r>
          </a:p>
          <a:p>
            <a:r>
              <a:rPr lang="en-GB" sz="1500" b="0" i="0" dirty="0">
                <a:effectLst/>
                <a:latin typeface="Roboto" panose="02000000000000000000" pitchFamily="2" charset="0"/>
              </a:rPr>
              <a:t>Tasks and activities need to be designed carefully so that working together is effective and efficient, otherwise some </a:t>
            </a:r>
            <a:r>
              <a:rPr lang="en-GB" sz="1500" dirty="0">
                <a:latin typeface="Roboto" panose="02000000000000000000" pitchFamily="2" charset="0"/>
              </a:rPr>
              <a:t>student</a:t>
            </a:r>
            <a:r>
              <a:rPr lang="en-GB" sz="1500" b="0" i="0" dirty="0">
                <a:effectLst/>
                <a:latin typeface="Roboto" panose="02000000000000000000" pitchFamily="2" charset="0"/>
              </a:rPr>
              <a:t>s may struggle to participate or try to work on their own.</a:t>
            </a:r>
          </a:p>
          <a:p>
            <a:r>
              <a:rPr lang="en-GB" sz="1500" b="0" i="0" dirty="0">
                <a:effectLst/>
                <a:latin typeface="Roboto" panose="02000000000000000000" pitchFamily="2" charset="0"/>
              </a:rPr>
              <a:t>Set up groups such that all </a:t>
            </a:r>
            <a:r>
              <a:rPr lang="en-GB" sz="1500" dirty="0">
                <a:latin typeface="Roboto" panose="02000000000000000000" pitchFamily="2" charset="0"/>
              </a:rPr>
              <a:t>student</a:t>
            </a:r>
            <a:r>
              <a:rPr lang="en-GB" sz="1500" b="0" i="0" dirty="0">
                <a:effectLst/>
                <a:latin typeface="Roboto" panose="02000000000000000000" pitchFamily="2" charset="0"/>
              </a:rPr>
              <a:t>s talk and articulate their thinking in collaborative tasks to ensure they benefit fully – structure such tasks carefully.</a:t>
            </a:r>
          </a:p>
          <a:p>
            <a:r>
              <a:rPr lang="en-GB" sz="1500" b="0" i="0" dirty="0">
                <a:effectLst/>
                <a:latin typeface="Roboto" panose="02000000000000000000" pitchFamily="2" charset="0"/>
              </a:rPr>
              <a:t>Competition between groups can be used to support students in working together more effectively.( However, overemphasis on competition can cause learners to focus on winning rather than succeeding in their learning).</a:t>
            </a:r>
          </a:p>
          <a:p>
            <a:r>
              <a:rPr lang="en-GB" sz="1500" b="0" i="0" dirty="0">
                <a:effectLst/>
                <a:latin typeface="Roboto" panose="02000000000000000000" pitchFamily="2" charset="0"/>
              </a:rPr>
              <a:t>The most promising collaborative learning approaches tend to have group sizes between 3 and 5 pupils and have a shared outcome or goal.</a:t>
            </a:r>
          </a:p>
          <a:p>
            <a:pPr marL="0" indent="0">
              <a:buNone/>
            </a:pPr>
            <a:r>
              <a:rPr lang="en-GB" sz="1500" b="1" i="0" dirty="0">
                <a:effectLst/>
                <a:latin typeface="Roboto" panose="02000000000000000000" pitchFamily="2" charset="0"/>
              </a:rPr>
              <a:t>How effective is the approach?</a:t>
            </a:r>
          </a:p>
          <a:p>
            <a:pPr marL="0" indent="0">
              <a:buNone/>
            </a:pPr>
            <a:r>
              <a:rPr lang="en-GB" sz="1500" b="0" i="0" dirty="0">
                <a:effectLst/>
                <a:latin typeface="Roboto" panose="02000000000000000000" pitchFamily="2" charset="0"/>
              </a:rPr>
              <a:t>The impact of collaborative approaches on learning is consistently positive, with </a:t>
            </a:r>
            <a:r>
              <a:rPr lang="en-GB" sz="1500" dirty="0">
                <a:latin typeface="Roboto" panose="02000000000000000000" pitchFamily="2" charset="0"/>
              </a:rPr>
              <a:t>student</a:t>
            </a:r>
            <a:r>
              <a:rPr lang="en-GB" sz="1500" b="0" i="0" dirty="0">
                <a:effectLst/>
                <a:latin typeface="Roboto" panose="02000000000000000000" pitchFamily="2" charset="0"/>
              </a:rPr>
              <a:t>s making an additional 5 months’ progress, on average, over the course of an academic year. </a:t>
            </a:r>
          </a:p>
          <a:p>
            <a:pPr marL="0" indent="0">
              <a:buNone/>
            </a:pPr>
            <a:r>
              <a:rPr lang="en-GB" sz="1500" b="0" i="0" dirty="0">
                <a:effectLst/>
                <a:latin typeface="Roboto" panose="02000000000000000000" pitchFamily="2" charset="0"/>
              </a:rPr>
              <a:t>However, the size of impact varies, so it is important to get the process right.</a:t>
            </a:r>
          </a:p>
          <a:p>
            <a:endParaRPr lang="en-GB" sz="1500" dirty="0"/>
          </a:p>
        </p:txBody>
      </p:sp>
    </p:spTree>
    <p:extLst>
      <p:ext uri="{BB962C8B-B14F-4D97-AF65-F5344CB8AC3E}">
        <p14:creationId xmlns:p14="http://schemas.microsoft.com/office/powerpoint/2010/main" val="225548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E0DF8F-0727-35F0-D0F1-11C8C35C0B84}"/>
              </a:ext>
            </a:extLst>
          </p:cNvPr>
          <p:cNvSpPr>
            <a:spLocks noGrp="1"/>
          </p:cNvSpPr>
          <p:nvPr>
            <p:ph type="title"/>
          </p:nvPr>
        </p:nvSpPr>
        <p:spPr>
          <a:xfrm>
            <a:off x="4038600" y="1939159"/>
            <a:ext cx="7644627" cy="2751086"/>
          </a:xfrm>
        </p:spPr>
        <p:txBody>
          <a:bodyPr vert="horz" lIns="91440" tIns="45720" rIns="91440" bIns="45720" rtlCol="0" anchor="b">
            <a:normAutofit/>
          </a:bodyPr>
          <a:lstStyle/>
          <a:p>
            <a:r>
              <a:rPr lang="en-US" sz="6000" dirty="0">
                <a:latin typeface="Roboto" panose="02000000000000000000" pitchFamily="2" charset="0"/>
                <a:ea typeface="Roboto" panose="02000000000000000000" pitchFamily="2" charset="0"/>
              </a:rPr>
              <a:t>From the teacher/whole school perspective….</a:t>
            </a:r>
            <a:endParaRPr lang="en-US" sz="6000" kern="1200" dirty="0">
              <a:solidFill>
                <a:schemeClr val="tx1"/>
              </a:solidFill>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95346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16594-0BC2-C09E-42B5-D3554BB69558}"/>
              </a:ext>
            </a:extLst>
          </p:cNvPr>
          <p:cNvSpPr>
            <a:spLocks noGrp="1"/>
          </p:cNvSpPr>
          <p:nvPr>
            <p:ph type="title"/>
          </p:nvPr>
        </p:nvSpPr>
        <p:spPr>
          <a:xfrm>
            <a:off x="199153" y="1153571"/>
            <a:ext cx="3409953" cy="4461163"/>
          </a:xfrm>
        </p:spPr>
        <p:txBody>
          <a:bodyPr>
            <a:normAutofit/>
          </a:bodyPr>
          <a:lstStyle/>
          <a:p>
            <a:r>
              <a:rPr lang="en-GB" sz="4000" dirty="0">
                <a:solidFill>
                  <a:srgbClr val="FFFFFF"/>
                </a:solidFill>
                <a:latin typeface="Roboto" panose="02000000000000000000" pitchFamily="2" charset="0"/>
                <a:ea typeface="Roboto" panose="02000000000000000000" pitchFamily="2" charset="0"/>
              </a:rPr>
              <a:t>Collaborative working across schools:</a:t>
            </a:r>
            <a:br>
              <a:rPr lang="en-GB" sz="4000" dirty="0">
                <a:solidFill>
                  <a:srgbClr val="FFFFFF"/>
                </a:solidFill>
                <a:latin typeface="Roboto" panose="02000000000000000000" pitchFamily="2" charset="0"/>
                <a:ea typeface="Roboto" panose="02000000000000000000" pitchFamily="2" charset="0"/>
              </a:rPr>
            </a:br>
            <a:r>
              <a:rPr lang="en-GB" sz="2200" b="0" i="0" u="none" strike="noStrike" dirty="0">
                <a:effectLst/>
                <a:latin typeface="Roboto" panose="02000000000000000000" pitchFamily="2" charset="0"/>
                <a:ea typeface="Roboto" panose="02000000000000000000" pitchFamily="2" charset="0"/>
                <a:hlinkClick r:id="rId2"/>
              </a:rPr>
              <a:t>Effective school partnerships and collaboration for ... - GOV.UK</a:t>
            </a:r>
            <a:r>
              <a:rPr lang="en-GB" sz="2200" b="0" i="0" u="none" strike="noStrike" dirty="0">
                <a:effectLst/>
                <a:latin typeface="Roboto" panose="02000000000000000000" pitchFamily="2" charset="0"/>
                <a:ea typeface="Roboto" panose="02000000000000000000" pitchFamily="2" charset="0"/>
              </a:rPr>
              <a:t> </a:t>
            </a:r>
            <a:br>
              <a:rPr lang="en-GB" sz="2200" b="0" i="0" u="none" strike="noStrike" dirty="0">
                <a:effectLst/>
                <a:latin typeface="Roboto" panose="02000000000000000000" pitchFamily="2" charset="0"/>
                <a:ea typeface="Roboto" panose="02000000000000000000" pitchFamily="2" charset="0"/>
              </a:rPr>
            </a:br>
            <a:r>
              <a:rPr lang="en-GB" sz="2000" b="0" i="0" u="none" strike="noStrike" dirty="0">
                <a:effectLst/>
                <a:latin typeface="Roboto" panose="02000000000000000000" pitchFamily="2" charset="0"/>
                <a:ea typeface="Roboto" panose="02000000000000000000" pitchFamily="2" charset="0"/>
              </a:rPr>
              <a:t>(October 2015)</a:t>
            </a:r>
            <a:br>
              <a:rPr lang="en-GB" sz="2000" b="0" i="0" u="none" strike="noStrike" dirty="0">
                <a:effectLst/>
                <a:latin typeface="Roboto" panose="02000000000000000000" pitchFamily="2" charset="0"/>
                <a:ea typeface="Roboto" panose="02000000000000000000" pitchFamily="2" charset="0"/>
              </a:rPr>
            </a:br>
            <a:endParaRPr lang="en-GB" sz="2000" dirty="0">
              <a:solidFill>
                <a:srgbClr val="FFFFFF"/>
              </a:solidFill>
              <a:latin typeface="Roboto" panose="02000000000000000000" pitchFamily="2" charset="0"/>
              <a:ea typeface="Roboto" panose="02000000000000000000" pitchFamily="2"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68F522-0936-D587-47EF-319F1A028620}"/>
              </a:ext>
            </a:extLst>
          </p:cNvPr>
          <p:cNvSpPr>
            <a:spLocks noGrp="1"/>
          </p:cNvSpPr>
          <p:nvPr>
            <p:ph idx="1"/>
          </p:nvPr>
        </p:nvSpPr>
        <p:spPr>
          <a:xfrm>
            <a:off x="4447308" y="591344"/>
            <a:ext cx="6906491" cy="5892583"/>
          </a:xfrm>
        </p:spPr>
        <p:txBody>
          <a:bodyPr anchor="ctr">
            <a:noAutofit/>
          </a:bodyPr>
          <a:lstStyle/>
          <a:p>
            <a:r>
              <a:rPr lang="en-GB" sz="2400" b="0" i="0" dirty="0">
                <a:effectLst/>
                <a:latin typeface="Roboto" panose="02000000000000000000" pitchFamily="2" charset="0"/>
                <a:ea typeface="Roboto" panose="02000000000000000000" pitchFamily="2" charset="0"/>
              </a:rPr>
              <a:t>Findings suggest that inter-school collaborative research and development activity between schools benefits practitioners by </a:t>
            </a:r>
            <a:r>
              <a:rPr lang="en-GB" sz="2400" dirty="0">
                <a:latin typeface="Roboto" panose="02000000000000000000" pitchFamily="2" charset="0"/>
                <a:ea typeface="Roboto" panose="02000000000000000000" pitchFamily="2" charset="0"/>
              </a:rPr>
              <a:t>improving</a:t>
            </a:r>
            <a:r>
              <a:rPr lang="en-GB" sz="2400" b="0" i="0" dirty="0">
                <a:effectLst/>
                <a:latin typeface="Roboto" panose="02000000000000000000" pitchFamily="2" charset="0"/>
                <a:ea typeface="Roboto" panose="02000000000000000000" pitchFamily="2" charset="0"/>
              </a:rPr>
              <a:t> their teaching practice, helping them develop new ways of thinking about their practice, increasing expectations, increasing motivation and a greater degree of student involvement and engagement.</a:t>
            </a:r>
          </a:p>
          <a:p>
            <a:r>
              <a:rPr lang="en-GB" sz="2400" b="0" i="0" u="none" strike="noStrike" dirty="0">
                <a:effectLst/>
                <a:latin typeface="Roboto" panose="02000000000000000000" pitchFamily="2" charset="0"/>
                <a:ea typeface="Roboto" panose="02000000000000000000" pitchFamily="2" charset="0"/>
                <a:hlinkClick r:id="rId2"/>
              </a:rPr>
              <a:t> </a:t>
            </a:r>
            <a:r>
              <a:rPr lang="en-GB" sz="2400" dirty="0">
                <a:latin typeface="Roboto" panose="02000000000000000000" pitchFamily="2" charset="0"/>
                <a:ea typeface="Roboto" panose="02000000000000000000" pitchFamily="2" charset="0"/>
              </a:rPr>
              <a:t>Evidence on the growth and diversity of system leadership suggests that school leadership is shifting from the traditional concept of institutional leadership, whereby the headteacher is responsible for a single school, to educational leadership, implying a much broader sphere of responsibility encompassing multiple schools and educational well-being across wider geographical boundaries</a:t>
            </a:r>
          </a:p>
        </p:txBody>
      </p:sp>
    </p:spTree>
    <p:extLst>
      <p:ext uri="{BB962C8B-B14F-4D97-AF65-F5344CB8AC3E}">
        <p14:creationId xmlns:p14="http://schemas.microsoft.com/office/powerpoint/2010/main" val="3592286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1582</Words>
  <Application>Microsoft Office PowerPoint</Application>
  <PresentationFormat>Widescreen</PresentationFormat>
  <Paragraphs>114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Roboto</vt:lpstr>
      <vt:lpstr>Whitney Bold</vt:lpstr>
      <vt:lpstr>Whitney Book</vt:lpstr>
      <vt:lpstr>Office Theme</vt:lpstr>
      <vt:lpstr>United We Stand……and Together we Flourish</vt:lpstr>
      <vt:lpstr>Objectives</vt:lpstr>
      <vt:lpstr>Why collaborate?</vt:lpstr>
      <vt:lpstr>What staff involved in yesterday’s collaborative planning and teaching session have to say..</vt:lpstr>
      <vt:lpstr>Background Research</vt:lpstr>
      <vt:lpstr>Be ‘Bold’ The benefits of collaborative learning (bold.expert)  </vt:lpstr>
      <vt:lpstr>EEF Research Education Endowment Foundation | EEF  (An independent charity dedicated to breaking the link between family income and educational achievement. They support schools to improve teaching and learning through better use of evidence).</vt:lpstr>
      <vt:lpstr>From the teacher/whole school perspective….</vt:lpstr>
      <vt:lpstr>Collaborative working across schools: Effective school partnerships and collaboration for ... - GOV.UK  (October 2015) </vt:lpstr>
      <vt:lpstr>Challenges to inter-school collaboration</vt:lpstr>
      <vt:lpstr>How we Collaborate within Blessed Hugh Faringdon Catholic School</vt:lpstr>
      <vt:lpstr>…and beyond the school gates</vt:lpstr>
      <vt:lpstr>Koinonia – what makes it unique…..</vt:lpstr>
      <vt:lpstr>Quotes, on collaborative working, from Koinonia Partner Schools</vt:lpstr>
      <vt:lpstr>Examples of how you feel you can collaborate …</vt:lpstr>
      <vt:lpstr>Making a start within your school:  Some Quick Teaching and Learning Wins……</vt:lpstr>
      <vt:lpstr>Your Next Steps: Putting your thinking into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We Stand</dc:title>
  <dc:creator>Mrs S Matthews</dc:creator>
  <cp:lastModifiedBy>Mrs S Matthews</cp:lastModifiedBy>
  <cp:revision>5</cp:revision>
  <dcterms:created xsi:type="dcterms:W3CDTF">2022-07-24T09:09:49Z</dcterms:created>
  <dcterms:modified xsi:type="dcterms:W3CDTF">2022-11-04T17:23:08Z</dcterms:modified>
</cp:coreProperties>
</file>