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sldIdLst>
    <p:sldId id="278" r:id="rId2"/>
    <p:sldId id="279" r:id="rId3"/>
    <p:sldId id="280" r:id="rId4"/>
    <p:sldId id="309" r:id="rId5"/>
    <p:sldId id="310" r:id="rId6"/>
    <p:sldId id="298" r:id="rId7"/>
    <p:sldId id="299" r:id="rId8"/>
    <p:sldId id="312" r:id="rId9"/>
    <p:sldId id="281" r:id="rId10"/>
    <p:sldId id="301" r:id="rId11"/>
    <p:sldId id="302" r:id="rId12"/>
    <p:sldId id="303" r:id="rId13"/>
    <p:sldId id="305" r:id="rId14"/>
    <p:sldId id="304" r:id="rId15"/>
    <p:sldId id="313" r:id="rId16"/>
    <p:sldId id="307" r:id="rId17"/>
    <p:sldId id="306" r:id="rId18"/>
    <p:sldId id="314" r:id="rId19"/>
    <p:sldId id="315"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62636-DB64-4929-9B06-F026F36DFFDC}" v="186" dt="2022-11-01T12:16:30.901"/>
    <p1510:client id="{7DCAEA94-127C-457D-BD82-F692A3141E37}" v="17" dt="2022-11-03T17:17:48.65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5481" autoAdjust="0"/>
  </p:normalViewPr>
  <p:slideViewPr>
    <p:cSldViewPr snapToGrid="0" snapToObjects="1">
      <p:cViewPr varScale="1">
        <p:scale>
          <a:sx n="85" d="100"/>
          <a:sy n="85" d="100"/>
        </p:scale>
        <p:origin x="48" y="13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18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achertapp.co.uk/what-teachers-tapped-this-week-56-22nd-october-201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ecd.org/education/tal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irisconnect.com/uk/effective-cpd-for-teach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cd.org/education/tali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Tree>
    <p:extLst>
      <p:ext uri="{BB962C8B-B14F-4D97-AF65-F5344CB8AC3E}">
        <p14:creationId xmlns:p14="http://schemas.microsoft.com/office/powerpoint/2010/main" val="239817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pPr defTabSz="200665">
              <a:defRPr/>
            </a:pPr>
            <a:r>
              <a:rPr lang="en-GB" b="0" i="0" dirty="0">
                <a:solidFill>
                  <a:srgbClr val="555658"/>
                </a:solidFill>
                <a:effectLst/>
                <a:latin typeface="inherit"/>
              </a:rPr>
              <a:t>Christopher Day “Teachers’ Worlds and Work: Understanding Complexity, Building Quality” Routledge 2017</a:t>
            </a:r>
          </a:p>
          <a:p>
            <a:pPr defTabSz="200665">
              <a:defRPr/>
            </a:pPr>
            <a:r>
              <a:rPr lang="en-GB" dirty="0"/>
              <a:t>‘Why Teach?’ </a:t>
            </a:r>
            <a:r>
              <a:rPr lang="en-GB" b="0" i="0" dirty="0" err="1">
                <a:solidFill>
                  <a:srgbClr val="555658"/>
                </a:solidFill>
                <a:effectLst/>
                <a:latin typeface="Lato" panose="020F0502020204030203" pitchFamily="34" charset="0"/>
              </a:rPr>
              <a:t>LKMco</a:t>
            </a:r>
            <a:r>
              <a:rPr lang="en-GB" b="0" i="0" dirty="0">
                <a:solidFill>
                  <a:srgbClr val="555658"/>
                </a:solidFill>
                <a:effectLst/>
                <a:latin typeface="Lato" panose="020F0502020204030203" pitchFamily="34" charset="0"/>
              </a:rPr>
              <a:t> and Pearson. </a:t>
            </a:r>
            <a:r>
              <a:rPr lang="en-GB" dirty="0"/>
              <a:t>2015 </a:t>
            </a:r>
          </a:p>
          <a:p>
            <a:pPr defTabSz="200665">
              <a:defRPr/>
            </a:pPr>
            <a:r>
              <a:rPr lang="en-GB" dirty="0">
                <a:hlinkClick r:id="rId3"/>
              </a:rPr>
              <a:t>What Teachers Tapped This Week #56 - 22nd October 2018 - Teacher </a:t>
            </a:r>
            <a:r>
              <a:rPr lang="en-GB" dirty="0" err="1">
                <a:hlinkClick r:id="rId3"/>
              </a:rPr>
              <a:t>Tapp</a:t>
            </a:r>
            <a:endParaRPr lang="en-GB" dirty="0"/>
          </a:p>
          <a:p>
            <a:pPr defTabSz="200665">
              <a:defRPr/>
            </a:pPr>
            <a:endParaRPr lang="en-GB" b="0" i="0" dirty="0">
              <a:solidFill>
                <a:srgbClr val="0F1111"/>
              </a:solidFill>
              <a:effectLst/>
              <a:latin typeface="Amazon Ember"/>
            </a:endParaRPr>
          </a:p>
          <a:p>
            <a:endParaRPr lang="en-GB" b="0" dirty="0"/>
          </a:p>
        </p:txBody>
      </p:sp>
    </p:spTree>
    <p:extLst>
      <p:ext uri="{BB962C8B-B14F-4D97-AF65-F5344CB8AC3E}">
        <p14:creationId xmlns:p14="http://schemas.microsoft.com/office/powerpoint/2010/main" val="221931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pPr defTabSz="200665">
              <a:defRPr/>
            </a:pPr>
            <a:r>
              <a:rPr lang="en-GB" b="0" i="0" dirty="0">
                <a:solidFill>
                  <a:srgbClr val="3F4857"/>
                </a:solidFill>
                <a:effectLst/>
                <a:latin typeface="Open Sans" panose="020B0606030504020204" pitchFamily="34" charset="0"/>
              </a:rPr>
              <a:t>Jim Knight “Unmistakable Impact: A Partnership Approach for Dramatically Improving Instruction” Corwin Press 2010</a:t>
            </a:r>
          </a:p>
          <a:p>
            <a:pPr defTabSz="200665">
              <a:defRPr/>
            </a:pPr>
            <a:r>
              <a:rPr lang="en-GB" i="0" dirty="0">
                <a:hlinkClick r:id="rId3"/>
              </a:rPr>
              <a:t>TALIS - The OECD Teaching and Learning International Survey - OECD</a:t>
            </a:r>
            <a:endParaRPr lang="en-GB" b="0" i="0" dirty="0">
              <a:solidFill>
                <a:srgbClr val="555658"/>
              </a:solidFill>
              <a:effectLst/>
              <a:latin typeface="inherit"/>
            </a:endParaRPr>
          </a:p>
          <a:p>
            <a:endParaRPr lang="en-GB" b="0" i="0" dirty="0"/>
          </a:p>
        </p:txBody>
      </p:sp>
    </p:spTree>
    <p:extLst>
      <p:ext uri="{BB962C8B-B14F-4D97-AF65-F5344CB8AC3E}">
        <p14:creationId xmlns:p14="http://schemas.microsoft.com/office/powerpoint/2010/main" val="71107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pPr defTabSz="200665">
              <a:defRPr/>
            </a:pPr>
            <a:r>
              <a:rPr lang="en-GB" b="0" i="0" dirty="0">
                <a:solidFill>
                  <a:srgbClr val="555658"/>
                </a:solidFill>
                <a:effectLst/>
                <a:latin typeface="inherit"/>
              </a:rPr>
              <a:t>NFER &amp; Teacher Development Trust, 2020 - “Teacher autonomy: how does it relate to job satisfaction and retention?”</a:t>
            </a:r>
          </a:p>
          <a:p>
            <a:pPr defTabSz="200665">
              <a:defRPr/>
            </a:pPr>
            <a:endParaRPr lang="en-GB" b="0" i="0" dirty="0">
              <a:solidFill>
                <a:srgbClr val="555658"/>
              </a:solidFill>
              <a:effectLst/>
              <a:latin typeface="inherit"/>
            </a:endParaRPr>
          </a:p>
          <a:p>
            <a:endParaRPr lang="en-GB" b="0" dirty="0"/>
          </a:p>
        </p:txBody>
      </p:sp>
    </p:spTree>
    <p:extLst>
      <p:ext uri="{BB962C8B-B14F-4D97-AF65-F5344CB8AC3E}">
        <p14:creationId xmlns:p14="http://schemas.microsoft.com/office/powerpoint/2010/main" val="305163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r>
              <a:rPr lang="en-GB" dirty="0">
                <a:hlinkClick r:id="rId3"/>
              </a:rPr>
              <a:t>Effective Teacher CPD: How To Enable Career-long Learning (irisconnect.com)</a:t>
            </a:r>
            <a:endParaRPr lang="en-GB" dirty="0"/>
          </a:p>
        </p:txBody>
      </p:sp>
    </p:spTree>
    <p:extLst>
      <p:ext uri="{BB962C8B-B14F-4D97-AF65-F5344CB8AC3E}">
        <p14:creationId xmlns:p14="http://schemas.microsoft.com/office/powerpoint/2010/main" val="78281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r>
              <a:rPr lang="en-GB" dirty="0"/>
              <a:t>Bruce Joyce and Beverley Showers, 2002, Designing Training and Peer Coaching: Our needs for learning, VA, USA, ASCD</a:t>
            </a:r>
          </a:p>
        </p:txBody>
      </p:sp>
    </p:spTree>
    <p:extLst>
      <p:ext uri="{BB962C8B-B14F-4D97-AF65-F5344CB8AC3E}">
        <p14:creationId xmlns:p14="http://schemas.microsoft.com/office/powerpoint/2010/main" val="79074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6300" cy="3349625"/>
          </a:xfrm>
          <a:prstGeom prst="rect">
            <a:avLst/>
          </a:prstGeom>
          <a:noFill/>
          <a:ln w="12700">
            <a:solidFill>
              <a:prstClr val="black"/>
            </a:solidFill>
          </a:ln>
        </p:spPr>
      </p:sp>
      <p:sp>
        <p:nvSpPr>
          <p:cNvPr id="3" name="Notes Placeholder 2"/>
          <p:cNvSpPr>
            <a:spLocks noGrp="1"/>
          </p:cNvSpPr>
          <p:nvPr>
            <p:ph type="body" idx="1"/>
          </p:nvPr>
        </p:nvSpPr>
        <p:spPr>
          <a:xfrm>
            <a:off x="679768" y="4777194"/>
            <a:ext cx="5438140" cy="3908614"/>
          </a:xfrm>
          <a:prstGeom prst="rect">
            <a:avLst/>
          </a:prstGeom>
        </p:spPr>
        <p:txBody>
          <a:bodyPr lIns="40133" tIns="20067" rIns="40133" bIns="20067"/>
          <a:lstStyle/>
          <a:p>
            <a:pPr defTabSz="200665">
              <a:defRPr/>
            </a:pPr>
            <a:r>
              <a:rPr lang="en-GB" i="0" dirty="0">
                <a:hlinkClick r:id="rId3"/>
              </a:rPr>
              <a:t>TALIS - The OECD Teaching and Learning International Survey - OECD</a:t>
            </a:r>
            <a:endParaRPr lang="en-GB" b="0" i="0" dirty="0">
              <a:solidFill>
                <a:srgbClr val="555658"/>
              </a:solidFill>
              <a:effectLst/>
              <a:latin typeface="inherit"/>
            </a:endParaRPr>
          </a:p>
          <a:p>
            <a:pPr defTabSz="200665">
              <a:defRPr/>
            </a:pPr>
            <a:endParaRPr lang="en-GB" b="0" i="0" dirty="0">
              <a:solidFill>
                <a:srgbClr val="555658"/>
              </a:solidFill>
              <a:effectLst/>
              <a:latin typeface="inherit"/>
            </a:endParaRPr>
          </a:p>
          <a:p>
            <a:endParaRPr lang="en-GB" b="0" dirty="0"/>
          </a:p>
        </p:txBody>
      </p:sp>
    </p:spTree>
    <p:extLst>
      <p:ext uri="{BB962C8B-B14F-4D97-AF65-F5344CB8AC3E}">
        <p14:creationId xmlns:p14="http://schemas.microsoft.com/office/powerpoint/2010/main" val="47202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way.office.com/hLiBXw9z6TYSlqPd?ref=Link"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chertapp.co.uk/what-teachers-tapped-this-week-56-22nd-october-201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282461" y="1331212"/>
            <a:ext cx="5627077" cy="878908"/>
          </a:xfrm>
        </p:spPr>
        <p:txBody>
          <a:bodyPr/>
          <a:lstStyle/>
          <a:p>
            <a:pPr>
              <a:lnSpc>
                <a:spcPct val="107000"/>
              </a:lnSpc>
              <a:spcAft>
                <a:spcPts val="800"/>
              </a:spcAft>
            </a:pPr>
            <a:r>
              <a:rPr lang="en-GB" dirty="0">
                <a:effectLst/>
                <a:ea typeface="Calibri" panose="020F0502020204030204" pitchFamily="34" charset="0"/>
                <a:cs typeface="Arial" panose="020B0604020202020204" pitchFamily="34" charset="0"/>
              </a:rPr>
              <a:t>Working Together on Pedagogy  </a:t>
            </a:r>
          </a:p>
          <a:p>
            <a:pPr>
              <a:lnSpc>
                <a:spcPct val="107000"/>
              </a:lnSpc>
              <a:spcAft>
                <a:spcPts val="800"/>
              </a:spcAft>
            </a:pPr>
            <a:r>
              <a:rPr lang="en-GB" sz="2200" dirty="0">
                <a:effectLst/>
                <a:ea typeface="Calibri" panose="020F0502020204030204" pitchFamily="34" charset="0"/>
                <a:cs typeface="Arial" panose="020B0604020202020204" pitchFamily="34" charset="0"/>
              </a:rPr>
              <a:t>Practical strategies to create and develop a culture of collaboration and innovation for teaching and learning.</a:t>
            </a:r>
          </a:p>
          <a:p>
            <a:pPr>
              <a:lnSpc>
                <a:spcPct val="107000"/>
              </a:lnSpc>
              <a:spcAft>
                <a:spcPts val="800"/>
              </a:spcAft>
            </a:pPr>
            <a:endParaRPr lang="en-GB" sz="1800" i="1" dirty="0">
              <a:effectLst/>
              <a:ea typeface="Calibri" panose="020F0502020204030204" pitchFamily="34" charset="0"/>
              <a:cs typeface="Arial" panose="020B0604020202020204" pitchFamily="34" charset="0"/>
            </a:endParaRPr>
          </a:p>
          <a:p>
            <a:r>
              <a:rPr lang="en-US" sz="1200" dirty="0"/>
              <a:t>Helen Jordan​</a:t>
            </a:r>
          </a:p>
          <a:p>
            <a:r>
              <a:rPr lang="en-US" sz="1200" dirty="0"/>
              <a:t>Assistant Headteacher</a:t>
            </a:r>
          </a:p>
          <a:p>
            <a:r>
              <a:rPr lang="en-US" sz="1200" dirty="0"/>
              <a:t>Blessed Hugh </a:t>
            </a:r>
            <a:r>
              <a:rPr lang="en-US" sz="1200" dirty="0" err="1"/>
              <a:t>Faringdon</a:t>
            </a:r>
            <a:r>
              <a:rPr lang="en-US" sz="1200" dirty="0"/>
              <a:t> Catholic School</a:t>
            </a:r>
          </a:p>
        </p:txBody>
      </p:sp>
      <p:sp>
        <p:nvSpPr>
          <p:cNvPr id="4" name="TextBox 3">
            <a:extLst>
              <a:ext uri="{FF2B5EF4-FFF2-40B4-BE49-F238E27FC236}">
                <a16:creationId xmlns:a16="http://schemas.microsoft.com/office/drawing/2014/main" id="{1F0EBE76-5272-B03C-B0B9-666EB1CB1327}"/>
              </a:ext>
            </a:extLst>
          </p:cNvPr>
          <p:cNvSpPr txBox="1"/>
          <p:nvPr/>
        </p:nvSpPr>
        <p:spPr>
          <a:xfrm>
            <a:off x="1582615" y="5917044"/>
            <a:ext cx="9205547" cy="830997"/>
          </a:xfrm>
          <a:prstGeom prst="rect">
            <a:avLst/>
          </a:prstGeom>
          <a:noFill/>
        </p:spPr>
        <p:txBody>
          <a:bodyPr wrap="square" rtlCol="0">
            <a:spAutoFit/>
          </a:bodyPr>
          <a:lstStyle/>
          <a:p>
            <a:pPr algn="ctr"/>
            <a:r>
              <a:rPr lang="en-GB" sz="1600" i="1" dirty="0">
                <a:solidFill>
                  <a:srgbClr val="FDFBF6"/>
                </a:solidFill>
                <a:effectLst/>
                <a:latin typeface="Arial" panose="020B0604020202020204" pitchFamily="34" charset="0"/>
                <a:ea typeface="Calibri" panose="020F0502020204030204" pitchFamily="34" charset="0"/>
                <a:cs typeface="Arial" panose="020B0604020202020204" pitchFamily="34" charset="0"/>
              </a:rPr>
              <a:t>Better Together – teacher, school and systems’ collaboration to secure educational improvement </a:t>
            </a:r>
          </a:p>
          <a:p>
            <a:pPr algn="ctr"/>
            <a:r>
              <a:rPr lang="en-GB" sz="1600" i="1" dirty="0">
                <a:solidFill>
                  <a:srgbClr val="FDFBF6"/>
                </a:solidFill>
                <a:effectLst/>
                <a:latin typeface="Arial" panose="020B0604020202020204" pitchFamily="34" charset="0"/>
                <a:ea typeface="Calibri" panose="020F0502020204030204" pitchFamily="34" charset="0"/>
                <a:cs typeface="Arial" panose="020B0604020202020204" pitchFamily="34" charset="0"/>
              </a:rPr>
              <a:t>The Sixth Annual School Leaders’ and Educators’ Conference</a:t>
            </a:r>
          </a:p>
          <a:p>
            <a:endParaRPr lang="en-GB" sz="1600" dirty="0">
              <a:solidFill>
                <a:srgbClr val="FDFBF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0DC6-1D7B-C524-E0F9-E097EF0E5625}"/>
              </a:ext>
            </a:extLst>
          </p:cNvPr>
          <p:cNvSpPr>
            <a:spLocks noGrp="1"/>
          </p:cNvSpPr>
          <p:nvPr>
            <p:ph type="title"/>
          </p:nvPr>
        </p:nvSpPr>
        <p:spPr>
          <a:xfrm>
            <a:off x="424961" y="241965"/>
            <a:ext cx="6400800" cy="768096"/>
          </a:xfrm>
        </p:spPr>
        <p:txBody>
          <a:bodyPr/>
          <a:lstStyle/>
          <a:p>
            <a:r>
              <a:rPr lang="en-GB" dirty="0">
                <a:latin typeface="+mn-lt"/>
              </a:rPr>
              <a:t>Teaching &amp; Learning Working party</a:t>
            </a:r>
          </a:p>
        </p:txBody>
      </p:sp>
      <p:sp>
        <p:nvSpPr>
          <p:cNvPr id="3" name="Text Placeholder 2">
            <a:extLst>
              <a:ext uri="{FF2B5EF4-FFF2-40B4-BE49-F238E27FC236}">
                <a16:creationId xmlns:a16="http://schemas.microsoft.com/office/drawing/2014/main" id="{A2768436-8347-9D24-227D-6928BC582D20}"/>
              </a:ext>
            </a:extLst>
          </p:cNvPr>
          <p:cNvSpPr>
            <a:spLocks noGrp="1"/>
          </p:cNvSpPr>
          <p:nvPr>
            <p:ph type="body" idx="1"/>
          </p:nvPr>
        </p:nvSpPr>
        <p:spPr>
          <a:xfrm>
            <a:off x="1732084" y="2751992"/>
            <a:ext cx="9372600" cy="2917991"/>
          </a:xfrm>
        </p:spPr>
        <p:txBody>
          <a:bodyPr vert="horz" lIns="0" tIns="0" rIns="0" bIns="0" rtlCol="0" anchor="t">
            <a:noAutofit/>
          </a:bodyPr>
          <a:lstStyle/>
          <a:p>
            <a:pPr marL="342900" indent="-342900" algn="l">
              <a:buFont typeface="Arial,Sans-Serif" panose="020B0604020202020204" pitchFamily="34" charset="0"/>
              <a:buChar char="•"/>
            </a:pPr>
            <a:r>
              <a:rPr lang="en-GB" dirty="0">
                <a:ea typeface="+mn-lt"/>
                <a:cs typeface="+mn-lt"/>
              </a:rPr>
              <a:t>Working lunch provided</a:t>
            </a:r>
            <a:endParaRPr lang="en-US" dirty="0">
              <a:ea typeface="+mn-lt"/>
              <a:cs typeface="+mn-lt"/>
            </a:endParaRP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Meet once per half-term ( 6 times per year)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Agenda is the planning, implementation and review of school-wide T&amp;L strategies and innovations</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Membership by invitation on annual review. Recommendations from middle leaders and/or nominations from peers (teacher innovation award)</a:t>
            </a:r>
          </a:p>
          <a:p>
            <a:pPr marL="342900" indent="-342900" algn="l">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EEF9D636-B8CC-9F50-28E6-AA8C22D47891}"/>
              </a:ext>
            </a:extLst>
          </p:cNvPr>
          <p:cNvPicPr>
            <a:picLocks noChangeAspect="1"/>
          </p:cNvPicPr>
          <p:nvPr/>
        </p:nvPicPr>
        <p:blipFill>
          <a:blip r:embed="rId2"/>
          <a:stretch>
            <a:fillRect/>
          </a:stretch>
        </p:blipFill>
        <p:spPr>
          <a:xfrm>
            <a:off x="7964365" y="241965"/>
            <a:ext cx="3896457" cy="2855419"/>
          </a:xfrm>
          <a:prstGeom prst="rect">
            <a:avLst/>
          </a:prstGeom>
        </p:spPr>
      </p:pic>
    </p:spTree>
    <p:extLst>
      <p:ext uri="{BB962C8B-B14F-4D97-AF65-F5344CB8AC3E}">
        <p14:creationId xmlns:p14="http://schemas.microsoft.com/office/powerpoint/2010/main" val="320408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8369AA8F-DE96-410C-80E3-182398627F66}"/>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11</a:t>
            </a:fld>
            <a:endParaRPr lang="en-US"/>
          </a:p>
        </p:txBody>
      </p:sp>
      <p:sp>
        <p:nvSpPr>
          <p:cNvPr id="2" name="Title 1">
            <a:extLst>
              <a:ext uri="{FF2B5EF4-FFF2-40B4-BE49-F238E27FC236}">
                <a16:creationId xmlns:a16="http://schemas.microsoft.com/office/drawing/2014/main" id="{86310F4C-ABFA-A520-6D4B-C08EF6FA2D2A}"/>
              </a:ext>
            </a:extLst>
          </p:cNvPr>
          <p:cNvSpPr>
            <a:spLocks noGrp="1"/>
          </p:cNvSpPr>
          <p:nvPr>
            <p:ph type="title"/>
          </p:nvPr>
        </p:nvSpPr>
        <p:spPr>
          <a:xfrm>
            <a:off x="3986784" y="1243584"/>
            <a:ext cx="8165592" cy="768096"/>
          </a:xfrm>
        </p:spPr>
        <p:txBody>
          <a:bodyPr anchor="t">
            <a:normAutofit/>
          </a:bodyPr>
          <a:lstStyle/>
          <a:p>
            <a:pPr>
              <a:lnSpc>
                <a:spcPct val="90000"/>
              </a:lnSpc>
            </a:pPr>
            <a:r>
              <a:rPr lang="en-GB" sz="3400" dirty="0">
                <a:latin typeface="+mn-lt"/>
              </a:rPr>
              <a:t>Teacher innovation award</a:t>
            </a:r>
          </a:p>
        </p:txBody>
      </p:sp>
      <p:pic>
        <p:nvPicPr>
          <p:cNvPr id="4" name="Picture 3">
            <a:extLst>
              <a:ext uri="{FF2B5EF4-FFF2-40B4-BE49-F238E27FC236}">
                <a16:creationId xmlns:a16="http://schemas.microsoft.com/office/drawing/2014/main" id="{9F325640-1025-E0BE-B26C-DBFDA5CFEC80}"/>
              </a:ext>
            </a:extLst>
          </p:cNvPr>
          <p:cNvPicPr>
            <a:picLocks noChangeAspect="1"/>
          </p:cNvPicPr>
          <p:nvPr/>
        </p:nvPicPr>
        <p:blipFill>
          <a:blip r:embed="rId2"/>
          <a:stretch>
            <a:fillRect/>
          </a:stretch>
        </p:blipFill>
        <p:spPr>
          <a:xfrm>
            <a:off x="7536063" y="4682410"/>
            <a:ext cx="3741928" cy="1870964"/>
          </a:xfrm>
          <a:prstGeom prst="rect">
            <a:avLst/>
          </a:prstGeom>
          <a:noFill/>
        </p:spPr>
      </p:pic>
      <p:sp>
        <p:nvSpPr>
          <p:cNvPr id="3" name="Text Placeholder 2">
            <a:extLst>
              <a:ext uri="{FF2B5EF4-FFF2-40B4-BE49-F238E27FC236}">
                <a16:creationId xmlns:a16="http://schemas.microsoft.com/office/drawing/2014/main" id="{2D7D828C-D34E-6F5F-9422-6DF928A8B889}"/>
              </a:ext>
            </a:extLst>
          </p:cNvPr>
          <p:cNvSpPr>
            <a:spLocks noGrp="1"/>
          </p:cNvSpPr>
          <p:nvPr>
            <p:ph sz="quarter" idx="4"/>
          </p:nvPr>
        </p:nvSpPr>
        <p:spPr>
          <a:xfrm>
            <a:off x="6781097" y="2255520"/>
            <a:ext cx="4714943" cy="4306380"/>
          </a:xfrm>
        </p:spPr>
        <p:txBody>
          <a:bodyPr vert="horz" lIns="45720" tIns="45720" rIns="45720" bIns="45720" rtlCol="0" anchor="t">
            <a:normAutofit/>
          </a:bodyPr>
          <a:lstStyle/>
          <a:p>
            <a:r>
              <a:rPr lang="en-GB" dirty="0"/>
              <a:t>Monthly Award, nominations open to all</a:t>
            </a:r>
          </a:p>
          <a:p>
            <a:endParaRPr lang="en-GB" dirty="0"/>
          </a:p>
          <a:p>
            <a:r>
              <a:rPr lang="en-GB" dirty="0"/>
              <a:t>Decided on popular vote</a:t>
            </a:r>
          </a:p>
          <a:p>
            <a:endParaRPr lang="en-GB" dirty="0"/>
          </a:p>
          <a:p>
            <a:r>
              <a:rPr lang="en-GB" dirty="0"/>
              <a:t>Announcement in staff briefing with small prize</a:t>
            </a:r>
          </a:p>
          <a:p>
            <a:pPr marL="0" indent="0">
              <a:buNone/>
            </a:pPr>
            <a:endParaRPr lang="en-GB" dirty="0">
              <a:cs typeface="Sabon Next LT"/>
            </a:endParaRPr>
          </a:p>
          <a:p>
            <a:r>
              <a:rPr lang="en-GB" dirty="0"/>
              <a:t>(often followed-up with invitation to </a:t>
            </a:r>
            <a:r>
              <a:rPr lang="en-GB" dirty="0" err="1"/>
              <a:t>teachbrief</a:t>
            </a:r>
            <a:r>
              <a:rPr lang="en-GB" dirty="0"/>
              <a:t>)</a:t>
            </a:r>
          </a:p>
          <a:p>
            <a:endParaRPr lang="en-GB" dirty="0"/>
          </a:p>
        </p:txBody>
      </p:sp>
      <p:pic>
        <p:nvPicPr>
          <p:cNvPr id="6" name="Picture 5">
            <a:extLst>
              <a:ext uri="{FF2B5EF4-FFF2-40B4-BE49-F238E27FC236}">
                <a16:creationId xmlns:a16="http://schemas.microsoft.com/office/drawing/2014/main" id="{9D33FAAB-162B-58EC-8833-568C7C00DDC7}"/>
              </a:ext>
            </a:extLst>
          </p:cNvPr>
          <p:cNvPicPr>
            <a:picLocks noChangeAspect="1"/>
          </p:cNvPicPr>
          <p:nvPr/>
        </p:nvPicPr>
        <p:blipFill>
          <a:blip r:embed="rId3"/>
          <a:stretch>
            <a:fillRect/>
          </a:stretch>
        </p:blipFill>
        <p:spPr>
          <a:xfrm>
            <a:off x="0" y="3384773"/>
            <a:ext cx="6191407" cy="3473228"/>
          </a:xfrm>
          <a:prstGeom prst="rect">
            <a:avLst/>
          </a:prstGeom>
        </p:spPr>
      </p:pic>
    </p:spTree>
    <p:extLst>
      <p:ext uri="{BB962C8B-B14F-4D97-AF65-F5344CB8AC3E}">
        <p14:creationId xmlns:p14="http://schemas.microsoft.com/office/powerpoint/2010/main" val="318215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A202-0A32-5466-AA8D-898960092ECC}"/>
              </a:ext>
            </a:extLst>
          </p:cNvPr>
          <p:cNvSpPr>
            <a:spLocks noGrp="1"/>
          </p:cNvSpPr>
          <p:nvPr>
            <p:ph type="title"/>
          </p:nvPr>
        </p:nvSpPr>
        <p:spPr>
          <a:xfrm>
            <a:off x="839788" y="-8792"/>
            <a:ext cx="3932237" cy="1600200"/>
          </a:xfrm>
        </p:spPr>
        <p:txBody>
          <a:bodyPr anchor="b">
            <a:normAutofit/>
          </a:bodyPr>
          <a:lstStyle/>
          <a:p>
            <a:r>
              <a:rPr lang="en-GB" dirty="0" err="1">
                <a:latin typeface="+mn-lt"/>
              </a:rPr>
              <a:t>Teachbrief</a:t>
            </a:r>
            <a:endParaRPr lang="en-GB" dirty="0">
              <a:latin typeface="+mn-lt"/>
            </a:endParaRPr>
          </a:p>
        </p:txBody>
      </p:sp>
      <p:pic>
        <p:nvPicPr>
          <p:cNvPr id="7" name="Picture 6">
            <a:extLst>
              <a:ext uri="{FF2B5EF4-FFF2-40B4-BE49-F238E27FC236}">
                <a16:creationId xmlns:a16="http://schemas.microsoft.com/office/drawing/2014/main" id="{5F25A8C4-87CE-55E2-5582-54FCC70A43DE}"/>
              </a:ext>
            </a:extLst>
          </p:cNvPr>
          <p:cNvPicPr>
            <a:picLocks noChangeAspect="1"/>
          </p:cNvPicPr>
          <p:nvPr/>
        </p:nvPicPr>
        <p:blipFill>
          <a:blip r:embed="rId2"/>
          <a:stretch>
            <a:fillRect/>
          </a:stretch>
        </p:blipFill>
        <p:spPr>
          <a:xfrm>
            <a:off x="5183188" y="1194531"/>
            <a:ext cx="6172200" cy="4459413"/>
          </a:xfrm>
          <a:prstGeom prst="rect">
            <a:avLst/>
          </a:prstGeom>
          <a:noFill/>
        </p:spPr>
      </p:pic>
      <p:sp>
        <p:nvSpPr>
          <p:cNvPr id="3" name="Text Placeholder 2">
            <a:extLst>
              <a:ext uri="{FF2B5EF4-FFF2-40B4-BE49-F238E27FC236}">
                <a16:creationId xmlns:a16="http://schemas.microsoft.com/office/drawing/2014/main" id="{11BB3136-FB3F-1BF5-7585-EBABA7B046FF}"/>
              </a:ext>
            </a:extLst>
          </p:cNvPr>
          <p:cNvSpPr>
            <a:spLocks noGrp="1"/>
          </p:cNvSpPr>
          <p:nvPr>
            <p:ph type="body" sz="half" idx="2"/>
          </p:nvPr>
        </p:nvSpPr>
        <p:spPr>
          <a:xfrm>
            <a:off x="839788" y="2057400"/>
            <a:ext cx="3932237" cy="3811588"/>
          </a:xfrm>
        </p:spPr>
        <p:txBody>
          <a:bodyPr>
            <a:normAutofit/>
          </a:bodyPr>
          <a:lstStyle/>
          <a:p>
            <a:r>
              <a:rPr lang="en-GB" dirty="0"/>
              <a:t>Dedicated one briefing per fortnight to a 10-minute </a:t>
            </a:r>
            <a:r>
              <a:rPr lang="en-GB" dirty="0" err="1"/>
              <a:t>teachbrief</a:t>
            </a:r>
            <a:r>
              <a:rPr lang="en-GB" dirty="0"/>
              <a:t> presentation</a:t>
            </a:r>
          </a:p>
          <a:p>
            <a:endParaRPr lang="en-GB" dirty="0"/>
          </a:p>
          <a:p>
            <a:r>
              <a:rPr lang="en-GB" dirty="0"/>
              <a:t>A teacher/pair explain a technique they/their team are successfully implementing in their pedagogy</a:t>
            </a:r>
          </a:p>
          <a:p>
            <a:endParaRPr lang="en-GB" dirty="0"/>
          </a:p>
          <a:p>
            <a:r>
              <a:rPr lang="en-GB" dirty="0"/>
              <a:t>Resources are made available in </a:t>
            </a:r>
            <a:r>
              <a:rPr lang="en-GB" dirty="0" err="1"/>
              <a:t>sharepoint</a:t>
            </a:r>
            <a:endParaRPr lang="en-GB" dirty="0"/>
          </a:p>
          <a:p>
            <a:endParaRPr lang="en-GB" dirty="0"/>
          </a:p>
          <a:p>
            <a:r>
              <a:rPr lang="en-GB" dirty="0"/>
              <a:t>Coordinated &amp; calendared by SLT to create focus and cohesion</a:t>
            </a:r>
          </a:p>
        </p:txBody>
      </p:sp>
      <p:sp>
        <p:nvSpPr>
          <p:cNvPr id="12" name="Slide Number Placeholder 5">
            <a:extLst>
              <a:ext uri="{FF2B5EF4-FFF2-40B4-BE49-F238E27FC236}">
                <a16:creationId xmlns:a16="http://schemas.microsoft.com/office/drawing/2014/main" id="{C4CBDBDE-CC25-AB03-3FB2-E2FA0FB18121}"/>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12</a:t>
            </a:fld>
            <a:endParaRPr lang="en-US"/>
          </a:p>
        </p:txBody>
      </p:sp>
    </p:spTree>
    <p:extLst>
      <p:ext uri="{BB962C8B-B14F-4D97-AF65-F5344CB8AC3E}">
        <p14:creationId xmlns:p14="http://schemas.microsoft.com/office/powerpoint/2010/main" val="285908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681D-A310-49CB-92BA-94E0D6D8C15C}"/>
              </a:ext>
            </a:extLst>
          </p:cNvPr>
          <p:cNvSpPr>
            <a:spLocks noGrp="1"/>
          </p:cNvSpPr>
          <p:nvPr>
            <p:ph type="title"/>
          </p:nvPr>
        </p:nvSpPr>
        <p:spPr>
          <a:xfrm>
            <a:off x="3369732" y="534964"/>
            <a:ext cx="4380555" cy="819772"/>
          </a:xfrm>
        </p:spPr>
        <p:txBody>
          <a:bodyPr anchor="b">
            <a:normAutofit fontScale="90000"/>
          </a:bodyPr>
          <a:lstStyle/>
          <a:p>
            <a:r>
              <a:rPr lang="en-GB" b="1" dirty="0">
                <a:solidFill>
                  <a:srgbClr val="202C8F"/>
                </a:solidFill>
                <a:latin typeface="+mn-lt"/>
              </a:rPr>
              <a:t>#Teachfest 2021</a:t>
            </a:r>
          </a:p>
        </p:txBody>
      </p:sp>
      <p:sp>
        <p:nvSpPr>
          <p:cNvPr id="1033" name="Content Placeholder 1029">
            <a:extLst>
              <a:ext uri="{FF2B5EF4-FFF2-40B4-BE49-F238E27FC236}">
                <a16:creationId xmlns:a16="http://schemas.microsoft.com/office/drawing/2014/main" id="{697A2CF1-7DD1-4B4B-84EA-18C30744C609}"/>
              </a:ext>
            </a:extLst>
          </p:cNvPr>
          <p:cNvSpPr>
            <a:spLocks noGrp="1"/>
          </p:cNvSpPr>
          <p:nvPr>
            <p:ph idx="1"/>
          </p:nvPr>
        </p:nvSpPr>
        <p:spPr>
          <a:xfrm>
            <a:off x="3496662" y="1331321"/>
            <a:ext cx="4809682" cy="5315664"/>
          </a:xfrm>
        </p:spPr>
        <p:txBody>
          <a:bodyPr>
            <a:normAutofit fontScale="92500" lnSpcReduction="10000"/>
          </a:bodyPr>
          <a:lstStyle/>
          <a:p>
            <a:pPr marL="0" indent="0">
              <a:buNone/>
            </a:pPr>
            <a:r>
              <a:rPr lang="en-US" sz="2000" dirty="0"/>
              <a:t>The Professional Development session on in </a:t>
            </a:r>
          </a:p>
          <a:p>
            <a:pPr marL="0" indent="0">
              <a:buNone/>
            </a:pPr>
            <a:r>
              <a:rPr lang="en-US" sz="2000" dirty="0"/>
              <a:t>December ‘21 took the form of a </a:t>
            </a:r>
          </a:p>
          <a:p>
            <a:pPr marL="0" indent="0">
              <a:buNone/>
            </a:pPr>
            <a:r>
              <a:rPr lang="en-US" sz="2000" dirty="0"/>
              <a:t>‘marketplace’ for subject teams to </a:t>
            </a:r>
          </a:p>
          <a:p>
            <a:pPr marL="0" indent="0">
              <a:buNone/>
            </a:pPr>
            <a:r>
              <a:rPr lang="en-US" sz="2000" dirty="0"/>
              <a:t>share good practice &amp; new resources, </a:t>
            </a:r>
          </a:p>
          <a:p>
            <a:pPr marL="0" indent="0">
              <a:buNone/>
            </a:pPr>
            <a:r>
              <a:rPr lang="en-US" sz="2000" dirty="0"/>
              <a:t>to help each other and SHOW OFF what we had been working on this past year </a:t>
            </a:r>
          </a:p>
          <a:p>
            <a:pPr marL="0" indent="0">
              <a:buNone/>
            </a:pPr>
            <a:r>
              <a:rPr lang="en-US" sz="2000" dirty="0"/>
              <a:t>Stalls could display </a:t>
            </a:r>
            <a:r>
              <a:rPr lang="en-US" sz="2000" dirty="0">
                <a:solidFill>
                  <a:srgbClr val="FF0000"/>
                </a:solidFill>
              </a:rPr>
              <a:t>resources, demonstrations of practice in action (via videos), even examples of students’ work where applicable.</a:t>
            </a:r>
          </a:p>
          <a:p>
            <a:pPr marL="0" indent="0">
              <a:buNone/>
            </a:pPr>
            <a:r>
              <a:rPr lang="en-US" sz="2000" dirty="0"/>
              <a:t>Colleagues were able to </a:t>
            </a:r>
          </a:p>
          <a:p>
            <a:pPr marL="0" indent="0">
              <a:buNone/>
            </a:pPr>
            <a:r>
              <a:rPr lang="en-US" sz="2000" dirty="0"/>
              <a:t>browse and ‘shop’ for resources,</a:t>
            </a:r>
          </a:p>
          <a:p>
            <a:pPr marL="0" indent="0">
              <a:buNone/>
            </a:pPr>
            <a:r>
              <a:rPr lang="en-US" sz="2000" dirty="0"/>
              <a:t>discuss strategies on show and </a:t>
            </a:r>
          </a:p>
          <a:p>
            <a:pPr marL="0" indent="0">
              <a:buNone/>
            </a:pPr>
            <a:r>
              <a:rPr lang="en-US" sz="2000" dirty="0"/>
              <a:t>sign up for peer observation </a:t>
            </a:r>
          </a:p>
          <a:p>
            <a:pPr marL="0" indent="0">
              <a:buNone/>
            </a:pPr>
            <a:r>
              <a:rPr lang="en-US" sz="2000" dirty="0"/>
              <a:t>drop-ins if they want to find </a:t>
            </a:r>
          </a:p>
          <a:p>
            <a:pPr marL="0" indent="0">
              <a:buNone/>
            </a:pPr>
            <a:r>
              <a:rPr lang="en-US" sz="2000" dirty="0"/>
              <a:t>out more.</a:t>
            </a:r>
          </a:p>
          <a:p>
            <a:pPr marL="0" indent="0">
              <a:buNone/>
            </a:pPr>
            <a:r>
              <a:rPr lang="en-US" sz="2000" dirty="0"/>
              <a:t>There was voting and prizes </a:t>
            </a:r>
          </a:p>
          <a:p>
            <a:pPr marL="0" indent="0">
              <a:buNone/>
            </a:pPr>
            <a:r>
              <a:rPr lang="en-US" sz="2000" dirty="0"/>
              <a:t>for the best stalls!</a:t>
            </a:r>
          </a:p>
          <a:p>
            <a:pPr marL="0" indent="0">
              <a:buNone/>
            </a:pPr>
            <a:endParaRPr lang="en-US" sz="2000" dirty="0"/>
          </a:p>
        </p:txBody>
      </p:sp>
      <p:pic>
        <p:nvPicPr>
          <p:cNvPr id="12" name="Picture 11" descr="A group of people in a room&#10;&#10;Description automatically generated with medium confidence">
            <a:extLst>
              <a:ext uri="{FF2B5EF4-FFF2-40B4-BE49-F238E27FC236}">
                <a16:creationId xmlns:a16="http://schemas.microsoft.com/office/drawing/2014/main" id="{AF022C87-AC68-AB8C-DC58-0F40F49BA8EE}"/>
              </a:ext>
            </a:extLst>
          </p:cNvPr>
          <p:cNvPicPr>
            <a:picLocks noChangeAspect="1"/>
          </p:cNvPicPr>
          <p:nvPr/>
        </p:nvPicPr>
        <p:blipFill rotWithShape="1">
          <a:blip r:embed="rId2"/>
          <a:srcRect l="11286" t="15751"/>
          <a:stretch/>
        </p:blipFill>
        <p:spPr>
          <a:xfrm>
            <a:off x="8742406" y="4216899"/>
            <a:ext cx="3701586" cy="2636440"/>
          </a:xfrm>
          <a:prstGeom prst="rect">
            <a:avLst/>
          </a:prstGeom>
        </p:spPr>
      </p:pic>
      <p:pic>
        <p:nvPicPr>
          <p:cNvPr id="16" name="Picture 15" descr="A picture containing floor, indoor, person&#10;&#10;Description automatically generated">
            <a:extLst>
              <a:ext uri="{FF2B5EF4-FFF2-40B4-BE49-F238E27FC236}">
                <a16:creationId xmlns:a16="http://schemas.microsoft.com/office/drawing/2014/main" id="{851DE03C-F5BA-6EE7-3219-3E18E31D2E13}"/>
              </a:ext>
            </a:extLst>
          </p:cNvPr>
          <p:cNvPicPr>
            <a:picLocks noChangeAspect="1"/>
          </p:cNvPicPr>
          <p:nvPr/>
        </p:nvPicPr>
        <p:blipFill rotWithShape="1">
          <a:blip r:embed="rId3"/>
          <a:srcRect b="10352"/>
          <a:stretch/>
        </p:blipFill>
        <p:spPr>
          <a:xfrm>
            <a:off x="6732629" y="4024745"/>
            <a:ext cx="2352682" cy="2812184"/>
          </a:xfrm>
          <a:prstGeom prst="rect">
            <a:avLst/>
          </a:prstGeom>
        </p:spPr>
      </p:pic>
      <p:pic>
        <p:nvPicPr>
          <p:cNvPr id="6" name="Picture 5" descr="A picture containing text, floor, indoor&#10;&#10;Description automatically generated">
            <a:extLst>
              <a:ext uri="{FF2B5EF4-FFF2-40B4-BE49-F238E27FC236}">
                <a16:creationId xmlns:a16="http://schemas.microsoft.com/office/drawing/2014/main" id="{C87B6C8D-6476-6C98-3362-287189412B6D}"/>
              </a:ext>
            </a:extLst>
          </p:cNvPr>
          <p:cNvPicPr>
            <a:picLocks noChangeAspect="1"/>
          </p:cNvPicPr>
          <p:nvPr/>
        </p:nvPicPr>
        <p:blipFill>
          <a:blip r:embed="rId4"/>
          <a:stretch>
            <a:fillRect/>
          </a:stretch>
        </p:blipFill>
        <p:spPr>
          <a:xfrm>
            <a:off x="0" y="4216899"/>
            <a:ext cx="3515253" cy="2636440"/>
          </a:xfrm>
          <a:prstGeom prst="rect">
            <a:avLst/>
          </a:prstGeom>
        </p:spPr>
      </p:pic>
      <p:pic>
        <p:nvPicPr>
          <p:cNvPr id="10" name="Picture 9" descr="A picture containing text, floor, indoor, room&#10;&#10;Description automatically generated">
            <a:extLst>
              <a:ext uri="{FF2B5EF4-FFF2-40B4-BE49-F238E27FC236}">
                <a16:creationId xmlns:a16="http://schemas.microsoft.com/office/drawing/2014/main" id="{037CFC52-42EF-F48A-7C66-FDB3166CDB5D}"/>
              </a:ext>
            </a:extLst>
          </p:cNvPr>
          <p:cNvPicPr>
            <a:picLocks noChangeAspect="1"/>
          </p:cNvPicPr>
          <p:nvPr/>
        </p:nvPicPr>
        <p:blipFill rotWithShape="1">
          <a:blip r:embed="rId5"/>
          <a:srcRect t="18859" b="11388"/>
          <a:stretch/>
        </p:blipFill>
        <p:spPr>
          <a:xfrm>
            <a:off x="7536557" y="0"/>
            <a:ext cx="4655443" cy="2435469"/>
          </a:xfrm>
          <a:prstGeom prst="rect">
            <a:avLst/>
          </a:prstGeom>
        </p:spPr>
      </p:pic>
      <p:pic>
        <p:nvPicPr>
          <p:cNvPr id="14" name="Picture 13" descr="A group of people looking at a computer&#10;&#10;Description automatically generated with low confidence">
            <a:extLst>
              <a:ext uri="{FF2B5EF4-FFF2-40B4-BE49-F238E27FC236}">
                <a16:creationId xmlns:a16="http://schemas.microsoft.com/office/drawing/2014/main" id="{A316DEEA-B93D-1722-EC5B-BFF33E2EA6FE}"/>
              </a:ext>
            </a:extLst>
          </p:cNvPr>
          <p:cNvPicPr>
            <a:picLocks noChangeAspect="1"/>
          </p:cNvPicPr>
          <p:nvPr/>
        </p:nvPicPr>
        <p:blipFill rotWithShape="1">
          <a:blip r:embed="rId6"/>
          <a:srcRect t="16272" r="5944" b="9635"/>
          <a:stretch/>
        </p:blipFill>
        <p:spPr>
          <a:xfrm>
            <a:off x="0" y="0"/>
            <a:ext cx="3369732" cy="3539301"/>
          </a:xfrm>
          <a:prstGeom prst="rect">
            <a:avLst/>
          </a:prstGeom>
        </p:spPr>
      </p:pic>
      <p:pic>
        <p:nvPicPr>
          <p:cNvPr id="8" name="Picture 7" descr="A picture containing indoor, floor, room, decorated&#10;&#10;Description automatically generated">
            <a:extLst>
              <a:ext uri="{FF2B5EF4-FFF2-40B4-BE49-F238E27FC236}">
                <a16:creationId xmlns:a16="http://schemas.microsoft.com/office/drawing/2014/main" id="{3B6CFBA7-0B25-8220-0EE5-C936C12992F2}"/>
              </a:ext>
            </a:extLst>
          </p:cNvPr>
          <p:cNvPicPr>
            <a:picLocks noChangeAspect="1"/>
          </p:cNvPicPr>
          <p:nvPr/>
        </p:nvPicPr>
        <p:blipFill>
          <a:blip r:embed="rId7"/>
          <a:stretch>
            <a:fillRect/>
          </a:stretch>
        </p:blipFill>
        <p:spPr>
          <a:xfrm>
            <a:off x="9864278" y="1271471"/>
            <a:ext cx="2386297" cy="3181729"/>
          </a:xfrm>
          <a:prstGeom prst="rect">
            <a:avLst/>
          </a:prstGeom>
        </p:spPr>
      </p:pic>
    </p:spTree>
    <p:extLst>
      <p:ext uri="{BB962C8B-B14F-4D97-AF65-F5344CB8AC3E}">
        <p14:creationId xmlns:p14="http://schemas.microsoft.com/office/powerpoint/2010/main" val="791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57F4C05-F210-1ECC-EA8D-6C36CA2783B3}"/>
              </a:ext>
            </a:extLst>
          </p:cNvPr>
          <p:cNvSpPr>
            <a:spLocks noGrp="1"/>
          </p:cNvSpPr>
          <p:nvPr>
            <p:ph type="title"/>
          </p:nvPr>
        </p:nvSpPr>
        <p:spPr>
          <a:xfrm>
            <a:off x="839788" y="457200"/>
            <a:ext cx="3932237" cy="1600200"/>
          </a:xfrm>
        </p:spPr>
        <p:txBody>
          <a:bodyPr/>
          <a:lstStyle/>
          <a:p>
            <a:r>
              <a:rPr lang="en-US" dirty="0">
                <a:latin typeface="+mn-lt"/>
              </a:rPr>
              <a:t>Peer-led Training</a:t>
            </a:r>
          </a:p>
        </p:txBody>
      </p:sp>
      <p:sp>
        <p:nvSpPr>
          <p:cNvPr id="15" name="Text Placeholder 3">
            <a:extLst>
              <a:ext uri="{FF2B5EF4-FFF2-40B4-BE49-F238E27FC236}">
                <a16:creationId xmlns:a16="http://schemas.microsoft.com/office/drawing/2014/main" id="{B2F98B64-6A11-19B3-3DA8-9F0E97C49E19}"/>
              </a:ext>
            </a:extLst>
          </p:cNvPr>
          <p:cNvSpPr>
            <a:spLocks noGrp="1"/>
          </p:cNvSpPr>
          <p:nvPr>
            <p:ph type="body" sz="half" idx="2"/>
          </p:nvPr>
        </p:nvSpPr>
        <p:spPr>
          <a:xfrm>
            <a:off x="839788" y="2057400"/>
            <a:ext cx="3932237" cy="3811588"/>
          </a:xfrm>
        </p:spPr>
        <p:txBody>
          <a:bodyPr/>
          <a:lstStyle/>
          <a:p>
            <a:r>
              <a:rPr lang="en-US" dirty="0"/>
              <a:t>Lead teachers are chosen from across the range of  subjects (in discussion with line managers and leadership).</a:t>
            </a:r>
          </a:p>
          <a:p>
            <a:endParaRPr lang="en-US" dirty="0"/>
          </a:p>
          <a:p>
            <a:r>
              <a:rPr lang="en-US" dirty="0"/>
              <a:t>Not necessarily subject leaders, an opportunity for any colleagues with a specific skill to lead.</a:t>
            </a:r>
          </a:p>
          <a:p>
            <a:endParaRPr lang="en-US" dirty="0"/>
          </a:p>
          <a:p>
            <a:r>
              <a:rPr lang="en-US" dirty="0"/>
              <a:t>Prepare a session individually or in pairs, working with Teaching &amp; Learning leadership </a:t>
            </a:r>
          </a:p>
        </p:txBody>
      </p:sp>
      <p:sp>
        <p:nvSpPr>
          <p:cNvPr id="6" name="Slide Number Placeholder 5">
            <a:extLst>
              <a:ext uri="{FF2B5EF4-FFF2-40B4-BE49-F238E27FC236}">
                <a16:creationId xmlns:a16="http://schemas.microsoft.com/office/drawing/2014/main" id="{B670F1F9-AC94-2E54-E35F-4AE9D0DDB6B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14</a:t>
            </a:fld>
            <a:endParaRPr lang="en-US"/>
          </a:p>
        </p:txBody>
      </p:sp>
      <p:pic>
        <p:nvPicPr>
          <p:cNvPr id="3" name="Picture 2">
            <a:extLst>
              <a:ext uri="{FF2B5EF4-FFF2-40B4-BE49-F238E27FC236}">
                <a16:creationId xmlns:a16="http://schemas.microsoft.com/office/drawing/2014/main" id="{528125AD-3713-3A4A-49A2-C17E0B9DE73D}"/>
              </a:ext>
            </a:extLst>
          </p:cNvPr>
          <p:cNvPicPr>
            <a:picLocks noChangeAspect="1"/>
          </p:cNvPicPr>
          <p:nvPr/>
        </p:nvPicPr>
        <p:blipFill>
          <a:blip r:embed="rId2"/>
          <a:stretch>
            <a:fillRect/>
          </a:stretch>
        </p:blipFill>
        <p:spPr>
          <a:xfrm>
            <a:off x="5506020" y="457200"/>
            <a:ext cx="5439347" cy="6111007"/>
          </a:xfrm>
          <a:prstGeom prst="rect">
            <a:avLst/>
          </a:prstGeom>
        </p:spPr>
      </p:pic>
      <p:cxnSp>
        <p:nvCxnSpPr>
          <p:cNvPr id="10" name="Straight Connector 9">
            <a:extLst>
              <a:ext uri="{FF2B5EF4-FFF2-40B4-BE49-F238E27FC236}">
                <a16:creationId xmlns:a16="http://schemas.microsoft.com/office/drawing/2014/main" id="{716FC618-618D-FF39-8B09-D8CFA0348D9A}"/>
              </a:ext>
            </a:extLst>
          </p:cNvPr>
          <p:cNvCxnSpPr>
            <a:cxnSpLocks/>
            <a:stCxn id="16" idx="2"/>
          </p:cNvCxnSpPr>
          <p:nvPr/>
        </p:nvCxnSpPr>
        <p:spPr>
          <a:xfrm flipH="1">
            <a:off x="4323740" y="612824"/>
            <a:ext cx="1151996" cy="369540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76819B4E-2F50-8EAF-AA8B-94A1FD9F0671}"/>
              </a:ext>
            </a:extLst>
          </p:cNvPr>
          <p:cNvSpPr/>
          <p:nvPr/>
        </p:nvSpPr>
        <p:spPr>
          <a:xfrm>
            <a:off x="5475736" y="388620"/>
            <a:ext cx="2749957" cy="44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554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A58694-C232-4BF8-9F19-65838A52FB77}"/>
              </a:ext>
            </a:extLst>
          </p:cNvPr>
          <p:cNvSpPr>
            <a:spLocks noGrp="1"/>
          </p:cNvSpPr>
          <p:nvPr>
            <p:ph type="title"/>
          </p:nvPr>
        </p:nvSpPr>
        <p:spPr>
          <a:xfrm>
            <a:off x="3773190" y="854104"/>
            <a:ext cx="8418810" cy="768096"/>
          </a:xfrm>
        </p:spPr>
        <p:txBody>
          <a:bodyPr/>
          <a:lstStyle/>
          <a:p>
            <a:r>
              <a:rPr lang="en-GB" sz="2400" dirty="0">
                <a:latin typeface="+mn-lt"/>
              </a:rPr>
              <a:t>Needs-based professional development </a:t>
            </a:r>
          </a:p>
        </p:txBody>
      </p:sp>
      <p:sp>
        <p:nvSpPr>
          <p:cNvPr id="6" name="Slide Number Placeholder 5">
            <a:extLst>
              <a:ext uri="{FF2B5EF4-FFF2-40B4-BE49-F238E27FC236}">
                <a16:creationId xmlns:a16="http://schemas.microsoft.com/office/drawing/2014/main" id="{E28FD204-C168-69FC-9D2F-9C13CA011FC2}"/>
              </a:ext>
            </a:extLst>
          </p:cNvPr>
          <p:cNvSpPr>
            <a:spLocks noGrp="1"/>
          </p:cNvSpPr>
          <p:nvPr>
            <p:ph type="sldNum" sz="quarter" idx="12"/>
          </p:nvPr>
        </p:nvSpPr>
        <p:spPr/>
        <p:txBody>
          <a:bodyPr/>
          <a:lstStyle/>
          <a:p>
            <a:fld id="{48F63A3B-78C7-47BE-AE5E-E10140E04643}" type="slidenum">
              <a:rPr lang="en-US" sz="2400" smtClean="0"/>
              <a:t>15</a:t>
            </a:fld>
            <a:endParaRPr lang="en-US" sz="2400" dirty="0"/>
          </a:p>
        </p:txBody>
      </p:sp>
      <p:sp>
        <p:nvSpPr>
          <p:cNvPr id="8" name="TextBox 7">
            <a:extLst>
              <a:ext uri="{FF2B5EF4-FFF2-40B4-BE49-F238E27FC236}">
                <a16:creationId xmlns:a16="http://schemas.microsoft.com/office/drawing/2014/main" id="{5D92E51E-FA3A-A775-66C2-CFC6EB646EAB}"/>
              </a:ext>
            </a:extLst>
          </p:cNvPr>
          <p:cNvSpPr txBox="1"/>
          <p:nvPr/>
        </p:nvSpPr>
        <p:spPr>
          <a:xfrm>
            <a:off x="4193579" y="1422145"/>
            <a:ext cx="8011990" cy="400110"/>
          </a:xfrm>
          <a:prstGeom prst="rect">
            <a:avLst/>
          </a:prstGeom>
          <a:noFill/>
        </p:spPr>
        <p:txBody>
          <a:bodyPr wrap="square">
            <a:spAutoFit/>
          </a:bodyPr>
          <a:lstStyle/>
          <a:p>
            <a:r>
              <a:rPr lang="en-GB" sz="2000" dirty="0">
                <a:hlinkClick r:id="rId2"/>
              </a:rPr>
              <a:t>Teaching and Learning CPD Session - 12th March 2021 (office.com)</a:t>
            </a:r>
            <a:endParaRPr lang="en-GB" sz="2000" dirty="0"/>
          </a:p>
        </p:txBody>
      </p:sp>
      <p:sp>
        <p:nvSpPr>
          <p:cNvPr id="14" name="Oval 13">
            <a:extLst>
              <a:ext uri="{FF2B5EF4-FFF2-40B4-BE49-F238E27FC236}">
                <a16:creationId xmlns:a16="http://schemas.microsoft.com/office/drawing/2014/main" id="{1459A133-2B8E-7125-C7A5-68E0ADE01557}"/>
              </a:ext>
            </a:extLst>
          </p:cNvPr>
          <p:cNvSpPr/>
          <p:nvPr/>
        </p:nvSpPr>
        <p:spPr>
          <a:xfrm>
            <a:off x="6096000" y="3859823"/>
            <a:ext cx="2444262" cy="24618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858BFD2E-6ABD-82A6-703C-70434F665963}"/>
              </a:ext>
            </a:extLst>
          </p:cNvPr>
          <p:cNvSpPr>
            <a:spLocks noGrp="1"/>
          </p:cNvSpPr>
          <p:nvPr>
            <p:ph idx="1"/>
          </p:nvPr>
        </p:nvSpPr>
        <p:spPr/>
        <p:txBody>
          <a:bodyPr/>
          <a:lstStyle/>
          <a:p>
            <a:endParaRPr lang="en-GB"/>
          </a:p>
        </p:txBody>
      </p:sp>
      <p:pic>
        <p:nvPicPr>
          <p:cNvPr id="18" name="Picture 17">
            <a:extLst>
              <a:ext uri="{FF2B5EF4-FFF2-40B4-BE49-F238E27FC236}">
                <a16:creationId xmlns:a16="http://schemas.microsoft.com/office/drawing/2014/main" id="{E777AB04-3677-40C1-59C2-85FEACB1349C}"/>
              </a:ext>
            </a:extLst>
          </p:cNvPr>
          <p:cNvPicPr>
            <a:picLocks noChangeAspect="1"/>
          </p:cNvPicPr>
          <p:nvPr/>
        </p:nvPicPr>
        <p:blipFill>
          <a:blip r:embed="rId3"/>
          <a:stretch>
            <a:fillRect/>
          </a:stretch>
        </p:blipFill>
        <p:spPr>
          <a:xfrm>
            <a:off x="4224528" y="2181449"/>
            <a:ext cx="7339987" cy="4141177"/>
          </a:xfrm>
          <a:prstGeom prst="rect">
            <a:avLst/>
          </a:prstGeom>
        </p:spPr>
      </p:pic>
      <p:sp>
        <p:nvSpPr>
          <p:cNvPr id="19" name="Oval 18">
            <a:extLst>
              <a:ext uri="{FF2B5EF4-FFF2-40B4-BE49-F238E27FC236}">
                <a16:creationId xmlns:a16="http://schemas.microsoft.com/office/drawing/2014/main" id="{1549A00D-405B-A21D-1655-18027FBA3739}"/>
              </a:ext>
            </a:extLst>
          </p:cNvPr>
          <p:cNvSpPr/>
          <p:nvPr/>
        </p:nvSpPr>
        <p:spPr>
          <a:xfrm>
            <a:off x="5213838" y="3460477"/>
            <a:ext cx="2910254" cy="3202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0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829A-FA24-CFE5-CF60-826242B78744}"/>
              </a:ext>
            </a:extLst>
          </p:cNvPr>
          <p:cNvSpPr>
            <a:spLocks noGrp="1"/>
          </p:cNvSpPr>
          <p:nvPr>
            <p:ph type="title"/>
          </p:nvPr>
        </p:nvSpPr>
        <p:spPr>
          <a:xfrm>
            <a:off x="758952" y="1216152"/>
            <a:ext cx="5474794" cy="768096"/>
          </a:xfrm>
        </p:spPr>
        <p:txBody>
          <a:bodyPr/>
          <a:lstStyle/>
          <a:p>
            <a:r>
              <a:rPr lang="en-GB" dirty="0">
                <a:latin typeface="+mn-lt"/>
              </a:rPr>
              <a:t>Peer observations</a:t>
            </a:r>
          </a:p>
        </p:txBody>
      </p:sp>
      <p:pic>
        <p:nvPicPr>
          <p:cNvPr id="7" name="Content Placeholder 6">
            <a:extLst>
              <a:ext uri="{FF2B5EF4-FFF2-40B4-BE49-F238E27FC236}">
                <a16:creationId xmlns:a16="http://schemas.microsoft.com/office/drawing/2014/main" id="{B1EE5612-6A66-1052-9B5C-619A52BA43A1}"/>
              </a:ext>
            </a:extLst>
          </p:cNvPr>
          <p:cNvPicPr>
            <a:picLocks noGrp="1" noChangeAspect="1"/>
          </p:cNvPicPr>
          <p:nvPr>
            <p:ph sz="half" idx="1"/>
          </p:nvPr>
        </p:nvPicPr>
        <p:blipFill>
          <a:blip r:embed="rId2"/>
          <a:stretch>
            <a:fillRect/>
          </a:stretch>
        </p:blipFill>
        <p:spPr>
          <a:xfrm>
            <a:off x="8044963" y="169130"/>
            <a:ext cx="3887958" cy="5820614"/>
          </a:xfrm>
        </p:spPr>
      </p:pic>
      <p:sp>
        <p:nvSpPr>
          <p:cNvPr id="5" name="Slide Number Placeholder 4">
            <a:extLst>
              <a:ext uri="{FF2B5EF4-FFF2-40B4-BE49-F238E27FC236}">
                <a16:creationId xmlns:a16="http://schemas.microsoft.com/office/drawing/2014/main" id="{6F71D972-0B5C-23A4-F5D3-1FCE423FE88C}"/>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3" name="TextBox 2">
            <a:extLst>
              <a:ext uri="{FF2B5EF4-FFF2-40B4-BE49-F238E27FC236}">
                <a16:creationId xmlns:a16="http://schemas.microsoft.com/office/drawing/2014/main" id="{95ED038E-0A39-09FC-3979-DE985F746B17}"/>
              </a:ext>
            </a:extLst>
          </p:cNvPr>
          <p:cNvSpPr txBox="1"/>
          <p:nvPr/>
        </p:nvSpPr>
        <p:spPr>
          <a:xfrm>
            <a:off x="1019908" y="2778369"/>
            <a:ext cx="6365630" cy="2308324"/>
          </a:xfrm>
          <a:prstGeom prst="rect">
            <a:avLst/>
          </a:prstGeom>
          <a:noFill/>
        </p:spPr>
        <p:txBody>
          <a:bodyPr wrap="square" rtlCol="0">
            <a:spAutoFit/>
          </a:bodyPr>
          <a:lstStyle/>
          <a:p>
            <a:pPr marL="285750" indent="-285750">
              <a:buFont typeface="Wingdings" panose="05000000000000000000" pitchFamily="2" charset="2"/>
              <a:buChar char="ü"/>
            </a:pPr>
            <a:r>
              <a:rPr lang="en-GB" dirty="0"/>
              <a:t>Optional Sign-up</a:t>
            </a:r>
          </a:p>
          <a:p>
            <a:pPr marL="285750" indent="-285750">
              <a:buFont typeface="Wingdings" panose="05000000000000000000" pitchFamily="2" charset="2"/>
              <a:buChar char="ü"/>
            </a:pPr>
            <a:r>
              <a:rPr lang="en-GB" dirty="0"/>
              <a:t>Colleagues asked to identify at least one area they would be happy to demonstrate and one area they want to observe</a:t>
            </a:r>
          </a:p>
          <a:p>
            <a:pPr marL="285750" indent="-285750">
              <a:buFont typeface="Wingdings" panose="05000000000000000000" pitchFamily="2" charset="2"/>
              <a:buChar char="ü"/>
            </a:pPr>
            <a:r>
              <a:rPr lang="en-GB" dirty="0"/>
              <a:t>List of preferences published to all staff who signed up so they can ‘match’ with another teacher and arrange to visit their lesson(s) when mutually convenient</a:t>
            </a:r>
          </a:p>
          <a:p>
            <a:pPr marL="285750" indent="-285750">
              <a:buFont typeface="Wingdings" panose="05000000000000000000" pitchFamily="2" charset="2"/>
              <a:buChar char="ü"/>
            </a:pPr>
            <a:r>
              <a:rPr lang="en-GB" dirty="0"/>
              <a:t>Feedback sheet issued to all involved at the end of term to gather evidence of impact and suggestions for improvement</a:t>
            </a:r>
          </a:p>
        </p:txBody>
      </p:sp>
    </p:spTree>
    <p:extLst>
      <p:ext uri="{BB962C8B-B14F-4D97-AF65-F5344CB8AC3E}">
        <p14:creationId xmlns:p14="http://schemas.microsoft.com/office/powerpoint/2010/main" val="35658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AD29D17-8F71-42F7-0EBF-C47BA5A36E35}"/>
              </a:ext>
            </a:extLst>
          </p:cNvPr>
          <p:cNvSpPr>
            <a:spLocks noGrp="1"/>
          </p:cNvSpPr>
          <p:nvPr>
            <p:ph type="title"/>
          </p:nvPr>
        </p:nvSpPr>
        <p:spPr>
          <a:xfrm>
            <a:off x="621792" y="935736"/>
            <a:ext cx="6766560" cy="768096"/>
          </a:xfrm>
        </p:spPr>
        <p:txBody>
          <a:bodyPr/>
          <a:lstStyle/>
          <a:p>
            <a:r>
              <a:rPr lang="en-US" dirty="0">
                <a:latin typeface="+mn-lt"/>
              </a:rPr>
              <a:t>An environment for growth</a:t>
            </a:r>
          </a:p>
        </p:txBody>
      </p:sp>
      <p:sp>
        <p:nvSpPr>
          <p:cNvPr id="13" name="Content Placeholder 2">
            <a:extLst>
              <a:ext uri="{FF2B5EF4-FFF2-40B4-BE49-F238E27FC236}">
                <a16:creationId xmlns:a16="http://schemas.microsoft.com/office/drawing/2014/main" id="{0884CA71-F3C9-ADC5-0CB2-E71650C2986C}"/>
              </a:ext>
            </a:extLst>
          </p:cNvPr>
          <p:cNvSpPr>
            <a:spLocks noGrp="1"/>
          </p:cNvSpPr>
          <p:nvPr>
            <p:ph idx="1"/>
          </p:nvPr>
        </p:nvSpPr>
        <p:spPr>
          <a:xfrm>
            <a:off x="1508760" y="2837688"/>
            <a:ext cx="5879592" cy="2700528"/>
          </a:xfrm>
        </p:spPr>
        <p:txBody>
          <a:bodyPr/>
          <a:lstStyle/>
          <a:p>
            <a:r>
              <a:rPr lang="en-US" sz="2400" dirty="0"/>
              <a:t>Staff Room lending library</a:t>
            </a:r>
          </a:p>
          <a:p>
            <a:r>
              <a:rPr lang="en-US" sz="2400" dirty="0"/>
              <a:t>‘Sharing Good practice’ noticeboard with praise ‘post-it’ notes</a:t>
            </a:r>
          </a:p>
          <a:p>
            <a:r>
              <a:rPr lang="en-US" sz="2400" dirty="0"/>
              <a:t>Leads to ideas for ‘Innovation Award’ nominations… and the positive cycle continues!</a:t>
            </a:r>
          </a:p>
        </p:txBody>
      </p:sp>
      <p:sp>
        <p:nvSpPr>
          <p:cNvPr id="6" name="Slide Number Placeholder 5">
            <a:extLst>
              <a:ext uri="{FF2B5EF4-FFF2-40B4-BE49-F238E27FC236}">
                <a16:creationId xmlns:a16="http://schemas.microsoft.com/office/drawing/2014/main" id="{8ADB5430-2ED3-250E-3360-083BC1CA1335}"/>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DD3A2B12-4C49-CB6D-2D00-A2007510FB5E}"/>
              </a:ext>
            </a:extLst>
          </p:cNvPr>
          <p:cNvPicPr>
            <a:picLocks noChangeAspect="1"/>
          </p:cNvPicPr>
          <p:nvPr/>
        </p:nvPicPr>
        <p:blipFill>
          <a:blip r:embed="rId2"/>
          <a:stretch>
            <a:fillRect/>
          </a:stretch>
        </p:blipFill>
        <p:spPr>
          <a:xfrm>
            <a:off x="7360524" y="3103535"/>
            <a:ext cx="4572396" cy="3429297"/>
          </a:xfrm>
          <a:prstGeom prst="rect">
            <a:avLst/>
          </a:prstGeom>
        </p:spPr>
      </p:pic>
    </p:spTree>
    <p:extLst>
      <p:ext uri="{BB962C8B-B14F-4D97-AF65-F5344CB8AC3E}">
        <p14:creationId xmlns:p14="http://schemas.microsoft.com/office/powerpoint/2010/main" val="199940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44BF-B699-7C24-3C97-16724F774532}"/>
              </a:ext>
            </a:extLst>
          </p:cNvPr>
          <p:cNvSpPr>
            <a:spLocks noGrp="1"/>
          </p:cNvSpPr>
          <p:nvPr>
            <p:ph type="title"/>
          </p:nvPr>
        </p:nvSpPr>
        <p:spPr>
          <a:xfrm>
            <a:off x="633046" y="631639"/>
            <a:ext cx="8071338" cy="768096"/>
          </a:xfrm>
        </p:spPr>
        <p:txBody>
          <a:bodyPr/>
          <a:lstStyle/>
          <a:p>
            <a:r>
              <a:rPr lang="en-GB" dirty="0">
                <a:latin typeface="+mn-lt"/>
              </a:rPr>
              <a:t>Impact and outcomes</a:t>
            </a:r>
          </a:p>
        </p:txBody>
      </p:sp>
      <p:sp>
        <p:nvSpPr>
          <p:cNvPr id="3" name="Content Placeholder 2">
            <a:extLst>
              <a:ext uri="{FF2B5EF4-FFF2-40B4-BE49-F238E27FC236}">
                <a16:creationId xmlns:a16="http://schemas.microsoft.com/office/drawing/2014/main" id="{9A5B0230-A69B-7084-6227-4239B5C92DDD}"/>
              </a:ext>
            </a:extLst>
          </p:cNvPr>
          <p:cNvSpPr>
            <a:spLocks noGrp="1"/>
          </p:cNvSpPr>
          <p:nvPr>
            <p:ph idx="1"/>
          </p:nvPr>
        </p:nvSpPr>
        <p:spPr>
          <a:xfrm>
            <a:off x="1069145" y="1518842"/>
            <a:ext cx="7406640" cy="2700528"/>
          </a:xfrm>
        </p:spPr>
        <p:txBody>
          <a:bodyPr/>
          <a:lstStyle/>
          <a:p>
            <a:pPr marL="285750" indent="-285750">
              <a:buFont typeface="Wingdings" panose="05000000000000000000" pitchFamily="2" charset="2"/>
              <a:buChar char="v"/>
            </a:pPr>
            <a:r>
              <a:rPr lang="en-GB" sz="2400" dirty="0"/>
              <a:t>Student Outcomes across all stages</a:t>
            </a:r>
          </a:p>
          <a:p>
            <a:pPr marL="285750" indent="-285750">
              <a:buFont typeface="Wingdings" panose="05000000000000000000" pitchFamily="2" charset="2"/>
              <a:buChar char="v"/>
            </a:pPr>
            <a:r>
              <a:rPr lang="en-GB" sz="2400" dirty="0"/>
              <a:t>Observable improvement in classroom practice</a:t>
            </a:r>
          </a:p>
          <a:p>
            <a:pPr marL="285750" indent="-285750">
              <a:buFont typeface="Wingdings" panose="05000000000000000000" pitchFamily="2" charset="2"/>
              <a:buChar char="v"/>
            </a:pPr>
            <a:r>
              <a:rPr lang="en-GB" sz="2400" dirty="0"/>
              <a:t>Increased engagement with professional qualifications</a:t>
            </a:r>
          </a:p>
          <a:p>
            <a:endParaRPr lang="en-GB" sz="2400" dirty="0"/>
          </a:p>
          <a:p>
            <a:r>
              <a:rPr lang="en-GB" sz="2400" dirty="0"/>
              <a:t>The ‘non-measurables’</a:t>
            </a:r>
          </a:p>
          <a:p>
            <a:pPr marL="285750" indent="-285750">
              <a:buFont typeface="Wingdings" panose="05000000000000000000" pitchFamily="2" charset="2"/>
              <a:buChar char="v"/>
            </a:pPr>
            <a:r>
              <a:rPr lang="en-GB" sz="2400" dirty="0"/>
              <a:t>Discussions around teaching and learning </a:t>
            </a:r>
          </a:p>
          <a:p>
            <a:pPr marL="285750" indent="-285750">
              <a:buFont typeface="Wingdings" panose="05000000000000000000" pitchFamily="2" charset="2"/>
              <a:buChar char="v"/>
            </a:pPr>
            <a:r>
              <a:rPr lang="en-GB" sz="2400" dirty="0"/>
              <a:t>Attitudes towards challenge and innovation</a:t>
            </a:r>
          </a:p>
          <a:p>
            <a:pPr marL="285750" indent="-285750">
              <a:buFont typeface="Wingdings" panose="05000000000000000000" pitchFamily="2" charset="2"/>
              <a:buChar char="v"/>
            </a:pPr>
            <a:r>
              <a:rPr lang="en-GB" sz="2400" dirty="0"/>
              <a:t>Staff wellbeing and confidence</a:t>
            </a:r>
          </a:p>
        </p:txBody>
      </p:sp>
      <p:sp>
        <p:nvSpPr>
          <p:cNvPr id="4" name="Slide Number Placeholder 3">
            <a:extLst>
              <a:ext uri="{FF2B5EF4-FFF2-40B4-BE49-F238E27FC236}">
                <a16:creationId xmlns:a16="http://schemas.microsoft.com/office/drawing/2014/main" id="{553A9C7C-7A8C-A86D-B00D-785F2889843D}"/>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6" name="Picture 5">
            <a:extLst>
              <a:ext uri="{FF2B5EF4-FFF2-40B4-BE49-F238E27FC236}">
                <a16:creationId xmlns:a16="http://schemas.microsoft.com/office/drawing/2014/main" id="{8918AF43-5D21-E1FD-C1C9-C6C8369CDB4F}"/>
              </a:ext>
            </a:extLst>
          </p:cNvPr>
          <p:cNvPicPr>
            <a:picLocks noChangeAspect="1"/>
          </p:cNvPicPr>
          <p:nvPr/>
        </p:nvPicPr>
        <p:blipFill rotWithShape="1">
          <a:blip r:embed="rId2"/>
          <a:srcRect b="9020"/>
          <a:stretch/>
        </p:blipFill>
        <p:spPr>
          <a:xfrm>
            <a:off x="6471139" y="4614131"/>
            <a:ext cx="2057400" cy="2019140"/>
          </a:xfrm>
          <a:prstGeom prst="rect">
            <a:avLst/>
          </a:prstGeom>
        </p:spPr>
      </p:pic>
    </p:spTree>
    <p:extLst>
      <p:ext uri="{BB962C8B-B14F-4D97-AF65-F5344CB8AC3E}">
        <p14:creationId xmlns:p14="http://schemas.microsoft.com/office/powerpoint/2010/main" val="8809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Description automatically generated">
            <a:extLst>
              <a:ext uri="{FF2B5EF4-FFF2-40B4-BE49-F238E27FC236}">
                <a16:creationId xmlns:a16="http://schemas.microsoft.com/office/drawing/2014/main" id="{D7B83AA3-388E-5A4D-75F5-C46D1635F65F}"/>
              </a:ext>
            </a:extLst>
          </p:cNvPr>
          <p:cNvPicPr>
            <a:picLocks noGrp="1" noChangeAspect="1"/>
          </p:cNvPicPr>
          <p:nvPr>
            <p:ph idx="1"/>
          </p:nvPr>
        </p:nvPicPr>
        <p:blipFill>
          <a:blip r:embed="rId2"/>
          <a:stretch>
            <a:fillRect/>
          </a:stretch>
        </p:blipFill>
        <p:spPr>
          <a:xfrm>
            <a:off x="1888853" y="2837688"/>
            <a:ext cx="5119405" cy="2700528"/>
          </a:xfrm>
          <a:prstGeom prst="rect">
            <a:avLst/>
          </a:prstGeom>
          <a:noFill/>
        </p:spPr>
      </p:pic>
      <p:sp>
        <p:nvSpPr>
          <p:cNvPr id="4" name="Slide Number Placeholder 3">
            <a:extLst>
              <a:ext uri="{FF2B5EF4-FFF2-40B4-BE49-F238E27FC236}">
                <a16:creationId xmlns:a16="http://schemas.microsoft.com/office/drawing/2014/main" id="{5EBCA097-6670-EA37-F640-9B43B2D6E448}"/>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19</a:t>
            </a:fld>
            <a:endParaRPr lang="en-US"/>
          </a:p>
        </p:txBody>
      </p:sp>
    </p:spTree>
    <p:extLst>
      <p:ext uri="{BB962C8B-B14F-4D97-AF65-F5344CB8AC3E}">
        <p14:creationId xmlns:p14="http://schemas.microsoft.com/office/powerpoint/2010/main" val="218327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78646" y="910336"/>
            <a:ext cx="5807963" cy="768096"/>
          </a:xfrm>
        </p:spPr>
        <p:txBody>
          <a:bodyPr/>
          <a:lstStyle/>
          <a:p>
            <a:r>
              <a:rPr lang="en-US" sz="3200" dirty="0">
                <a:solidFill>
                  <a:schemeClr val="accent6"/>
                </a:solidFill>
                <a:latin typeface="+mn-lt"/>
                <a:cs typeface="Arial Black" panose="020B0604020202020204" pitchFamily="34" charset="0"/>
              </a:rPr>
              <a:t>agenda</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778646" y="2112967"/>
            <a:ext cx="5693664" cy="3122168"/>
          </a:xfrm>
        </p:spPr>
        <p:txBody>
          <a:bodyPr vert="horz" lIns="91440" tIns="45720" rIns="91440" bIns="45720" rtlCol="0" anchor="t">
            <a:noAutofit/>
          </a:bodyPr>
          <a:lstStyle/>
          <a:p>
            <a:r>
              <a:rPr lang="en-US" sz="1800" dirty="0"/>
              <a:t>Introduction​: the challenge</a:t>
            </a:r>
          </a:p>
          <a:p>
            <a:pPr marL="342900" indent="-342900">
              <a:buFont typeface="Arial" panose="020B0604020202020204" pitchFamily="34" charset="0"/>
              <a:buChar char="•"/>
            </a:pPr>
            <a:r>
              <a:rPr lang="en-US" sz="1800" dirty="0"/>
              <a:t>Motivation</a:t>
            </a:r>
          </a:p>
          <a:p>
            <a:pPr marL="342900" indent="-342900">
              <a:buFont typeface="Arial" panose="020B0604020202020204" pitchFamily="34" charset="0"/>
              <a:buChar char="•"/>
            </a:pPr>
            <a:r>
              <a:rPr lang="en-US" sz="1800" dirty="0"/>
              <a:t>Relevance</a:t>
            </a:r>
          </a:p>
          <a:p>
            <a:pPr marL="342900" indent="-342900">
              <a:buFont typeface="Arial" panose="020B0604020202020204" pitchFamily="34" charset="0"/>
              <a:buChar char="•"/>
            </a:pPr>
            <a:r>
              <a:rPr lang="en-US" sz="1800" dirty="0"/>
              <a:t>Active participation </a:t>
            </a:r>
            <a:endParaRPr lang="en-US" sz="1800" dirty="0">
              <a:cs typeface="Sabon Next LT"/>
            </a:endParaRPr>
          </a:p>
          <a:p>
            <a:pPr marL="342900" indent="-342900">
              <a:buFont typeface="Arial" panose="020B0604020202020204" pitchFamily="34" charset="0"/>
              <a:buChar char="•"/>
            </a:pPr>
            <a:r>
              <a:rPr lang="en-US" sz="1800" dirty="0"/>
              <a:t>Collaboration</a:t>
            </a:r>
          </a:p>
          <a:p>
            <a:r>
              <a:rPr lang="en-US" sz="1800" dirty="0"/>
              <a:t>Practical Strategies to develop culture</a:t>
            </a:r>
          </a:p>
          <a:p>
            <a:r>
              <a:rPr lang="en-US" sz="1800" dirty="0"/>
              <a:t>Impact and Outcomes</a:t>
            </a:r>
          </a:p>
          <a:p>
            <a:r>
              <a:rPr lang="en-US" sz="1800" dirty="0"/>
              <a:t>​</a:t>
            </a:r>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908003" y="1056406"/>
            <a:ext cx="6766560" cy="768096"/>
          </a:xfrm>
        </p:spPr>
        <p:txBody>
          <a:bodyPr/>
          <a:lstStyle/>
          <a:p>
            <a:r>
              <a:rPr lang="en-US" dirty="0">
                <a:latin typeface="+mn-lt"/>
              </a:rPr>
              <a:t>The Challenge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08003" y="2078736"/>
            <a:ext cx="7740045" cy="3460418"/>
          </a:xfrm>
        </p:spPr>
        <p:txBody>
          <a:bodyPr/>
          <a:lstStyle/>
          <a:p>
            <a:r>
              <a:rPr lang="en-US" sz="2400" b="1" dirty="0"/>
              <a:t>Motivation: </a:t>
            </a:r>
          </a:p>
          <a:p>
            <a:endParaRPr lang="en-US" sz="2400" b="1" dirty="0"/>
          </a:p>
          <a:p>
            <a:r>
              <a:rPr lang="en-GB" sz="1800" dirty="0">
                <a:effectLst/>
                <a:ea typeface="Calibri" panose="020F0502020204030204" pitchFamily="34" charset="0"/>
                <a:cs typeface="Arial" panose="020B0604020202020204" pitchFamily="34" charset="0"/>
              </a:rPr>
              <a:t>the prospect of making a difference in pupils’ lives motivates </a:t>
            </a:r>
            <a:r>
              <a:rPr lang="en-GB" sz="1800" b="1" dirty="0">
                <a:effectLst/>
                <a:ea typeface="Calibri" panose="020F0502020204030204" pitchFamily="34" charset="0"/>
                <a:cs typeface="Arial" panose="020B0604020202020204" pitchFamily="34" charset="0"/>
              </a:rPr>
              <a:t>92% of teachers </a:t>
            </a:r>
            <a:r>
              <a:rPr lang="en-GB" sz="1800" dirty="0">
                <a:effectLst/>
                <a:ea typeface="Calibri" panose="020F0502020204030204" pitchFamily="34" charset="0"/>
                <a:cs typeface="Arial" panose="020B0604020202020204" pitchFamily="34" charset="0"/>
              </a:rPr>
              <a:t>(</a:t>
            </a:r>
            <a:r>
              <a:rPr lang="en-GB" sz="1800" dirty="0" err="1">
                <a:effectLst/>
                <a:ea typeface="Calibri" panose="020F0502020204030204" pitchFamily="34" charset="0"/>
                <a:cs typeface="Arial" panose="020B0604020202020204" pitchFamily="34" charset="0"/>
              </a:rPr>
              <a:t>LKMco</a:t>
            </a:r>
            <a:r>
              <a:rPr lang="en-GB" sz="1800" dirty="0">
                <a:effectLst/>
                <a:ea typeface="Calibri" panose="020F0502020204030204" pitchFamily="34" charset="0"/>
                <a:cs typeface="Arial" panose="020B0604020202020204" pitchFamily="34" charset="0"/>
              </a:rPr>
              <a:t> &amp; Pearson 2015)</a:t>
            </a:r>
          </a:p>
          <a:p>
            <a:r>
              <a:rPr lang="en-GB" sz="1800" dirty="0">
                <a:ea typeface="Calibri" panose="020F0502020204030204" pitchFamily="34" charset="0"/>
                <a:cs typeface="Arial" panose="020B0604020202020204" pitchFamily="34" charset="0"/>
              </a:rPr>
              <a:t>BUT</a:t>
            </a:r>
            <a:endParaRPr lang="en-GB" sz="1800" dirty="0">
              <a:effectLst/>
              <a:ea typeface="Calibri" panose="020F0502020204030204" pitchFamily="34" charset="0"/>
              <a:cs typeface="Arial" panose="020B0604020202020204" pitchFamily="34" charset="0"/>
            </a:endParaRPr>
          </a:p>
          <a:p>
            <a:r>
              <a:rPr lang="en-GB" sz="1800" dirty="0">
                <a:effectLst/>
                <a:ea typeface="Calibri" panose="020F0502020204030204" pitchFamily="34" charset="0"/>
                <a:cs typeface="Arial" panose="020B0604020202020204" pitchFamily="34" charset="0"/>
              </a:rPr>
              <a:t>Only 38% of teachers surveyed in October 2018 agreed that ‘time and resources allocated to professional development are used in ways that enhance teachers’ instructional capabilities’. (</a:t>
            </a:r>
            <a:r>
              <a:rPr lang="en-GB" sz="1800" u="sng" dirty="0" err="1">
                <a:solidFill>
                  <a:srgbClr val="0000FF"/>
                </a:solidFill>
                <a:ea typeface="Calibri" panose="020F0502020204030204" pitchFamily="34" charset="0"/>
                <a:cs typeface="Arial" panose="020B0604020202020204" pitchFamily="34" charset="0"/>
                <a:hlinkClick r:id="rId3"/>
              </a:rPr>
              <a:t>Teachertapp</a:t>
            </a:r>
            <a:r>
              <a:rPr lang="en-GB" sz="1800" u="sng" dirty="0">
                <a:solidFill>
                  <a:srgbClr val="0000FF"/>
                </a:solidFill>
                <a:ea typeface="Calibri" panose="020F0502020204030204" pitchFamily="34" charset="0"/>
                <a:cs typeface="Arial" panose="020B0604020202020204" pitchFamily="34" charset="0"/>
                <a:hlinkClick r:id="rId3"/>
              </a:rPr>
              <a:t>, 2018</a:t>
            </a:r>
            <a:r>
              <a:rPr lang="en-GB" sz="1800" u="sng" dirty="0">
                <a:solidFill>
                  <a:srgbClr val="0000FF"/>
                </a:solidFill>
                <a:ea typeface="Calibri" panose="020F0502020204030204" pitchFamily="34" charset="0"/>
                <a:cs typeface="Arial" panose="020B0604020202020204" pitchFamily="34" charset="0"/>
              </a:rPr>
              <a:t>)</a:t>
            </a:r>
            <a:endParaRPr lang="en-GB" sz="1800" dirty="0">
              <a:effectLst/>
              <a:ea typeface="Calibri" panose="020F0502020204030204" pitchFamily="34" charset="0"/>
              <a:cs typeface="Arial" panose="020B0604020202020204" pitchFamily="34" charset="0"/>
            </a:endParaRPr>
          </a:p>
          <a:p>
            <a:r>
              <a:rPr lang="en-GB" sz="1800" dirty="0">
                <a:ea typeface="Calibri" panose="020F0502020204030204" pitchFamily="34" charset="0"/>
                <a:cs typeface="Arial" panose="020B0604020202020204" pitchFamily="34" charset="0"/>
              </a:rPr>
              <a:t>AND</a:t>
            </a:r>
            <a:endParaRPr lang="en-GB" sz="1800" dirty="0">
              <a:effectLst/>
              <a:ea typeface="Calibri" panose="020F0502020204030204" pitchFamily="34" charset="0"/>
              <a:cs typeface="Arial" panose="020B0604020202020204" pitchFamily="34" charset="0"/>
            </a:endParaRPr>
          </a:p>
          <a:p>
            <a:r>
              <a:rPr lang="en-GB" sz="1800" dirty="0">
                <a:ea typeface="Calibri" panose="020F0502020204030204" pitchFamily="34" charset="0"/>
                <a:cs typeface="Arial" panose="020B0604020202020204" pitchFamily="34" charset="0"/>
              </a:rPr>
              <a:t>S</a:t>
            </a:r>
            <a:r>
              <a:rPr lang="en-GB" sz="1800" dirty="0">
                <a:effectLst/>
                <a:ea typeface="Calibri" panose="020F0502020204030204" pitchFamily="34" charset="0"/>
                <a:cs typeface="Arial" panose="020B0604020202020204" pitchFamily="34" charset="0"/>
              </a:rPr>
              <a:t>ubstantially fewer classroom teachers (29%) agreed with this statement compared to headteachers (73%). (</a:t>
            </a:r>
            <a:r>
              <a:rPr lang="en-GB" sz="1800" u="sng" dirty="0" err="1">
                <a:solidFill>
                  <a:srgbClr val="0000FF"/>
                </a:solidFill>
                <a:effectLst/>
                <a:ea typeface="Calibri" panose="020F0502020204030204" pitchFamily="34" charset="0"/>
                <a:cs typeface="Arial" panose="020B0604020202020204" pitchFamily="34" charset="0"/>
                <a:hlinkClick r:id="rId3"/>
              </a:rPr>
              <a:t>Teachertapp</a:t>
            </a:r>
            <a:r>
              <a:rPr lang="en-GB" sz="1800" u="sng" dirty="0">
                <a:solidFill>
                  <a:srgbClr val="0000FF"/>
                </a:solidFill>
                <a:effectLst/>
                <a:ea typeface="Calibri" panose="020F0502020204030204" pitchFamily="34" charset="0"/>
                <a:cs typeface="Arial" panose="020B0604020202020204" pitchFamily="34" charset="0"/>
                <a:hlinkClick r:id="rId3"/>
              </a:rPr>
              <a:t>, 2018</a:t>
            </a:r>
            <a:r>
              <a:rPr lang="en-GB" sz="1800" dirty="0">
                <a:effectLst/>
                <a:ea typeface="Calibri" panose="020F0502020204030204" pitchFamily="34" charset="0"/>
                <a:cs typeface="Arial" panose="020B0604020202020204" pitchFamily="34" charset="0"/>
              </a:rPr>
              <a:t>)</a:t>
            </a:r>
          </a:p>
          <a:p>
            <a:endParaRPr lang="en-US" sz="2400"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435042" y="1110468"/>
            <a:ext cx="2440043" cy="4637063"/>
          </a:xfrm>
        </p:spPr>
        <p:txBody>
          <a:bodyPr/>
          <a:lstStyle/>
          <a:p>
            <a:r>
              <a:rPr lang="en-GB" sz="2000" b="1" i="1" dirty="0">
                <a:solidFill>
                  <a:srgbClr val="555658"/>
                </a:solidFill>
                <a:latin typeface="Lato" panose="020F0502020204030203" pitchFamily="34" charset="0"/>
              </a:rPr>
              <a:t>“Being a teacher means wanting, more than anything, to make a difference in the learning lives of students. It means being willing to make, everyday, huge amounts of emotional as well as intellectual investment in the service of those who don’t necessarily want to learn, to learn what you are teaching or to learn from you.”</a:t>
            </a:r>
            <a:r>
              <a:rPr lang="en-GB" sz="2000" b="1" dirty="0">
                <a:solidFill>
                  <a:srgbClr val="555658"/>
                </a:solidFill>
                <a:latin typeface="Lato" panose="020F0502020204030203" pitchFamily="34" charset="0"/>
              </a:rPr>
              <a:t> </a:t>
            </a:r>
            <a:r>
              <a:rPr lang="en-GB" sz="2000" dirty="0">
                <a:solidFill>
                  <a:srgbClr val="555658"/>
                </a:solidFill>
                <a:latin typeface="Lato" panose="020F0502020204030203" pitchFamily="34" charset="0"/>
              </a:rPr>
              <a:t>- Christopher Day</a:t>
            </a:r>
            <a:endParaRPr lang="en-GB" sz="2000" b="1" dirty="0">
              <a:solidFill>
                <a:srgbClr val="555658"/>
              </a:solidFill>
              <a:latin typeface="Lato" panose="020F0502020204030203" pitchFamily="34" charset="0"/>
            </a:endParaRPr>
          </a:p>
          <a:p>
            <a:endParaRPr lang="en-US" sz="20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908004" y="1038821"/>
            <a:ext cx="6766560" cy="768096"/>
          </a:xfrm>
        </p:spPr>
        <p:txBody>
          <a:bodyPr/>
          <a:lstStyle/>
          <a:p>
            <a:r>
              <a:rPr lang="en-US" dirty="0">
                <a:latin typeface="+mn-lt"/>
              </a:rPr>
              <a:t>The Challenge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767326" y="2235395"/>
            <a:ext cx="8165594" cy="2700528"/>
          </a:xfrm>
        </p:spPr>
        <p:txBody>
          <a:bodyPr/>
          <a:lstStyle/>
          <a:p>
            <a:r>
              <a:rPr lang="en-US" sz="2400" b="1" dirty="0"/>
              <a:t>Relevance</a:t>
            </a:r>
          </a:p>
          <a:p>
            <a:r>
              <a:rPr lang="en-US" sz="2400" dirty="0"/>
              <a:t>Mid-career teachers vs Early Career Teachers </a:t>
            </a:r>
          </a:p>
          <a:p>
            <a:r>
              <a:rPr lang="en-US" sz="2400" dirty="0"/>
              <a:t>Barriers to effective Professional Development</a:t>
            </a:r>
          </a:p>
          <a:p>
            <a:r>
              <a:rPr lang="en-US" sz="2400" dirty="0"/>
              <a:t>Requirement for more specialized Professional Development</a:t>
            </a:r>
          </a:p>
          <a:p>
            <a:endParaRPr lang="en-US" sz="2400" dirty="0"/>
          </a:p>
          <a:p>
            <a:r>
              <a:rPr lang="en-US" sz="2400" dirty="0"/>
              <a:t>Outcome noticeable in 2018 OECD Teaching &amp; Learning International Survey </a:t>
            </a:r>
            <a:r>
              <a:rPr lang="en-US" sz="1400" dirty="0"/>
              <a:t>(OECD TALIS 2018) </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3908004" y="491314"/>
            <a:ext cx="5754741" cy="274320"/>
          </a:xfrm>
        </p:spPr>
        <p:txBody>
          <a:bodyPr/>
          <a:lstStyle/>
          <a:p>
            <a:r>
              <a:rPr lang="en-GB" b="0" i="1" dirty="0">
                <a:solidFill>
                  <a:srgbClr val="555658"/>
                </a:solidFill>
                <a:effectLst/>
                <a:latin typeface="Lato" panose="020F0502020204030203" pitchFamily="34" charset="0"/>
              </a:rPr>
              <a:t>"When teachers stop learning, so do students." </a:t>
            </a:r>
            <a:r>
              <a:rPr lang="en-GB" b="0" i="0" dirty="0">
                <a:solidFill>
                  <a:srgbClr val="555658"/>
                </a:solidFill>
                <a:effectLst/>
                <a:latin typeface="Lato" panose="020F0502020204030203" pitchFamily="34" charset="0"/>
              </a:rPr>
              <a:t>- Jim Knight 2010</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62737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908004" y="1038821"/>
            <a:ext cx="6766560" cy="768096"/>
          </a:xfrm>
        </p:spPr>
        <p:txBody>
          <a:bodyPr/>
          <a:lstStyle/>
          <a:p>
            <a:r>
              <a:rPr lang="en-US" dirty="0">
                <a:latin typeface="+mn-lt"/>
              </a:rPr>
              <a:t>The Challenge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767326" y="1998002"/>
            <a:ext cx="7740045" cy="2700528"/>
          </a:xfrm>
        </p:spPr>
        <p:txBody>
          <a:bodyPr/>
          <a:lstStyle/>
          <a:p>
            <a:r>
              <a:rPr lang="en-US" sz="1800" b="1" dirty="0"/>
              <a:t>Active Participation</a:t>
            </a:r>
          </a:p>
          <a:p>
            <a:endParaRPr lang="en-US" sz="1800" b="1" dirty="0"/>
          </a:p>
          <a:p>
            <a:r>
              <a:rPr lang="en-GB" sz="1800" dirty="0">
                <a:solidFill>
                  <a:srgbClr val="202C8F"/>
                </a:solidFill>
                <a:ea typeface="Calibri" panose="020F0502020204030204" pitchFamily="34" charset="0"/>
                <a:cs typeface="Arial" panose="020B0604020202020204" pitchFamily="34" charset="0"/>
              </a:rPr>
              <a:t>T</a:t>
            </a:r>
            <a:r>
              <a:rPr lang="en-GB" sz="1800" dirty="0">
                <a:solidFill>
                  <a:srgbClr val="202C8F"/>
                </a:solidFill>
                <a:effectLst/>
                <a:ea typeface="Calibri" panose="020F0502020204030204" pitchFamily="34" charset="0"/>
                <a:cs typeface="Arial" panose="020B0604020202020204" pitchFamily="34" charset="0"/>
              </a:rPr>
              <a:t>eachers’ autonomy and </a:t>
            </a:r>
            <a:r>
              <a:rPr lang="en-GB" sz="1800" b="1" dirty="0">
                <a:solidFill>
                  <a:srgbClr val="202C8F"/>
                </a:solidFill>
                <a:effectLst/>
                <a:ea typeface="Calibri" panose="020F0502020204030204" pitchFamily="34" charset="0"/>
                <a:cs typeface="Arial" panose="020B0604020202020204" pitchFamily="34" charset="0"/>
              </a:rPr>
              <a:t>their perceived influence over their professional development goal setting </a:t>
            </a:r>
            <a:r>
              <a:rPr lang="en-GB" sz="1800" dirty="0">
                <a:solidFill>
                  <a:srgbClr val="202C8F"/>
                </a:solidFill>
                <a:effectLst/>
                <a:ea typeface="Calibri" panose="020F0502020204030204" pitchFamily="34" charset="0"/>
                <a:cs typeface="Arial" panose="020B0604020202020204" pitchFamily="34" charset="0"/>
              </a:rPr>
              <a:t>is the area most associated with higher job satisfaction and a greater intention to stay in teaching. (</a:t>
            </a:r>
            <a:r>
              <a:rPr lang="en-GB" sz="1800" i="0" dirty="0">
                <a:solidFill>
                  <a:srgbClr val="202C8F"/>
                </a:solidFill>
                <a:effectLst/>
              </a:rPr>
              <a:t>NFER &amp; Teacher Development Trust, 2020 )</a:t>
            </a:r>
            <a:endParaRPr lang="en-GB" sz="1800" dirty="0">
              <a:solidFill>
                <a:srgbClr val="202C8F"/>
              </a:solidFill>
              <a:effectLst/>
              <a:ea typeface="Calibri" panose="020F0502020204030204" pitchFamily="34" charset="0"/>
              <a:cs typeface="Arial" panose="020B0604020202020204" pitchFamily="34" charset="0"/>
            </a:endParaRPr>
          </a:p>
          <a:p>
            <a:endParaRPr lang="en-US" sz="1800" b="1" dirty="0"/>
          </a:p>
          <a:p>
            <a:pPr>
              <a:lnSpc>
                <a:spcPct val="107000"/>
              </a:lnSpc>
              <a:spcAft>
                <a:spcPts val="800"/>
              </a:spcAft>
            </a:pPr>
            <a:r>
              <a:rPr lang="en-GB" sz="1800" dirty="0">
                <a:effectLst/>
                <a:ea typeface="Calibri" panose="020F0502020204030204" pitchFamily="34" charset="0"/>
                <a:cs typeface="Arial" panose="020B0604020202020204" pitchFamily="34" charset="0"/>
              </a:rPr>
              <a:t>Professional development activities should:</a:t>
            </a:r>
          </a:p>
          <a:p>
            <a:pPr marL="342900" lvl="0" indent="-342900">
              <a:lnSpc>
                <a:spcPct val="107000"/>
              </a:lnSpc>
              <a:spcAft>
                <a:spcPts val="800"/>
              </a:spcAft>
              <a:buFont typeface="Arial" panose="020B0604020202020204" pitchFamily="34" charset="0"/>
              <a:buChar char="•"/>
              <a:tabLst>
                <a:tab pos="457200" algn="l"/>
              </a:tabLst>
            </a:pPr>
            <a:r>
              <a:rPr lang="en-GB" sz="1800" dirty="0">
                <a:effectLst/>
                <a:ea typeface="Calibri" panose="020F0502020204030204" pitchFamily="34" charset="0"/>
                <a:cs typeface="Times New Roman" panose="02020603050405020304" pitchFamily="18" charset="0"/>
              </a:rPr>
              <a:t>Be designed around individual teachers’ existing experience, knowledge and needs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ea typeface="Calibri" panose="020F0502020204030204" pitchFamily="34" charset="0"/>
                <a:cs typeface="Times New Roman" panose="02020603050405020304" pitchFamily="18" charset="0"/>
              </a:rPr>
              <a:t>Be relevant to the context and day-to-day experiences of teachers and their schools</a:t>
            </a:r>
          </a:p>
          <a:p>
            <a:endParaRPr lang="en-US" sz="1800" b="1"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3908004" y="491314"/>
            <a:ext cx="5754741" cy="274320"/>
          </a:xfrm>
        </p:spPr>
        <p:txBody>
          <a:bodyPr/>
          <a:lstStyle/>
          <a:p>
            <a:r>
              <a:rPr lang="en-GB" b="0" i="1" dirty="0">
                <a:solidFill>
                  <a:srgbClr val="555658"/>
                </a:solidFill>
                <a:effectLst/>
                <a:latin typeface="Lato" panose="020F0502020204030203" pitchFamily="34" charset="0"/>
              </a:rPr>
              <a:t>"When teachers stop learning, so do students." </a:t>
            </a:r>
            <a:r>
              <a:rPr lang="en-GB" b="0" i="0" dirty="0">
                <a:solidFill>
                  <a:srgbClr val="555658"/>
                </a:solidFill>
                <a:effectLst/>
                <a:latin typeface="Lato" panose="020F0502020204030203" pitchFamily="34" charset="0"/>
              </a:rPr>
              <a:t>- Jim Knight 2010</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1560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732133-337E-290D-EED4-CA2ABF7A144A}"/>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6</a:t>
            </a:fld>
            <a:endParaRPr lang="en-US"/>
          </a:p>
        </p:txBody>
      </p:sp>
      <p:pic>
        <p:nvPicPr>
          <p:cNvPr id="2050" name="Picture 2" descr="CPD-blog-image-2">
            <a:extLst>
              <a:ext uri="{FF2B5EF4-FFF2-40B4-BE49-F238E27FC236}">
                <a16:creationId xmlns:a16="http://schemas.microsoft.com/office/drawing/2014/main" id="{F4B06619-7174-8234-B3DC-6B5C95A1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389" y="1346706"/>
            <a:ext cx="7547221" cy="49811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93DF70-B750-C25D-2855-90324F3AFE52}"/>
              </a:ext>
            </a:extLst>
          </p:cNvPr>
          <p:cNvSpPr txBox="1"/>
          <p:nvPr/>
        </p:nvSpPr>
        <p:spPr>
          <a:xfrm>
            <a:off x="2778369" y="457200"/>
            <a:ext cx="7825154" cy="523220"/>
          </a:xfrm>
          <a:prstGeom prst="rect">
            <a:avLst/>
          </a:prstGeom>
          <a:noFill/>
        </p:spPr>
        <p:txBody>
          <a:bodyPr wrap="square" rtlCol="0">
            <a:spAutoFit/>
          </a:bodyPr>
          <a:lstStyle/>
          <a:p>
            <a:r>
              <a:rPr lang="en-GB" sz="2800" dirty="0">
                <a:solidFill>
                  <a:srgbClr val="202C8F"/>
                </a:solidFill>
              </a:rPr>
              <a:t>What do teachers want? (Irisconnect.com 2022)</a:t>
            </a:r>
          </a:p>
        </p:txBody>
      </p:sp>
    </p:spTree>
    <p:extLst>
      <p:ext uri="{BB962C8B-B14F-4D97-AF65-F5344CB8AC3E}">
        <p14:creationId xmlns:p14="http://schemas.microsoft.com/office/powerpoint/2010/main" val="201544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A4EE17-355C-8FE5-0733-FD27B8C6B4B0}"/>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7</a:t>
            </a:fld>
            <a:endParaRPr lang="en-US"/>
          </a:p>
        </p:txBody>
      </p:sp>
      <p:pic>
        <p:nvPicPr>
          <p:cNvPr id="30" name="Picture 29">
            <a:extLst>
              <a:ext uri="{FF2B5EF4-FFF2-40B4-BE49-F238E27FC236}">
                <a16:creationId xmlns:a16="http://schemas.microsoft.com/office/drawing/2014/main" id="{51C67722-CE99-DBDA-4C15-C0EF7191EB58}"/>
              </a:ext>
            </a:extLst>
          </p:cNvPr>
          <p:cNvPicPr>
            <a:picLocks noChangeAspect="1"/>
          </p:cNvPicPr>
          <p:nvPr/>
        </p:nvPicPr>
        <p:blipFill>
          <a:blip r:embed="rId3"/>
          <a:stretch>
            <a:fillRect/>
          </a:stretch>
        </p:blipFill>
        <p:spPr>
          <a:xfrm>
            <a:off x="1724930" y="278532"/>
            <a:ext cx="9046609" cy="6111048"/>
          </a:xfrm>
          <a:prstGeom prst="rect">
            <a:avLst/>
          </a:prstGeom>
        </p:spPr>
      </p:pic>
    </p:spTree>
    <p:extLst>
      <p:ext uri="{BB962C8B-B14F-4D97-AF65-F5344CB8AC3E}">
        <p14:creationId xmlns:p14="http://schemas.microsoft.com/office/powerpoint/2010/main" val="421497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908004" y="1038821"/>
            <a:ext cx="6766560" cy="768096"/>
          </a:xfrm>
        </p:spPr>
        <p:txBody>
          <a:bodyPr/>
          <a:lstStyle/>
          <a:p>
            <a:r>
              <a:rPr lang="en-US" dirty="0">
                <a:latin typeface="+mn-lt"/>
              </a:rPr>
              <a:t>The Challenge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767326" y="2525541"/>
            <a:ext cx="7740045" cy="2700528"/>
          </a:xfrm>
        </p:spPr>
        <p:txBody>
          <a:bodyPr/>
          <a:lstStyle/>
          <a:p>
            <a:r>
              <a:rPr lang="en-US" sz="2000" b="1" dirty="0"/>
              <a:t>Collaboration</a:t>
            </a:r>
          </a:p>
          <a:p>
            <a:endParaRPr lang="en-US" sz="1400" b="1" dirty="0"/>
          </a:p>
          <a:p>
            <a:r>
              <a:rPr lang="en-GB" sz="2800" dirty="0"/>
              <a:t>1 in 5 teachers don’t feel that they work in a collaborative culture</a:t>
            </a:r>
          </a:p>
          <a:p>
            <a:r>
              <a:rPr lang="en-GB" sz="2800" dirty="0"/>
              <a:t> [OECD Tallis 2018]</a:t>
            </a:r>
          </a:p>
          <a:p>
            <a:endParaRPr lang="en-US" sz="1400" b="1"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3908004" y="491314"/>
            <a:ext cx="5754741" cy="274320"/>
          </a:xfrm>
        </p:spPr>
        <p:txBody>
          <a:bodyPr/>
          <a:lstStyle/>
          <a:p>
            <a:r>
              <a:rPr lang="en-GB" b="0" i="1" dirty="0">
                <a:solidFill>
                  <a:srgbClr val="555658"/>
                </a:solidFill>
                <a:effectLst/>
                <a:latin typeface="Lato" panose="020F0502020204030203" pitchFamily="34" charset="0"/>
              </a:rPr>
              <a:t>"When teachers stop learning, so do students." </a:t>
            </a:r>
            <a:r>
              <a:rPr lang="en-GB" b="0" i="0" dirty="0">
                <a:solidFill>
                  <a:srgbClr val="555658"/>
                </a:solidFill>
                <a:effectLst/>
                <a:latin typeface="Lato" panose="020F0502020204030203" pitchFamily="34" charset="0"/>
              </a:rPr>
              <a:t>- Jim Knight 2010</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42702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044952"/>
            <a:ext cx="6400800" cy="768096"/>
          </a:xfrm>
        </p:spPr>
        <p:txBody>
          <a:bodyPr/>
          <a:lstStyle/>
          <a:p>
            <a:r>
              <a:rPr lang="en-US" sz="4400" dirty="0">
                <a:solidFill>
                  <a:schemeClr val="accent6"/>
                </a:solidFill>
                <a:latin typeface="+mn-lt"/>
                <a:cs typeface="Arial Black" panose="020B0604020202020204" pitchFamily="34" charset="0"/>
              </a:rPr>
              <a:t>Practical strategies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At Blessed Hugh </a:t>
            </a:r>
            <a:r>
              <a:rPr lang="en-US" sz="2400" dirty="0" err="1">
                <a:solidFill>
                  <a:schemeClr val="accent6"/>
                </a:solidFill>
                <a:latin typeface="Sabon Next LT" panose="02000500000000000000" pitchFamily="2" charset="0"/>
                <a:cs typeface="Sabon Next LT" panose="02000500000000000000" pitchFamily="2" charset="0"/>
              </a:rPr>
              <a:t>Faringdon</a:t>
            </a:r>
            <a:r>
              <a:rPr lang="en-US" sz="2400" dirty="0">
                <a:solidFill>
                  <a:schemeClr val="accent6"/>
                </a:solidFill>
                <a:latin typeface="Sabon Next LT" panose="02000500000000000000" pitchFamily="2" charset="0"/>
                <a:cs typeface="Sabon Next LT" panose="02000500000000000000" pitchFamily="2" charset="0"/>
              </a:rPr>
              <a:t> Catholi</a:t>
            </a:r>
            <a:r>
              <a:rPr lang="en-US" dirty="0">
                <a:latin typeface="Sabon Next LT" panose="02000500000000000000" pitchFamily="2" charset="0"/>
                <a:cs typeface="Sabon Next LT" panose="02000500000000000000" pitchFamily="2" charset="0"/>
              </a:rPr>
              <a:t>c School</a:t>
            </a: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{7D04373C-03D1-4CBC-AB18-E9607EE62A2F}tf78438558_win32</Template>
  <TotalTime>0</TotalTime>
  <Words>1028</Words>
  <Application>Microsoft Office PowerPoint</Application>
  <PresentationFormat>Widescreen</PresentationFormat>
  <Paragraphs>140</Paragraphs>
  <Slides>19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Amazon Ember</vt:lpstr>
      <vt:lpstr>Arial</vt:lpstr>
      <vt:lpstr>Arial Black</vt:lpstr>
      <vt:lpstr>Arial,Sans-Serif</vt:lpstr>
      <vt:lpstr>Calibri</vt:lpstr>
      <vt:lpstr>inherit</vt:lpstr>
      <vt:lpstr>Lato</vt:lpstr>
      <vt:lpstr>Open Sans</vt:lpstr>
      <vt:lpstr>Sabon Next LT</vt:lpstr>
      <vt:lpstr>Wingdings</vt:lpstr>
      <vt:lpstr>Office Theme</vt:lpstr>
      <vt:lpstr>PowerPoint Presentation</vt:lpstr>
      <vt:lpstr>agenda</vt:lpstr>
      <vt:lpstr>The Challenge</vt:lpstr>
      <vt:lpstr>The Challenge</vt:lpstr>
      <vt:lpstr>The Challenge</vt:lpstr>
      <vt:lpstr>PowerPoint Presentation</vt:lpstr>
      <vt:lpstr>PowerPoint Presentation</vt:lpstr>
      <vt:lpstr>The Challenge</vt:lpstr>
      <vt:lpstr>Practical strategies</vt:lpstr>
      <vt:lpstr>Teaching &amp; Learning Working party</vt:lpstr>
      <vt:lpstr>Teacher innovation award</vt:lpstr>
      <vt:lpstr>Teachbrief</vt:lpstr>
      <vt:lpstr>#Teachfest 2021</vt:lpstr>
      <vt:lpstr>Peer-led Training</vt:lpstr>
      <vt:lpstr>Needs-based professional development </vt:lpstr>
      <vt:lpstr>Peer observations</vt:lpstr>
      <vt:lpstr>An environment for growth</vt:lpstr>
      <vt:lpstr>Impact and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Ms H Jordan</dc:creator>
  <cp:lastModifiedBy>Ms H Jordan</cp:lastModifiedBy>
  <cp:revision>14</cp:revision>
  <cp:lastPrinted>2022-11-01T12:16:40Z</cp:lastPrinted>
  <dcterms:created xsi:type="dcterms:W3CDTF">2022-09-25T12:49:16Z</dcterms:created>
  <dcterms:modified xsi:type="dcterms:W3CDTF">2022-11-04T07:41:41Z</dcterms:modified>
</cp:coreProperties>
</file>