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notesMasterIdLst>
    <p:notesMasterId r:id="rId45"/>
  </p:notesMasterIdLst>
  <p:sldIdLst>
    <p:sldId id="256" r:id="rId2"/>
    <p:sldId id="260" r:id="rId3"/>
    <p:sldId id="257" r:id="rId4"/>
    <p:sldId id="258" r:id="rId5"/>
    <p:sldId id="263" r:id="rId6"/>
    <p:sldId id="279" r:id="rId7"/>
    <p:sldId id="265" r:id="rId8"/>
    <p:sldId id="261" r:id="rId9"/>
    <p:sldId id="269" r:id="rId10"/>
    <p:sldId id="264" r:id="rId11"/>
    <p:sldId id="268" r:id="rId12"/>
    <p:sldId id="270" r:id="rId13"/>
    <p:sldId id="277" r:id="rId14"/>
    <p:sldId id="275" r:id="rId15"/>
    <p:sldId id="276" r:id="rId16"/>
    <p:sldId id="273" r:id="rId17"/>
    <p:sldId id="282" r:id="rId18"/>
    <p:sldId id="280" r:id="rId19"/>
    <p:sldId id="274" r:id="rId20"/>
    <p:sldId id="306" r:id="rId21"/>
    <p:sldId id="281" r:id="rId22"/>
    <p:sldId id="272" r:id="rId23"/>
    <p:sldId id="303" r:id="rId24"/>
    <p:sldId id="283" r:id="rId25"/>
    <p:sldId id="278" r:id="rId26"/>
    <p:sldId id="284" r:id="rId27"/>
    <p:sldId id="286" r:id="rId28"/>
    <p:sldId id="287" r:id="rId29"/>
    <p:sldId id="288" r:id="rId30"/>
    <p:sldId id="290" r:id="rId31"/>
    <p:sldId id="291" r:id="rId32"/>
    <p:sldId id="292" r:id="rId33"/>
    <p:sldId id="293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4" r:id="rId43"/>
    <p:sldId id="305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C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88"/>
    <p:restoredTop sz="86398"/>
  </p:normalViewPr>
  <p:slideViewPr>
    <p:cSldViewPr snapToGrid="0" snapToObjects="1">
      <p:cViewPr>
        <p:scale>
          <a:sx n="98" d="100"/>
          <a:sy n="98" d="100"/>
        </p:scale>
        <p:origin x="24" y="-88"/>
      </p:cViewPr>
      <p:guideLst/>
    </p:cSldViewPr>
  </p:slideViewPr>
  <p:outlineViewPr>
    <p:cViewPr>
      <p:scale>
        <a:sx n="33" d="100"/>
        <a:sy n="33" d="100"/>
      </p:scale>
      <p:origin x="0" y="-2732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0C7F2-E0B8-3641-BD56-04D36D94E9D9}" type="datetimeFigureOut">
              <a:rPr lang="en-US" smtClean="0"/>
              <a:t>4/20/20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27F25D-71D1-8C41-9242-20650CDCD7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192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7F25D-71D1-8C41-9242-20650CDCD7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806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7F25D-71D1-8C41-9242-20650CDCD7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284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27F25D-71D1-8C41-9242-20650CDCD7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544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40117-B00B-FA4D-B2E8-F550185CFB2E}" type="datetime1">
              <a:rPr lang="en-US" smtClean="0"/>
              <a:t>4/20/20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Make an appointment at the Wasserman Career Center: www.nyu.edu/careerdevelopment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DA855-9CB3-5547-AA3A-731B2F9D77BE}" type="datetime1">
              <a:rPr lang="en-US" smtClean="0"/>
              <a:t>4/20/20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Make an appointment at the Wasserman Career Center: www.nyu.edu/careerdevelopment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CBF2A-A9A7-5041-8EAD-067F6BC411C4}" type="datetime1">
              <a:rPr lang="en-US" smtClean="0"/>
              <a:t>4/20/20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Make an appointment at the Wasserman Career Center: www.nyu.edu/careerdevelopment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88984-0537-9F46-8467-95B651CE0881}" type="datetime1">
              <a:rPr lang="en-US" smtClean="0"/>
              <a:t>4/20/20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Make an appointment at the Wasserman Career Center: www.nyu.edu/careerdevelopment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EC052-B671-C74B-9BB8-5B4A5075CAC4}" type="datetime1">
              <a:rPr lang="en-US" smtClean="0"/>
              <a:t>4/20/20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Make an appointment at the Wasserman Career Center: www.nyu.edu/careerdevelopment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9E69E-289A-024B-A70F-A4730606F031}" type="datetime1">
              <a:rPr lang="en-US" smtClean="0"/>
              <a:t>4/20/20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Make an appointment at the Wasserman Career Center: www.nyu.edu/careerdevelopment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D0045-97D1-544C-8A14-AAB8B76A0606}" type="datetime1">
              <a:rPr lang="en-US" smtClean="0"/>
              <a:t>4/20/20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Make an appointment at the Wasserman Career Center: www.nyu.edu/careerdevelopment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26D51-B468-0143-B215-69A39F2CFD2F}" type="datetime1">
              <a:rPr lang="en-US" smtClean="0"/>
              <a:t>4/20/20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Make an appointment at the Wasserman Career Center: www.nyu.edu/careerdevelopment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078D8-22BE-7E4C-870C-56BC4C430970}" type="datetime1">
              <a:rPr lang="en-US" smtClean="0"/>
              <a:t>4/20/20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Make an appointment at the Wasserman Career Center: www.nyu.edu/careerdevelopment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FC521-E995-9946-93D6-CA17D503F9F3}" type="datetime1">
              <a:rPr lang="en-US" smtClean="0"/>
              <a:t>4/20/20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r>
              <a:rPr lang="en-US"/>
              <a:t>Make an appointment at the Wasserman Career Center: www.nyu.edu/careerdevelopment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4E9DE574-8FA7-054D-95B6-FDBDC94787C6}" type="datetime1">
              <a:rPr lang="en-US" smtClean="0"/>
              <a:t>4/20/20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r>
              <a:rPr lang="en-US"/>
              <a:t>Make an appointment at the Wasserman Career Center: www.nyu.edu/careerdevelopment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F9AE970A-40DF-A644-808C-007AB09A31C7}" type="datetime1">
              <a:rPr lang="en-US" smtClean="0"/>
              <a:t>4/20/20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r>
              <a:rPr lang="en-US"/>
              <a:t>Make an appointment at the Wasserman Career Center: www.nyu.edu/careerdevelopment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usiness.com/articles/remote-worker-skills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lqt7pIbp_o" TargetMode="External"/><Relationship Id="rId2" Type="http://schemas.openxmlformats.org/officeDocument/2006/relationships/hyperlink" Target="https://www.youtube.com/watch?reload=9&amp;v=CrNqADYHiXI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litary.com/veteran-jobs/skills-translator/" TargetMode="External"/><Relationship Id="rId2" Type="http://schemas.openxmlformats.org/officeDocument/2006/relationships/hyperlink" Target="http://www.onetonline.org/crosswalk" TargetMode="Externa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www.military.com/veteran-jobs/skills-translator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proofpoint.com/v2/url?u=http-3A__www.google.com_grow_veterans&amp;d=DwMFAw&amp;c=slrrB7dE8n7gBJbeO0g-IQ&amp;r=qV9-aeMPNt1M7TR8Fje01SjGlTDKYaCEGzaXD1074k0&amp;m=6OPLfAdkqWq2LNr8nAIxU7LexeOFe8QNq3cpZ0akQE4&amp;s=7hbgaSYFJN0IVUP_2PSKlV2ps8HDs2xIggo0AXWAU_8&amp;e=" TargetMode="External"/><Relationship Id="rId2" Type="http://schemas.openxmlformats.org/officeDocument/2006/relationships/hyperlink" Target="https://www.joinhandshake.com/" TargetMode="Externa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veterans.linkedin.com/" TargetMode="Externa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stcompany.com/28905/brand-called-you" TargetMode="External"/><Relationship Id="rId2" Type="http://schemas.openxmlformats.org/officeDocument/2006/relationships/hyperlink" Target="https://www.skillsyouneed.com/ps/personal-swot-analysis.html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onward2opportunity-vctp.org/o2o-overview/" TargetMode="Externa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706E5-1652-204F-94FD-97B2A2F9A9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6735" y="777240"/>
            <a:ext cx="11054715" cy="5132070"/>
          </a:xfrm>
        </p:spPr>
        <p:txBody>
          <a:bodyPr>
            <a:normAutofit/>
          </a:bodyPr>
          <a:lstStyle/>
          <a:p>
            <a:r>
              <a:rPr lang="en-US" dirty="0"/>
              <a:t>  how Is</a:t>
            </a:r>
            <a:r>
              <a:rPr lang="en-US" b="1" dirty="0"/>
              <a:t>, </a:t>
            </a:r>
            <a:r>
              <a:rPr lang="en-US" b="1" i="1" dirty="0"/>
              <a:t>The Brand Called You, </a:t>
            </a:r>
            <a:r>
              <a:rPr lang="en-US" b="1" dirty="0"/>
              <a:t> </a:t>
            </a:r>
            <a:r>
              <a:rPr lang="en-US" dirty="0"/>
              <a:t>viewed In A Competitive Marketplace?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2403D2-E163-064F-8047-AF2C42F26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97C95F-93A5-BD49-A474-2DCC20A87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Make an appointment at the Wasserman Career Center: www.nyu.edu/careerdevelopment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752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19501C6-F015-4273-AF88-E0F6C8538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677DB7-5829-45BD-9754-5EC484CC4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B33012-3258-5949-97F3-DE530911F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3" y="1047559"/>
            <a:ext cx="3629025" cy="5167504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1200" dirty="0"/>
              <a:t> </a:t>
            </a:r>
            <a:br>
              <a:rPr lang="en-US" sz="1200" dirty="0"/>
            </a:br>
            <a:r>
              <a:rPr lang="en-US" sz="1800" dirty="0"/>
              <a:t>What is your brand?</a:t>
            </a:r>
            <a:br>
              <a:rPr lang="en-US" sz="1800" dirty="0"/>
            </a:br>
            <a:br>
              <a:rPr lang="en-US" sz="1200" dirty="0"/>
            </a:br>
            <a:br>
              <a:rPr lang="en-US" sz="1200" dirty="0"/>
            </a:br>
            <a:r>
              <a:rPr lang="en-US" sz="1800" dirty="0"/>
              <a:t> How do you stand out in a competitive workplace and does </a:t>
            </a:r>
            <a:r>
              <a:rPr lang="en-US" sz="1800" b="1" i="1" dirty="0"/>
              <a:t>BRAND YOU</a:t>
            </a:r>
            <a:r>
              <a:rPr lang="en-US" sz="1800" dirty="0"/>
              <a:t>, meet the wants, needs and desires of the modern work force?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D0BF580-9B75-344A-BF80-90EEFAB599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	        Question # 3</a:t>
            </a:r>
          </a:p>
          <a:p>
            <a:pPr marL="0" indent="0">
              <a:buNone/>
            </a:pPr>
            <a:r>
              <a:rPr lang="en-US" dirty="0"/>
              <a:t>What does </a:t>
            </a:r>
            <a:r>
              <a:rPr lang="en-US" u="sng" dirty="0"/>
              <a:t>personal</a:t>
            </a:r>
            <a:r>
              <a:rPr lang="en-US" dirty="0"/>
              <a:t> success look like to you?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lvl="0" indent="0">
              <a:buNone/>
            </a:pPr>
            <a:r>
              <a:rPr lang="en-US" dirty="0"/>
              <a:t>a)</a:t>
            </a:r>
          </a:p>
          <a:p>
            <a:pPr marL="0" lv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lvl="0" indent="0">
              <a:buNone/>
            </a:pPr>
            <a:r>
              <a:rPr lang="en-US" dirty="0"/>
              <a:t>b)</a:t>
            </a:r>
          </a:p>
          <a:p>
            <a:pPr marL="0" lv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lvl="0" indent="0">
              <a:buNone/>
            </a:pPr>
            <a:r>
              <a:rPr lang="en-US" dirty="0"/>
              <a:t>c)</a:t>
            </a:r>
          </a:p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1882D65-D155-5A49-B54E-4171015EB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10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0613AF-A41F-754D-9401-A3660283A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Make an appointment at the Wasserman Career Center: www.nyu.edu/careerdevelopment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039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19501C6-F015-4273-AF88-E0F6C8538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677DB7-5829-45BD-9754-5EC484CC4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B33012-3258-5949-97F3-DE530911F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3" y="1047559"/>
            <a:ext cx="3629025" cy="5167504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2400" dirty="0"/>
              <a:t> “ Everyone has a chance to stand out.”</a:t>
            </a:r>
            <a:br>
              <a:rPr lang="en-US" sz="1200" dirty="0"/>
            </a:br>
            <a:br>
              <a:rPr lang="en-US" sz="1200" dirty="0"/>
            </a:br>
            <a:endParaRPr lang="en-US" sz="1200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D0BF580-9B75-344A-BF80-90EEFAB599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	        Question # 4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Is your view of business success aligned with your view of personal success?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(Is it just about how much money you earn </a:t>
            </a:r>
          </a:p>
          <a:p>
            <a:pPr marL="0" indent="0">
              <a:buNone/>
            </a:pPr>
            <a:r>
              <a:rPr lang="en-US" dirty="0"/>
              <a:t>             or; the title you have?)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lv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lv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1882D65-D155-5A49-B54E-4171015EB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11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3E8B41-22AE-FA4F-A8B2-CD7A64509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Make an appointment at the Wasserman Career Center: www.nyu.edu/careerdevelopment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236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C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33012-3258-5949-97F3-DE530911F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71" y="1463582"/>
            <a:ext cx="3416266" cy="3263206"/>
          </a:xfrm>
        </p:spPr>
        <p:txBody>
          <a:bodyPr vert="horz" lIns="182880" tIns="182880" rIns="182880" bIns="182880" rtlCol="0" anchor="ctr" anchorCtr="1">
            <a:normAutofit/>
          </a:bodyPr>
          <a:lstStyle/>
          <a:p>
            <a:r>
              <a:rPr lang="en-US" sz="700" dirty="0"/>
              <a:t> At its core, your brand is your reputation; how people think of you.</a:t>
            </a:r>
            <a:br>
              <a:rPr lang="en-US" sz="700" dirty="0"/>
            </a:br>
            <a:br>
              <a:rPr lang="en-US" sz="700" dirty="0"/>
            </a:br>
            <a:br>
              <a:rPr lang="en-US" sz="700" dirty="0"/>
            </a:br>
            <a:br>
              <a:rPr lang="en-US" sz="700" dirty="0"/>
            </a:br>
            <a:br>
              <a:rPr lang="en-US" sz="700" dirty="0"/>
            </a:br>
            <a:br>
              <a:rPr lang="en-US" sz="700" dirty="0"/>
            </a:br>
            <a:br>
              <a:rPr lang="en-US" sz="700" dirty="0"/>
            </a:br>
            <a:r>
              <a:rPr lang="en-US" sz="700" dirty="0"/>
              <a:t> Everyone has a brand, but not everyone’s personal brand is developed to be a strength.</a:t>
            </a:r>
            <a:br>
              <a:rPr lang="en-US" sz="700" dirty="0"/>
            </a:br>
            <a:br>
              <a:rPr lang="en-US" sz="700" dirty="0"/>
            </a:br>
            <a:endParaRPr lang="en-US" sz="700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D0BF580-9B75-344A-BF80-90EEFAB59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244" y="2638044"/>
            <a:ext cx="3063765" cy="326320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	</a:t>
            </a:r>
          </a:p>
          <a:p>
            <a:pPr marL="0"/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</a:t>
            </a:r>
          </a:p>
          <a:p>
            <a:pPr marL="0" lvl="0"/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</a:t>
            </a:r>
          </a:p>
          <a:p>
            <a:pPr marL="0" lvl="0"/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Rectangle 17">
            <a:extLst>
              <a:ext uri="{FF2B5EF4-FFF2-40B4-BE49-F238E27FC236}">
                <a16:creationId xmlns:a16="http://schemas.microsoft.com/office/drawing/2014/main" id="{6515FC82-3453-4CBE-8895-4CCFF3395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4182" y="964692"/>
            <a:ext cx="6885432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19">
            <a:extLst>
              <a:ext uri="{FF2B5EF4-FFF2-40B4-BE49-F238E27FC236}">
                <a16:creationId xmlns:a16="http://schemas.microsoft.com/office/drawing/2014/main" id="{C5FD847B-65C0-4027-8DFC-70CB42451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802" y="1128683"/>
            <a:ext cx="6558192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6CB5B3BF-A3D0-C841-B48E-F9172879E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182" y="329183"/>
            <a:ext cx="7418839" cy="6254497"/>
          </a:xfrm>
          <a:prstGeom prst="rect">
            <a:avLst/>
          </a:prstGeom>
          <a:blipFill dpi="0" rotWithShape="1">
            <a:blip r:embed="rId3">
              <a:alphaModFix amt="93000"/>
            </a:blip>
            <a:srcRect/>
            <a:tile tx="0" ty="0" sx="100000" sy="100000" flip="none" algn="tl"/>
          </a:blipFill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1882D65-D155-5A49-B54E-4171015EB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</p:spPr>
        <p:txBody>
          <a:bodyPr vert="horz" lIns="18288" tIns="45720" rIns="18288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A7A6979-0714-4377-B894-6BE4C2D6E202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848C2B-6F95-F24B-AF5B-0528BCB20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Make an appointment at the Wasserman Career Center: www.nyu.edu/careerdevelopment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C96C92-F231-524D-AB43-4305E5B23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084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F226A-B294-704A-8210-F53E82DCF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3066937" cy="1188720"/>
          </a:xfrm>
          <a:prstGeom prst="ellipse">
            <a:avLst/>
          </a:prstGeo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1500" dirty="0"/>
              <a:t>What is YOUR BRAND?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A651BA52-DDA2-42F6-85E2-4C9F99DF4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2657475"/>
            <a:ext cx="4492238" cy="407193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 dirty="0"/>
              <a:t>What is YOUR BRAND?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 How do you stand out in a competitive workplace and does </a:t>
            </a:r>
            <a:r>
              <a:rPr lang="en-US" sz="2000" b="1" i="1" dirty="0"/>
              <a:t>BRAND YOU</a:t>
            </a:r>
            <a:r>
              <a:rPr lang="en-US" sz="2000" dirty="0"/>
              <a:t>, meet the wants, needs and desires of the modern work force?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515FC82-3453-4CBE-8895-4CCFF3395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4182" y="964692"/>
            <a:ext cx="6885432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5FD847B-65C0-4027-8DFC-70CB42451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802" y="1128683"/>
            <a:ext cx="6558192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46530F5-9592-2A4A-AA25-B212942AE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366" y="1795856"/>
            <a:ext cx="6227064" cy="327423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E25211-C48A-964C-AB5D-6344183B2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13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08A412-7443-474D-9BC9-02D5010A4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Make an appointment at the Wasserman Career Center: www.nyu.edu/careerdevelopment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875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73D1715-221B-FD4D-BBE6-D75C1BC88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2794254" cy="704087"/>
          </a:xfrm>
        </p:spPr>
        <p:txBody>
          <a:bodyPr/>
          <a:lstStyle/>
          <a:p>
            <a:r>
              <a:rPr lang="en-US" dirty="0"/>
              <a:t>STRENGTHS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1D53E-35BB-254C-A19D-25D6FC29565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                   </a:t>
            </a:r>
          </a:p>
          <a:p>
            <a:pPr marL="0" indent="0">
              <a:buNone/>
            </a:pPr>
            <a:r>
              <a:rPr lang="en-US" dirty="0"/>
              <a:t>1)                                       5)                            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2)                                       6)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3)                                       7)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4)                                       8)</a:t>
            </a:r>
          </a:p>
          <a:p>
            <a:pPr marL="0" indent="0">
              <a:buNone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98128E-B9DC-BC44-B4BA-63C3CC2287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292340" y="3143250"/>
            <a:ext cx="3299460" cy="259677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                       </a:t>
            </a:r>
          </a:p>
          <a:p>
            <a:pPr marL="0" indent="0">
              <a:buNone/>
            </a:pPr>
            <a:r>
              <a:rPr lang="en-US" dirty="0"/>
              <a:t>1)                                       5)                            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2)                                       6)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3)                                       7)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4)                                       8)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43391A-425E-D742-98C8-14C7A2CEED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Weakness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B3AE8-92FC-C342-80B4-19E341111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Make an appointment at the Wasserman Career Center: www.nyu.edu/careerdevelopment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98E49-2EE8-CF44-844D-0972A082B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14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6D439A-8E72-BE46-9C56-0525A86C5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SWOT of YOU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024D02C-20FA-4F48-AF7D-F0EAD741D041}"/>
              </a:ext>
            </a:extLst>
          </p:cNvPr>
          <p:cNvCxnSpPr/>
          <p:nvPr/>
        </p:nvCxnSpPr>
        <p:spPr>
          <a:xfrm>
            <a:off x="5853684" y="2728913"/>
            <a:ext cx="0" cy="38547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1966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73D1715-221B-FD4D-BBE6-D75C1BC88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2794254" cy="704087"/>
          </a:xfrm>
        </p:spPr>
        <p:txBody>
          <a:bodyPr/>
          <a:lstStyle/>
          <a:p>
            <a:r>
              <a:rPr lang="en-US" dirty="0"/>
              <a:t>Opportunities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1D53E-35BB-254C-A19D-25D6FC29565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                   </a:t>
            </a:r>
          </a:p>
          <a:p>
            <a:pPr marL="0" indent="0">
              <a:buNone/>
            </a:pPr>
            <a:r>
              <a:rPr lang="en-US" dirty="0"/>
              <a:t>1)                                       5)                            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2)                                       6)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3)                                       7)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4)                                       8)</a:t>
            </a:r>
          </a:p>
          <a:p>
            <a:pPr marL="0" indent="0">
              <a:buNone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98128E-B9DC-BC44-B4BA-63C3CC2287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292340" y="3143250"/>
            <a:ext cx="3299460" cy="259677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                       </a:t>
            </a:r>
          </a:p>
          <a:p>
            <a:pPr marL="0" indent="0">
              <a:buNone/>
            </a:pPr>
            <a:r>
              <a:rPr lang="en-US" dirty="0"/>
              <a:t>1)                                       5)                            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2)                                       6)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3)                                       7)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4)                                       8)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43391A-425E-D742-98C8-14C7A2CEED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THREATS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B3AE8-92FC-C342-80B4-19E341111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Make an appointment at the Wasserman Career Center: www.nyu.edu/careerdevelopment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98E49-2EE8-CF44-844D-0972A082B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15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6D439A-8E72-BE46-9C56-0525A86C5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SWOT of YOU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024D02C-20FA-4F48-AF7D-F0EAD741D041}"/>
              </a:ext>
            </a:extLst>
          </p:cNvPr>
          <p:cNvCxnSpPr/>
          <p:nvPr/>
        </p:nvCxnSpPr>
        <p:spPr>
          <a:xfrm>
            <a:off x="5853684" y="2728913"/>
            <a:ext cx="0" cy="38547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3582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5C1D-7A69-0040-BB14-3EFC39E1A0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Great Pause = The Great Accelerator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2E8784-CB60-0E48-8D53-921BDF488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Make an appointment at the Wasserman Career Center: www.nyu.edu/careerdevelopment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A96DB9-5D8A-1045-88D6-43606D1B2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087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F226A-B294-704A-8210-F53E82DCF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3066937" cy="1188720"/>
          </a:xfrm>
          <a:prstGeom prst="ellipse">
            <a:avLst/>
          </a:prstGeo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1500" dirty="0"/>
              <a:t>What is YOUR BRAND?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A651BA52-DDA2-42F6-85E2-4C9F99DF4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2657475"/>
            <a:ext cx="4492238" cy="407193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 dirty="0"/>
              <a:t>What is YOUR BRAND?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 How do you stand out in a competitive workplace and does </a:t>
            </a:r>
            <a:r>
              <a:rPr lang="en-US" sz="2000" b="1" i="1" dirty="0"/>
              <a:t>BRAND YOU</a:t>
            </a:r>
            <a:r>
              <a:rPr lang="en-US" sz="2000" dirty="0"/>
              <a:t>, meet the wants, needs and desires of the modern work force?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515FC82-3453-4CBE-8895-4CCFF3395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4182" y="964692"/>
            <a:ext cx="6885432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5FD847B-65C0-4027-8DFC-70CB42451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802" y="1128683"/>
            <a:ext cx="6558192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46530F5-9592-2A4A-AA25-B212942AE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366" y="1795856"/>
            <a:ext cx="6227064" cy="327423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E25211-C48A-964C-AB5D-6344183B2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17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08A412-7443-474D-9BC9-02D5010A4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Make an appointment at the Wasserman Career Center: www.nyu.edu/careerdevelopment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3422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AEFFFF2-9EB4-4B6C-B9F8-2BA3EF89A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307017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D65299F-028F-4AFC-B46A-8DB33E20F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0172" y="0"/>
            <a:ext cx="912182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7423" y="1443035"/>
            <a:ext cx="3971932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1D272F-F6D3-EA43-AF63-1A3AEF99F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873" y="1586484"/>
            <a:ext cx="3685032" cy="368503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US" sz="1900">
                <a:solidFill>
                  <a:srgbClr val="FFFFFF"/>
                </a:solidFill>
              </a:rPr>
              <a:t>FOR YOUR CONSIDERATION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55F90-E8EB-0348-893B-6D97DAD9C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1695" y="1771650"/>
            <a:ext cx="5320696" cy="417195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Widespread social distancing puts remote work in the spotlight.</a:t>
            </a:r>
          </a:p>
          <a:p>
            <a:pPr>
              <a:lnSpc>
                <a:spcPct val="90000"/>
              </a:lnSpc>
            </a:pPr>
            <a:r>
              <a:rPr lang="en-US" dirty="0"/>
              <a:t>How do you convey confidence in </a:t>
            </a:r>
            <a:r>
              <a:rPr lang="en-US" i="1" dirty="0"/>
              <a:t>The BRAND called YOU </a:t>
            </a:r>
            <a:r>
              <a:rPr lang="en-US" dirty="0"/>
              <a:t>via</a:t>
            </a:r>
            <a:r>
              <a:rPr lang="en-US" i="1" dirty="0"/>
              <a:t> ZOOM?</a:t>
            </a:r>
          </a:p>
          <a:p>
            <a:pPr>
              <a:lnSpc>
                <a:spcPct val="90000"/>
              </a:lnSpc>
            </a:pPr>
            <a:r>
              <a:rPr lang="en-US" dirty="0"/>
              <a:t>Never say,  ” I work hard”…..  You prove it by your actions.</a:t>
            </a:r>
          </a:p>
          <a:p>
            <a:pPr>
              <a:lnSpc>
                <a:spcPct val="90000"/>
              </a:lnSpc>
            </a:pPr>
            <a:r>
              <a:rPr lang="en-US" dirty="0"/>
              <a:t>Certifications vs Internships?</a:t>
            </a:r>
          </a:p>
          <a:p>
            <a:pPr>
              <a:lnSpc>
                <a:spcPct val="90000"/>
              </a:lnSpc>
            </a:pPr>
            <a:r>
              <a:rPr lang="en-US" dirty="0"/>
              <a:t>Can you solve my problem?</a:t>
            </a:r>
          </a:p>
          <a:p>
            <a:pPr>
              <a:lnSpc>
                <a:spcPct val="90000"/>
              </a:lnSpc>
            </a:pPr>
            <a:r>
              <a:rPr lang="en-US" b="1" dirty="0"/>
              <a:t>Life-Long Learning is Necessary</a:t>
            </a:r>
            <a:r>
              <a:rPr lang="en-US" dirty="0"/>
              <a:t>, because the marketplace keeps changing.</a:t>
            </a:r>
          </a:p>
          <a:p>
            <a:pPr>
              <a:lnSpc>
                <a:spcPct val="90000"/>
              </a:lnSpc>
            </a:pPr>
            <a:r>
              <a:rPr lang="en-US" dirty="0"/>
              <a:t>Stay current in adding value to your organization, or someone else will </a:t>
            </a:r>
          </a:p>
          <a:p>
            <a:pPr>
              <a:lnSpc>
                <a:spcPct val="90000"/>
              </a:lnSpc>
            </a:pPr>
            <a:r>
              <a:rPr lang="en-US" dirty="0"/>
              <a:t>Networking</a:t>
            </a:r>
          </a:p>
          <a:p>
            <a:pPr>
              <a:lnSpc>
                <a:spcPct val="90000"/>
              </a:lnSpc>
            </a:pPr>
            <a:r>
              <a:rPr lang="en-US" dirty="0"/>
              <a:t>Active engagement vs passive engagement</a:t>
            </a:r>
          </a:p>
          <a:p>
            <a:pPr>
              <a:lnSpc>
                <a:spcPct val="90000"/>
              </a:lnSpc>
            </a:pPr>
            <a:r>
              <a:rPr lang="en-US" dirty="0"/>
              <a:t>Get comfortable with the “ask”</a:t>
            </a:r>
          </a:p>
          <a:p>
            <a:pPr>
              <a:lnSpc>
                <a:spcPct val="90000"/>
              </a:lnSpc>
            </a:pPr>
            <a:endParaRPr lang="en-US" sz="1400" dirty="0"/>
          </a:p>
          <a:p>
            <a:pPr>
              <a:lnSpc>
                <a:spcPct val="90000"/>
              </a:lnSpc>
            </a:pPr>
            <a:r>
              <a:rPr lang="en-US" sz="1400" dirty="0">
                <a:hlinkClick r:id="rId2"/>
              </a:rPr>
              <a:t>https://www.business.com/articles/remote-worker-skills/</a:t>
            </a:r>
            <a:endParaRPr lang="en-US" sz="1400" dirty="0"/>
          </a:p>
          <a:p>
            <a:pPr>
              <a:lnSpc>
                <a:spcPct val="90000"/>
              </a:lnSpc>
            </a:pPr>
            <a:endParaRPr lang="en-US" sz="1400" dirty="0"/>
          </a:p>
          <a:p>
            <a:pPr>
              <a:lnSpc>
                <a:spcPct val="90000"/>
              </a:lnSpc>
            </a:pPr>
            <a:endParaRPr lang="en-US" sz="1400" dirty="0"/>
          </a:p>
          <a:p>
            <a:pPr>
              <a:lnSpc>
                <a:spcPct val="90000"/>
              </a:lnSpc>
            </a:pPr>
            <a:endParaRPr lang="en-US" sz="1400" dirty="0"/>
          </a:p>
          <a:p>
            <a:pPr>
              <a:lnSpc>
                <a:spcPct val="90000"/>
              </a:lnSpc>
            </a:pPr>
            <a:endParaRPr lang="en-US" sz="1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935A7F-2DF9-8A42-99F9-AD9C3FD3F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91694" y="6236208"/>
            <a:ext cx="4853331" cy="32004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00">
                <a:solidFill>
                  <a:schemeClr val="tx2">
                    <a:alpha val="70000"/>
                  </a:schemeClr>
                </a:solidFill>
              </a:rPr>
              <a:t>Make an appointment at the Wasserman Career Center: www.nyu.edu/careerdevelopment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8386D1-7831-394B-ACC3-072690D00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A7A6979-0714-4377-B894-6BE4C2D6E202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589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E332A-6E79-9D4D-8E0A-3028C9838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GREAT PAUSE has Forced all workers to change and add skills</a:t>
            </a:r>
          </a:p>
        </p:txBody>
      </p:sp>
      <p:pic>
        <p:nvPicPr>
          <p:cNvPr id="7" name="Content Placeholder 6" descr="A close up of a logo&#10;&#10;Description automatically generated">
            <a:extLst>
              <a:ext uri="{FF2B5EF4-FFF2-40B4-BE49-F238E27FC236}">
                <a16:creationId xmlns:a16="http://schemas.microsoft.com/office/drawing/2014/main" id="{F26356AF-561E-BE49-A469-970B83FE2F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9491" y="3625372"/>
            <a:ext cx="2074863" cy="2074863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C5B2C8-A023-1941-9F44-5FA5ED2AE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Make an appointment at the Wasserman Career Center: www.nyu.edu/careerdevelopment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A1BDDC-5849-FA44-BFA0-37131AD8C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47BF9D8-BCD7-8949-B8FE-6B1790BC81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94257" y="3493769"/>
            <a:ext cx="2171700" cy="2590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53989C-A87D-5F4E-9D04-416AC64B5B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0794" y="2837878"/>
            <a:ext cx="2905125" cy="1188719"/>
          </a:xfrm>
          <a:prstGeom prst="rect">
            <a:avLst/>
          </a:prstGeom>
        </p:spPr>
      </p:pic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8D73920A-B699-A949-B1EE-62EC10694F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8337" y="5401785"/>
            <a:ext cx="2870200" cy="596900"/>
          </a:xfrm>
          <a:prstGeom prst="rect">
            <a:avLst/>
          </a:prstGeom>
        </p:spPr>
      </p:pic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0C385D03-B3E4-C54A-9440-8B4FF3DD22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0249" y="4513754"/>
            <a:ext cx="1122193" cy="145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6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5D950-A13F-DB4D-8EBB-62C835920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4533138"/>
          </a:xfrm>
        </p:spPr>
        <p:txBody>
          <a:bodyPr>
            <a:normAutofit/>
          </a:bodyPr>
          <a:lstStyle/>
          <a:p>
            <a:r>
              <a:rPr lang="en-US" dirty="0"/>
              <a:t>Please watch the two Videos, and Read the two articles prior to the Seminar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935914-F14E-E34C-B3B5-497D851CA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CC9A4A-D6DA-B34E-8E23-98D098F4F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Make an appointment at the Wasserman Career Center: www.nyu.edu/careerdevelopment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5447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5FB71-0DFD-2541-B09A-DE6226AE7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248" y="1985963"/>
            <a:ext cx="3997348" cy="1871662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800" dirty="0"/>
              <a:t>Brand Considerations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22C6AC-68C9-C441-8111-3BF3046FB3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3244" y="2638044"/>
            <a:ext cx="3063765" cy="326320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15FC82-3453-4CBE-8895-4CCFF3395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4182" y="964692"/>
            <a:ext cx="6885432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5FD847B-65C0-4027-8DFC-70CB42451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802" y="1128683"/>
            <a:ext cx="6558192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8CD70FC9-E77C-FA42-8E41-6FCA8E2358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85040" y="481449"/>
            <a:ext cx="6885432" cy="573647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28ADC9-ED28-1744-85C7-0EE229E44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8315" y="6236208"/>
            <a:ext cx="5901189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tx1">
                    <a:alpha val="70000"/>
                  </a:schemeClr>
                </a:solidFill>
              </a:rPr>
              <a:t>Make an appointment at the Wasserman Career Center: www.nyu.edu/careerdevelopment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3603D-02A6-0544-B44E-3B9201E20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8922" y="6217920"/>
            <a:ext cx="365760" cy="365760"/>
          </a:xfrm>
        </p:spPr>
        <p:txBody>
          <a:bodyPr vert="horz" lIns="18288" tIns="45720" rIns="18288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A7A6979-0714-4377-B894-6BE4C2D6E202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2540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F01F2-9C27-BF48-BF85-27522A637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Personal Brand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42998-FC15-5049-A1FF-81D859C1B7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LinkedIn Profile</a:t>
            </a:r>
          </a:p>
          <a:p>
            <a:pPr lvl="1"/>
            <a:r>
              <a:rPr lang="en-US" dirty="0"/>
              <a:t>Club Leadership Positions</a:t>
            </a:r>
          </a:p>
          <a:p>
            <a:pPr lvl="1"/>
            <a:r>
              <a:rPr lang="en-US" dirty="0"/>
              <a:t>Volunteer Work</a:t>
            </a:r>
          </a:p>
          <a:p>
            <a:pPr lvl="1"/>
            <a:r>
              <a:rPr lang="en-US" dirty="0"/>
              <a:t>Facebook ?????</a:t>
            </a:r>
          </a:p>
          <a:p>
            <a:r>
              <a:rPr lang="en-US" dirty="0"/>
              <a:t>Start Building up your connections- now!</a:t>
            </a:r>
          </a:p>
          <a:p>
            <a:r>
              <a:rPr lang="en-US" dirty="0"/>
              <a:t>Personal Website or Blog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https://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www.theladders.com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/career-advice/5-ways-to-improve-your-linkedin-profile-in-10-minutes-or-less-2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2286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7FD923-3771-8747-899E-C88FB5D15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Make an appointment at the Wasserman Career Center: www.nyu.edu/careerdevelopment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2417B9-1D52-684C-91F6-23190DA9E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3176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7960E-C022-A849-8A3D-ADEED887B0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Change is painful, however, Irrelevance is WORSE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522F14-BC90-E543-B1C3-FEDC3C00A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Make an appointment at the Wasserman Career Center: www.nyu.edu/careerdevelopment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517779-C841-4B46-87DE-F4D5755C1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2063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F226A-B294-704A-8210-F53E82DCF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3066937" cy="1188720"/>
          </a:xfrm>
          <a:prstGeom prst="ellipse">
            <a:avLst/>
          </a:prstGeo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1500" dirty="0"/>
              <a:t>What is YOUR BRAND?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A651BA52-DDA2-42F6-85E2-4C9F99DF4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2657475"/>
            <a:ext cx="4492238" cy="407193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 dirty="0"/>
              <a:t>What is YOUR BRAND?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 How do you stand out in a competitive workplace and does </a:t>
            </a:r>
            <a:r>
              <a:rPr lang="en-US" sz="2000" b="1" i="1" dirty="0"/>
              <a:t>BRAND YOU</a:t>
            </a:r>
            <a:r>
              <a:rPr lang="en-US" sz="2000" dirty="0"/>
              <a:t>, meet the wants, needs and desires of the modern work force?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515FC82-3453-4CBE-8895-4CCFF3395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4182" y="964692"/>
            <a:ext cx="6885432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5FD847B-65C0-4027-8DFC-70CB42451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802" y="1128683"/>
            <a:ext cx="6558192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46530F5-9592-2A4A-AA25-B212942AE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366" y="1795856"/>
            <a:ext cx="6227064" cy="327423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E25211-C48A-964C-AB5D-6344183B2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08A412-7443-474D-9BC9-02D5010A4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Make an appointment at the Wasserman Career Center: www.nyu.edu/careerdevelopment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9161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AD562-29AA-FD4E-B164-646BE13AE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D3D1C0A-F6C2-2C4F-BAC2-2510DB34AF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025" y="114300"/>
            <a:ext cx="11791950" cy="646938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AF9358-C88F-474C-BAD2-29663FEC0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Make an appointment at the Wasserman Career Center: www.nyu.edu/careerdevelopment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7DF972-A7BE-B143-AF95-2957EE8FE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0060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F226A-B294-704A-8210-F53E82DCF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3066937" cy="1188720"/>
          </a:xfrm>
          <a:prstGeom prst="ellipse">
            <a:avLst/>
          </a:prstGeo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1500" dirty="0"/>
              <a:t>What is YOUR BRAND?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A651BA52-DDA2-42F6-85E2-4C9F99DF4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2657475"/>
            <a:ext cx="4492238" cy="407193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 dirty="0"/>
              <a:t>What is YOUR BRAND?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 How do you stand out in a competitive workplace and does </a:t>
            </a:r>
            <a:r>
              <a:rPr lang="en-US" sz="2000" b="1" i="1" dirty="0"/>
              <a:t>BRAND YOU</a:t>
            </a:r>
            <a:r>
              <a:rPr lang="en-US" sz="2000" dirty="0"/>
              <a:t>, meet the wants, needs and desires of the modern work force?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515FC82-3453-4CBE-8895-4CCFF3395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4182" y="964692"/>
            <a:ext cx="6885432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5FD847B-65C0-4027-8DFC-70CB42451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802" y="1128683"/>
            <a:ext cx="6558192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46530F5-9592-2A4A-AA25-B212942AE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366" y="1795856"/>
            <a:ext cx="6227064" cy="327423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E25211-C48A-964C-AB5D-6344183B2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08A412-7443-474D-9BC9-02D5010A4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Make an appointment at the Wasserman Career Center: www.nyu.edu/careerdevelopment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7192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1C524-FE8E-B14E-91CC-E4422BD084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1514475"/>
            <a:ext cx="8991600" cy="3843339"/>
          </a:xfrm>
        </p:spPr>
        <p:txBody>
          <a:bodyPr>
            <a:normAutofit fontScale="90000"/>
          </a:bodyPr>
          <a:lstStyle/>
          <a:p>
            <a:br>
              <a:rPr lang="en-US" b="1" cap="small" dirty="0"/>
            </a:br>
            <a:br>
              <a:rPr lang="en-US" b="1" cap="small" dirty="0"/>
            </a:br>
            <a:r>
              <a:rPr lang="en-US" b="1" cap="small" dirty="0"/>
              <a:t>Student Veteran Career Guide </a:t>
            </a:r>
            <a:br>
              <a:rPr lang="en-US" dirty="0"/>
            </a:br>
            <a:r>
              <a:rPr lang="en-US" b="1" cap="small" dirty="0"/>
              <a:t>Military Service to Civilian Professional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50C495-1BA9-8241-901D-4221AFFE0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Make an appointment at the Wasserman Career Center: www.nyu.edu/careerdevelopment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A82DB1-D968-874C-98AC-6DD9BCFE0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0562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ABC2DC-6D4E-E343-B887-E1E5F86971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deciding on a civilian career, </a:t>
            </a:r>
            <a:r>
              <a:rPr lang="en-US" b="1" dirty="0"/>
              <a:t>evaluate</a:t>
            </a:r>
            <a:r>
              <a:rPr lang="en-US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8AF5FE-75CA-1C48-8CC0-553C527E47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750058"/>
          </a:xfrm>
        </p:spPr>
        <p:txBody>
          <a:bodyPr>
            <a:normAutofit lnSpcReduction="10000"/>
          </a:bodyPr>
          <a:lstStyle/>
          <a:p>
            <a:pPr fontAlgn="base"/>
            <a:r>
              <a:rPr lang="en-US" dirty="0"/>
              <a:t>What aspects of your military tasks and skills would you like in a civilian position?</a:t>
            </a:r>
          </a:p>
          <a:p>
            <a:pPr fontAlgn="base"/>
            <a:r>
              <a:rPr lang="en-US" dirty="0"/>
              <a:t>What aspects of your military tasks and skills would you prefer NOT to perform in a civilian position?</a:t>
            </a:r>
          </a:p>
          <a:p>
            <a:pPr fontAlgn="base"/>
            <a:r>
              <a:rPr lang="en-US" dirty="0"/>
              <a:t>What industries and/or job functions include those tasks and skills that you would like to continue? 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8C6FA7-7027-CC48-BFCB-7AF98D125ED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u="sng" dirty="0"/>
              <a:t>You can work with a coach </a:t>
            </a:r>
            <a:r>
              <a:rPr lang="en-US" dirty="0"/>
              <a:t>at the Wasserman Center to identify careers of interest and learn how to </a:t>
            </a:r>
            <a:r>
              <a:rPr lang="en-US" b="1" dirty="0"/>
              <a:t>translate</a:t>
            </a:r>
            <a:r>
              <a:rPr lang="en-US" dirty="0"/>
              <a:t> your military experience into civilian success.</a:t>
            </a:r>
          </a:p>
          <a:p>
            <a:r>
              <a:rPr lang="en-US" dirty="0"/>
              <a:t>The first step is to identify your specific role and contribution to your unit/squadron/platoon and recognizing your value add.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446B85-A6E3-884D-84F4-400BB41A57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Work with a Wasserman Coach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577787-BDD5-EF49-BD23-14A176FCE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Make an appointment at the Wasserman Career Center: www.nyu.edu/careerdevelopment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171764-16BD-4444-9637-6012DD0E1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27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187B7A4-D935-4142-95B4-61071A6B7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Navigating a Military to Civilian Career Change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B27D20-4482-AB4D-AC72-0C8B75EAFEC9}"/>
              </a:ext>
            </a:extLst>
          </p:cNvPr>
          <p:cNvCxnSpPr/>
          <p:nvPr/>
        </p:nvCxnSpPr>
        <p:spPr>
          <a:xfrm>
            <a:off x="6096000" y="2586038"/>
            <a:ext cx="0" cy="36501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19587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807E89-70D3-5E40-9CE3-4DC7B09371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4B47F-0CA0-B247-AA5D-0F9D25C8AC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83436" y="3243264"/>
            <a:ext cx="4270248" cy="249676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1) What transferable skills do you feel you obtained in your military career and how can you translate it to show your value as an employee?</a:t>
            </a:r>
          </a:p>
          <a:p>
            <a:pPr marL="0" indent="0">
              <a:buNone/>
            </a:pPr>
            <a:r>
              <a:rPr lang="en-US" dirty="0"/>
              <a:t>2)  Identify collateral duties, leadership and/or training responsibilities.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2B6869-2C96-794E-83B7-E9E28B4AD97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3)Throughout your military experience, what key knowledge, accomplishments, skills, and experiences would you say are most valuable? </a:t>
            </a:r>
          </a:p>
          <a:p>
            <a:pPr marL="0" indent="0">
              <a:buNone/>
            </a:pPr>
            <a:r>
              <a:rPr lang="en-US" dirty="0"/>
              <a:t>4) Spend time determining how you want to speak about those skills and accomplishments.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C019B2-DDFB-8945-94C0-9F31D87376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4EA41C-2C7C-7A4C-AB38-7E88DA709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Make an appointment at the Wasserman Career Center: www.nyu.edu/careerdevelopment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C24ED1-26F2-6B4C-9AE1-83A20BFD8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28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66E7E84-42B5-0C45-B676-966C7B4F0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274320"/>
            <a:ext cx="10267432" cy="2743200"/>
          </a:xfrm>
        </p:spPr>
        <p:txBody>
          <a:bodyPr/>
          <a:lstStyle/>
          <a:p>
            <a:r>
              <a:rPr lang="en-US" b="1" dirty="0"/>
              <a:t> the military is often a “we” organization, however in the civilian sector you must also identify the “I” in your experiences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1FD5DBD-2711-4D4A-8CD5-737B8895D8F2}"/>
              </a:ext>
            </a:extLst>
          </p:cNvPr>
          <p:cNvCxnSpPr/>
          <p:nvPr/>
        </p:nvCxnSpPr>
        <p:spPr>
          <a:xfrm>
            <a:off x="5870448" y="3243264"/>
            <a:ext cx="0" cy="27225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17241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C6FAB-EE2E-F64C-B559-A61C25346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04672"/>
            <a:ext cx="4486656" cy="2580653"/>
          </a:xfrm>
        </p:spPr>
        <p:txBody>
          <a:bodyPr/>
          <a:lstStyle/>
          <a:p>
            <a:r>
              <a:rPr lang="en-US" dirty="0"/>
              <a:t>Building your professional </a:t>
            </a:r>
            <a:r>
              <a:rPr lang="en-US" b="1" dirty="0"/>
              <a:t>network</a:t>
            </a:r>
            <a:r>
              <a:rPr lang="en-US" dirty="0"/>
              <a:t> is a key component to civilian success.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E7029-F24C-B24C-A421-24E4B0803C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 </a:t>
            </a:r>
            <a:r>
              <a:rPr lang="en-US" sz="2800" dirty="0"/>
              <a:t>Identify contacts through :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dirty="0"/>
              <a:t> Family, and friends, </a:t>
            </a:r>
          </a:p>
          <a:p>
            <a:r>
              <a:rPr lang="en-US" dirty="0"/>
              <a:t> LinkedIn, </a:t>
            </a:r>
          </a:p>
          <a:p>
            <a:r>
              <a:rPr lang="en-US" dirty="0"/>
              <a:t> Student Veteran Clubs, </a:t>
            </a:r>
          </a:p>
          <a:p>
            <a:r>
              <a:rPr lang="en-US" dirty="0"/>
              <a:t> NYU Alumni Network,</a:t>
            </a:r>
          </a:p>
          <a:p>
            <a:r>
              <a:rPr lang="en-US" dirty="0"/>
              <a:t> Personal veteran networks,</a:t>
            </a:r>
          </a:p>
          <a:p>
            <a:r>
              <a:rPr lang="en-US" dirty="0"/>
              <a:t> NYU professors</a:t>
            </a:r>
          </a:p>
          <a:p>
            <a:r>
              <a:rPr lang="en-US" dirty="0"/>
              <a:t> Classmates </a:t>
            </a:r>
          </a:p>
          <a:p>
            <a:r>
              <a:rPr lang="en-US" dirty="0"/>
              <a:t> Volunteer Experiences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9E172-F171-F948-8C16-849A7674A5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5568" y="3472676"/>
            <a:ext cx="3794760" cy="2271278"/>
          </a:xfrm>
        </p:spPr>
        <p:txBody>
          <a:bodyPr>
            <a:noAutofit/>
          </a:bodyPr>
          <a:lstStyle/>
          <a:p>
            <a:r>
              <a:rPr lang="en-US" sz="1800" dirty="0"/>
              <a:t> Networking provides opportunities to identify contacts within various industries that could lead to potential job opportunities.</a:t>
            </a:r>
          </a:p>
          <a:p>
            <a:endParaRPr lang="en-US" sz="1800" dirty="0"/>
          </a:p>
          <a:p>
            <a:r>
              <a:rPr lang="en-US" sz="1800" dirty="0"/>
              <a:t>One of the first steps in your transition should be to BUILD YOUR NETWORK.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C7D96A-9940-C748-AF36-8DA149357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Make an appointment at the Wasserman Career Center: www.nyu.edu/careerdevelopment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1C1400-7D30-2746-989D-25A9283B8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738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CBE63-FB5D-1A4D-B3A6-FE2589A1F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Two short videos for your review: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EE351-1AA4-1C49-8341-AF79BAD94A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u="sng" dirty="0">
              <a:hlinkClick r:id="rId2"/>
            </a:endParaRPr>
          </a:p>
          <a:p>
            <a:endParaRPr lang="en-US" u="sng" dirty="0">
              <a:hlinkClick r:id="rId2"/>
            </a:endParaRPr>
          </a:p>
          <a:p>
            <a:r>
              <a:rPr lang="en-US" sz="2400" u="sng" dirty="0">
                <a:hlinkClick r:id="rId2"/>
              </a:rPr>
              <a:t>https://www.youtube.com/watch?reload=9&amp;v=CrNqADYHiXI</a:t>
            </a:r>
            <a:r>
              <a:rPr lang="en-US" sz="2400" dirty="0"/>
              <a:t>   </a:t>
            </a:r>
          </a:p>
          <a:p>
            <a:pPr marL="0" indent="0">
              <a:buNone/>
            </a:pPr>
            <a:r>
              <a:rPr lang="en-US" sz="2400" dirty="0"/>
              <a:t>  </a:t>
            </a:r>
          </a:p>
          <a:p>
            <a:r>
              <a:rPr lang="en-US" sz="2400" u="sng" dirty="0">
                <a:hlinkClick r:id="rId3"/>
              </a:rPr>
              <a:t>https://www.youtube.com/watch?v=Alqt7pIbp_o</a:t>
            </a:r>
            <a:endParaRPr lang="en-US" sz="24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E800EB-A380-1542-9DB3-F1A02F373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50D95-D02D-A645-BF22-252F3C24B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Make an appointment at the Wasserman Career Center: www.nyu.edu/careerdevelopment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6748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5989C-8CA6-FF4F-875A-E0365E989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340614"/>
            <a:ext cx="7729728" cy="1899666"/>
          </a:xfrm>
        </p:spPr>
        <p:txBody>
          <a:bodyPr/>
          <a:lstStyle/>
          <a:p>
            <a:r>
              <a:rPr lang="en-US" b="1" dirty="0"/>
              <a:t>Resume Tips: Transform Your Resume from Military Experience to Civilian Success</a:t>
            </a:r>
            <a:r>
              <a:rPr lang="en-US" b="1" u="sng" dirty="0"/>
              <a:t>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E4FFA-AE0F-D642-816C-596776E726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00200" y="2638044"/>
            <a:ext cx="4253483" cy="3488436"/>
          </a:xfrm>
        </p:spPr>
        <p:txBody>
          <a:bodyPr/>
          <a:lstStyle/>
          <a:p>
            <a:pPr marL="0" indent="0" fontAlgn="base">
              <a:buNone/>
            </a:pPr>
            <a:r>
              <a:rPr lang="en-US" dirty="0"/>
              <a:t>1) Show off your military background – if you were in combat, focus on your transferable skills and highlight your key responsibilities (For example, if you were Infantry discuss your communications, team building, and project management skills).</a:t>
            </a:r>
          </a:p>
          <a:p>
            <a:pPr marL="0" indent="0" fontAlgn="base">
              <a:buNone/>
            </a:pPr>
            <a:r>
              <a:rPr lang="en-US" dirty="0"/>
              <a:t>2) Highlight your track record of accomplishments – promotions and advanced responsibilities, collateral duties, and ribbons/awards/medals.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F8EB27-4A97-9B47-A4F6-8D6628A373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8319" y="2638044"/>
            <a:ext cx="4270243" cy="3339846"/>
          </a:xfrm>
        </p:spPr>
        <p:txBody>
          <a:bodyPr/>
          <a:lstStyle/>
          <a:p>
            <a:pPr marL="0" indent="0" fontAlgn="base">
              <a:buNone/>
            </a:pPr>
            <a:r>
              <a:rPr lang="en-US" dirty="0"/>
              <a:t>3)Always assume hiring managers are not familiar with military jargon so avoid using acronyms.</a:t>
            </a:r>
          </a:p>
          <a:p>
            <a:pPr marL="0" indent="0">
              <a:buNone/>
            </a:pPr>
            <a:r>
              <a:rPr lang="en-US" dirty="0"/>
              <a:t>4) Do not use your military email address (</a:t>
            </a:r>
            <a:r>
              <a:rPr lang="en-US" i="1" dirty="0" err="1"/>
              <a:t>johnsmith@navy.mil</a:t>
            </a:r>
            <a:r>
              <a:rPr lang="en-US" dirty="0"/>
              <a:t>) on your resume, ensure that you include your NYU email address or other email source.</a:t>
            </a:r>
          </a:p>
          <a:p>
            <a:pPr marL="0" indent="0">
              <a:buNone/>
            </a:pPr>
            <a:r>
              <a:rPr lang="en-US" dirty="0"/>
              <a:t>5) Identify all </a:t>
            </a:r>
            <a:r>
              <a:rPr lang="en-US" u="sng" dirty="0"/>
              <a:t>relevant</a:t>
            </a:r>
            <a:r>
              <a:rPr lang="en-US" dirty="0"/>
              <a:t> training and certificates received in the service that would support your new career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D8BB23-583C-B84F-ABBC-84E517E15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Make an appointment at the Wasserman Career Center: www.nyu.edu/careerdevelopment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6AF7F2-E954-2E4C-9358-99C41DF7F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30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5284CDD-560C-0C4E-9046-E74A4CB489D5}"/>
              </a:ext>
            </a:extLst>
          </p:cNvPr>
          <p:cNvCxnSpPr>
            <a:cxnSpLocks/>
          </p:cNvCxnSpPr>
          <p:nvPr/>
        </p:nvCxnSpPr>
        <p:spPr>
          <a:xfrm>
            <a:off x="5943600" y="2638044"/>
            <a:ext cx="0" cy="30998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11581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84FAE-16D0-7C48-9401-F6CADF10B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Military Experience to Civilian Success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88268-78EA-CA44-A4D2-FFE94027CB2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6) If your security clearance is still active, it is recommended to include this in your resume, as it may be an attribute to government, state, or private employers that require this. </a:t>
            </a:r>
          </a:p>
          <a:p>
            <a:pPr marL="0" indent="0">
              <a:buNone/>
            </a:pPr>
            <a:r>
              <a:rPr lang="en-US" dirty="0"/>
              <a:t>Please note that after </a:t>
            </a:r>
            <a:r>
              <a:rPr lang="en-US" u="sng" dirty="0"/>
              <a:t>one-year</a:t>
            </a:r>
            <a:r>
              <a:rPr lang="en-US" dirty="0"/>
              <a:t> of exiting the service or not utilizing your clearance it becomes inactive.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2A1238-0494-914C-9EC3-9E0853DD299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7) For veterans with more than 10 years of experience or who have performed numerous positions, highlight the positions that are most relevant to the career you are interested in pursuing. </a:t>
            </a:r>
          </a:p>
          <a:p>
            <a:pPr marL="0" indent="0">
              <a:buNone/>
            </a:pPr>
            <a:r>
              <a:rPr lang="en-US" dirty="0"/>
              <a:t>In addition, position titles should reflect your MOS/job title not military rank *(utilize ONET Online for civilian translations)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EACE09-41A9-9D43-94C6-163AA2633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Make an appointment at the Wasserman Career Center: www.nyu.edu/careerdevelopment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3CD25-A491-864A-A13C-31DC05AB3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31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E5DDF0C-70B1-ED4D-8174-931030EFE740}"/>
              </a:ext>
            </a:extLst>
          </p:cNvPr>
          <p:cNvCxnSpPr>
            <a:cxnSpLocks/>
          </p:cNvCxnSpPr>
          <p:nvPr/>
        </p:nvCxnSpPr>
        <p:spPr>
          <a:xfrm>
            <a:off x="6096000" y="2526030"/>
            <a:ext cx="0" cy="32139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47202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F226A-B294-704A-8210-F53E82DCF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3066937" cy="1188720"/>
          </a:xfrm>
          <a:prstGeom prst="ellipse">
            <a:avLst/>
          </a:prstGeo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1500" dirty="0"/>
              <a:t>What is YOUR BRAND?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A651BA52-DDA2-42F6-85E2-4C9F99DF4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2657475"/>
            <a:ext cx="4492238" cy="407193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 dirty="0"/>
              <a:t>What is YOUR BRAND?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 How do you stand out in a competitive workplace and does </a:t>
            </a:r>
            <a:r>
              <a:rPr lang="en-US" sz="2000" b="1" i="1" dirty="0"/>
              <a:t>BRAND YOU</a:t>
            </a:r>
            <a:r>
              <a:rPr lang="en-US" sz="2000" dirty="0"/>
              <a:t>, meet the wants, needs and desires of the modern work force?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515FC82-3453-4CBE-8895-4CCFF3395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4182" y="964692"/>
            <a:ext cx="6885432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5FD847B-65C0-4027-8DFC-70CB42451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802" y="1128683"/>
            <a:ext cx="6558192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46530F5-9592-2A4A-AA25-B212942AE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366" y="1795856"/>
            <a:ext cx="6227064" cy="327423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E25211-C48A-964C-AB5D-6344183B2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32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08A412-7443-474D-9BC9-02D5010A4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Make an appointment at the Wasserman Career Center: www.nyu.edu/careerdevelopment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8936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1DC0F-DC2C-5E42-8A03-982E7E019A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5880" y="2354580"/>
            <a:ext cx="8991600" cy="1645920"/>
          </a:xfrm>
        </p:spPr>
        <p:txBody>
          <a:bodyPr/>
          <a:lstStyle/>
          <a:p>
            <a:r>
              <a:rPr lang="en-US" dirty="0"/>
              <a:t>Make an Appoint with a Wasserman Career Coach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B338A1-57B5-0645-9DC9-F2731F32F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03170" y="4503420"/>
            <a:ext cx="6993636" cy="1089018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We want to help you!</a:t>
            </a:r>
          </a:p>
          <a:p>
            <a:r>
              <a:rPr lang="en-US" sz="3200" dirty="0" err="1"/>
              <a:t>www.nyu.edu</a:t>
            </a:r>
            <a:r>
              <a:rPr lang="en-US" sz="3200" dirty="0"/>
              <a:t>/</a:t>
            </a:r>
            <a:r>
              <a:rPr lang="en-US" sz="3200" dirty="0" err="1"/>
              <a:t>careerdevelopment</a:t>
            </a:r>
            <a:endParaRPr lang="en-US" sz="3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F84385-2FAA-7040-B334-32B8EF1EB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Make an appointment at the Wasserman Career Center: www.nyu.edu/careerdevelopment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32AEEE-8097-D64D-A9EF-87F921392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2540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47AA6-7E57-FC49-9D28-76D238797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Key Transferable Skills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3E71B-7FCF-F84D-AB81-5E2E392C0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0840" y="137160"/>
            <a:ext cx="4831080" cy="6183630"/>
          </a:xfrm>
        </p:spPr>
        <p:txBody>
          <a:bodyPr/>
          <a:lstStyle/>
          <a:p>
            <a:r>
              <a:rPr lang="en-US" dirty="0"/>
              <a:t>The next slide are a few examples of key transferable skills to highlight in your resume.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This is only a small representation of the skills gained in the military.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To identify transferable skills, visit </a:t>
            </a:r>
            <a:r>
              <a:rPr lang="en-US" b="1" dirty="0"/>
              <a:t>ONET Online</a:t>
            </a:r>
            <a:r>
              <a:rPr lang="en-US" dirty="0">
                <a:hlinkClick r:id="rId2"/>
              </a:rPr>
              <a:t> </a:t>
            </a:r>
            <a:r>
              <a:rPr lang="en-US" u="sng" dirty="0">
                <a:hlinkClick r:id="rId2"/>
              </a:rPr>
              <a:t>www.onetonline.org/crosswalk</a:t>
            </a:r>
            <a:r>
              <a:rPr lang="en-US" dirty="0"/>
              <a:t> or</a:t>
            </a:r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b="1" dirty="0" err="1"/>
              <a:t>Military.com</a:t>
            </a:r>
            <a:r>
              <a:rPr lang="en-US" b="1" dirty="0"/>
              <a:t> Skills Translator</a:t>
            </a:r>
            <a:r>
              <a:rPr lang="en-US" dirty="0">
                <a:hlinkClick r:id="rId3"/>
              </a:rPr>
              <a:t> </a:t>
            </a:r>
            <a:r>
              <a:rPr lang="en-US" u="sng" dirty="0">
                <a:hlinkClick r:id="rId4"/>
              </a:rPr>
              <a:t>www.military.com/veteran-jobs/skills-translator</a:t>
            </a:r>
            <a:endParaRPr lang="en-US" u="sng" dirty="0"/>
          </a:p>
          <a:p>
            <a:endParaRPr lang="en-US" u="sng" dirty="0"/>
          </a:p>
          <a:p>
            <a:pPr marL="0" indent="0">
              <a:buNone/>
            </a:pPr>
            <a:r>
              <a:rPr lang="en-US" u="sng" dirty="0">
                <a:solidFill>
                  <a:schemeClr val="accent1">
                    <a:lumMod val="75000"/>
                  </a:schemeClr>
                </a:solidFill>
              </a:rPr>
              <a:t>Make an appointment with a Career Coach at The Wasserman Center: </a:t>
            </a:r>
            <a:r>
              <a:rPr lang="en-US" u="sng" dirty="0" err="1">
                <a:solidFill>
                  <a:schemeClr val="accent1">
                    <a:lumMod val="75000"/>
                  </a:schemeClr>
                </a:solidFill>
              </a:rPr>
              <a:t>www.nyu.edu</a:t>
            </a:r>
            <a:r>
              <a:rPr lang="en-US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  <a:r>
              <a:rPr lang="en-US" u="sng" dirty="0" err="1">
                <a:solidFill>
                  <a:schemeClr val="accent1">
                    <a:lumMod val="75000"/>
                  </a:schemeClr>
                </a:solidFill>
              </a:rPr>
              <a:t>careerdevelopment</a:t>
            </a:r>
            <a:endParaRPr lang="en-US" u="sng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u="sng" dirty="0"/>
          </a:p>
          <a:p>
            <a:endParaRPr lang="en-US" u="sng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E21BCE-879D-9542-94B5-EBF2885936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5568" y="4602456"/>
            <a:ext cx="3794760" cy="1141497"/>
          </a:xfrm>
        </p:spPr>
        <p:txBody>
          <a:bodyPr/>
          <a:lstStyle/>
          <a:p>
            <a:r>
              <a:rPr lang="en-US" sz="1800" dirty="0"/>
              <a:t>Make an Appointment at The Wasserman Career Center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ED85E-DAA2-8749-AA73-6A0A3092B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Make an appointment at the Wasserman Career Center: www.nyu.edu/careerdevelopment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21E81-BD7E-FD46-BD65-E894DC7D9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34</a:t>
            </a:fld>
            <a:endParaRPr lang="en-US" dirty="0"/>
          </a:p>
        </p:txBody>
      </p:sp>
      <p:sp>
        <p:nvSpPr>
          <p:cNvPr id="7" name="Pentagon 6">
            <a:extLst>
              <a:ext uri="{FF2B5EF4-FFF2-40B4-BE49-F238E27FC236}">
                <a16:creationId xmlns:a16="http://schemas.microsoft.com/office/drawing/2014/main" id="{BB8F405D-E458-D04D-8DE5-27F8EA744578}"/>
              </a:ext>
            </a:extLst>
          </p:cNvPr>
          <p:cNvSpPr/>
          <p:nvPr/>
        </p:nvSpPr>
        <p:spPr>
          <a:xfrm>
            <a:off x="5701699" y="5173204"/>
            <a:ext cx="978408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902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5B610-2FAD-E145-ADBC-526F44868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Transferable Skills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6F42F-7C38-A246-9D35-A29454C79FA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fontAlgn="base"/>
            <a:r>
              <a:rPr lang="en-US" dirty="0"/>
              <a:t>Leadership</a:t>
            </a:r>
          </a:p>
          <a:p>
            <a:pPr fontAlgn="base"/>
            <a:r>
              <a:rPr lang="en-US" dirty="0"/>
              <a:t>Project Management</a:t>
            </a:r>
          </a:p>
          <a:p>
            <a:pPr fontAlgn="base"/>
            <a:r>
              <a:rPr lang="en-US" dirty="0"/>
              <a:t>Training/Development</a:t>
            </a:r>
          </a:p>
          <a:p>
            <a:pPr fontAlgn="base"/>
            <a:r>
              <a:rPr lang="en-US" dirty="0"/>
              <a:t>Strategic Planning</a:t>
            </a:r>
          </a:p>
          <a:p>
            <a:pPr fontAlgn="base"/>
            <a:r>
              <a:rPr lang="en-US" dirty="0"/>
              <a:t>Public Communications</a:t>
            </a:r>
          </a:p>
          <a:p>
            <a:pPr fontAlgn="base"/>
            <a:r>
              <a:rPr lang="en-US" dirty="0"/>
              <a:t>Emergency Response</a:t>
            </a:r>
          </a:p>
          <a:p>
            <a:pPr fontAlgn="base"/>
            <a:r>
              <a:rPr lang="en-US" dirty="0"/>
              <a:t>Global Affairs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A75402-0CDA-C04C-AB32-76FBB49E659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Operations/Risk Management</a:t>
            </a:r>
          </a:p>
          <a:p>
            <a:pPr fontAlgn="base"/>
            <a:r>
              <a:rPr lang="en-US" dirty="0"/>
              <a:t>Logistics/Supply Chain</a:t>
            </a:r>
          </a:p>
          <a:p>
            <a:pPr fontAlgn="base"/>
            <a:r>
              <a:rPr lang="en-US" dirty="0"/>
              <a:t>Team Building</a:t>
            </a:r>
          </a:p>
          <a:p>
            <a:pPr fontAlgn="base"/>
            <a:r>
              <a:rPr lang="en-US" dirty="0"/>
              <a:t>Quality Assurance/Control</a:t>
            </a:r>
          </a:p>
          <a:p>
            <a:pPr fontAlgn="base"/>
            <a:r>
              <a:rPr lang="en-US" dirty="0"/>
              <a:t>Inventory Management</a:t>
            </a:r>
          </a:p>
          <a:p>
            <a:r>
              <a:rPr lang="en-US" u="sng" dirty="0">
                <a:solidFill>
                  <a:schemeClr val="accent1">
                    <a:lumMod val="75000"/>
                  </a:schemeClr>
                </a:solidFill>
              </a:rPr>
              <a:t>Make an appointment with a Career Coach at The Wasserman Center: </a:t>
            </a:r>
            <a:r>
              <a:rPr lang="en-US" u="sng" dirty="0" err="1">
                <a:solidFill>
                  <a:schemeClr val="accent1">
                    <a:lumMod val="75000"/>
                  </a:schemeClr>
                </a:solidFill>
              </a:rPr>
              <a:t>www.nyu.edu</a:t>
            </a:r>
            <a:r>
              <a:rPr lang="en-US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  <a:r>
              <a:rPr lang="en-US" u="sng" dirty="0" err="1">
                <a:solidFill>
                  <a:schemeClr val="accent1">
                    <a:lumMod val="75000"/>
                  </a:schemeClr>
                </a:solidFill>
              </a:rPr>
              <a:t>careerdevelopment</a:t>
            </a:r>
            <a:endParaRPr lang="en-US" u="sng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67C157-284C-6B47-BCB2-452AB291D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Make an appointment at the Wasserman Career Center: www.nyu.edu/careerdevelopment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47B55-D889-8444-8635-141FB4D0D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35</a:t>
            </a:fld>
            <a:endParaRPr lang="en-US" dirty="0"/>
          </a:p>
        </p:txBody>
      </p:sp>
      <p:sp>
        <p:nvSpPr>
          <p:cNvPr id="7" name="Pentagon 6">
            <a:extLst>
              <a:ext uri="{FF2B5EF4-FFF2-40B4-BE49-F238E27FC236}">
                <a16:creationId xmlns:a16="http://schemas.microsoft.com/office/drawing/2014/main" id="{A2F1B60F-F770-6A44-BCDC-C139B74A9420}"/>
              </a:ext>
            </a:extLst>
          </p:cNvPr>
          <p:cNvSpPr/>
          <p:nvPr/>
        </p:nvSpPr>
        <p:spPr>
          <a:xfrm>
            <a:off x="5432297" y="4903470"/>
            <a:ext cx="978408" cy="484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9840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F51A4-D7C5-0A4B-A2E6-A525A9504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06564"/>
            <a:ext cx="4486656" cy="2425205"/>
          </a:xfrm>
        </p:spPr>
        <p:txBody>
          <a:bodyPr/>
          <a:lstStyle/>
          <a:p>
            <a:r>
              <a:rPr lang="en-US" b="1" dirty="0"/>
              <a:t>Networking &amp; Job Search Resources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B21F6-E2D4-9F44-AAD5-FE65BD53F4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 1) Wasserman Center</a:t>
            </a:r>
            <a:endParaRPr lang="en-US" dirty="0"/>
          </a:p>
          <a:p>
            <a:r>
              <a:rPr lang="en-US" dirty="0"/>
              <a:t>Log on to </a:t>
            </a:r>
            <a:r>
              <a:rPr lang="en-US" u="sng" dirty="0">
                <a:hlinkClick r:id="rId2"/>
              </a:rPr>
              <a:t>Handshake</a:t>
            </a:r>
            <a:r>
              <a:rPr lang="en-US" dirty="0"/>
              <a:t> to learn more about our career resources and events and to schedule a one-on-one appointment with a Career Coach.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2) Google</a:t>
            </a:r>
          </a:p>
          <a:p>
            <a:r>
              <a:rPr lang="en-US" dirty="0"/>
              <a:t>Google search "jobs for veterans" and enter your MOS code to find civilian jobs that match your skills. Free job training resources are available at </a:t>
            </a:r>
            <a:r>
              <a:rPr lang="en-US" u="sng" dirty="0">
                <a:hlinkClick r:id="rId3"/>
              </a:rPr>
              <a:t>www.google.com/grow/veterans</a:t>
            </a:r>
            <a:r>
              <a:rPr lang="en-US" dirty="0"/>
              <a:t>.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7A917-444E-D745-AF0D-15EF8BCA66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5568" y="3074670"/>
            <a:ext cx="3794760" cy="2669284"/>
          </a:xfrm>
        </p:spPr>
        <p:txBody>
          <a:bodyPr/>
          <a:lstStyle/>
          <a:p>
            <a:r>
              <a:rPr lang="en-US" dirty="0"/>
              <a:t>The next six slides are additional resources to help you.</a:t>
            </a:r>
          </a:p>
          <a:p>
            <a:endParaRPr lang="en-US" dirty="0"/>
          </a:p>
          <a:p>
            <a:r>
              <a:rPr lang="en-US" dirty="0"/>
              <a:t>It can over whelming, to navigate this process, so why not schedule an appointment with a Wasserman Career Coach to assist you in this process.</a:t>
            </a:r>
          </a:p>
          <a:p>
            <a:endParaRPr lang="en-US" dirty="0"/>
          </a:p>
          <a:p>
            <a:r>
              <a:rPr lang="en-US" dirty="0" err="1"/>
              <a:t>www.nyu.edu</a:t>
            </a:r>
            <a:r>
              <a:rPr lang="en-US" dirty="0"/>
              <a:t>/</a:t>
            </a:r>
            <a:r>
              <a:rPr lang="en-US" dirty="0" err="1"/>
              <a:t>careerdevelopment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67D05-8B85-F64E-9CA2-9F2742558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Make an appointment at the Wasserman Career Center: www.nyu.edu/careerdevelopment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A77EF-0880-974B-BBE7-A6894751D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3831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F51A4-D7C5-0A4B-A2E6-A525A9504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06564"/>
            <a:ext cx="4486656" cy="2425205"/>
          </a:xfrm>
        </p:spPr>
        <p:txBody>
          <a:bodyPr/>
          <a:lstStyle/>
          <a:p>
            <a:r>
              <a:rPr lang="en-US" b="1" dirty="0"/>
              <a:t>Networking &amp; Job Search Resources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B21F6-E2D4-9F44-AAD5-FE65BD53F4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 3)            LinkedIn </a:t>
            </a:r>
            <a:r>
              <a:rPr lang="en-US" sz="1600" b="1" dirty="0"/>
              <a:t>( two slides)</a:t>
            </a:r>
            <a:endParaRPr lang="en-US" sz="1600" dirty="0"/>
          </a:p>
          <a:p>
            <a:pPr marL="0" indent="0">
              <a:buNone/>
            </a:pPr>
            <a:r>
              <a:rPr lang="en-US" dirty="0"/>
              <a:t>Veterans receive a 1-year free Premium account by visiting </a:t>
            </a:r>
            <a:r>
              <a:rPr lang="en-US" u="sng" dirty="0">
                <a:hlinkClick r:id="rId2"/>
              </a:rPr>
              <a:t>https://veterans.linkedin.com</a:t>
            </a:r>
            <a:r>
              <a:rPr lang="en-US" b="1" dirty="0"/>
              <a:t> </a:t>
            </a:r>
            <a:r>
              <a:rPr lang="en-US" dirty="0"/>
              <a:t>through </a:t>
            </a:r>
            <a:r>
              <a:rPr lang="en-US" dirty="0" err="1"/>
              <a:t>ID.me</a:t>
            </a:r>
            <a:r>
              <a:rPr lang="en-US" dirty="0"/>
              <a:t>.  </a:t>
            </a:r>
          </a:p>
          <a:p>
            <a:r>
              <a:rPr lang="en-US" dirty="0"/>
              <a:t>LinkedIn Groups can help you to gain networks, find veteran specific job postings, and gain mentors. Find below a small sample of the military groups on LinkedIn (there are roughly 600 groups for veterans). To search for others, use the search box and select Groups.</a:t>
            </a:r>
          </a:p>
          <a:p>
            <a:pPr fontAlgn="base"/>
            <a:r>
              <a:rPr lang="en-US" dirty="0"/>
              <a:t>US Military Veterans Network</a:t>
            </a:r>
          </a:p>
          <a:p>
            <a:pPr fontAlgn="base"/>
            <a:r>
              <a:rPr lang="en-US" dirty="0"/>
              <a:t>The Value of a Veteran</a:t>
            </a:r>
          </a:p>
          <a:p>
            <a:pPr fontAlgn="base"/>
            <a:r>
              <a:rPr lang="en-US" dirty="0"/>
              <a:t>Military-to-Civilian </a:t>
            </a:r>
            <a:r>
              <a:rPr lang="en-US" dirty="0" err="1"/>
              <a:t>Transitioners</a:t>
            </a:r>
            <a:endParaRPr lang="en-US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7A917-444E-D745-AF0D-15EF8BCA66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5568" y="3074670"/>
            <a:ext cx="3794760" cy="2669284"/>
          </a:xfrm>
        </p:spPr>
        <p:txBody>
          <a:bodyPr/>
          <a:lstStyle/>
          <a:p>
            <a:r>
              <a:rPr lang="en-US" dirty="0"/>
              <a:t>The next six slides are additional resources to help you.</a:t>
            </a:r>
          </a:p>
          <a:p>
            <a:endParaRPr lang="en-US" dirty="0"/>
          </a:p>
          <a:p>
            <a:r>
              <a:rPr lang="en-US" dirty="0"/>
              <a:t>It can over whelming, to navigate this process, so why not schedule an appointment with a Wasserman Career Coach to assist you in this process.</a:t>
            </a:r>
          </a:p>
          <a:p>
            <a:endParaRPr lang="en-US" dirty="0"/>
          </a:p>
          <a:p>
            <a:r>
              <a:rPr lang="en-US" dirty="0" err="1"/>
              <a:t>www.nyu.edu</a:t>
            </a:r>
            <a:r>
              <a:rPr lang="en-US" dirty="0"/>
              <a:t>/</a:t>
            </a:r>
            <a:r>
              <a:rPr lang="en-US" dirty="0" err="1"/>
              <a:t>careerdevelopment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67D05-8B85-F64E-9CA2-9F2742558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Make an appointment at the Wasserman Career Center: www.nyu.edu/careerdevelopment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A77EF-0880-974B-BBE7-A6894751D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3984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F51A4-D7C5-0A4B-A2E6-A525A9504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06564"/>
            <a:ext cx="4486656" cy="2425205"/>
          </a:xfrm>
        </p:spPr>
        <p:txBody>
          <a:bodyPr/>
          <a:lstStyle/>
          <a:p>
            <a:r>
              <a:rPr lang="en-US" b="1" dirty="0"/>
              <a:t>Networking &amp; Job Search Resources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B21F6-E2D4-9F44-AAD5-FE65BD53F4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4)              LinkedIn </a:t>
            </a:r>
            <a:r>
              <a:rPr lang="en-US" sz="1600" b="1" dirty="0"/>
              <a:t>(</a:t>
            </a:r>
            <a:r>
              <a:rPr lang="en-US" sz="1600" b="1" dirty="0" err="1"/>
              <a:t>con’t</a:t>
            </a:r>
            <a:r>
              <a:rPr lang="en-US" sz="1600" b="1" dirty="0"/>
              <a:t>)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LinkedIn Learning’s library of 13,000 courses can help you gain the skills you need to prep for interviews and build your ideal career.  Here are some recommended courses:</a:t>
            </a:r>
          </a:p>
          <a:p>
            <a:endParaRPr lang="en-US" dirty="0"/>
          </a:p>
          <a:p>
            <a:pPr fontAlgn="base"/>
            <a:r>
              <a:rPr lang="en-US" dirty="0"/>
              <a:t>LinkedIn for Veterans</a:t>
            </a:r>
          </a:p>
          <a:p>
            <a:pPr marL="0" indent="0" fontAlgn="base">
              <a:buNone/>
            </a:pPr>
            <a:endParaRPr lang="en-US" dirty="0"/>
          </a:p>
          <a:p>
            <a:pPr fontAlgn="base"/>
            <a:r>
              <a:rPr lang="en-US" dirty="0"/>
              <a:t>Finding Your Purpose after Active Duty</a:t>
            </a:r>
          </a:p>
          <a:p>
            <a:pPr marL="0" indent="0" fontAlgn="base">
              <a:buNone/>
            </a:pPr>
            <a:endParaRPr lang="en-US" dirty="0"/>
          </a:p>
          <a:p>
            <a:pPr fontAlgn="base"/>
            <a:r>
              <a:rPr lang="en-US" dirty="0"/>
              <a:t>Translating Your Military Skills to Civilian Workplace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7A917-444E-D745-AF0D-15EF8BCA66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5568" y="3074670"/>
            <a:ext cx="3794760" cy="2669284"/>
          </a:xfrm>
        </p:spPr>
        <p:txBody>
          <a:bodyPr/>
          <a:lstStyle/>
          <a:p>
            <a:r>
              <a:rPr lang="en-US" dirty="0"/>
              <a:t>The next six slides are additional resources to help you.</a:t>
            </a:r>
          </a:p>
          <a:p>
            <a:endParaRPr lang="en-US" dirty="0"/>
          </a:p>
          <a:p>
            <a:r>
              <a:rPr lang="en-US" dirty="0"/>
              <a:t>It can over whelming, to navigate this process, so why not schedule an appointment with a Wasserman Career Coach to assist you in this process.</a:t>
            </a:r>
          </a:p>
          <a:p>
            <a:endParaRPr lang="en-US" dirty="0"/>
          </a:p>
          <a:p>
            <a:r>
              <a:rPr lang="en-US" dirty="0" err="1"/>
              <a:t>www.nyu.edu</a:t>
            </a:r>
            <a:r>
              <a:rPr lang="en-US" dirty="0"/>
              <a:t>/</a:t>
            </a:r>
            <a:r>
              <a:rPr lang="en-US" dirty="0" err="1"/>
              <a:t>careerdevelopment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67D05-8B85-F64E-9CA2-9F2742558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Make an appointment at the Wasserman Career Center: www.nyu.edu/careerdevelopment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A77EF-0880-974B-BBE7-A6894751D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1166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F51A4-D7C5-0A4B-A2E6-A525A9504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06564"/>
            <a:ext cx="4486656" cy="2425205"/>
          </a:xfrm>
        </p:spPr>
        <p:txBody>
          <a:bodyPr/>
          <a:lstStyle/>
          <a:p>
            <a:r>
              <a:rPr lang="en-US" b="1" dirty="0"/>
              <a:t>Networking &amp; Job Search Resources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B21F6-E2D4-9F44-AAD5-FE65BD53F4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 5) Twitter</a:t>
            </a:r>
            <a:endParaRPr lang="en-US" dirty="0"/>
          </a:p>
          <a:p>
            <a:r>
              <a:rPr lang="en-US" dirty="0"/>
              <a:t>Provides veteran with networking and job search opportunities, here are a few veteran twitter groups to consider.</a:t>
            </a:r>
          </a:p>
          <a:p>
            <a:r>
              <a:rPr lang="en-US" dirty="0"/>
              <a:t>@</a:t>
            </a:r>
            <a:r>
              <a:rPr lang="en-US" dirty="0" err="1"/>
              <a:t>IdealMilHire</a:t>
            </a:r>
            <a:r>
              <a:rPr lang="en-US" dirty="0"/>
              <a:t> @</a:t>
            </a:r>
            <a:r>
              <a:rPr lang="en-US" dirty="0" err="1"/>
              <a:t>RecruitMilitary</a:t>
            </a:r>
            <a:endParaRPr lang="en-US" dirty="0"/>
          </a:p>
          <a:p>
            <a:r>
              <a:rPr lang="en-US" dirty="0"/>
              <a:t>@USJFCOM @Greenjobs4vets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b="1" dirty="0"/>
              <a:t>6) Job Search Websites</a:t>
            </a:r>
            <a:endParaRPr lang="en-US" dirty="0"/>
          </a:p>
          <a:p>
            <a:r>
              <a:rPr lang="en-US" dirty="0" err="1"/>
              <a:t>VetJobs.com</a:t>
            </a:r>
            <a:r>
              <a:rPr lang="en-US" dirty="0"/>
              <a:t> Troops to Teachers</a:t>
            </a:r>
          </a:p>
          <a:p>
            <a:r>
              <a:rPr lang="en-US" dirty="0" err="1"/>
              <a:t>MilitaryHire.com</a:t>
            </a:r>
            <a:r>
              <a:rPr lang="en-US" dirty="0"/>
              <a:t> G.I. Jobs</a:t>
            </a:r>
          </a:p>
          <a:p>
            <a:r>
              <a:rPr lang="en-US" dirty="0"/>
              <a:t>National Veterans Foundation </a:t>
            </a:r>
            <a:r>
              <a:rPr lang="en-US" dirty="0" err="1"/>
              <a:t>HireVeterans.com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7A917-444E-D745-AF0D-15EF8BCA66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5568" y="3074670"/>
            <a:ext cx="3794760" cy="2669284"/>
          </a:xfrm>
        </p:spPr>
        <p:txBody>
          <a:bodyPr/>
          <a:lstStyle/>
          <a:p>
            <a:r>
              <a:rPr lang="en-US" dirty="0"/>
              <a:t>The next six slides are additional resources to help you.</a:t>
            </a:r>
          </a:p>
          <a:p>
            <a:endParaRPr lang="en-US" dirty="0"/>
          </a:p>
          <a:p>
            <a:r>
              <a:rPr lang="en-US" dirty="0"/>
              <a:t>It can over whelming, to navigate this process, so why not schedule an appointment with a Wasserman Career Coach to assist you in this process.</a:t>
            </a:r>
          </a:p>
          <a:p>
            <a:endParaRPr lang="en-US" dirty="0"/>
          </a:p>
          <a:p>
            <a:r>
              <a:rPr lang="en-US" dirty="0" err="1"/>
              <a:t>www.nyu.edu</a:t>
            </a:r>
            <a:r>
              <a:rPr lang="en-US" dirty="0"/>
              <a:t>/</a:t>
            </a:r>
            <a:r>
              <a:rPr lang="en-US" dirty="0" err="1"/>
              <a:t>careerdevelopment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67D05-8B85-F64E-9CA2-9F2742558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Make an appointment at the Wasserman Career Center: www.nyu.edu/careerdevelopment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A77EF-0880-974B-BBE7-A6894751D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038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16044-A588-5943-BCF1-707617BE4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Two short articles for you to read: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3C444-6300-E046-9A04-673C8BC9A5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 </a:t>
            </a:r>
          </a:p>
          <a:p>
            <a:r>
              <a:rPr lang="en-US" sz="2400" u="sng" dirty="0">
                <a:hlinkClick r:id="rId2"/>
              </a:rPr>
              <a:t>https://www.skillsyouneed.com/ps/personal-swot-analysis.html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>
                <a:hlinkClick r:id="rId3"/>
              </a:rPr>
              <a:t>https://www.fastcompany.com/28905/brand-called-you</a:t>
            </a: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C9819F-8395-B84D-B59C-C5442AEAB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41F8F1-6EEF-9B40-82B9-8D44418AF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Make an appointment at the Wasserman Career Center: www.nyu.edu/careerdevelopment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0201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F51A4-D7C5-0A4B-A2E6-A525A9504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06564"/>
            <a:ext cx="4486656" cy="2425205"/>
          </a:xfrm>
        </p:spPr>
        <p:txBody>
          <a:bodyPr/>
          <a:lstStyle/>
          <a:p>
            <a:r>
              <a:rPr lang="en-US" b="1" dirty="0"/>
              <a:t>Networking &amp; Job Search Resources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B21F6-E2D4-9F44-AAD5-FE65BD53F4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 7) Veteran Service Organizations </a:t>
            </a:r>
            <a:r>
              <a:rPr lang="en-US" sz="1600" b="1" dirty="0"/>
              <a:t>( two slides):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Student Veterans of America American Legion</a:t>
            </a:r>
          </a:p>
          <a:p>
            <a:r>
              <a:rPr lang="en-US" dirty="0"/>
              <a:t>USO Iraq and Afghanistan Veterans of America</a:t>
            </a:r>
          </a:p>
          <a:p>
            <a:r>
              <a:rPr lang="en-US" dirty="0"/>
              <a:t>American Corporate Partners Four Block Foundation</a:t>
            </a:r>
          </a:p>
          <a:p>
            <a:r>
              <a:rPr lang="en-US" dirty="0"/>
              <a:t>The Mission Continues Veterans of Foreign Wars</a:t>
            </a:r>
          </a:p>
          <a:p>
            <a:r>
              <a:rPr lang="en-US" dirty="0"/>
              <a:t>Hire Heroes USA U.S. Department of Veteran Affairs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7A917-444E-D745-AF0D-15EF8BCA66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5568" y="3074670"/>
            <a:ext cx="3794760" cy="2669284"/>
          </a:xfrm>
        </p:spPr>
        <p:txBody>
          <a:bodyPr/>
          <a:lstStyle/>
          <a:p>
            <a:r>
              <a:rPr lang="en-US" dirty="0"/>
              <a:t>The next six slides are additional resources to help you.</a:t>
            </a:r>
          </a:p>
          <a:p>
            <a:endParaRPr lang="en-US" dirty="0"/>
          </a:p>
          <a:p>
            <a:r>
              <a:rPr lang="en-US" dirty="0"/>
              <a:t>It can over whelming, to navigate this process, so why not schedule an appointment with a Wasserman Career Coach to assist you in this process.</a:t>
            </a:r>
          </a:p>
          <a:p>
            <a:endParaRPr lang="en-US" dirty="0"/>
          </a:p>
          <a:p>
            <a:r>
              <a:rPr lang="en-US" dirty="0" err="1"/>
              <a:t>www.nyu.edu</a:t>
            </a:r>
            <a:r>
              <a:rPr lang="en-US" dirty="0"/>
              <a:t>/</a:t>
            </a:r>
            <a:r>
              <a:rPr lang="en-US" dirty="0" err="1"/>
              <a:t>careerdevelopment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67D05-8B85-F64E-9CA2-9F2742558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Make an appointment at the Wasserman Career Center: www.nyu.edu/careerdevelopment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A77EF-0880-974B-BBE7-A6894751D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3884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F51A4-D7C5-0A4B-A2E6-A525A9504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06564"/>
            <a:ext cx="4486656" cy="2425205"/>
          </a:xfrm>
        </p:spPr>
        <p:txBody>
          <a:bodyPr/>
          <a:lstStyle/>
          <a:p>
            <a:r>
              <a:rPr lang="en-US" b="1" dirty="0"/>
              <a:t>Networking &amp; Job Search Resources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B21F6-E2D4-9F44-AAD5-FE65BD53F4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 7) Veteran Service Organizations:</a:t>
            </a:r>
            <a:r>
              <a:rPr lang="en-US" sz="1600" b="1" dirty="0"/>
              <a:t>(</a:t>
            </a:r>
            <a:r>
              <a:rPr lang="en-US" sz="1600" b="1" dirty="0" err="1"/>
              <a:t>con’t</a:t>
            </a:r>
            <a:r>
              <a:rPr lang="en-US" sz="1600" b="1" dirty="0"/>
              <a:t>)</a:t>
            </a:r>
          </a:p>
          <a:p>
            <a:pPr marL="0" indent="0">
              <a:buNone/>
            </a:pPr>
            <a:endParaRPr lang="en-US" sz="1600" b="1" dirty="0"/>
          </a:p>
          <a:p>
            <a:r>
              <a:rPr lang="en-US" dirty="0"/>
              <a:t>American Legion</a:t>
            </a:r>
          </a:p>
          <a:p>
            <a:r>
              <a:rPr lang="en-US" dirty="0"/>
              <a:t>USO Iraq and Afghanistan Veterans of America</a:t>
            </a:r>
          </a:p>
          <a:p>
            <a:r>
              <a:rPr lang="en-US" dirty="0"/>
              <a:t>American Corporate Partners Four Block Foundation</a:t>
            </a:r>
          </a:p>
          <a:p>
            <a:r>
              <a:rPr lang="en-US" dirty="0"/>
              <a:t>The Mission Continues Veterans of Foreign Wars</a:t>
            </a:r>
          </a:p>
          <a:p>
            <a:r>
              <a:rPr lang="en-US" dirty="0"/>
              <a:t>Hire Heroes USA U.S. Department of Veteran Affairs</a:t>
            </a:r>
          </a:p>
          <a:p>
            <a:br>
              <a:rPr lang="en-US" dirty="0"/>
            </a:br>
            <a:r>
              <a:rPr lang="en-US" b="1" u="sng" dirty="0">
                <a:hlinkClick r:id="rId2"/>
              </a:rPr>
              <a:t>Onward to Opportunity</a:t>
            </a:r>
            <a:endParaRPr lang="en-US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97A917-444E-D745-AF0D-15EF8BCA66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5568" y="3074670"/>
            <a:ext cx="3794760" cy="2669284"/>
          </a:xfrm>
        </p:spPr>
        <p:txBody>
          <a:bodyPr/>
          <a:lstStyle/>
          <a:p>
            <a:r>
              <a:rPr lang="en-US" dirty="0"/>
              <a:t>The next six slides are additional resources to help you.</a:t>
            </a:r>
          </a:p>
          <a:p>
            <a:endParaRPr lang="en-US" dirty="0"/>
          </a:p>
          <a:p>
            <a:r>
              <a:rPr lang="en-US" dirty="0"/>
              <a:t>It can over whelming, to navigate this process, so why not schedule an appointment with a Wasserman Career Coach to assist you in this process.</a:t>
            </a:r>
          </a:p>
          <a:p>
            <a:endParaRPr lang="en-US" dirty="0"/>
          </a:p>
          <a:p>
            <a:r>
              <a:rPr lang="en-US" dirty="0" err="1"/>
              <a:t>www.nyu.edu</a:t>
            </a:r>
            <a:r>
              <a:rPr lang="en-US" dirty="0"/>
              <a:t>/</a:t>
            </a:r>
            <a:r>
              <a:rPr lang="en-US" dirty="0" err="1"/>
              <a:t>careerdevelopment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67D05-8B85-F64E-9CA2-9F2742558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Make an appointment at the Wasserman Career Center: www.nyu.edu/careerdevelopment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A77EF-0880-974B-BBE7-A6894751D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6741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F226A-B294-704A-8210-F53E82DCF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3066937" cy="1188720"/>
          </a:xfrm>
          <a:prstGeom prst="ellipse">
            <a:avLst/>
          </a:prstGeo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1500" dirty="0"/>
              <a:t>What is YOUR BRAND?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A651BA52-DDA2-42F6-85E2-4C9F99DF4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2657475"/>
            <a:ext cx="4492238" cy="407193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 dirty="0"/>
              <a:t>What is YOUR BRAND?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 How do you stand out in a competitive workplace and does </a:t>
            </a:r>
            <a:r>
              <a:rPr lang="en-US" sz="2000" b="1" i="1" dirty="0"/>
              <a:t>BRAND YOU</a:t>
            </a:r>
            <a:r>
              <a:rPr lang="en-US" sz="2000" dirty="0"/>
              <a:t>, meet the wants, needs and desires of the modern work force?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515FC82-3453-4CBE-8895-4CCFF3395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4182" y="964692"/>
            <a:ext cx="6885432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5FD847B-65C0-4027-8DFC-70CB42451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802" y="1128683"/>
            <a:ext cx="6558192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46530F5-9592-2A4A-AA25-B212942AE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366" y="1795856"/>
            <a:ext cx="6227064" cy="327423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E25211-C48A-964C-AB5D-6344183B2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42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08A412-7443-474D-9BC9-02D5010A4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Make an appointment at the Wasserman Career Center: www.nyu.edu/careerdevelopment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088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1DC0F-DC2C-5E42-8A03-982E7E019A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5880" y="2354580"/>
            <a:ext cx="8991600" cy="1645920"/>
          </a:xfrm>
        </p:spPr>
        <p:txBody>
          <a:bodyPr/>
          <a:lstStyle/>
          <a:p>
            <a:r>
              <a:rPr lang="en-US" dirty="0"/>
              <a:t>Make an Appoint with a Wasserman Career Coach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B338A1-57B5-0645-9DC9-F2731F32F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03170" y="4503420"/>
            <a:ext cx="6993636" cy="1089018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We want to help you!</a:t>
            </a:r>
          </a:p>
          <a:p>
            <a:r>
              <a:rPr lang="en-US" sz="3200" dirty="0" err="1"/>
              <a:t>www.nyu.edu</a:t>
            </a:r>
            <a:r>
              <a:rPr lang="en-US" sz="3200" dirty="0"/>
              <a:t>/</a:t>
            </a:r>
            <a:r>
              <a:rPr lang="en-US" sz="3200" dirty="0" err="1"/>
              <a:t>careerdevelopment</a:t>
            </a:r>
            <a:endParaRPr lang="en-US" sz="3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F84385-2FAA-7040-B334-32B8EF1EB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Make an appointment at the Wasserman Career Center: www.nyu.edu/careerdevelopment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32AEEE-8097-D64D-A9EF-87F921392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604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F226A-B294-704A-8210-F53E82DCF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3066937" cy="1188720"/>
          </a:xfrm>
          <a:prstGeom prst="ellipse">
            <a:avLst/>
          </a:prstGeo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1500" dirty="0"/>
              <a:t>What is YOUR BRAND?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A651BA52-DDA2-42F6-85E2-4C9F99DF4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2657475"/>
            <a:ext cx="4492238" cy="407193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200" dirty="0"/>
              <a:t>What is YOUR BRAND?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 How do you stand out in a competitive workplace and does </a:t>
            </a:r>
            <a:r>
              <a:rPr lang="en-US" sz="2000" b="1" i="1" dirty="0"/>
              <a:t>BRAND YOU</a:t>
            </a:r>
            <a:r>
              <a:rPr lang="en-US" sz="2000" dirty="0"/>
              <a:t>, meet the wants, needs and desires of the modern work force?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515FC82-3453-4CBE-8895-4CCFF3395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4182" y="964692"/>
            <a:ext cx="6885432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5FD847B-65C0-4027-8DFC-70CB42451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802" y="1128683"/>
            <a:ext cx="6558192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46530F5-9592-2A4A-AA25-B212942AE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366" y="1795856"/>
            <a:ext cx="6227064" cy="327423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E25211-C48A-964C-AB5D-6344183B2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08A412-7443-474D-9BC9-02D5010A4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Make an appointment at the Wasserman Career Center: www.nyu.edu/careerdevelopment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539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366619-9E19-7941-8902-9C35422A0E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CORPORATE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FD466C-526C-2A45-8AF2-3B6DF45BC7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00250" y="3286124"/>
            <a:ext cx="3853433" cy="245390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American Marketing Association defines a </a:t>
            </a:r>
            <a:r>
              <a:rPr lang="en-US" b="1" dirty="0"/>
              <a:t>brand</a:t>
            </a:r>
            <a:r>
              <a:rPr lang="en-US" dirty="0"/>
              <a:t> as “A name, term, design, symbol, or any other feature that identifies one seller's good or service as distinct from those of other sellers. 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0C5F0F-6515-2D4E-9A5B-93BC44239E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915158" y="3286124"/>
            <a:ext cx="3676641" cy="245390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Personal branding is the practice of marketing people and their careers as brands. It is an ongoing process of developing and maintaining a reputation and impression of an individual, group, or organization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9EE14A-8AFE-7D42-8A03-8FA49A44DD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Personal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AEF2BA-4028-7D4A-9C63-A8057A056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Make an appointment at the Wasserman Career Center: www.nyu.edu/careerdevelopment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7B2019-18E3-884C-A71A-F146F8C20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6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AA2654F-6A2D-5541-8457-A3F6EA187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90411"/>
            <a:ext cx="7729728" cy="1188720"/>
          </a:xfrm>
        </p:spPr>
        <p:txBody>
          <a:bodyPr/>
          <a:lstStyle/>
          <a:p>
            <a:r>
              <a:rPr lang="en-US" dirty="0"/>
              <a:t>What is a Brand?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9AC818C-F57E-CA41-9C3D-C1A6CA6119DD}"/>
              </a:ext>
            </a:extLst>
          </p:cNvPr>
          <p:cNvCxnSpPr/>
          <p:nvPr/>
        </p:nvCxnSpPr>
        <p:spPr>
          <a:xfrm>
            <a:off x="6096000" y="2428875"/>
            <a:ext cx="0" cy="41273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8424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19501C6-F015-4273-AF88-E0F6C8538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677DB7-5829-45BD-9754-5EC484CC4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B33012-3258-5949-97F3-DE530911F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3" y="1047559"/>
            <a:ext cx="3629025" cy="5167504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1200" dirty="0"/>
              <a:t> </a:t>
            </a:r>
            <a:br>
              <a:rPr lang="en-US" sz="1200" dirty="0"/>
            </a:br>
            <a:r>
              <a:rPr lang="en-US" sz="1800" dirty="0"/>
              <a:t>What is your brand?</a:t>
            </a:r>
            <a:br>
              <a:rPr lang="en-US" sz="1800" dirty="0"/>
            </a:br>
            <a:br>
              <a:rPr lang="en-US" sz="1800" dirty="0"/>
            </a:br>
            <a:br>
              <a:rPr lang="en-US" sz="1200" dirty="0"/>
            </a:br>
            <a:br>
              <a:rPr lang="en-US" sz="1200" dirty="0"/>
            </a:br>
            <a:r>
              <a:rPr lang="en-US" sz="1600" dirty="0"/>
              <a:t> How do you stand out in a competitive workplace and does </a:t>
            </a:r>
            <a:r>
              <a:rPr lang="en-US" sz="1600" b="1" i="1" dirty="0"/>
              <a:t>BRAND YOU</a:t>
            </a:r>
            <a:r>
              <a:rPr lang="en-US" sz="1600" dirty="0"/>
              <a:t>, meet the wants, needs and desires of the modern work force?</a:t>
            </a:r>
            <a:br>
              <a:rPr lang="en-US" sz="1200" dirty="0"/>
            </a:br>
            <a:endParaRPr lang="en-US" sz="1200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D0BF580-9B75-344A-BF80-90EEFAB599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	        Question # 1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What does </a:t>
            </a:r>
            <a:r>
              <a:rPr lang="en-US" u="sng" dirty="0"/>
              <a:t>business</a:t>
            </a:r>
            <a:r>
              <a:rPr lang="en-US" dirty="0"/>
              <a:t> success look like to you?</a:t>
            </a:r>
          </a:p>
          <a:p>
            <a:pPr marL="0" indent="0">
              <a:buNone/>
            </a:pPr>
            <a:endParaRPr lang="en-US" dirty="0"/>
          </a:p>
          <a:p>
            <a:pPr marL="0" lvl="0" indent="0">
              <a:buNone/>
            </a:pPr>
            <a:r>
              <a:rPr lang="en-US" dirty="0"/>
              <a:t>a)</a:t>
            </a:r>
          </a:p>
          <a:p>
            <a:pPr marL="0" lv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lvl="0" indent="0">
              <a:buNone/>
            </a:pPr>
            <a:r>
              <a:rPr lang="en-US" dirty="0"/>
              <a:t>b)</a:t>
            </a:r>
          </a:p>
          <a:p>
            <a:pPr marL="0" lv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lvl="0" indent="0">
              <a:buNone/>
            </a:pPr>
            <a:r>
              <a:rPr lang="en-US" dirty="0"/>
              <a:t>c)</a:t>
            </a:r>
          </a:p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1882D65-D155-5A49-B54E-4171015EB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7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8E698D-DCEA-E04B-B9B3-8E8EF58C9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Make an appointment at the Wasserman Career Center: www.nyu.edu/careerdevelopment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390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19501C6-F015-4273-AF88-E0F6C8538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677DB7-5829-45BD-9754-5EC484CC4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B33012-3258-5949-97F3-DE530911F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3" y="1047559"/>
            <a:ext cx="3629025" cy="5167504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1200" dirty="0"/>
              <a:t> </a:t>
            </a:r>
            <a:br>
              <a:rPr lang="en-US" sz="1200" dirty="0"/>
            </a:br>
            <a:r>
              <a:rPr lang="en-US" sz="1800" dirty="0"/>
              <a:t>What is your brand?</a:t>
            </a:r>
            <a:br>
              <a:rPr lang="en-US" sz="1800" dirty="0"/>
            </a:br>
            <a:br>
              <a:rPr lang="en-US" sz="1200" dirty="0"/>
            </a:br>
            <a:br>
              <a:rPr lang="en-US" sz="1200" dirty="0"/>
            </a:br>
            <a:r>
              <a:rPr lang="en-US" sz="1200" dirty="0"/>
              <a:t> </a:t>
            </a:r>
            <a:r>
              <a:rPr lang="en-US" sz="1600" dirty="0"/>
              <a:t>How do you stand out in a competitive workplace and does </a:t>
            </a:r>
            <a:r>
              <a:rPr lang="en-US" sz="1600" b="1" i="1" dirty="0"/>
              <a:t>BRAND YOU</a:t>
            </a:r>
            <a:r>
              <a:rPr lang="en-US" sz="1600" dirty="0"/>
              <a:t>, meet the wants, needs and desires of the modern work force?</a:t>
            </a:r>
            <a:br>
              <a:rPr lang="en-US" sz="1200" dirty="0"/>
            </a:br>
            <a:endParaRPr lang="en-US" sz="1200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D0BF580-9B75-344A-BF80-90EEFAB599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	        Question # 2</a:t>
            </a:r>
          </a:p>
          <a:p>
            <a:endParaRPr lang="en-US" dirty="0"/>
          </a:p>
          <a:p>
            <a:pPr marL="0" lvl="0" indent="0">
              <a:buNone/>
            </a:pPr>
            <a:r>
              <a:rPr lang="en-US" sz="2000" dirty="0"/>
              <a:t>What </a:t>
            </a:r>
            <a:r>
              <a:rPr lang="en-US" sz="2000" u="sng" dirty="0"/>
              <a:t>three skills </a:t>
            </a:r>
            <a:r>
              <a:rPr lang="en-US" sz="2000" dirty="0"/>
              <a:t>are needed, and valued by employers in the 21st  century work environment?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lvl="0" indent="0">
              <a:buNone/>
            </a:pPr>
            <a:r>
              <a:rPr lang="en-US" dirty="0"/>
              <a:t>a)</a:t>
            </a:r>
          </a:p>
          <a:p>
            <a:pPr marL="0" lv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lvl="0" indent="0">
              <a:buNone/>
            </a:pPr>
            <a:r>
              <a:rPr lang="en-US" dirty="0"/>
              <a:t>b)</a:t>
            </a:r>
          </a:p>
          <a:p>
            <a:pPr marL="0" lv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pPr marL="0" lvl="0" indent="0">
              <a:buNone/>
            </a:pPr>
            <a:r>
              <a:rPr lang="en-US" dirty="0"/>
              <a:t>c)</a:t>
            </a:r>
          </a:p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1882D65-D155-5A49-B54E-4171015EB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8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7752060D-3641-E940-8CC4-D1764D0A9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Make an appointment at the Wasserman Career Center: www.nyu.edu/careerdevelopment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010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B2410-8FC1-F04C-A891-E6760A60C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2865382"/>
          </a:xfrm>
        </p:spPr>
        <p:txBody>
          <a:bodyPr>
            <a:normAutofit/>
          </a:bodyPr>
          <a:lstStyle/>
          <a:p>
            <a:r>
              <a:rPr lang="en-US" dirty="0"/>
              <a:t>“Everyone has a chance to learn, improve, and build up their skills.”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4B813-2373-8B4F-8CE5-2F91F1D242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The twelve 21st Century skills are: </a:t>
            </a:r>
            <a:endParaRPr lang="en-US" dirty="0"/>
          </a:p>
          <a:p>
            <a:r>
              <a:rPr lang="en-US" dirty="0"/>
              <a:t>Critical thinking</a:t>
            </a:r>
          </a:p>
          <a:p>
            <a:r>
              <a:rPr lang="en-US" dirty="0"/>
              <a:t>Creativity / Problem Solving</a:t>
            </a:r>
          </a:p>
          <a:p>
            <a:r>
              <a:rPr lang="en-US" dirty="0"/>
              <a:t>Collaboration</a:t>
            </a:r>
          </a:p>
          <a:p>
            <a:r>
              <a:rPr lang="en-US" dirty="0"/>
              <a:t>Communication</a:t>
            </a:r>
          </a:p>
          <a:p>
            <a:r>
              <a:rPr lang="en-US" dirty="0"/>
              <a:t>Information literacy</a:t>
            </a:r>
          </a:p>
          <a:p>
            <a:r>
              <a:rPr lang="en-US" dirty="0"/>
              <a:t>Media literacy</a:t>
            </a:r>
          </a:p>
          <a:p>
            <a:r>
              <a:rPr lang="en-US" dirty="0"/>
              <a:t>Technology literacy</a:t>
            </a:r>
          </a:p>
          <a:p>
            <a:r>
              <a:rPr lang="en-US" dirty="0"/>
              <a:t>Flexibility</a:t>
            </a:r>
          </a:p>
          <a:p>
            <a:r>
              <a:rPr lang="en-US" dirty="0"/>
              <a:t>Leadership</a:t>
            </a:r>
          </a:p>
          <a:p>
            <a:r>
              <a:rPr lang="en-US" dirty="0"/>
              <a:t>Initiative</a:t>
            </a:r>
          </a:p>
          <a:p>
            <a:r>
              <a:rPr lang="en-US" dirty="0"/>
              <a:t>Productivity / Time Management</a:t>
            </a:r>
          </a:p>
          <a:p>
            <a:r>
              <a:rPr lang="en-US" dirty="0"/>
              <a:t>Social skills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7E9DF-81B1-D64E-A055-45BC5175D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11C54F-ABF1-8741-A478-AE16FF176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Make an appointment at the Wasserman Career Center: www.nyu.edu/careerdevelopment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167567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3288</TotalTime>
  <Words>3246</Words>
  <Application>Microsoft Macintosh PowerPoint</Application>
  <PresentationFormat>Widescreen</PresentationFormat>
  <Paragraphs>419</Paragraphs>
  <Slides>43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Calibri</vt:lpstr>
      <vt:lpstr>Gill Sans MT</vt:lpstr>
      <vt:lpstr>Parcel</vt:lpstr>
      <vt:lpstr>  how Is, The Brand Called You,  viewed In A Competitive Marketplace?</vt:lpstr>
      <vt:lpstr>Please watch the two Videos, and Read the two articles prior to the Seminar</vt:lpstr>
      <vt:lpstr> Two short videos for your review:</vt:lpstr>
      <vt:lpstr> Two short articles for you to read: </vt:lpstr>
      <vt:lpstr>What is YOUR BRAND?</vt:lpstr>
      <vt:lpstr>What is a Brand?</vt:lpstr>
      <vt:lpstr>  What is your brand?     How do you stand out in a competitive workplace and does BRAND YOU, meet the wants, needs and desires of the modern work force? </vt:lpstr>
      <vt:lpstr>  What is your brand?    How do you stand out in a competitive workplace and does BRAND YOU, meet the wants, needs and desires of the modern work force? </vt:lpstr>
      <vt:lpstr>“Everyone has a chance to learn, improve, and build up their skills.” </vt:lpstr>
      <vt:lpstr>  What is your brand?    How do you stand out in a competitive workplace and does BRAND YOU, meet the wants, needs and desires of the modern work force? </vt:lpstr>
      <vt:lpstr> “ Everyone has a chance to stand out.”  </vt:lpstr>
      <vt:lpstr> At its core, your brand is your reputation; how people think of you.        Everyone has a brand, but not everyone’s personal brand is developed to be a strength.  </vt:lpstr>
      <vt:lpstr>What is YOUR BRAND?</vt:lpstr>
      <vt:lpstr>Your SWOT of YOU</vt:lpstr>
      <vt:lpstr>Your SWOT of YOU</vt:lpstr>
      <vt:lpstr>The Great Pause = The Great Accelerator</vt:lpstr>
      <vt:lpstr>What is YOUR BRAND?</vt:lpstr>
      <vt:lpstr>FOR YOUR CONSIDERATION</vt:lpstr>
      <vt:lpstr>The GREAT PAUSE has Forced all workers to change and add skills</vt:lpstr>
      <vt:lpstr>Brand Considerations</vt:lpstr>
      <vt:lpstr>Personal Brand Tools</vt:lpstr>
      <vt:lpstr>Change is painful, however, Irrelevance is WORSE </vt:lpstr>
      <vt:lpstr>What is YOUR BRAND?</vt:lpstr>
      <vt:lpstr>PowerPoint Presentation</vt:lpstr>
      <vt:lpstr>What is YOUR BRAND?</vt:lpstr>
      <vt:lpstr>  Student Veteran Career Guide  Military Service to Civilian Professional  </vt:lpstr>
      <vt:lpstr>Navigating a Military to Civilian Career Change</vt:lpstr>
      <vt:lpstr> the military is often a “we” organization, however in the civilian sector you must also identify the “I” in your experiences</vt:lpstr>
      <vt:lpstr>Building your professional network is a key component to civilian success.</vt:lpstr>
      <vt:lpstr>Resume Tips: Transform Your Resume from Military Experience to Civilian Success </vt:lpstr>
      <vt:lpstr>Military Experience to Civilian Success</vt:lpstr>
      <vt:lpstr>What is YOUR BRAND?</vt:lpstr>
      <vt:lpstr>Make an Appoint with a Wasserman Career Coach</vt:lpstr>
      <vt:lpstr>Key Transferable Skills</vt:lpstr>
      <vt:lpstr>Key Transferable Skills</vt:lpstr>
      <vt:lpstr>Networking &amp; Job Search Resources</vt:lpstr>
      <vt:lpstr>Networking &amp; Job Search Resources</vt:lpstr>
      <vt:lpstr>Networking &amp; Job Search Resources</vt:lpstr>
      <vt:lpstr>Networking &amp; Job Search Resources</vt:lpstr>
      <vt:lpstr>Networking &amp; Job Search Resources</vt:lpstr>
      <vt:lpstr>Networking &amp; Job Search Resources</vt:lpstr>
      <vt:lpstr>What is YOUR BRAND?</vt:lpstr>
      <vt:lpstr>Make an Appoint with a Wasserman Career Coach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how Is, The Brand Called You,  viewed In A Competitive Marketplace?</dc:title>
  <dc:creator>John O'Malley</dc:creator>
  <cp:lastModifiedBy>John O'Malley</cp:lastModifiedBy>
  <cp:revision>6</cp:revision>
  <dcterms:created xsi:type="dcterms:W3CDTF">2020-04-17T17:35:45Z</dcterms:created>
  <dcterms:modified xsi:type="dcterms:W3CDTF">2020-04-22T21:33:02Z</dcterms:modified>
</cp:coreProperties>
</file>