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84" r:id="rId2"/>
    <p:sldId id="386" r:id="rId3"/>
    <p:sldId id="408" r:id="rId4"/>
    <p:sldId id="415" r:id="rId5"/>
    <p:sldId id="404" r:id="rId6"/>
    <p:sldId id="389" r:id="rId7"/>
    <p:sldId id="392" r:id="rId8"/>
    <p:sldId id="388" r:id="rId9"/>
    <p:sldId id="390" r:id="rId10"/>
    <p:sldId id="391" r:id="rId11"/>
    <p:sldId id="413" r:id="rId12"/>
    <p:sldId id="407" r:id="rId13"/>
    <p:sldId id="393" r:id="rId14"/>
    <p:sldId id="411" r:id="rId15"/>
    <p:sldId id="406" r:id="rId16"/>
    <p:sldId id="405" r:id="rId17"/>
    <p:sldId id="395" r:id="rId18"/>
    <p:sldId id="401" r:id="rId19"/>
    <p:sldId id="416" r:id="rId20"/>
    <p:sldId id="397" r:id="rId21"/>
    <p:sldId id="398" r:id="rId22"/>
    <p:sldId id="402" r:id="rId23"/>
    <p:sldId id="399" r:id="rId24"/>
    <p:sldId id="403" r:id="rId25"/>
    <p:sldId id="400" r:id="rId26"/>
    <p:sldId id="409" r:id="rId27"/>
    <p:sldId id="410" r:id="rId28"/>
    <p:sldId id="414" r:id="rId29"/>
    <p:sldId id="412"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Erwin" initials="EE" lastIdx="1" clrIdx="0">
    <p:extLst>
      <p:ext uri="{19B8F6BF-5375-455C-9EA6-DF929625EA0E}">
        <p15:presenceInfo xmlns:p15="http://schemas.microsoft.com/office/powerpoint/2012/main" userId="441551cde13625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84714" autoAdjust="0"/>
  </p:normalViewPr>
  <p:slideViewPr>
    <p:cSldViewPr snapToGrid="0">
      <p:cViewPr varScale="1">
        <p:scale>
          <a:sx n="54" d="100"/>
          <a:sy n="54" d="100"/>
        </p:scale>
        <p:origin x="948"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286A112-2C61-4558-8581-B1F0F0B09366}" type="datetimeFigureOut">
              <a:rPr lang="en-US" smtClean="0"/>
              <a:t>1/30/2023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EAA6C5F-30C7-4F71-AAF4-449B8F429E59}" type="slidenum">
              <a:rPr lang="en-US" smtClean="0"/>
              <a:t>‹#›</a:t>
            </a:fld>
            <a:endParaRPr lang="en-US"/>
          </a:p>
        </p:txBody>
      </p:sp>
    </p:spTree>
    <p:extLst>
      <p:ext uri="{BB962C8B-B14F-4D97-AF65-F5344CB8AC3E}">
        <p14:creationId xmlns:p14="http://schemas.microsoft.com/office/powerpoint/2010/main" val="4113995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1A2EB7-7243-4C58-9098-F4133641A474}" type="datetimeFigureOut">
              <a:rPr lang="en-US" smtClean="0"/>
              <a:t>1/30/2023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01FCC0-4A15-4672-B20C-FFD6D438BCCA}" type="slidenum">
              <a:rPr lang="en-US" smtClean="0"/>
              <a:t>‹#›</a:t>
            </a:fld>
            <a:endParaRPr lang="en-US"/>
          </a:p>
        </p:txBody>
      </p:sp>
    </p:spTree>
    <p:extLst>
      <p:ext uri="{BB962C8B-B14F-4D97-AF65-F5344CB8AC3E}">
        <p14:creationId xmlns:p14="http://schemas.microsoft.com/office/powerpoint/2010/main" val="5468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queen bee is typically used to refer to an adult, mated female (</a:t>
            </a:r>
            <a:r>
              <a:rPr lang="en-US" dirty="0" err="1"/>
              <a:t>gyne</a:t>
            </a:r>
            <a:r>
              <a:rPr lang="en-US" dirty="0"/>
              <a:t>) that lives in a honey bee colony or hive; she is usually the mother of most, if not all, of the bees in the beehive.[1] Queens are developed from larvae selected by worker bees and specially fed in order to become sexually mature. There is normally only one adult, mated queen in a hive, in which case the bees will usually follow and fiercely protect her.</a:t>
            </a:r>
          </a:p>
          <a:p>
            <a:endParaRPr lang="en-US" dirty="0"/>
          </a:p>
          <a:p>
            <a:r>
              <a:rPr lang="en-US" dirty="0"/>
              <a:t>The primary function of a queen bee is to serve as the reproducer. A well-mated and well-fed queen of quality stock can lay about 1,500 eggs per day during the spring build-up—more than her own body weight in eggs every day. She is continuously surrounded by worker bees who meet her every need, giving her food and disposing of her waste. The attendant workers also collect and then distribute queen mandibular pheromone, a pheromone that inhibits the workers from starting queen cells.[12]</a:t>
            </a:r>
          </a:p>
          <a:p>
            <a:endParaRPr lang="en-US" dirty="0"/>
          </a:p>
          <a:p>
            <a:r>
              <a:rPr lang="en-US" dirty="0"/>
              <a:t>The queen bee is able to control the sex of the eggs she lays. The queen lays a fertilized (female) or unfertilized (male) egg according to the width of the cell. Drones are raised in cells that are significantly larger than the cells used for workers. The queen fertilizes the egg by selectively releasing sperm from her spermatheca as the egg passes through her oviduct.</a:t>
            </a:r>
          </a:p>
        </p:txBody>
      </p:sp>
      <p:sp>
        <p:nvSpPr>
          <p:cNvPr id="4" name="Slide Number Placeholder 3"/>
          <p:cNvSpPr>
            <a:spLocks noGrp="1"/>
          </p:cNvSpPr>
          <p:nvPr>
            <p:ph type="sldNum" sz="quarter" idx="5"/>
          </p:nvPr>
        </p:nvSpPr>
        <p:spPr/>
        <p:txBody>
          <a:bodyPr/>
          <a:lstStyle/>
          <a:p>
            <a:fld id="{E801FCC0-4A15-4672-B20C-FFD6D438BCCA}" type="slidenum">
              <a:rPr lang="en-US" smtClean="0"/>
              <a:t>3</a:t>
            </a:fld>
            <a:endParaRPr lang="en-US"/>
          </a:p>
        </p:txBody>
      </p:sp>
    </p:spTree>
    <p:extLst>
      <p:ext uri="{BB962C8B-B14F-4D97-AF65-F5344CB8AC3E}">
        <p14:creationId xmlns:p14="http://schemas.microsoft.com/office/powerpoint/2010/main" val="157822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case, the bees have determined that the colony is too large for their current hive. In this situation, a portion of the bees will prepare to leave the hive with the existing queen. Together, they search for a new location in a migration known as swarming.</a:t>
            </a:r>
          </a:p>
          <a:p>
            <a:endParaRPr lang="en-US" dirty="0"/>
          </a:p>
        </p:txBody>
      </p:sp>
      <p:sp>
        <p:nvSpPr>
          <p:cNvPr id="4" name="Slide Number Placeholder 3"/>
          <p:cNvSpPr>
            <a:spLocks noGrp="1"/>
          </p:cNvSpPr>
          <p:nvPr>
            <p:ph type="sldNum" sz="quarter" idx="5"/>
          </p:nvPr>
        </p:nvSpPr>
        <p:spPr/>
        <p:txBody>
          <a:bodyPr/>
          <a:lstStyle/>
          <a:p>
            <a:fld id="{E801FCC0-4A15-4672-B20C-FFD6D438BCCA}" type="slidenum">
              <a:rPr lang="en-US" smtClean="0"/>
              <a:t>14</a:t>
            </a:fld>
            <a:endParaRPr lang="en-US"/>
          </a:p>
        </p:txBody>
      </p:sp>
    </p:spTree>
    <p:extLst>
      <p:ext uri="{BB962C8B-B14F-4D97-AF65-F5344CB8AC3E}">
        <p14:creationId xmlns:p14="http://schemas.microsoft.com/office/powerpoint/2010/main" val="398033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Supersedure Cell?</a:t>
            </a:r>
          </a:p>
          <a:p>
            <a:r>
              <a:rPr lang="en-US" dirty="0"/>
              <a:t>When a colony is raising a new queen to replace the aging, ill or missing queen, they produce supersedure cells. The new queen that emerges from the cell will take over from, or supersede, the old queen. To boost the odds of producing a healthy new queen, the colony creates several supersedure cells at the same time. In most cases, the first one to emerge will become the new queen.</a:t>
            </a:r>
          </a:p>
          <a:p>
            <a:endParaRPr lang="en-US" dirty="0"/>
          </a:p>
          <a:p>
            <a:r>
              <a:rPr lang="en-US" dirty="0"/>
              <a:t>Beekeepers usually find supersedure cells on the comb face, extending out from the surface and hanging downwards. With most varieties of honey bees, the colony will produce between one and three supersedure cells at one time.</a:t>
            </a:r>
          </a:p>
        </p:txBody>
      </p:sp>
      <p:sp>
        <p:nvSpPr>
          <p:cNvPr id="4" name="Slide Number Placeholder 3"/>
          <p:cNvSpPr>
            <a:spLocks noGrp="1"/>
          </p:cNvSpPr>
          <p:nvPr>
            <p:ph type="sldNum" sz="quarter" idx="5"/>
          </p:nvPr>
        </p:nvSpPr>
        <p:spPr/>
        <p:txBody>
          <a:bodyPr/>
          <a:lstStyle/>
          <a:p>
            <a:fld id="{E801FCC0-4A15-4672-B20C-FFD6D438BCCA}" type="slidenum">
              <a:rPr lang="en-US" smtClean="0"/>
              <a:t>15</a:t>
            </a:fld>
            <a:endParaRPr lang="en-US"/>
          </a:p>
        </p:txBody>
      </p:sp>
    </p:spTree>
    <p:extLst>
      <p:ext uri="{BB962C8B-B14F-4D97-AF65-F5344CB8AC3E}">
        <p14:creationId xmlns:p14="http://schemas.microsoft.com/office/powerpoint/2010/main" val="44910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Bees Make Queen Cells?</a:t>
            </a:r>
          </a:p>
          <a:p>
            <a:endParaRPr lang="en-US" dirty="0"/>
          </a:p>
          <a:p>
            <a:r>
              <a:rPr lang="en-US" dirty="0"/>
              <a:t>However, when beekeepers talk about cells, they are typically referring to queen cells. As the name implies, queen cells are where larva develop and mature into new queens. They are typically around one inch long, have rough surface texture, and are shaped like a peanut shell. Colonies usually produce new queens for one of two distinct reasons.</a:t>
            </a:r>
          </a:p>
          <a:p>
            <a:endParaRPr lang="en-US" dirty="0"/>
          </a:p>
          <a:p>
            <a:r>
              <a:rPr lang="en-US" dirty="0"/>
              <a:t>In the first case, the existing queen is not producing enough brood to keep the colony viable. This can happen when the queen is aging or ill, has run out of genetic material needed to fertilize her eggs, or has died. To keep up the colony numbers, the bees produce a new queen to take over the responsibility of laying eggs.</a:t>
            </a:r>
          </a:p>
          <a:p>
            <a:endParaRPr lang="en-US" dirty="0"/>
          </a:p>
          <a:p>
            <a:r>
              <a:rPr lang="en-US" dirty="0"/>
              <a:t>In the second case, the bees have determined that the colony is too large for their current hive. In this situation, a portion of the bees will prepare to leave the hive with the existing queen. Together, they search for a new location in a migration known as swarming.</a:t>
            </a:r>
          </a:p>
        </p:txBody>
      </p:sp>
      <p:sp>
        <p:nvSpPr>
          <p:cNvPr id="4" name="Slide Number Placeholder 3"/>
          <p:cNvSpPr>
            <a:spLocks noGrp="1"/>
          </p:cNvSpPr>
          <p:nvPr>
            <p:ph type="sldNum" sz="quarter" idx="5"/>
          </p:nvPr>
        </p:nvSpPr>
        <p:spPr/>
        <p:txBody>
          <a:bodyPr/>
          <a:lstStyle/>
          <a:p>
            <a:fld id="{E801FCC0-4A15-4672-B20C-FFD6D438BCCA}" type="slidenum">
              <a:rPr lang="en-US" smtClean="0"/>
              <a:t>16</a:t>
            </a:fld>
            <a:endParaRPr lang="en-US"/>
          </a:p>
        </p:txBody>
      </p:sp>
    </p:spTree>
    <p:extLst>
      <p:ext uri="{BB962C8B-B14F-4D97-AF65-F5344CB8AC3E}">
        <p14:creationId xmlns:p14="http://schemas.microsoft.com/office/powerpoint/2010/main" val="63174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Supersedure Queen Cells</a:t>
            </a:r>
          </a:p>
          <a:p>
            <a:r>
              <a:rPr lang="en-US" dirty="0"/>
              <a:t>Another type of queen cell is called a supersedure cell. These queen cells are produced when the colony needs to replace their current queen. </a:t>
            </a:r>
          </a:p>
          <a:p>
            <a:endParaRPr lang="en-US" dirty="0"/>
          </a:p>
          <a:p>
            <a:r>
              <a:rPr lang="en-US" dirty="0"/>
              <a:t>Honey bee queens don’t live forever. And more importantly, they contain a finite number of eggs and/or semen to fertilize those eggs.</a:t>
            </a:r>
          </a:p>
          <a:p>
            <a:endParaRPr lang="en-US" dirty="0"/>
          </a:p>
          <a:p>
            <a:r>
              <a:rPr lang="en-US" dirty="0"/>
              <a:t>When a queen bee shows a decline in egg laying, the colony will make plans to replace her.</a:t>
            </a:r>
          </a:p>
          <a:p>
            <a:endParaRPr lang="en-US" dirty="0"/>
          </a:p>
          <a:p>
            <a:r>
              <a:rPr lang="en-US" dirty="0"/>
              <a:t>Supersedure cells can be anywhere in the brood nest area. But, you will most often find them on the face of the comb – not the bottom.</a:t>
            </a:r>
          </a:p>
          <a:p>
            <a:endParaRPr lang="en-US" dirty="0"/>
          </a:p>
          <a:p>
            <a:r>
              <a:rPr lang="en-US" dirty="0"/>
              <a:t>And, you will find fewer supersedure queen cells – maybe 3 or 4 instead of 6 or more than is common for swarm cells.</a:t>
            </a:r>
          </a:p>
        </p:txBody>
      </p:sp>
      <p:sp>
        <p:nvSpPr>
          <p:cNvPr id="4" name="Slide Number Placeholder 3"/>
          <p:cNvSpPr>
            <a:spLocks noGrp="1"/>
          </p:cNvSpPr>
          <p:nvPr>
            <p:ph type="sldNum" sz="quarter" idx="5"/>
          </p:nvPr>
        </p:nvSpPr>
        <p:spPr/>
        <p:txBody>
          <a:bodyPr/>
          <a:lstStyle/>
          <a:p>
            <a:fld id="{E801FCC0-4A15-4672-B20C-FFD6D438BCCA}" type="slidenum">
              <a:rPr lang="en-US" smtClean="0"/>
              <a:t>17</a:t>
            </a:fld>
            <a:endParaRPr lang="en-US"/>
          </a:p>
        </p:txBody>
      </p:sp>
    </p:spTree>
    <p:extLst>
      <p:ext uri="{BB962C8B-B14F-4D97-AF65-F5344CB8AC3E}">
        <p14:creationId xmlns:p14="http://schemas.microsoft.com/office/powerpoint/2010/main" val="301870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do with Supersedure Queen Cells</a:t>
            </a:r>
          </a:p>
          <a:p>
            <a:endParaRPr lang="en-US" dirty="0"/>
          </a:p>
          <a:p>
            <a:r>
              <a:rPr lang="en-US" dirty="0"/>
              <a:t>If you find several queen cells higher up on the face of the frames. This is probably not a sign of a future swarm. This often signals that the colony has a problem with their current queen.</a:t>
            </a:r>
          </a:p>
          <a:p>
            <a:endParaRPr lang="en-US" dirty="0"/>
          </a:p>
          <a:p>
            <a:r>
              <a:rPr lang="en-US" dirty="0"/>
              <a:t>If the present queen bee is failing in egg laying or pheromone production, the colony will replace her. In most cases, trust the bees and let them replace their queen if they want to.</a:t>
            </a:r>
          </a:p>
          <a:p>
            <a:endParaRPr lang="en-US" dirty="0"/>
          </a:p>
          <a:p>
            <a:r>
              <a:rPr lang="en-US" dirty="0"/>
              <a:t>Check back in a couple of weeks to insure that queen replacement was successful and the colony has fresh brood.</a:t>
            </a:r>
          </a:p>
          <a:p>
            <a:endParaRPr lang="en-US" dirty="0"/>
          </a:p>
          <a:p>
            <a:r>
              <a:rPr lang="en-US" dirty="0"/>
              <a:t>Letting the bees rear a new queen from queen cells does introduce local genetics into the hive.  However, you run the risk of an inferior queen being produced. </a:t>
            </a:r>
          </a:p>
          <a:p>
            <a:endParaRPr lang="en-US" dirty="0"/>
          </a:p>
          <a:p>
            <a:r>
              <a:rPr lang="en-US" dirty="0"/>
              <a:t>If you want to try a queen with different genetics, this is a good time to buy a new queen for the hive. Kill the old queen and tear down any queen cells before introducing a new queen.</a:t>
            </a:r>
          </a:p>
          <a:p>
            <a:endParaRPr lang="en-US" dirty="0"/>
          </a:p>
          <a:p>
            <a:r>
              <a:rPr lang="en-US" dirty="0"/>
              <a:t>This is especially good advice in the case of emergency queen cells. Finding just a couple of cells in odd places on the comb may indicate that the colony in in crisis.</a:t>
            </a:r>
          </a:p>
          <a:p>
            <a:endParaRPr lang="en-US" dirty="0"/>
          </a:p>
          <a:p>
            <a:r>
              <a:rPr lang="en-US" dirty="0"/>
              <a:t>They are working with what they have but may not have the best larvae to produce a new queen. Giving them a mated queen is a good choice because they will have new worker bees sooner.</a:t>
            </a:r>
          </a:p>
        </p:txBody>
      </p:sp>
      <p:sp>
        <p:nvSpPr>
          <p:cNvPr id="4" name="Slide Number Placeholder 3"/>
          <p:cNvSpPr>
            <a:spLocks noGrp="1"/>
          </p:cNvSpPr>
          <p:nvPr>
            <p:ph type="sldNum" sz="quarter" idx="5"/>
          </p:nvPr>
        </p:nvSpPr>
        <p:spPr/>
        <p:txBody>
          <a:bodyPr/>
          <a:lstStyle/>
          <a:p>
            <a:fld id="{E801FCC0-4A15-4672-B20C-FFD6D438BCCA}" type="slidenum">
              <a:rPr lang="en-US" smtClean="0"/>
              <a:t>18</a:t>
            </a:fld>
            <a:endParaRPr lang="en-US"/>
          </a:p>
        </p:txBody>
      </p:sp>
    </p:spTree>
    <p:extLst>
      <p:ext uri="{BB962C8B-B14F-4D97-AF65-F5344CB8AC3E}">
        <p14:creationId xmlns:p14="http://schemas.microsoft.com/office/powerpoint/2010/main" val="215753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Queen Cells</a:t>
            </a:r>
          </a:p>
          <a:p>
            <a:r>
              <a:rPr lang="en-US" dirty="0"/>
              <a:t>Open queen cells occur during the larval stage of the developing queen. Worker bees build out the cell along the face of the comb.</a:t>
            </a:r>
          </a:p>
          <a:p>
            <a:endParaRPr lang="en-US" dirty="0"/>
          </a:p>
          <a:p>
            <a:r>
              <a:rPr lang="en-US" dirty="0"/>
              <a:t>Or, if the cell is being produced in a queen cup at the bottom, you notice the cell is being elongated.</a:t>
            </a:r>
          </a:p>
          <a:p>
            <a:endParaRPr lang="en-US" dirty="0"/>
          </a:p>
          <a:p>
            <a:r>
              <a:rPr lang="en-US" dirty="0"/>
              <a:t>A queen bee can not fit in a normal brood cell. She must have more room. Therefore, the open queen cell will be noticeable on the face of the comb or at the bottom of a frame.</a:t>
            </a:r>
          </a:p>
          <a:p>
            <a:endParaRPr lang="en-US" dirty="0"/>
          </a:p>
          <a:p>
            <a:r>
              <a:rPr lang="en-US" dirty="0"/>
              <a:t>A look inside reveals a growing larva floating in a bed of brood food. It is the quality and quantity of food in this cell that is responsible for queen development.</a:t>
            </a:r>
          </a:p>
          <a:p>
            <a:endParaRPr lang="en-US" dirty="0"/>
          </a:p>
          <a:p>
            <a:r>
              <a:rPr lang="en-US" dirty="0"/>
              <a:t>Any worker larva has the capability to become a reproductive queen if she is fed copious amounts of nutritious food very early in life.</a:t>
            </a:r>
          </a:p>
          <a:p>
            <a:endParaRPr lang="en-US" dirty="0"/>
          </a:p>
          <a:p>
            <a:endParaRPr lang="en-US" dirty="0"/>
          </a:p>
        </p:txBody>
      </p:sp>
      <p:sp>
        <p:nvSpPr>
          <p:cNvPr id="4" name="Slide Number Placeholder 3"/>
          <p:cNvSpPr>
            <a:spLocks noGrp="1"/>
          </p:cNvSpPr>
          <p:nvPr>
            <p:ph type="sldNum" sz="quarter" idx="5"/>
          </p:nvPr>
        </p:nvSpPr>
        <p:spPr/>
        <p:txBody>
          <a:bodyPr/>
          <a:lstStyle/>
          <a:p>
            <a:fld id="{E801FCC0-4A15-4672-B20C-FFD6D438BCCA}" type="slidenum">
              <a:rPr lang="en-US" smtClean="0"/>
              <a:t>20</a:t>
            </a:fld>
            <a:endParaRPr lang="en-US"/>
          </a:p>
        </p:txBody>
      </p:sp>
    </p:spTree>
    <p:extLst>
      <p:ext uri="{BB962C8B-B14F-4D97-AF65-F5344CB8AC3E}">
        <p14:creationId xmlns:p14="http://schemas.microsoft.com/office/powerpoint/2010/main" val="2176088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Capped Queen Bee Cells</a:t>
            </a:r>
          </a:p>
          <a:p>
            <a:endParaRPr lang="en-US" dirty="0"/>
          </a:p>
          <a:p>
            <a:r>
              <a:rPr lang="en-US" dirty="0"/>
              <a:t>The queen cells become a long structure that resembles a peanut. Large queen cells are hard to miss.</a:t>
            </a:r>
          </a:p>
          <a:p>
            <a:endParaRPr lang="en-US" dirty="0"/>
          </a:p>
          <a:p>
            <a:r>
              <a:rPr lang="en-US" dirty="0"/>
              <a:t>As the developing queen finishes her larval development stage, she is finished eating. Workers cap the end of the cell with wax.</a:t>
            </a:r>
          </a:p>
          <a:p>
            <a:endParaRPr lang="en-US" dirty="0"/>
          </a:p>
          <a:p>
            <a:r>
              <a:rPr lang="en-US" dirty="0"/>
              <a:t>Inside the queen larva enters the pupal stage, she spins a cocoon and completes the transformation into an adult bee.</a:t>
            </a:r>
          </a:p>
        </p:txBody>
      </p:sp>
      <p:sp>
        <p:nvSpPr>
          <p:cNvPr id="4" name="Slide Number Placeholder 3"/>
          <p:cNvSpPr>
            <a:spLocks noGrp="1"/>
          </p:cNvSpPr>
          <p:nvPr>
            <p:ph type="sldNum" sz="quarter" idx="5"/>
          </p:nvPr>
        </p:nvSpPr>
        <p:spPr/>
        <p:txBody>
          <a:bodyPr/>
          <a:lstStyle/>
          <a:p>
            <a:fld id="{E801FCC0-4A15-4672-B20C-FFD6D438BCCA}" type="slidenum">
              <a:rPr lang="en-US" smtClean="0"/>
              <a:t>21</a:t>
            </a:fld>
            <a:endParaRPr lang="en-US"/>
          </a:p>
        </p:txBody>
      </p:sp>
    </p:spTree>
    <p:extLst>
      <p:ext uri="{BB962C8B-B14F-4D97-AF65-F5344CB8AC3E}">
        <p14:creationId xmlns:p14="http://schemas.microsoft.com/office/powerpoint/2010/main" val="727151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 Capped Queen Cell Mean?</a:t>
            </a:r>
          </a:p>
          <a:p>
            <a:endParaRPr lang="en-US" dirty="0"/>
          </a:p>
          <a:p>
            <a:endParaRPr lang="en-US" dirty="0"/>
          </a:p>
          <a:p>
            <a:r>
              <a:rPr lang="en-US" dirty="0"/>
              <a:t>The life cycle of a queen honey bee from egg to adult is 16 days.  Most colonies will cap the queen cell on day 8 (this can be earlier). </a:t>
            </a:r>
          </a:p>
          <a:p>
            <a:endParaRPr lang="en-US" dirty="0"/>
          </a:p>
          <a:p>
            <a:r>
              <a:rPr lang="en-US" dirty="0"/>
              <a:t>Expecting an adult queen to emerge on day 16, a capped cell has about 8 days left – at most.  When we see a capped cell, we don’t know when it was capped.</a:t>
            </a:r>
          </a:p>
          <a:p>
            <a:endParaRPr lang="en-US" dirty="0"/>
          </a:p>
          <a:p>
            <a:r>
              <a:rPr lang="en-US" dirty="0"/>
              <a:t>Has the colony already swarmed and taken the old queen with them? Sometimes, it is difficult to tell. Don’t cut out those queen cells until you verify that she is still in the hive.</a:t>
            </a:r>
          </a:p>
          <a:p>
            <a:endParaRPr lang="en-US" dirty="0"/>
          </a:p>
          <a:p>
            <a:r>
              <a:rPr lang="en-US" dirty="0"/>
              <a:t>When I see partially constructed queen cells and none are capped, I may decide to close the hive and consider how I want to proceed. </a:t>
            </a:r>
          </a:p>
          <a:p>
            <a:endParaRPr lang="en-US" dirty="0"/>
          </a:p>
          <a:p>
            <a:r>
              <a:rPr lang="en-US" dirty="0"/>
              <a:t>The hive may be split into 2 if it is primed to swarm – or I may let the bees continue if I think it is a supersedure issue.</a:t>
            </a:r>
          </a:p>
          <a:p>
            <a:endParaRPr lang="en-US" dirty="0"/>
          </a:p>
          <a:p>
            <a:r>
              <a:rPr lang="en-US" dirty="0"/>
              <a:t>When you are a beekeeper, it is sometimes hard to decide what to do. No choice is guaranteed to be the best one.</a:t>
            </a:r>
          </a:p>
        </p:txBody>
      </p:sp>
      <p:sp>
        <p:nvSpPr>
          <p:cNvPr id="4" name="Slide Number Placeholder 3"/>
          <p:cNvSpPr>
            <a:spLocks noGrp="1"/>
          </p:cNvSpPr>
          <p:nvPr>
            <p:ph type="sldNum" sz="quarter" idx="5"/>
          </p:nvPr>
        </p:nvSpPr>
        <p:spPr/>
        <p:txBody>
          <a:bodyPr/>
          <a:lstStyle/>
          <a:p>
            <a:fld id="{E801FCC0-4A15-4672-B20C-FFD6D438BCCA}" type="slidenum">
              <a:rPr lang="en-US" smtClean="0"/>
              <a:t>22</a:t>
            </a:fld>
            <a:endParaRPr lang="en-US"/>
          </a:p>
        </p:txBody>
      </p:sp>
    </p:spTree>
    <p:extLst>
      <p:ext uri="{BB962C8B-B14F-4D97-AF65-F5344CB8AC3E}">
        <p14:creationId xmlns:p14="http://schemas.microsoft.com/office/powerpoint/2010/main" val="3435452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Emerged Queen Cells</a:t>
            </a:r>
          </a:p>
          <a:p>
            <a:endParaRPr lang="en-US" dirty="0"/>
          </a:p>
          <a:p>
            <a:r>
              <a:rPr lang="en-US" dirty="0"/>
              <a:t>Around day 16, a fully formed adult queen will emerge from her cell. Her first order of business is to seek out any other developing queens and sting them to death.</a:t>
            </a:r>
          </a:p>
          <a:p>
            <a:endParaRPr lang="en-US" dirty="0"/>
          </a:p>
          <a:p>
            <a:r>
              <a:rPr lang="en-US" dirty="0"/>
              <a:t>Survival of the </a:t>
            </a:r>
            <a:r>
              <a:rPr lang="en-US" dirty="0" err="1"/>
              <a:t>fitest</a:t>
            </a:r>
            <a:r>
              <a:rPr lang="en-US" dirty="0"/>
              <a:t> can be an ugly business sometimes. Often beekeepers know that a queen has emerged from a cell when they find the end of the capped cell opened.</a:t>
            </a:r>
          </a:p>
          <a:p>
            <a:endParaRPr lang="en-US" dirty="0"/>
          </a:p>
          <a:p>
            <a:r>
              <a:rPr lang="en-US" dirty="0"/>
              <a:t>The queen bee is not ready to take over the colony just yet. She will need to mature for several days and then take her mating flights.</a:t>
            </a:r>
          </a:p>
          <a:p>
            <a:endParaRPr lang="en-US" dirty="0"/>
          </a:p>
          <a:p>
            <a:r>
              <a:rPr lang="en-US" dirty="0"/>
              <a:t>After mating with drone honey bees, she can return to the hive to begin her life’s work – laying eggs.</a:t>
            </a:r>
          </a:p>
        </p:txBody>
      </p:sp>
      <p:sp>
        <p:nvSpPr>
          <p:cNvPr id="4" name="Slide Number Placeholder 3"/>
          <p:cNvSpPr>
            <a:spLocks noGrp="1"/>
          </p:cNvSpPr>
          <p:nvPr>
            <p:ph type="sldNum" sz="quarter" idx="5"/>
          </p:nvPr>
        </p:nvSpPr>
        <p:spPr/>
        <p:txBody>
          <a:bodyPr/>
          <a:lstStyle/>
          <a:p>
            <a:fld id="{E801FCC0-4A15-4672-B20C-FFD6D438BCCA}" type="slidenum">
              <a:rPr lang="en-US" smtClean="0"/>
              <a:t>23</a:t>
            </a:fld>
            <a:endParaRPr lang="en-US"/>
          </a:p>
        </p:txBody>
      </p:sp>
    </p:spTree>
    <p:extLst>
      <p:ext uri="{BB962C8B-B14F-4D97-AF65-F5344CB8AC3E}">
        <p14:creationId xmlns:p14="http://schemas.microsoft.com/office/powerpoint/2010/main" val="1370659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Extra Queen Cells</a:t>
            </a:r>
          </a:p>
          <a:p>
            <a:endParaRPr lang="en-US" dirty="0"/>
          </a:p>
          <a:p>
            <a:r>
              <a:rPr lang="en-US" dirty="0"/>
              <a:t>If you have the resources, you can use excess queen cells to start a new hive.  If colony A is strong with many queen cells, you can move the frame with some of the queen cells to a new box.</a:t>
            </a:r>
          </a:p>
          <a:p>
            <a:endParaRPr lang="en-US" dirty="0"/>
          </a:p>
          <a:p>
            <a:r>
              <a:rPr lang="en-US" dirty="0"/>
              <a:t>Then add a few frames of bees, brood, honey and pollen from other hives. Let this new split raise one of the queen cells into a new queen bee.</a:t>
            </a:r>
          </a:p>
          <a:p>
            <a:endParaRPr lang="en-US" dirty="0"/>
          </a:p>
          <a:p>
            <a:r>
              <a:rPr lang="en-US" dirty="0"/>
              <a:t>If you have a very large colony with numerous queen cells, you may even split it into 3 smaller hives.  But don’t “spread your bees too thin”, or you will end up with several weak colonies.  </a:t>
            </a:r>
          </a:p>
          <a:p>
            <a:endParaRPr lang="en-US" dirty="0"/>
          </a:p>
          <a:p>
            <a:r>
              <a:rPr lang="en-US" dirty="0"/>
              <a:t>Be aware if you take too many resources from your main colonies, you may miss the honey flow for the season.</a:t>
            </a:r>
          </a:p>
          <a:p>
            <a:endParaRPr lang="en-US" dirty="0"/>
          </a:p>
          <a:p>
            <a:r>
              <a:rPr lang="en-US" dirty="0"/>
              <a:t>As I tell students in my Online Beekeeping Class, being a good beekeeper is about balance – you have to work with the natural tendencies of the honey bee.</a:t>
            </a:r>
          </a:p>
        </p:txBody>
      </p:sp>
      <p:sp>
        <p:nvSpPr>
          <p:cNvPr id="4" name="Slide Number Placeholder 3"/>
          <p:cNvSpPr>
            <a:spLocks noGrp="1"/>
          </p:cNvSpPr>
          <p:nvPr>
            <p:ph type="sldNum" sz="quarter" idx="5"/>
          </p:nvPr>
        </p:nvSpPr>
        <p:spPr/>
        <p:txBody>
          <a:bodyPr/>
          <a:lstStyle/>
          <a:p>
            <a:fld id="{E801FCC0-4A15-4672-B20C-FFD6D438BCCA}" type="slidenum">
              <a:rPr lang="en-US" smtClean="0"/>
              <a:t>24</a:t>
            </a:fld>
            <a:endParaRPr lang="en-US"/>
          </a:p>
        </p:txBody>
      </p:sp>
    </p:spTree>
    <p:extLst>
      <p:ext uri="{BB962C8B-B14F-4D97-AF65-F5344CB8AC3E}">
        <p14:creationId xmlns:p14="http://schemas.microsoft.com/office/powerpoint/2010/main" val="228882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Cell?</a:t>
            </a:r>
          </a:p>
          <a:p>
            <a:r>
              <a:rPr lang="en-US" dirty="0"/>
              <a:t>To understand the difference between a supersedure cell and a swarm cell, it is helpful to understand the terms and the function these cells serve in the hive. In its most general form, the term “cell” is used to describe any type of closed space created from wax by bees. Using this basic definition, a comb is simply a series of interconnected cells that are used to store honey and pollen and to protect developing brood.</a:t>
            </a:r>
          </a:p>
        </p:txBody>
      </p:sp>
      <p:sp>
        <p:nvSpPr>
          <p:cNvPr id="4" name="Slide Number Placeholder 3"/>
          <p:cNvSpPr>
            <a:spLocks noGrp="1"/>
          </p:cNvSpPr>
          <p:nvPr>
            <p:ph type="sldNum" sz="quarter" idx="5"/>
          </p:nvPr>
        </p:nvSpPr>
        <p:spPr/>
        <p:txBody>
          <a:bodyPr/>
          <a:lstStyle/>
          <a:p>
            <a:fld id="{E801FCC0-4A15-4672-B20C-FFD6D438BCCA}" type="slidenum">
              <a:rPr lang="en-US" smtClean="0"/>
              <a:t>5</a:t>
            </a:fld>
            <a:endParaRPr lang="en-US"/>
          </a:p>
        </p:txBody>
      </p:sp>
    </p:spTree>
    <p:extLst>
      <p:ext uri="{BB962C8B-B14F-4D97-AF65-F5344CB8AC3E}">
        <p14:creationId xmlns:p14="http://schemas.microsoft.com/office/powerpoint/2010/main" val="1272000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Pictures of Queen Cells Tell Us</a:t>
            </a:r>
          </a:p>
          <a:p>
            <a:endParaRPr lang="en-US" dirty="0"/>
          </a:p>
          <a:p>
            <a:r>
              <a:rPr lang="en-US" dirty="0"/>
              <a:t>In general, it is thought that larger queen cells produce queen of better quality. This is due to the belief that a strong colony with a large population has more workers to feed developing queens.</a:t>
            </a:r>
          </a:p>
          <a:p>
            <a:endParaRPr lang="en-US" dirty="0"/>
          </a:p>
          <a:p>
            <a:r>
              <a:rPr lang="en-US" dirty="0"/>
              <a:t>When the beekeeper is deciding what to do with queen cells found during an inspection, the largest ones should always be considered the best to keep.</a:t>
            </a:r>
          </a:p>
          <a:p>
            <a:endParaRPr lang="en-US" dirty="0"/>
          </a:p>
          <a:p>
            <a:r>
              <a:rPr lang="en-US" dirty="0"/>
              <a:t>Finding a queen cell, or several, that are torn open on the side is and indication that the colony has reared a new queen. The torn cells are evidence of her killing her rivals.</a:t>
            </a:r>
          </a:p>
        </p:txBody>
      </p:sp>
      <p:sp>
        <p:nvSpPr>
          <p:cNvPr id="4" name="Slide Number Placeholder 3"/>
          <p:cNvSpPr>
            <a:spLocks noGrp="1"/>
          </p:cNvSpPr>
          <p:nvPr>
            <p:ph type="sldNum" sz="quarter" idx="5"/>
          </p:nvPr>
        </p:nvSpPr>
        <p:spPr/>
        <p:txBody>
          <a:bodyPr/>
          <a:lstStyle/>
          <a:p>
            <a:fld id="{E801FCC0-4A15-4672-B20C-FFD6D438BCCA}" type="slidenum">
              <a:rPr lang="en-US" smtClean="0"/>
              <a:t>25</a:t>
            </a:fld>
            <a:endParaRPr lang="en-US"/>
          </a:p>
        </p:txBody>
      </p:sp>
    </p:spTree>
    <p:extLst>
      <p:ext uri="{BB962C8B-B14F-4D97-AF65-F5344CB8AC3E}">
        <p14:creationId xmlns:p14="http://schemas.microsoft.com/office/powerpoint/2010/main" val="356234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Supersedure</a:t>
            </a:r>
          </a:p>
          <a:p>
            <a:endParaRPr lang="en-US" dirty="0"/>
          </a:p>
          <a:p>
            <a:r>
              <a:rPr lang="en-US" dirty="0"/>
              <a:t>Capped swarm queen cells</a:t>
            </a:r>
          </a:p>
          <a:p>
            <a:r>
              <a:rPr lang="en-US" dirty="0"/>
              <a:t>As the queen ages her pheromone output diminishes. A queen bee that becomes old, or is diseased or failing, is replaced by the workers in a procedure known as "supersedure".</a:t>
            </a:r>
          </a:p>
          <a:p>
            <a:endParaRPr lang="en-US" dirty="0"/>
          </a:p>
          <a:p>
            <a:r>
              <a:rPr lang="en-US" dirty="0"/>
              <a:t>Supersedure may be forced by a beekeeper, for example by clipping off one of the queen's middle or posterior legs. This makes her unable to properly place her eggs at the bottom of the brood cell; the workers detect this and then rear replacement queens. When a new queen becomes available, the workers kill the reigning queen by "balling" her, clustering tightly around her. Death through balling is accomplished by surrounding the queen bee and raising her body temperature, causing her to overheat and die. Balling is often a problem for beekeepers attempting to introduce a replacement queen.</a:t>
            </a:r>
          </a:p>
          <a:p>
            <a:endParaRPr lang="en-US" dirty="0"/>
          </a:p>
          <a:p>
            <a:r>
              <a:rPr lang="en-US" dirty="0"/>
              <a:t>If a queen suddenly dies, the workers will attempt to create an "emergency queen" by selecting several brood cells where a larva has just emerged which are then flooded with royal jelly. The worker bees then build larger queen cells over the normal-sized worker cells which protrude vertically from the face of the brood comb. Emergency queens are usually smaller and less prolific than normal queens.</a:t>
            </a:r>
          </a:p>
        </p:txBody>
      </p:sp>
      <p:sp>
        <p:nvSpPr>
          <p:cNvPr id="4" name="Slide Number Placeholder 3"/>
          <p:cNvSpPr>
            <a:spLocks noGrp="1"/>
          </p:cNvSpPr>
          <p:nvPr>
            <p:ph type="sldNum" sz="quarter" idx="5"/>
          </p:nvPr>
        </p:nvSpPr>
        <p:spPr/>
        <p:txBody>
          <a:bodyPr/>
          <a:lstStyle/>
          <a:p>
            <a:fld id="{E801FCC0-4A15-4672-B20C-FFD6D438BCCA}" type="slidenum">
              <a:rPr lang="en-US" smtClean="0"/>
              <a:t>26</a:t>
            </a:fld>
            <a:endParaRPr lang="en-US"/>
          </a:p>
        </p:txBody>
      </p:sp>
    </p:spTree>
    <p:extLst>
      <p:ext uri="{BB962C8B-B14F-4D97-AF65-F5344CB8AC3E}">
        <p14:creationId xmlns:p14="http://schemas.microsoft.com/office/powerpoint/2010/main" val="1717703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Queen rearing is the process by which beekeepers raise queen bees from young fertilized worker bee larvae. The most commonly used method is known as the Doolittle method.[16] In the Doolittle method, the beekeeper grafts larvae, which are 24 hours or less of age, into a bar of queen cell cups. The queen cell cups are placed inside of a cell-building colony.[17] A cell-building colony is a strong, well-fed, queenless colony that feeds the larva royal jelly and develops the larvae into queen bees.[18]</a:t>
            </a:r>
          </a:p>
          <a:p>
            <a:endParaRPr lang="en-US" dirty="0"/>
          </a:p>
          <a:p>
            <a:r>
              <a:rPr lang="en-US" dirty="0"/>
              <a:t>After approximately 10 days, the queen cells are transferred from the cell building colony to small mating nuclei colonies, which are placed inside of mating yards. The queen cells hatch inside of the mating nuclei. After approximately 7–10 days, the virgin queens take their mating flights, mate with 10–20 drone bees, and return to their mating nuclei as mated queen bees.[17]</a:t>
            </a:r>
          </a:p>
          <a:p>
            <a:endParaRPr lang="en-US" dirty="0"/>
          </a:p>
          <a:p>
            <a:r>
              <a:rPr lang="en-US" dirty="0"/>
              <a:t>Queen rearing can be practiced on a small scale by hobbyist or sideline beekeepers raising a small amount of queens for their own use, or can be practiced on a larger, commercial scale by companies that produce queen bees for sale to the public. As of 2017, the cost of a queen honeybee ranges from $25 to $32.[19]</a:t>
            </a:r>
          </a:p>
          <a:p>
            <a:endParaRPr lang="en-US" dirty="0"/>
          </a:p>
          <a:p>
            <a:r>
              <a:rPr lang="en-US" dirty="0"/>
              <a:t>Beekeepers can also utilize alternative methods of queen rearing. Examples are the </a:t>
            </a:r>
            <a:r>
              <a:rPr lang="en-US" dirty="0" err="1"/>
              <a:t>Jenter</a:t>
            </a:r>
            <a:r>
              <a:rPr lang="en-US" dirty="0"/>
              <a:t> kit, walk-away split, </a:t>
            </a:r>
            <a:r>
              <a:rPr lang="en-US" dirty="0" err="1"/>
              <a:t>Cloake</a:t>
            </a:r>
            <a:r>
              <a:rPr lang="en-US" dirty="0"/>
              <a:t> board, and artificial insemination.</a:t>
            </a:r>
          </a:p>
        </p:txBody>
      </p:sp>
      <p:sp>
        <p:nvSpPr>
          <p:cNvPr id="4" name="Slide Number Placeholder 3"/>
          <p:cNvSpPr>
            <a:spLocks noGrp="1"/>
          </p:cNvSpPr>
          <p:nvPr>
            <p:ph type="sldNum" sz="quarter" idx="5"/>
          </p:nvPr>
        </p:nvSpPr>
        <p:spPr/>
        <p:txBody>
          <a:bodyPr/>
          <a:lstStyle/>
          <a:p>
            <a:fld id="{E801FCC0-4A15-4672-B20C-FFD6D438BCCA}" type="slidenum">
              <a:rPr lang="en-US" smtClean="0"/>
              <a:t>27</a:t>
            </a:fld>
            <a:endParaRPr lang="en-US"/>
          </a:p>
        </p:txBody>
      </p:sp>
    </p:spTree>
    <p:extLst>
      <p:ext uri="{BB962C8B-B14F-4D97-AF65-F5344CB8AC3E}">
        <p14:creationId xmlns:p14="http://schemas.microsoft.com/office/powerpoint/2010/main" val="415969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https://carolinahoneybees.com/queen-cells/#:~:text=Honey%20bees%20build%203%20types%20of%20queen%20cells%3A,learns%20to%20discern%20the%20difference%20between%20each%20kind.</a:t>
            </a:r>
          </a:p>
          <a:p>
            <a:endParaRPr lang="en-US" dirty="0"/>
          </a:p>
          <a:p>
            <a:endParaRPr lang="en-US" dirty="0"/>
          </a:p>
          <a:p>
            <a:r>
              <a:rPr lang="en-US" dirty="0"/>
              <a:t>3 Types of Queen Cells</a:t>
            </a:r>
          </a:p>
          <a:p>
            <a:r>
              <a:rPr lang="en-US" dirty="0"/>
              <a:t>Honey bees build 3 types of queen cells: Swarm cells, Supersedure Cells and Emergency Cells.</a:t>
            </a:r>
          </a:p>
          <a:p>
            <a:endParaRPr lang="en-US" dirty="0"/>
          </a:p>
          <a:p>
            <a:r>
              <a:rPr lang="en-US" dirty="0"/>
              <a:t>Each kind of queen cell is constructed for a different reason. A wise beekeeper learns to discern the difference between each kind.</a:t>
            </a:r>
          </a:p>
        </p:txBody>
      </p:sp>
      <p:sp>
        <p:nvSpPr>
          <p:cNvPr id="4" name="Slide Number Placeholder 3"/>
          <p:cNvSpPr>
            <a:spLocks noGrp="1"/>
          </p:cNvSpPr>
          <p:nvPr>
            <p:ph type="sldNum" sz="quarter" idx="5"/>
          </p:nvPr>
        </p:nvSpPr>
        <p:spPr/>
        <p:txBody>
          <a:bodyPr/>
          <a:lstStyle/>
          <a:p>
            <a:fld id="{E801FCC0-4A15-4672-B20C-FFD6D438BCCA}" type="slidenum">
              <a:rPr lang="en-US" smtClean="0"/>
              <a:t>6</a:t>
            </a:fld>
            <a:endParaRPr lang="en-US"/>
          </a:p>
        </p:txBody>
      </p:sp>
    </p:spTree>
    <p:extLst>
      <p:ext uri="{BB962C8B-B14F-4D97-AF65-F5344CB8AC3E}">
        <p14:creationId xmlns:p14="http://schemas.microsoft.com/office/powerpoint/2010/main" val="177731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are Queen Cells Located?</a:t>
            </a:r>
          </a:p>
          <a:p>
            <a:r>
              <a:rPr lang="en-US" dirty="0"/>
              <a:t>The number of the queen cells present and their location tell the story of the hive’s status. They can be present anywhere in the brood nest area.</a:t>
            </a:r>
          </a:p>
          <a:p>
            <a:endParaRPr lang="en-US" dirty="0"/>
          </a:p>
          <a:p>
            <a:r>
              <a:rPr lang="en-US" dirty="0"/>
              <a:t>Sometimes cells are found primarily on the bottom of frames and others will be scattered on the face of the comb. The hive normally produces more than 1 cell at a time.</a:t>
            </a:r>
          </a:p>
        </p:txBody>
      </p:sp>
      <p:sp>
        <p:nvSpPr>
          <p:cNvPr id="4" name="Slide Number Placeholder 3"/>
          <p:cNvSpPr>
            <a:spLocks noGrp="1"/>
          </p:cNvSpPr>
          <p:nvPr>
            <p:ph type="sldNum" sz="quarter" idx="5"/>
          </p:nvPr>
        </p:nvSpPr>
        <p:spPr/>
        <p:txBody>
          <a:bodyPr/>
          <a:lstStyle/>
          <a:p>
            <a:fld id="{E801FCC0-4A15-4672-B20C-FFD6D438BCCA}" type="slidenum">
              <a:rPr lang="en-US" smtClean="0"/>
              <a:t>7</a:t>
            </a:fld>
            <a:endParaRPr lang="en-US"/>
          </a:p>
        </p:txBody>
      </p:sp>
    </p:spTree>
    <p:extLst>
      <p:ext uri="{BB962C8B-B14F-4D97-AF65-F5344CB8AC3E}">
        <p14:creationId xmlns:p14="http://schemas.microsoft.com/office/powerpoint/2010/main" val="365810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Queen Cups</a:t>
            </a:r>
          </a:p>
          <a:p>
            <a:r>
              <a:rPr lang="en-US" dirty="0"/>
              <a:t>Queen cups are wax dome-shaped cups intended to contain an egg for a future queen. Beekeepers should be on the lookout for queen cups during hive inspections, as they send an important message, potentially signaling imminent swarm intentions.</a:t>
            </a:r>
          </a:p>
          <a:p>
            <a:endParaRPr lang="en-US" dirty="0"/>
          </a:p>
          <a:p>
            <a:r>
              <a:rPr lang="en-US" dirty="0"/>
              <a:t>If you see queen cups with an egg, white liquid and where the comb has been drawn out to form a queen cell, then you should pay attention. This queen cup has been "acknowledged" and is in the process of being developing into a future queen, a sign of potential swarming.</a:t>
            </a:r>
          </a:p>
        </p:txBody>
      </p:sp>
      <p:sp>
        <p:nvSpPr>
          <p:cNvPr id="4" name="Slide Number Placeholder 3"/>
          <p:cNvSpPr>
            <a:spLocks noGrp="1"/>
          </p:cNvSpPr>
          <p:nvPr>
            <p:ph type="sldNum" sz="quarter" idx="5"/>
          </p:nvPr>
        </p:nvSpPr>
        <p:spPr/>
        <p:txBody>
          <a:bodyPr/>
          <a:lstStyle/>
          <a:p>
            <a:fld id="{E801FCC0-4A15-4672-B20C-FFD6D438BCCA}" type="slidenum">
              <a:rPr lang="en-US" smtClean="0"/>
              <a:t>8</a:t>
            </a:fld>
            <a:endParaRPr lang="en-US"/>
          </a:p>
        </p:txBody>
      </p:sp>
    </p:spTree>
    <p:extLst>
      <p:ext uri="{BB962C8B-B14F-4D97-AF65-F5344CB8AC3E}">
        <p14:creationId xmlns:p14="http://schemas.microsoft.com/office/powerpoint/2010/main" val="939944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Queen Cells Look Like?</a:t>
            </a:r>
          </a:p>
          <a:p>
            <a:r>
              <a:rPr lang="en-US" dirty="0"/>
              <a:t>Because the queen bee is larger (longer) than workers, cells have to be bigger. She can not develop in a normal, small worker cell.</a:t>
            </a:r>
          </a:p>
          <a:p>
            <a:endParaRPr lang="en-US" dirty="0"/>
          </a:p>
          <a:p>
            <a:r>
              <a:rPr lang="en-US" dirty="0"/>
              <a:t>These specially designed “queen cells” resemble peanuts on the frame of comb. Regardless of the types of queen cell – they all look the same and hold a developing queen honey bee.</a:t>
            </a:r>
          </a:p>
        </p:txBody>
      </p:sp>
      <p:sp>
        <p:nvSpPr>
          <p:cNvPr id="4" name="Slide Number Placeholder 3"/>
          <p:cNvSpPr>
            <a:spLocks noGrp="1"/>
          </p:cNvSpPr>
          <p:nvPr>
            <p:ph type="sldNum" sz="quarter" idx="5"/>
          </p:nvPr>
        </p:nvSpPr>
        <p:spPr/>
        <p:txBody>
          <a:bodyPr/>
          <a:lstStyle/>
          <a:p>
            <a:fld id="{E801FCC0-4A15-4672-B20C-FFD6D438BCCA}" type="slidenum">
              <a:rPr lang="en-US" smtClean="0"/>
              <a:t>9</a:t>
            </a:fld>
            <a:endParaRPr lang="en-US"/>
          </a:p>
        </p:txBody>
      </p:sp>
    </p:spTree>
    <p:extLst>
      <p:ext uri="{BB962C8B-B14F-4D97-AF65-F5344CB8AC3E}">
        <p14:creationId xmlns:p14="http://schemas.microsoft.com/office/powerpoint/2010/main" val="140665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Drone Cells Often Confused as Queen Cells</a:t>
            </a:r>
          </a:p>
          <a:p>
            <a:r>
              <a:rPr lang="en-US" dirty="0"/>
              <a:t>Don’t be fooled by another type of cell. Drone bee cells are sometimes confused for queen cells by new beekeepers.</a:t>
            </a:r>
          </a:p>
          <a:p>
            <a:endParaRPr lang="en-US" dirty="0"/>
          </a:p>
          <a:p>
            <a:r>
              <a:rPr lang="en-US" dirty="0"/>
              <a:t>Drone brood is reared in cells that are slightly larger than worker cells. However, because drones are a bit longer, drone cells protrude from the surface of the comb a bit more.</a:t>
            </a:r>
          </a:p>
          <a:p>
            <a:endParaRPr lang="en-US" dirty="0"/>
          </a:p>
          <a:p>
            <a:r>
              <a:rPr lang="en-US" dirty="0"/>
              <a:t>They are however distinctly different than large peanut shaped queen cells that hang down from the comb.</a:t>
            </a:r>
          </a:p>
        </p:txBody>
      </p:sp>
      <p:sp>
        <p:nvSpPr>
          <p:cNvPr id="4" name="Slide Number Placeholder 3"/>
          <p:cNvSpPr>
            <a:spLocks noGrp="1"/>
          </p:cNvSpPr>
          <p:nvPr>
            <p:ph type="sldNum" sz="quarter" idx="5"/>
          </p:nvPr>
        </p:nvSpPr>
        <p:spPr/>
        <p:txBody>
          <a:bodyPr/>
          <a:lstStyle/>
          <a:p>
            <a:fld id="{E801FCC0-4A15-4672-B20C-FFD6D438BCCA}" type="slidenum">
              <a:rPr lang="en-US" smtClean="0"/>
              <a:t>10</a:t>
            </a:fld>
            <a:endParaRPr lang="en-US"/>
          </a:p>
        </p:txBody>
      </p:sp>
    </p:spTree>
    <p:extLst>
      <p:ext uri="{BB962C8B-B14F-4D97-AF65-F5344CB8AC3E}">
        <p14:creationId xmlns:p14="http://schemas.microsoft.com/office/powerpoint/2010/main" val="81535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Swarm Cell?</a:t>
            </a:r>
          </a:p>
          <a:p>
            <a:r>
              <a:rPr lang="en-US" dirty="0"/>
              <a:t>By contrast, swarm cells produce a new queen to take the place of the one preparing to leave the hive. Typically, the bees produce many swarm cells and the strongest of these new queens take over the production of new brood for the colony.</a:t>
            </a:r>
          </a:p>
          <a:p>
            <a:endParaRPr lang="en-US" dirty="0"/>
          </a:p>
          <a:p>
            <a:r>
              <a:rPr lang="en-US" dirty="0"/>
              <a:t>Most beekeepers report seeing three or more swarm cells of variable age in their hives. Unlike supersedure cells, bees typically create swarm cells along the margins of the comb when the colony is preparing to swarm.</a:t>
            </a:r>
          </a:p>
          <a:p>
            <a:endParaRPr lang="en-US" dirty="0"/>
          </a:p>
          <a:p>
            <a:r>
              <a:rPr lang="en-US" dirty="0"/>
              <a:t> </a:t>
            </a:r>
          </a:p>
          <a:p>
            <a:endParaRPr lang="en-US" dirty="0"/>
          </a:p>
          <a:p>
            <a:r>
              <a:rPr lang="en-US" dirty="0"/>
              <a:t>To recap, a swarm cell is when there is an overabundance of bees in the hive and they need to swarm to create more room. The old queen leaves with part of the hive to find a new home. The new queen from the swarm cell stays to look over the rest of the hive. A supersedure cell is where the current queen is not doing her part in the hive and therefore the hive creates a new queen to take, or supersede, her place.</a:t>
            </a:r>
          </a:p>
          <a:p>
            <a:endParaRPr lang="en-US" dirty="0"/>
          </a:p>
          <a:p>
            <a:r>
              <a:rPr lang="en-US" dirty="0"/>
              <a:t>Don’t be surprised if you see more than one queen cell in a hive. For all queen cell types, bees can make up to ten to ensure a healthy queen is born.</a:t>
            </a:r>
          </a:p>
        </p:txBody>
      </p:sp>
      <p:sp>
        <p:nvSpPr>
          <p:cNvPr id="4" name="Slide Number Placeholder 3"/>
          <p:cNvSpPr>
            <a:spLocks noGrp="1"/>
          </p:cNvSpPr>
          <p:nvPr>
            <p:ph type="sldNum" sz="quarter" idx="5"/>
          </p:nvPr>
        </p:nvSpPr>
        <p:spPr/>
        <p:txBody>
          <a:bodyPr/>
          <a:lstStyle/>
          <a:p>
            <a:fld id="{E801FCC0-4A15-4672-B20C-FFD6D438BCCA}" type="slidenum">
              <a:rPr lang="en-US" smtClean="0"/>
              <a:t>12</a:t>
            </a:fld>
            <a:endParaRPr lang="en-US"/>
          </a:p>
        </p:txBody>
      </p:sp>
    </p:spTree>
    <p:extLst>
      <p:ext uri="{BB962C8B-B14F-4D97-AF65-F5344CB8AC3E}">
        <p14:creationId xmlns:p14="http://schemas.microsoft.com/office/powerpoint/2010/main" val="4182168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Swarm Cells Produced By the Colony</a:t>
            </a:r>
          </a:p>
          <a:p>
            <a:r>
              <a:rPr lang="en-US" dirty="0"/>
              <a:t>A strong honey bee colony is likely to produce swarm queen cells in the Spring. But, it can happen at any time during the warm months.</a:t>
            </a:r>
          </a:p>
          <a:p>
            <a:endParaRPr lang="en-US" dirty="0"/>
          </a:p>
          <a:p>
            <a:r>
              <a:rPr lang="en-US" dirty="0"/>
              <a:t>Honey bee swarming is a natural occurrence for bees. It is reproduction on the colony level.</a:t>
            </a:r>
          </a:p>
          <a:p>
            <a:endParaRPr lang="en-US" dirty="0"/>
          </a:p>
          <a:p>
            <a:r>
              <a:rPr lang="en-US" dirty="0"/>
              <a:t>When a colony swarms, a queen (usually the old one) and about half the population of bees leave. They will travel to a new location that has been selected by scout bees. Here, a new hive will be established.</a:t>
            </a:r>
          </a:p>
          <a:p>
            <a:endParaRPr lang="en-US" dirty="0"/>
          </a:p>
          <a:p>
            <a:r>
              <a:rPr lang="en-US" dirty="0"/>
              <a:t>But what about the bees left in the original location? Surely, they need a queen too! Yes, they do.</a:t>
            </a:r>
          </a:p>
          <a:p>
            <a:endParaRPr lang="en-US" dirty="0"/>
          </a:p>
          <a:p>
            <a:r>
              <a:rPr lang="en-US" dirty="0"/>
              <a:t>Before the swarm leaves, numerous queen cells are constructed. These are called swarm cells because their construction is part of swarm preparations.</a:t>
            </a:r>
          </a:p>
          <a:p>
            <a:endParaRPr lang="en-US" dirty="0"/>
          </a:p>
          <a:p>
            <a:r>
              <a:rPr lang="en-US" dirty="0"/>
              <a:t>Once the developing queen larva are mature and ready to emerge, the swarm leaves.</a:t>
            </a:r>
          </a:p>
          <a:p>
            <a:endParaRPr lang="en-US" dirty="0"/>
          </a:p>
          <a:p>
            <a:r>
              <a:rPr lang="en-US" dirty="0"/>
              <a:t>In the next day or so, a new queen will emerge from one of the cells. She kills the other queens still trapped inside and becomes the leader of the colony.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801FCC0-4A15-4672-B20C-FFD6D438BCCA}" type="slidenum">
              <a:rPr lang="en-US" smtClean="0"/>
              <a:t>13</a:t>
            </a:fld>
            <a:endParaRPr lang="en-US"/>
          </a:p>
        </p:txBody>
      </p:sp>
    </p:spTree>
    <p:extLst>
      <p:ext uri="{BB962C8B-B14F-4D97-AF65-F5344CB8AC3E}">
        <p14:creationId xmlns:p14="http://schemas.microsoft.com/office/powerpoint/2010/main" val="3906522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4265610" y="1752600"/>
            <a:ext cx="6858002" cy="1828800"/>
          </a:xfrm>
          <a:prstGeom prst="rect">
            <a:avLst/>
          </a:prstGeom>
          <a:noFill/>
          <a:ln>
            <a:noFill/>
          </a:ln>
        </p:spPr>
        <p:txBody>
          <a:bodyPr lIns="91425" tIns="91425" rIns="91425" bIns="91425" anchor="b" anchorCtr="0"/>
          <a:lstStyle>
            <a:lvl1pPr marL="0" marR="0" indent="0" algn="l" rtl="0">
              <a:lnSpc>
                <a:spcPct val="90000"/>
              </a:lnSpc>
              <a:spcBef>
                <a:spcPts val="0"/>
              </a:spcBef>
              <a:buClr>
                <a:srgbClr val="4D290A"/>
              </a:buClr>
              <a:buFont typeface="Arial"/>
              <a:buNone/>
              <a:defRPr sz="5400" b="0" i="0" u="none" strike="noStrike" cap="none" baseline="0">
                <a:solidFill>
                  <a:srgbClr val="4D290A"/>
                </a:solidFill>
                <a:latin typeface="Arial"/>
                <a:ea typeface="Arial"/>
                <a:cs typeface="Arial"/>
                <a:sym typeface="A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4265610" y="3733800"/>
            <a:ext cx="6858002" cy="914400"/>
          </a:xfrm>
          <a:prstGeom prst="rect">
            <a:avLst/>
          </a:prstGeom>
          <a:noFill/>
          <a:ln>
            <a:noFill/>
          </a:ln>
        </p:spPr>
        <p:txBody>
          <a:bodyPr lIns="91425" tIns="91425" rIns="91425" bIns="91425" anchor="t" anchorCtr="0"/>
          <a:lstStyle>
            <a:lvl1pPr marL="0" marR="0" indent="0" algn="l" rtl="0">
              <a:lnSpc>
                <a:spcPct val="100000"/>
              </a:lnSpc>
              <a:spcBef>
                <a:spcPts val="0"/>
              </a:spcBef>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ctr" rtl="0">
              <a:lnSpc>
                <a:spcPct val="100000"/>
              </a:lnSpc>
              <a:spcBef>
                <a:spcPts val="1200"/>
              </a:spcBef>
              <a:buClr>
                <a:schemeClr val="dk1"/>
              </a:buClr>
              <a:buFont typeface="Arial"/>
              <a:buNone/>
              <a:defRPr sz="2000" b="0" i="0" u="none" strike="noStrike" cap="none" baseline="0">
                <a:solidFill>
                  <a:schemeClr val="dk1"/>
                </a:solidFill>
                <a:latin typeface="Arial"/>
                <a:ea typeface="Arial"/>
                <a:cs typeface="Arial"/>
                <a:sym typeface="Arial"/>
              </a:defRPr>
            </a:lvl2pPr>
            <a:lvl3pPr marL="914400" marR="0" indent="0" algn="ctr" rtl="0">
              <a:lnSpc>
                <a:spcPct val="100000"/>
              </a:lnSpc>
              <a:spcBef>
                <a:spcPts val="800"/>
              </a:spcBef>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ctr" rtl="0">
              <a:lnSpc>
                <a:spcPct val="100000"/>
              </a:lnSpc>
              <a:spcBef>
                <a:spcPts val="600"/>
              </a:spcBef>
              <a:buClr>
                <a:schemeClr val="dk1"/>
              </a:buClr>
              <a:buFont typeface="Arial"/>
              <a:buNone/>
              <a:defRPr sz="1600" b="0" i="0" u="none" strike="noStrike" cap="none" baseline="0">
                <a:solidFill>
                  <a:schemeClr val="dk1"/>
                </a:solidFill>
                <a:latin typeface="Arial"/>
                <a:ea typeface="Arial"/>
                <a:cs typeface="Arial"/>
                <a:sym typeface="Arial"/>
              </a:defRPr>
            </a:lvl4pPr>
            <a:lvl5pPr marL="1828800" marR="0" indent="0" algn="ctr" rtl="0">
              <a:lnSpc>
                <a:spcPct val="100000"/>
              </a:lnSpc>
              <a:spcBef>
                <a:spcPts val="600"/>
              </a:spcBef>
              <a:buClr>
                <a:schemeClr val="dk1"/>
              </a:buClr>
              <a:buFont typeface="Arial"/>
              <a:buNone/>
              <a:defRPr sz="1600" b="0" i="0" u="none" strike="noStrike" cap="none" baseline="0">
                <a:solidFill>
                  <a:schemeClr val="dk1"/>
                </a:solidFill>
                <a:latin typeface="Arial"/>
                <a:ea typeface="Arial"/>
                <a:cs typeface="Arial"/>
                <a:sym typeface="Arial"/>
              </a:defRPr>
            </a:lvl5pPr>
            <a:lvl6pPr marL="2286000" marR="0" indent="0" algn="ctr" rtl="0">
              <a:lnSpc>
                <a:spcPct val="90000"/>
              </a:lnSpc>
              <a:spcBef>
                <a:spcPts val="600"/>
              </a:spcBef>
              <a:buClr>
                <a:schemeClr val="dk1"/>
              </a:buClr>
              <a:buFont typeface="Arial"/>
              <a:buNone/>
              <a:defRPr sz="1600" b="0" i="0" u="none" strike="noStrike" cap="none" baseline="0">
                <a:solidFill>
                  <a:schemeClr val="dk1"/>
                </a:solidFill>
                <a:latin typeface="Arial"/>
                <a:ea typeface="Arial"/>
                <a:cs typeface="Arial"/>
                <a:sym typeface="Arial"/>
              </a:defRPr>
            </a:lvl6pPr>
            <a:lvl7pPr marL="2743200" marR="0" indent="0" algn="ctr" rtl="0">
              <a:lnSpc>
                <a:spcPct val="90000"/>
              </a:lnSpc>
              <a:spcBef>
                <a:spcPts val="600"/>
              </a:spcBef>
              <a:buClr>
                <a:schemeClr val="dk1"/>
              </a:buClr>
              <a:buFont typeface="Arial"/>
              <a:buNone/>
              <a:defRPr sz="1600" b="0" i="0" u="none" strike="noStrike" cap="none" baseline="0">
                <a:solidFill>
                  <a:schemeClr val="dk1"/>
                </a:solidFill>
                <a:latin typeface="Arial"/>
                <a:ea typeface="Arial"/>
                <a:cs typeface="Arial"/>
                <a:sym typeface="Arial"/>
              </a:defRPr>
            </a:lvl7pPr>
            <a:lvl8pPr marL="3200400" marR="0" indent="0" algn="ctr" rtl="0">
              <a:lnSpc>
                <a:spcPct val="90000"/>
              </a:lnSpc>
              <a:spcBef>
                <a:spcPts val="600"/>
              </a:spcBef>
              <a:buClr>
                <a:schemeClr val="dk1"/>
              </a:buClr>
              <a:buFont typeface="Arial"/>
              <a:buNone/>
              <a:defRPr sz="1600" b="0" i="0" u="none" strike="noStrike" cap="none" baseline="0">
                <a:solidFill>
                  <a:schemeClr val="dk1"/>
                </a:solidFill>
                <a:latin typeface="Arial"/>
                <a:ea typeface="Arial"/>
                <a:cs typeface="Arial"/>
                <a:sym typeface="Arial"/>
              </a:defRPr>
            </a:lvl8pPr>
            <a:lvl9pPr marL="3657600" marR="0" indent="0" algn="ctr" rtl="0">
              <a:lnSpc>
                <a:spcPct val="90000"/>
              </a:lnSpc>
              <a:spcBef>
                <a:spcPts val="600"/>
              </a:spcBef>
              <a:buClr>
                <a:schemeClr val="dk1"/>
              </a:buClr>
              <a:buFont typeface="Arial"/>
              <a:buNone/>
              <a:defRPr sz="16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3496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hree Pictures with Caption">
    <p:spTree>
      <p:nvGrpSpPr>
        <p:cNvPr id="1" name="Shape 155"/>
        <p:cNvGrpSpPr/>
        <p:nvPr/>
      </p:nvGrpSpPr>
      <p:grpSpPr>
        <a:xfrm>
          <a:off x="0" y="0"/>
          <a:ext cx="0" cy="0"/>
          <a:chOff x="0" y="0"/>
          <a:chExt cx="0" cy="0"/>
        </a:xfrm>
      </p:grpSpPr>
      <p:sp>
        <p:nvSpPr>
          <p:cNvPr id="156" name="Shape 156"/>
          <p:cNvSpPr txBox="1">
            <a:spLocks noGrp="1"/>
          </p:cNvSpPr>
          <p:nvPr>
            <p:ph type="dt" idx="10"/>
          </p:nvPr>
        </p:nvSpPr>
        <p:spPr>
          <a:xfrm>
            <a:off x="8075610" y="6019801"/>
            <a:ext cx="1396260"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157" name="Shape 157"/>
          <p:cNvSpPr txBox="1">
            <a:spLocks noGrp="1"/>
          </p:cNvSpPr>
          <p:nvPr>
            <p:ph type="ftr" idx="11"/>
          </p:nvPr>
        </p:nvSpPr>
        <p:spPr>
          <a:xfrm>
            <a:off x="1979613" y="6019801"/>
            <a:ext cx="5943599"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158" name="Shape 158"/>
          <p:cNvSpPr txBox="1">
            <a:spLocks noGrp="1"/>
          </p:cNvSpPr>
          <p:nvPr>
            <p:ph type="sldNum" idx="12"/>
          </p:nvPr>
        </p:nvSpPr>
        <p:spPr>
          <a:xfrm>
            <a:off x="1065212" y="6019801"/>
            <a:ext cx="762000" cy="228600"/>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000">
                <a:solidFill>
                  <a:srgbClr val="9A5315"/>
                </a:solidFill>
              </a:rPr>
              <a:pPr>
                <a:buSzPct val="25000"/>
              </a:pPr>
              <a:t>‹#›</a:t>
            </a:fld>
            <a:endParaRPr lang="en-US" sz="1000">
              <a:solidFill>
                <a:srgbClr val="9A5315"/>
              </a:solidFill>
            </a:endParaRPr>
          </a:p>
        </p:txBody>
      </p:sp>
      <p:grpSp>
        <p:nvGrpSpPr>
          <p:cNvPr id="159" name="Shape 159"/>
          <p:cNvGrpSpPr/>
          <p:nvPr/>
        </p:nvGrpSpPr>
        <p:grpSpPr>
          <a:xfrm rot="5400000" flipH="1">
            <a:off x="274315" y="1102304"/>
            <a:ext cx="5053663" cy="4411852"/>
            <a:chOff x="895350" y="3313112"/>
            <a:chExt cx="3613150" cy="2790825"/>
          </a:xfrm>
        </p:grpSpPr>
        <p:sp>
          <p:nvSpPr>
            <p:cNvPr id="160" name="Shape 160"/>
            <p:cNvSpPr/>
            <p:nvPr/>
          </p:nvSpPr>
          <p:spPr>
            <a:xfrm>
              <a:off x="963612" y="3725862"/>
              <a:ext cx="11112" cy="1952625"/>
            </a:xfrm>
            <a:custGeom>
              <a:avLst/>
              <a:gdLst/>
              <a:ahLst/>
              <a:cxnLst/>
              <a:rect l="0" t="0" r="0" b="0"/>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61" name="Shape 161"/>
            <p:cNvSpPr/>
            <p:nvPr/>
          </p:nvSpPr>
          <p:spPr>
            <a:xfrm>
              <a:off x="1350962" y="6038850"/>
              <a:ext cx="2736850" cy="11112"/>
            </a:xfrm>
            <a:custGeom>
              <a:avLst/>
              <a:gdLst/>
              <a:ahLst/>
              <a:cxnLst/>
              <a:rect l="0" t="0" r="0" b="0"/>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62" name="Shape 162"/>
            <p:cNvSpPr/>
            <p:nvPr/>
          </p:nvSpPr>
          <p:spPr>
            <a:xfrm>
              <a:off x="1330325" y="3378200"/>
              <a:ext cx="2743199" cy="11112"/>
            </a:xfrm>
            <a:custGeom>
              <a:avLst/>
              <a:gdLst/>
              <a:ahLst/>
              <a:cxnLst/>
              <a:rect l="0" t="0" r="0" b="0"/>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63" name="Shape 163"/>
            <p:cNvSpPr/>
            <p:nvPr/>
          </p:nvSpPr>
          <p:spPr>
            <a:xfrm>
              <a:off x="4443412" y="3759200"/>
              <a:ext cx="9525" cy="1919288"/>
            </a:xfrm>
            <a:custGeom>
              <a:avLst/>
              <a:gdLst/>
              <a:ahLst/>
              <a:cxnLst/>
              <a:rect l="0" t="0" r="0" b="0"/>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64" name="Shape 164"/>
            <p:cNvSpPr/>
            <p:nvPr/>
          </p:nvSpPr>
          <p:spPr>
            <a:xfrm>
              <a:off x="903287" y="5772150"/>
              <a:ext cx="341313" cy="331787"/>
            </a:xfrm>
            <a:custGeom>
              <a:avLst/>
              <a:gdLst/>
              <a:ahLst/>
              <a:cxnLst/>
              <a:rect l="0" t="0" r="0" b="0"/>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65" name="Shape 165"/>
            <p:cNvSpPr/>
            <p:nvPr/>
          </p:nvSpPr>
          <p:spPr>
            <a:xfrm>
              <a:off x="906462" y="5768975"/>
              <a:ext cx="341312" cy="323850"/>
            </a:xfrm>
            <a:custGeom>
              <a:avLst/>
              <a:gdLst/>
              <a:ahLst/>
              <a:cxnLst/>
              <a:rect l="0" t="0" r="0" b="0"/>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66" name="Shape 166"/>
            <p:cNvSpPr/>
            <p:nvPr/>
          </p:nvSpPr>
          <p:spPr>
            <a:xfrm>
              <a:off x="895350" y="3316287"/>
              <a:ext cx="363537" cy="328613"/>
            </a:xfrm>
            <a:custGeom>
              <a:avLst/>
              <a:gdLst/>
              <a:ahLst/>
              <a:cxnLst/>
              <a:rect l="0" t="0" r="0" b="0"/>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67" name="Shape 167"/>
            <p:cNvSpPr/>
            <p:nvPr/>
          </p:nvSpPr>
          <p:spPr>
            <a:xfrm>
              <a:off x="903287" y="3313112"/>
              <a:ext cx="336549" cy="338138"/>
            </a:xfrm>
            <a:custGeom>
              <a:avLst/>
              <a:gdLst/>
              <a:ahLst/>
              <a:cxnLst/>
              <a:rect l="0" t="0" r="0" b="0"/>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68" name="Shape 168"/>
            <p:cNvSpPr/>
            <p:nvPr/>
          </p:nvSpPr>
          <p:spPr>
            <a:xfrm>
              <a:off x="4162425" y="3344862"/>
              <a:ext cx="334962" cy="328613"/>
            </a:xfrm>
            <a:custGeom>
              <a:avLst/>
              <a:gdLst/>
              <a:ahLst/>
              <a:cxnLst/>
              <a:rect l="0" t="0" r="0" b="0"/>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69" name="Shape 169"/>
            <p:cNvSpPr/>
            <p:nvPr/>
          </p:nvSpPr>
          <p:spPr>
            <a:xfrm>
              <a:off x="4162425" y="3359150"/>
              <a:ext cx="334962" cy="309563"/>
            </a:xfrm>
            <a:custGeom>
              <a:avLst/>
              <a:gdLst/>
              <a:ahLst/>
              <a:cxnLst/>
              <a:rect l="0" t="0" r="0" b="0"/>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70" name="Shape 170"/>
            <p:cNvSpPr/>
            <p:nvPr/>
          </p:nvSpPr>
          <p:spPr>
            <a:xfrm>
              <a:off x="4205287" y="5753100"/>
              <a:ext cx="303213" cy="344488"/>
            </a:xfrm>
            <a:custGeom>
              <a:avLst/>
              <a:gdLst/>
              <a:ahLst/>
              <a:cxnLst/>
              <a:rect l="0" t="0" r="0" b="0"/>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71" name="Shape 171"/>
            <p:cNvSpPr/>
            <p:nvPr/>
          </p:nvSpPr>
          <p:spPr>
            <a:xfrm>
              <a:off x="4202112" y="5762625"/>
              <a:ext cx="306388" cy="311150"/>
            </a:xfrm>
            <a:custGeom>
              <a:avLst/>
              <a:gdLst/>
              <a:ahLst/>
              <a:cxnLst/>
              <a:rect l="0" t="0" r="0" b="0"/>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grpSp>
      <p:sp>
        <p:nvSpPr>
          <p:cNvPr id="172" name="Shape 172"/>
          <p:cNvSpPr>
            <a:spLocks noGrp="1"/>
          </p:cNvSpPr>
          <p:nvPr>
            <p:ph type="pic" idx="2"/>
          </p:nvPr>
        </p:nvSpPr>
        <p:spPr>
          <a:xfrm>
            <a:off x="840795" y="1020192"/>
            <a:ext cx="3886200" cy="4572000"/>
          </a:xfrm>
          <a:prstGeom prst="rect">
            <a:avLst/>
          </a:prstGeom>
          <a:solidFill>
            <a:schemeClr val="lt2"/>
          </a:solidFill>
          <a:ln w="38100" cap="flat" cmpd="sng">
            <a:solidFill>
              <a:schemeClr val="lt1"/>
            </a:solidFill>
            <a:prstDash val="solid"/>
            <a:round/>
            <a:headEnd type="none" w="med" len="med"/>
            <a:tailEnd type="none" w="med" len="med"/>
          </a:ln>
        </p:spPr>
        <p:txBody>
          <a:bodyPr lIns="91425" tIns="91425" rIns="91425" bIns="91425" anchor="ctr" anchorCtr="0"/>
          <a:lstStyle>
            <a:lvl1pPr marL="0" marR="0" indent="0" algn="ctr" rtl="0">
              <a:spcBef>
                <a:spcPts val="0"/>
              </a:spcBef>
              <a:buClr>
                <a:schemeClr val="dk1"/>
              </a:buClr>
              <a:buFont typeface="Arial"/>
              <a:buNone/>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grpSp>
        <p:nvGrpSpPr>
          <p:cNvPr id="173" name="Shape 173"/>
          <p:cNvGrpSpPr/>
          <p:nvPr/>
        </p:nvGrpSpPr>
        <p:grpSpPr>
          <a:xfrm>
            <a:off x="5322489" y="319176"/>
            <a:ext cx="3389606" cy="2710838"/>
            <a:chOff x="895350" y="3313112"/>
            <a:chExt cx="3613150" cy="2790825"/>
          </a:xfrm>
        </p:grpSpPr>
        <p:sp>
          <p:nvSpPr>
            <p:cNvPr id="174" name="Shape 174"/>
            <p:cNvSpPr/>
            <p:nvPr/>
          </p:nvSpPr>
          <p:spPr>
            <a:xfrm>
              <a:off x="963612" y="3725862"/>
              <a:ext cx="11112" cy="1952625"/>
            </a:xfrm>
            <a:custGeom>
              <a:avLst/>
              <a:gdLst/>
              <a:ahLst/>
              <a:cxnLst/>
              <a:rect l="0" t="0" r="0" b="0"/>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75" name="Shape 175"/>
            <p:cNvSpPr/>
            <p:nvPr/>
          </p:nvSpPr>
          <p:spPr>
            <a:xfrm>
              <a:off x="1350962" y="6038850"/>
              <a:ext cx="2736850" cy="11112"/>
            </a:xfrm>
            <a:custGeom>
              <a:avLst/>
              <a:gdLst/>
              <a:ahLst/>
              <a:cxnLst/>
              <a:rect l="0" t="0" r="0" b="0"/>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76" name="Shape 176"/>
            <p:cNvSpPr/>
            <p:nvPr/>
          </p:nvSpPr>
          <p:spPr>
            <a:xfrm>
              <a:off x="1330325" y="3378200"/>
              <a:ext cx="2743199" cy="11112"/>
            </a:xfrm>
            <a:custGeom>
              <a:avLst/>
              <a:gdLst/>
              <a:ahLst/>
              <a:cxnLst/>
              <a:rect l="0" t="0" r="0" b="0"/>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77" name="Shape 177"/>
            <p:cNvSpPr/>
            <p:nvPr/>
          </p:nvSpPr>
          <p:spPr>
            <a:xfrm>
              <a:off x="4443412" y="3759200"/>
              <a:ext cx="9525" cy="1919288"/>
            </a:xfrm>
            <a:custGeom>
              <a:avLst/>
              <a:gdLst/>
              <a:ahLst/>
              <a:cxnLst/>
              <a:rect l="0" t="0" r="0" b="0"/>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78" name="Shape 178"/>
            <p:cNvSpPr/>
            <p:nvPr/>
          </p:nvSpPr>
          <p:spPr>
            <a:xfrm>
              <a:off x="903287" y="5772150"/>
              <a:ext cx="341313" cy="331787"/>
            </a:xfrm>
            <a:custGeom>
              <a:avLst/>
              <a:gdLst/>
              <a:ahLst/>
              <a:cxnLst/>
              <a:rect l="0" t="0" r="0" b="0"/>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79" name="Shape 179"/>
            <p:cNvSpPr/>
            <p:nvPr/>
          </p:nvSpPr>
          <p:spPr>
            <a:xfrm>
              <a:off x="906462" y="5768975"/>
              <a:ext cx="341312" cy="323850"/>
            </a:xfrm>
            <a:custGeom>
              <a:avLst/>
              <a:gdLst/>
              <a:ahLst/>
              <a:cxnLst/>
              <a:rect l="0" t="0" r="0" b="0"/>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80" name="Shape 180"/>
            <p:cNvSpPr/>
            <p:nvPr/>
          </p:nvSpPr>
          <p:spPr>
            <a:xfrm>
              <a:off x="895350" y="3316287"/>
              <a:ext cx="363537" cy="328613"/>
            </a:xfrm>
            <a:custGeom>
              <a:avLst/>
              <a:gdLst/>
              <a:ahLst/>
              <a:cxnLst/>
              <a:rect l="0" t="0" r="0" b="0"/>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81" name="Shape 181"/>
            <p:cNvSpPr/>
            <p:nvPr/>
          </p:nvSpPr>
          <p:spPr>
            <a:xfrm>
              <a:off x="903287" y="3313112"/>
              <a:ext cx="336549" cy="338138"/>
            </a:xfrm>
            <a:custGeom>
              <a:avLst/>
              <a:gdLst/>
              <a:ahLst/>
              <a:cxnLst/>
              <a:rect l="0" t="0" r="0" b="0"/>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82" name="Shape 182"/>
            <p:cNvSpPr/>
            <p:nvPr/>
          </p:nvSpPr>
          <p:spPr>
            <a:xfrm>
              <a:off x="4162425" y="3344862"/>
              <a:ext cx="334962" cy="328613"/>
            </a:xfrm>
            <a:custGeom>
              <a:avLst/>
              <a:gdLst/>
              <a:ahLst/>
              <a:cxnLst/>
              <a:rect l="0" t="0" r="0" b="0"/>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83" name="Shape 183"/>
            <p:cNvSpPr/>
            <p:nvPr/>
          </p:nvSpPr>
          <p:spPr>
            <a:xfrm>
              <a:off x="4162425" y="3359150"/>
              <a:ext cx="334962" cy="309563"/>
            </a:xfrm>
            <a:custGeom>
              <a:avLst/>
              <a:gdLst/>
              <a:ahLst/>
              <a:cxnLst/>
              <a:rect l="0" t="0" r="0" b="0"/>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84" name="Shape 184"/>
            <p:cNvSpPr/>
            <p:nvPr/>
          </p:nvSpPr>
          <p:spPr>
            <a:xfrm>
              <a:off x="4205287" y="5753100"/>
              <a:ext cx="303213" cy="344488"/>
            </a:xfrm>
            <a:custGeom>
              <a:avLst/>
              <a:gdLst/>
              <a:ahLst/>
              <a:cxnLst/>
              <a:rect l="0" t="0" r="0" b="0"/>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85" name="Shape 185"/>
            <p:cNvSpPr/>
            <p:nvPr/>
          </p:nvSpPr>
          <p:spPr>
            <a:xfrm>
              <a:off x="4202112" y="5762625"/>
              <a:ext cx="306388" cy="311150"/>
            </a:xfrm>
            <a:custGeom>
              <a:avLst/>
              <a:gdLst/>
              <a:ahLst/>
              <a:cxnLst/>
              <a:rect l="0" t="0" r="0" b="0"/>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grpSp>
      <p:sp>
        <p:nvSpPr>
          <p:cNvPr id="186" name="Shape 186"/>
          <p:cNvSpPr>
            <a:spLocks noGrp="1"/>
          </p:cNvSpPr>
          <p:nvPr>
            <p:ph type="pic" idx="3"/>
          </p:nvPr>
        </p:nvSpPr>
        <p:spPr>
          <a:xfrm>
            <a:off x="5546780" y="529602"/>
            <a:ext cx="2993366" cy="2305338"/>
          </a:xfrm>
          <a:prstGeom prst="rect">
            <a:avLst/>
          </a:prstGeom>
          <a:solidFill>
            <a:schemeClr val="lt2"/>
          </a:solidFill>
          <a:ln w="38100" cap="flat" cmpd="sng">
            <a:solidFill>
              <a:schemeClr val="lt1"/>
            </a:solidFill>
            <a:prstDash val="solid"/>
            <a:round/>
            <a:headEnd type="none" w="med" len="med"/>
            <a:tailEnd type="none" w="med" len="med"/>
          </a:ln>
        </p:spPr>
        <p:txBody>
          <a:bodyPr lIns="91425" tIns="91425" rIns="91425" bIns="91425" anchor="ctr" anchorCtr="0"/>
          <a:lstStyle>
            <a:lvl1pPr marL="0" marR="0" indent="0" algn="ctr" rtl="0">
              <a:spcBef>
                <a:spcPts val="0"/>
              </a:spcBef>
              <a:buClr>
                <a:schemeClr val="dk1"/>
              </a:buClr>
              <a:buFont typeface="Arial"/>
              <a:buNone/>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grpSp>
        <p:nvGrpSpPr>
          <p:cNvPr id="187" name="Shape 187"/>
          <p:cNvGrpSpPr/>
          <p:nvPr/>
        </p:nvGrpSpPr>
        <p:grpSpPr>
          <a:xfrm>
            <a:off x="5322489" y="3436139"/>
            <a:ext cx="3389606" cy="2710838"/>
            <a:chOff x="895350" y="3313112"/>
            <a:chExt cx="3613150" cy="2790825"/>
          </a:xfrm>
        </p:grpSpPr>
        <p:sp>
          <p:nvSpPr>
            <p:cNvPr id="188" name="Shape 188"/>
            <p:cNvSpPr/>
            <p:nvPr/>
          </p:nvSpPr>
          <p:spPr>
            <a:xfrm>
              <a:off x="963612" y="3725862"/>
              <a:ext cx="11112" cy="1952625"/>
            </a:xfrm>
            <a:custGeom>
              <a:avLst/>
              <a:gdLst/>
              <a:ahLst/>
              <a:cxnLst/>
              <a:rect l="0" t="0" r="0" b="0"/>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89" name="Shape 189"/>
            <p:cNvSpPr/>
            <p:nvPr/>
          </p:nvSpPr>
          <p:spPr>
            <a:xfrm>
              <a:off x="1350962" y="6038850"/>
              <a:ext cx="2736850" cy="11112"/>
            </a:xfrm>
            <a:custGeom>
              <a:avLst/>
              <a:gdLst/>
              <a:ahLst/>
              <a:cxnLst/>
              <a:rect l="0" t="0" r="0" b="0"/>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90" name="Shape 190"/>
            <p:cNvSpPr/>
            <p:nvPr/>
          </p:nvSpPr>
          <p:spPr>
            <a:xfrm>
              <a:off x="1330325" y="3378200"/>
              <a:ext cx="2743199" cy="11112"/>
            </a:xfrm>
            <a:custGeom>
              <a:avLst/>
              <a:gdLst/>
              <a:ahLst/>
              <a:cxnLst/>
              <a:rect l="0" t="0" r="0" b="0"/>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91" name="Shape 191"/>
            <p:cNvSpPr/>
            <p:nvPr/>
          </p:nvSpPr>
          <p:spPr>
            <a:xfrm>
              <a:off x="4443412" y="3759200"/>
              <a:ext cx="9525" cy="1919288"/>
            </a:xfrm>
            <a:custGeom>
              <a:avLst/>
              <a:gdLst/>
              <a:ahLst/>
              <a:cxnLst/>
              <a:rect l="0" t="0" r="0" b="0"/>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92" name="Shape 192"/>
            <p:cNvSpPr/>
            <p:nvPr/>
          </p:nvSpPr>
          <p:spPr>
            <a:xfrm>
              <a:off x="903287" y="5772150"/>
              <a:ext cx="341313" cy="331787"/>
            </a:xfrm>
            <a:custGeom>
              <a:avLst/>
              <a:gdLst/>
              <a:ahLst/>
              <a:cxnLst/>
              <a:rect l="0" t="0" r="0" b="0"/>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93" name="Shape 193"/>
            <p:cNvSpPr/>
            <p:nvPr/>
          </p:nvSpPr>
          <p:spPr>
            <a:xfrm>
              <a:off x="906462" y="5768975"/>
              <a:ext cx="341312" cy="323850"/>
            </a:xfrm>
            <a:custGeom>
              <a:avLst/>
              <a:gdLst/>
              <a:ahLst/>
              <a:cxnLst/>
              <a:rect l="0" t="0" r="0" b="0"/>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94" name="Shape 194"/>
            <p:cNvSpPr/>
            <p:nvPr/>
          </p:nvSpPr>
          <p:spPr>
            <a:xfrm>
              <a:off x="895350" y="3316287"/>
              <a:ext cx="363537" cy="328613"/>
            </a:xfrm>
            <a:custGeom>
              <a:avLst/>
              <a:gdLst/>
              <a:ahLst/>
              <a:cxnLst/>
              <a:rect l="0" t="0" r="0" b="0"/>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95" name="Shape 195"/>
            <p:cNvSpPr/>
            <p:nvPr/>
          </p:nvSpPr>
          <p:spPr>
            <a:xfrm>
              <a:off x="903287" y="3313112"/>
              <a:ext cx="336549" cy="338138"/>
            </a:xfrm>
            <a:custGeom>
              <a:avLst/>
              <a:gdLst/>
              <a:ahLst/>
              <a:cxnLst/>
              <a:rect l="0" t="0" r="0" b="0"/>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96" name="Shape 196"/>
            <p:cNvSpPr/>
            <p:nvPr/>
          </p:nvSpPr>
          <p:spPr>
            <a:xfrm>
              <a:off x="4162425" y="3344862"/>
              <a:ext cx="334962" cy="328613"/>
            </a:xfrm>
            <a:custGeom>
              <a:avLst/>
              <a:gdLst/>
              <a:ahLst/>
              <a:cxnLst/>
              <a:rect l="0" t="0" r="0" b="0"/>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97" name="Shape 197"/>
            <p:cNvSpPr/>
            <p:nvPr/>
          </p:nvSpPr>
          <p:spPr>
            <a:xfrm>
              <a:off x="4162425" y="3359150"/>
              <a:ext cx="334962" cy="309563"/>
            </a:xfrm>
            <a:custGeom>
              <a:avLst/>
              <a:gdLst/>
              <a:ahLst/>
              <a:cxnLst/>
              <a:rect l="0" t="0" r="0" b="0"/>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98" name="Shape 198"/>
            <p:cNvSpPr/>
            <p:nvPr/>
          </p:nvSpPr>
          <p:spPr>
            <a:xfrm>
              <a:off x="4205287" y="5753100"/>
              <a:ext cx="303213" cy="344488"/>
            </a:xfrm>
            <a:custGeom>
              <a:avLst/>
              <a:gdLst/>
              <a:ahLst/>
              <a:cxnLst/>
              <a:rect l="0" t="0" r="0" b="0"/>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99" name="Shape 199"/>
            <p:cNvSpPr/>
            <p:nvPr/>
          </p:nvSpPr>
          <p:spPr>
            <a:xfrm>
              <a:off x="4202112" y="5762625"/>
              <a:ext cx="306388" cy="311150"/>
            </a:xfrm>
            <a:custGeom>
              <a:avLst/>
              <a:gdLst/>
              <a:ahLst/>
              <a:cxnLst/>
              <a:rect l="0" t="0" r="0" b="0"/>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grpSp>
      <p:sp>
        <p:nvSpPr>
          <p:cNvPr id="200" name="Shape 200"/>
          <p:cNvSpPr>
            <a:spLocks noGrp="1"/>
          </p:cNvSpPr>
          <p:nvPr>
            <p:ph type="pic" idx="4"/>
          </p:nvPr>
        </p:nvSpPr>
        <p:spPr>
          <a:xfrm>
            <a:off x="5546780" y="3646566"/>
            <a:ext cx="2993366" cy="2305338"/>
          </a:xfrm>
          <a:prstGeom prst="rect">
            <a:avLst/>
          </a:prstGeom>
          <a:solidFill>
            <a:schemeClr val="lt2"/>
          </a:solidFill>
          <a:ln w="38100" cap="flat" cmpd="sng">
            <a:solidFill>
              <a:schemeClr val="lt1"/>
            </a:solidFill>
            <a:prstDash val="solid"/>
            <a:round/>
            <a:headEnd type="none" w="med" len="med"/>
            <a:tailEnd type="none" w="med" len="med"/>
          </a:ln>
        </p:spPr>
        <p:txBody>
          <a:bodyPr lIns="91425" tIns="91425" rIns="91425" bIns="91425" anchor="ctr" anchorCtr="0"/>
          <a:lstStyle>
            <a:lvl1pPr marL="0" marR="0" indent="0" algn="ctr" rtl="0">
              <a:spcBef>
                <a:spcPts val="0"/>
              </a:spcBef>
              <a:buClr>
                <a:schemeClr val="dk1"/>
              </a:buClr>
              <a:buFont typeface="Arial"/>
              <a:buNone/>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201" name="Shape 201"/>
          <p:cNvSpPr txBox="1">
            <a:spLocks noGrp="1"/>
          </p:cNvSpPr>
          <p:nvPr>
            <p:ph type="body" idx="1"/>
          </p:nvPr>
        </p:nvSpPr>
        <p:spPr>
          <a:xfrm>
            <a:off x="9066214" y="2048892"/>
            <a:ext cx="2286000" cy="2514599"/>
          </a:xfrm>
          <a:prstGeom prst="rect">
            <a:avLst/>
          </a:prstGeom>
          <a:noFill/>
          <a:ln>
            <a:noFill/>
          </a:ln>
        </p:spPr>
        <p:txBody>
          <a:bodyPr lIns="91425" tIns="91425" rIns="91425" bIns="91425" anchor="ctr" anchorCtr="0"/>
          <a:lstStyle>
            <a:lvl1pPr marL="0" indent="0" rtl="0">
              <a:spcBef>
                <a:spcPts val="1600"/>
              </a:spcBef>
              <a:buNone/>
              <a:defRPr sz="1600"/>
            </a:lvl1pPr>
            <a:lvl2pPr marL="457200" indent="0" rtl="0">
              <a:spcBef>
                <a:spcPts val="0"/>
              </a:spcBef>
              <a:buNone/>
              <a:defRPr sz="1400"/>
            </a:lvl2pPr>
            <a:lvl3pPr marL="914400" indent="0" rtl="0">
              <a:spcBef>
                <a:spcPts val="0"/>
              </a:spcBef>
              <a:buNone/>
              <a:defRPr sz="1200"/>
            </a:lvl3pPr>
            <a:lvl4pPr marL="1371600" indent="0" rtl="0">
              <a:spcBef>
                <a:spcPts val="0"/>
              </a:spcBef>
              <a:buNone/>
              <a:defRPr sz="1000"/>
            </a:lvl4pPr>
            <a:lvl5pPr marL="1828800" indent="0" rtl="0">
              <a:spcBef>
                <a:spcPts val="0"/>
              </a:spcBef>
              <a:buNone/>
              <a:defRPr sz="1000"/>
            </a:lvl5pPr>
            <a:lvl6pPr marL="2286000" indent="0" rtl="0">
              <a:spcBef>
                <a:spcPts val="0"/>
              </a:spcBef>
              <a:buNone/>
              <a:defRPr sz="1000"/>
            </a:lvl6pPr>
            <a:lvl7pPr marL="2743200" indent="0" rtl="0">
              <a:spcBef>
                <a:spcPts val="0"/>
              </a:spcBef>
              <a:buNone/>
              <a:defRPr sz="1000"/>
            </a:lvl7pPr>
            <a:lvl8pPr marL="3200400" indent="0" rtl="0">
              <a:spcBef>
                <a:spcPts val="0"/>
              </a:spcBef>
              <a:buNone/>
              <a:defRPr sz="1000"/>
            </a:lvl8pPr>
            <a:lvl9pPr marL="3657600" indent="0" rtl="0">
              <a:spcBef>
                <a:spcPts val="0"/>
              </a:spcBef>
              <a:buNone/>
              <a:defRPr sz="1000"/>
            </a:lvl9pPr>
          </a:lstStyle>
          <a:p>
            <a:endParaRPr/>
          </a:p>
        </p:txBody>
      </p:sp>
    </p:spTree>
    <p:extLst>
      <p:ext uri="{BB962C8B-B14F-4D97-AF65-F5344CB8AC3E}">
        <p14:creationId xmlns:p14="http://schemas.microsoft.com/office/powerpoint/2010/main" val="31324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7511732" y="1330346"/>
            <a:ext cx="3840479" cy="2103120"/>
          </a:xfrm>
          <a:prstGeom prst="rect">
            <a:avLst/>
          </a:prstGeom>
          <a:noFill/>
          <a:ln>
            <a:noFill/>
          </a:ln>
        </p:spPr>
        <p:txBody>
          <a:bodyPr lIns="91425" tIns="91425" rIns="91425" bIns="91425" anchor="b" anchorCtr="0"/>
          <a:lstStyle>
            <a:lvl1pPr rtl="0">
              <a:spcBef>
                <a:spcPts val="0"/>
              </a:spcBef>
              <a:defRPr sz="36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4" name="Shape 204"/>
          <p:cNvSpPr txBox="1">
            <a:spLocks noGrp="1"/>
          </p:cNvSpPr>
          <p:nvPr>
            <p:ph type="body" idx="1"/>
          </p:nvPr>
        </p:nvSpPr>
        <p:spPr>
          <a:xfrm>
            <a:off x="836612" y="914400"/>
            <a:ext cx="6172200" cy="5029199"/>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205" name="Shape 205"/>
          <p:cNvSpPr txBox="1">
            <a:spLocks noGrp="1"/>
          </p:cNvSpPr>
          <p:nvPr>
            <p:ph type="body" idx="2"/>
          </p:nvPr>
        </p:nvSpPr>
        <p:spPr>
          <a:xfrm>
            <a:off x="7511732" y="3555523"/>
            <a:ext cx="3840479" cy="2388077"/>
          </a:xfrm>
          <a:prstGeom prst="rect">
            <a:avLst/>
          </a:prstGeom>
          <a:noFill/>
          <a:ln>
            <a:noFill/>
          </a:ln>
        </p:spPr>
        <p:txBody>
          <a:bodyPr lIns="91425" tIns="91425" rIns="91425" bIns="91425" anchor="t" anchorCtr="0"/>
          <a:lstStyle>
            <a:lvl1pPr marL="0" indent="0" rtl="0">
              <a:spcBef>
                <a:spcPts val="0"/>
              </a:spcBef>
              <a:buNone/>
              <a:defRPr sz="1800"/>
            </a:lvl1pPr>
            <a:lvl2pPr marL="457200" indent="0" rtl="0">
              <a:spcBef>
                <a:spcPts val="0"/>
              </a:spcBef>
              <a:buNone/>
              <a:defRPr sz="1400"/>
            </a:lvl2pPr>
            <a:lvl3pPr marL="914400" indent="0" rtl="0">
              <a:spcBef>
                <a:spcPts val="0"/>
              </a:spcBef>
              <a:buNone/>
              <a:defRPr sz="1200"/>
            </a:lvl3pPr>
            <a:lvl4pPr marL="1371600" indent="0" rtl="0">
              <a:spcBef>
                <a:spcPts val="0"/>
              </a:spcBef>
              <a:buNone/>
              <a:defRPr sz="1000"/>
            </a:lvl4pPr>
            <a:lvl5pPr marL="1828800" indent="0" rtl="0">
              <a:spcBef>
                <a:spcPts val="0"/>
              </a:spcBef>
              <a:buNone/>
              <a:defRPr sz="1000"/>
            </a:lvl5pPr>
            <a:lvl6pPr marL="2286000" indent="0" rtl="0">
              <a:spcBef>
                <a:spcPts val="0"/>
              </a:spcBef>
              <a:buNone/>
              <a:defRPr sz="1000"/>
            </a:lvl6pPr>
            <a:lvl7pPr marL="2743200" indent="0" rtl="0">
              <a:spcBef>
                <a:spcPts val="0"/>
              </a:spcBef>
              <a:buNone/>
              <a:defRPr sz="1000"/>
            </a:lvl7pPr>
            <a:lvl8pPr marL="3200400" indent="0" rtl="0">
              <a:spcBef>
                <a:spcPts val="0"/>
              </a:spcBef>
              <a:buNone/>
              <a:defRPr sz="1000"/>
            </a:lvl8pPr>
            <a:lvl9pPr marL="3657600" indent="0" rtl="0">
              <a:spcBef>
                <a:spcPts val="0"/>
              </a:spcBef>
              <a:buNone/>
              <a:defRPr sz="1000"/>
            </a:lvl9pPr>
          </a:lstStyle>
          <a:p>
            <a:endParaRPr/>
          </a:p>
        </p:txBody>
      </p:sp>
      <p:sp>
        <p:nvSpPr>
          <p:cNvPr id="206" name="Shape 206"/>
          <p:cNvSpPr txBox="1">
            <a:spLocks noGrp="1"/>
          </p:cNvSpPr>
          <p:nvPr>
            <p:ph type="dt" idx="10"/>
          </p:nvPr>
        </p:nvSpPr>
        <p:spPr>
          <a:xfrm>
            <a:off x="8075610" y="6019801"/>
            <a:ext cx="1396260"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207" name="Shape 207"/>
          <p:cNvSpPr txBox="1">
            <a:spLocks noGrp="1"/>
          </p:cNvSpPr>
          <p:nvPr>
            <p:ph type="ftr" idx="11"/>
          </p:nvPr>
        </p:nvSpPr>
        <p:spPr>
          <a:xfrm>
            <a:off x="1979613" y="6019801"/>
            <a:ext cx="5943599"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208" name="Shape 208"/>
          <p:cNvSpPr txBox="1">
            <a:spLocks noGrp="1"/>
          </p:cNvSpPr>
          <p:nvPr>
            <p:ph type="sldNum" idx="12"/>
          </p:nvPr>
        </p:nvSpPr>
        <p:spPr>
          <a:xfrm>
            <a:off x="1065212" y="6019801"/>
            <a:ext cx="762000" cy="228600"/>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000">
                <a:solidFill>
                  <a:srgbClr val="9A5315"/>
                </a:solidFill>
              </a:rPr>
              <a:pPr>
                <a:buSzPct val="25000"/>
              </a:pPr>
              <a:t>‹#›</a:t>
            </a:fld>
            <a:endParaRPr lang="en-US" sz="1000">
              <a:solidFill>
                <a:srgbClr val="9A5315"/>
              </a:solidFill>
            </a:endParaRPr>
          </a:p>
        </p:txBody>
      </p:sp>
    </p:spTree>
    <p:extLst>
      <p:ext uri="{BB962C8B-B14F-4D97-AF65-F5344CB8AC3E}">
        <p14:creationId xmlns:p14="http://schemas.microsoft.com/office/powerpoint/2010/main" val="2793106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065212" y="304800"/>
            <a:ext cx="10058401" cy="1219199"/>
          </a:xfrm>
          <a:prstGeom prst="rect">
            <a:avLst/>
          </a:prstGeom>
          <a:noFill/>
          <a:ln>
            <a:noFill/>
          </a:ln>
        </p:spPr>
        <p:txBody>
          <a:bodyPr lIns="91425" tIns="91425" rIns="91425" bIns="91425" anchor="b" anchorCtr="0"/>
          <a:lstStyle>
            <a:lvl1pPr algn="l" rtl="0">
              <a:lnSpc>
                <a:spcPct val="90000"/>
              </a:lnSpc>
              <a:spcBef>
                <a:spcPts val="0"/>
              </a:spcBef>
              <a:buClr>
                <a:srgbClr val="4D290A"/>
              </a:buClr>
              <a:buNone/>
              <a:defRPr sz="3600">
                <a:solidFill>
                  <a:srgbClr val="4D290A"/>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1" name="Shape 211"/>
          <p:cNvSpPr txBox="1">
            <a:spLocks noGrp="1"/>
          </p:cNvSpPr>
          <p:nvPr>
            <p:ph type="body" idx="1"/>
          </p:nvPr>
        </p:nvSpPr>
        <p:spPr>
          <a:xfrm rot="5400000">
            <a:off x="3979864" y="-1162049"/>
            <a:ext cx="4229100" cy="10058399"/>
          </a:xfrm>
          <a:prstGeom prst="rect">
            <a:avLst/>
          </a:prstGeom>
          <a:noFill/>
          <a:ln>
            <a:noFill/>
          </a:ln>
        </p:spPr>
        <p:txBody>
          <a:bodyPr lIns="91425" tIns="91425" rIns="91425" bIns="91425" anchor="t" anchorCtr="0"/>
          <a:lstStyle>
            <a:lvl1pPr marL="347472" indent="-195072" algn="l" rtl="0">
              <a:lnSpc>
                <a:spcPct val="100000"/>
              </a:lnSpc>
              <a:spcBef>
                <a:spcPts val="1800"/>
              </a:spcBef>
              <a:buClr>
                <a:schemeClr val="dk1"/>
              </a:buClr>
              <a:buFont typeface="Arial"/>
              <a:buChar char="•"/>
              <a:defRPr sz="2400">
                <a:solidFill>
                  <a:schemeClr val="dk1"/>
                </a:solidFill>
              </a:defRPr>
            </a:lvl1pPr>
            <a:lvl2pPr marL="740664" indent="-156464" algn="l" rtl="0">
              <a:lnSpc>
                <a:spcPct val="100000"/>
              </a:lnSpc>
              <a:spcBef>
                <a:spcPts val="1200"/>
              </a:spcBef>
              <a:buClr>
                <a:schemeClr val="dk1"/>
              </a:buClr>
              <a:buFont typeface="Arial"/>
              <a:buChar char="•"/>
              <a:defRPr sz="2000">
                <a:solidFill>
                  <a:schemeClr val="dk1"/>
                </a:solidFill>
              </a:defRPr>
            </a:lvl2pPr>
            <a:lvl3pPr marL="1143000" indent="-114300" algn="l" rtl="0">
              <a:lnSpc>
                <a:spcPct val="100000"/>
              </a:lnSpc>
              <a:spcBef>
                <a:spcPts val="800"/>
              </a:spcBef>
              <a:buClr>
                <a:schemeClr val="dk1"/>
              </a:buClr>
              <a:buFont typeface="Arial"/>
              <a:buChar char="•"/>
              <a:defRPr sz="1800">
                <a:solidFill>
                  <a:schemeClr val="dk1"/>
                </a:solidFill>
              </a:defRPr>
            </a:lvl3pPr>
            <a:lvl4pPr marL="1600200" indent="-127000" algn="l" rtl="0">
              <a:lnSpc>
                <a:spcPct val="100000"/>
              </a:lnSpc>
              <a:spcBef>
                <a:spcPts val="600"/>
              </a:spcBef>
              <a:buClr>
                <a:schemeClr val="dk1"/>
              </a:buClr>
              <a:buFont typeface="Arial"/>
              <a:buChar char="•"/>
              <a:defRPr sz="1600">
                <a:solidFill>
                  <a:schemeClr val="dk1"/>
                </a:solidFill>
              </a:defRPr>
            </a:lvl4pPr>
            <a:lvl5pPr marL="2057400" indent="-127000" algn="l" rtl="0">
              <a:lnSpc>
                <a:spcPct val="100000"/>
              </a:lnSpc>
              <a:spcBef>
                <a:spcPts val="600"/>
              </a:spcBef>
              <a:buClr>
                <a:schemeClr val="dk1"/>
              </a:buClr>
              <a:buFont typeface="Arial"/>
              <a:buChar char="•"/>
              <a:defRPr sz="1600">
                <a:solidFill>
                  <a:schemeClr val="dk1"/>
                </a:solidFill>
              </a:defRPr>
            </a:lvl5pPr>
            <a:lvl6pPr marL="2514600" indent="-127000" algn="l" rtl="0">
              <a:lnSpc>
                <a:spcPct val="90000"/>
              </a:lnSpc>
              <a:spcBef>
                <a:spcPts val="600"/>
              </a:spcBef>
              <a:buClr>
                <a:schemeClr val="dk1"/>
              </a:buClr>
              <a:buFont typeface="Arial"/>
              <a:buChar char="•"/>
              <a:defRPr sz="1600">
                <a:solidFill>
                  <a:schemeClr val="dk1"/>
                </a:solidFill>
              </a:defRPr>
            </a:lvl6pPr>
            <a:lvl7pPr marL="2971800" indent="-127000" algn="l" rtl="0">
              <a:lnSpc>
                <a:spcPct val="90000"/>
              </a:lnSpc>
              <a:spcBef>
                <a:spcPts val="600"/>
              </a:spcBef>
              <a:buClr>
                <a:schemeClr val="dk1"/>
              </a:buClr>
              <a:buFont typeface="Arial"/>
              <a:buChar char="•"/>
              <a:defRPr sz="1600">
                <a:solidFill>
                  <a:schemeClr val="dk1"/>
                </a:solidFill>
              </a:defRPr>
            </a:lvl7pPr>
            <a:lvl8pPr marL="3429000" indent="-127000" algn="l" rtl="0">
              <a:lnSpc>
                <a:spcPct val="90000"/>
              </a:lnSpc>
              <a:spcBef>
                <a:spcPts val="600"/>
              </a:spcBef>
              <a:buClr>
                <a:schemeClr val="dk1"/>
              </a:buClr>
              <a:buFont typeface="Arial"/>
              <a:buChar char="•"/>
              <a:defRPr sz="1600" baseline="0">
                <a:solidFill>
                  <a:schemeClr val="dk1"/>
                </a:solidFill>
              </a:defRPr>
            </a:lvl8pPr>
            <a:lvl9pPr marL="3886200" indent="-127000" algn="l" rtl="0">
              <a:lnSpc>
                <a:spcPct val="90000"/>
              </a:lnSpc>
              <a:spcBef>
                <a:spcPts val="600"/>
              </a:spcBef>
              <a:buClr>
                <a:schemeClr val="dk1"/>
              </a:buClr>
              <a:buFont typeface="Arial"/>
              <a:buChar char="•"/>
              <a:defRPr sz="1600" baseline="0">
                <a:solidFill>
                  <a:schemeClr val="dk1"/>
                </a:solidFill>
              </a:defRPr>
            </a:lvl9pPr>
          </a:lstStyle>
          <a:p>
            <a:endParaRPr/>
          </a:p>
        </p:txBody>
      </p:sp>
      <p:sp>
        <p:nvSpPr>
          <p:cNvPr id="212" name="Shape 212"/>
          <p:cNvSpPr txBox="1">
            <a:spLocks noGrp="1"/>
          </p:cNvSpPr>
          <p:nvPr>
            <p:ph type="dt" idx="10"/>
          </p:nvPr>
        </p:nvSpPr>
        <p:spPr>
          <a:xfrm>
            <a:off x="8075610" y="6019801"/>
            <a:ext cx="1396260"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213" name="Shape 213"/>
          <p:cNvSpPr txBox="1">
            <a:spLocks noGrp="1"/>
          </p:cNvSpPr>
          <p:nvPr>
            <p:ph type="ftr" idx="11"/>
          </p:nvPr>
        </p:nvSpPr>
        <p:spPr>
          <a:xfrm>
            <a:off x="1979613" y="6019801"/>
            <a:ext cx="5943599"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214" name="Shape 214"/>
          <p:cNvSpPr txBox="1">
            <a:spLocks noGrp="1"/>
          </p:cNvSpPr>
          <p:nvPr>
            <p:ph type="sldNum" idx="12"/>
          </p:nvPr>
        </p:nvSpPr>
        <p:spPr>
          <a:xfrm>
            <a:off x="1065212" y="6019801"/>
            <a:ext cx="762000" cy="228600"/>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000">
                <a:solidFill>
                  <a:srgbClr val="9A5315"/>
                </a:solidFill>
              </a:rPr>
              <a:pPr>
                <a:buSzPct val="25000"/>
              </a:pPr>
              <a:t>‹#›</a:t>
            </a:fld>
            <a:endParaRPr lang="en-US" sz="1000">
              <a:solidFill>
                <a:srgbClr val="9A5315"/>
              </a:solidFill>
            </a:endParaRPr>
          </a:p>
        </p:txBody>
      </p:sp>
    </p:spTree>
    <p:extLst>
      <p:ext uri="{BB962C8B-B14F-4D97-AF65-F5344CB8AC3E}">
        <p14:creationId xmlns:p14="http://schemas.microsoft.com/office/powerpoint/2010/main" val="4248811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blipFill rotWithShape="1">
          <a:blip r:embed="rId2">
            <a:alphaModFix/>
          </a:blip>
          <a:stretch>
            <a:fillRect/>
          </a:stretch>
        </a:blipFill>
        <a:effectLst/>
      </p:bgPr>
    </p:bg>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rot="5400000">
            <a:off x="7650583" y="2278484"/>
            <a:ext cx="5676900" cy="1729530"/>
          </a:xfrm>
          <a:prstGeom prst="rect">
            <a:avLst/>
          </a:prstGeom>
          <a:noFill/>
          <a:ln>
            <a:noFill/>
          </a:ln>
        </p:spPr>
        <p:txBody>
          <a:bodyPr lIns="91425" tIns="91425" rIns="91425" bIns="91425" anchor="b" anchorCtr="0"/>
          <a:lstStyle>
            <a:lvl1pPr algn="l" rtl="0">
              <a:lnSpc>
                <a:spcPct val="90000"/>
              </a:lnSpc>
              <a:spcBef>
                <a:spcPts val="0"/>
              </a:spcBef>
              <a:buClr>
                <a:srgbClr val="4D290A"/>
              </a:buClr>
              <a:buNone/>
              <a:defRPr sz="3600">
                <a:solidFill>
                  <a:srgbClr val="4D290A"/>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7" name="Shape 217"/>
          <p:cNvSpPr txBox="1">
            <a:spLocks noGrp="1"/>
          </p:cNvSpPr>
          <p:nvPr>
            <p:ph type="body" idx="1"/>
          </p:nvPr>
        </p:nvSpPr>
        <p:spPr>
          <a:xfrm rot="5400000">
            <a:off x="2316584" y="-1173585"/>
            <a:ext cx="5676900" cy="8633671"/>
          </a:xfrm>
          <a:prstGeom prst="rect">
            <a:avLst/>
          </a:prstGeom>
          <a:noFill/>
          <a:ln>
            <a:noFill/>
          </a:ln>
        </p:spPr>
        <p:txBody>
          <a:bodyPr lIns="91425" tIns="91425" rIns="91425" bIns="91425" anchor="t" anchorCtr="0"/>
          <a:lstStyle>
            <a:lvl1pPr marL="347472" indent="-195072" algn="l" rtl="0">
              <a:lnSpc>
                <a:spcPct val="100000"/>
              </a:lnSpc>
              <a:spcBef>
                <a:spcPts val="1800"/>
              </a:spcBef>
              <a:buClr>
                <a:schemeClr val="dk1"/>
              </a:buClr>
              <a:buFont typeface="Arial"/>
              <a:buChar char="•"/>
              <a:defRPr sz="2400">
                <a:solidFill>
                  <a:schemeClr val="dk1"/>
                </a:solidFill>
              </a:defRPr>
            </a:lvl1pPr>
            <a:lvl2pPr marL="740664" indent="-156464" algn="l" rtl="0">
              <a:lnSpc>
                <a:spcPct val="100000"/>
              </a:lnSpc>
              <a:spcBef>
                <a:spcPts val="1200"/>
              </a:spcBef>
              <a:buClr>
                <a:schemeClr val="dk1"/>
              </a:buClr>
              <a:buFont typeface="Arial"/>
              <a:buChar char="•"/>
              <a:defRPr sz="2000">
                <a:solidFill>
                  <a:schemeClr val="dk1"/>
                </a:solidFill>
              </a:defRPr>
            </a:lvl2pPr>
            <a:lvl3pPr marL="1143000" indent="-114300" algn="l" rtl="0">
              <a:lnSpc>
                <a:spcPct val="100000"/>
              </a:lnSpc>
              <a:spcBef>
                <a:spcPts val="800"/>
              </a:spcBef>
              <a:buClr>
                <a:schemeClr val="dk1"/>
              </a:buClr>
              <a:buFont typeface="Arial"/>
              <a:buChar char="•"/>
              <a:defRPr sz="1800">
                <a:solidFill>
                  <a:schemeClr val="dk1"/>
                </a:solidFill>
              </a:defRPr>
            </a:lvl3pPr>
            <a:lvl4pPr marL="1600200" indent="-127000" algn="l" rtl="0">
              <a:lnSpc>
                <a:spcPct val="100000"/>
              </a:lnSpc>
              <a:spcBef>
                <a:spcPts val="600"/>
              </a:spcBef>
              <a:buClr>
                <a:schemeClr val="dk1"/>
              </a:buClr>
              <a:buFont typeface="Arial"/>
              <a:buChar char="•"/>
              <a:defRPr sz="1600">
                <a:solidFill>
                  <a:schemeClr val="dk1"/>
                </a:solidFill>
              </a:defRPr>
            </a:lvl4pPr>
            <a:lvl5pPr marL="2057400" indent="-127000" algn="l" rtl="0">
              <a:lnSpc>
                <a:spcPct val="100000"/>
              </a:lnSpc>
              <a:spcBef>
                <a:spcPts val="600"/>
              </a:spcBef>
              <a:buClr>
                <a:schemeClr val="dk1"/>
              </a:buClr>
              <a:buFont typeface="Arial"/>
              <a:buChar char="•"/>
              <a:defRPr sz="1600">
                <a:solidFill>
                  <a:schemeClr val="dk1"/>
                </a:solidFill>
              </a:defRPr>
            </a:lvl5pPr>
            <a:lvl6pPr marL="2514600" indent="-127000" algn="l" rtl="0">
              <a:lnSpc>
                <a:spcPct val="90000"/>
              </a:lnSpc>
              <a:spcBef>
                <a:spcPts val="600"/>
              </a:spcBef>
              <a:buClr>
                <a:schemeClr val="dk1"/>
              </a:buClr>
              <a:buFont typeface="Arial"/>
              <a:buChar char="•"/>
              <a:defRPr sz="1600">
                <a:solidFill>
                  <a:schemeClr val="dk1"/>
                </a:solidFill>
              </a:defRPr>
            </a:lvl6pPr>
            <a:lvl7pPr marL="2971800" indent="-127000" algn="l" rtl="0">
              <a:lnSpc>
                <a:spcPct val="90000"/>
              </a:lnSpc>
              <a:spcBef>
                <a:spcPts val="600"/>
              </a:spcBef>
              <a:buClr>
                <a:schemeClr val="dk1"/>
              </a:buClr>
              <a:buFont typeface="Arial"/>
              <a:buChar char="•"/>
              <a:defRPr sz="1600">
                <a:solidFill>
                  <a:schemeClr val="dk1"/>
                </a:solidFill>
              </a:defRPr>
            </a:lvl7pPr>
            <a:lvl8pPr marL="3429000" indent="-127000" algn="l" rtl="0">
              <a:lnSpc>
                <a:spcPct val="90000"/>
              </a:lnSpc>
              <a:spcBef>
                <a:spcPts val="600"/>
              </a:spcBef>
              <a:buClr>
                <a:schemeClr val="dk1"/>
              </a:buClr>
              <a:buFont typeface="Arial"/>
              <a:buChar char="•"/>
              <a:defRPr sz="1600" baseline="0">
                <a:solidFill>
                  <a:schemeClr val="dk1"/>
                </a:solidFill>
              </a:defRPr>
            </a:lvl8pPr>
            <a:lvl9pPr marL="3886200" indent="-127000" algn="l" rtl="0">
              <a:lnSpc>
                <a:spcPct val="90000"/>
              </a:lnSpc>
              <a:spcBef>
                <a:spcPts val="600"/>
              </a:spcBef>
              <a:buClr>
                <a:schemeClr val="dk1"/>
              </a:buClr>
              <a:buFont typeface="Arial"/>
              <a:buChar char="•"/>
              <a:defRPr sz="1600" baseline="0">
                <a:solidFill>
                  <a:schemeClr val="dk1"/>
                </a:solidFill>
              </a:defRPr>
            </a:lvl9pPr>
          </a:lstStyle>
          <a:p>
            <a:endParaRPr/>
          </a:p>
        </p:txBody>
      </p:sp>
      <p:sp>
        <p:nvSpPr>
          <p:cNvPr id="218" name="Shape 218"/>
          <p:cNvSpPr txBox="1">
            <a:spLocks noGrp="1"/>
          </p:cNvSpPr>
          <p:nvPr>
            <p:ph type="dt" idx="10"/>
          </p:nvPr>
        </p:nvSpPr>
        <p:spPr>
          <a:xfrm>
            <a:off x="8075610" y="6019801"/>
            <a:ext cx="1396260"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219" name="Shape 219"/>
          <p:cNvSpPr txBox="1">
            <a:spLocks noGrp="1"/>
          </p:cNvSpPr>
          <p:nvPr>
            <p:ph type="ftr" idx="11"/>
          </p:nvPr>
        </p:nvSpPr>
        <p:spPr>
          <a:xfrm>
            <a:off x="1979613" y="6019801"/>
            <a:ext cx="5943599"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220" name="Shape 220"/>
          <p:cNvSpPr txBox="1">
            <a:spLocks noGrp="1"/>
          </p:cNvSpPr>
          <p:nvPr>
            <p:ph type="sldNum" idx="12"/>
          </p:nvPr>
        </p:nvSpPr>
        <p:spPr>
          <a:xfrm>
            <a:off x="1065212" y="6019801"/>
            <a:ext cx="762000" cy="228600"/>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000">
                <a:solidFill>
                  <a:srgbClr val="9A5315"/>
                </a:solidFill>
              </a:rPr>
              <a:pPr>
                <a:buSzPct val="25000"/>
              </a:pPr>
              <a:t>‹#›</a:t>
            </a:fld>
            <a:endParaRPr lang="en-US" sz="1000">
              <a:solidFill>
                <a:srgbClr val="9A5315"/>
              </a:solidFill>
            </a:endParaRPr>
          </a:p>
        </p:txBody>
      </p:sp>
    </p:spTree>
    <p:extLst>
      <p:ext uri="{BB962C8B-B14F-4D97-AF65-F5344CB8AC3E}">
        <p14:creationId xmlns:p14="http://schemas.microsoft.com/office/powerpoint/2010/main" val="96680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8075610" y="6019801"/>
            <a:ext cx="1396260"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19" name="Shape 19"/>
          <p:cNvSpPr txBox="1">
            <a:spLocks noGrp="1"/>
          </p:cNvSpPr>
          <p:nvPr>
            <p:ph type="ftr" idx="11"/>
          </p:nvPr>
        </p:nvSpPr>
        <p:spPr>
          <a:xfrm>
            <a:off x="1979613" y="6019801"/>
            <a:ext cx="5943599"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20" name="Shape 20"/>
          <p:cNvSpPr txBox="1">
            <a:spLocks noGrp="1"/>
          </p:cNvSpPr>
          <p:nvPr>
            <p:ph type="sldNum" idx="12"/>
          </p:nvPr>
        </p:nvSpPr>
        <p:spPr>
          <a:xfrm>
            <a:off x="1065212" y="6019801"/>
            <a:ext cx="762000" cy="228600"/>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000">
                <a:solidFill>
                  <a:srgbClr val="9A5315"/>
                </a:solidFill>
              </a:rPr>
              <a:pPr>
                <a:buSzPct val="25000"/>
              </a:pPr>
              <a:t>‹#›</a:t>
            </a:fld>
            <a:endParaRPr lang="en-US" sz="1000">
              <a:solidFill>
                <a:srgbClr val="9A5315"/>
              </a:solidFill>
            </a:endParaRPr>
          </a:p>
        </p:txBody>
      </p:sp>
    </p:spTree>
    <p:extLst>
      <p:ext uri="{BB962C8B-B14F-4D97-AF65-F5344CB8AC3E}">
        <p14:creationId xmlns:p14="http://schemas.microsoft.com/office/powerpoint/2010/main" val="450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
        <p:cNvGrpSpPr/>
        <p:nvPr/>
      </p:nvGrpSpPr>
      <p:grpSpPr>
        <a:xfrm>
          <a:off x="0" y="0"/>
          <a:ext cx="0" cy="0"/>
          <a:chOff x="0" y="0"/>
          <a:chExt cx="0" cy="0"/>
        </a:xfrm>
      </p:grpSpPr>
      <p:grpSp>
        <p:nvGrpSpPr>
          <p:cNvPr id="22" name="Shape 22"/>
          <p:cNvGrpSpPr/>
          <p:nvPr/>
        </p:nvGrpSpPr>
        <p:grpSpPr>
          <a:xfrm>
            <a:off x="595545" y="781397"/>
            <a:ext cx="6433398" cy="5053665"/>
            <a:chOff x="5162444" y="781397"/>
            <a:chExt cx="6433398" cy="5053665"/>
          </a:xfrm>
        </p:grpSpPr>
        <p:sp>
          <p:nvSpPr>
            <p:cNvPr id="23" name="Shape 23"/>
            <p:cNvSpPr/>
            <p:nvPr/>
          </p:nvSpPr>
          <p:spPr>
            <a:xfrm rot="5400000" flipH="1">
              <a:off x="3342556" y="3275020"/>
              <a:ext cx="3827993" cy="17568"/>
            </a:xfrm>
            <a:custGeom>
              <a:avLst/>
              <a:gdLst/>
              <a:ahLst/>
              <a:cxnLst/>
              <a:rect l="0" t="0" r="0" b="0"/>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24" name="Shape 24"/>
            <p:cNvSpPr/>
            <p:nvPr/>
          </p:nvSpPr>
          <p:spPr>
            <a:xfrm rot="5400000" flipH="1">
              <a:off x="9565727" y="3299447"/>
              <a:ext cx="3836876" cy="17568"/>
            </a:xfrm>
            <a:custGeom>
              <a:avLst/>
              <a:gdLst/>
              <a:ahLst/>
              <a:cxnLst/>
              <a:rect l="0" t="0" r="0" b="0"/>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grpSp>
          <p:nvGrpSpPr>
            <p:cNvPr id="25" name="Shape 25"/>
            <p:cNvGrpSpPr/>
            <p:nvPr/>
          </p:nvGrpSpPr>
          <p:grpSpPr>
            <a:xfrm>
              <a:off x="5814205" y="859112"/>
              <a:ext cx="5129146" cy="4880470"/>
              <a:chOff x="7856559" y="859112"/>
              <a:chExt cx="3086791" cy="4880470"/>
            </a:xfrm>
          </p:grpSpPr>
          <p:sp>
            <p:nvSpPr>
              <p:cNvPr id="26" name="Shape 26"/>
              <p:cNvSpPr/>
              <p:nvPr/>
            </p:nvSpPr>
            <p:spPr>
              <a:xfrm rot="5400000" flipH="1">
                <a:off x="9392183" y="4188416"/>
                <a:ext cx="15543" cy="3086790"/>
              </a:xfrm>
              <a:custGeom>
                <a:avLst/>
                <a:gdLst/>
                <a:ahLst/>
                <a:cxnLst/>
                <a:rect l="0" t="0" r="0" b="0"/>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27" name="Shape 27"/>
              <p:cNvSpPr/>
              <p:nvPr/>
            </p:nvSpPr>
            <p:spPr>
              <a:xfrm rot="5400000" flipH="1">
                <a:off x="9366943" y="-651271"/>
                <a:ext cx="13322" cy="3034090"/>
              </a:xfrm>
              <a:custGeom>
                <a:avLst/>
                <a:gdLst/>
                <a:ahLst/>
                <a:cxnLst/>
                <a:rect l="0" t="0" r="0" b="0"/>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grpSp>
        <p:sp>
          <p:nvSpPr>
            <p:cNvPr id="28" name="Shape 28"/>
            <p:cNvSpPr/>
            <p:nvPr/>
          </p:nvSpPr>
          <p:spPr>
            <a:xfrm rot="5400000" flipH="1">
              <a:off x="5186001" y="5323011"/>
              <a:ext cx="477389" cy="524504"/>
            </a:xfrm>
            <a:custGeom>
              <a:avLst/>
              <a:gdLst/>
              <a:ahLst/>
              <a:cxnLst/>
              <a:rect l="0" t="0" r="0" b="0"/>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29" name="Shape 29"/>
            <p:cNvSpPr/>
            <p:nvPr/>
          </p:nvSpPr>
          <p:spPr>
            <a:xfrm rot="5400000" flipH="1">
              <a:off x="5197294" y="5324846"/>
              <a:ext cx="477390" cy="511956"/>
            </a:xfrm>
            <a:custGeom>
              <a:avLst/>
              <a:gdLst/>
              <a:ahLst/>
              <a:cxnLst/>
              <a:rect l="0" t="0" r="0" b="0"/>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30" name="Shape 30"/>
            <p:cNvSpPr/>
            <p:nvPr/>
          </p:nvSpPr>
          <p:spPr>
            <a:xfrm rot="5400000" flipH="1">
              <a:off x="11076842" y="5321082"/>
              <a:ext cx="508475" cy="519485"/>
            </a:xfrm>
            <a:custGeom>
              <a:avLst/>
              <a:gdLst/>
              <a:ahLst/>
              <a:cxnLst/>
              <a:rect l="0" t="0" r="0" b="0"/>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31" name="Shape 31"/>
            <p:cNvSpPr/>
            <p:nvPr/>
          </p:nvSpPr>
          <p:spPr>
            <a:xfrm rot="5400000" flipH="1">
              <a:off x="11093206" y="5321323"/>
              <a:ext cx="470727" cy="534542"/>
            </a:xfrm>
            <a:custGeom>
              <a:avLst/>
              <a:gdLst/>
              <a:ahLst/>
              <a:cxnLst/>
              <a:rect l="0" t="0" r="0" b="0"/>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32" name="Shape 32"/>
            <p:cNvSpPr/>
            <p:nvPr/>
          </p:nvSpPr>
          <p:spPr>
            <a:xfrm rot="5400000" flipH="1">
              <a:off x="11051654" y="771453"/>
              <a:ext cx="468507" cy="519485"/>
            </a:xfrm>
            <a:custGeom>
              <a:avLst/>
              <a:gdLst/>
              <a:ahLst/>
              <a:cxnLst/>
              <a:rect l="0" t="0" r="0" b="0"/>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33" name="Shape 33"/>
            <p:cNvSpPr/>
            <p:nvPr/>
          </p:nvSpPr>
          <p:spPr>
            <a:xfrm rot="5400000" flipH="1">
              <a:off x="11044125" y="786511"/>
              <a:ext cx="468507" cy="489369"/>
            </a:xfrm>
            <a:custGeom>
              <a:avLst/>
              <a:gdLst/>
              <a:ahLst/>
              <a:cxnLst/>
              <a:rect l="0" t="0" r="0" b="0"/>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34" name="Shape 34"/>
            <p:cNvSpPr/>
            <p:nvPr/>
          </p:nvSpPr>
          <p:spPr>
            <a:xfrm rot="5400000" flipH="1">
              <a:off x="5232723" y="721156"/>
              <a:ext cx="424099" cy="544580"/>
            </a:xfrm>
            <a:custGeom>
              <a:avLst/>
              <a:gdLst/>
              <a:ahLst/>
              <a:cxnLst/>
              <a:rect l="0" t="0" r="0" b="0"/>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35" name="Shape 35"/>
            <p:cNvSpPr/>
            <p:nvPr/>
          </p:nvSpPr>
          <p:spPr>
            <a:xfrm rot="5400000" flipH="1">
              <a:off x="5241795" y="749728"/>
              <a:ext cx="428541" cy="491879"/>
            </a:xfrm>
            <a:custGeom>
              <a:avLst/>
              <a:gdLst/>
              <a:ahLst/>
              <a:cxnLst/>
              <a:rect l="0" t="0" r="0" b="0"/>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grpSp>
      <p:sp>
        <p:nvSpPr>
          <p:cNvPr id="36" name="Shape 36"/>
          <p:cNvSpPr txBox="1">
            <a:spLocks noGrp="1"/>
          </p:cNvSpPr>
          <p:nvPr>
            <p:ph type="title"/>
          </p:nvPr>
        </p:nvSpPr>
        <p:spPr>
          <a:xfrm>
            <a:off x="7492890" y="1330346"/>
            <a:ext cx="3840479" cy="2103120"/>
          </a:xfrm>
          <a:prstGeom prst="rect">
            <a:avLst/>
          </a:prstGeom>
          <a:noFill/>
          <a:ln>
            <a:noFill/>
          </a:ln>
        </p:spPr>
        <p:txBody>
          <a:bodyPr lIns="91425" tIns="91425" rIns="91425" bIns="91425" anchor="b" anchorCtr="0"/>
          <a:lstStyle>
            <a:lvl1pPr rtl="0">
              <a:spcBef>
                <a:spcPts val="0"/>
              </a:spcBef>
              <a:defRPr sz="36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a:spLocks noGrp="1"/>
          </p:cNvSpPr>
          <p:nvPr>
            <p:ph type="pic" idx="2"/>
          </p:nvPr>
        </p:nvSpPr>
        <p:spPr>
          <a:xfrm>
            <a:off x="836612" y="1031195"/>
            <a:ext cx="5943599" cy="4572000"/>
          </a:xfrm>
          <a:prstGeom prst="rect">
            <a:avLst/>
          </a:prstGeom>
          <a:solidFill>
            <a:srgbClr val="CFE4F9"/>
          </a:solidFill>
          <a:ln w="38100" cap="flat" cmpd="sng">
            <a:solidFill>
              <a:schemeClr val="lt1"/>
            </a:solidFill>
            <a:prstDash val="solid"/>
            <a:round/>
            <a:headEnd type="none" w="med" len="med"/>
            <a:tailEnd type="none" w="med" len="med"/>
          </a:ln>
        </p:spPr>
        <p:txBody>
          <a:bodyPr lIns="91425" tIns="91425" rIns="91425" bIns="91425" anchor="ctr" anchorCtr="0"/>
          <a:lstStyle>
            <a:lvl1pPr marL="0" marR="0" indent="0" algn="l" rtl="0">
              <a:spcBef>
                <a:spcPts val="0"/>
              </a:spcBef>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spcBef>
                <a:spcPts val="0"/>
              </a:spcBef>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spcBef>
                <a:spcPts val="0"/>
              </a:spcBef>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spcBef>
                <a:spcPts val="0"/>
              </a:spcBef>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body" idx="1"/>
          </p:nvPr>
        </p:nvSpPr>
        <p:spPr>
          <a:xfrm>
            <a:off x="7492890" y="3555521"/>
            <a:ext cx="3840479" cy="2168516"/>
          </a:xfrm>
          <a:prstGeom prst="rect">
            <a:avLst/>
          </a:prstGeom>
          <a:noFill/>
          <a:ln>
            <a:noFill/>
          </a:ln>
        </p:spPr>
        <p:txBody>
          <a:bodyPr lIns="91425" tIns="91425" rIns="91425" bIns="91425" anchor="t" anchorCtr="0"/>
          <a:lstStyle>
            <a:lvl1pPr marL="0" indent="0" rtl="0">
              <a:spcBef>
                <a:spcPts val="0"/>
              </a:spcBef>
              <a:buNone/>
              <a:defRPr sz="1800"/>
            </a:lvl1pPr>
            <a:lvl2pPr marL="457200" indent="0" rtl="0">
              <a:spcBef>
                <a:spcPts val="0"/>
              </a:spcBef>
              <a:buNone/>
              <a:defRPr sz="1400"/>
            </a:lvl2pPr>
            <a:lvl3pPr marL="914400" indent="0" rtl="0">
              <a:spcBef>
                <a:spcPts val="0"/>
              </a:spcBef>
              <a:buNone/>
              <a:defRPr sz="1200"/>
            </a:lvl3pPr>
            <a:lvl4pPr marL="1371600" indent="0" rtl="0">
              <a:spcBef>
                <a:spcPts val="0"/>
              </a:spcBef>
              <a:buNone/>
              <a:defRPr sz="1000"/>
            </a:lvl4pPr>
            <a:lvl5pPr marL="1828800" indent="0" rtl="0">
              <a:spcBef>
                <a:spcPts val="0"/>
              </a:spcBef>
              <a:buNone/>
              <a:defRPr sz="1000"/>
            </a:lvl5pPr>
            <a:lvl6pPr marL="2286000" indent="0" rtl="0">
              <a:spcBef>
                <a:spcPts val="0"/>
              </a:spcBef>
              <a:buNone/>
              <a:defRPr sz="1000"/>
            </a:lvl6pPr>
            <a:lvl7pPr marL="2743200" indent="0" rtl="0">
              <a:spcBef>
                <a:spcPts val="0"/>
              </a:spcBef>
              <a:buNone/>
              <a:defRPr sz="1000"/>
            </a:lvl7pPr>
            <a:lvl8pPr marL="3200400" indent="0" rtl="0">
              <a:spcBef>
                <a:spcPts val="0"/>
              </a:spcBef>
              <a:buNone/>
              <a:defRPr sz="1000"/>
            </a:lvl8pPr>
            <a:lvl9pPr marL="3657600" indent="0" rtl="0">
              <a:spcBef>
                <a:spcPts val="0"/>
              </a:spcBef>
              <a:buNone/>
              <a:defRPr sz="1000"/>
            </a:lvl9pPr>
          </a:lstStyle>
          <a:p>
            <a:endParaRPr/>
          </a:p>
        </p:txBody>
      </p:sp>
      <p:sp>
        <p:nvSpPr>
          <p:cNvPr id="39" name="Shape 39"/>
          <p:cNvSpPr txBox="1">
            <a:spLocks noGrp="1"/>
          </p:cNvSpPr>
          <p:nvPr>
            <p:ph type="dt" idx="10"/>
          </p:nvPr>
        </p:nvSpPr>
        <p:spPr>
          <a:xfrm>
            <a:off x="8075610" y="6019801"/>
            <a:ext cx="1396260"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40" name="Shape 40"/>
          <p:cNvSpPr txBox="1">
            <a:spLocks noGrp="1"/>
          </p:cNvSpPr>
          <p:nvPr>
            <p:ph type="ftr" idx="11"/>
          </p:nvPr>
        </p:nvSpPr>
        <p:spPr>
          <a:xfrm>
            <a:off x="1979613" y="6019801"/>
            <a:ext cx="5943599"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41" name="Shape 41"/>
          <p:cNvSpPr txBox="1">
            <a:spLocks noGrp="1"/>
          </p:cNvSpPr>
          <p:nvPr>
            <p:ph type="sldNum" idx="12"/>
          </p:nvPr>
        </p:nvSpPr>
        <p:spPr>
          <a:xfrm>
            <a:off x="1065212" y="6019801"/>
            <a:ext cx="762000" cy="228600"/>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000">
                <a:solidFill>
                  <a:srgbClr val="9A5315"/>
                </a:solidFill>
              </a:rPr>
              <a:pPr>
                <a:buSzPct val="25000"/>
              </a:pPr>
              <a:t>‹#›</a:t>
            </a:fld>
            <a:endParaRPr lang="en-US" sz="1000">
              <a:solidFill>
                <a:srgbClr val="9A5315"/>
              </a:solidFill>
            </a:endParaRPr>
          </a:p>
        </p:txBody>
      </p:sp>
    </p:spTree>
    <p:extLst>
      <p:ext uri="{BB962C8B-B14F-4D97-AF65-F5344CB8AC3E}">
        <p14:creationId xmlns:p14="http://schemas.microsoft.com/office/powerpoint/2010/main" val="370372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065212" y="304800"/>
            <a:ext cx="10058401" cy="1219199"/>
          </a:xfrm>
          <a:prstGeom prst="rect">
            <a:avLst/>
          </a:prstGeom>
          <a:noFill/>
          <a:ln>
            <a:noFill/>
          </a:ln>
        </p:spPr>
        <p:txBody>
          <a:bodyPr lIns="91425" tIns="91425" rIns="91425" bIns="91425" anchor="b" anchorCtr="0"/>
          <a:lstStyle>
            <a:lvl1pPr algn="l" rtl="0">
              <a:lnSpc>
                <a:spcPct val="90000"/>
              </a:lnSpc>
              <a:spcBef>
                <a:spcPts val="0"/>
              </a:spcBef>
              <a:buClr>
                <a:srgbClr val="4D290A"/>
              </a:buClr>
              <a:buNone/>
              <a:defRPr sz="3600">
                <a:solidFill>
                  <a:srgbClr val="4D290A"/>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1065212" y="1825625"/>
            <a:ext cx="4954587" cy="4187952"/>
          </a:xfrm>
          <a:prstGeom prst="rect">
            <a:avLst/>
          </a:prstGeom>
          <a:noFill/>
          <a:ln>
            <a:noFill/>
          </a:ln>
        </p:spPr>
        <p:txBody>
          <a:bodyPr lIns="91425" tIns="91425" rIns="91425" bIns="91425" anchor="t" anchorCtr="0"/>
          <a:lstStyle>
            <a:lvl1pPr marL="347472" indent="-195072" algn="l" rtl="0">
              <a:lnSpc>
                <a:spcPct val="100000"/>
              </a:lnSpc>
              <a:spcBef>
                <a:spcPts val="1800"/>
              </a:spcBef>
              <a:buClr>
                <a:schemeClr val="dk1"/>
              </a:buClr>
              <a:buFont typeface="Arial"/>
              <a:buChar char="•"/>
              <a:defRPr sz="2400">
                <a:solidFill>
                  <a:schemeClr val="dk1"/>
                </a:solidFill>
              </a:defRPr>
            </a:lvl1pPr>
            <a:lvl2pPr marL="740664" indent="-156464" algn="l" rtl="0">
              <a:lnSpc>
                <a:spcPct val="100000"/>
              </a:lnSpc>
              <a:spcBef>
                <a:spcPts val="1200"/>
              </a:spcBef>
              <a:buClr>
                <a:schemeClr val="dk1"/>
              </a:buClr>
              <a:buFont typeface="Arial"/>
              <a:buChar char="•"/>
              <a:defRPr sz="2000">
                <a:solidFill>
                  <a:schemeClr val="dk1"/>
                </a:solidFill>
              </a:defRPr>
            </a:lvl2pPr>
            <a:lvl3pPr marL="1143000" indent="-114300" algn="l" rtl="0">
              <a:lnSpc>
                <a:spcPct val="100000"/>
              </a:lnSpc>
              <a:spcBef>
                <a:spcPts val="800"/>
              </a:spcBef>
              <a:buClr>
                <a:schemeClr val="dk1"/>
              </a:buClr>
              <a:buFont typeface="Arial"/>
              <a:buChar char="•"/>
              <a:defRPr sz="1800">
                <a:solidFill>
                  <a:schemeClr val="dk1"/>
                </a:solidFill>
              </a:defRPr>
            </a:lvl3pPr>
            <a:lvl4pPr marL="1600200" indent="-127000" algn="l" rtl="0">
              <a:lnSpc>
                <a:spcPct val="100000"/>
              </a:lnSpc>
              <a:spcBef>
                <a:spcPts val="600"/>
              </a:spcBef>
              <a:buClr>
                <a:schemeClr val="dk1"/>
              </a:buClr>
              <a:buFont typeface="Arial"/>
              <a:buChar char="•"/>
              <a:defRPr sz="1600">
                <a:solidFill>
                  <a:schemeClr val="dk1"/>
                </a:solidFill>
              </a:defRPr>
            </a:lvl4pPr>
            <a:lvl5pPr marL="2057400" indent="-127000" algn="l" rtl="0">
              <a:lnSpc>
                <a:spcPct val="100000"/>
              </a:lnSpc>
              <a:spcBef>
                <a:spcPts val="600"/>
              </a:spcBef>
              <a:buClr>
                <a:schemeClr val="dk1"/>
              </a:buClr>
              <a:buFont typeface="Arial"/>
              <a:buChar char="•"/>
              <a:defRPr sz="1600">
                <a:solidFill>
                  <a:schemeClr val="dk1"/>
                </a:solidFill>
              </a:defRPr>
            </a:lvl5pPr>
            <a:lvl6pPr marL="2514600" indent="-127000" algn="l" rtl="0">
              <a:lnSpc>
                <a:spcPct val="90000"/>
              </a:lnSpc>
              <a:spcBef>
                <a:spcPts val="600"/>
              </a:spcBef>
              <a:buClr>
                <a:schemeClr val="dk1"/>
              </a:buClr>
              <a:buFont typeface="Arial"/>
              <a:buChar char="•"/>
              <a:defRPr sz="1600">
                <a:solidFill>
                  <a:schemeClr val="dk1"/>
                </a:solidFill>
              </a:defRPr>
            </a:lvl6pPr>
            <a:lvl7pPr marL="2971800" indent="-127000" algn="l" rtl="0">
              <a:lnSpc>
                <a:spcPct val="90000"/>
              </a:lnSpc>
              <a:spcBef>
                <a:spcPts val="600"/>
              </a:spcBef>
              <a:buClr>
                <a:schemeClr val="dk1"/>
              </a:buClr>
              <a:buFont typeface="Arial"/>
              <a:buChar char="•"/>
              <a:defRPr sz="1600">
                <a:solidFill>
                  <a:schemeClr val="dk1"/>
                </a:solidFill>
              </a:defRPr>
            </a:lvl7pPr>
            <a:lvl8pPr marL="3429000" indent="-127000" algn="l" rtl="0">
              <a:lnSpc>
                <a:spcPct val="90000"/>
              </a:lnSpc>
              <a:spcBef>
                <a:spcPts val="600"/>
              </a:spcBef>
              <a:buClr>
                <a:schemeClr val="dk1"/>
              </a:buClr>
              <a:buFont typeface="Arial"/>
              <a:buChar char="•"/>
              <a:defRPr sz="1600" baseline="0">
                <a:solidFill>
                  <a:schemeClr val="dk1"/>
                </a:solidFill>
              </a:defRPr>
            </a:lvl8pPr>
            <a:lvl9pPr marL="3886200" indent="-127000" algn="l" rtl="0">
              <a:lnSpc>
                <a:spcPct val="90000"/>
              </a:lnSpc>
              <a:spcBef>
                <a:spcPts val="600"/>
              </a:spcBef>
              <a:buClr>
                <a:schemeClr val="dk1"/>
              </a:buClr>
              <a:buFont typeface="Arial"/>
              <a:buChar char="•"/>
              <a:defRPr sz="1600" baseline="0">
                <a:solidFill>
                  <a:schemeClr val="dk1"/>
                </a:solidFill>
              </a:defRPr>
            </a:lvl9pPr>
          </a:lstStyle>
          <a:p>
            <a:endParaRPr/>
          </a:p>
        </p:txBody>
      </p:sp>
      <p:sp>
        <p:nvSpPr>
          <p:cNvPr id="45" name="Shape 45"/>
          <p:cNvSpPr txBox="1">
            <a:spLocks noGrp="1"/>
          </p:cNvSpPr>
          <p:nvPr>
            <p:ph type="body" idx="2"/>
          </p:nvPr>
        </p:nvSpPr>
        <p:spPr>
          <a:xfrm>
            <a:off x="6172200" y="1825625"/>
            <a:ext cx="4951413" cy="4187952"/>
          </a:xfrm>
          <a:prstGeom prst="rect">
            <a:avLst/>
          </a:prstGeom>
          <a:noFill/>
          <a:ln>
            <a:noFill/>
          </a:ln>
        </p:spPr>
        <p:txBody>
          <a:bodyPr lIns="91425" tIns="91425" rIns="91425" bIns="91425" anchor="t" anchorCtr="0"/>
          <a:lstStyle>
            <a:lvl1pPr marL="347472" indent="-195072" algn="l" rtl="0">
              <a:lnSpc>
                <a:spcPct val="100000"/>
              </a:lnSpc>
              <a:spcBef>
                <a:spcPts val="1800"/>
              </a:spcBef>
              <a:buClr>
                <a:schemeClr val="dk1"/>
              </a:buClr>
              <a:buFont typeface="Arial"/>
              <a:buChar char="•"/>
              <a:defRPr sz="2400">
                <a:solidFill>
                  <a:schemeClr val="dk1"/>
                </a:solidFill>
              </a:defRPr>
            </a:lvl1pPr>
            <a:lvl2pPr marL="740664" indent="-156464" algn="l" rtl="0">
              <a:lnSpc>
                <a:spcPct val="100000"/>
              </a:lnSpc>
              <a:spcBef>
                <a:spcPts val="1200"/>
              </a:spcBef>
              <a:buClr>
                <a:schemeClr val="dk1"/>
              </a:buClr>
              <a:buFont typeface="Arial"/>
              <a:buChar char="•"/>
              <a:defRPr sz="2000">
                <a:solidFill>
                  <a:schemeClr val="dk1"/>
                </a:solidFill>
              </a:defRPr>
            </a:lvl2pPr>
            <a:lvl3pPr marL="1143000" indent="-114300" algn="l" rtl="0">
              <a:lnSpc>
                <a:spcPct val="100000"/>
              </a:lnSpc>
              <a:spcBef>
                <a:spcPts val="800"/>
              </a:spcBef>
              <a:buClr>
                <a:schemeClr val="dk1"/>
              </a:buClr>
              <a:buFont typeface="Arial"/>
              <a:buChar char="•"/>
              <a:defRPr sz="1800">
                <a:solidFill>
                  <a:schemeClr val="dk1"/>
                </a:solidFill>
              </a:defRPr>
            </a:lvl3pPr>
            <a:lvl4pPr marL="1600200" indent="-127000" algn="l" rtl="0">
              <a:lnSpc>
                <a:spcPct val="100000"/>
              </a:lnSpc>
              <a:spcBef>
                <a:spcPts val="600"/>
              </a:spcBef>
              <a:buClr>
                <a:schemeClr val="dk1"/>
              </a:buClr>
              <a:buFont typeface="Arial"/>
              <a:buChar char="•"/>
              <a:defRPr sz="1600">
                <a:solidFill>
                  <a:schemeClr val="dk1"/>
                </a:solidFill>
              </a:defRPr>
            </a:lvl4pPr>
            <a:lvl5pPr marL="2057400" indent="-127000" algn="l" rtl="0">
              <a:lnSpc>
                <a:spcPct val="100000"/>
              </a:lnSpc>
              <a:spcBef>
                <a:spcPts val="600"/>
              </a:spcBef>
              <a:buClr>
                <a:schemeClr val="dk1"/>
              </a:buClr>
              <a:buFont typeface="Arial"/>
              <a:buChar char="•"/>
              <a:defRPr sz="1600">
                <a:solidFill>
                  <a:schemeClr val="dk1"/>
                </a:solidFill>
              </a:defRPr>
            </a:lvl5pPr>
            <a:lvl6pPr marL="2514600" indent="-127000" algn="l" rtl="0">
              <a:lnSpc>
                <a:spcPct val="90000"/>
              </a:lnSpc>
              <a:spcBef>
                <a:spcPts val="600"/>
              </a:spcBef>
              <a:buClr>
                <a:schemeClr val="dk1"/>
              </a:buClr>
              <a:buFont typeface="Arial"/>
              <a:buChar char="•"/>
              <a:defRPr sz="1600">
                <a:solidFill>
                  <a:schemeClr val="dk1"/>
                </a:solidFill>
              </a:defRPr>
            </a:lvl6pPr>
            <a:lvl7pPr marL="2971800" indent="-127000" algn="l" rtl="0">
              <a:lnSpc>
                <a:spcPct val="90000"/>
              </a:lnSpc>
              <a:spcBef>
                <a:spcPts val="600"/>
              </a:spcBef>
              <a:buClr>
                <a:schemeClr val="dk1"/>
              </a:buClr>
              <a:buFont typeface="Arial"/>
              <a:buChar char="•"/>
              <a:defRPr sz="1600">
                <a:solidFill>
                  <a:schemeClr val="dk1"/>
                </a:solidFill>
              </a:defRPr>
            </a:lvl7pPr>
            <a:lvl8pPr marL="3429000" indent="-127000" algn="l" rtl="0">
              <a:lnSpc>
                <a:spcPct val="90000"/>
              </a:lnSpc>
              <a:spcBef>
                <a:spcPts val="600"/>
              </a:spcBef>
              <a:buClr>
                <a:schemeClr val="dk1"/>
              </a:buClr>
              <a:buFont typeface="Arial"/>
              <a:buChar char="•"/>
              <a:defRPr sz="1600" baseline="0">
                <a:solidFill>
                  <a:schemeClr val="dk1"/>
                </a:solidFill>
              </a:defRPr>
            </a:lvl8pPr>
            <a:lvl9pPr marL="3886200" indent="-127000" algn="l" rtl="0">
              <a:lnSpc>
                <a:spcPct val="90000"/>
              </a:lnSpc>
              <a:spcBef>
                <a:spcPts val="600"/>
              </a:spcBef>
              <a:buClr>
                <a:schemeClr val="dk1"/>
              </a:buClr>
              <a:buFont typeface="Arial"/>
              <a:buChar char="•"/>
              <a:defRPr sz="1600" baseline="0">
                <a:solidFill>
                  <a:schemeClr val="dk1"/>
                </a:solidFill>
              </a:defRPr>
            </a:lvl9pPr>
          </a:lstStyle>
          <a:p>
            <a:endParaRPr/>
          </a:p>
        </p:txBody>
      </p:sp>
      <p:sp>
        <p:nvSpPr>
          <p:cNvPr id="46" name="Shape 46"/>
          <p:cNvSpPr txBox="1">
            <a:spLocks noGrp="1"/>
          </p:cNvSpPr>
          <p:nvPr>
            <p:ph type="dt" idx="10"/>
          </p:nvPr>
        </p:nvSpPr>
        <p:spPr>
          <a:xfrm>
            <a:off x="8075610" y="6019801"/>
            <a:ext cx="1396260"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47" name="Shape 47"/>
          <p:cNvSpPr txBox="1">
            <a:spLocks noGrp="1"/>
          </p:cNvSpPr>
          <p:nvPr>
            <p:ph type="ftr" idx="11"/>
          </p:nvPr>
        </p:nvSpPr>
        <p:spPr>
          <a:xfrm>
            <a:off x="1979613" y="6019801"/>
            <a:ext cx="5943599"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48" name="Shape 48"/>
          <p:cNvSpPr txBox="1">
            <a:spLocks noGrp="1"/>
          </p:cNvSpPr>
          <p:nvPr>
            <p:ph type="sldNum" idx="12"/>
          </p:nvPr>
        </p:nvSpPr>
        <p:spPr>
          <a:xfrm>
            <a:off x="1065212" y="6019801"/>
            <a:ext cx="762000" cy="228600"/>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000">
                <a:solidFill>
                  <a:srgbClr val="9A5315"/>
                </a:solidFill>
              </a:rPr>
              <a:pPr>
                <a:buSzPct val="25000"/>
              </a:pPr>
              <a:t>‹#›</a:t>
            </a:fld>
            <a:endParaRPr lang="en-US" sz="1000">
              <a:solidFill>
                <a:srgbClr val="9A5315"/>
              </a:solidFill>
            </a:endParaRPr>
          </a:p>
        </p:txBody>
      </p:sp>
    </p:spTree>
    <p:extLst>
      <p:ext uri="{BB962C8B-B14F-4D97-AF65-F5344CB8AC3E}">
        <p14:creationId xmlns:p14="http://schemas.microsoft.com/office/powerpoint/2010/main" val="77816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065212" y="304800"/>
            <a:ext cx="10058401" cy="1219199"/>
          </a:xfrm>
          <a:prstGeom prst="rect">
            <a:avLst/>
          </a:prstGeom>
          <a:noFill/>
          <a:ln>
            <a:noFill/>
          </a:ln>
        </p:spPr>
        <p:txBody>
          <a:bodyPr lIns="91425" tIns="91425" rIns="91425" bIns="91425" anchor="b" anchorCtr="0"/>
          <a:lstStyle>
            <a:lvl1pPr algn="l" rtl="0">
              <a:lnSpc>
                <a:spcPct val="90000"/>
              </a:lnSpc>
              <a:spcBef>
                <a:spcPts val="0"/>
              </a:spcBef>
              <a:buClr>
                <a:srgbClr val="4D290A"/>
              </a:buClr>
              <a:buNone/>
              <a:defRPr sz="3600">
                <a:solidFill>
                  <a:srgbClr val="4D290A"/>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1065213" y="1752600"/>
            <a:ext cx="10058399" cy="4229100"/>
          </a:xfrm>
          <a:prstGeom prst="rect">
            <a:avLst/>
          </a:prstGeom>
          <a:noFill/>
          <a:ln>
            <a:noFill/>
          </a:ln>
        </p:spPr>
        <p:txBody>
          <a:bodyPr lIns="91425" tIns="91425" rIns="91425" bIns="91425" anchor="t" anchorCtr="0"/>
          <a:lstStyle>
            <a:lvl1pPr marL="347472" indent="-195072" algn="l" rtl="0">
              <a:lnSpc>
                <a:spcPct val="100000"/>
              </a:lnSpc>
              <a:spcBef>
                <a:spcPts val="1800"/>
              </a:spcBef>
              <a:buClr>
                <a:schemeClr val="dk1"/>
              </a:buClr>
              <a:buFont typeface="Arial"/>
              <a:buChar char="•"/>
              <a:defRPr sz="2400">
                <a:solidFill>
                  <a:schemeClr val="dk1"/>
                </a:solidFill>
              </a:defRPr>
            </a:lvl1pPr>
            <a:lvl2pPr marL="740664" indent="-156464" algn="l" rtl="0">
              <a:lnSpc>
                <a:spcPct val="100000"/>
              </a:lnSpc>
              <a:spcBef>
                <a:spcPts val="1200"/>
              </a:spcBef>
              <a:buClr>
                <a:schemeClr val="dk1"/>
              </a:buClr>
              <a:buFont typeface="Arial"/>
              <a:buChar char="•"/>
              <a:defRPr sz="2000">
                <a:solidFill>
                  <a:schemeClr val="dk1"/>
                </a:solidFill>
              </a:defRPr>
            </a:lvl2pPr>
            <a:lvl3pPr marL="1143000" indent="-114300" algn="l" rtl="0">
              <a:lnSpc>
                <a:spcPct val="100000"/>
              </a:lnSpc>
              <a:spcBef>
                <a:spcPts val="800"/>
              </a:spcBef>
              <a:buClr>
                <a:schemeClr val="dk1"/>
              </a:buClr>
              <a:buFont typeface="Arial"/>
              <a:buChar char="•"/>
              <a:defRPr sz="1800">
                <a:solidFill>
                  <a:schemeClr val="dk1"/>
                </a:solidFill>
              </a:defRPr>
            </a:lvl3pPr>
            <a:lvl4pPr marL="1600200" indent="-127000" algn="l" rtl="0">
              <a:lnSpc>
                <a:spcPct val="100000"/>
              </a:lnSpc>
              <a:spcBef>
                <a:spcPts val="600"/>
              </a:spcBef>
              <a:buClr>
                <a:schemeClr val="dk1"/>
              </a:buClr>
              <a:buFont typeface="Arial"/>
              <a:buChar char="•"/>
              <a:defRPr sz="1600">
                <a:solidFill>
                  <a:schemeClr val="dk1"/>
                </a:solidFill>
              </a:defRPr>
            </a:lvl4pPr>
            <a:lvl5pPr marL="2057400" indent="-127000" algn="l" rtl="0">
              <a:lnSpc>
                <a:spcPct val="100000"/>
              </a:lnSpc>
              <a:spcBef>
                <a:spcPts val="600"/>
              </a:spcBef>
              <a:buClr>
                <a:schemeClr val="dk1"/>
              </a:buClr>
              <a:buFont typeface="Arial"/>
              <a:buChar char="•"/>
              <a:defRPr sz="1600">
                <a:solidFill>
                  <a:schemeClr val="dk1"/>
                </a:solidFill>
              </a:defRPr>
            </a:lvl5pPr>
            <a:lvl6pPr marL="2514600" indent="-127000" algn="l" rtl="0">
              <a:lnSpc>
                <a:spcPct val="90000"/>
              </a:lnSpc>
              <a:spcBef>
                <a:spcPts val="600"/>
              </a:spcBef>
              <a:buClr>
                <a:schemeClr val="dk1"/>
              </a:buClr>
              <a:buFont typeface="Arial"/>
              <a:buChar char="•"/>
              <a:defRPr sz="1600">
                <a:solidFill>
                  <a:schemeClr val="dk1"/>
                </a:solidFill>
              </a:defRPr>
            </a:lvl6pPr>
            <a:lvl7pPr marL="2971800" indent="-127000" algn="l" rtl="0">
              <a:lnSpc>
                <a:spcPct val="90000"/>
              </a:lnSpc>
              <a:spcBef>
                <a:spcPts val="600"/>
              </a:spcBef>
              <a:buClr>
                <a:schemeClr val="dk1"/>
              </a:buClr>
              <a:buFont typeface="Arial"/>
              <a:buChar char="•"/>
              <a:defRPr sz="1600">
                <a:solidFill>
                  <a:schemeClr val="dk1"/>
                </a:solidFill>
              </a:defRPr>
            </a:lvl7pPr>
            <a:lvl8pPr marL="3429000" indent="-127000" algn="l" rtl="0">
              <a:lnSpc>
                <a:spcPct val="90000"/>
              </a:lnSpc>
              <a:spcBef>
                <a:spcPts val="600"/>
              </a:spcBef>
              <a:buClr>
                <a:schemeClr val="dk1"/>
              </a:buClr>
              <a:buFont typeface="Arial"/>
              <a:buChar char="•"/>
              <a:defRPr sz="1600" baseline="0">
                <a:solidFill>
                  <a:schemeClr val="dk1"/>
                </a:solidFill>
              </a:defRPr>
            </a:lvl8pPr>
            <a:lvl9pPr marL="3886200" indent="-127000" algn="l" rtl="0">
              <a:lnSpc>
                <a:spcPct val="90000"/>
              </a:lnSpc>
              <a:spcBef>
                <a:spcPts val="600"/>
              </a:spcBef>
              <a:buClr>
                <a:schemeClr val="dk1"/>
              </a:buClr>
              <a:buFont typeface="Arial"/>
              <a:buChar char="•"/>
              <a:defRPr sz="1600" baseline="0">
                <a:solidFill>
                  <a:schemeClr val="dk1"/>
                </a:solidFill>
              </a:defRPr>
            </a:lvl9pPr>
          </a:lstStyle>
          <a:p>
            <a:endParaRPr/>
          </a:p>
        </p:txBody>
      </p:sp>
      <p:sp>
        <p:nvSpPr>
          <p:cNvPr id="52" name="Shape 52"/>
          <p:cNvSpPr txBox="1">
            <a:spLocks noGrp="1"/>
          </p:cNvSpPr>
          <p:nvPr>
            <p:ph type="dt" idx="10"/>
          </p:nvPr>
        </p:nvSpPr>
        <p:spPr>
          <a:xfrm>
            <a:off x="8075610" y="6019801"/>
            <a:ext cx="1396260"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53" name="Shape 53"/>
          <p:cNvSpPr txBox="1">
            <a:spLocks noGrp="1"/>
          </p:cNvSpPr>
          <p:nvPr>
            <p:ph type="ftr" idx="11"/>
          </p:nvPr>
        </p:nvSpPr>
        <p:spPr>
          <a:xfrm>
            <a:off x="1979613" y="6019801"/>
            <a:ext cx="5943599"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54" name="Shape 54"/>
          <p:cNvSpPr txBox="1">
            <a:spLocks noGrp="1"/>
          </p:cNvSpPr>
          <p:nvPr>
            <p:ph type="sldNum" idx="12"/>
          </p:nvPr>
        </p:nvSpPr>
        <p:spPr>
          <a:xfrm>
            <a:off x="1065212" y="6019801"/>
            <a:ext cx="762000" cy="228600"/>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000">
                <a:solidFill>
                  <a:srgbClr val="9A5315"/>
                </a:solidFill>
              </a:rPr>
              <a:pPr>
                <a:buSzPct val="25000"/>
              </a:pPr>
              <a:t>‹#›</a:t>
            </a:fld>
            <a:endParaRPr lang="en-US" sz="1000">
              <a:solidFill>
                <a:srgbClr val="9A5315"/>
              </a:solidFill>
            </a:endParaRPr>
          </a:p>
        </p:txBody>
      </p:sp>
    </p:spTree>
    <p:extLst>
      <p:ext uri="{BB962C8B-B14F-4D97-AF65-F5344CB8AC3E}">
        <p14:creationId xmlns:p14="http://schemas.microsoft.com/office/powerpoint/2010/main" val="356105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265612" y="1828800"/>
            <a:ext cx="6858002" cy="1828800"/>
          </a:xfrm>
          <a:prstGeom prst="rect">
            <a:avLst/>
          </a:prstGeom>
          <a:noFill/>
          <a:ln>
            <a:noFill/>
          </a:ln>
        </p:spPr>
        <p:txBody>
          <a:bodyPr lIns="91425" tIns="91425" rIns="91425" bIns="91425" anchor="b" anchorCtr="0"/>
          <a:lstStyle>
            <a:lvl1pPr rtl="0">
              <a:spcBef>
                <a:spcPts val="0"/>
              </a:spcBef>
              <a:defRPr sz="4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1"/>
          </p:nvPr>
        </p:nvSpPr>
        <p:spPr>
          <a:xfrm>
            <a:off x="4265610" y="3733800"/>
            <a:ext cx="6858002" cy="914400"/>
          </a:xfrm>
          <a:prstGeom prst="rect">
            <a:avLst/>
          </a:prstGeom>
          <a:noFill/>
          <a:ln>
            <a:noFill/>
          </a:ln>
        </p:spPr>
        <p:txBody>
          <a:bodyPr lIns="91425" tIns="91425" rIns="91425" bIns="91425" anchor="t" anchorCtr="0"/>
          <a:lstStyle>
            <a:lvl1pPr marL="0" indent="0" rtl="0">
              <a:spcBef>
                <a:spcPts val="0"/>
              </a:spcBef>
              <a:buClr>
                <a:schemeClr val="dk1"/>
              </a:buClr>
              <a:buNone/>
              <a:defRPr sz="2400">
                <a:solidFill>
                  <a:schemeClr val="dk1"/>
                </a:solidFill>
              </a:defRPr>
            </a:lvl1pPr>
            <a:lvl2pPr marL="457200" indent="0" rtl="0">
              <a:spcBef>
                <a:spcPts val="0"/>
              </a:spcBef>
              <a:buClr>
                <a:srgbClr val="BA9789"/>
              </a:buClr>
              <a:buNone/>
              <a:defRPr sz="2000">
                <a:solidFill>
                  <a:srgbClr val="BA9789"/>
                </a:solidFill>
              </a:defRPr>
            </a:lvl2pPr>
            <a:lvl3pPr marL="914400" indent="0" rtl="0">
              <a:spcBef>
                <a:spcPts val="0"/>
              </a:spcBef>
              <a:buClr>
                <a:srgbClr val="BA9789"/>
              </a:buClr>
              <a:buNone/>
              <a:defRPr sz="1800">
                <a:solidFill>
                  <a:srgbClr val="BA9789"/>
                </a:solidFill>
              </a:defRPr>
            </a:lvl3pPr>
            <a:lvl4pPr marL="1371600" indent="0" rtl="0">
              <a:spcBef>
                <a:spcPts val="0"/>
              </a:spcBef>
              <a:buClr>
                <a:srgbClr val="BA9789"/>
              </a:buClr>
              <a:buNone/>
              <a:defRPr sz="1600">
                <a:solidFill>
                  <a:srgbClr val="BA9789"/>
                </a:solidFill>
              </a:defRPr>
            </a:lvl4pPr>
            <a:lvl5pPr marL="1828800" indent="0" rtl="0">
              <a:spcBef>
                <a:spcPts val="0"/>
              </a:spcBef>
              <a:buClr>
                <a:srgbClr val="BA9789"/>
              </a:buClr>
              <a:buNone/>
              <a:defRPr sz="1600">
                <a:solidFill>
                  <a:srgbClr val="BA9789"/>
                </a:solidFill>
              </a:defRPr>
            </a:lvl5pPr>
            <a:lvl6pPr marL="2286000" indent="0" rtl="0">
              <a:spcBef>
                <a:spcPts val="0"/>
              </a:spcBef>
              <a:buClr>
                <a:srgbClr val="BA9789"/>
              </a:buClr>
              <a:buNone/>
              <a:defRPr sz="1600">
                <a:solidFill>
                  <a:srgbClr val="BA9789"/>
                </a:solidFill>
              </a:defRPr>
            </a:lvl6pPr>
            <a:lvl7pPr marL="2743200" indent="0" rtl="0">
              <a:spcBef>
                <a:spcPts val="0"/>
              </a:spcBef>
              <a:buClr>
                <a:srgbClr val="BA9789"/>
              </a:buClr>
              <a:buNone/>
              <a:defRPr sz="1600">
                <a:solidFill>
                  <a:srgbClr val="BA9789"/>
                </a:solidFill>
              </a:defRPr>
            </a:lvl7pPr>
            <a:lvl8pPr marL="3200400" indent="0" rtl="0">
              <a:spcBef>
                <a:spcPts val="0"/>
              </a:spcBef>
              <a:buClr>
                <a:srgbClr val="BA9789"/>
              </a:buClr>
              <a:buNone/>
              <a:defRPr sz="1600">
                <a:solidFill>
                  <a:srgbClr val="BA9789"/>
                </a:solidFill>
              </a:defRPr>
            </a:lvl8pPr>
            <a:lvl9pPr marL="3657600" indent="0" rtl="0">
              <a:spcBef>
                <a:spcPts val="0"/>
              </a:spcBef>
              <a:buClr>
                <a:srgbClr val="BA9789"/>
              </a:buClr>
              <a:buNone/>
              <a:defRPr sz="1600">
                <a:solidFill>
                  <a:srgbClr val="BA9789"/>
                </a:solidFill>
              </a:defRPr>
            </a:lvl9pPr>
          </a:lstStyle>
          <a:p>
            <a:endParaRPr/>
          </a:p>
        </p:txBody>
      </p:sp>
    </p:spTree>
    <p:extLst>
      <p:ext uri="{BB962C8B-B14F-4D97-AF65-F5344CB8AC3E}">
        <p14:creationId xmlns:p14="http://schemas.microsoft.com/office/powerpoint/2010/main" val="302998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065212" y="304800"/>
            <a:ext cx="10058401" cy="1219199"/>
          </a:xfrm>
          <a:prstGeom prst="rect">
            <a:avLst/>
          </a:prstGeom>
          <a:noFill/>
          <a:ln>
            <a:noFill/>
          </a:ln>
        </p:spPr>
        <p:txBody>
          <a:bodyPr lIns="91425" tIns="91425" rIns="91425" bIns="91425" anchor="b" anchorCtr="0"/>
          <a:lstStyle>
            <a:lvl1pPr algn="l" rtl="0">
              <a:lnSpc>
                <a:spcPct val="90000"/>
              </a:lnSpc>
              <a:spcBef>
                <a:spcPts val="0"/>
              </a:spcBef>
              <a:buClr>
                <a:srgbClr val="4D290A"/>
              </a:buClr>
              <a:buNone/>
              <a:defRPr sz="3600">
                <a:solidFill>
                  <a:srgbClr val="4D290A"/>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1069848" y="1681163"/>
            <a:ext cx="4956048" cy="823912"/>
          </a:xfrm>
          <a:prstGeom prst="rect">
            <a:avLst/>
          </a:prstGeom>
          <a:noFill/>
          <a:ln>
            <a:noFill/>
          </a:ln>
        </p:spPr>
        <p:txBody>
          <a:bodyPr lIns="91425" tIns="91425" rIns="91425" bIns="91425" anchor="b" anchorCtr="0"/>
          <a:lstStyle>
            <a:lvl1pPr marL="0" indent="0" rtl="0">
              <a:spcBef>
                <a:spcPts val="0"/>
              </a:spcBef>
              <a:buNone/>
              <a:defRPr sz="2400" b="1"/>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61" name="Shape 61"/>
          <p:cNvSpPr txBox="1">
            <a:spLocks noGrp="1"/>
          </p:cNvSpPr>
          <p:nvPr>
            <p:ph type="body" idx="2"/>
          </p:nvPr>
        </p:nvSpPr>
        <p:spPr>
          <a:xfrm>
            <a:off x="1069848" y="2505075"/>
            <a:ext cx="4956048" cy="3476624"/>
          </a:xfrm>
          <a:prstGeom prst="rect">
            <a:avLst/>
          </a:prstGeom>
          <a:noFill/>
          <a:ln>
            <a:noFill/>
          </a:ln>
        </p:spPr>
        <p:txBody>
          <a:bodyPr lIns="91425" tIns="91425" rIns="91425" bIns="91425" anchor="t" anchorCtr="0"/>
          <a:lstStyle>
            <a:lvl1pPr marL="347472" indent="-195072" algn="l" rtl="0">
              <a:lnSpc>
                <a:spcPct val="100000"/>
              </a:lnSpc>
              <a:spcBef>
                <a:spcPts val="1800"/>
              </a:spcBef>
              <a:buClr>
                <a:schemeClr val="dk1"/>
              </a:buClr>
              <a:buFont typeface="Arial"/>
              <a:buChar char="•"/>
              <a:defRPr sz="2400">
                <a:solidFill>
                  <a:schemeClr val="dk1"/>
                </a:solidFill>
              </a:defRPr>
            </a:lvl1pPr>
            <a:lvl2pPr marL="740664" indent="-156464" algn="l" rtl="0">
              <a:lnSpc>
                <a:spcPct val="100000"/>
              </a:lnSpc>
              <a:spcBef>
                <a:spcPts val="1200"/>
              </a:spcBef>
              <a:buClr>
                <a:schemeClr val="dk1"/>
              </a:buClr>
              <a:buFont typeface="Arial"/>
              <a:buChar char="•"/>
              <a:defRPr sz="2000">
                <a:solidFill>
                  <a:schemeClr val="dk1"/>
                </a:solidFill>
              </a:defRPr>
            </a:lvl2pPr>
            <a:lvl3pPr marL="1143000" indent="-114300" algn="l" rtl="0">
              <a:lnSpc>
                <a:spcPct val="100000"/>
              </a:lnSpc>
              <a:spcBef>
                <a:spcPts val="800"/>
              </a:spcBef>
              <a:buClr>
                <a:schemeClr val="dk1"/>
              </a:buClr>
              <a:buFont typeface="Arial"/>
              <a:buChar char="•"/>
              <a:defRPr sz="1800">
                <a:solidFill>
                  <a:schemeClr val="dk1"/>
                </a:solidFill>
              </a:defRPr>
            </a:lvl3pPr>
            <a:lvl4pPr marL="1600200" indent="-127000" algn="l" rtl="0">
              <a:lnSpc>
                <a:spcPct val="100000"/>
              </a:lnSpc>
              <a:spcBef>
                <a:spcPts val="600"/>
              </a:spcBef>
              <a:buClr>
                <a:schemeClr val="dk1"/>
              </a:buClr>
              <a:buFont typeface="Arial"/>
              <a:buChar char="•"/>
              <a:defRPr sz="1600">
                <a:solidFill>
                  <a:schemeClr val="dk1"/>
                </a:solidFill>
              </a:defRPr>
            </a:lvl4pPr>
            <a:lvl5pPr marL="2057400" indent="-127000" algn="l" rtl="0">
              <a:lnSpc>
                <a:spcPct val="100000"/>
              </a:lnSpc>
              <a:spcBef>
                <a:spcPts val="600"/>
              </a:spcBef>
              <a:buClr>
                <a:schemeClr val="dk1"/>
              </a:buClr>
              <a:buFont typeface="Arial"/>
              <a:buChar char="•"/>
              <a:defRPr sz="1600">
                <a:solidFill>
                  <a:schemeClr val="dk1"/>
                </a:solidFill>
              </a:defRPr>
            </a:lvl5pPr>
            <a:lvl6pPr marL="2514600" indent="-127000" algn="l" rtl="0">
              <a:lnSpc>
                <a:spcPct val="90000"/>
              </a:lnSpc>
              <a:spcBef>
                <a:spcPts val="600"/>
              </a:spcBef>
              <a:buClr>
                <a:schemeClr val="dk1"/>
              </a:buClr>
              <a:buFont typeface="Arial"/>
              <a:buChar char="•"/>
              <a:defRPr sz="1600">
                <a:solidFill>
                  <a:schemeClr val="dk1"/>
                </a:solidFill>
              </a:defRPr>
            </a:lvl6pPr>
            <a:lvl7pPr marL="2971800" indent="-127000" algn="l" rtl="0">
              <a:lnSpc>
                <a:spcPct val="90000"/>
              </a:lnSpc>
              <a:spcBef>
                <a:spcPts val="600"/>
              </a:spcBef>
              <a:buClr>
                <a:schemeClr val="dk1"/>
              </a:buClr>
              <a:buFont typeface="Arial"/>
              <a:buChar char="•"/>
              <a:defRPr sz="1600">
                <a:solidFill>
                  <a:schemeClr val="dk1"/>
                </a:solidFill>
              </a:defRPr>
            </a:lvl7pPr>
            <a:lvl8pPr marL="3429000" indent="-127000" algn="l" rtl="0">
              <a:lnSpc>
                <a:spcPct val="90000"/>
              </a:lnSpc>
              <a:spcBef>
                <a:spcPts val="600"/>
              </a:spcBef>
              <a:buClr>
                <a:schemeClr val="dk1"/>
              </a:buClr>
              <a:buFont typeface="Arial"/>
              <a:buChar char="•"/>
              <a:defRPr sz="1600" baseline="0">
                <a:solidFill>
                  <a:schemeClr val="dk1"/>
                </a:solidFill>
              </a:defRPr>
            </a:lvl8pPr>
            <a:lvl9pPr marL="3886200" indent="-127000" algn="l" rtl="0">
              <a:lnSpc>
                <a:spcPct val="90000"/>
              </a:lnSpc>
              <a:spcBef>
                <a:spcPts val="600"/>
              </a:spcBef>
              <a:buClr>
                <a:schemeClr val="dk1"/>
              </a:buClr>
              <a:buFont typeface="Arial"/>
              <a:buChar char="•"/>
              <a:defRPr sz="1600" baseline="0">
                <a:solidFill>
                  <a:schemeClr val="dk1"/>
                </a:solidFill>
              </a:defRPr>
            </a:lvl9pPr>
          </a:lstStyle>
          <a:p>
            <a:endParaRPr/>
          </a:p>
        </p:txBody>
      </p:sp>
      <p:sp>
        <p:nvSpPr>
          <p:cNvPr id="62" name="Shape 62"/>
          <p:cNvSpPr txBox="1">
            <a:spLocks noGrp="1"/>
          </p:cNvSpPr>
          <p:nvPr>
            <p:ph type="body" idx="3"/>
          </p:nvPr>
        </p:nvSpPr>
        <p:spPr>
          <a:xfrm>
            <a:off x="6172200" y="1681163"/>
            <a:ext cx="4956048" cy="823912"/>
          </a:xfrm>
          <a:prstGeom prst="rect">
            <a:avLst/>
          </a:prstGeom>
          <a:noFill/>
          <a:ln>
            <a:noFill/>
          </a:ln>
        </p:spPr>
        <p:txBody>
          <a:bodyPr lIns="91425" tIns="91425" rIns="91425" bIns="91425" anchor="b" anchorCtr="0"/>
          <a:lstStyle>
            <a:lvl1pPr marL="0" indent="0" rtl="0">
              <a:spcBef>
                <a:spcPts val="0"/>
              </a:spcBef>
              <a:buNone/>
              <a:defRPr sz="2400" b="1"/>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63" name="Shape 63"/>
          <p:cNvSpPr txBox="1">
            <a:spLocks noGrp="1"/>
          </p:cNvSpPr>
          <p:nvPr>
            <p:ph type="body" idx="4"/>
          </p:nvPr>
        </p:nvSpPr>
        <p:spPr>
          <a:xfrm>
            <a:off x="6172200" y="2505075"/>
            <a:ext cx="4956048" cy="3476624"/>
          </a:xfrm>
          <a:prstGeom prst="rect">
            <a:avLst/>
          </a:prstGeom>
          <a:noFill/>
          <a:ln>
            <a:noFill/>
          </a:ln>
        </p:spPr>
        <p:txBody>
          <a:bodyPr lIns="91425" tIns="91425" rIns="91425" bIns="91425" anchor="t" anchorCtr="0"/>
          <a:lstStyle>
            <a:lvl1pPr marL="347472" indent="-195072" algn="l" rtl="0">
              <a:lnSpc>
                <a:spcPct val="100000"/>
              </a:lnSpc>
              <a:spcBef>
                <a:spcPts val="1800"/>
              </a:spcBef>
              <a:buClr>
                <a:schemeClr val="dk1"/>
              </a:buClr>
              <a:buFont typeface="Arial"/>
              <a:buChar char="•"/>
              <a:defRPr sz="2400">
                <a:solidFill>
                  <a:schemeClr val="dk1"/>
                </a:solidFill>
              </a:defRPr>
            </a:lvl1pPr>
            <a:lvl2pPr marL="740664" indent="-156464" algn="l" rtl="0">
              <a:lnSpc>
                <a:spcPct val="100000"/>
              </a:lnSpc>
              <a:spcBef>
                <a:spcPts val="1200"/>
              </a:spcBef>
              <a:buClr>
                <a:schemeClr val="dk1"/>
              </a:buClr>
              <a:buFont typeface="Arial"/>
              <a:buChar char="•"/>
              <a:defRPr sz="2000">
                <a:solidFill>
                  <a:schemeClr val="dk1"/>
                </a:solidFill>
              </a:defRPr>
            </a:lvl2pPr>
            <a:lvl3pPr marL="1143000" indent="-114300" algn="l" rtl="0">
              <a:lnSpc>
                <a:spcPct val="100000"/>
              </a:lnSpc>
              <a:spcBef>
                <a:spcPts val="800"/>
              </a:spcBef>
              <a:buClr>
                <a:schemeClr val="dk1"/>
              </a:buClr>
              <a:buFont typeface="Arial"/>
              <a:buChar char="•"/>
              <a:defRPr sz="1800">
                <a:solidFill>
                  <a:schemeClr val="dk1"/>
                </a:solidFill>
              </a:defRPr>
            </a:lvl3pPr>
            <a:lvl4pPr marL="1600200" indent="-127000" algn="l" rtl="0">
              <a:lnSpc>
                <a:spcPct val="100000"/>
              </a:lnSpc>
              <a:spcBef>
                <a:spcPts val="600"/>
              </a:spcBef>
              <a:buClr>
                <a:schemeClr val="dk1"/>
              </a:buClr>
              <a:buFont typeface="Arial"/>
              <a:buChar char="•"/>
              <a:defRPr sz="1600">
                <a:solidFill>
                  <a:schemeClr val="dk1"/>
                </a:solidFill>
              </a:defRPr>
            </a:lvl4pPr>
            <a:lvl5pPr marL="2057400" indent="-127000" algn="l" rtl="0">
              <a:lnSpc>
                <a:spcPct val="100000"/>
              </a:lnSpc>
              <a:spcBef>
                <a:spcPts val="600"/>
              </a:spcBef>
              <a:buClr>
                <a:schemeClr val="dk1"/>
              </a:buClr>
              <a:buFont typeface="Arial"/>
              <a:buChar char="•"/>
              <a:defRPr sz="1600">
                <a:solidFill>
                  <a:schemeClr val="dk1"/>
                </a:solidFill>
              </a:defRPr>
            </a:lvl5pPr>
            <a:lvl6pPr marL="2514600" indent="-127000" algn="l" rtl="0">
              <a:lnSpc>
                <a:spcPct val="90000"/>
              </a:lnSpc>
              <a:spcBef>
                <a:spcPts val="600"/>
              </a:spcBef>
              <a:buClr>
                <a:schemeClr val="dk1"/>
              </a:buClr>
              <a:buFont typeface="Arial"/>
              <a:buChar char="•"/>
              <a:defRPr sz="1600">
                <a:solidFill>
                  <a:schemeClr val="dk1"/>
                </a:solidFill>
              </a:defRPr>
            </a:lvl6pPr>
            <a:lvl7pPr marL="2971800" indent="-127000" algn="l" rtl="0">
              <a:lnSpc>
                <a:spcPct val="90000"/>
              </a:lnSpc>
              <a:spcBef>
                <a:spcPts val="600"/>
              </a:spcBef>
              <a:buClr>
                <a:schemeClr val="dk1"/>
              </a:buClr>
              <a:buFont typeface="Arial"/>
              <a:buChar char="•"/>
              <a:defRPr sz="1600">
                <a:solidFill>
                  <a:schemeClr val="dk1"/>
                </a:solidFill>
              </a:defRPr>
            </a:lvl7pPr>
            <a:lvl8pPr marL="3429000" indent="-127000" algn="l" rtl="0">
              <a:lnSpc>
                <a:spcPct val="90000"/>
              </a:lnSpc>
              <a:spcBef>
                <a:spcPts val="600"/>
              </a:spcBef>
              <a:buClr>
                <a:schemeClr val="dk1"/>
              </a:buClr>
              <a:buFont typeface="Arial"/>
              <a:buChar char="•"/>
              <a:defRPr sz="1600" baseline="0">
                <a:solidFill>
                  <a:schemeClr val="dk1"/>
                </a:solidFill>
              </a:defRPr>
            </a:lvl8pPr>
            <a:lvl9pPr marL="3886200" indent="-127000" algn="l" rtl="0">
              <a:lnSpc>
                <a:spcPct val="90000"/>
              </a:lnSpc>
              <a:spcBef>
                <a:spcPts val="600"/>
              </a:spcBef>
              <a:buClr>
                <a:schemeClr val="dk1"/>
              </a:buClr>
              <a:buFont typeface="Arial"/>
              <a:buChar char="•"/>
              <a:defRPr sz="1600" baseline="0">
                <a:solidFill>
                  <a:schemeClr val="dk1"/>
                </a:solidFill>
              </a:defRPr>
            </a:lvl9pPr>
          </a:lstStyle>
          <a:p>
            <a:endParaRPr/>
          </a:p>
        </p:txBody>
      </p:sp>
      <p:sp>
        <p:nvSpPr>
          <p:cNvPr id="64" name="Shape 64"/>
          <p:cNvSpPr txBox="1">
            <a:spLocks noGrp="1"/>
          </p:cNvSpPr>
          <p:nvPr>
            <p:ph type="dt" idx="10"/>
          </p:nvPr>
        </p:nvSpPr>
        <p:spPr>
          <a:xfrm>
            <a:off x="8075610" y="6019801"/>
            <a:ext cx="1396260"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65" name="Shape 65"/>
          <p:cNvSpPr txBox="1">
            <a:spLocks noGrp="1"/>
          </p:cNvSpPr>
          <p:nvPr>
            <p:ph type="ftr" idx="11"/>
          </p:nvPr>
        </p:nvSpPr>
        <p:spPr>
          <a:xfrm>
            <a:off x="1979613" y="6019801"/>
            <a:ext cx="5943599"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66" name="Shape 66"/>
          <p:cNvSpPr txBox="1">
            <a:spLocks noGrp="1"/>
          </p:cNvSpPr>
          <p:nvPr>
            <p:ph type="sldNum" idx="12"/>
          </p:nvPr>
        </p:nvSpPr>
        <p:spPr>
          <a:xfrm>
            <a:off x="1065212" y="6019801"/>
            <a:ext cx="762000" cy="228600"/>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000">
                <a:solidFill>
                  <a:srgbClr val="9A5315"/>
                </a:solidFill>
              </a:rPr>
              <a:pPr>
                <a:buSzPct val="25000"/>
              </a:pPr>
              <a:t>‹#›</a:t>
            </a:fld>
            <a:endParaRPr lang="en-US" sz="1000">
              <a:solidFill>
                <a:srgbClr val="9A5315"/>
              </a:solidFill>
            </a:endParaRPr>
          </a:p>
        </p:txBody>
      </p:sp>
    </p:spTree>
    <p:extLst>
      <p:ext uri="{BB962C8B-B14F-4D97-AF65-F5344CB8AC3E}">
        <p14:creationId xmlns:p14="http://schemas.microsoft.com/office/powerpoint/2010/main" val="324451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wo Pictures with Captions">
    <p:spTree>
      <p:nvGrpSpPr>
        <p:cNvPr id="1" name="Shape 72"/>
        <p:cNvGrpSpPr/>
        <p:nvPr/>
      </p:nvGrpSpPr>
      <p:grpSpPr>
        <a:xfrm>
          <a:off x="0" y="0"/>
          <a:ext cx="0" cy="0"/>
          <a:chOff x="0" y="0"/>
          <a:chExt cx="0" cy="0"/>
        </a:xfrm>
      </p:grpSpPr>
      <p:sp>
        <p:nvSpPr>
          <p:cNvPr id="73" name="Shape 73"/>
          <p:cNvSpPr txBox="1">
            <a:spLocks noGrp="1"/>
          </p:cNvSpPr>
          <p:nvPr>
            <p:ph type="dt" idx="10"/>
          </p:nvPr>
        </p:nvSpPr>
        <p:spPr>
          <a:xfrm>
            <a:off x="8075610" y="6019801"/>
            <a:ext cx="1396260"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74" name="Shape 74"/>
          <p:cNvSpPr txBox="1">
            <a:spLocks noGrp="1"/>
          </p:cNvSpPr>
          <p:nvPr>
            <p:ph type="ftr" idx="11"/>
          </p:nvPr>
        </p:nvSpPr>
        <p:spPr>
          <a:xfrm>
            <a:off x="1979613" y="6019801"/>
            <a:ext cx="5943599"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75" name="Shape 75"/>
          <p:cNvSpPr txBox="1">
            <a:spLocks noGrp="1"/>
          </p:cNvSpPr>
          <p:nvPr>
            <p:ph type="sldNum" idx="12"/>
          </p:nvPr>
        </p:nvSpPr>
        <p:spPr>
          <a:xfrm>
            <a:off x="1065212" y="6019801"/>
            <a:ext cx="762000" cy="228600"/>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000">
                <a:solidFill>
                  <a:srgbClr val="9A5315"/>
                </a:solidFill>
              </a:rPr>
              <a:pPr>
                <a:buSzPct val="25000"/>
              </a:pPr>
              <a:t>‹#›</a:t>
            </a:fld>
            <a:endParaRPr lang="en-US" sz="1000">
              <a:solidFill>
                <a:srgbClr val="9A5315"/>
              </a:solidFill>
            </a:endParaRPr>
          </a:p>
        </p:txBody>
      </p:sp>
      <p:grpSp>
        <p:nvGrpSpPr>
          <p:cNvPr id="76" name="Shape 76"/>
          <p:cNvGrpSpPr/>
          <p:nvPr/>
        </p:nvGrpSpPr>
        <p:grpSpPr>
          <a:xfrm>
            <a:off x="574431" y="724618"/>
            <a:ext cx="5318978" cy="3795622"/>
            <a:chOff x="895350" y="3313112"/>
            <a:chExt cx="3613150" cy="2790825"/>
          </a:xfrm>
        </p:grpSpPr>
        <p:sp>
          <p:nvSpPr>
            <p:cNvPr id="77" name="Shape 77"/>
            <p:cNvSpPr/>
            <p:nvPr/>
          </p:nvSpPr>
          <p:spPr>
            <a:xfrm>
              <a:off x="963612" y="3725862"/>
              <a:ext cx="11112" cy="1952625"/>
            </a:xfrm>
            <a:custGeom>
              <a:avLst/>
              <a:gdLst/>
              <a:ahLst/>
              <a:cxnLst/>
              <a:rect l="0" t="0" r="0" b="0"/>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78" name="Shape 78"/>
            <p:cNvSpPr/>
            <p:nvPr/>
          </p:nvSpPr>
          <p:spPr>
            <a:xfrm>
              <a:off x="1350962" y="6038850"/>
              <a:ext cx="2736850" cy="11112"/>
            </a:xfrm>
            <a:custGeom>
              <a:avLst/>
              <a:gdLst/>
              <a:ahLst/>
              <a:cxnLst/>
              <a:rect l="0" t="0" r="0" b="0"/>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79" name="Shape 79"/>
            <p:cNvSpPr/>
            <p:nvPr/>
          </p:nvSpPr>
          <p:spPr>
            <a:xfrm>
              <a:off x="1330325" y="3378200"/>
              <a:ext cx="2743199" cy="11112"/>
            </a:xfrm>
            <a:custGeom>
              <a:avLst/>
              <a:gdLst/>
              <a:ahLst/>
              <a:cxnLst/>
              <a:rect l="0" t="0" r="0" b="0"/>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80" name="Shape 80"/>
            <p:cNvSpPr/>
            <p:nvPr/>
          </p:nvSpPr>
          <p:spPr>
            <a:xfrm>
              <a:off x="4443412" y="3759200"/>
              <a:ext cx="9525" cy="1919288"/>
            </a:xfrm>
            <a:custGeom>
              <a:avLst/>
              <a:gdLst/>
              <a:ahLst/>
              <a:cxnLst/>
              <a:rect l="0" t="0" r="0" b="0"/>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81" name="Shape 81"/>
            <p:cNvSpPr/>
            <p:nvPr/>
          </p:nvSpPr>
          <p:spPr>
            <a:xfrm>
              <a:off x="903287" y="5772150"/>
              <a:ext cx="341313" cy="331787"/>
            </a:xfrm>
            <a:custGeom>
              <a:avLst/>
              <a:gdLst/>
              <a:ahLst/>
              <a:cxnLst/>
              <a:rect l="0" t="0" r="0" b="0"/>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82" name="Shape 82"/>
            <p:cNvSpPr/>
            <p:nvPr/>
          </p:nvSpPr>
          <p:spPr>
            <a:xfrm>
              <a:off x="906462" y="5768975"/>
              <a:ext cx="341312" cy="323850"/>
            </a:xfrm>
            <a:custGeom>
              <a:avLst/>
              <a:gdLst/>
              <a:ahLst/>
              <a:cxnLst/>
              <a:rect l="0" t="0" r="0" b="0"/>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83" name="Shape 83"/>
            <p:cNvSpPr/>
            <p:nvPr/>
          </p:nvSpPr>
          <p:spPr>
            <a:xfrm>
              <a:off x="895350" y="3316287"/>
              <a:ext cx="363537" cy="328613"/>
            </a:xfrm>
            <a:custGeom>
              <a:avLst/>
              <a:gdLst/>
              <a:ahLst/>
              <a:cxnLst/>
              <a:rect l="0" t="0" r="0" b="0"/>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84" name="Shape 84"/>
            <p:cNvSpPr/>
            <p:nvPr/>
          </p:nvSpPr>
          <p:spPr>
            <a:xfrm>
              <a:off x="903287" y="3313112"/>
              <a:ext cx="336549" cy="338138"/>
            </a:xfrm>
            <a:custGeom>
              <a:avLst/>
              <a:gdLst/>
              <a:ahLst/>
              <a:cxnLst/>
              <a:rect l="0" t="0" r="0" b="0"/>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85" name="Shape 85"/>
            <p:cNvSpPr/>
            <p:nvPr/>
          </p:nvSpPr>
          <p:spPr>
            <a:xfrm>
              <a:off x="4162425" y="3344862"/>
              <a:ext cx="334962" cy="328613"/>
            </a:xfrm>
            <a:custGeom>
              <a:avLst/>
              <a:gdLst/>
              <a:ahLst/>
              <a:cxnLst/>
              <a:rect l="0" t="0" r="0" b="0"/>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86" name="Shape 86"/>
            <p:cNvSpPr/>
            <p:nvPr/>
          </p:nvSpPr>
          <p:spPr>
            <a:xfrm>
              <a:off x="4162425" y="3359150"/>
              <a:ext cx="334962" cy="309563"/>
            </a:xfrm>
            <a:custGeom>
              <a:avLst/>
              <a:gdLst/>
              <a:ahLst/>
              <a:cxnLst/>
              <a:rect l="0" t="0" r="0" b="0"/>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87" name="Shape 87"/>
            <p:cNvSpPr/>
            <p:nvPr/>
          </p:nvSpPr>
          <p:spPr>
            <a:xfrm>
              <a:off x="4205287" y="5753100"/>
              <a:ext cx="303213" cy="344488"/>
            </a:xfrm>
            <a:custGeom>
              <a:avLst/>
              <a:gdLst/>
              <a:ahLst/>
              <a:cxnLst/>
              <a:rect l="0" t="0" r="0" b="0"/>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88" name="Shape 88"/>
            <p:cNvSpPr/>
            <p:nvPr/>
          </p:nvSpPr>
          <p:spPr>
            <a:xfrm>
              <a:off x="4202112" y="5762625"/>
              <a:ext cx="306388" cy="311150"/>
            </a:xfrm>
            <a:custGeom>
              <a:avLst/>
              <a:gdLst/>
              <a:ahLst/>
              <a:cxnLst/>
              <a:rect l="0" t="0" r="0" b="0"/>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grpSp>
      <p:grpSp>
        <p:nvGrpSpPr>
          <p:cNvPr id="89" name="Shape 89"/>
          <p:cNvGrpSpPr/>
          <p:nvPr/>
        </p:nvGrpSpPr>
        <p:grpSpPr>
          <a:xfrm>
            <a:off x="6285120" y="724618"/>
            <a:ext cx="5318978" cy="3795622"/>
            <a:chOff x="895350" y="3313112"/>
            <a:chExt cx="3613150" cy="2790825"/>
          </a:xfrm>
        </p:grpSpPr>
        <p:sp>
          <p:nvSpPr>
            <p:cNvPr id="90" name="Shape 90"/>
            <p:cNvSpPr/>
            <p:nvPr/>
          </p:nvSpPr>
          <p:spPr>
            <a:xfrm>
              <a:off x="963612" y="3725862"/>
              <a:ext cx="11112" cy="1952625"/>
            </a:xfrm>
            <a:custGeom>
              <a:avLst/>
              <a:gdLst/>
              <a:ahLst/>
              <a:cxnLst/>
              <a:rect l="0" t="0" r="0" b="0"/>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91" name="Shape 91"/>
            <p:cNvSpPr/>
            <p:nvPr/>
          </p:nvSpPr>
          <p:spPr>
            <a:xfrm>
              <a:off x="1350962" y="6038850"/>
              <a:ext cx="2736850" cy="11112"/>
            </a:xfrm>
            <a:custGeom>
              <a:avLst/>
              <a:gdLst/>
              <a:ahLst/>
              <a:cxnLst/>
              <a:rect l="0" t="0" r="0" b="0"/>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92" name="Shape 92"/>
            <p:cNvSpPr/>
            <p:nvPr/>
          </p:nvSpPr>
          <p:spPr>
            <a:xfrm>
              <a:off x="1330325" y="3378200"/>
              <a:ext cx="2743199" cy="11112"/>
            </a:xfrm>
            <a:custGeom>
              <a:avLst/>
              <a:gdLst/>
              <a:ahLst/>
              <a:cxnLst/>
              <a:rect l="0" t="0" r="0" b="0"/>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93" name="Shape 93"/>
            <p:cNvSpPr/>
            <p:nvPr/>
          </p:nvSpPr>
          <p:spPr>
            <a:xfrm>
              <a:off x="4443412" y="3759200"/>
              <a:ext cx="9525" cy="1919288"/>
            </a:xfrm>
            <a:custGeom>
              <a:avLst/>
              <a:gdLst/>
              <a:ahLst/>
              <a:cxnLst/>
              <a:rect l="0" t="0" r="0" b="0"/>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94" name="Shape 94"/>
            <p:cNvSpPr/>
            <p:nvPr/>
          </p:nvSpPr>
          <p:spPr>
            <a:xfrm>
              <a:off x="903287" y="5772150"/>
              <a:ext cx="341313" cy="331787"/>
            </a:xfrm>
            <a:custGeom>
              <a:avLst/>
              <a:gdLst/>
              <a:ahLst/>
              <a:cxnLst/>
              <a:rect l="0" t="0" r="0" b="0"/>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95" name="Shape 95"/>
            <p:cNvSpPr/>
            <p:nvPr/>
          </p:nvSpPr>
          <p:spPr>
            <a:xfrm>
              <a:off x="906462" y="5768975"/>
              <a:ext cx="341312" cy="323850"/>
            </a:xfrm>
            <a:custGeom>
              <a:avLst/>
              <a:gdLst/>
              <a:ahLst/>
              <a:cxnLst/>
              <a:rect l="0" t="0" r="0" b="0"/>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96" name="Shape 96"/>
            <p:cNvSpPr/>
            <p:nvPr/>
          </p:nvSpPr>
          <p:spPr>
            <a:xfrm>
              <a:off x="895350" y="3316287"/>
              <a:ext cx="363537" cy="328613"/>
            </a:xfrm>
            <a:custGeom>
              <a:avLst/>
              <a:gdLst/>
              <a:ahLst/>
              <a:cxnLst/>
              <a:rect l="0" t="0" r="0" b="0"/>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97" name="Shape 97"/>
            <p:cNvSpPr/>
            <p:nvPr/>
          </p:nvSpPr>
          <p:spPr>
            <a:xfrm>
              <a:off x="903287" y="3313112"/>
              <a:ext cx="336549" cy="338138"/>
            </a:xfrm>
            <a:custGeom>
              <a:avLst/>
              <a:gdLst/>
              <a:ahLst/>
              <a:cxnLst/>
              <a:rect l="0" t="0" r="0" b="0"/>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98" name="Shape 98"/>
            <p:cNvSpPr/>
            <p:nvPr/>
          </p:nvSpPr>
          <p:spPr>
            <a:xfrm>
              <a:off x="4162425" y="3344862"/>
              <a:ext cx="334962" cy="328613"/>
            </a:xfrm>
            <a:custGeom>
              <a:avLst/>
              <a:gdLst/>
              <a:ahLst/>
              <a:cxnLst/>
              <a:rect l="0" t="0" r="0" b="0"/>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99" name="Shape 99"/>
            <p:cNvSpPr/>
            <p:nvPr/>
          </p:nvSpPr>
          <p:spPr>
            <a:xfrm>
              <a:off x="4162425" y="3359150"/>
              <a:ext cx="334962" cy="309563"/>
            </a:xfrm>
            <a:custGeom>
              <a:avLst/>
              <a:gdLst/>
              <a:ahLst/>
              <a:cxnLst/>
              <a:rect l="0" t="0" r="0" b="0"/>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00" name="Shape 100"/>
            <p:cNvSpPr/>
            <p:nvPr/>
          </p:nvSpPr>
          <p:spPr>
            <a:xfrm>
              <a:off x="4205287" y="5753100"/>
              <a:ext cx="303213" cy="344488"/>
            </a:xfrm>
            <a:custGeom>
              <a:avLst/>
              <a:gdLst/>
              <a:ahLst/>
              <a:cxnLst/>
              <a:rect l="0" t="0" r="0" b="0"/>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01" name="Shape 101"/>
            <p:cNvSpPr/>
            <p:nvPr/>
          </p:nvSpPr>
          <p:spPr>
            <a:xfrm>
              <a:off x="4202112" y="5762625"/>
              <a:ext cx="306388" cy="311150"/>
            </a:xfrm>
            <a:custGeom>
              <a:avLst/>
              <a:gdLst/>
              <a:ahLst/>
              <a:cxnLst/>
              <a:rect l="0" t="0" r="0" b="0"/>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grpSp>
      <p:sp>
        <p:nvSpPr>
          <p:cNvPr id="102" name="Shape 102"/>
          <p:cNvSpPr>
            <a:spLocks noGrp="1"/>
          </p:cNvSpPr>
          <p:nvPr>
            <p:ph type="pic" idx="2"/>
          </p:nvPr>
        </p:nvSpPr>
        <p:spPr>
          <a:xfrm>
            <a:off x="833620" y="1020195"/>
            <a:ext cx="4800600" cy="3200399"/>
          </a:xfrm>
          <a:prstGeom prst="rect">
            <a:avLst/>
          </a:prstGeom>
          <a:solidFill>
            <a:schemeClr val="lt2"/>
          </a:solidFill>
          <a:ln w="38100" cap="flat" cmpd="sng">
            <a:solidFill>
              <a:schemeClr val="lt1"/>
            </a:solidFill>
            <a:prstDash val="solid"/>
            <a:round/>
            <a:headEnd type="none" w="med" len="med"/>
            <a:tailEnd type="none" w="med" len="med"/>
          </a:ln>
        </p:spPr>
        <p:txBody>
          <a:bodyPr lIns="91425" tIns="91425" rIns="91425" bIns="91425" anchor="ctr" anchorCtr="0"/>
          <a:lstStyle>
            <a:lvl1pPr marL="0" marR="0" indent="0" algn="ctr" rtl="0">
              <a:spcBef>
                <a:spcPts val="0"/>
              </a:spcBef>
              <a:buClr>
                <a:schemeClr val="dk1"/>
              </a:buClr>
              <a:buFont typeface="Arial"/>
              <a:buNone/>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03" name="Shape 103"/>
          <p:cNvSpPr>
            <a:spLocks noGrp="1"/>
          </p:cNvSpPr>
          <p:nvPr>
            <p:ph type="pic" idx="3"/>
          </p:nvPr>
        </p:nvSpPr>
        <p:spPr>
          <a:xfrm>
            <a:off x="6544308" y="1020195"/>
            <a:ext cx="4800600" cy="3200399"/>
          </a:xfrm>
          <a:prstGeom prst="rect">
            <a:avLst/>
          </a:prstGeom>
          <a:solidFill>
            <a:schemeClr val="lt2"/>
          </a:solidFill>
          <a:ln w="38100" cap="flat" cmpd="sng">
            <a:solidFill>
              <a:schemeClr val="lt1"/>
            </a:solidFill>
            <a:prstDash val="solid"/>
            <a:round/>
            <a:headEnd type="none" w="med" len="med"/>
            <a:tailEnd type="none" w="med" len="med"/>
          </a:ln>
        </p:spPr>
        <p:txBody>
          <a:bodyPr lIns="91425" tIns="91425" rIns="91425" bIns="91425" anchor="ctr" anchorCtr="0"/>
          <a:lstStyle>
            <a:lvl1pPr marL="0" marR="0" indent="0" algn="ctr" rtl="0">
              <a:spcBef>
                <a:spcPts val="0"/>
              </a:spcBef>
              <a:buClr>
                <a:schemeClr val="dk1"/>
              </a:buClr>
              <a:buFont typeface="Arial"/>
              <a:buNone/>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04" name="Shape 104"/>
          <p:cNvSpPr txBox="1">
            <a:spLocks noGrp="1"/>
          </p:cNvSpPr>
          <p:nvPr>
            <p:ph type="body" idx="1"/>
          </p:nvPr>
        </p:nvSpPr>
        <p:spPr>
          <a:xfrm>
            <a:off x="1052423" y="4648200"/>
            <a:ext cx="4368980" cy="1295400"/>
          </a:xfrm>
          <a:prstGeom prst="rect">
            <a:avLst/>
          </a:prstGeom>
          <a:noFill/>
          <a:ln>
            <a:noFill/>
          </a:ln>
        </p:spPr>
        <p:txBody>
          <a:bodyPr lIns="91425" tIns="91425" rIns="91425" bIns="91425" anchor="t" anchorCtr="0"/>
          <a:lstStyle>
            <a:lvl1pPr marL="0" indent="0" rtl="0">
              <a:spcBef>
                <a:spcPts val="1600"/>
              </a:spcBef>
              <a:buNone/>
              <a:defRPr sz="1600"/>
            </a:lvl1pPr>
            <a:lvl2pPr marL="457200" indent="0" rtl="0">
              <a:spcBef>
                <a:spcPts val="0"/>
              </a:spcBef>
              <a:buNone/>
              <a:defRPr sz="1400"/>
            </a:lvl2pPr>
            <a:lvl3pPr marL="914400" indent="0" rtl="0">
              <a:spcBef>
                <a:spcPts val="0"/>
              </a:spcBef>
              <a:buNone/>
              <a:defRPr sz="1200"/>
            </a:lvl3pPr>
            <a:lvl4pPr marL="1371600" indent="0" rtl="0">
              <a:spcBef>
                <a:spcPts val="0"/>
              </a:spcBef>
              <a:buNone/>
              <a:defRPr sz="1000"/>
            </a:lvl4pPr>
            <a:lvl5pPr marL="1828800" indent="0" rtl="0">
              <a:spcBef>
                <a:spcPts val="0"/>
              </a:spcBef>
              <a:buNone/>
              <a:defRPr sz="1000"/>
            </a:lvl5pPr>
            <a:lvl6pPr marL="2286000" indent="0" rtl="0">
              <a:spcBef>
                <a:spcPts val="0"/>
              </a:spcBef>
              <a:buNone/>
              <a:defRPr sz="1000"/>
            </a:lvl6pPr>
            <a:lvl7pPr marL="2743200" indent="0" rtl="0">
              <a:spcBef>
                <a:spcPts val="0"/>
              </a:spcBef>
              <a:buNone/>
              <a:defRPr sz="1000"/>
            </a:lvl7pPr>
            <a:lvl8pPr marL="3200400" indent="0" rtl="0">
              <a:spcBef>
                <a:spcPts val="0"/>
              </a:spcBef>
              <a:buNone/>
              <a:defRPr sz="1000"/>
            </a:lvl8pPr>
            <a:lvl9pPr marL="3657600" indent="0" rtl="0">
              <a:spcBef>
                <a:spcPts val="0"/>
              </a:spcBef>
              <a:buNone/>
              <a:defRPr sz="1000"/>
            </a:lvl9pPr>
          </a:lstStyle>
          <a:p>
            <a:endParaRPr/>
          </a:p>
        </p:txBody>
      </p:sp>
      <p:sp>
        <p:nvSpPr>
          <p:cNvPr id="105" name="Shape 105"/>
          <p:cNvSpPr txBox="1">
            <a:spLocks noGrp="1"/>
          </p:cNvSpPr>
          <p:nvPr>
            <p:ph type="body" idx="4"/>
          </p:nvPr>
        </p:nvSpPr>
        <p:spPr>
          <a:xfrm>
            <a:off x="6742907" y="4648200"/>
            <a:ext cx="4368980" cy="1295400"/>
          </a:xfrm>
          <a:prstGeom prst="rect">
            <a:avLst/>
          </a:prstGeom>
          <a:noFill/>
          <a:ln>
            <a:noFill/>
          </a:ln>
        </p:spPr>
        <p:txBody>
          <a:bodyPr lIns="91425" tIns="91425" rIns="91425" bIns="91425" anchor="t" anchorCtr="0"/>
          <a:lstStyle>
            <a:lvl1pPr marL="0" indent="0" rtl="0">
              <a:spcBef>
                <a:spcPts val="1600"/>
              </a:spcBef>
              <a:buNone/>
              <a:defRPr sz="1600"/>
            </a:lvl1pPr>
            <a:lvl2pPr marL="457200" indent="0" rtl="0">
              <a:spcBef>
                <a:spcPts val="0"/>
              </a:spcBef>
              <a:buNone/>
              <a:defRPr sz="1400"/>
            </a:lvl2pPr>
            <a:lvl3pPr marL="914400" indent="0" rtl="0">
              <a:spcBef>
                <a:spcPts val="0"/>
              </a:spcBef>
              <a:buNone/>
              <a:defRPr sz="1200"/>
            </a:lvl3pPr>
            <a:lvl4pPr marL="1371600" indent="0" rtl="0">
              <a:spcBef>
                <a:spcPts val="0"/>
              </a:spcBef>
              <a:buNone/>
              <a:defRPr sz="1000"/>
            </a:lvl4pPr>
            <a:lvl5pPr marL="1828800" indent="0" rtl="0">
              <a:spcBef>
                <a:spcPts val="0"/>
              </a:spcBef>
              <a:buNone/>
              <a:defRPr sz="1000"/>
            </a:lvl5pPr>
            <a:lvl6pPr marL="2286000" indent="0" rtl="0">
              <a:spcBef>
                <a:spcPts val="0"/>
              </a:spcBef>
              <a:buNone/>
              <a:defRPr sz="1000"/>
            </a:lvl6pPr>
            <a:lvl7pPr marL="2743200" indent="0" rtl="0">
              <a:spcBef>
                <a:spcPts val="0"/>
              </a:spcBef>
              <a:buNone/>
              <a:defRPr sz="1000"/>
            </a:lvl7pPr>
            <a:lvl8pPr marL="3200400" indent="0" rtl="0">
              <a:spcBef>
                <a:spcPts val="0"/>
              </a:spcBef>
              <a:buNone/>
              <a:defRPr sz="1000"/>
            </a:lvl8pPr>
            <a:lvl9pPr marL="3657600" indent="0" rtl="0">
              <a:spcBef>
                <a:spcPts val="0"/>
              </a:spcBef>
              <a:buNone/>
              <a:defRPr sz="1000"/>
            </a:lvl9pPr>
          </a:lstStyle>
          <a:p>
            <a:endParaRPr/>
          </a:p>
        </p:txBody>
      </p:sp>
    </p:spTree>
    <p:extLst>
      <p:ext uri="{BB962C8B-B14F-4D97-AF65-F5344CB8AC3E}">
        <p14:creationId xmlns:p14="http://schemas.microsoft.com/office/powerpoint/2010/main" val="65048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hree Pictures with Captions">
    <p:spTree>
      <p:nvGrpSpPr>
        <p:cNvPr id="1" name="Shape 106"/>
        <p:cNvGrpSpPr/>
        <p:nvPr/>
      </p:nvGrpSpPr>
      <p:grpSpPr>
        <a:xfrm>
          <a:off x="0" y="0"/>
          <a:ext cx="0" cy="0"/>
          <a:chOff x="0" y="0"/>
          <a:chExt cx="0" cy="0"/>
        </a:xfrm>
      </p:grpSpPr>
      <p:sp>
        <p:nvSpPr>
          <p:cNvPr id="107" name="Shape 107"/>
          <p:cNvSpPr txBox="1">
            <a:spLocks noGrp="1"/>
          </p:cNvSpPr>
          <p:nvPr>
            <p:ph type="dt" idx="10"/>
          </p:nvPr>
        </p:nvSpPr>
        <p:spPr>
          <a:xfrm>
            <a:off x="8075610" y="6019801"/>
            <a:ext cx="1396260"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108" name="Shape 108"/>
          <p:cNvSpPr txBox="1">
            <a:spLocks noGrp="1"/>
          </p:cNvSpPr>
          <p:nvPr>
            <p:ph type="ftr" idx="11"/>
          </p:nvPr>
        </p:nvSpPr>
        <p:spPr>
          <a:xfrm>
            <a:off x="1979613" y="6019801"/>
            <a:ext cx="5943599"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solidFill>
                <a:srgbClr val="9A5315"/>
              </a:solidFill>
            </a:endParaRPr>
          </a:p>
        </p:txBody>
      </p:sp>
      <p:sp>
        <p:nvSpPr>
          <p:cNvPr id="109" name="Shape 109"/>
          <p:cNvSpPr txBox="1">
            <a:spLocks noGrp="1"/>
          </p:cNvSpPr>
          <p:nvPr>
            <p:ph type="sldNum" idx="12"/>
          </p:nvPr>
        </p:nvSpPr>
        <p:spPr>
          <a:xfrm>
            <a:off x="1065212" y="6019801"/>
            <a:ext cx="762000" cy="228600"/>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000">
                <a:solidFill>
                  <a:srgbClr val="9A5315"/>
                </a:solidFill>
              </a:rPr>
              <a:pPr>
                <a:buSzPct val="25000"/>
              </a:pPr>
              <a:t>‹#›</a:t>
            </a:fld>
            <a:endParaRPr lang="en-US" sz="1000">
              <a:solidFill>
                <a:srgbClr val="9A5315"/>
              </a:solidFill>
            </a:endParaRPr>
          </a:p>
        </p:txBody>
      </p:sp>
      <p:grpSp>
        <p:nvGrpSpPr>
          <p:cNvPr id="110" name="Shape 110"/>
          <p:cNvGrpSpPr/>
          <p:nvPr/>
        </p:nvGrpSpPr>
        <p:grpSpPr>
          <a:xfrm rot="5400000">
            <a:off x="4030971" y="647726"/>
            <a:ext cx="4116828" cy="3383280"/>
            <a:chOff x="895350" y="3313112"/>
            <a:chExt cx="3613150" cy="2790825"/>
          </a:xfrm>
        </p:grpSpPr>
        <p:sp>
          <p:nvSpPr>
            <p:cNvPr id="111" name="Shape 111"/>
            <p:cNvSpPr/>
            <p:nvPr/>
          </p:nvSpPr>
          <p:spPr>
            <a:xfrm>
              <a:off x="963612" y="3725862"/>
              <a:ext cx="11112" cy="1952625"/>
            </a:xfrm>
            <a:custGeom>
              <a:avLst/>
              <a:gdLst/>
              <a:ahLst/>
              <a:cxnLst/>
              <a:rect l="0" t="0" r="0" b="0"/>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12" name="Shape 112"/>
            <p:cNvSpPr/>
            <p:nvPr/>
          </p:nvSpPr>
          <p:spPr>
            <a:xfrm>
              <a:off x="1350962" y="6038850"/>
              <a:ext cx="2736850" cy="11112"/>
            </a:xfrm>
            <a:custGeom>
              <a:avLst/>
              <a:gdLst/>
              <a:ahLst/>
              <a:cxnLst/>
              <a:rect l="0" t="0" r="0" b="0"/>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13" name="Shape 113"/>
            <p:cNvSpPr/>
            <p:nvPr/>
          </p:nvSpPr>
          <p:spPr>
            <a:xfrm>
              <a:off x="1330325" y="3378200"/>
              <a:ext cx="2743199" cy="11112"/>
            </a:xfrm>
            <a:custGeom>
              <a:avLst/>
              <a:gdLst/>
              <a:ahLst/>
              <a:cxnLst/>
              <a:rect l="0" t="0" r="0" b="0"/>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14" name="Shape 114"/>
            <p:cNvSpPr/>
            <p:nvPr/>
          </p:nvSpPr>
          <p:spPr>
            <a:xfrm>
              <a:off x="4443412" y="3759200"/>
              <a:ext cx="9525" cy="1919288"/>
            </a:xfrm>
            <a:custGeom>
              <a:avLst/>
              <a:gdLst/>
              <a:ahLst/>
              <a:cxnLst/>
              <a:rect l="0" t="0" r="0" b="0"/>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15" name="Shape 115"/>
            <p:cNvSpPr/>
            <p:nvPr/>
          </p:nvSpPr>
          <p:spPr>
            <a:xfrm>
              <a:off x="903287" y="5772150"/>
              <a:ext cx="341313" cy="331787"/>
            </a:xfrm>
            <a:custGeom>
              <a:avLst/>
              <a:gdLst/>
              <a:ahLst/>
              <a:cxnLst/>
              <a:rect l="0" t="0" r="0" b="0"/>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16" name="Shape 116"/>
            <p:cNvSpPr/>
            <p:nvPr/>
          </p:nvSpPr>
          <p:spPr>
            <a:xfrm>
              <a:off x="906462" y="5768975"/>
              <a:ext cx="341312" cy="323850"/>
            </a:xfrm>
            <a:custGeom>
              <a:avLst/>
              <a:gdLst/>
              <a:ahLst/>
              <a:cxnLst/>
              <a:rect l="0" t="0" r="0" b="0"/>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17" name="Shape 117"/>
            <p:cNvSpPr/>
            <p:nvPr/>
          </p:nvSpPr>
          <p:spPr>
            <a:xfrm>
              <a:off x="895350" y="3316287"/>
              <a:ext cx="363537" cy="328613"/>
            </a:xfrm>
            <a:custGeom>
              <a:avLst/>
              <a:gdLst/>
              <a:ahLst/>
              <a:cxnLst/>
              <a:rect l="0" t="0" r="0" b="0"/>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18" name="Shape 118"/>
            <p:cNvSpPr/>
            <p:nvPr/>
          </p:nvSpPr>
          <p:spPr>
            <a:xfrm>
              <a:off x="903287" y="3313112"/>
              <a:ext cx="336549" cy="338138"/>
            </a:xfrm>
            <a:custGeom>
              <a:avLst/>
              <a:gdLst/>
              <a:ahLst/>
              <a:cxnLst/>
              <a:rect l="0" t="0" r="0" b="0"/>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19" name="Shape 119"/>
            <p:cNvSpPr/>
            <p:nvPr/>
          </p:nvSpPr>
          <p:spPr>
            <a:xfrm>
              <a:off x="4162425" y="3344862"/>
              <a:ext cx="334962" cy="328613"/>
            </a:xfrm>
            <a:custGeom>
              <a:avLst/>
              <a:gdLst/>
              <a:ahLst/>
              <a:cxnLst/>
              <a:rect l="0" t="0" r="0" b="0"/>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20" name="Shape 120"/>
            <p:cNvSpPr/>
            <p:nvPr/>
          </p:nvSpPr>
          <p:spPr>
            <a:xfrm>
              <a:off x="4162425" y="3359150"/>
              <a:ext cx="334962" cy="309563"/>
            </a:xfrm>
            <a:custGeom>
              <a:avLst/>
              <a:gdLst/>
              <a:ahLst/>
              <a:cxnLst/>
              <a:rect l="0" t="0" r="0" b="0"/>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21" name="Shape 121"/>
            <p:cNvSpPr/>
            <p:nvPr/>
          </p:nvSpPr>
          <p:spPr>
            <a:xfrm>
              <a:off x="4205287" y="5753100"/>
              <a:ext cx="303213" cy="344488"/>
            </a:xfrm>
            <a:custGeom>
              <a:avLst/>
              <a:gdLst/>
              <a:ahLst/>
              <a:cxnLst/>
              <a:rect l="0" t="0" r="0" b="0"/>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22" name="Shape 122"/>
            <p:cNvSpPr/>
            <p:nvPr/>
          </p:nvSpPr>
          <p:spPr>
            <a:xfrm>
              <a:off x="4202112" y="5762625"/>
              <a:ext cx="306388" cy="311150"/>
            </a:xfrm>
            <a:custGeom>
              <a:avLst/>
              <a:gdLst/>
              <a:ahLst/>
              <a:cxnLst/>
              <a:rect l="0" t="0" r="0" b="0"/>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grpSp>
      <p:grpSp>
        <p:nvGrpSpPr>
          <p:cNvPr id="123" name="Shape 123"/>
          <p:cNvGrpSpPr/>
          <p:nvPr/>
        </p:nvGrpSpPr>
        <p:grpSpPr>
          <a:xfrm rot="5400000">
            <a:off x="263071" y="1127732"/>
            <a:ext cx="4114799" cy="3381614"/>
            <a:chOff x="895350" y="3313112"/>
            <a:chExt cx="3613150" cy="2790825"/>
          </a:xfrm>
        </p:grpSpPr>
        <p:sp>
          <p:nvSpPr>
            <p:cNvPr id="124" name="Shape 124"/>
            <p:cNvSpPr/>
            <p:nvPr/>
          </p:nvSpPr>
          <p:spPr>
            <a:xfrm>
              <a:off x="963612" y="3725862"/>
              <a:ext cx="11112" cy="1952625"/>
            </a:xfrm>
            <a:custGeom>
              <a:avLst/>
              <a:gdLst/>
              <a:ahLst/>
              <a:cxnLst/>
              <a:rect l="0" t="0" r="0" b="0"/>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25" name="Shape 125"/>
            <p:cNvSpPr/>
            <p:nvPr/>
          </p:nvSpPr>
          <p:spPr>
            <a:xfrm>
              <a:off x="1350962" y="6038850"/>
              <a:ext cx="2736850" cy="11112"/>
            </a:xfrm>
            <a:custGeom>
              <a:avLst/>
              <a:gdLst/>
              <a:ahLst/>
              <a:cxnLst/>
              <a:rect l="0" t="0" r="0" b="0"/>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26" name="Shape 126"/>
            <p:cNvSpPr/>
            <p:nvPr/>
          </p:nvSpPr>
          <p:spPr>
            <a:xfrm>
              <a:off x="1330325" y="3378200"/>
              <a:ext cx="2743199" cy="11112"/>
            </a:xfrm>
            <a:custGeom>
              <a:avLst/>
              <a:gdLst/>
              <a:ahLst/>
              <a:cxnLst/>
              <a:rect l="0" t="0" r="0" b="0"/>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27" name="Shape 127"/>
            <p:cNvSpPr/>
            <p:nvPr/>
          </p:nvSpPr>
          <p:spPr>
            <a:xfrm>
              <a:off x="4443412" y="3759200"/>
              <a:ext cx="9525" cy="1919288"/>
            </a:xfrm>
            <a:custGeom>
              <a:avLst/>
              <a:gdLst/>
              <a:ahLst/>
              <a:cxnLst/>
              <a:rect l="0" t="0" r="0" b="0"/>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28" name="Shape 128"/>
            <p:cNvSpPr/>
            <p:nvPr/>
          </p:nvSpPr>
          <p:spPr>
            <a:xfrm>
              <a:off x="903287" y="5772150"/>
              <a:ext cx="341313" cy="331787"/>
            </a:xfrm>
            <a:custGeom>
              <a:avLst/>
              <a:gdLst/>
              <a:ahLst/>
              <a:cxnLst/>
              <a:rect l="0" t="0" r="0" b="0"/>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29" name="Shape 129"/>
            <p:cNvSpPr/>
            <p:nvPr/>
          </p:nvSpPr>
          <p:spPr>
            <a:xfrm>
              <a:off x="906462" y="5768975"/>
              <a:ext cx="341312" cy="323850"/>
            </a:xfrm>
            <a:custGeom>
              <a:avLst/>
              <a:gdLst/>
              <a:ahLst/>
              <a:cxnLst/>
              <a:rect l="0" t="0" r="0" b="0"/>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30" name="Shape 130"/>
            <p:cNvSpPr/>
            <p:nvPr/>
          </p:nvSpPr>
          <p:spPr>
            <a:xfrm>
              <a:off x="895350" y="3316287"/>
              <a:ext cx="363537" cy="328613"/>
            </a:xfrm>
            <a:custGeom>
              <a:avLst/>
              <a:gdLst/>
              <a:ahLst/>
              <a:cxnLst/>
              <a:rect l="0" t="0" r="0" b="0"/>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31" name="Shape 131"/>
            <p:cNvSpPr/>
            <p:nvPr/>
          </p:nvSpPr>
          <p:spPr>
            <a:xfrm>
              <a:off x="903287" y="3313112"/>
              <a:ext cx="336549" cy="338138"/>
            </a:xfrm>
            <a:custGeom>
              <a:avLst/>
              <a:gdLst/>
              <a:ahLst/>
              <a:cxnLst/>
              <a:rect l="0" t="0" r="0" b="0"/>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32" name="Shape 132"/>
            <p:cNvSpPr/>
            <p:nvPr/>
          </p:nvSpPr>
          <p:spPr>
            <a:xfrm>
              <a:off x="4162425" y="3344862"/>
              <a:ext cx="334962" cy="328613"/>
            </a:xfrm>
            <a:custGeom>
              <a:avLst/>
              <a:gdLst/>
              <a:ahLst/>
              <a:cxnLst/>
              <a:rect l="0" t="0" r="0" b="0"/>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33" name="Shape 133"/>
            <p:cNvSpPr/>
            <p:nvPr/>
          </p:nvSpPr>
          <p:spPr>
            <a:xfrm>
              <a:off x="4162425" y="3359150"/>
              <a:ext cx="334962" cy="309563"/>
            </a:xfrm>
            <a:custGeom>
              <a:avLst/>
              <a:gdLst/>
              <a:ahLst/>
              <a:cxnLst/>
              <a:rect l="0" t="0" r="0" b="0"/>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34" name="Shape 134"/>
            <p:cNvSpPr/>
            <p:nvPr/>
          </p:nvSpPr>
          <p:spPr>
            <a:xfrm>
              <a:off x="4205287" y="5753100"/>
              <a:ext cx="303213" cy="344488"/>
            </a:xfrm>
            <a:custGeom>
              <a:avLst/>
              <a:gdLst/>
              <a:ahLst/>
              <a:cxnLst/>
              <a:rect l="0" t="0" r="0" b="0"/>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35" name="Shape 135"/>
            <p:cNvSpPr/>
            <p:nvPr/>
          </p:nvSpPr>
          <p:spPr>
            <a:xfrm>
              <a:off x="4202112" y="5762625"/>
              <a:ext cx="306388" cy="311150"/>
            </a:xfrm>
            <a:custGeom>
              <a:avLst/>
              <a:gdLst/>
              <a:ahLst/>
              <a:cxnLst/>
              <a:rect l="0" t="0" r="0" b="0"/>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grpSp>
      <p:grpSp>
        <p:nvGrpSpPr>
          <p:cNvPr id="136" name="Shape 136"/>
          <p:cNvGrpSpPr/>
          <p:nvPr/>
        </p:nvGrpSpPr>
        <p:grpSpPr>
          <a:xfrm rot="5400000">
            <a:off x="7803904" y="1127737"/>
            <a:ext cx="4114799" cy="3381613"/>
            <a:chOff x="895350" y="3313112"/>
            <a:chExt cx="3613150" cy="2790825"/>
          </a:xfrm>
        </p:grpSpPr>
        <p:sp>
          <p:nvSpPr>
            <p:cNvPr id="137" name="Shape 137"/>
            <p:cNvSpPr/>
            <p:nvPr/>
          </p:nvSpPr>
          <p:spPr>
            <a:xfrm>
              <a:off x="963612" y="3725862"/>
              <a:ext cx="11112" cy="1952625"/>
            </a:xfrm>
            <a:custGeom>
              <a:avLst/>
              <a:gdLst/>
              <a:ahLst/>
              <a:cxnLst/>
              <a:rect l="0" t="0" r="0" b="0"/>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38" name="Shape 138"/>
            <p:cNvSpPr/>
            <p:nvPr/>
          </p:nvSpPr>
          <p:spPr>
            <a:xfrm>
              <a:off x="1350962" y="6038850"/>
              <a:ext cx="2736850" cy="11112"/>
            </a:xfrm>
            <a:custGeom>
              <a:avLst/>
              <a:gdLst/>
              <a:ahLst/>
              <a:cxnLst/>
              <a:rect l="0" t="0" r="0" b="0"/>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39" name="Shape 139"/>
            <p:cNvSpPr/>
            <p:nvPr/>
          </p:nvSpPr>
          <p:spPr>
            <a:xfrm>
              <a:off x="1330325" y="3378200"/>
              <a:ext cx="2743199" cy="11112"/>
            </a:xfrm>
            <a:custGeom>
              <a:avLst/>
              <a:gdLst/>
              <a:ahLst/>
              <a:cxnLst/>
              <a:rect l="0" t="0" r="0" b="0"/>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40" name="Shape 140"/>
            <p:cNvSpPr/>
            <p:nvPr/>
          </p:nvSpPr>
          <p:spPr>
            <a:xfrm>
              <a:off x="4443412" y="3759200"/>
              <a:ext cx="9525" cy="1919288"/>
            </a:xfrm>
            <a:custGeom>
              <a:avLst/>
              <a:gdLst/>
              <a:ahLst/>
              <a:cxnLst/>
              <a:rect l="0" t="0" r="0" b="0"/>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41" name="Shape 141"/>
            <p:cNvSpPr/>
            <p:nvPr/>
          </p:nvSpPr>
          <p:spPr>
            <a:xfrm>
              <a:off x="903287" y="5772150"/>
              <a:ext cx="341313" cy="331787"/>
            </a:xfrm>
            <a:custGeom>
              <a:avLst/>
              <a:gdLst/>
              <a:ahLst/>
              <a:cxnLst/>
              <a:rect l="0" t="0" r="0" b="0"/>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42" name="Shape 142"/>
            <p:cNvSpPr/>
            <p:nvPr/>
          </p:nvSpPr>
          <p:spPr>
            <a:xfrm>
              <a:off x="906462" y="5768975"/>
              <a:ext cx="341312" cy="323850"/>
            </a:xfrm>
            <a:custGeom>
              <a:avLst/>
              <a:gdLst/>
              <a:ahLst/>
              <a:cxnLst/>
              <a:rect l="0" t="0" r="0" b="0"/>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43" name="Shape 143"/>
            <p:cNvSpPr/>
            <p:nvPr/>
          </p:nvSpPr>
          <p:spPr>
            <a:xfrm>
              <a:off x="895350" y="3316287"/>
              <a:ext cx="363537" cy="328613"/>
            </a:xfrm>
            <a:custGeom>
              <a:avLst/>
              <a:gdLst/>
              <a:ahLst/>
              <a:cxnLst/>
              <a:rect l="0" t="0" r="0" b="0"/>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44" name="Shape 144"/>
            <p:cNvSpPr/>
            <p:nvPr/>
          </p:nvSpPr>
          <p:spPr>
            <a:xfrm>
              <a:off x="903287" y="3313112"/>
              <a:ext cx="336549" cy="338138"/>
            </a:xfrm>
            <a:custGeom>
              <a:avLst/>
              <a:gdLst/>
              <a:ahLst/>
              <a:cxnLst/>
              <a:rect l="0" t="0" r="0" b="0"/>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45" name="Shape 145"/>
            <p:cNvSpPr/>
            <p:nvPr/>
          </p:nvSpPr>
          <p:spPr>
            <a:xfrm>
              <a:off x="4162425" y="3344862"/>
              <a:ext cx="334962" cy="328613"/>
            </a:xfrm>
            <a:custGeom>
              <a:avLst/>
              <a:gdLst/>
              <a:ahLst/>
              <a:cxnLst/>
              <a:rect l="0" t="0" r="0" b="0"/>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46" name="Shape 146"/>
            <p:cNvSpPr/>
            <p:nvPr/>
          </p:nvSpPr>
          <p:spPr>
            <a:xfrm>
              <a:off x="4162425" y="3359150"/>
              <a:ext cx="334962" cy="309563"/>
            </a:xfrm>
            <a:custGeom>
              <a:avLst/>
              <a:gdLst/>
              <a:ahLst/>
              <a:cxnLst/>
              <a:rect l="0" t="0" r="0" b="0"/>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47" name="Shape 147"/>
            <p:cNvSpPr/>
            <p:nvPr/>
          </p:nvSpPr>
          <p:spPr>
            <a:xfrm>
              <a:off x="4205287" y="5753100"/>
              <a:ext cx="303213" cy="344488"/>
            </a:xfrm>
            <a:custGeom>
              <a:avLst/>
              <a:gdLst/>
              <a:ahLst/>
              <a:cxnLst/>
              <a:rect l="0" t="0" r="0" b="0"/>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sp>
          <p:nvSpPr>
            <p:cNvPr id="148" name="Shape 148"/>
            <p:cNvSpPr/>
            <p:nvPr/>
          </p:nvSpPr>
          <p:spPr>
            <a:xfrm>
              <a:off x="4202112" y="5762625"/>
              <a:ext cx="306388" cy="311150"/>
            </a:xfrm>
            <a:custGeom>
              <a:avLst/>
              <a:gdLst/>
              <a:ahLst/>
              <a:cxnLst/>
              <a:rect l="0" t="0" r="0" b="0"/>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lIns="91425" tIns="45700" rIns="91425" bIns="45700" anchor="t" anchorCtr="0">
              <a:noAutofit/>
            </a:bodyPr>
            <a:lstStyle/>
            <a:p>
              <a:endParaRPr kern="0">
                <a:solidFill>
                  <a:srgbClr val="9A5315"/>
                </a:solidFill>
                <a:ea typeface="Arial"/>
                <a:cs typeface="Arial"/>
                <a:sym typeface="Arial"/>
                <a:rtl val="0"/>
              </a:endParaRPr>
            </a:p>
          </p:txBody>
        </p:sp>
      </p:grpSp>
      <p:sp>
        <p:nvSpPr>
          <p:cNvPr id="149" name="Shape 149"/>
          <p:cNvSpPr>
            <a:spLocks noGrp="1"/>
          </p:cNvSpPr>
          <p:nvPr>
            <p:ph type="pic" idx="2"/>
          </p:nvPr>
        </p:nvSpPr>
        <p:spPr>
          <a:xfrm>
            <a:off x="4599885" y="533400"/>
            <a:ext cx="2971799" cy="3657600"/>
          </a:xfrm>
          <a:prstGeom prst="rect">
            <a:avLst/>
          </a:prstGeom>
          <a:solidFill>
            <a:schemeClr val="lt2"/>
          </a:solidFill>
          <a:ln w="38100" cap="flat" cmpd="sng">
            <a:solidFill>
              <a:schemeClr val="lt1"/>
            </a:solidFill>
            <a:prstDash val="solid"/>
            <a:round/>
            <a:headEnd type="none" w="med" len="med"/>
            <a:tailEnd type="none" w="med" len="med"/>
          </a:ln>
        </p:spPr>
        <p:txBody>
          <a:bodyPr lIns="91425" tIns="91425" rIns="91425" bIns="91425" anchor="ctr" anchorCtr="0"/>
          <a:lstStyle>
            <a:lvl1pPr marL="0" marR="0" indent="0" algn="ctr" rtl="0">
              <a:spcBef>
                <a:spcPts val="0"/>
              </a:spcBef>
              <a:buClr>
                <a:schemeClr val="dk1"/>
              </a:buClr>
              <a:buFont typeface="Arial"/>
              <a:buNone/>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50" name="Shape 150"/>
          <p:cNvSpPr>
            <a:spLocks noGrp="1"/>
          </p:cNvSpPr>
          <p:nvPr>
            <p:ph type="pic" idx="3"/>
          </p:nvPr>
        </p:nvSpPr>
        <p:spPr>
          <a:xfrm>
            <a:off x="834570" y="1013590"/>
            <a:ext cx="2971799" cy="3657600"/>
          </a:xfrm>
          <a:prstGeom prst="rect">
            <a:avLst/>
          </a:prstGeom>
          <a:solidFill>
            <a:schemeClr val="lt2"/>
          </a:solidFill>
          <a:ln w="38100" cap="flat" cmpd="sng">
            <a:solidFill>
              <a:schemeClr val="lt1"/>
            </a:solidFill>
            <a:prstDash val="solid"/>
            <a:round/>
            <a:headEnd type="none" w="med" len="med"/>
            <a:tailEnd type="none" w="med" len="med"/>
          </a:ln>
        </p:spPr>
        <p:txBody>
          <a:bodyPr lIns="91425" tIns="91425" rIns="91425" bIns="91425" anchor="ctr" anchorCtr="0"/>
          <a:lstStyle>
            <a:lvl1pPr marL="0" marR="0" indent="0" algn="ctr" rtl="0">
              <a:spcBef>
                <a:spcPts val="0"/>
              </a:spcBef>
              <a:buClr>
                <a:schemeClr val="dk1"/>
              </a:buClr>
              <a:buFont typeface="Arial"/>
              <a:buNone/>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51" name="Shape 151"/>
          <p:cNvSpPr>
            <a:spLocks noGrp="1"/>
          </p:cNvSpPr>
          <p:nvPr>
            <p:ph type="pic" idx="4"/>
          </p:nvPr>
        </p:nvSpPr>
        <p:spPr>
          <a:xfrm>
            <a:off x="8375404" y="1013591"/>
            <a:ext cx="2971799" cy="3657600"/>
          </a:xfrm>
          <a:prstGeom prst="rect">
            <a:avLst/>
          </a:prstGeom>
          <a:solidFill>
            <a:schemeClr val="lt2"/>
          </a:solidFill>
          <a:ln w="38100" cap="flat" cmpd="sng">
            <a:solidFill>
              <a:schemeClr val="lt1"/>
            </a:solidFill>
            <a:prstDash val="solid"/>
            <a:round/>
            <a:headEnd type="none" w="med" len="med"/>
            <a:tailEnd type="none" w="med" len="med"/>
          </a:ln>
        </p:spPr>
        <p:txBody>
          <a:bodyPr lIns="91425" tIns="91425" rIns="91425" bIns="91425" anchor="ctr" anchorCtr="0"/>
          <a:lstStyle>
            <a:lvl1pPr marL="0" marR="0" indent="0" algn="ctr" rtl="0">
              <a:spcBef>
                <a:spcPts val="0"/>
              </a:spcBef>
              <a:buClr>
                <a:schemeClr val="dk1"/>
              </a:buClr>
              <a:buFont typeface="Arial"/>
              <a:buNone/>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52" name="Shape 152"/>
          <p:cNvSpPr txBox="1">
            <a:spLocks noGrp="1"/>
          </p:cNvSpPr>
          <p:nvPr>
            <p:ph type="body" idx="1"/>
          </p:nvPr>
        </p:nvSpPr>
        <p:spPr>
          <a:xfrm>
            <a:off x="948870" y="5018001"/>
            <a:ext cx="2743199" cy="914400"/>
          </a:xfrm>
          <a:prstGeom prst="rect">
            <a:avLst/>
          </a:prstGeom>
          <a:noFill/>
          <a:ln>
            <a:noFill/>
          </a:ln>
        </p:spPr>
        <p:txBody>
          <a:bodyPr lIns="91425" tIns="91425" rIns="91425" bIns="91425" anchor="t" anchorCtr="0"/>
          <a:lstStyle>
            <a:lvl1pPr marL="0" indent="0" rtl="0">
              <a:spcBef>
                <a:spcPts val="1600"/>
              </a:spcBef>
              <a:buNone/>
              <a:defRPr sz="1600"/>
            </a:lvl1pPr>
            <a:lvl2pPr marL="457200" indent="0" rtl="0">
              <a:spcBef>
                <a:spcPts val="0"/>
              </a:spcBef>
              <a:buNone/>
              <a:defRPr sz="1400"/>
            </a:lvl2pPr>
            <a:lvl3pPr marL="914400" indent="0" rtl="0">
              <a:spcBef>
                <a:spcPts val="0"/>
              </a:spcBef>
              <a:buNone/>
              <a:defRPr sz="1200"/>
            </a:lvl3pPr>
            <a:lvl4pPr marL="1371600" indent="0" rtl="0">
              <a:spcBef>
                <a:spcPts val="0"/>
              </a:spcBef>
              <a:buNone/>
              <a:defRPr sz="1000"/>
            </a:lvl4pPr>
            <a:lvl5pPr marL="1828800" indent="0" rtl="0">
              <a:spcBef>
                <a:spcPts val="0"/>
              </a:spcBef>
              <a:buNone/>
              <a:defRPr sz="1000"/>
            </a:lvl5pPr>
            <a:lvl6pPr marL="2286000" indent="0" rtl="0">
              <a:spcBef>
                <a:spcPts val="0"/>
              </a:spcBef>
              <a:buNone/>
              <a:defRPr sz="1000"/>
            </a:lvl6pPr>
            <a:lvl7pPr marL="2743200" indent="0" rtl="0">
              <a:spcBef>
                <a:spcPts val="0"/>
              </a:spcBef>
              <a:buNone/>
              <a:defRPr sz="1000"/>
            </a:lvl7pPr>
            <a:lvl8pPr marL="3200400" indent="0" rtl="0">
              <a:spcBef>
                <a:spcPts val="0"/>
              </a:spcBef>
              <a:buNone/>
              <a:defRPr sz="1000"/>
            </a:lvl8pPr>
            <a:lvl9pPr marL="3657600" indent="0" rtl="0">
              <a:spcBef>
                <a:spcPts val="0"/>
              </a:spcBef>
              <a:buNone/>
              <a:defRPr sz="1000"/>
            </a:lvl9pPr>
          </a:lstStyle>
          <a:p>
            <a:endParaRPr/>
          </a:p>
        </p:txBody>
      </p:sp>
      <p:sp>
        <p:nvSpPr>
          <p:cNvPr id="153" name="Shape 153"/>
          <p:cNvSpPr txBox="1">
            <a:spLocks noGrp="1"/>
          </p:cNvSpPr>
          <p:nvPr>
            <p:ph type="body" idx="5"/>
          </p:nvPr>
        </p:nvSpPr>
        <p:spPr>
          <a:xfrm>
            <a:off x="4707207" y="4582378"/>
            <a:ext cx="2743199" cy="914400"/>
          </a:xfrm>
          <a:prstGeom prst="rect">
            <a:avLst/>
          </a:prstGeom>
          <a:noFill/>
          <a:ln>
            <a:noFill/>
          </a:ln>
        </p:spPr>
        <p:txBody>
          <a:bodyPr lIns="91425" tIns="91425" rIns="91425" bIns="91425" anchor="t" anchorCtr="0"/>
          <a:lstStyle>
            <a:lvl1pPr marL="0" indent="0" rtl="0">
              <a:spcBef>
                <a:spcPts val="1600"/>
              </a:spcBef>
              <a:buNone/>
              <a:defRPr sz="1600"/>
            </a:lvl1pPr>
            <a:lvl2pPr marL="457200" indent="0" rtl="0">
              <a:spcBef>
                <a:spcPts val="0"/>
              </a:spcBef>
              <a:buNone/>
              <a:defRPr sz="1400"/>
            </a:lvl2pPr>
            <a:lvl3pPr marL="914400" indent="0" rtl="0">
              <a:spcBef>
                <a:spcPts val="0"/>
              </a:spcBef>
              <a:buNone/>
              <a:defRPr sz="1200"/>
            </a:lvl3pPr>
            <a:lvl4pPr marL="1371600" indent="0" rtl="0">
              <a:spcBef>
                <a:spcPts val="0"/>
              </a:spcBef>
              <a:buNone/>
              <a:defRPr sz="1000"/>
            </a:lvl4pPr>
            <a:lvl5pPr marL="1828800" indent="0" rtl="0">
              <a:spcBef>
                <a:spcPts val="0"/>
              </a:spcBef>
              <a:buNone/>
              <a:defRPr sz="1000"/>
            </a:lvl5pPr>
            <a:lvl6pPr marL="2286000" indent="0" rtl="0">
              <a:spcBef>
                <a:spcPts val="0"/>
              </a:spcBef>
              <a:buNone/>
              <a:defRPr sz="1000"/>
            </a:lvl6pPr>
            <a:lvl7pPr marL="2743200" indent="0" rtl="0">
              <a:spcBef>
                <a:spcPts val="0"/>
              </a:spcBef>
              <a:buNone/>
              <a:defRPr sz="1000"/>
            </a:lvl7pPr>
            <a:lvl8pPr marL="3200400" indent="0" rtl="0">
              <a:spcBef>
                <a:spcPts val="0"/>
              </a:spcBef>
              <a:buNone/>
              <a:defRPr sz="1000"/>
            </a:lvl8pPr>
            <a:lvl9pPr marL="3657600" indent="0" rtl="0">
              <a:spcBef>
                <a:spcPts val="0"/>
              </a:spcBef>
              <a:buNone/>
              <a:defRPr sz="1000"/>
            </a:lvl9pPr>
          </a:lstStyle>
          <a:p>
            <a:endParaRPr/>
          </a:p>
        </p:txBody>
      </p:sp>
      <p:sp>
        <p:nvSpPr>
          <p:cNvPr id="154" name="Shape 154"/>
          <p:cNvSpPr txBox="1">
            <a:spLocks noGrp="1"/>
          </p:cNvSpPr>
          <p:nvPr>
            <p:ph type="body" idx="6"/>
          </p:nvPr>
        </p:nvSpPr>
        <p:spPr>
          <a:xfrm>
            <a:off x="8489704" y="5018001"/>
            <a:ext cx="2743199" cy="914400"/>
          </a:xfrm>
          <a:prstGeom prst="rect">
            <a:avLst/>
          </a:prstGeom>
          <a:noFill/>
          <a:ln>
            <a:noFill/>
          </a:ln>
        </p:spPr>
        <p:txBody>
          <a:bodyPr lIns="91425" tIns="91425" rIns="91425" bIns="91425" anchor="t" anchorCtr="0"/>
          <a:lstStyle>
            <a:lvl1pPr marL="0" indent="0" rtl="0">
              <a:spcBef>
                <a:spcPts val="1600"/>
              </a:spcBef>
              <a:buNone/>
              <a:defRPr sz="1600"/>
            </a:lvl1pPr>
            <a:lvl2pPr marL="457200" indent="0" rtl="0">
              <a:spcBef>
                <a:spcPts val="0"/>
              </a:spcBef>
              <a:buNone/>
              <a:defRPr sz="1400"/>
            </a:lvl2pPr>
            <a:lvl3pPr marL="914400" indent="0" rtl="0">
              <a:spcBef>
                <a:spcPts val="0"/>
              </a:spcBef>
              <a:buNone/>
              <a:defRPr sz="1200"/>
            </a:lvl3pPr>
            <a:lvl4pPr marL="1371600" indent="0" rtl="0">
              <a:spcBef>
                <a:spcPts val="0"/>
              </a:spcBef>
              <a:buNone/>
              <a:defRPr sz="1000"/>
            </a:lvl4pPr>
            <a:lvl5pPr marL="1828800" indent="0" rtl="0">
              <a:spcBef>
                <a:spcPts val="0"/>
              </a:spcBef>
              <a:buNone/>
              <a:defRPr sz="1000"/>
            </a:lvl5pPr>
            <a:lvl6pPr marL="2286000" indent="0" rtl="0">
              <a:spcBef>
                <a:spcPts val="0"/>
              </a:spcBef>
              <a:buNone/>
              <a:defRPr sz="1000"/>
            </a:lvl6pPr>
            <a:lvl7pPr marL="2743200" indent="0" rtl="0">
              <a:spcBef>
                <a:spcPts val="0"/>
              </a:spcBef>
              <a:buNone/>
              <a:defRPr sz="1000"/>
            </a:lvl7pPr>
            <a:lvl8pPr marL="3200400" indent="0" rtl="0">
              <a:spcBef>
                <a:spcPts val="0"/>
              </a:spcBef>
              <a:buNone/>
              <a:defRPr sz="1000"/>
            </a:lvl8pPr>
            <a:lvl9pPr marL="3657600" indent="0" rtl="0">
              <a:spcBef>
                <a:spcPts val="0"/>
              </a:spcBef>
              <a:buNone/>
              <a:defRPr sz="1000"/>
            </a:lvl9pPr>
          </a:lstStyle>
          <a:p>
            <a:endParaRPr/>
          </a:p>
        </p:txBody>
      </p:sp>
    </p:spTree>
    <p:extLst>
      <p:ext uri="{BB962C8B-B14F-4D97-AF65-F5344CB8AC3E}">
        <p14:creationId xmlns:p14="http://schemas.microsoft.com/office/powerpoint/2010/main" val="310525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1065212" y="304800"/>
            <a:ext cx="10058401" cy="1219199"/>
          </a:xfrm>
          <a:prstGeom prst="rect">
            <a:avLst/>
          </a:prstGeom>
          <a:noFill/>
          <a:ln>
            <a:noFill/>
          </a:ln>
        </p:spPr>
        <p:txBody>
          <a:bodyPr lIns="91425" tIns="91425" rIns="91425" bIns="91425" anchor="b" anchorCtr="0"/>
          <a:lstStyle>
            <a:lvl1pPr marL="0" marR="0" indent="0" algn="l" rtl="0">
              <a:lnSpc>
                <a:spcPct val="90000"/>
              </a:lnSpc>
              <a:spcBef>
                <a:spcPts val="0"/>
              </a:spcBef>
              <a:buClr>
                <a:srgbClr val="4D290A"/>
              </a:buClr>
              <a:buFont typeface="Arial"/>
              <a:buNone/>
              <a:defRPr sz="3600" b="0" i="0" u="none" strike="noStrike" cap="none" baseline="0">
                <a:solidFill>
                  <a:srgbClr val="4D290A"/>
                </a:solidFill>
                <a:latin typeface="Arial"/>
                <a:ea typeface="Arial"/>
                <a:cs typeface="Arial"/>
                <a:sym typeface="A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1065213" y="1752600"/>
            <a:ext cx="10058399" cy="4229100"/>
          </a:xfrm>
          <a:prstGeom prst="rect">
            <a:avLst/>
          </a:prstGeom>
          <a:noFill/>
          <a:ln>
            <a:noFill/>
          </a:ln>
        </p:spPr>
        <p:txBody>
          <a:bodyPr lIns="91425" tIns="91425" rIns="91425" bIns="91425" anchor="t" anchorCtr="0"/>
          <a:lstStyle>
            <a:lvl1pPr marL="347472" marR="0" indent="-195072" algn="l" rtl="0">
              <a:lnSpc>
                <a:spcPct val="100000"/>
              </a:lnSpc>
              <a:spcBef>
                <a:spcPts val="1800"/>
              </a:spcBef>
              <a:buClr>
                <a:schemeClr val="dk1"/>
              </a:buClr>
              <a:buFont typeface="Arial"/>
              <a:buChar char="•"/>
              <a:defRPr sz="2400" b="0" i="0" u="none" strike="noStrike" cap="none" baseline="0">
                <a:solidFill>
                  <a:schemeClr val="dk1"/>
                </a:solidFill>
                <a:latin typeface="Arial"/>
                <a:ea typeface="Arial"/>
                <a:cs typeface="Arial"/>
                <a:sym typeface="Arial"/>
              </a:defRPr>
            </a:lvl1pPr>
            <a:lvl2pPr marL="740664" marR="0" indent="-156464" algn="l" rtl="0">
              <a:lnSpc>
                <a:spcPct val="100000"/>
              </a:lnSpc>
              <a:spcBef>
                <a:spcPts val="1200"/>
              </a:spcBef>
              <a:buClr>
                <a:schemeClr val="dk1"/>
              </a:buClr>
              <a:buFont typeface="Arial"/>
              <a:buChar char="•"/>
              <a:defRPr sz="2000" b="0" i="0" u="none" strike="noStrike" cap="none" baseline="0">
                <a:solidFill>
                  <a:schemeClr val="dk1"/>
                </a:solidFill>
                <a:latin typeface="Arial"/>
                <a:ea typeface="Arial"/>
                <a:cs typeface="Arial"/>
                <a:sym typeface="Arial"/>
              </a:defRPr>
            </a:lvl2pPr>
            <a:lvl3pPr marL="1143000" marR="0" indent="-114300" algn="l" rtl="0">
              <a:lnSpc>
                <a:spcPct val="100000"/>
              </a:lnSpc>
              <a:spcBef>
                <a:spcPts val="800"/>
              </a:spcBef>
              <a:buClr>
                <a:schemeClr val="dk1"/>
              </a:buClr>
              <a:buFont typeface="Arial"/>
              <a:buChar char="•"/>
              <a:defRPr sz="1800" b="0" i="0" u="none" strike="noStrike" cap="none" baseline="0">
                <a:solidFill>
                  <a:schemeClr val="dk1"/>
                </a:solidFill>
                <a:latin typeface="Arial"/>
                <a:ea typeface="Arial"/>
                <a:cs typeface="Arial"/>
                <a:sym typeface="Arial"/>
              </a:defRPr>
            </a:lvl3pPr>
            <a:lvl4pPr marL="1600200" marR="0" indent="-127000" algn="l" rtl="0">
              <a:lnSpc>
                <a:spcPct val="100000"/>
              </a:lnSpc>
              <a:spcBef>
                <a:spcPts val="600"/>
              </a:spcBef>
              <a:buClr>
                <a:schemeClr val="dk1"/>
              </a:buClr>
              <a:buFont typeface="Arial"/>
              <a:buChar char="•"/>
              <a:defRPr sz="1600" b="0" i="0" u="none" strike="noStrike" cap="none" baseline="0">
                <a:solidFill>
                  <a:schemeClr val="dk1"/>
                </a:solidFill>
                <a:latin typeface="Arial"/>
                <a:ea typeface="Arial"/>
                <a:cs typeface="Arial"/>
                <a:sym typeface="Arial"/>
              </a:defRPr>
            </a:lvl4pPr>
            <a:lvl5pPr marL="2057400" marR="0" indent="-127000" algn="l" rtl="0">
              <a:lnSpc>
                <a:spcPct val="100000"/>
              </a:lnSpc>
              <a:spcBef>
                <a:spcPts val="600"/>
              </a:spcBef>
              <a:buClr>
                <a:schemeClr val="dk1"/>
              </a:buClr>
              <a:buFont typeface="Arial"/>
              <a:buChar char="•"/>
              <a:defRPr sz="1600" b="0" i="0" u="none" strike="noStrike" cap="none" baseline="0">
                <a:solidFill>
                  <a:schemeClr val="dk1"/>
                </a:solidFill>
                <a:latin typeface="Arial"/>
                <a:ea typeface="Arial"/>
                <a:cs typeface="Arial"/>
                <a:sym typeface="Arial"/>
              </a:defRPr>
            </a:lvl5pPr>
            <a:lvl6pPr marL="2514600" marR="0" indent="-127000" algn="l" rtl="0">
              <a:lnSpc>
                <a:spcPct val="90000"/>
              </a:lnSpc>
              <a:spcBef>
                <a:spcPts val="600"/>
              </a:spcBef>
              <a:buClr>
                <a:schemeClr val="dk1"/>
              </a:buClr>
              <a:buFont typeface="Arial"/>
              <a:buChar char="•"/>
              <a:defRPr sz="1600" b="0" i="0" u="none" strike="noStrike" cap="none" baseline="0">
                <a:solidFill>
                  <a:schemeClr val="dk1"/>
                </a:solidFill>
                <a:latin typeface="Arial"/>
                <a:ea typeface="Arial"/>
                <a:cs typeface="Arial"/>
                <a:sym typeface="Arial"/>
              </a:defRPr>
            </a:lvl6pPr>
            <a:lvl7pPr marL="2971800" marR="0" indent="-127000" algn="l" rtl="0">
              <a:lnSpc>
                <a:spcPct val="90000"/>
              </a:lnSpc>
              <a:spcBef>
                <a:spcPts val="600"/>
              </a:spcBef>
              <a:buClr>
                <a:schemeClr val="dk1"/>
              </a:buClr>
              <a:buFont typeface="Arial"/>
              <a:buChar char="•"/>
              <a:defRPr sz="1600" b="0" i="0" u="none" strike="noStrike" cap="none" baseline="0">
                <a:solidFill>
                  <a:schemeClr val="dk1"/>
                </a:solidFill>
                <a:latin typeface="Arial"/>
                <a:ea typeface="Arial"/>
                <a:cs typeface="Arial"/>
                <a:sym typeface="Arial"/>
              </a:defRPr>
            </a:lvl7pPr>
            <a:lvl8pPr marL="3429000" marR="0" indent="-127000" algn="l" rtl="0">
              <a:lnSpc>
                <a:spcPct val="90000"/>
              </a:lnSpc>
              <a:spcBef>
                <a:spcPts val="600"/>
              </a:spcBef>
              <a:buClr>
                <a:schemeClr val="dk1"/>
              </a:buClr>
              <a:buFont typeface="Arial"/>
              <a:buChar char="•"/>
              <a:defRPr sz="1600" b="0" i="0" u="none" strike="noStrike" cap="none" baseline="0">
                <a:solidFill>
                  <a:schemeClr val="dk1"/>
                </a:solidFill>
                <a:latin typeface="Arial"/>
                <a:ea typeface="Arial"/>
                <a:cs typeface="Arial"/>
                <a:sym typeface="Arial"/>
              </a:defRPr>
            </a:lvl8pPr>
            <a:lvl9pPr marL="3886200" marR="0" indent="-127000" algn="l" rtl="0">
              <a:lnSpc>
                <a:spcPct val="90000"/>
              </a:lnSpc>
              <a:spcBef>
                <a:spcPts val="600"/>
              </a:spcBef>
              <a:buClr>
                <a:schemeClr val="dk1"/>
              </a:buClr>
              <a:buFont typeface="Arial"/>
              <a:buChar char="•"/>
              <a:defRPr sz="1600" b="0" i="0" u="none" strike="noStrike" cap="none" baseline="0">
                <a:solidFill>
                  <a:schemeClr val="dk1"/>
                </a:solidFill>
                <a:latin typeface="Arial"/>
                <a:ea typeface="Arial"/>
                <a:cs typeface="Arial"/>
                <a:sym typeface="Arial"/>
              </a:defRPr>
            </a:lvl9pPr>
          </a:lstStyle>
          <a:p>
            <a:endParaRPr/>
          </a:p>
        </p:txBody>
      </p:sp>
      <p:sp>
        <p:nvSpPr>
          <p:cNvPr id="11" name="Shape 11"/>
          <p:cNvSpPr txBox="1">
            <a:spLocks noGrp="1"/>
          </p:cNvSpPr>
          <p:nvPr>
            <p:ph type="dt" idx="10"/>
          </p:nvPr>
        </p:nvSpPr>
        <p:spPr>
          <a:xfrm>
            <a:off x="8075610" y="6019801"/>
            <a:ext cx="1396260"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kern="0">
              <a:solidFill>
                <a:srgbClr val="9A5315"/>
              </a:solidFill>
              <a:rtl val="0"/>
            </a:endParaRPr>
          </a:p>
        </p:txBody>
      </p:sp>
      <p:sp>
        <p:nvSpPr>
          <p:cNvPr id="12" name="Shape 12"/>
          <p:cNvSpPr txBox="1">
            <a:spLocks noGrp="1"/>
          </p:cNvSpPr>
          <p:nvPr>
            <p:ph type="ftr" idx="11"/>
          </p:nvPr>
        </p:nvSpPr>
        <p:spPr>
          <a:xfrm>
            <a:off x="1979613" y="6019801"/>
            <a:ext cx="5943599" cy="228600"/>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kern="0">
              <a:solidFill>
                <a:srgbClr val="9A5315"/>
              </a:solidFill>
              <a:rtl val="0"/>
            </a:endParaRPr>
          </a:p>
        </p:txBody>
      </p:sp>
      <p:sp>
        <p:nvSpPr>
          <p:cNvPr id="13" name="Shape 13"/>
          <p:cNvSpPr txBox="1">
            <a:spLocks noGrp="1"/>
          </p:cNvSpPr>
          <p:nvPr>
            <p:ph type="sldNum" idx="12"/>
          </p:nvPr>
        </p:nvSpPr>
        <p:spPr>
          <a:xfrm>
            <a:off x="1065212" y="6019801"/>
            <a:ext cx="762000" cy="228600"/>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000" kern="0">
                <a:solidFill>
                  <a:srgbClr val="9A5315"/>
                </a:solidFill>
                <a:ea typeface="Arial"/>
                <a:cs typeface="Arial"/>
                <a:sym typeface="Arial"/>
                <a:rtl val="0"/>
              </a:rPr>
              <a:pPr>
                <a:buSzPct val="25000"/>
              </a:pPr>
              <a:t>‹#›</a:t>
            </a:fld>
            <a:endParaRPr lang="en-US" sz="1000" kern="0">
              <a:solidFill>
                <a:srgbClr val="9A5315"/>
              </a:solidFill>
              <a:ea typeface="Arial"/>
              <a:cs typeface="Arial"/>
              <a:sym typeface="Arial"/>
              <a:rtl val="0"/>
            </a:endParaRPr>
          </a:p>
        </p:txBody>
      </p:sp>
    </p:spTree>
    <p:extLst>
      <p:ext uri="{BB962C8B-B14F-4D97-AF65-F5344CB8AC3E}">
        <p14:creationId xmlns:p14="http://schemas.microsoft.com/office/powerpoint/2010/main" val="10625294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3130" y="1061518"/>
            <a:ext cx="6479954" cy="1191664"/>
          </a:xfrm>
        </p:spPr>
        <p:txBody>
          <a:bodyPr/>
          <a:lstStyle/>
          <a:p>
            <a:pPr algn="ctr"/>
            <a:r>
              <a:rPr lang="en-US" dirty="0">
                <a:solidFill>
                  <a:schemeClr val="tx1"/>
                </a:solidFill>
              </a:rPr>
              <a:t>Queen Bee</a:t>
            </a:r>
            <a:r>
              <a:rPr lang="en-US" dirty="0"/>
              <a:t>	</a:t>
            </a:r>
          </a:p>
        </p:txBody>
      </p:sp>
      <p:sp>
        <p:nvSpPr>
          <p:cNvPr id="3" name="Subtitle 2"/>
          <p:cNvSpPr>
            <a:spLocks noGrp="1"/>
          </p:cNvSpPr>
          <p:nvPr>
            <p:ph type="subTitle" idx="1"/>
          </p:nvPr>
        </p:nvSpPr>
        <p:spPr>
          <a:xfrm>
            <a:off x="8362950" y="4552950"/>
            <a:ext cx="2760662" cy="647700"/>
          </a:xfrm>
        </p:spPr>
        <p:txBody>
          <a:bodyPr/>
          <a:lstStyle/>
          <a:p>
            <a:r>
              <a:rPr lang="en-US" sz="3200" b="1" dirty="0"/>
              <a:t>Ed Erwin</a:t>
            </a:r>
          </a:p>
        </p:txBody>
      </p:sp>
      <p:sp>
        <p:nvSpPr>
          <p:cNvPr id="4" name="TextBox 3">
            <a:extLst>
              <a:ext uri="{FF2B5EF4-FFF2-40B4-BE49-F238E27FC236}">
                <a16:creationId xmlns:a16="http://schemas.microsoft.com/office/drawing/2014/main" id="{4C489B74-8C9B-45AD-9C42-1CB8B183B2D4}"/>
              </a:ext>
            </a:extLst>
          </p:cNvPr>
          <p:cNvSpPr txBox="1"/>
          <p:nvPr/>
        </p:nvSpPr>
        <p:spPr>
          <a:xfrm>
            <a:off x="4865298" y="3226279"/>
            <a:ext cx="6038491" cy="707886"/>
          </a:xfrm>
          <a:prstGeom prst="rect">
            <a:avLst/>
          </a:prstGeom>
          <a:noFill/>
        </p:spPr>
        <p:txBody>
          <a:bodyPr wrap="square" rtlCol="0">
            <a:spAutoFit/>
          </a:bodyPr>
          <a:lstStyle/>
          <a:p>
            <a:r>
              <a:rPr lang="en-US" sz="4000" b="1" dirty="0"/>
              <a:t>BeeHarmony.org</a:t>
            </a:r>
          </a:p>
        </p:txBody>
      </p:sp>
    </p:spTree>
    <p:extLst>
      <p:ext uri="{BB962C8B-B14F-4D97-AF65-F5344CB8AC3E}">
        <p14:creationId xmlns:p14="http://schemas.microsoft.com/office/powerpoint/2010/main" val="285316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809C8-64B8-4D49-8C9A-B9C327732D2F}"/>
              </a:ext>
            </a:extLst>
          </p:cNvPr>
          <p:cNvSpPr txBox="1"/>
          <p:nvPr/>
        </p:nvSpPr>
        <p:spPr>
          <a:xfrm>
            <a:off x="1446179" y="778213"/>
            <a:ext cx="9870332" cy="646331"/>
          </a:xfrm>
          <a:prstGeom prst="rect">
            <a:avLst/>
          </a:prstGeom>
          <a:noFill/>
        </p:spPr>
        <p:txBody>
          <a:bodyPr wrap="square" rtlCol="0">
            <a:spAutoFit/>
          </a:bodyPr>
          <a:lstStyle/>
          <a:p>
            <a:r>
              <a:rPr lang="en-US" sz="3600" b="1" dirty="0"/>
              <a:t>Drone Cells Often Confused as Queen Cells</a:t>
            </a:r>
          </a:p>
        </p:txBody>
      </p:sp>
      <p:pic>
        <p:nvPicPr>
          <p:cNvPr id="4" name="Picture 3" descr="A close up of a nest&#10;&#10;Description automatically generated">
            <a:extLst>
              <a:ext uri="{FF2B5EF4-FFF2-40B4-BE49-F238E27FC236}">
                <a16:creationId xmlns:a16="http://schemas.microsoft.com/office/drawing/2014/main" id="{9944FD63-05D2-43A3-B39D-95DA20432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290" y="2415703"/>
            <a:ext cx="3038475" cy="2286000"/>
          </a:xfrm>
          <a:prstGeom prst="rect">
            <a:avLst/>
          </a:prstGeom>
        </p:spPr>
      </p:pic>
      <p:sp>
        <p:nvSpPr>
          <p:cNvPr id="5" name="TextBox 4">
            <a:extLst>
              <a:ext uri="{FF2B5EF4-FFF2-40B4-BE49-F238E27FC236}">
                <a16:creationId xmlns:a16="http://schemas.microsoft.com/office/drawing/2014/main" id="{367A8AA5-B98F-4CC0-B724-CF7C0ED88DAB}"/>
              </a:ext>
            </a:extLst>
          </p:cNvPr>
          <p:cNvSpPr txBox="1"/>
          <p:nvPr/>
        </p:nvSpPr>
        <p:spPr>
          <a:xfrm>
            <a:off x="4883285" y="1634327"/>
            <a:ext cx="6433226" cy="2554545"/>
          </a:xfrm>
          <a:prstGeom prst="rect">
            <a:avLst/>
          </a:prstGeom>
          <a:noFill/>
        </p:spPr>
        <p:txBody>
          <a:bodyPr wrap="square" rtlCol="0">
            <a:spAutoFit/>
          </a:bodyPr>
          <a:lstStyle/>
          <a:p>
            <a:r>
              <a:rPr lang="en-US" sz="3200" b="1" dirty="0"/>
              <a:t>Drone cells are a bit longer than worker bee cells.</a:t>
            </a:r>
          </a:p>
          <a:p>
            <a:r>
              <a:rPr lang="en-US" sz="3200" b="1" dirty="0"/>
              <a:t> </a:t>
            </a:r>
          </a:p>
          <a:p>
            <a:r>
              <a:rPr lang="en-US" sz="3200" b="1" dirty="0"/>
              <a:t>Drone cells protrude from the surface of the comb a bit more.</a:t>
            </a:r>
          </a:p>
        </p:txBody>
      </p:sp>
      <p:sp>
        <p:nvSpPr>
          <p:cNvPr id="6" name="TextBox 5">
            <a:extLst>
              <a:ext uri="{FF2B5EF4-FFF2-40B4-BE49-F238E27FC236}">
                <a16:creationId xmlns:a16="http://schemas.microsoft.com/office/drawing/2014/main" id="{ED16A0AB-6F75-4BF9-8535-804D05DB1A06}"/>
              </a:ext>
            </a:extLst>
          </p:cNvPr>
          <p:cNvSpPr txBox="1"/>
          <p:nvPr/>
        </p:nvSpPr>
        <p:spPr>
          <a:xfrm>
            <a:off x="6381345" y="4338152"/>
            <a:ext cx="3216612" cy="707886"/>
          </a:xfrm>
          <a:prstGeom prst="rect">
            <a:avLst/>
          </a:prstGeom>
          <a:noFill/>
        </p:spPr>
        <p:txBody>
          <a:bodyPr wrap="square" rtlCol="0">
            <a:spAutoFit/>
          </a:bodyPr>
          <a:lstStyle/>
          <a:p>
            <a:r>
              <a:rPr lang="en-US" sz="4000" b="1" dirty="0"/>
              <a:t>Drone Cell</a:t>
            </a:r>
          </a:p>
        </p:txBody>
      </p:sp>
      <p:cxnSp>
        <p:nvCxnSpPr>
          <p:cNvPr id="8" name="Straight Arrow Connector 7">
            <a:extLst>
              <a:ext uri="{FF2B5EF4-FFF2-40B4-BE49-F238E27FC236}">
                <a16:creationId xmlns:a16="http://schemas.microsoft.com/office/drawing/2014/main" id="{BBE4E8C7-1942-4BFF-A50F-FE4490519420}"/>
              </a:ext>
            </a:extLst>
          </p:cNvPr>
          <p:cNvCxnSpPr>
            <a:cxnSpLocks/>
          </p:cNvCxnSpPr>
          <p:nvPr/>
        </p:nvCxnSpPr>
        <p:spPr>
          <a:xfrm flipH="1" flipV="1">
            <a:off x="3372256" y="4092103"/>
            <a:ext cx="2892357" cy="54555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C715FF-F677-4EC8-82C8-774B5B20D7F2}"/>
              </a:ext>
            </a:extLst>
          </p:cNvPr>
          <p:cNvSpPr txBox="1"/>
          <p:nvPr/>
        </p:nvSpPr>
        <p:spPr>
          <a:xfrm>
            <a:off x="5226995" y="5058702"/>
            <a:ext cx="6569413" cy="1077218"/>
          </a:xfrm>
          <a:prstGeom prst="rect">
            <a:avLst/>
          </a:prstGeom>
          <a:noFill/>
        </p:spPr>
        <p:txBody>
          <a:bodyPr wrap="square" rtlCol="0">
            <a:spAutoFit/>
          </a:bodyPr>
          <a:lstStyle/>
          <a:p>
            <a:r>
              <a:rPr lang="en-US" sz="3200" b="1" dirty="0"/>
              <a:t>Queen cells are peanut shaped and hang down from the comb.</a:t>
            </a:r>
          </a:p>
        </p:txBody>
      </p:sp>
      <p:sp>
        <p:nvSpPr>
          <p:cNvPr id="10" name="TextBox 9">
            <a:extLst>
              <a:ext uri="{FF2B5EF4-FFF2-40B4-BE49-F238E27FC236}">
                <a16:creationId xmlns:a16="http://schemas.microsoft.com/office/drawing/2014/main" id="{AB3F30F7-6414-4C86-AB94-D95867EC77AD}"/>
              </a:ext>
            </a:extLst>
          </p:cNvPr>
          <p:cNvSpPr txBox="1"/>
          <p:nvPr/>
        </p:nvSpPr>
        <p:spPr>
          <a:xfrm>
            <a:off x="1047344" y="5428034"/>
            <a:ext cx="3106366" cy="707886"/>
          </a:xfrm>
          <a:prstGeom prst="rect">
            <a:avLst/>
          </a:prstGeom>
          <a:noFill/>
        </p:spPr>
        <p:txBody>
          <a:bodyPr wrap="square" rtlCol="0">
            <a:spAutoFit/>
          </a:bodyPr>
          <a:lstStyle/>
          <a:p>
            <a:r>
              <a:rPr lang="en-US" sz="4000" b="1" dirty="0"/>
              <a:t>Queen Cell</a:t>
            </a:r>
          </a:p>
        </p:txBody>
      </p:sp>
      <p:cxnSp>
        <p:nvCxnSpPr>
          <p:cNvPr id="12" name="Straight Arrow Connector 11">
            <a:extLst>
              <a:ext uri="{FF2B5EF4-FFF2-40B4-BE49-F238E27FC236}">
                <a16:creationId xmlns:a16="http://schemas.microsoft.com/office/drawing/2014/main" id="{434CE9DB-97B4-41F4-A410-14E639E4714F}"/>
              </a:ext>
            </a:extLst>
          </p:cNvPr>
          <p:cNvCxnSpPr>
            <a:cxnSpLocks/>
          </p:cNvCxnSpPr>
          <p:nvPr/>
        </p:nvCxnSpPr>
        <p:spPr>
          <a:xfrm flipV="1">
            <a:off x="1926078" y="4001311"/>
            <a:ext cx="77820" cy="12727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05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046952-324D-4AA8-B669-2D2D07AB8312}"/>
              </a:ext>
            </a:extLst>
          </p:cNvPr>
          <p:cNvSpPr txBox="1"/>
          <p:nvPr/>
        </p:nvSpPr>
        <p:spPr>
          <a:xfrm>
            <a:off x="784698" y="1738009"/>
            <a:ext cx="10739336" cy="923330"/>
          </a:xfrm>
          <a:prstGeom prst="rect">
            <a:avLst/>
          </a:prstGeom>
          <a:noFill/>
        </p:spPr>
        <p:txBody>
          <a:bodyPr wrap="square" rtlCol="0">
            <a:spAutoFit/>
          </a:bodyPr>
          <a:lstStyle/>
          <a:p>
            <a:r>
              <a:rPr lang="en-US" sz="5400" b="1" dirty="0"/>
              <a:t>arrhenotokous parthenogenesis</a:t>
            </a:r>
          </a:p>
        </p:txBody>
      </p:sp>
      <p:sp>
        <p:nvSpPr>
          <p:cNvPr id="3" name="TextBox 2">
            <a:extLst>
              <a:ext uri="{FF2B5EF4-FFF2-40B4-BE49-F238E27FC236}">
                <a16:creationId xmlns:a16="http://schemas.microsoft.com/office/drawing/2014/main" id="{1CAF81F4-B6EB-415A-B28F-F6F92C9785BD}"/>
              </a:ext>
            </a:extLst>
          </p:cNvPr>
          <p:cNvSpPr txBox="1"/>
          <p:nvPr/>
        </p:nvSpPr>
        <p:spPr>
          <a:xfrm>
            <a:off x="2042808" y="3429000"/>
            <a:ext cx="8106384" cy="707886"/>
          </a:xfrm>
          <a:prstGeom prst="rect">
            <a:avLst/>
          </a:prstGeom>
          <a:noFill/>
        </p:spPr>
        <p:txBody>
          <a:bodyPr wrap="square" rtlCol="0">
            <a:spAutoFit/>
          </a:bodyPr>
          <a:lstStyle/>
          <a:p>
            <a:r>
              <a:rPr lang="en-US" sz="4000" b="1" dirty="0"/>
              <a:t>Has a grandfather but no father. </a:t>
            </a:r>
          </a:p>
        </p:txBody>
      </p:sp>
      <p:sp>
        <p:nvSpPr>
          <p:cNvPr id="4" name="TextBox 3">
            <a:extLst>
              <a:ext uri="{FF2B5EF4-FFF2-40B4-BE49-F238E27FC236}">
                <a16:creationId xmlns:a16="http://schemas.microsoft.com/office/drawing/2014/main" id="{2F0A0CA1-72E0-4BAA-A902-ED485337154E}"/>
              </a:ext>
            </a:extLst>
          </p:cNvPr>
          <p:cNvSpPr txBox="1"/>
          <p:nvPr/>
        </p:nvSpPr>
        <p:spPr>
          <a:xfrm>
            <a:off x="4792494" y="4740613"/>
            <a:ext cx="2062263" cy="707886"/>
          </a:xfrm>
          <a:prstGeom prst="rect">
            <a:avLst/>
          </a:prstGeom>
          <a:noFill/>
        </p:spPr>
        <p:txBody>
          <a:bodyPr wrap="square" rtlCol="0">
            <a:spAutoFit/>
          </a:bodyPr>
          <a:lstStyle/>
          <a:p>
            <a:r>
              <a:rPr lang="en-US" sz="4000" b="1" dirty="0"/>
              <a:t>Drones</a:t>
            </a:r>
          </a:p>
        </p:txBody>
      </p:sp>
    </p:spTree>
    <p:extLst>
      <p:ext uri="{BB962C8B-B14F-4D97-AF65-F5344CB8AC3E}">
        <p14:creationId xmlns:p14="http://schemas.microsoft.com/office/powerpoint/2010/main" val="6429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BC4A2C-9B5A-4E1C-8269-BC468533F598}"/>
              </a:ext>
            </a:extLst>
          </p:cNvPr>
          <p:cNvSpPr txBox="1"/>
          <p:nvPr/>
        </p:nvSpPr>
        <p:spPr>
          <a:xfrm>
            <a:off x="4092102" y="719847"/>
            <a:ext cx="5492885" cy="646331"/>
          </a:xfrm>
          <a:prstGeom prst="rect">
            <a:avLst/>
          </a:prstGeom>
          <a:noFill/>
        </p:spPr>
        <p:txBody>
          <a:bodyPr wrap="square" rtlCol="0">
            <a:spAutoFit/>
          </a:bodyPr>
          <a:lstStyle/>
          <a:p>
            <a:r>
              <a:rPr lang="en-US" sz="3600" b="1" dirty="0"/>
              <a:t>What is a Swarm Cell?</a:t>
            </a:r>
          </a:p>
        </p:txBody>
      </p:sp>
      <p:sp>
        <p:nvSpPr>
          <p:cNvPr id="4" name="TextBox 3">
            <a:extLst>
              <a:ext uri="{FF2B5EF4-FFF2-40B4-BE49-F238E27FC236}">
                <a16:creationId xmlns:a16="http://schemas.microsoft.com/office/drawing/2014/main" id="{4797123C-4580-4E16-8C01-DA86D702CE8E}"/>
              </a:ext>
            </a:extLst>
          </p:cNvPr>
          <p:cNvSpPr txBox="1"/>
          <p:nvPr/>
        </p:nvSpPr>
        <p:spPr>
          <a:xfrm>
            <a:off x="4383931" y="1718553"/>
            <a:ext cx="7957226" cy="1569660"/>
          </a:xfrm>
          <a:prstGeom prst="rect">
            <a:avLst/>
          </a:prstGeom>
          <a:noFill/>
        </p:spPr>
        <p:txBody>
          <a:bodyPr wrap="square" rtlCol="0">
            <a:spAutoFit/>
          </a:bodyPr>
          <a:lstStyle/>
          <a:p>
            <a:r>
              <a:rPr lang="en-US" sz="3200" b="1" dirty="0"/>
              <a:t>Swarm cells produce a new queen to take the place of the queen preparing to leave the hive (prior to swarming).</a:t>
            </a:r>
          </a:p>
        </p:txBody>
      </p:sp>
      <p:pic>
        <p:nvPicPr>
          <p:cNvPr id="6" name="Picture 5" descr="A picture containing object, honeycomb, standing, group&#10;&#10;Description automatically generated">
            <a:extLst>
              <a:ext uri="{FF2B5EF4-FFF2-40B4-BE49-F238E27FC236}">
                <a16:creationId xmlns:a16="http://schemas.microsoft.com/office/drawing/2014/main" id="{C36F2C16-B9ED-4C46-8C65-15617CAFC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33" y="1490893"/>
            <a:ext cx="3693269" cy="3703092"/>
          </a:xfrm>
          <a:prstGeom prst="rect">
            <a:avLst/>
          </a:prstGeom>
        </p:spPr>
      </p:pic>
      <p:sp>
        <p:nvSpPr>
          <p:cNvPr id="7" name="TextBox 6">
            <a:extLst>
              <a:ext uri="{FF2B5EF4-FFF2-40B4-BE49-F238E27FC236}">
                <a16:creationId xmlns:a16="http://schemas.microsoft.com/office/drawing/2014/main" id="{0BD02CFD-8E38-4E0A-8F20-93F3A0D1C30A}"/>
              </a:ext>
            </a:extLst>
          </p:cNvPr>
          <p:cNvSpPr txBox="1"/>
          <p:nvPr/>
        </p:nvSpPr>
        <p:spPr>
          <a:xfrm>
            <a:off x="4474722" y="3569788"/>
            <a:ext cx="7581089" cy="2554545"/>
          </a:xfrm>
          <a:prstGeom prst="rect">
            <a:avLst/>
          </a:prstGeom>
          <a:noFill/>
        </p:spPr>
        <p:txBody>
          <a:bodyPr wrap="square" rtlCol="0">
            <a:spAutoFit/>
          </a:bodyPr>
          <a:lstStyle/>
          <a:p>
            <a:r>
              <a:rPr lang="en-US" sz="3200" b="1" dirty="0"/>
              <a:t>The bees produce many swarm cells, usually along the margins of the comb, and the strongest of these new queens take over the production of new brood for the colony.</a:t>
            </a:r>
          </a:p>
        </p:txBody>
      </p:sp>
    </p:spTree>
    <p:extLst>
      <p:ext uri="{BB962C8B-B14F-4D97-AF65-F5344CB8AC3E}">
        <p14:creationId xmlns:p14="http://schemas.microsoft.com/office/powerpoint/2010/main" val="201563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5D471-2A6F-42AD-A109-D82A6F33257C}"/>
              </a:ext>
            </a:extLst>
          </p:cNvPr>
          <p:cNvSpPr txBox="1"/>
          <p:nvPr/>
        </p:nvSpPr>
        <p:spPr>
          <a:xfrm>
            <a:off x="1926076" y="654996"/>
            <a:ext cx="9040238" cy="646331"/>
          </a:xfrm>
          <a:prstGeom prst="rect">
            <a:avLst/>
          </a:prstGeom>
          <a:noFill/>
        </p:spPr>
        <p:txBody>
          <a:bodyPr wrap="square" rtlCol="0">
            <a:spAutoFit/>
          </a:bodyPr>
          <a:lstStyle/>
          <a:p>
            <a:r>
              <a:rPr lang="en-US" sz="3600" b="1" dirty="0"/>
              <a:t>Swarm Cells Produced By the Colony</a:t>
            </a:r>
          </a:p>
        </p:txBody>
      </p:sp>
      <p:sp>
        <p:nvSpPr>
          <p:cNvPr id="5" name="TextBox 4">
            <a:extLst>
              <a:ext uri="{FF2B5EF4-FFF2-40B4-BE49-F238E27FC236}">
                <a16:creationId xmlns:a16="http://schemas.microsoft.com/office/drawing/2014/main" id="{F9F53B20-FCC3-40A4-A7FF-1FE328EC8AC9}"/>
              </a:ext>
            </a:extLst>
          </p:cNvPr>
          <p:cNvSpPr txBox="1"/>
          <p:nvPr/>
        </p:nvSpPr>
        <p:spPr>
          <a:xfrm>
            <a:off x="5428340" y="1679776"/>
            <a:ext cx="5408578" cy="1200329"/>
          </a:xfrm>
          <a:prstGeom prst="rect">
            <a:avLst/>
          </a:prstGeom>
          <a:noFill/>
        </p:spPr>
        <p:txBody>
          <a:bodyPr wrap="square" rtlCol="0">
            <a:spAutoFit/>
          </a:bodyPr>
          <a:lstStyle/>
          <a:p>
            <a:r>
              <a:rPr lang="en-US" sz="3600" b="1" dirty="0"/>
              <a:t>Usually produced in the Spring.</a:t>
            </a:r>
          </a:p>
        </p:txBody>
      </p:sp>
      <p:sp>
        <p:nvSpPr>
          <p:cNvPr id="6" name="TextBox 5">
            <a:extLst>
              <a:ext uri="{FF2B5EF4-FFF2-40B4-BE49-F238E27FC236}">
                <a16:creationId xmlns:a16="http://schemas.microsoft.com/office/drawing/2014/main" id="{CF34F080-6BBE-4E0F-A697-9E12541130B2}"/>
              </a:ext>
            </a:extLst>
          </p:cNvPr>
          <p:cNvSpPr txBox="1"/>
          <p:nvPr/>
        </p:nvSpPr>
        <p:spPr>
          <a:xfrm>
            <a:off x="5376153" y="4949015"/>
            <a:ext cx="6815847" cy="1077218"/>
          </a:xfrm>
          <a:prstGeom prst="rect">
            <a:avLst/>
          </a:prstGeom>
          <a:noFill/>
        </p:spPr>
        <p:txBody>
          <a:bodyPr wrap="square" rtlCol="0">
            <a:spAutoFit/>
          </a:bodyPr>
          <a:lstStyle/>
          <a:p>
            <a:r>
              <a:rPr lang="en-US" sz="3200" b="1" dirty="0"/>
              <a:t>Swarming is a natural occurrence for bees.</a:t>
            </a:r>
          </a:p>
        </p:txBody>
      </p:sp>
      <p:sp>
        <p:nvSpPr>
          <p:cNvPr id="7" name="TextBox 6">
            <a:extLst>
              <a:ext uri="{FF2B5EF4-FFF2-40B4-BE49-F238E27FC236}">
                <a16:creationId xmlns:a16="http://schemas.microsoft.com/office/drawing/2014/main" id="{4D1203CD-8FC2-489A-8926-A42363DE724C}"/>
              </a:ext>
            </a:extLst>
          </p:cNvPr>
          <p:cNvSpPr txBox="1"/>
          <p:nvPr/>
        </p:nvSpPr>
        <p:spPr>
          <a:xfrm>
            <a:off x="5376459" y="3129730"/>
            <a:ext cx="6977669" cy="1569660"/>
          </a:xfrm>
          <a:prstGeom prst="rect">
            <a:avLst/>
          </a:prstGeom>
          <a:noFill/>
        </p:spPr>
        <p:txBody>
          <a:bodyPr wrap="square" rtlCol="0">
            <a:spAutoFit/>
          </a:bodyPr>
          <a:lstStyle/>
          <a:p>
            <a:r>
              <a:rPr lang="en-US" sz="3200" b="1" dirty="0"/>
              <a:t>Called swarm cells because their construction is part of </a:t>
            </a:r>
            <a:r>
              <a:rPr lang="en-US" sz="3200" b="1" u="sng" dirty="0"/>
              <a:t>swarm preparations.</a:t>
            </a:r>
          </a:p>
        </p:txBody>
      </p:sp>
      <p:pic>
        <p:nvPicPr>
          <p:cNvPr id="8" name="Picture 7" descr="A picture containing object, honeycomb, sitting, table&#10;&#10;Description automatically generated">
            <a:extLst>
              <a:ext uri="{FF2B5EF4-FFF2-40B4-BE49-F238E27FC236}">
                <a16:creationId xmlns:a16="http://schemas.microsoft.com/office/drawing/2014/main" id="{626B3490-1F73-41A7-80D1-B02BA406B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12" y="1773676"/>
            <a:ext cx="4505325" cy="3457575"/>
          </a:xfrm>
          <a:prstGeom prst="rect">
            <a:avLst/>
          </a:prstGeom>
        </p:spPr>
      </p:pic>
    </p:spTree>
    <p:extLst>
      <p:ext uri="{BB962C8B-B14F-4D97-AF65-F5344CB8AC3E}">
        <p14:creationId xmlns:p14="http://schemas.microsoft.com/office/powerpoint/2010/main" val="29282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8FBA22-4D9A-49D2-9E5E-22D5C460B080}"/>
              </a:ext>
            </a:extLst>
          </p:cNvPr>
          <p:cNvSpPr txBox="1"/>
          <p:nvPr/>
        </p:nvSpPr>
        <p:spPr>
          <a:xfrm>
            <a:off x="901431" y="538264"/>
            <a:ext cx="9539590" cy="646331"/>
          </a:xfrm>
          <a:prstGeom prst="rect">
            <a:avLst/>
          </a:prstGeom>
          <a:noFill/>
        </p:spPr>
        <p:txBody>
          <a:bodyPr wrap="square" rtlCol="0">
            <a:spAutoFit/>
          </a:bodyPr>
          <a:lstStyle/>
          <a:p>
            <a:r>
              <a:rPr lang="en-US" sz="3600" b="1" dirty="0"/>
              <a:t>Why Do Bees Make “</a:t>
            </a:r>
            <a:r>
              <a:rPr lang="en-US" sz="3600" b="1" u="sng" dirty="0"/>
              <a:t>Swarm</a:t>
            </a:r>
            <a:r>
              <a:rPr lang="en-US" sz="3600" b="1" dirty="0"/>
              <a:t>” Queen Cells?</a:t>
            </a:r>
          </a:p>
        </p:txBody>
      </p:sp>
      <p:sp>
        <p:nvSpPr>
          <p:cNvPr id="3" name="TextBox 2">
            <a:extLst>
              <a:ext uri="{FF2B5EF4-FFF2-40B4-BE49-F238E27FC236}">
                <a16:creationId xmlns:a16="http://schemas.microsoft.com/office/drawing/2014/main" id="{2EC14DFE-75AB-43D3-A199-87E1E540D277}"/>
              </a:ext>
            </a:extLst>
          </p:cNvPr>
          <p:cNvSpPr txBox="1"/>
          <p:nvPr/>
        </p:nvSpPr>
        <p:spPr>
          <a:xfrm>
            <a:off x="3346314" y="1767034"/>
            <a:ext cx="8242569" cy="1077218"/>
          </a:xfrm>
          <a:prstGeom prst="rect">
            <a:avLst/>
          </a:prstGeom>
          <a:noFill/>
        </p:spPr>
        <p:txBody>
          <a:bodyPr wrap="square" rtlCol="0">
            <a:spAutoFit/>
          </a:bodyPr>
          <a:lstStyle/>
          <a:p>
            <a:r>
              <a:rPr lang="en-US" sz="3200" b="1" dirty="0"/>
              <a:t>The bees have determined that the colony is too large for their current hive.</a:t>
            </a:r>
          </a:p>
        </p:txBody>
      </p:sp>
      <p:sp>
        <p:nvSpPr>
          <p:cNvPr id="4" name="TextBox 3">
            <a:extLst>
              <a:ext uri="{FF2B5EF4-FFF2-40B4-BE49-F238E27FC236}">
                <a16:creationId xmlns:a16="http://schemas.microsoft.com/office/drawing/2014/main" id="{5051F7C6-7654-4FD7-9BB9-B4DE253D252E}"/>
              </a:ext>
            </a:extLst>
          </p:cNvPr>
          <p:cNvSpPr txBox="1"/>
          <p:nvPr/>
        </p:nvSpPr>
        <p:spPr>
          <a:xfrm>
            <a:off x="3430621" y="3177836"/>
            <a:ext cx="8424154" cy="1569660"/>
          </a:xfrm>
          <a:prstGeom prst="rect">
            <a:avLst/>
          </a:prstGeom>
          <a:noFill/>
        </p:spPr>
        <p:txBody>
          <a:bodyPr wrap="square" rtlCol="0">
            <a:spAutoFit/>
          </a:bodyPr>
          <a:lstStyle/>
          <a:p>
            <a:r>
              <a:rPr lang="en-US" sz="3200" b="1" dirty="0"/>
              <a:t>In this situation, a portion of the bees will prepare to leave the hive with the </a:t>
            </a:r>
            <a:r>
              <a:rPr lang="en-US" sz="3200" b="1" u="sng" dirty="0"/>
              <a:t>existing queen.</a:t>
            </a:r>
            <a:r>
              <a:rPr lang="en-US" sz="3200" b="1" dirty="0"/>
              <a:t> </a:t>
            </a:r>
          </a:p>
        </p:txBody>
      </p:sp>
      <p:sp>
        <p:nvSpPr>
          <p:cNvPr id="5" name="TextBox 4">
            <a:extLst>
              <a:ext uri="{FF2B5EF4-FFF2-40B4-BE49-F238E27FC236}">
                <a16:creationId xmlns:a16="http://schemas.microsoft.com/office/drawing/2014/main" id="{64C359E7-2FC4-46A0-AA67-AD66B06605EF}"/>
              </a:ext>
            </a:extLst>
          </p:cNvPr>
          <p:cNvSpPr txBox="1"/>
          <p:nvPr/>
        </p:nvSpPr>
        <p:spPr>
          <a:xfrm>
            <a:off x="3430621" y="5000017"/>
            <a:ext cx="7477328" cy="1077218"/>
          </a:xfrm>
          <a:prstGeom prst="rect">
            <a:avLst/>
          </a:prstGeom>
          <a:noFill/>
        </p:spPr>
        <p:txBody>
          <a:bodyPr wrap="square" rtlCol="0">
            <a:spAutoFit/>
          </a:bodyPr>
          <a:lstStyle/>
          <a:p>
            <a:r>
              <a:rPr lang="en-US" sz="3200" b="1" dirty="0"/>
              <a:t>They search for a new location in a migration known as swarming.</a:t>
            </a:r>
          </a:p>
        </p:txBody>
      </p:sp>
      <p:pic>
        <p:nvPicPr>
          <p:cNvPr id="7" name="Picture 6" descr="A close up of a tree&#10;&#10;Description automatically generated">
            <a:extLst>
              <a:ext uri="{FF2B5EF4-FFF2-40B4-BE49-F238E27FC236}">
                <a16:creationId xmlns:a16="http://schemas.microsoft.com/office/drawing/2014/main" id="{ADC9C9FF-B252-4F1F-94CB-894C28DDC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40" y="2405975"/>
            <a:ext cx="2684159" cy="3035030"/>
          </a:xfrm>
          <a:prstGeom prst="rect">
            <a:avLst/>
          </a:prstGeom>
        </p:spPr>
      </p:pic>
    </p:spTree>
    <p:extLst>
      <p:ext uri="{BB962C8B-B14F-4D97-AF65-F5344CB8AC3E}">
        <p14:creationId xmlns:p14="http://schemas.microsoft.com/office/powerpoint/2010/main" val="407953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18B33C-A386-4537-9882-AC4816AAC849}"/>
              </a:ext>
            </a:extLst>
          </p:cNvPr>
          <p:cNvSpPr txBox="1"/>
          <p:nvPr/>
        </p:nvSpPr>
        <p:spPr>
          <a:xfrm>
            <a:off x="2788596" y="650916"/>
            <a:ext cx="6776936" cy="646331"/>
          </a:xfrm>
          <a:prstGeom prst="rect">
            <a:avLst/>
          </a:prstGeom>
          <a:noFill/>
        </p:spPr>
        <p:txBody>
          <a:bodyPr wrap="square" rtlCol="0">
            <a:spAutoFit/>
          </a:bodyPr>
          <a:lstStyle/>
          <a:p>
            <a:r>
              <a:rPr lang="en-US" sz="3600" b="1" dirty="0"/>
              <a:t>What is a Supersedure Cell?</a:t>
            </a:r>
          </a:p>
        </p:txBody>
      </p:sp>
      <p:sp>
        <p:nvSpPr>
          <p:cNvPr id="3" name="TextBox 2">
            <a:extLst>
              <a:ext uri="{FF2B5EF4-FFF2-40B4-BE49-F238E27FC236}">
                <a16:creationId xmlns:a16="http://schemas.microsoft.com/office/drawing/2014/main" id="{4145BF95-37BC-4E79-825F-80AC9E4CF5D9}"/>
              </a:ext>
            </a:extLst>
          </p:cNvPr>
          <p:cNvSpPr txBox="1"/>
          <p:nvPr/>
        </p:nvSpPr>
        <p:spPr>
          <a:xfrm>
            <a:off x="4351506" y="1859340"/>
            <a:ext cx="7101190" cy="1569660"/>
          </a:xfrm>
          <a:prstGeom prst="rect">
            <a:avLst/>
          </a:prstGeom>
          <a:noFill/>
        </p:spPr>
        <p:txBody>
          <a:bodyPr wrap="square" rtlCol="0">
            <a:spAutoFit/>
          </a:bodyPr>
          <a:lstStyle/>
          <a:p>
            <a:r>
              <a:rPr lang="en-US" sz="3200" b="1" dirty="0"/>
              <a:t>The new queen that emerges from the cell will take over from, or </a:t>
            </a:r>
            <a:r>
              <a:rPr lang="en-US" sz="3200" b="1" u="sng" dirty="0"/>
              <a:t>supersede</a:t>
            </a:r>
            <a:r>
              <a:rPr lang="en-US" sz="3200" b="1" dirty="0"/>
              <a:t>, the old queen. </a:t>
            </a:r>
          </a:p>
        </p:txBody>
      </p:sp>
      <p:sp>
        <p:nvSpPr>
          <p:cNvPr id="4" name="TextBox 3">
            <a:extLst>
              <a:ext uri="{FF2B5EF4-FFF2-40B4-BE49-F238E27FC236}">
                <a16:creationId xmlns:a16="http://schemas.microsoft.com/office/drawing/2014/main" id="{FED7F02A-3674-4879-90DC-3C9CEB127DE4}"/>
              </a:ext>
            </a:extLst>
          </p:cNvPr>
          <p:cNvSpPr txBox="1"/>
          <p:nvPr/>
        </p:nvSpPr>
        <p:spPr>
          <a:xfrm>
            <a:off x="4234775" y="4027250"/>
            <a:ext cx="7769156" cy="2062103"/>
          </a:xfrm>
          <a:prstGeom prst="rect">
            <a:avLst/>
          </a:prstGeom>
          <a:noFill/>
        </p:spPr>
        <p:txBody>
          <a:bodyPr wrap="square" rtlCol="0">
            <a:spAutoFit/>
          </a:bodyPr>
          <a:lstStyle/>
          <a:p>
            <a:r>
              <a:rPr lang="en-US" sz="3200" b="1" dirty="0"/>
              <a:t>The colony creates several supersedure cells at the same time. In most cases, the first one to emerge will become the new queen.</a:t>
            </a:r>
          </a:p>
        </p:txBody>
      </p:sp>
      <p:pic>
        <p:nvPicPr>
          <p:cNvPr id="7" name="Picture 6" descr="A close up of a nest&#10;&#10;Description automatically generated">
            <a:extLst>
              <a:ext uri="{FF2B5EF4-FFF2-40B4-BE49-F238E27FC236}">
                <a16:creationId xmlns:a16="http://schemas.microsoft.com/office/drawing/2014/main" id="{C3F20E01-E952-4614-ACE1-783383741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13" y="1515172"/>
            <a:ext cx="2790104" cy="3893169"/>
          </a:xfrm>
          <a:prstGeom prst="rect">
            <a:avLst/>
          </a:prstGeom>
        </p:spPr>
      </p:pic>
    </p:spTree>
    <p:extLst>
      <p:ext uri="{BB962C8B-B14F-4D97-AF65-F5344CB8AC3E}">
        <p14:creationId xmlns:p14="http://schemas.microsoft.com/office/powerpoint/2010/main" val="352959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2A4728-7581-4E19-B655-EEF1FC010B85}"/>
              </a:ext>
            </a:extLst>
          </p:cNvPr>
          <p:cNvSpPr txBox="1"/>
          <p:nvPr/>
        </p:nvSpPr>
        <p:spPr>
          <a:xfrm>
            <a:off x="622570" y="704564"/>
            <a:ext cx="11569430" cy="923330"/>
          </a:xfrm>
          <a:prstGeom prst="rect">
            <a:avLst/>
          </a:prstGeom>
          <a:noFill/>
        </p:spPr>
        <p:txBody>
          <a:bodyPr wrap="square" rtlCol="0">
            <a:spAutoFit/>
          </a:bodyPr>
          <a:lstStyle/>
          <a:p>
            <a:r>
              <a:rPr lang="en-US" sz="3600" b="1" dirty="0"/>
              <a:t>Why Do Bees Make “Supersedure” Queen Cells?</a:t>
            </a:r>
          </a:p>
          <a:p>
            <a:endParaRPr lang="en-US" dirty="0"/>
          </a:p>
        </p:txBody>
      </p:sp>
      <p:sp>
        <p:nvSpPr>
          <p:cNvPr id="3" name="TextBox 2">
            <a:extLst>
              <a:ext uri="{FF2B5EF4-FFF2-40B4-BE49-F238E27FC236}">
                <a16:creationId xmlns:a16="http://schemas.microsoft.com/office/drawing/2014/main" id="{3FBB9451-C872-41A5-A175-D81ED972606D}"/>
              </a:ext>
            </a:extLst>
          </p:cNvPr>
          <p:cNvSpPr txBox="1"/>
          <p:nvPr/>
        </p:nvSpPr>
        <p:spPr>
          <a:xfrm>
            <a:off x="1802859" y="1929146"/>
            <a:ext cx="9559047" cy="1077218"/>
          </a:xfrm>
          <a:prstGeom prst="rect">
            <a:avLst/>
          </a:prstGeom>
          <a:noFill/>
        </p:spPr>
        <p:txBody>
          <a:bodyPr wrap="square" rtlCol="0">
            <a:spAutoFit/>
          </a:bodyPr>
          <a:lstStyle/>
          <a:p>
            <a:r>
              <a:rPr lang="en-US" sz="3200" b="1" dirty="0"/>
              <a:t>The existing queen is not producing enough brood to keep the colony viable, because….</a:t>
            </a:r>
          </a:p>
        </p:txBody>
      </p:sp>
      <p:sp>
        <p:nvSpPr>
          <p:cNvPr id="4" name="TextBox 3">
            <a:extLst>
              <a:ext uri="{FF2B5EF4-FFF2-40B4-BE49-F238E27FC236}">
                <a16:creationId xmlns:a16="http://schemas.microsoft.com/office/drawing/2014/main" id="{F8CC563F-E966-4632-8D80-B4C3537F9558}"/>
              </a:ext>
            </a:extLst>
          </p:cNvPr>
          <p:cNvSpPr txBox="1"/>
          <p:nvPr/>
        </p:nvSpPr>
        <p:spPr>
          <a:xfrm>
            <a:off x="3706239" y="3307616"/>
            <a:ext cx="5953328" cy="584775"/>
          </a:xfrm>
          <a:prstGeom prst="rect">
            <a:avLst/>
          </a:prstGeom>
          <a:noFill/>
        </p:spPr>
        <p:txBody>
          <a:bodyPr wrap="square" rtlCol="0">
            <a:spAutoFit/>
          </a:bodyPr>
          <a:lstStyle/>
          <a:p>
            <a:r>
              <a:rPr lang="en-US" sz="3200" b="1" dirty="0"/>
              <a:t>Queen is aging or ill.</a:t>
            </a:r>
          </a:p>
        </p:txBody>
      </p:sp>
      <p:sp>
        <p:nvSpPr>
          <p:cNvPr id="5" name="TextBox 4">
            <a:extLst>
              <a:ext uri="{FF2B5EF4-FFF2-40B4-BE49-F238E27FC236}">
                <a16:creationId xmlns:a16="http://schemas.microsoft.com/office/drawing/2014/main" id="{AFEA8D85-73F6-4612-AFA4-217E731CEAE0}"/>
              </a:ext>
            </a:extLst>
          </p:cNvPr>
          <p:cNvSpPr txBox="1"/>
          <p:nvPr/>
        </p:nvSpPr>
        <p:spPr>
          <a:xfrm>
            <a:off x="3706239" y="4021616"/>
            <a:ext cx="7286016" cy="1077218"/>
          </a:xfrm>
          <a:prstGeom prst="rect">
            <a:avLst/>
          </a:prstGeom>
          <a:noFill/>
        </p:spPr>
        <p:txBody>
          <a:bodyPr wrap="square" rtlCol="0">
            <a:spAutoFit/>
          </a:bodyPr>
          <a:lstStyle/>
          <a:p>
            <a:r>
              <a:rPr lang="en-US" sz="3200" b="1" dirty="0"/>
              <a:t>She has run out of genetic material needed to fertilize her eggs.</a:t>
            </a:r>
          </a:p>
        </p:txBody>
      </p:sp>
      <p:pic>
        <p:nvPicPr>
          <p:cNvPr id="8" name="Picture 7" descr="A close up of a nest&#10;&#10;Description automatically generated">
            <a:extLst>
              <a:ext uri="{FF2B5EF4-FFF2-40B4-BE49-F238E27FC236}">
                <a16:creationId xmlns:a16="http://schemas.microsoft.com/office/drawing/2014/main" id="{2A50AEC7-2ADD-433F-ACFC-D7CC6C201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78" y="3792024"/>
            <a:ext cx="2619375" cy="1743075"/>
          </a:xfrm>
          <a:prstGeom prst="rect">
            <a:avLst/>
          </a:prstGeom>
        </p:spPr>
      </p:pic>
    </p:spTree>
    <p:extLst>
      <p:ext uri="{BB962C8B-B14F-4D97-AF65-F5344CB8AC3E}">
        <p14:creationId xmlns:p14="http://schemas.microsoft.com/office/powerpoint/2010/main" val="37783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6E3EDA-53A0-49ED-BF14-7EFF50E95114}"/>
              </a:ext>
            </a:extLst>
          </p:cNvPr>
          <p:cNvSpPr txBox="1"/>
          <p:nvPr/>
        </p:nvSpPr>
        <p:spPr>
          <a:xfrm>
            <a:off x="2827506" y="479898"/>
            <a:ext cx="5881992" cy="646331"/>
          </a:xfrm>
          <a:prstGeom prst="rect">
            <a:avLst/>
          </a:prstGeom>
          <a:noFill/>
        </p:spPr>
        <p:txBody>
          <a:bodyPr wrap="square" rtlCol="0">
            <a:spAutoFit/>
          </a:bodyPr>
          <a:lstStyle/>
          <a:p>
            <a:r>
              <a:rPr lang="en-US" sz="3600" b="1" dirty="0"/>
              <a:t>Supersedure Queen Cells</a:t>
            </a:r>
          </a:p>
        </p:txBody>
      </p:sp>
      <p:sp>
        <p:nvSpPr>
          <p:cNvPr id="3" name="TextBox 2">
            <a:extLst>
              <a:ext uri="{FF2B5EF4-FFF2-40B4-BE49-F238E27FC236}">
                <a16:creationId xmlns:a16="http://schemas.microsoft.com/office/drawing/2014/main" id="{6C16C91D-A99C-45B9-B4F9-0A7EDED50025}"/>
              </a:ext>
            </a:extLst>
          </p:cNvPr>
          <p:cNvSpPr txBox="1"/>
          <p:nvPr/>
        </p:nvSpPr>
        <p:spPr>
          <a:xfrm>
            <a:off x="4537954" y="1464770"/>
            <a:ext cx="6932579" cy="1077218"/>
          </a:xfrm>
          <a:prstGeom prst="rect">
            <a:avLst/>
          </a:prstGeom>
          <a:noFill/>
        </p:spPr>
        <p:txBody>
          <a:bodyPr wrap="square" rtlCol="0">
            <a:spAutoFit/>
          </a:bodyPr>
          <a:lstStyle/>
          <a:p>
            <a:r>
              <a:rPr lang="en-US" sz="3200" b="1" dirty="0"/>
              <a:t>Produced when the colony needs to replace their current queen. </a:t>
            </a:r>
          </a:p>
        </p:txBody>
      </p:sp>
      <p:sp>
        <p:nvSpPr>
          <p:cNvPr id="6" name="TextBox 5">
            <a:extLst>
              <a:ext uri="{FF2B5EF4-FFF2-40B4-BE49-F238E27FC236}">
                <a16:creationId xmlns:a16="http://schemas.microsoft.com/office/drawing/2014/main" id="{0B811245-42CD-43A0-A6BA-A29F3B392427}"/>
              </a:ext>
            </a:extLst>
          </p:cNvPr>
          <p:cNvSpPr txBox="1"/>
          <p:nvPr/>
        </p:nvSpPr>
        <p:spPr>
          <a:xfrm>
            <a:off x="4604426" y="2880530"/>
            <a:ext cx="7671882" cy="1846659"/>
          </a:xfrm>
          <a:prstGeom prst="rect">
            <a:avLst/>
          </a:prstGeom>
          <a:noFill/>
        </p:spPr>
        <p:txBody>
          <a:bodyPr wrap="square" rtlCol="0">
            <a:spAutoFit/>
          </a:bodyPr>
          <a:lstStyle/>
          <a:p>
            <a:r>
              <a:rPr lang="en-US" sz="3200" b="1" dirty="0"/>
              <a:t>When a queen bee shows a decline in egg laying, the colony will make plans to replace her.</a:t>
            </a:r>
          </a:p>
          <a:p>
            <a:endParaRPr lang="en-US" dirty="0"/>
          </a:p>
        </p:txBody>
      </p:sp>
      <p:sp>
        <p:nvSpPr>
          <p:cNvPr id="7" name="TextBox 6">
            <a:extLst>
              <a:ext uri="{FF2B5EF4-FFF2-40B4-BE49-F238E27FC236}">
                <a16:creationId xmlns:a16="http://schemas.microsoft.com/office/drawing/2014/main" id="{24FF20D8-0BD1-4302-A336-D80B0F6A4A5B}"/>
              </a:ext>
            </a:extLst>
          </p:cNvPr>
          <p:cNvSpPr txBox="1"/>
          <p:nvPr/>
        </p:nvSpPr>
        <p:spPr>
          <a:xfrm>
            <a:off x="4537954" y="4961106"/>
            <a:ext cx="7336276" cy="1077218"/>
          </a:xfrm>
          <a:prstGeom prst="rect">
            <a:avLst/>
          </a:prstGeom>
          <a:noFill/>
        </p:spPr>
        <p:txBody>
          <a:bodyPr wrap="square" rtlCol="0">
            <a:spAutoFit/>
          </a:bodyPr>
          <a:lstStyle/>
          <a:p>
            <a:r>
              <a:rPr lang="en-US" sz="3200" b="1" dirty="0"/>
              <a:t>Fewer cells 3- 4.  Usually found on the face of the comb, not the bottom.</a:t>
            </a:r>
          </a:p>
        </p:txBody>
      </p:sp>
      <p:pic>
        <p:nvPicPr>
          <p:cNvPr id="5" name="Picture 4" descr="A close up of a nest&#10;&#10;Description automatically generated">
            <a:extLst>
              <a:ext uri="{FF2B5EF4-FFF2-40B4-BE49-F238E27FC236}">
                <a16:creationId xmlns:a16="http://schemas.microsoft.com/office/drawing/2014/main" id="{DCA76DED-B7CF-407F-9D9A-787D5447E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95" y="2118530"/>
            <a:ext cx="4250378" cy="3192772"/>
          </a:xfrm>
          <a:prstGeom prst="rect">
            <a:avLst/>
          </a:prstGeom>
        </p:spPr>
      </p:pic>
    </p:spTree>
    <p:extLst>
      <p:ext uri="{BB962C8B-B14F-4D97-AF65-F5344CB8AC3E}">
        <p14:creationId xmlns:p14="http://schemas.microsoft.com/office/powerpoint/2010/main" val="77221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F014E-EB68-49D4-973E-C750DE8D11F3}"/>
              </a:ext>
            </a:extLst>
          </p:cNvPr>
          <p:cNvSpPr txBox="1"/>
          <p:nvPr/>
        </p:nvSpPr>
        <p:spPr>
          <a:xfrm>
            <a:off x="2120306" y="563646"/>
            <a:ext cx="8411183" cy="584775"/>
          </a:xfrm>
          <a:prstGeom prst="rect">
            <a:avLst/>
          </a:prstGeom>
          <a:noFill/>
        </p:spPr>
        <p:txBody>
          <a:bodyPr wrap="square" rtlCol="0">
            <a:spAutoFit/>
          </a:bodyPr>
          <a:lstStyle/>
          <a:p>
            <a:r>
              <a:rPr lang="en-US" sz="3200" b="1" dirty="0"/>
              <a:t>What to do with Supersedure Queen Cells</a:t>
            </a:r>
          </a:p>
        </p:txBody>
      </p:sp>
      <p:sp>
        <p:nvSpPr>
          <p:cNvPr id="3" name="TextBox 2">
            <a:extLst>
              <a:ext uri="{FF2B5EF4-FFF2-40B4-BE49-F238E27FC236}">
                <a16:creationId xmlns:a16="http://schemas.microsoft.com/office/drawing/2014/main" id="{FBBE8E78-205B-4063-8F00-936D791D6D39}"/>
              </a:ext>
            </a:extLst>
          </p:cNvPr>
          <p:cNvSpPr txBox="1"/>
          <p:nvPr/>
        </p:nvSpPr>
        <p:spPr>
          <a:xfrm>
            <a:off x="2866417" y="1400649"/>
            <a:ext cx="9020783" cy="1077218"/>
          </a:xfrm>
          <a:prstGeom prst="rect">
            <a:avLst/>
          </a:prstGeom>
          <a:noFill/>
        </p:spPr>
        <p:txBody>
          <a:bodyPr wrap="square" rtlCol="0">
            <a:spAutoFit/>
          </a:bodyPr>
          <a:lstStyle/>
          <a:p>
            <a:r>
              <a:rPr lang="en-US" sz="3200" b="1" dirty="0"/>
              <a:t>Trust the bees and let them replace their queen if they want to.</a:t>
            </a:r>
          </a:p>
        </p:txBody>
      </p:sp>
      <p:sp>
        <p:nvSpPr>
          <p:cNvPr id="4" name="TextBox 3">
            <a:extLst>
              <a:ext uri="{FF2B5EF4-FFF2-40B4-BE49-F238E27FC236}">
                <a16:creationId xmlns:a16="http://schemas.microsoft.com/office/drawing/2014/main" id="{9012BCD4-EF84-461F-AC17-4CE23B4A2C55}"/>
              </a:ext>
            </a:extLst>
          </p:cNvPr>
          <p:cNvSpPr txBox="1"/>
          <p:nvPr/>
        </p:nvSpPr>
        <p:spPr>
          <a:xfrm>
            <a:off x="2866417" y="2730095"/>
            <a:ext cx="8657617" cy="1569660"/>
          </a:xfrm>
          <a:prstGeom prst="rect">
            <a:avLst/>
          </a:prstGeom>
          <a:noFill/>
        </p:spPr>
        <p:txBody>
          <a:bodyPr wrap="square" rtlCol="0">
            <a:spAutoFit/>
          </a:bodyPr>
          <a:lstStyle/>
          <a:p>
            <a:r>
              <a:rPr lang="en-US" sz="3200" b="1" dirty="0"/>
              <a:t>Check back in a couple of weeks to insure that queen replacement was successful, and the colony has fresh brood.  Or…</a:t>
            </a:r>
          </a:p>
        </p:txBody>
      </p:sp>
      <p:sp>
        <p:nvSpPr>
          <p:cNvPr id="6" name="TextBox 5">
            <a:extLst>
              <a:ext uri="{FF2B5EF4-FFF2-40B4-BE49-F238E27FC236}">
                <a16:creationId xmlns:a16="http://schemas.microsoft.com/office/drawing/2014/main" id="{21ACB513-3386-4E0D-B36E-76C4A38E6279}"/>
              </a:ext>
            </a:extLst>
          </p:cNvPr>
          <p:cNvSpPr txBox="1"/>
          <p:nvPr/>
        </p:nvSpPr>
        <p:spPr>
          <a:xfrm>
            <a:off x="2866416" y="4675762"/>
            <a:ext cx="8878111" cy="1569660"/>
          </a:xfrm>
          <a:prstGeom prst="rect">
            <a:avLst/>
          </a:prstGeom>
          <a:noFill/>
        </p:spPr>
        <p:txBody>
          <a:bodyPr wrap="square" rtlCol="0">
            <a:spAutoFit/>
          </a:bodyPr>
          <a:lstStyle/>
          <a:p>
            <a:r>
              <a:rPr lang="en-US" sz="3200" b="1" dirty="0"/>
              <a:t>Buy a new queen for the hive. Kill the old queen and tear down any queen cells before introducing a new queen.</a:t>
            </a:r>
          </a:p>
        </p:txBody>
      </p:sp>
      <p:pic>
        <p:nvPicPr>
          <p:cNvPr id="8" name="Picture 7" descr="A picture containing object, honeycomb, group, bowl&#10;&#10;Description automatically generated">
            <a:extLst>
              <a:ext uri="{FF2B5EF4-FFF2-40B4-BE49-F238E27FC236}">
                <a16:creationId xmlns:a16="http://schemas.microsoft.com/office/drawing/2014/main" id="{74EE6589-D3E3-4A23-AEE7-71749CC7B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016798"/>
            <a:ext cx="2243097" cy="2996253"/>
          </a:xfrm>
          <a:prstGeom prst="rect">
            <a:avLst/>
          </a:prstGeom>
        </p:spPr>
      </p:pic>
    </p:spTree>
    <p:extLst>
      <p:ext uri="{BB962C8B-B14F-4D97-AF65-F5344CB8AC3E}">
        <p14:creationId xmlns:p14="http://schemas.microsoft.com/office/powerpoint/2010/main" val="177860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D97F9B-691E-4B18-ACA1-1C61ECB3D33D}"/>
              </a:ext>
            </a:extLst>
          </p:cNvPr>
          <p:cNvSpPr txBox="1"/>
          <p:nvPr/>
        </p:nvSpPr>
        <p:spPr>
          <a:xfrm>
            <a:off x="3919654" y="591015"/>
            <a:ext cx="5564459" cy="646331"/>
          </a:xfrm>
          <a:prstGeom prst="rect">
            <a:avLst/>
          </a:prstGeom>
          <a:noFill/>
        </p:spPr>
        <p:txBody>
          <a:bodyPr wrap="square" rtlCol="0">
            <a:spAutoFit/>
          </a:bodyPr>
          <a:lstStyle/>
          <a:p>
            <a:r>
              <a:rPr lang="en-US" sz="3600" b="1" dirty="0"/>
              <a:t>Emergency Queen Cell</a:t>
            </a:r>
          </a:p>
        </p:txBody>
      </p:sp>
      <p:pic>
        <p:nvPicPr>
          <p:cNvPr id="5" name="Picture 4" descr="A close up of a nest&#10;&#10;Description automatically generated">
            <a:extLst>
              <a:ext uri="{FF2B5EF4-FFF2-40B4-BE49-F238E27FC236}">
                <a16:creationId xmlns:a16="http://schemas.microsoft.com/office/drawing/2014/main" id="{C4405EBC-A7C7-4778-B80D-A13B6E66B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87" y="1952510"/>
            <a:ext cx="3317211" cy="2792336"/>
          </a:xfrm>
          <a:prstGeom prst="rect">
            <a:avLst/>
          </a:prstGeom>
        </p:spPr>
      </p:pic>
      <p:sp>
        <p:nvSpPr>
          <p:cNvPr id="6" name="TextBox 5">
            <a:extLst>
              <a:ext uri="{FF2B5EF4-FFF2-40B4-BE49-F238E27FC236}">
                <a16:creationId xmlns:a16="http://schemas.microsoft.com/office/drawing/2014/main" id="{D92A8DEC-251D-4A99-B62A-F79462EB9315}"/>
              </a:ext>
            </a:extLst>
          </p:cNvPr>
          <p:cNvSpPr txBox="1"/>
          <p:nvPr/>
        </p:nvSpPr>
        <p:spPr>
          <a:xfrm>
            <a:off x="4655634" y="1851103"/>
            <a:ext cx="5430644" cy="584775"/>
          </a:xfrm>
          <a:prstGeom prst="rect">
            <a:avLst/>
          </a:prstGeom>
          <a:noFill/>
        </p:spPr>
        <p:txBody>
          <a:bodyPr wrap="square" rtlCol="0">
            <a:spAutoFit/>
          </a:bodyPr>
          <a:lstStyle/>
          <a:p>
            <a:r>
              <a:rPr lang="en-US" sz="3200" b="1" dirty="0"/>
              <a:t>The Queen Bee has died.</a:t>
            </a:r>
          </a:p>
        </p:txBody>
      </p:sp>
      <p:sp>
        <p:nvSpPr>
          <p:cNvPr id="7" name="TextBox 6">
            <a:extLst>
              <a:ext uri="{FF2B5EF4-FFF2-40B4-BE49-F238E27FC236}">
                <a16:creationId xmlns:a16="http://schemas.microsoft.com/office/drawing/2014/main" id="{11B1AA8C-BA83-4499-8B64-1189D2C83C14}"/>
              </a:ext>
            </a:extLst>
          </p:cNvPr>
          <p:cNvSpPr txBox="1"/>
          <p:nvPr/>
        </p:nvSpPr>
        <p:spPr>
          <a:xfrm>
            <a:off x="4585938" y="2741411"/>
            <a:ext cx="6869151" cy="1077218"/>
          </a:xfrm>
          <a:prstGeom prst="rect">
            <a:avLst/>
          </a:prstGeom>
          <a:noFill/>
        </p:spPr>
        <p:txBody>
          <a:bodyPr wrap="square" rtlCol="0">
            <a:spAutoFit/>
          </a:bodyPr>
          <a:lstStyle/>
          <a:p>
            <a:r>
              <a:rPr lang="en-US" sz="3200" b="1" dirty="0"/>
              <a:t>The bees will make multiple cells along the face of the brood area.</a:t>
            </a:r>
          </a:p>
        </p:txBody>
      </p:sp>
      <p:sp>
        <p:nvSpPr>
          <p:cNvPr id="8" name="TextBox 7">
            <a:extLst>
              <a:ext uri="{FF2B5EF4-FFF2-40B4-BE49-F238E27FC236}">
                <a16:creationId xmlns:a16="http://schemas.microsoft.com/office/drawing/2014/main" id="{7E6A3D97-C220-425F-920E-62D0457BB3BC}"/>
              </a:ext>
            </a:extLst>
          </p:cNvPr>
          <p:cNvSpPr txBox="1"/>
          <p:nvPr/>
        </p:nvSpPr>
        <p:spPr>
          <a:xfrm>
            <a:off x="4655634" y="4187283"/>
            <a:ext cx="6729761" cy="1569660"/>
          </a:xfrm>
          <a:prstGeom prst="rect">
            <a:avLst/>
          </a:prstGeom>
          <a:noFill/>
        </p:spPr>
        <p:txBody>
          <a:bodyPr wrap="square" rtlCol="0">
            <a:spAutoFit/>
          </a:bodyPr>
          <a:lstStyle/>
          <a:p>
            <a:r>
              <a:rPr lang="en-US" sz="3200" b="1" dirty="0"/>
              <a:t>They are located across a frame with the bees desperate too get a new queen</a:t>
            </a:r>
            <a:r>
              <a:rPr lang="en-US" sz="3200" dirty="0"/>
              <a:t>.</a:t>
            </a:r>
            <a:endParaRPr lang="en-US" dirty="0"/>
          </a:p>
        </p:txBody>
      </p:sp>
    </p:spTree>
    <p:extLst>
      <p:ext uri="{BB962C8B-B14F-4D97-AF65-F5344CB8AC3E}">
        <p14:creationId xmlns:p14="http://schemas.microsoft.com/office/powerpoint/2010/main" val="310585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3D1EF-E3B4-45A1-B040-DBEBEC211AB5}"/>
              </a:ext>
            </a:extLst>
          </p:cNvPr>
          <p:cNvSpPr txBox="1"/>
          <p:nvPr/>
        </p:nvSpPr>
        <p:spPr>
          <a:xfrm>
            <a:off x="1442936" y="363165"/>
            <a:ext cx="9306127" cy="6370975"/>
          </a:xfrm>
          <a:prstGeom prst="rect">
            <a:avLst/>
          </a:prstGeom>
          <a:noFill/>
        </p:spPr>
        <p:txBody>
          <a:bodyPr wrap="square" rtlCol="0">
            <a:spAutoFit/>
          </a:bodyPr>
          <a:lstStyle/>
          <a:p>
            <a:pPr algn="ctr"/>
            <a:r>
              <a:rPr lang="en-US" sz="2800" b="1" dirty="0"/>
              <a:t>Queen Bee</a:t>
            </a:r>
          </a:p>
          <a:p>
            <a:endParaRPr lang="en-US" sz="2800" b="1" dirty="0"/>
          </a:p>
          <a:p>
            <a:r>
              <a:rPr lang="en-US" sz="2800" b="1" dirty="0"/>
              <a:t>a. Know and be able to describe a queen cell, supersedure cell and swarm cell</a:t>
            </a:r>
          </a:p>
          <a:p>
            <a:endParaRPr lang="en-US" b="1" dirty="0"/>
          </a:p>
          <a:p>
            <a:r>
              <a:rPr lang="en-US" sz="2800" b="1" dirty="0"/>
              <a:t>b. Know and be able to tell the difference between them.</a:t>
            </a:r>
          </a:p>
          <a:p>
            <a:endParaRPr lang="en-US" b="1" dirty="0"/>
          </a:p>
          <a:p>
            <a:r>
              <a:rPr lang="en-US" sz="2800" b="1" dirty="0"/>
              <a:t>c. Know and be able to describe indications of a “failing queen”, “queen-right” and “queen-less”</a:t>
            </a:r>
          </a:p>
          <a:p>
            <a:endParaRPr lang="en-US" b="1" dirty="0"/>
          </a:p>
          <a:p>
            <a:r>
              <a:rPr lang="en-US" sz="2800" b="1" dirty="0"/>
              <a:t>	Queen-right:  having a queen in the hive</a:t>
            </a:r>
          </a:p>
          <a:p>
            <a:endParaRPr lang="en-US" b="1" dirty="0"/>
          </a:p>
          <a:p>
            <a:r>
              <a:rPr lang="en-US" sz="2800" b="1" dirty="0"/>
              <a:t>d. Know and be able to describe at least one method of Queen rearing.</a:t>
            </a:r>
          </a:p>
          <a:p>
            <a:endParaRPr lang="en-US" b="1" dirty="0"/>
          </a:p>
        </p:txBody>
      </p:sp>
    </p:spTree>
    <p:extLst>
      <p:ext uri="{BB962C8B-B14F-4D97-AF65-F5344CB8AC3E}">
        <p14:creationId xmlns:p14="http://schemas.microsoft.com/office/powerpoint/2010/main" val="158161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363D8-5471-4897-B2AA-98E905F01740}"/>
              </a:ext>
            </a:extLst>
          </p:cNvPr>
          <p:cNvSpPr txBox="1"/>
          <p:nvPr/>
        </p:nvSpPr>
        <p:spPr>
          <a:xfrm>
            <a:off x="3926731" y="726332"/>
            <a:ext cx="4338537" cy="646331"/>
          </a:xfrm>
          <a:prstGeom prst="rect">
            <a:avLst/>
          </a:prstGeom>
          <a:noFill/>
        </p:spPr>
        <p:txBody>
          <a:bodyPr wrap="square" rtlCol="0">
            <a:spAutoFit/>
          </a:bodyPr>
          <a:lstStyle/>
          <a:p>
            <a:r>
              <a:rPr lang="en-US" sz="3600" b="1" dirty="0"/>
              <a:t>Open Queen Cells</a:t>
            </a:r>
          </a:p>
        </p:txBody>
      </p:sp>
      <p:pic>
        <p:nvPicPr>
          <p:cNvPr id="4" name="Picture 3" descr="A picture containing object, honeycomb, nest, food&#10;&#10;Description automatically generated">
            <a:extLst>
              <a:ext uri="{FF2B5EF4-FFF2-40B4-BE49-F238E27FC236}">
                <a16:creationId xmlns:a16="http://schemas.microsoft.com/office/drawing/2014/main" id="{86D4DF4A-A829-4F01-83EB-DF3A5AB1F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56" y="2014943"/>
            <a:ext cx="2982918" cy="2699730"/>
          </a:xfrm>
          <a:prstGeom prst="rect">
            <a:avLst/>
          </a:prstGeom>
        </p:spPr>
      </p:pic>
      <p:sp>
        <p:nvSpPr>
          <p:cNvPr id="5" name="TextBox 4">
            <a:extLst>
              <a:ext uri="{FF2B5EF4-FFF2-40B4-BE49-F238E27FC236}">
                <a16:creationId xmlns:a16="http://schemas.microsoft.com/office/drawing/2014/main" id="{DA6FEA29-4B69-4674-B7E4-E441AFD7102A}"/>
              </a:ext>
            </a:extLst>
          </p:cNvPr>
          <p:cNvSpPr txBox="1"/>
          <p:nvPr/>
        </p:nvSpPr>
        <p:spPr>
          <a:xfrm>
            <a:off x="4111557" y="1852960"/>
            <a:ext cx="7140102" cy="1077218"/>
          </a:xfrm>
          <a:prstGeom prst="rect">
            <a:avLst/>
          </a:prstGeom>
          <a:noFill/>
        </p:spPr>
        <p:txBody>
          <a:bodyPr wrap="square" rtlCol="0">
            <a:spAutoFit/>
          </a:bodyPr>
          <a:lstStyle/>
          <a:p>
            <a:r>
              <a:rPr lang="en-US" sz="3200" b="1" dirty="0"/>
              <a:t>Open queen cells occur during the larval stage.</a:t>
            </a:r>
          </a:p>
        </p:txBody>
      </p:sp>
      <p:sp>
        <p:nvSpPr>
          <p:cNvPr id="6" name="TextBox 5">
            <a:extLst>
              <a:ext uri="{FF2B5EF4-FFF2-40B4-BE49-F238E27FC236}">
                <a16:creationId xmlns:a16="http://schemas.microsoft.com/office/drawing/2014/main" id="{B083D21E-44AF-4E38-9238-113FA4B41427}"/>
              </a:ext>
            </a:extLst>
          </p:cNvPr>
          <p:cNvSpPr txBox="1"/>
          <p:nvPr/>
        </p:nvSpPr>
        <p:spPr>
          <a:xfrm>
            <a:off x="4131620" y="3184187"/>
            <a:ext cx="7522724" cy="1077218"/>
          </a:xfrm>
          <a:prstGeom prst="rect">
            <a:avLst/>
          </a:prstGeom>
          <a:noFill/>
        </p:spPr>
        <p:txBody>
          <a:bodyPr wrap="square" rtlCol="0">
            <a:spAutoFit/>
          </a:bodyPr>
          <a:lstStyle/>
          <a:p>
            <a:r>
              <a:rPr lang="en-US" sz="3200" b="1" dirty="0"/>
              <a:t>A look inside reveals a growing larva floating in a bed of brood food.</a:t>
            </a:r>
          </a:p>
        </p:txBody>
      </p:sp>
      <p:sp>
        <p:nvSpPr>
          <p:cNvPr id="7" name="TextBox 6">
            <a:extLst>
              <a:ext uri="{FF2B5EF4-FFF2-40B4-BE49-F238E27FC236}">
                <a16:creationId xmlns:a16="http://schemas.microsoft.com/office/drawing/2014/main" id="{AEA982F1-29DE-43BC-B21E-D2D6E7A8173C}"/>
              </a:ext>
            </a:extLst>
          </p:cNvPr>
          <p:cNvSpPr txBox="1"/>
          <p:nvPr/>
        </p:nvSpPr>
        <p:spPr>
          <a:xfrm>
            <a:off x="4111557" y="4562008"/>
            <a:ext cx="7710792" cy="1569660"/>
          </a:xfrm>
          <a:prstGeom prst="rect">
            <a:avLst/>
          </a:prstGeom>
          <a:noFill/>
        </p:spPr>
        <p:txBody>
          <a:bodyPr wrap="square" rtlCol="0">
            <a:spAutoFit/>
          </a:bodyPr>
          <a:lstStyle/>
          <a:p>
            <a:r>
              <a:rPr lang="en-US" sz="3200" b="1" dirty="0"/>
              <a:t>The quality and quantity of food (royal jelly) in this cell that is responsible for queen development</a:t>
            </a:r>
            <a:r>
              <a:rPr lang="en-US" dirty="0"/>
              <a:t>.</a:t>
            </a:r>
          </a:p>
        </p:txBody>
      </p:sp>
    </p:spTree>
    <p:extLst>
      <p:ext uri="{BB962C8B-B14F-4D97-AF65-F5344CB8AC3E}">
        <p14:creationId xmlns:p14="http://schemas.microsoft.com/office/powerpoint/2010/main" val="410066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5C1D5E-4ADA-47B0-A3ED-AF15D0A61B0E}"/>
              </a:ext>
            </a:extLst>
          </p:cNvPr>
          <p:cNvSpPr txBox="1"/>
          <p:nvPr/>
        </p:nvSpPr>
        <p:spPr>
          <a:xfrm>
            <a:off x="2970179" y="661482"/>
            <a:ext cx="6549957" cy="646331"/>
          </a:xfrm>
          <a:prstGeom prst="rect">
            <a:avLst/>
          </a:prstGeom>
          <a:noFill/>
        </p:spPr>
        <p:txBody>
          <a:bodyPr wrap="square" rtlCol="0">
            <a:spAutoFit/>
          </a:bodyPr>
          <a:lstStyle/>
          <a:p>
            <a:r>
              <a:rPr lang="en-US" sz="3600" b="1" dirty="0"/>
              <a:t>Capped Queen Bee Cells</a:t>
            </a:r>
          </a:p>
        </p:txBody>
      </p:sp>
      <p:pic>
        <p:nvPicPr>
          <p:cNvPr id="4" name="Picture 3" descr="A picture containing food, cake, sitting, donut&#10;&#10;Description automatically generated">
            <a:extLst>
              <a:ext uri="{FF2B5EF4-FFF2-40B4-BE49-F238E27FC236}">
                <a16:creationId xmlns:a16="http://schemas.microsoft.com/office/drawing/2014/main" id="{32616967-1961-443B-86F8-B84BB89C9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60" y="1830015"/>
            <a:ext cx="2273874" cy="3559107"/>
          </a:xfrm>
          <a:prstGeom prst="rect">
            <a:avLst/>
          </a:prstGeom>
        </p:spPr>
      </p:pic>
      <p:sp>
        <p:nvSpPr>
          <p:cNvPr id="5" name="TextBox 4">
            <a:extLst>
              <a:ext uri="{FF2B5EF4-FFF2-40B4-BE49-F238E27FC236}">
                <a16:creationId xmlns:a16="http://schemas.microsoft.com/office/drawing/2014/main" id="{19AD2700-B9DB-498F-B3A8-A09D4BFA318C}"/>
              </a:ext>
            </a:extLst>
          </p:cNvPr>
          <p:cNvSpPr txBox="1"/>
          <p:nvPr/>
        </p:nvSpPr>
        <p:spPr>
          <a:xfrm>
            <a:off x="3274978" y="1750979"/>
            <a:ext cx="8443609" cy="1569660"/>
          </a:xfrm>
          <a:prstGeom prst="rect">
            <a:avLst/>
          </a:prstGeom>
          <a:noFill/>
        </p:spPr>
        <p:txBody>
          <a:bodyPr wrap="square" rtlCol="0">
            <a:spAutoFit/>
          </a:bodyPr>
          <a:lstStyle/>
          <a:p>
            <a:r>
              <a:rPr lang="en-US" sz="3200" b="1" dirty="0"/>
              <a:t>When the queen finishes her larval development stage, the workers cap the end of the cell with wax.</a:t>
            </a:r>
          </a:p>
        </p:txBody>
      </p:sp>
      <p:sp>
        <p:nvSpPr>
          <p:cNvPr id="6" name="TextBox 5">
            <a:extLst>
              <a:ext uri="{FF2B5EF4-FFF2-40B4-BE49-F238E27FC236}">
                <a16:creationId xmlns:a16="http://schemas.microsoft.com/office/drawing/2014/main" id="{C1E0EE23-1689-4AD3-95FA-9735E1207205}"/>
              </a:ext>
            </a:extLst>
          </p:cNvPr>
          <p:cNvSpPr txBox="1"/>
          <p:nvPr/>
        </p:nvSpPr>
        <p:spPr>
          <a:xfrm>
            <a:off x="3274978" y="3609568"/>
            <a:ext cx="8398213" cy="1569660"/>
          </a:xfrm>
          <a:prstGeom prst="rect">
            <a:avLst/>
          </a:prstGeom>
          <a:noFill/>
        </p:spPr>
        <p:txBody>
          <a:bodyPr wrap="square" rtlCol="0">
            <a:spAutoFit/>
          </a:bodyPr>
          <a:lstStyle/>
          <a:p>
            <a:r>
              <a:rPr lang="en-US" sz="3200" b="1" dirty="0"/>
              <a:t>Inside the queen larva enters the pupal stage, she spins a cocoon and completes the transformation into an adult bee.</a:t>
            </a:r>
          </a:p>
        </p:txBody>
      </p:sp>
    </p:spTree>
    <p:extLst>
      <p:ext uri="{BB962C8B-B14F-4D97-AF65-F5344CB8AC3E}">
        <p14:creationId xmlns:p14="http://schemas.microsoft.com/office/powerpoint/2010/main" val="13174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7EFB7C-7D35-4C16-8F0E-7B4587E7DB15}"/>
              </a:ext>
            </a:extLst>
          </p:cNvPr>
          <p:cNvSpPr txBox="1"/>
          <p:nvPr/>
        </p:nvSpPr>
        <p:spPr>
          <a:xfrm>
            <a:off x="2587557" y="466928"/>
            <a:ext cx="8482519" cy="584775"/>
          </a:xfrm>
          <a:prstGeom prst="rect">
            <a:avLst/>
          </a:prstGeom>
          <a:noFill/>
        </p:spPr>
        <p:txBody>
          <a:bodyPr wrap="square" rtlCol="0">
            <a:spAutoFit/>
          </a:bodyPr>
          <a:lstStyle/>
          <a:p>
            <a:r>
              <a:rPr lang="en-US" sz="3200" b="1" dirty="0"/>
              <a:t>What Does a Capped Queen Cell Mean?</a:t>
            </a:r>
          </a:p>
        </p:txBody>
      </p:sp>
      <p:sp>
        <p:nvSpPr>
          <p:cNvPr id="3" name="TextBox 2">
            <a:extLst>
              <a:ext uri="{FF2B5EF4-FFF2-40B4-BE49-F238E27FC236}">
                <a16:creationId xmlns:a16="http://schemas.microsoft.com/office/drawing/2014/main" id="{A164BEC8-6A75-4836-ABF7-6C4C7FD632DF}"/>
              </a:ext>
            </a:extLst>
          </p:cNvPr>
          <p:cNvSpPr txBox="1"/>
          <p:nvPr/>
        </p:nvSpPr>
        <p:spPr>
          <a:xfrm>
            <a:off x="4066162" y="1582365"/>
            <a:ext cx="7872918" cy="1077218"/>
          </a:xfrm>
          <a:prstGeom prst="rect">
            <a:avLst/>
          </a:prstGeom>
          <a:noFill/>
        </p:spPr>
        <p:txBody>
          <a:bodyPr wrap="square" rtlCol="0">
            <a:spAutoFit/>
          </a:bodyPr>
          <a:lstStyle/>
          <a:p>
            <a:r>
              <a:rPr lang="en-US" sz="3200" b="1" dirty="0"/>
              <a:t>The life cycle of a queen honey bee from egg to adult is 16 days</a:t>
            </a:r>
            <a:r>
              <a:rPr lang="en-US" dirty="0"/>
              <a:t>.</a:t>
            </a:r>
          </a:p>
        </p:txBody>
      </p:sp>
      <p:pic>
        <p:nvPicPr>
          <p:cNvPr id="5" name="Picture 4" descr="A close up of food&#10;&#10;Description automatically generated">
            <a:extLst>
              <a:ext uri="{FF2B5EF4-FFF2-40B4-BE49-F238E27FC236}">
                <a16:creationId xmlns:a16="http://schemas.microsoft.com/office/drawing/2014/main" id="{857F9EE6-062C-450C-BBB3-62FC3E545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20" y="1660187"/>
            <a:ext cx="3068176" cy="4314622"/>
          </a:xfrm>
          <a:prstGeom prst="rect">
            <a:avLst/>
          </a:prstGeom>
        </p:spPr>
      </p:pic>
      <p:sp>
        <p:nvSpPr>
          <p:cNvPr id="6" name="TextBox 5">
            <a:extLst>
              <a:ext uri="{FF2B5EF4-FFF2-40B4-BE49-F238E27FC236}">
                <a16:creationId xmlns:a16="http://schemas.microsoft.com/office/drawing/2014/main" id="{E94A9EDB-8C64-41B3-9CE2-541A757A0D43}"/>
              </a:ext>
            </a:extLst>
          </p:cNvPr>
          <p:cNvSpPr txBox="1"/>
          <p:nvPr/>
        </p:nvSpPr>
        <p:spPr>
          <a:xfrm>
            <a:off x="4014281" y="2993757"/>
            <a:ext cx="7256833" cy="1077218"/>
          </a:xfrm>
          <a:prstGeom prst="rect">
            <a:avLst/>
          </a:prstGeom>
          <a:noFill/>
        </p:spPr>
        <p:txBody>
          <a:bodyPr wrap="square" rtlCol="0">
            <a:spAutoFit/>
          </a:bodyPr>
          <a:lstStyle/>
          <a:p>
            <a:r>
              <a:rPr lang="en-US" sz="3200" b="1" dirty="0"/>
              <a:t>Most colonies will cap the queen cell on day 8 (this can be earlier). </a:t>
            </a:r>
          </a:p>
        </p:txBody>
      </p:sp>
      <p:sp>
        <p:nvSpPr>
          <p:cNvPr id="7" name="TextBox 6">
            <a:extLst>
              <a:ext uri="{FF2B5EF4-FFF2-40B4-BE49-F238E27FC236}">
                <a16:creationId xmlns:a16="http://schemas.microsoft.com/office/drawing/2014/main" id="{8621440E-C2D4-4E64-A954-584CF9CB1749}"/>
              </a:ext>
            </a:extLst>
          </p:cNvPr>
          <p:cNvSpPr txBox="1"/>
          <p:nvPr/>
        </p:nvSpPr>
        <p:spPr>
          <a:xfrm>
            <a:off x="4066160" y="4405149"/>
            <a:ext cx="7529209" cy="1569660"/>
          </a:xfrm>
          <a:prstGeom prst="rect">
            <a:avLst/>
          </a:prstGeom>
          <a:noFill/>
        </p:spPr>
        <p:txBody>
          <a:bodyPr wrap="square" rtlCol="0">
            <a:spAutoFit/>
          </a:bodyPr>
          <a:lstStyle/>
          <a:p>
            <a:r>
              <a:rPr lang="en-US" sz="3200" b="1" dirty="0"/>
              <a:t>Sometimes, it is difficult to tell if the colony has already swarmed, so use care if you cut out cells.  </a:t>
            </a:r>
          </a:p>
        </p:txBody>
      </p:sp>
    </p:spTree>
    <p:extLst>
      <p:ext uri="{BB962C8B-B14F-4D97-AF65-F5344CB8AC3E}">
        <p14:creationId xmlns:p14="http://schemas.microsoft.com/office/powerpoint/2010/main" val="147248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55192-55D4-460F-B407-201935E9347F}"/>
              </a:ext>
            </a:extLst>
          </p:cNvPr>
          <p:cNvSpPr txBox="1"/>
          <p:nvPr/>
        </p:nvSpPr>
        <p:spPr>
          <a:xfrm>
            <a:off x="3443591" y="713361"/>
            <a:ext cx="5304817" cy="646331"/>
          </a:xfrm>
          <a:prstGeom prst="rect">
            <a:avLst/>
          </a:prstGeom>
          <a:noFill/>
        </p:spPr>
        <p:txBody>
          <a:bodyPr wrap="square" rtlCol="0">
            <a:spAutoFit/>
          </a:bodyPr>
          <a:lstStyle/>
          <a:p>
            <a:r>
              <a:rPr lang="en-US" sz="3600" b="1" dirty="0"/>
              <a:t>Emerged Queen Cells</a:t>
            </a:r>
          </a:p>
        </p:txBody>
      </p:sp>
      <p:pic>
        <p:nvPicPr>
          <p:cNvPr id="4" name="Picture 3" descr="A close up of a nest&#10;&#10;Description automatically generated">
            <a:extLst>
              <a:ext uri="{FF2B5EF4-FFF2-40B4-BE49-F238E27FC236}">
                <a16:creationId xmlns:a16="http://schemas.microsoft.com/office/drawing/2014/main" id="{7D723F7E-8342-419E-B18F-B81C856BD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62" y="1681263"/>
            <a:ext cx="2892504" cy="3495473"/>
          </a:xfrm>
          <a:prstGeom prst="rect">
            <a:avLst/>
          </a:prstGeom>
        </p:spPr>
      </p:pic>
      <p:sp>
        <p:nvSpPr>
          <p:cNvPr id="6" name="TextBox 5">
            <a:extLst>
              <a:ext uri="{FF2B5EF4-FFF2-40B4-BE49-F238E27FC236}">
                <a16:creationId xmlns:a16="http://schemas.microsoft.com/office/drawing/2014/main" id="{E4D8A6C8-3D98-4820-A9DF-C28E40CF13A0}"/>
              </a:ext>
            </a:extLst>
          </p:cNvPr>
          <p:cNvSpPr txBox="1"/>
          <p:nvPr/>
        </p:nvSpPr>
        <p:spPr>
          <a:xfrm>
            <a:off x="3955915" y="1731775"/>
            <a:ext cx="7393021" cy="1077218"/>
          </a:xfrm>
          <a:prstGeom prst="rect">
            <a:avLst/>
          </a:prstGeom>
          <a:noFill/>
        </p:spPr>
        <p:txBody>
          <a:bodyPr wrap="square" rtlCol="0">
            <a:spAutoFit/>
          </a:bodyPr>
          <a:lstStyle/>
          <a:p>
            <a:r>
              <a:rPr lang="en-US" sz="3200" b="1" dirty="0"/>
              <a:t>Around day 16, a fully formed adult queen will emerge from her cell.</a:t>
            </a:r>
          </a:p>
        </p:txBody>
      </p:sp>
      <p:sp>
        <p:nvSpPr>
          <p:cNvPr id="7" name="TextBox 6">
            <a:extLst>
              <a:ext uri="{FF2B5EF4-FFF2-40B4-BE49-F238E27FC236}">
                <a16:creationId xmlns:a16="http://schemas.microsoft.com/office/drawing/2014/main" id="{ECBFC285-A3DE-4AF9-90F2-81972A45325E}"/>
              </a:ext>
            </a:extLst>
          </p:cNvPr>
          <p:cNvSpPr txBox="1"/>
          <p:nvPr/>
        </p:nvSpPr>
        <p:spPr>
          <a:xfrm>
            <a:off x="4014281" y="3026923"/>
            <a:ext cx="7561634" cy="1569660"/>
          </a:xfrm>
          <a:prstGeom prst="rect">
            <a:avLst/>
          </a:prstGeom>
          <a:noFill/>
        </p:spPr>
        <p:txBody>
          <a:bodyPr wrap="square" rtlCol="0">
            <a:spAutoFit/>
          </a:bodyPr>
          <a:lstStyle/>
          <a:p>
            <a:r>
              <a:rPr lang="en-US" sz="3200" b="1" dirty="0"/>
              <a:t>Her first order of business is to seek out any other developing queens and sting them to death.</a:t>
            </a:r>
          </a:p>
        </p:txBody>
      </p:sp>
      <p:sp>
        <p:nvSpPr>
          <p:cNvPr id="8" name="TextBox 7">
            <a:extLst>
              <a:ext uri="{FF2B5EF4-FFF2-40B4-BE49-F238E27FC236}">
                <a16:creationId xmlns:a16="http://schemas.microsoft.com/office/drawing/2014/main" id="{60FC76EC-56D7-480A-AFA1-7B5C7FE25F57}"/>
              </a:ext>
            </a:extLst>
          </p:cNvPr>
          <p:cNvSpPr txBox="1"/>
          <p:nvPr/>
        </p:nvSpPr>
        <p:spPr>
          <a:xfrm>
            <a:off x="4014281" y="5032443"/>
            <a:ext cx="7088221" cy="1077218"/>
          </a:xfrm>
          <a:prstGeom prst="rect">
            <a:avLst/>
          </a:prstGeom>
          <a:noFill/>
        </p:spPr>
        <p:txBody>
          <a:bodyPr wrap="square" rtlCol="0">
            <a:spAutoFit/>
          </a:bodyPr>
          <a:lstStyle/>
          <a:p>
            <a:r>
              <a:rPr lang="en-US" sz="3200" b="1" dirty="0"/>
              <a:t>Survival of the fittest can be an ugly business sometimes.</a:t>
            </a:r>
          </a:p>
        </p:txBody>
      </p:sp>
    </p:spTree>
    <p:extLst>
      <p:ext uri="{BB962C8B-B14F-4D97-AF65-F5344CB8AC3E}">
        <p14:creationId xmlns:p14="http://schemas.microsoft.com/office/powerpoint/2010/main" val="11057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F027F3-CD4B-4805-A7D6-3C657681A80B}"/>
              </a:ext>
            </a:extLst>
          </p:cNvPr>
          <p:cNvSpPr txBox="1"/>
          <p:nvPr/>
        </p:nvSpPr>
        <p:spPr>
          <a:xfrm>
            <a:off x="3268494" y="505838"/>
            <a:ext cx="6024664" cy="646331"/>
          </a:xfrm>
          <a:prstGeom prst="rect">
            <a:avLst/>
          </a:prstGeom>
          <a:noFill/>
        </p:spPr>
        <p:txBody>
          <a:bodyPr wrap="square" rtlCol="0">
            <a:spAutoFit/>
          </a:bodyPr>
          <a:lstStyle/>
          <a:p>
            <a:r>
              <a:rPr lang="en-US" sz="3600" b="1" dirty="0"/>
              <a:t>Using Extra Queen Cells</a:t>
            </a:r>
          </a:p>
        </p:txBody>
      </p:sp>
      <p:sp>
        <p:nvSpPr>
          <p:cNvPr id="3" name="TextBox 2">
            <a:extLst>
              <a:ext uri="{FF2B5EF4-FFF2-40B4-BE49-F238E27FC236}">
                <a16:creationId xmlns:a16="http://schemas.microsoft.com/office/drawing/2014/main" id="{FDC15B35-A3DD-4F33-974D-6EBD5B18C04F}"/>
              </a:ext>
            </a:extLst>
          </p:cNvPr>
          <p:cNvSpPr txBox="1"/>
          <p:nvPr/>
        </p:nvSpPr>
        <p:spPr>
          <a:xfrm>
            <a:off x="4212076" y="1476424"/>
            <a:ext cx="7438417" cy="2062103"/>
          </a:xfrm>
          <a:prstGeom prst="rect">
            <a:avLst/>
          </a:prstGeom>
          <a:noFill/>
        </p:spPr>
        <p:txBody>
          <a:bodyPr wrap="square" rtlCol="0">
            <a:spAutoFit/>
          </a:bodyPr>
          <a:lstStyle/>
          <a:p>
            <a:r>
              <a:rPr lang="en-US" sz="3200" b="1" dirty="0"/>
              <a:t>If a colony is strong with many queen cells, you can move the frame with some of the queen cells to a new box.</a:t>
            </a:r>
          </a:p>
        </p:txBody>
      </p:sp>
      <p:pic>
        <p:nvPicPr>
          <p:cNvPr id="5" name="Picture 4" descr="A picture containing grass, outdoor, sitting, wooden&#10;&#10;Description automatically generated">
            <a:extLst>
              <a:ext uri="{FF2B5EF4-FFF2-40B4-BE49-F238E27FC236}">
                <a16:creationId xmlns:a16="http://schemas.microsoft.com/office/drawing/2014/main" id="{EAFCE8F4-1F36-43B9-9758-A91BF6533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8216"/>
            <a:ext cx="3714750" cy="3000375"/>
          </a:xfrm>
          <a:prstGeom prst="rect">
            <a:avLst/>
          </a:prstGeom>
        </p:spPr>
      </p:pic>
      <p:sp>
        <p:nvSpPr>
          <p:cNvPr id="6" name="TextBox 5">
            <a:extLst>
              <a:ext uri="{FF2B5EF4-FFF2-40B4-BE49-F238E27FC236}">
                <a16:creationId xmlns:a16="http://schemas.microsoft.com/office/drawing/2014/main" id="{D4617661-1C30-4F70-B008-2232D794851E}"/>
              </a:ext>
            </a:extLst>
          </p:cNvPr>
          <p:cNvSpPr txBox="1"/>
          <p:nvPr/>
        </p:nvSpPr>
        <p:spPr>
          <a:xfrm>
            <a:off x="4283412" y="3688403"/>
            <a:ext cx="7367081" cy="1077218"/>
          </a:xfrm>
          <a:prstGeom prst="rect">
            <a:avLst/>
          </a:prstGeom>
          <a:noFill/>
        </p:spPr>
        <p:txBody>
          <a:bodyPr wrap="square" rtlCol="0">
            <a:spAutoFit/>
          </a:bodyPr>
          <a:lstStyle/>
          <a:p>
            <a:r>
              <a:rPr lang="en-US" sz="3200" b="1" dirty="0"/>
              <a:t>Add a few frames of bees, brood, honey and pollen from other hives.</a:t>
            </a:r>
          </a:p>
        </p:txBody>
      </p:sp>
      <p:sp>
        <p:nvSpPr>
          <p:cNvPr id="7" name="TextBox 6">
            <a:extLst>
              <a:ext uri="{FF2B5EF4-FFF2-40B4-BE49-F238E27FC236}">
                <a16:creationId xmlns:a16="http://schemas.microsoft.com/office/drawing/2014/main" id="{C9DC8CB9-2E74-4577-A36F-E96EF5A38C31}"/>
              </a:ext>
            </a:extLst>
          </p:cNvPr>
          <p:cNvSpPr txBox="1"/>
          <p:nvPr/>
        </p:nvSpPr>
        <p:spPr>
          <a:xfrm>
            <a:off x="4306110" y="5188591"/>
            <a:ext cx="6926094" cy="1077218"/>
          </a:xfrm>
          <a:prstGeom prst="rect">
            <a:avLst/>
          </a:prstGeom>
          <a:noFill/>
        </p:spPr>
        <p:txBody>
          <a:bodyPr wrap="square" rtlCol="0">
            <a:spAutoFit/>
          </a:bodyPr>
          <a:lstStyle/>
          <a:p>
            <a:r>
              <a:rPr lang="en-US" sz="3200" b="1" dirty="0"/>
              <a:t>Let this new split raise one of the queen cells into a new queen bee.</a:t>
            </a:r>
          </a:p>
        </p:txBody>
      </p:sp>
    </p:spTree>
    <p:extLst>
      <p:ext uri="{BB962C8B-B14F-4D97-AF65-F5344CB8AC3E}">
        <p14:creationId xmlns:p14="http://schemas.microsoft.com/office/powerpoint/2010/main" val="215010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561A3-C6B5-40ED-9FED-07D1EA77EA4F}"/>
              </a:ext>
            </a:extLst>
          </p:cNvPr>
          <p:cNvSpPr txBox="1"/>
          <p:nvPr/>
        </p:nvSpPr>
        <p:spPr>
          <a:xfrm>
            <a:off x="2963694" y="534704"/>
            <a:ext cx="5849566" cy="646331"/>
          </a:xfrm>
          <a:prstGeom prst="rect">
            <a:avLst/>
          </a:prstGeom>
          <a:noFill/>
        </p:spPr>
        <p:txBody>
          <a:bodyPr wrap="square" rtlCol="0">
            <a:spAutoFit/>
          </a:bodyPr>
          <a:lstStyle/>
          <a:p>
            <a:r>
              <a:rPr lang="en-US" sz="3600" b="1" dirty="0"/>
              <a:t>What Queen Cells Tell Us</a:t>
            </a:r>
          </a:p>
        </p:txBody>
      </p:sp>
      <p:sp>
        <p:nvSpPr>
          <p:cNvPr id="3" name="TextBox 2">
            <a:extLst>
              <a:ext uri="{FF2B5EF4-FFF2-40B4-BE49-F238E27FC236}">
                <a16:creationId xmlns:a16="http://schemas.microsoft.com/office/drawing/2014/main" id="{984F5DB1-2742-4490-84CD-7BF34111AC4B}"/>
              </a:ext>
            </a:extLst>
          </p:cNvPr>
          <p:cNvSpPr txBox="1"/>
          <p:nvPr/>
        </p:nvSpPr>
        <p:spPr>
          <a:xfrm>
            <a:off x="3845668" y="1647216"/>
            <a:ext cx="8579796" cy="1077218"/>
          </a:xfrm>
          <a:prstGeom prst="rect">
            <a:avLst/>
          </a:prstGeom>
          <a:noFill/>
        </p:spPr>
        <p:txBody>
          <a:bodyPr wrap="square" rtlCol="0">
            <a:spAutoFit/>
          </a:bodyPr>
          <a:lstStyle/>
          <a:p>
            <a:r>
              <a:rPr lang="en-US" sz="3200" b="1" dirty="0"/>
              <a:t>It is thought that larger queen cells produce queen of better quality, because:</a:t>
            </a:r>
          </a:p>
        </p:txBody>
      </p:sp>
      <p:sp>
        <p:nvSpPr>
          <p:cNvPr id="4" name="TextBox 3">
            <a:extLst>
              <a:ext uri="{FF2B5EF4-FFF2-40B4-BE49-F238E27FC236}">
                <a16:creationId xmlns:a16="http://schemas.microsoft.com/office/drawing/2014/main" id="{3ECBCF95-61EC-46C4-8CCC-8074A247BD49}"/>
              </a:ext>
            </a:extLst>
          </p:cNvPr>
          <p:cNvSpPr txBox="1"/>
          <p:nvPr/>
        </p:nvSpPr>
        <p:spPr>
          <a:xfrm>
            <a:off x="3780816" y="2985328"/>
            <a:ext cx="9526621" cy="1569660"/>
          </a:xfrm>
          <a:prstGeom prst="rect">
            <a:avLst/>
          </a:prstGeom>
          <a:noFill/>
        </p:spPr>
        <p:txBody>
          <a:bodyPr wrap="square" rtlCol="0">
            <a:spAutoFit/>
          </a:bodyPr>
          <a:lstStyle/>
          <a:p>
            <a:r>
              <a:rPr lang="en-US" sz="3200" b="1" dirty="0"/>
              <a:t>the belief that a strong colony with a large population has more workers to feed developing queens.</a:t>
            </a:r>
          </a:p>
        </p:txBody>
      </p:sp>
      <p:sp>
        <p:nvSpPr>
          <p:cNvPr id="5" name="TextBox 4">
            <a:extLst>
              <a:ext uri="{FF2B5EF4-FFF2-40B4-BE49-F238E27FC236}">
                <a16:creationId xmlns:a16="http://schemas.microsoft.com/office/drawing/2014/main" id="{ECFFB991-05AB-4845-ACE2-78DF32E95BDE}"/>
              </a:ext>
            </a:extLst>
          </p:cNvPr>
          <p:cNvSpPr txBox="1"/>
          <p:nvPr/>
        </p:nvSpPr>
        <p:spPr>
          <a:xfrm>
            <a:off x="3845668" y="4753636"/>
            <a:ext cx="7996137" cy="1569660"/>
          </a:xfrm>
          <a:prstGeom prst="rect">
            <a:avLst/>
          </a:prstGeom>
          <a:noFill/>
        </p:spPr>
        <p:txBody>
          <a:bodyPr wrap="square" rtlCol="0">
            <a:spAutoFit/>
          </a:bodyPr>
          <a:lstStyle/>
          <a:p>
            <a:r>
              <a:rPr lang="en-US" sz="3200" b="1" dirty="0"/>
              <a:t>During an inspection, the largest ones should always be considered the best to keep.</a:t>
            </a:r>
          </a:p>
        </p:txBody>
      </p:sp>
      <p:pic>
        <p:nvPicPr>
          <p:cNvPr id="7" name="Picture 6" descr="A close up of a nest&#10;&#10;Description automatically generated">
            <a:extLst>
              <a:ext uri="{FF2B5EF4-FFF2-40B4-BE49-F238E27FC236}">
                <a16:creationId xmlns:a16="http://schemas.microsoft.com/office/drawing/2014/main" id="{346E2286-B3C8-4DEA-B042-50D941736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98" y="2093472"/>
            <a:ext cx="3151762" cy="3152853"/>
          </a:xfrm>
          <a:prstGeom prst="rect">
            <a:avLst/>
          </a:prstGeom>
        </p:spPr>
      </p:pic>
    </p:spTree>
    <p:extLst>
      <p:ext uri="{BB962C8B-B14F-4D97-AF65-F5344CB8AC3E}">
        <p14:creationId xmlns:p14="http://schemas.microsoft.com/office/powerpoint/2010/main" val="8853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997C1-D777-4FE7-9226-683F5A435A17}"/>
              </a:ext>
            </a:extLst>
          </p:cNvPr>
          <p:cNvSpPr txBox="1"/>
          <p:nvPr/>
        </p:nvSpPr>
        <p:spPr>
          <a:xfrm>
            <a:off x="3553838" y="778213"/>
            <a:ext cx="5116749" cy="584775"/>
          </a:xfrm>
          <a:prstGeom prst="rect">
            <a:avLst/>
          </a:prstGeom>
          <a:noFill/>
        </p:spPr>
        <p:txBody>
          <a:bodyPr wrap="square" rtlCol="0">
            <a:spAutoFit/>
          </a:bodyPr>
          <a:lstStyle/>
          <a:p>
            <a:r>
              <a:rPr lang="en-US" sz="3200" b="1" dirty="0"/>
              <a:t> Forced Supersedure</a:t>
            </a:r>
          </a:p>
        </p:txBody>
      </p:sp>
      <p:sp>
        <p:nvSpPr>
          <p:cNvPr id="3" name="TextBox 2">
            <a:extLst>
              <a:ext uri="{FF2B5EF4-FFF2-40B4-BE49-F238E27FC236}">
                <a16:creationId xmlns:a16="http://schemas.microsoft.com/office/drawing/2014/main" id="{9232F958-7A79-47E1-9911-FDDD99A74190}"/>
              </a:ext>
            </a:extLst>
          </p:cNvPr>
          <p:cNvSpPr txBox="1"/>
          <p:nvPr/>
        </p:nvSpPr>
        <p:spPr>
          <a:xfrm>
            <a:off x="2983150" y="1464275"/>
            <a:ext cx="8942866" cy="1077218"/>
          </a:xfrm>
          <a:prstGeom prst="rect">
            <a:avLst/>
          </a:prstGeom>
          <a:noFill/>
        </p:spPr>
        <p:txBody>
          <a:bodyPr wrap="square" rtlCol="0">
            <a:spAutoFit/>
          </a:bodyPr>
          <a:lstStyle/>
          <a:p>
            <a:r>
              <a:rPr lang="en-US" sz="3200" b="1" dirty="0"/>
              <a:t>Supersedure may be forced by clipping off one of the queen's middle or posterior legs.</a:t>
            </a:r>
          </a:p>
        </p:txBody>
      </p:sp>
      <p:sp>
        <p:nvSpPr>
          <p:cNvPr id="4" name="TextBox 3">
            <a:extLst>
              <a:ext uri="{FF2B5EF4-FFF2-40B4-BE49-F238E27FC236}">
                <a16:creationId xmlns:a16="http://schemas.microsoft.com/office/drawing/2014/main" id="{611C9F1A-BCC7-4954-8E6F-311399279344}"/>
              </a:ext>
            </a:extLst>
          </p:cNvPr>
          <p:cNvSpPr txBox="1"/>
          <p:nvPr/>
        </p:nvSpPr>
        <p:spPr>
          <a:xfrm>
            <a:off x="3080426" y="2678374"/>
            <a:ext cx="8476033" cy="1077218"/>
          </a:xfrm>
          <a:prstGeom prst="rect">
            <a:avLst/>
          </a:prstGeom>
          <a:noFill/>
        </p:spPr>
        <p:txBody>
          <a:bodyPr wrap="square" rtlCol="0">
            <a:spAutoFit/>
          </a:bodyPr>
          <a:lstStyle/>
          <a:p>
            <a:r>
              <a:rPr lang="en-US" sz="3200" b="1" dirty="0"/>
              <a:t>This makes her unable to properly place her eggs at the bottom of the brood cell.</a:t>
            </a:r>
          </a:p>
        </p:txBody>
      </p:sp>
      <p:sp>
        <p:nvSpPr>
          <p:cNvPr id="6" name="TextBox 5">
            <a:extLst>
              <a:ext uri="{FF2B5EF4-FFF2-40B4-BE49-F238E27FC236}">
                <a16:creationId xmlns:a16="http://schemas.microsoft.com/office/drawing/2014/main" id="{9C0C3AF8-9EF9-4627-B017-9D3DB2C088CC}"/>
              </a:ext>
            </a:extLst>
          </p:cNvPr>
          <p:cNvSpPr txBox="1"/>
          <p:nvPr/>
        </p:nvSpPr>
        <p:spPr>
          <a:xfrm>
            <a:off x="3031788" y="3829779"/>
            <a:ext cx="8845589" cy="1077218"/>
          </a:xfrm>
          <a:prstGeom prst="rect">
            <a:avLst/>
          </a:prstGeom>
          <a:noFill/>
        </p:spPr>
        <p:txBody>
          <a:bodyPr wrap="square" rtlCol="0">
            <a:spAutoFit/>
          </a:bodyPr>
          <a:lstStyle/>
          <a:p>
            <a:r>
              <a:rPr lang="en-US" sz="3200" b="1" dirty="0"/>
              <a:t>The workers detect this and then rear replacement queens.</a:t>
            </a:r>
          </a:p>
        </p:txBody>
      </p:sp>
      <p:sp>
        <p:nvSpPr>
          <p:cNvPr id="7" name="TextBox 6">
            <a:extLst>
              <a:ext uri="{FF2B5EF4-FFF2-40B4-BE49-F238E27FC236}">
                <a16:creationId xmlns:a16="http://schemas.microsoft.com/office/drawing/2014/main" id="{1939C95E-BC36-43E7-92BE-F26A7C5195AA}"/>
              </a:ext>
            </a:extLst>
          </p:cNvPr>
          <p:cNvSpPr txBox="1"/>
          <p:nvPr/>
        </p:nvSpPr>
        <p:spPr>
          <a:xfrm>
            <a:off x="3080426" y="5194569"/>
            <a:ext cx="9156970" cy="1077218"/>
          </a:xfrm>
          <a:prstGeom prst="rect">
            <a:avLst/>
          </a:prstGeom>
          <a:noFill/>
        </p:spPr>
        <p:txBody>
          <a:bodyPr wrap="square" rtlCol="0">
            <a:spAutoFit/>
          </a:bodyPr>
          <a:lstStyle/>
          <a:p>
            <a:r>
              <a:rPr lang="en-US" sz="3200" b="1" dirty="0"/>
              <a:t>Emergency queens are usually smaller and less prolific than normal queens.</a:t>
            </a:r>
          </a:p>
        </p:txBody>
      </p:sp>
      <p:pic>
        <p:nvPicPr>
          <p:cNvPr id="9" name="Picture 8" descr="A close up of a nest&#10;&#10;Description automatically generated">
            <a:extLst>
              <a:ext uri="{FF2B5EF4-FFF2-40B4-BE49-F238E27FC236}">
                <a16:creationId xmlns:a16="http://schemas.microsoft.com/office/drawing/2014/main" id="{ACED54D7-739F-4DEF-BC23-42F268AFD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71" y="2157492"/>
            <a:ext cx="2579713" cy="3131623"/>
          </a:xfrm>
          <a:prstGeom prst="rect">
            <a:avLst/>
          </a:prstGeom>
        </p:spPr>
      </p:pic>
    </p:spTree>
    <p:extLst>
      <p:ext uri="{BB962C8B-B14F-4D97-AF65-F5344CB8AC3E}">
        <p14:creationId xmlns:p14="http://schemas.microsoft.com/office/powerpoint/2010/main" val="27606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B82F5D-CD0D-4112-8AAC-143E5D25E44C}"/>
              </a:ext>
            </a:extLst>
          </p:cNvPr>
          <p:cNvSpPr txBox="1"/>
          <p:nvPr/>
        </p:nvSpPr>
        <p:spPr>
          <a:xfrm>
            <a:off x="3949430" y="810638"/>
            <a:ext cx="4403387" cy="646331"/>
          </a:xfrm>
          <a:prstGeom prst="rect">
            <a:avLst/>
          </a:prstGeom>
          <a:noFill/>
        </p:spPr>
        <p:txBody>
          <a:bodyPr wrap="square" rtlCol="0">
            <a:spAutoFit/>
          </a:bodyPr>
          <a:lstStyle/>
          <a:p>
            <a:r>
              <a:rPr lang="en-US" sz="3600" b="1" dirty="0"/>
              <a:t>Queen rearing </a:t>
            </a:r>
          </a:p>
        </p:txBody>
      </p:sp>
      <p:sp>
        <p:nvSpPr>
          <p:cNvPr id="4" name="TextBox 3">
            <a:extLst>
              <a:ext uri="{FF2B5EF4-FFF2-40B4-BE49-F238E27FC236}">
                <a16:creationId xmlns:a16="http://schemas.microsoft.com/office/drawing/2014/main" id="{D7F82D13-9915-4266-A413-742626DBFB25}"/>
              </a:ext>
            </a:extLst>
          </p:cNvPr>
          <p:cNvSpPr txBox="1"/>
          <p:nvPr/>
        </p:nvSpPr>
        <p:spPr>
          <a:xfrm>
            <a:off x="1361872" y="1835285"/>
            <a:ext cx="9824937" cy="2062103"/>
          </a:xfrm>
          <a:prstGeom prst="rect">
            <a:avLst/>
          </a:prstGeom>
          <a:noFill/>
        </p:spPr>
        <p:txBody>
          <a:bodyPr wrap="square" rtlCol="0">
            <a:spAutoFit/>
          </a:bodyPr>
          <a:lstStyle/>
          <a:p>
            <a:r>
              <a:rPr lang="en-US" sz="3200" b="1" dirty="0"/>
              <a:t>The easiest method of raising a new queen is to move a ripe queen cell from a busy colony into a </a:t>
            </a:r>
            <a:r>
              <a:rPr lang="en-US" sz="3200" b="1" dirty="0" err="1"/>
              <a:t>nuc</a:t>
            </a:r>
            <a:r>
              <a:rPr lang="en-US" sz="3200" b="1" dirty="0"/>
              <a:t> or mating box stocked with nurse bees and brood. </a:t>
            </a:r>
            <a:endParaRPr lang="en-US" b="1" dirty="0"/>
          </a:p>
        </p:txBody>
      </p:sp>
      <p:sp>
        <p:nvSpPr>
          <p:cNvPr id="5" name="TextBox 4">
            <a:extLst>
              <a:ext uri="{FF2B5EF4-FFF2-40B4-BE49-F238E27FC236}">
                <a16:creationId xmlns:a16="http://schemas.microsoft.com/office/drawing/2014/main" id="{3AF6A4E8-7C63-4491-AB00-B78702F9A4C0}"/>
              </a:ext>
            </a:extLst>
          </p:cNvPr>
          <p:cNvSpPr txBox="1"/>
          <p:nvPr/>
        </p:nvSpPr>
        <p:spPr>
          <a:xfrm>
            <a:off x="1361872" y="4079132"/>
            <a:ext cx="10097311" cy="1077218"/>
          </a:xfrm>
          <a:prstGeom prst="rect">
            <a:avLst/>
          </a:prstGeom>
          <a:noFill/>
        </p:spPr>
        <p:txBody>
          <a:bodyPr wrap="square" rtlCol="0">
            <a:spAutoFit/>
          </a:bodyPr>
          <a:lstStyle/>
          <a:p>
            <a:r>
              <a:rPr lang="en-US" sz="3200" b="1" dirty="0"/>
              <a:t>This is usually the first type of queen rearing a new beekeeper tries and it is both fun and effective.</a:t>
            </a:r>
          </a:p>
        </p:txBody>
      </p:sp>
    </p:spTree>
    <p:extLst>
      <p:ext uri="{BB962C8B-B14F-4D97-AF65-F5344CB8AC3E}">
        <p14:creationId xmlns:p14="http://schemas.microsoft.com/office/powerpoint/2010/main" val="3932587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816AD-AA23-48C4-B799-F95DC668656E}"/>
              </a:ext>
            </a:extLst>
          </p:cNvPr>
          <p:cNvSpPr txBox="1"/>
          <p:nvPr/>
        </p:nvSpPr>
        <p:spPr>
          <a:xfrm>
            <a:off x="460444" y="2295728"/>
            <a:ext cx="11284084" cy="3416320"/>
          </a:xfrm>
          <a:prstGeom prst="rect">
            <a:avLst/>
          </a:prstGeom>
          <a:noFill/>
        </p:spPr>
        <p:txBody>
          <a:bodyPr wrap="square" rtlCol="0">
            <a:spAutoFit/>
          </a:bodyPr>
          <a:lstStyle/>
          <a:p>
            <a:r>
              <a:rPr lang="en-US" sz="3600" b="1" dirty="0"/>
              <a:t>Parthenogenesis is a form of reproduction in which an egg can develop into an embryo without being fertilized by a sperm.</a:t>
            </a:r>
          </a:p>
          <a:p>
            <a:endParaRPr lang="en-US" sz="3600" b="1" dirty="0"/>
          </a:p>
          <a:p>
            <a:r>
              <a:rPr lang="en-US" sz="3600" b="1" dirty="0"/>
              <a:t>Parthenogenesis is derived from the Greek word for “virgin birth.”</a:t>
            </a:r>
          </a:p>
        </p:txBody>
      </p:sp>
      <p:sp>
        <p:nvSpPr>
          <p:cNvPr id="3" name="TextBox 2">
            <a:extLst>
              <a:ext uri="{FF2B5EF4-FFF2-40B4-BE49-F238E27FC236}">
                <a16:creationId xmlns:a16="http://schemas.microsoft.com/office/drawing/2014/main" id="{8DA1465A-3BEC-49C9-B667-EAFC9DBECE9C}"/>
              </a:ext>
            </a:extLst>
          </p:cNvPr>
          <p:cNvSpPr txBox="1"/>
          <p:nvPr/>
        </p:nvSpPr>
        <p:spPr>
          <a:xfrm>
            <a:off x="1293779" y="791183"/>
            <a:ext cx="9617413" cy="769441"/>
          </a:xfrm>
          <a:prstGeom prst="rect">
            <a:avLst/>
          </a:prstGeom>
          <a:noFill/>
        </p:spPr>
        <p:txBody>
          <a:bodyPr wrap="square" rtlCol="0">
            <a:spAutoFit/>
          </a:bodyPr>
          <a:lstStyle/>
          <a:p>
            <a:r>
              <a:rPr lang="en-US" sz="4400" b="1" dirty="0"/>
              <a:t>arrhenotokous parthenogenesis</a:t>
            </a:r>
          </a:p>
        </p:txBody>
      </p:sp>
    </p:spTree>
    <p:extLst>
      <p:ext uri="{BB962C8B-B14F-4D97-AF65-F5344CB8AC3E}">
        <p14:creationId xmlns:p14="http://schemas.microsoft.com/office/powerpoint/2010/main" val="1754989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41A05-3600-493F-A198-DCB209300F2B}"/>
              </a:ext>
            </a:extLst>
          </p:cNvPr>
          <p:cNvSpPr txBox="1"/>
          <p:nvPr/>
        </p:nvSpPr>
        <p:spPr>
          <a:xfrm>
            <a:off x="1387814" y="2613497"/>
            <a:ext cx="10149192" cy="1107996"/>
          </a:xfrm>
          <a:prstGeom prst="rect">
            <a:avLst/>
          </a:prstGeom>
          <a:noFill/>
        </p:spPr>
        <p:txBody>
          <a:bodyPr wrap="square" rtlCol="0">
            <a:spAutoFit/>
          </a:bodyPr>
          <a:lstStyle/>
          <a:p>
            <a:r>
              <a:rPr lang="en-US" sz="6600" b="1" dirty="0"/>
              <a:t>Questions &amp; Comments</a:t>
            </a:r>
          </a:p>
        </p:txBody>
      </p:sp>
    </p:spTree>
    <p:extLst>
      <p:ext uri="{BB962C8B-B14F-4D97-AF65-F5344CB8AC3E}">
        <p14:creationId xmlns:p14="http://schemas.microsoft.com/office/powerpoint/2010/main" val="123155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117A0A-4C53-4C63-9641-B4224A874B34}"/>
              </a:ext>
            </a:extLst>
          </p:cNvPr>
          <p:cNvSpPr txBox="1"/>
          <p:nvPr/>
        </p:nvSpPr>
        <p:spPr>
          <a:xfrm>
            <a:off x="3985098" y="323602"/>
            <a:ext cx="3132306" cy="646331"/>
          </a:xfrm>
          <a:prstGeom prst="rect">
            <a:avLst/>
          </a:prstGeom>
          <a:noFill/>
        </p:spPr>
        <p:txBody>
          <a:bodyPr wrap="square" rtlCol="0">
            <a:spAutoFit/>
          </a:bodyPr>
          <a:lstStyle/>
          <a:p>
            <a:r>
              <a:rPr lang="en-US" sz="3600" b="1" dirty="0"/>
              <a:t>Queen Bee</a:t>
            </a:r>
          </a:p>
        </p:txBody>
      </p:sp>
      <p:sp>
        <p:nvSpPr>
          <p:cNvPr id="3" name="TextBox 2">
            <a:extLst>
              <a:ext uri="{FF2B5EF4-FFF2-40B4-BE49-F238E27FC236}">
                <a16:creationId xmlns:a16="http://schemas.microsoft.com/office/drawing/2014/main" id="{F64C5230-AC78-4D7C-861A-C673BEABEF1A}"/>
              </a:ext>
            </a:extLst>
          </p:cNvPr>
          <p:cNvSpPr txBox="1"/>
          <p:nvPr/>
        </p:nvSpPr>
        <p:spPr>
          <a:xfrm>
            <a:off x="3734989" y="1306248"/>
            <a:ext cx="7900416" cy="1077218"/>
          </a:xfrm>
          <a:prstGeom prst="rect">
            <a:avLst/>
          </a:prstGeom>
          <a:noFill/>
        </p:spPr>
        <p:txBody>
          <a:bodyPr wrap="square" rtlCol="0">
            <a:spAutoFit/>
          </a:bodyPr>
          <a:lstStyle/>
          <a:p>
            <a:r>
              <a:rPr lang="en-US" sz="3200" b="1" dirty="0"/>
              <a:t>Adult, mated female that lives in a honey bee colony. </a:t>
            </a:r>
          </a:p>
        </p:txBody>
      </p:sp>
      <p:pic>
        <p:nvPicPr>
          <p:cNvPr id="5" name="Picture 4" descr="A picture containing honeycomb&#10;&#10;Description automatically generated">
            <a:extLst>
              <a:ext uri="{FF2B5EF4-FFF2-40B4-BE49-F238E27FC236}">
                <a16:creationId xmlns:a16="http://schemas.microsoft.com/office/drawing/2014/main" id="{EC5ABE0D-56F3-43D3-B78C-72D2DD1C0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17" y="1844857"/>
            <a:ext cx="3143250" cy="3143250"/>
          </a:xfrm>
          <a:prstGeom prst="rect">
            <a:avLst/>
          </a:prstGeom>
        </p:spPr>
      </p:pic>
      <p:sp>
        <p:nvSpPr>
          <p:cNvPr id="6" name="TextBox 5">
            <a:extLst>
              <a:ext uri="{FF2B5EF4-FFF2-40B4-BE49-F238E27FC236}">
                <a16:creationId xmlns:a16="http://schemas.microsoft.com/office/drawing/2014/main" id="{28153275-85DD-4A58-B1B1-F30D932E2BFA}"/>
              </a:ext>
            </a:extLst>
          </p:cNvPr>
          <p:cNvSpPr txBox="1"/>
          <p:nvPr/>
        </p:nvSpPr>
        <p:spPr>
          <a:xfrm>
            <a:off x="3786730" y="2569678"/>
            <a:ext cx="7796933" cy="1077218"/>
          </a:xfrm>
          <a:prstGeom prst="rect">
            <a:avLst/>
          </a:prstGeom>
          <a:noFill/>
        </p:spPr>
        <p:txBody>
          <a:bodyPr wrap="square" rtlCol="0">
            <a:spAutoFit/>
          </a:bodyPr>
          <a:lstStyle/>
          <a:p>
            <a:r>
              <a:rPr lang="en-US" sz="3200" b="1" dirty="0"/>
              <a:t>She is usually the mother of most, if not all, of the bees in the beehive.</a:t>
            </a:r>
          </a:p>
        </p:txBody>
      </p:sp>
      <p:sp>
        <p:nvSpPr>
          <p:cNvPr id="7" name="TextBox 6">
            <a:extLst>
              <a:ext uri="{FF2B5EF4-FFF2-40B4-BE49-F238E27FC236}">
                <a16:creationId xmlns:a16="http://schemas.microsoft.com/office/drawing/2014/main" id="{451D4897-647C-4673-B5C0-3D39A565C7F7}"/>
              </a:ext>
            </a:extLst>
          </p:cNvPr>
          <p:cNvSpPr txBox="1"/>
          <p:nvPr/>
        </p:nvSpPr>
        <p:spPr>
          <a:xfrm>
            <a:off x="3793867" y="3791415"/>
            <a:ext cx="7841538" cy="1077218"/>
          </a:xfrm>
          <a:prstGeom prst="rect">
            <a:avLst/>
          </a:prstGeom>
          <a:noFill/>
        </p:spPr>
        <p:txBody>
          <a:bodyPr wrap="square" rtlCol="0">
            <a:spAutoFit/>
          </a:bodyPr>
          <a:lstStyle/>
          <a:p>
            <a:r>
              <a:rPr lang="en-US" sz="3200" b="1" dirty="0"/>
              <a:t>Queens are developed from larvae selected by worker bees.</a:t>
            </a:r>
          </a:p>
        </p:txBody>
      </p:sp>
      <p:sp>
        <p:nvSpPr>
          <p:cNvPr id="8" name="TextBox 7">
            <a:extLst>
              <a:ext uri="{FF2B5EF4-FFF2-40B4-BE49-F238E27FC236}">
                <a16:creationId xmlns:a16="http://schemas.microsoft.com/office/drawing/2014/main" id="{E954B2FB-A81C-407F-B293-5F36876265DD}"/>
              </a:ext>
            </a:extLst>
          </p:cNvPr>
          <p:cNvSpPr txBox="1"/>
          <p:nvPr/>
        </p:nvSpPr>
        <p:spPr>
          <a:xfrm>
            <a:off x="3842487" y="5054845"/>
            <a:ext cx="8094894" cy="1077218"/>
          </a:xfrm>
          <a:prstGeom prst="rect">
            <a:avLst/>
          </a:prstGeom>
          <a:noFill/>
        </p:spPr>
        <p:txBody>
          <a:bodyPr wrap="square" rtlCol="0">
            <a:spAutoFit/>
          </a:bodyPr>
          <a:lstStyle/>
          <a:p>
            <a:r>
              <a:rPr lang="en-US" sz="3200" b="1" dirty="0"/>
              <a:t>The primary function of a queen bee is to serve as the reproducer.</a:t>
            </a:r>
          </a:p>
        </p:txBody>
      </p:sp>
    </p:spTree>
    <p:extLst>
      <p:ext uri="{BB962C8B-B14F-4D97-AF65-F5344CB8AC3E}">
        <p14:creationId xmlns:p14="http://schemas.microsoft.com/office/powerpoint/2010/main" val="420086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147F5AB4-9CB5-4B80-84C6-DC3496A58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574" y="1477537"/>
            <a:ext cx="5750852" cy="4828140"/>
          </a:xfrm>
          <a:prstGeom prst="rect">
            <a:avLst/>
          </a:prstGeom>
        </p:spPr>
      </p:pic>
      <p:sp>
        <p:nvSpPr>
          <p:cNvPr id="4" name="TextBox 3">
            <a:extLst>
              <a:ext uri="{FF2B5EF4-FFF2-40B4-BE49-F238E27FC236}">
                <a16:creationId xmlns:a16="http://schemas.microsoft.com/office/drawing/2014/main" id="{FD174C6B-40A9-4AFA-ADF4-41DB2824060F}"/>
              </a:ext>
            </a:extLst>
          </p:cNvPr>
          <p:cNvSpPr txBox="1"/>
          <p:nvPr/>
        </p:nvSpPr>
        <p:spPr>
          <a:xfrm>
            <a:off x="2447693" y="362415"/>
            <a:ext cx="8536258" cy="646331"/>
          </a:xfrm>
          <a:prstGeom prst="rect">
            <a:avLst/>
          </a:prstGeom>
          <a:noFill/>
        </p:spPr>
        <p:txBody>
          <a:bodyPr wrap="square" rtlCol="0">
            <a:spAutoFit/>
          </a:bodyPr>
          <a:lstStyle/>
          <a:p>
            <a:r>
              <a:rPr lang="en-US" sz="3600" b="1" dirty="0"/>
              <a:t>International Queen Marking Guide</a:t>
            </a:r>
          </a:p>
        </p:txBody>
      </p:sp>
    </p:spTree>
    <p:extLst>
      <p:ext uri="{BB962C8B-B14F-4D97-AF65-F5344CB8AC3E}">
        <p14:creationId xmlns:p14="http://schemas.microsoft.com/office/powerpoint/2010/main" val="105140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22B02-55E3-4167-857F-06E65DD5ADD8}"/>
              </a:ext>
            </a:extLst>
          </p:cNvPr>
          <p:cNvSpPr txBox="1"/>
          <p:nvPr/>
        </p:nvSpPr>
        <p:spPr>
          <a:xfrm>
            <a:off x="4396902" y="706876"/>
            <a:ext cx="5752290" cy="646331"/>
          </a:xfrm>
          <a:prstGeom prst="rect">
            <a:avLst/>
          </a:prstGeom>
          <a:noFill/>
        </p:spPr>
        <p:txBody>
          <a:bodyPr wrap="square" rtlCol="0">
            <a:spAutoFit/>
          </a:bodyPr>
          <a:lstStyle/>
          <a:p>
            <a:r>
              <a:rPr lang="en-US" sz="3600" b="1" dirty="0"/>
              <a:t>What is a Cell?</a:t>
            </a:r>
          </a:p>
        </p:txBody>
      </p:sp>
      <p:sp>
        <p:nvSpPr>
          <p:cNvPr id="3" name="TextBox 2">
            <a:extLst>
              <a:ext uri="{FF2B5EF4-FFF2-40B4-BE49-F238E27FC236}">
                <a16:creationId xmlns:a16="http://schemas.microsoft.com/office/drawing/2014/main" id="{33E80670-B57C-480C-9205-ADE340A7C75B}"/>
              </a:ext>
            </a:extLst>
          </p:cNvPr>
          <p:cNvSpPr txBox="1"/>
          <p:nvPr/>
        </p:nvSpPr>
        <p:spPr>
          <a:xfrm>
            <a:off x="4604426" y="2068749"/>
            <a:ext cx="7133616" cy="1569660"/>
          </a:xfrm>
          <a:prstGeom prst="rect">
            <a:avLst/>
          </a:prstGeom>
          <a:noFill/>
        </p:spPr>
        <p:txBody>
          <a:bodyPr wrap="square" rtlCol="0">
            <a:spAutoFit/>
          </a:bodyPr>
          <a:lstStyle/>
          <a:p>
            <a:r>
              <a:rPr lang="en-US" sz="3200" b="1" dirty="0"/>
              <a:t>The term “cell” is used to describe any type of closed space created from wax by bees.</a:t>
            </a:r>
          </a:p>
        </p:txBody>
      </p:sp>
      <p:sp>
        <p:nvSpPr>
          <p:cNvPr id="4" name="TextBox 3">
            <a:extLst>
              <a:ext uri="{FF2B5EF4-FFF2-40B4-BE49-F238E27FC236}">
                <a16:creationId xmlns:a16="http://schemas.microsoft.com/office/drawing/2014/main" id="{CC72292C-4AF9-4483-BF53-7791277B34FE}"/>
              </a:ext>
            </a:extLst>
          </p:cNvPr>
          <p:cNvSpPr txBox="1"/>
          <p:nvPr/>
        </p:nvSpPr>
        <p:spPr>
          <a:xfrm>
            <a:off x="4662792" y="4181832"/>
            <a:ext cx="7075250" cy="2062103"/>
          </a:xfrm>
          <a:prstGeom prst="rect">
            <a:avLst/>
          </a:prstGeom>
          <a:noFill/>
        </p:spPr>
        <p:txBody>
          <a:bodyPr wrap="square" rtlCol="0">
            <a:spAutoFit/>
          </a:bodyPr>
          <a:lstStyle/>
          <a:p>
            <a:r>
              <a:rPr lang="en-US" sz="3200" b="1" dirty="0"/>
              <a:t>A “comb” is simply a series of interconnected cells that are used to store honey and pollen and to protect developing brood.</a:t>
            </a:r>
          </a:p>
        </p:txBody>
      </p:sp>
      <p:pic>
        <p:nvPicPr>
          <p:cNvPr id="6" name="Picture 5" descr="A picture containing object, honeycomb, food, orange&#10;&#10;Description automatically generated">
            <a:extLst>
              <a:ext uri="{FF2B5EF4-FFF2-40B4-BE49-F238E27FC236}">
                <a16:creationId xmlns:a16="http://schemas.microsoft.com/office/drawing/2014/main" id="{CCAB4CB5-F0EA-4D3D-A2D2-6A7A01B6E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09" y="2304394"/>
            <a:ext cx="3713027" cy="3519232"/>
          </a:xfrm>
          <a:prstGeom prst="rect">
            <a:avLst/>
          </a:prstGeom>
        </p:spPr>
      </p:pic>
    </p:spTree>
    <p:extLst>
      <p:ext uri="{BB962C8B-B14F-4D97-AF65-F5344CB8AC3E}">
        <p14:creationId xmlns:p14="http://schemas.microsoft.com/office/powerpoint/2010/main" val="95764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F5F99-F84C-4B39-8BC6-9C1B39244F81}"/>
              </a:ext>
            </a:extLst>
          </p:cNvPr>
          <p:cNvSpPr txBox="1"/>
          <p:nvPr/>
        </p:nvSpPr>
        <p:spPr>
          <a:xfrm>
            <a:off x="3041515" y="629056"/>
            <a:ext cx="6258128" cy="707886"/>
          </a:xfrm>
          <a:prstGeom prst="rect">
            <a:avLst/>
          </a:prstGeom>
          <a:noFill/>
        </p:spPr>
        <p:txBody>
          <a:bodyPr wrap="square" rtlCol="0">
            <a:spAutoFit/>
          </a:bodyPr>
          <a:lstStyle/>
          <a:p>
            <a:r>
              <a:rPr lang="en-US" sz="4000" b="1" dirty="0"/>
              <a:t>Types of Queen Cells</a:t>
            </a:r>
          </a:p>
        </p:txBody>
      </p:sp>
      <p:sp>
        <p:nvSpPr>
          <p:cNvPr id="3" name="TextBox 2">
            <a:extLst>
              <a:ext uri="{FF2B5EF4-FFF2-40B4-BE49-F238E27FC236}">
                <a16:creationId xmlns:a16="http://schemas.microsoft.com/office/drawing/2014/main" id="{48C36821-6400-40DF-B616-50EB0F72BD5D}"/>
              </a:ext>
            </a:extLst>
          </p:cNvPr>
          <p:cNvSpPr txBox="1"/>
          <p:nvPr/>
        </p:nvSpPr>
        <p:spPr>
          <a:xfrm>
            <a:off x="2801566" y="2008523"/>
            <a:ext cx="7678366" cy="707886"/>
          </a:xfrm>
          <a:prstGeom prst="rect">
            <a:avLst/>
          </a:prstGeom>
          <a:noFill/>
        </p:spPr>
        <p:txBody>
          <a:bodyPr wrap="square" rtlCol="0">
            <a:spAutoFit/>
          </a:bodyPr>
          <a:lstStyle/>
          <a:p>
            <a:r>
              <a:rPr lang="en-US" sz="4000" b="1" dirty="0"/>
              <a:t>Swarm Cells,</a:t>
            </a:r>
          </a:p>
        </p:txBody>
      </p:sp>
      <p:sp>
        <p:nvSpPr>
          <p:cNvPr id="5" name="TextBox 4">
            <a:extLst>
              <a:ext uri="{FF2B5EF4-FFF2-40B4-BE49-F238E27FC236}">
                <a16:creationId xmlns:a16="http://schemas.microsoft.com/office/drawing/2014/main" id="{965C8458-AFC8-463E-A56F-331D5825A49C}"/>
              </a:ext>
            </a:extLst>
          </p:cNvPr>
          <p:cNvSpPr txBox="1"/>
          <p:nvPr/>
        </p:nvSpPr>
        <p:spPr>
          <a:xfrm>
            <a:off x="2749685" y="2983362"/>
            <a:ext cx="6186791" cy="707886"/>
          </a:xfrm>
          <a:prstGeom prst="rect">
            <a:avLst/>
          </a:prstGeom>
          <a:noFill/>
        </p:spPr>
        <p:txBody>
          <a:bodyPr wrap="square" rtlCol="0">
            <a:spAutoFit/>
          </a:bodyPr>
          <a:lstStyle/>
          <a:p>
            <a:r>
              <a:rPr lang="en-US" dirty="0"/>
              <a:t> </a:t>
            </a:r>
            <a:r>
              <a:rPr lang="en-US" sz="4000" b="1" dirty="0"/>
              <a:t>Supersedure Cells</a:t>
            </a:r>
            <a:endParaRPr lang="en-US" b="1" dirty="0"/>
          </a:p>
        </p:txBody>
      </p:sp>
      <p:sp>
        <p:nvSpPr>
          <p:cNvPr id="6" name="TextBox 5">
            <a:extLst>
              <a:ext uri="{FF2B5EF4-FFF2-40B4-BE49-F238E27FC236}">
                <a16:creationId xmlns:a16="http://schemas.microsoft.com/office/drawing/2014/main" id="{76B62EEB-74F1-4BA7-8002-8C7BC1A33BAC}"/>
              </a:ext>
            </a:extLst>
          </p:cNvPr>
          <p:cNvSpPr txBox="1"/>
          <p:nvPr/>
        </p:nvSpPr>
        <p:spPr>
          <a:xfrm>
            <a:off x="1416719" y="4774709"/>
            <a:ext cx="9630383" cy="1200329"/>
          </a:xfrm>
          <a:prstGeom prst="rect">
            <a:avLst/>
          </a:prstGeom>
          <a:noFill/>
        </p:spPr>
        <p:txBody>
          <a:bodyPr wrap="square" rtlCol="0">
            <a:spAutoFit/>
          </a:bodyPr>
          <a:lstStyle/>
          <a:p>
            <a:r>
              <a:rPr lang="en-US" sz="3600" b="1" dirty="0"/>
              <a:t>Each kind of queen cell is constructed for a different reason.</a:t>
            </a:r>
          </a:p>
        </p:txBody>
      </p:sp>
      <p:sp>
        <p:nvSpPr>
          <p:cNvPr id="4" name="TextBox 3">
            <a:extLst>
              <a:ext uri="{FF2B5EF4-FFF2-40B4-BE49-F238E27FC236}">
                <a16:creationId xmlns:a16="http://schemas.microsoft.com/office/drawing/2014/main" id="{8E6D213E-1438-481C-9073-7F818A35E72D}"/>
              </a:ext>
            </a:extLst>
          </p:cNvPr>
          <p:cNvSpPr txBox="1"/>
          <p:nvPr/>
        </p:nvSpPr>
        <p:spPr>
          <a:xfrm>
            <a:off x="5051502" y="3910759"/>
            <a:ext cx="5107259" cy="646331"/>
          </a:xfrm>
          <a:prstGeom prst="rect">
            <a:avLst/>
          </a:prstGeom>
          <a:noFill/>
        </p:spPr>
        <p:txBody>
          <a:bodyPr wrap="square" rtlCol="0">
            <a:spAutoFit/>
          </a:bodyPr>
          <a:lstStyle/>
          <a:p>
            <a:r>
              <a:rPr lang="en-US" sz="3600" b="1" dirty="0"/>
              <a:t>Emergency Cells</a:t>
            </a:r>
          </a:p>
        </p:txBody>
      </p:sp>
    </p:spTree>
    <p:extLst>
      <p:ext uri="{BB962C8B-B14F-4D97-AF65-F5344CB8AC3E}">
        <p14:creationId xmlns:p14="http://schemas.microsoft.com/office/powerpoint/2010/main" val="233296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27B86-7B6D-42A3-AD69-45E2F3482D07}"/>
              </a:ext>
            </a:extLst>
          </p:cNvPr>
          <p:cNvSpPr txBox="1"/>
          <p:nvPr/>
        </p:nvSpPr>
        <p:spPr>
          <a:xfrm>
            <a:off x="1692614" y="467974"/>
            <a:ext cx="9597958" cy="646331"/>
          </a:xfrm>
          <a:prstGeom prst="rect">
            <a:avLst/>
          </a:prstGeom>
          <a:noFill/>
        </p:spPr>
        <p:txBody>
          <a:bodyPr wrap="square" rtlCol="0">
            <a:spAutoFit/>
          </a:bodyPr>
          <a:lstStyle/>
          <a:p>
            <a:r>
              <a:rPr lang="en-US" sz="3600" b="1" dirty="0"/>
              <a:t>Where are “Swarm” Queen Cells Located?</a:t>
            </a:r>
          </a:p>
        </p:txBody>
      </p:sp>
      <p:sp>
        <p:nvSpPr>
          <p:cNvPr id="5" name="TextBox 4">
            <a:extLst>
              <a:ext uri="{FF2B5EF4-FFF2-40B4-BE49-F238E27FC236}">
                <a16:creationId xmlns:a16="http://schemas.microsoft.com/office/drawing/2014/main" id="{F44E226A-541A-4366-861C-0D431B262F4A}"/>
              </a:ext>
            </a:extLst>
          </p:cNvPr>
          <p:cNvSpPr txBox="1"/>
          <p:nvPr/>
        </p:nvSpPr>
        <p:spPr>
          <a:xfrm>
            <a:off x="4863830" y="4631872"/>
            <a:ext cx="6509426" cy="1077218"/>
          </a:xfrm>
          <a:prstGeom prst="rect">
            <a:avLst/>
          </a:prstGeom>
          <a:noFill/>
        </p:spPr>
        <p:txBody>
          <a:bodyPr wrap="square" rtlCol="0">
            <a:spAutoFit/>
          </a:bodyPr>
          <a:lstStyle/>
          <a:p>
            <a:r>
              <a:rPr lang="en-US" sz="3200" b="1" dirty="0"/>
              <a:t>They can be located anywhere in the brood nest area.</a:t>
            </a:r>
          </a:p>
        </p:txBody>
      </p:sp>
      <p:pic>
        <p:nvPicPr>
          <p:cNvPr id="7" name="Picture 6" descr="A picture containing object, honeycomb, standing, group&#10;&#10;Description automatically generated">
            <a:extLst>
              <a:ext uri="{FF2B5EF4-FFF2-40B4-BE49-F238E27FC236}">
                <a16:creationId xmlns:a16="http://schemas.microsoft.com/office/drawing/2014/main" id="{42EA4D81-A799-4DE9-88C7-03B1E173E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536" y="1653108"/>
            <a:ext cx="3029540" cy="3037597"/>
          </a:xfrm>
          <a:prstGeom prst="rect">
            <a:avLst/>
          </a:prstGeom>
        </p:spPr>
      </p:pic>
      <p:sp>
        <p:nvSpPr>
          <p:cNvPr id="8" name="TextBox 7">
            <a:extLst>
              <a:ext uri="{FF2B5EF4-FFF2-40B4-BE49-F238E27FC236}">
                <a16:creationId xmlns:a16="http://schemas.microsoft.com/office/drawing/2014/main" id="{1F40EC18-6BA5-40A1-B952-EB9FDBA8FACA}"/>
              </a:ext>
            </a:extLst>
          </p:cNvPr>
          <p:cNvSpPr txBox="1"/>
          <p:nvPr/>
        </p:nvSpPr>
        <p:spPr>
          <a:xfrm>
            <a:off x="7166043" y="3429000"/>
            <a:ext cx="3158247" cy="646331"/>
          </a:xfrm>
          <a:prstGeom prst="rect">
            <a:avLst/>
          </a:prstGeom>
          <a:noFill/>
        </p:spPr>
        <p:txBody>
          <a:bodyPr wrap="square" rtlCol="0">
            <a:spAutoFit/>
          </a:bodyPr>
          <a:lstStyle/>
          <a:p>
            <a:r>
              <a:rPr lang="en-US" sz="3600" b="1" dirty="0"/>
              <a:t>Queen Cells</a:t>
            </a:r>
          </a:p>
        </p:txBody>
      </p:sp>
      <p:cxnSp>
        <p:nvCxnSpPr>
          <p:cNvPr id="10" name="Straight Arrow Connector 9">
            <a:extLst>
              <a:ext uri="{FF2B5EF4-FFF2-40B4-BE49-F238E27FC236}">
                <a16:creationId xmlns:a16="http://schemas.microsoft.com/office/drawing/2014/main" id="{68D081D7-2060-460D-963D-BC4D7AB203D6}"/>
              </a:ext>
            </a:extLst>
          </p:cNvPr>
          <p:cNvCxnSpPr/>
          <p:nvPr/>
        </p:nvCxnSpPr>
        <p:spPr>
          <a:xfrm flipH="1" flipV="1">
            <a:off x="3599234" y="3534383"/>
            <a:ext cx="3294434" cy="2010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ABDF3C6-38E6-4B6A-B0BA-6E4E7EF82C14}"/>
              </a:ext>
            </a:extLst>
          </p:cNvPr>
          <p:cNvSpPr txBox="1"/>
          <p:nvPr/>
        </p:nvSpPr>
        <p:spPr>
          <a:xfrm>
            <a:off x="4734128" y="1586087"/>
            <a:ext cx="7457872" cy="1569660"/>
          </a:xfrm>
          <a:prstGeom prst="rect">
            <a:avLst/>
          </a:prstGeom>
          <a:noFill/>
        </p:spPr>
        <p:txBody>
          <a:bodyPr wrap="square" rtlCol="0">
            <a:spAutoFit/>
          </a:bodyPr>
          <a:lstStyle/>
          <a:p>
            <a:r>
              <a:rPr lang="en-US" sz="3200" b="1" dirty="0"/>
              <a:t>Primarily found on the bottom of frames and others will be scattered on the face of the comb.</a:t>
            </a:r>
          </a:p>
        </p:txBody>
      </p:sp>
      <p:sp>
        <p:nvSpPr>
          <p:cNvPr id="3" name="TextBox 2">
            <a:extLst>
              <a:ext uri="{FF2B5EF4-FFF2-40B4-BE49-F238E27FC236}">
                <a16:creationId xmlns:a16="http://schemas.microsoft.com/office/drawing/2014/main" id="{BF64B864-CA39-46F7-AFD8-377B8B526B6A}"/>
              </a:ext>
            </a:extLst>
          </p:cNvPr>
          <p:cNvSpPr txBox="1"/>
          <p:nvPr/>
        </p:nvSpPr>
        <p:spPr>
          <a:xfrm>
            <a:off x="502754" y="5293530"/>
            <a:ext cx="4170556" cy="646331"/>
          </a:xfrm>
          <a:prstGeom prst="rect">
            <a:avLst/>
          </a:prstGeom>
          <a:noFill/>
        </p:spPr>
        <p:txBody>
          <a:bodyPr wrap="square" rtlCol="0">
            <a:spAutoFit/>
          </a:bodyPr>
          <a:lstStyle/>
          <a:p>
            <a:r>
              <a:rPr lang="en-US" sz="3600" b="1" dirty="0"/>
              <a:t>Capped Brood</a:t>
            </a:r>
          </a:p>
        </p:txBody>
      </p:sp>
      <p:cxnSp>
        <p:nvCxnSpPr>
          <p:cNvPr id="6" name="Straight Arrow Connector 5">
            <a:extLst>
              <a:ext uri="{FF2B5EF4-FFF2-40B4-BE49-F238E27FC236}">
                <a16:creationId xmlns:a16="http://schemas.microsoft.com/office/drawing/2014/main" id="{4E961702-0AAD-4B7F-BF9B-9DA53563D2DA}"/>
              </a:ext>
            </a:extLst>
          </p:cNvPr>
          <p:cNvCxnSpPr/>
          <p:nvPr/>
        </p:nvCxnSpPr>
        <p:spPr>
          <a:xfrm flipV="1">
            <a:off x="1271239" y="2759927"/>
            <a:ext cx="100361" cy="254805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6FD76A-94A1-45F3-87BF-F3DB9988033F}"/>
              </a:ext>
            </a:extLst>
          </p:cNvPr>
          <p:cNvSpPr txBox="1"/>
          <p:nvPr/>
        </p:nvSpPr>
        <p:spPr>
          <a:xfrm>
            <a:off x="4105072" y="693907"/>
            <a:ext cx="3372256" cy="707886"/>
          </a:xfrm>
          <a:prstGeom prst="rect">
            <a:avLst/>
          </a:prstGeom>
          <a:noFill/>
        </p:spPr>
        <p:txBody>
          <a:bodyPr wrap="square" rtlCol="0">
            <a:spAutoFit/>
          </a:bodyPr>
          <a:lstStyle/>
          <a:p>
            <a:r>
              <a:rPr lang="en-US" sz="4000" b="1" dirty="0"/>
              <a:t>Queen Cups</a:t>
            </a:r>
          </a:p>
        </p:txBody>
      </p:sp>
      <p:pic>
        <p:nvPicPr>
          <p:cNvPr id="4" name="Picture 3" descr="A picture containing object, honeycomb, banana, food&#10;&#10;Description automatically generated">
            <a:extLst>
              <a:ext uri="{FF2B5EF4-FFF2-40B4-BE49-F238E27FC236}">
                <a16:creationId xmlns:a16="http://schemas.microsoft.com/office/drawing/2014/main" id="{C2A5D5A2-5767-415D-8630-3532B3F8F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64" y="1740035"/>
            <a:ext cx="3990793" cy="3979829"/>
          </a:xfrm>
          <a:prstGeom prst="rect">
            <a:avLst/>
          </a:prstGeom>
        </p:spPr>
      </p:pic>
      <p:sp>
        <p:nvSpPr>
          <p:cNvPr id="5" name="TextBox 4">
            <a:extLst>
              <a:ext uri="{FF2B5EF4-FFF2-40B4-BE49-F238E27FC236}">
                <a16:creationId xmlns:a16="http://schemas.microsoft.com/office/drawing/2014/main" id="{4B847ABF-E537-4742-80C8-9DA8D4316389}"/>
              </a:ext>
            </a:extLst>
          </p:cNvPr>
          <p:cNvSpPr txBox="1"/>
          <p:nvPr/>
        </p:nvSpPr>
        <p:spPr>
          <a:xfrm>
            <a:off x="4584970" y="2046783"/>
            <a:ext cx="6861242" cy="1077218"/>
          </a:xfrm>
          <a:prstGeom prst="rect">
            <a:avLst/>
          </a:prstGeom>
          <a:noFill/>
        </p:spPr>
        <p:txBody>
          <a:bodyPr wrap="square" rtlCol="0">
            <a:spAutoFit/>
          </a:bodyPr>
          <a:lstStyle/>
          <a:p>
            <a:r>
              <a:rPr lang="en-US" sz="3200" b="1" dirty="0"/>
              <a:t>Dome-shaped cups intended to contain an egg for a </a:t>
            </a:r>
            <a:r>
              <a:rPr lang="en-US" sz="3200" b="1" u="sng" dirty="0"/>
              <a:t>future</a:t>
            </a:r>
            <a:r>
              <a:rPr lang="en-US" sz="3200" b="1" dirty="0"/>
              <a:t> queen.</a:t>
            </a:r>
          </a:p>
        </p:txBody>
      </p:sp>
      <p:sp>
        <p:nvSpPr>
          <p:cNvPr id="7" name="TextBox 6">
            <a:extLst>
              <a:ext uri="{FF2B5EF4-FFF2-40B4-BE49-F238E27FC236}">
                <a16:creationId xmlns:a16="http://schemas.microsoft.com/office/drawing/2014/main" id="{C212A45F-2AC1-45D6-AFC7-A47785E76707}"/>
              </a:ext>
            </a:extLst>
          </p:cNvPr>
          <p:cNvSpPr txBox="1"/>
          <p:nvPr/>
        </p:nvSpPr>
        <p:spPr>
          <a:xfrm>
            <a:off x="4584970" y="3429000"/>
            <a:ext cx="7529209" cy="2062103"/>
          </a:xfrm>
          <a:prstGeom prst="rect">
            <a:avLst/>
          </a:prstGeom>
          <a:noFill/>
        </p:spPr>
        <p:txBody>
          <a:bodyPr wrap="square" rtlCol="0">
            <a:spAutoFit/>
          </a:bodyPr>
          <a:lstStyle/>
          <a:p>
            <a:r>
              <a:rPr lang="en-US" sz="3200" b="1" dirty="0"/>
              <a:t>If the cup contains and egg and white liquid, the cup is in the process of developing a future queen and potential swarming.</a:t>
            </a:r>
          </a:p>
        </p:txBody>
      </p:sp>
    </p:spTree>
    <p:extLst>
      <p:ext uri="{BB962C8B-B14F-4D97-AF65-F5344CB8AC3E}">
        <p14:creationId xmlns:p14="http://schemas.microsoft.com/office/powerpoint/2010/main" val="2397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04DD7C-7848-4773-91B1-911724D41BAC}"/>
              </a:ext>
            </a:extLst>
          </p:cNvPr>
          <p:cNvSpPr txBox="1"/>
          <p:nvPr/>
        </p:nvSpPr>
        <p:spPr>
          <a:xfrm>
            <a:off x="2872901" y="531779"/>
            <a:ext cx="7250349" cy="646331"/>
          </a:xfrm>
          <a:prstGeom prst="rect">
            <a:avLst/>
          </a:prstGeom>
          <a:noFill/>
        </p:spPr>
        <p:txBody>
          <a:bodyPr wrap="square" rtlCol="0">
            <a:spAutoFit/>
          </a:bodyPr>
          <a:lstStyle/>
          <a:p>
            <a:r>
              <a:rPr lang="en-US" sz="3600" b="1" dirty="0"/>
              <a:t>What do Queen Cells Look Like</a:t>
            </a:r>
          </a:p>
        </p:txBody>
      </p:sp>
      <p:pic>
        <p:nvPicPr>
          <p:cNvPr id="4" name="Picture 3" descr="A picture containing object, honeycomb, sitting, table&#10;&#10;Description automatically generated">
            <a:extLst>
              <a:ext uri="{FF2B5EF4-FFF2-40B4-BE49-F238E27FC236}">
                <a16:creationId xmlns:a16="http://schemas.microsoft.com/office/drawing/2014/main" id="{44EDB036-71D2-4B83-9267-3075B28CB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372" y="3849244"/>
            <a:ext cx="3507836" cy="2334305"/>
          </a:xfrm>
          <a:prstGeom prst="rect">
            <a:avLst/>
          </a:prstGeom>
        </p:spPr>
      </p:pic>
      <p:sp>
        <p:nvSpPr>
          <p:cNvPr id="5" name="TextBox 4">
            <a:extLst>
              <a:ext uri="{FF2B5EF4-FFF2-40B4-BE49-F238E27FC236}">
                <a16:creationId xmlns:a16="http://schemas.microsoft.com/office/drawing/2014/main" id="{A387BFFE-C897-48F0-954D-F1399274F873}"/>
              </a:ext>
            </a:extLst>
          </p:cNvPr>
          <p:cNvSpPr txBox="1"/>
          <p:nvPr/>
        </p:nvSpPr>
        <p:spPr>
          <a:xfrm>
            <a:off x="4442603" y="1532756"/>
            <a:ext cx="6770145" cy="1077218"/>
          </a:xfrm>
          <a:prstGeom prst="rect">
            <a:avLst/>
          </a:prstGeom>
          <a:noFill/>
        </p:spPr>
        <p:txBody>
          <a:bodyPr wrap="square" rtlCol="0">
            <a:spAutoFit/>
          </a:bodyPr>
          <a:lstStyle/>
          <a:p>
            <a:r>
              <a:rPr lang="en-US" sz="3200" b="1" dirty="0"/>
              <a:t>Resemble peanuts on the frame of comb.</a:t>
            </a:r>
          </a:p>
        </p:txBody>
      </p:sp>
      <p:sp>
        <p:nvSpPr>
          <p:cNvPr id="6" name="TextBox 5">
            <a:extLst>
              <a:ext uri="{FF2B5EF4-FFF2-40B4-BE49-F238E27FC236}">
                <a16:creationId xmlns:a16="http://schemas.microsoft.com/office/drawing/2014/main" id="{E554232F-29C0-4B62-A9DB-6991A7D5F8EE}"/>
              </a:ext>
            </a:extLst>
          </p:cNvPr>
          <p:cNvSpPr txBox="1"/>
          <p:nvPr/>
        </p:nvSpPr>
        <p:spPr>
          <a:xfrm>
            <a:off x="327498" y="4231566"/>
            <a:ext cx="6588868" cy="1569660"/>
          </a:xfrm>
          <a:prstGeom prst="rect">
            <a:avLst/>
          </a:prstGeom>
          <a:noFill/>
        </p:spPr>
        <p:txBody>
          <a:bodyPr wrap="square" rtlCol="0">
            <a:spAutoFit/>
          </a:bodyPr>
          <a:lstStyle/>
          <a:p>
            <a:r>
              <a:rPr lang="en-US" sz="3200" b="1" dirty="0"/>
              <a:t>Because the queen bee is larger (longer) than workers, cells have to be bigger.</a:t>
            </a:r>
          </a:p>
        </p:txBody>
      </p:sp>
      <p:pic>
        <p:nvPicPr>
          <p:cNvPr id="8" name="Picture 7" descr="A close up of a nest&#10;&#10;Description automatically generated">
            <a:extLst>
              <a:ext uri="{FF2B5EF4-FFF2-40B4-BE49-F238E27FC236}">
                <a16:creationId xmlns:a16="http://schemas.microsoft.com/office/drawing/2014/main" id="{9CD56E3B-ACBA-4B0C-A834-4599D1CEF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14" y="1458153"/>
            <a:ext cx="3507836" cy="2675236"/>
          </a:xfrm>
          <a:prstGeom prst="rect">
            <a:avLst/>
          </a:prstGeom>
        </p:spPr>
      </p:pic>
      <p:sp>
        <p:nvSpPr>
          <p:cNvPr id="9" name="TextBox 8">
            <a:extLst>
              <a:ext uri="{FF2B5EF4-FFF2-40B4-BE49-F238E27FC236}">
                <a16:creationId xmlns:a16="http://schemas.microsoft.com/office/drawing/2014/main" id="{63DDBAF6-6660-4C87-BAB1-7CC28CBE9325}"/>
              </a:ext>
            </a:extLst>
          </p:cNvPr>
          <p:cNvSpPr txBox="1"/>
          <p:nvPr/>
        </p:nvSpPr>
        <p:spPr>
          <a:xfrm>
            <a:off x="3498715" y="5826476"/>
            <a:ext cx="2788596" cy="584775"/>
          </a:xfrm>
          <a:prstGeom prst="rect">
            <a:avLst/>
          </a:prstGeom>
          <a:noFill/>
        </p:spPr>
        <p:txBody>
          <a:bodyPr wrap="square" rtlCol="0">
            <a:spAutoFit/>
          </a:bodyPr>
          <a:lstStyle/>
          <a:p>
            <a:r>
              <a:rPr lang="en-US" sz="3200" b="1" dirty="0"/>
              <a:t>Worker Cells</a:t>
            </a:r>
          </a:p>
        </p:txBody>
      </p:sp>
      <p:cxnSp>
        <p:nvCxnSpPr>
          <p:cNvPr id="11" name="Straight Arrow Connector 10">
            <a:extLst>
              <a:ext uri="{FF2B5EF4-FFF2-40B4-BE49-F238E27FC236}">
                <a16:creationId xmlns:a16="http://schemas.microsoft.com/office/drawing/2014/main" id="{6685E159-6A1C-4391-AD79-39540F599885}"/>
              </a:ext>
            </a:extLst>
          </p:cNvPr>
          <p:cNvCxnSpPr>
            <a:stCxn id="9" idx="3"/>
          </p:cNvCxnSpPr>
          <p:nvPr/>
        </p:nvCxnSpPr>
        <p:spPr>
          <a:xfrm flipV="1">
            <a:off x="6287311" y="5849566"/>
            <a:ext cx="2097932" cy="26929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DE2E33-F20E-412C-96FD-353ADA5CDF5E}"/>
              </a:ext>
            </a:extLst>
          </p:cNvPr>
          <p:cNvSpPr txBox="1"/>
          <p:nvPr/>
        </p:nvSpPr>
        <p:spPr>
          <a:xfrm>
            <a:off x="5531796" y="2844225"/>
            <a:ext cx="2795081" cy="584775"/>
          </a:xfrm>
          <a:prstGeom prst="rect">
            <a:avLst/>
          </a:prstGeom>
          <a:noFill/>
        </p:spPr>
        <p:txBody>
          <a:bodyPr wrap="square" rtlCol="0">
            <a:spAutoFit/>
          </a:bodyPr>
          <a:lstStyle/>
          <a:p>
            <a:r>
              <a:rPr lang="en-US" sz="3200" b="1" dirty="0"/>
              <a:t>Queen Cells</a:t>
            </a:r>
          </a:p>
        </p:txBody>
      </p:sp>
      <p:cxnSp>
        <p:nvCxnSpPr>
          <p:cNvPr id="14" name="Straight Arrow Connector 13">
            <a:extLst>
              <a:ext uri="{FF2B5EF4-FFF2-40B4-BE49-F238E27FC236}">
                <a16:creationId xmlns:a16="http://schemas.microsoft.com/office/drawing/2014/main" id="{A0C2118E-F016-4A69-9C44-B7D5772FB6AE}"/>
              </a:ext>
            </a:extLst>
          </p:cNvPr>
          <p:cNvCxnSpPr>
            <a:cxnSpLocks/>
          </p:cNvCxnSpPr>
          <p:nvPr/>
        </p:nvCxnSpPr>
        <p:spPr>
          <a:xfrm flipH="1">
            <a:off x="3339830" y="3210454"/>
            <a:ext cx="2023353" cy="169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5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2" grpId="0"/>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4558</Words>
  <Application>Microsoft Office PowerPoint</Application>
  <PresentationFormat>Widescreen</PresentationFormat>
  <Paragraphs>306</Paragraphs>
  <Slides>29</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Nature Illustration 16x9</vt:lpstr>
      <vt:lpstr>Queen Bee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Erwin</dc:creator>
  <cp:lastModifiedBy>Ed Erwin</cp:lastModifiedBy>
  <cp:revision>352</cp:revision>
  <cp:lastPrinted>2016-09-19T20:14:01Z</cp:lastPrinted>
  <dcterms:created xsi:type="dcterms:W3CDTF">2016-02-25T02:34:00Z</dcterms:created>
  <dcterms:modified xsi:type="dcterms:W3CDTF">2023-01-30T20:56:10Z</dcterms:modified>
</cp:coreProperties>
</file>