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78" r:id="rId2"/>
    <p:sldId id="267" r:id="rId3"/>
    <p:sldId id="256" r:id="rId4"/>
    <p:sldId id="266" r:id="rId5"/>
    <p:sldId id="268" r:id="rId6"/>
    <p:sldId id="257" r:id="rId7"/>
    <p:sldId id="265" r:id="rId8"/>
    <p:sldId id="269" r:id="rId9"/>
    <p:sldId id="259" r:id="rId10"/>
    <p:sldId id="270" r:id="rId11"/>
    <p:sldId id="262" r:id="rId12"/>
    <p:sldId id="272" r:id="rId13"/>
    <p:sldId id="283" r:id="rId14"/>
    <p:sldId id="284" r:id="rId15"/>
    <p:sldId id="271" r:id="rId16"/>
    <p:sldId id="263" r:id="rId17"/>
    <p:sldId id="282" r:id="rId18"/>
  </p:sldIdLst>
  <p:sldSz cx="9144000" cy="6858000" type="screen4x3"/>
  <p:notesSz cx="7077075" cy="9363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9" autoAdjust="0"/>
    <p:restoredTop sz="94660"/>
  </p:normalViewPr>
  <p:slideViewPr>
    <p:cSldViewPr snapToGrid="0">
      <p:cViewPr varScale="1">
        <p:scale>
          <a:sx n="116" d="100"/>
          <a:sy n="116" d="100"/>
        </p:scale>
        <p:origin x="91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780"/>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5" y="0"/>
            <a:ext cx="3066733" cy="469780"/>
          </a:xfrm>
          <a:prstGeom prst="rect">
            <a:avLst/>
          </a:prstGeom>
        </p:spPr>
        <p:txBody>
          <a:bodyPr vert="horz" lIns="93936" tIns="46968" rIns="93936" bIns="46968" rtlCol="0"/>
          <a:lstStyle>
            <a:lvl1pPr algn="r">
              <a:defRPr sz="1200"/>
            </a:lvl1pPr>
          </a:lstStyle>
          <a:p>
            <a:fld id="{B1505816-02AB-4CFA-B325-0106512A7391}" type="datetimeFigureOut">
              <a:rPr lang="en-US" smtClean="0"/>
              <a:t>8/24/2017</a:t>
            </a:fld>
            <a:endParaRPr lang="en-US"/>
          </a:p>
        </p:txBody>
      </p:sp>
      <p:sp>
        <p:nvSpPr>
          <p:cNvPr id="4" name="Slide Image Placeholder 3"/>
          <p:cNvSpPr>
            <a:spLocks noGrp="1" noRot="1" noChangeAspect="1"/>
          </p:cNvSpPr>
          <p:nvPr>
            <p:ph type="sldImg" idx="2"/>
          </p:nvPr>
        </p:nvSpPr>
        <p:spPr>
          <a:xfrm>
            <a:off x="1431925" y="1169988"/>
            <a:ext cx="4213225" cy="3160712"/>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505980"/>
            <a:ext cx="5661660" cy="3686711"/>
          </a:xfrm>
          <a:prstGeom prst="rect">
            <a:avLst/>
          </a:prstGeom>
        </p:spPr>
        <p:txBody>
          <a:bodyPr vert="horz" lIns="93936" tIns="46968" rIns="93936" bIns="4696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297"/>
            <a:ext cx="3066733" cy="469779"/>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7"/>
            <a:ext cx="3066733" cy="469779"/>
          </a:xfrm>
          <a:prstGeom prst="rect">
            <a:avLst/>
          </a:prstGeom>
        </p:spPr>
        <p:txBody>
          <a:bodyPr vert="horz" lIns="93936" tIns="46968" rIns="93936" bIns="46968" rtlCol="0" anchor="b"/>
          <a:lstStyle>
            <a:lvl1pPr algn="r">
              <a:defRPr sz="1200"/>
            </a:lvl1pPr>
          </a:lstStyle>
          <a:p>
            <a:fld id="{F1845E61-ACD3-4F02-891C-852A8D60BEE9}" type="slidenum">
              <a:rPr lang="en-US" smtClean="0"/>
              <a:t>‹#›</a:t>
            </a:fld>
            <a:endParaRPr lang="en-US"/>
          </a:p>
        </p:txBody>
      </p:sp>
    </p:spTree>
    <p:extLst>
      <p:ext uri="{BB962C8B-B14F-4D97-AF65-F5344CB8AC3E}">
        <p14:creationId xmlns:p14="http://schemas.microsoft.com/office/powerpoint/2010/main" val="3699674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1925" y="1169988"/>
            <a:ext cx="4213225" cy="316071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174A66-80D1-4A58-928A-FB36C7C6C7ED}" type="slidenum">
              <a:rPr lang="en-US" smtClean="0"/>
              <a:t>1</a:t>
            </a:fld>
            <a:endParaRPr lang="en-US"/>
          </a:p>
        </p:txBody>
      </p:sp>
    </p:spTree>
    <p:extLst>
      <p:ext uri="{BB962C8B-B14F-4D97-AF65-F5344CB8AC3E}">
        <p14:creationId xmlns:p14="http://schemas.microsoft.com/office/powerpoint/2010/main" val="278696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7E11111-E2B0-4E76-85B3-444ADFFB850E}" type="datetimeFigureOut">
              <a:rPr lang="en-US" smtClean="0"/>
              <a:t>8/24/2017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5637FC-6019-4894-B554-7C5E8F01C235}" type="slidenum">
              <a:rPr lang="en-US" smtClean="0"/>
              <a:t>‹#›</a:t>
            </a:fld>
            <a:endParaRPr lang="en-US"/>
          </a:p>
        </p:txBody>
      </p:sp>
    </p:spTree>
    <p:extLst>
      <p:ext uri="{BB962C8B-B14F-4D97-AF65-F5344CB8AC3E}">
        <p14:creationId xmlns:p14="http://schemas.microsoft.com/office/powerpoint/2010/main" val="2910422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E11111-E2B0-4E76-85B3-444ADFFB850E}" type="datetimeFigureOut">
              <a:rPr lang="en-US" smtClean="0"/>
              <a:t>8/24/2017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5637FC-6019-4894-B554-7C5E8F01C235}" type="slidenum">
              <a:rPr lang="en-US" smtClean="0"/>
              <a:t>‹#›</a:t>
            </a:fld>
            <a:endParaRPr lang="en-US"/>
          </a:p>
        </p:txBody>
      </p:sp>
    </p:spTree>
    <p:extLst>
      <p:ext uri="{BB962C8B-B14F-4D97-AF65-F5344CB8AC3E}">
        <p14:creationId xmlns:p14="http://schemas.microsoft.com/office/powerpoint/2010/main" val="3292089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E11111-E2B0-4E76-85B3-444ADFFB850E}" type="datetimeFigureOut">
              <a:rPr lang="en-US" smtClean="0"/>
              <a:t>8/24/2017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5637FC-6019-4894-B554-7C5E8F01C235}" type="slidenum">
              <a:rPr lang="en-US" smtClean="0"/>
              <a:t>‹#›</a:t>
            </a:fld>
            <a:endParaRPr lang="en-US"/>
          </a:p>
        </p:txBody>
      </p:sp>
    </p:spTree>
    <p:extLst>
      <p:ext uri="{BB962C8B-B14F-4D97-AF65-F5344CB8AC3E}">
        <p14:creationId xmlns:p14="http://schemas.microsoft.com/office/powerpoint/2010/main" val="789264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E11111-E2B0-4E76-85B3-444ADFFB850E}" type="datetimeFigureOut">
              <a:rPr lang="en-US" smtClean="0"/>
              <a:t>8/24/2017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5637FC-6019-4894-B554-7C5E8F01C235}" type="slidenum">
              <a:rPr lang="en-US" smtClean="0"/>
              <a:t>‹#›</a:t>
            </a:fld>
            <a:endParaRPr lang="en-US"/>
          </a:p>
        </p:txBody>
      </p:sp>
    </p:spTree>
    <p:extLst>
      <p:ext uri="{BB962C8B-B14F-4D97-AF65-F5344CB8AC3E}">
        <p14:creationId xmlns:p14="http://schemas.microsoft.com/office/powerpoint/2010/main" val="1192591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7E11111-E2B0-4E76-85B3-444ADFFB850E}" type="datetimeFigureOut">
              <a:rPr lang="en-US" smtClean="0"/>
              <a:t>8/24/2017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5637FC-6019-4894-B554-7C5E8F01C235}" type="slidenum">
              <a:rPr lang="en-US" smtClean="0"/>
              <a:t>‹#›</a:t>
            </a:fld>
            <a:endParaRPr lang="en-US"/>
          </a:p>
        </p:txBody>
      </p:sp>
    </p:spTree>
    <p:extLst>
      <p:ext uri="{BB962C8B-B14F-4D97-AF65-F5344CB8AC3E}">
        <p14:creationId xmlns:p14="http://schemas.microsoft.com/office/powerpoint/2010/main" val="428969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7E11111-E2B0-4E76-85B3-444ADFFB850E}" type="datetimeFigureOut">
              <a:rPr lang="en-US" smtClean="0"/>
              <a:t>8/24/2017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5637FC-6019-4894-B554-7C5E8F01C235}" type="slidenum">
              <a:rPr lang="en-US" smtClean="0"/>
              <a:t>‹#›</a:t>
            </a:fld>
            <a:endParaRPr lang="en-US"/>
          </a:p>
        </p:txBody>
      </p:sp>
    </p:spTree>
    <p:extLst>
      <p:ext uri="{BB962C8B-B14F-4D97-AF65-F5344CB8AC3E}">
        <p14:creationId xmlns:p14="http://schemas.microsoft.com/office/powerpoint/2010/main" val="2851367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7E11111-E2B0-4E76-85B3-444ADFFB850E}" type="datetimeFigureOut">
              <a:rPr lang="en-US" smtClean="0"/>
              <a:t>8/24/2017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5637FC-6019-4894-B554-7C5E8F01C235}" type="slidenum">
              <a:rPr lang="en-US" smtClean="0"/>
              <a:t>‹#›</a:t>
            </a:fld>
            <a:endParaRPr lang="en-US"/>
          </a:p>
        </p:txBody>
      </p:sp>
    </p:spTree>
    <p:extLst>
      <p:ext uri="{BB962C8B-B14F-4D97-AF65-F5344CB8AC3E}">
        <p14:creationId xmlns:p14="http://schemas.microsoft.com/office/powerpoint/2010/main" val="1390058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E11111-E2B0-4E76-85B3-444ADFFB850E}" type="datetimeFigureOut">
              <a:rPr lang="en-US" smtClean="0"/>
              <a:t>8/24/2017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5637FC-6019-4894-B554-7C5E8F01C235}" type="slidenum">
              <a:rPr lang="en-US" smtClean="0"/>
              <a:t>‹#›</a:t>
            </a:fld>
            <a:endParaRPr lang="en-US"/>
          </a:p>
        </p:txBody>
      </p:sp>
    </p:spTree>
    <p:extLst>
      <p:ext uri="{BB962C8B-B14F-4D97-AF65-F5344CB8AC3E}">
        <p14:creationId xmlns:p14="http://schemas.microsoft.com/office/powerpoint/2010/main" val="3517792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E11111-E2B0-4E76-85B3-444ADFFB850E}" type="datetimeFigureOut">
              <a:rPr lang="en-US" smtClean="0"/>
              <a:t>8/24/2017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5637FC-6019-4894-B554-7C5E8F01C235}" type="slidenum">
              <a:rPr lang="en-US" smtClean="0"/>
              <a:t>‹#›</a:t>
            </a:fld>
            <a:endParaRPr lang="en-US"/>
          </a:p>
        </p:txBody>
      </p:sp>
    </p:spTree>
    <p:extLst>
      <p:ext uri="{BB962C8B-B14F-4D97-AF65-F5344CB8AC3E}">
        <p14:creationId xmlns:p14="http://schemas.microsoft.com/office/powerpoint/2010/main" val="782765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7E11111-E2B0-4E76-85B3-444ADFFB850E}" type="datetimeFigureOut">
              <a:rPr lang="en-US" smtClean="0"/>
              <a:t>8/24/2017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5637FC-6019-4894-B554-7C5E8F01C235}" type="slidenum">
              <a:rPr lang="en-US" smtClean="0"/>
              <a:t>‹#›</a:t>
            </a:fld>
            <a:endParaRPr lang="en-US"/>
          </a:p>
        </p:txBody>
      </p:sp>
    </p:spTree>
    <p:extLst>
      <p:ext uri="{BB962C8B-B14F-4D97-AF65-F5344CB8AC3E}">
        <p14:creationId xmlns:p14="http://schemas.microsoft.com/office/powerpoint/2010/main" val="4126132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7E11111-E2B0-4E76-85B3-444ADFFB850E}" type="datetimeFigureOut">
              <a:rPr lang="en-US" smtClean="0"/>
              <a:t>8/24/2017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5637FC-6019-4894-B554-7C5E8F01C235}" type="slidenum">
              <a:rPr lang="en-US" smtClean="0"/>
              <a:t>‹#›</a:t>
            </a:fld>
            <a:endParaRPr lang="en-US"/>
          </a:p>
        </p:txBody>
      </p:sp>
    </p:spTree>
    <p:extLst>
      <p:ext uri="{BB962C8B-B14F-4D97-AF65-F5344CB8AC3E}">
        <p14:creationId xmlns:p14="http://schemas.microsoft.com/office/powerpoint/2010/main" val="2619253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E11111-E2B0-4E76-85B3-444ADFFB850E}" type="datetimeFigureOut">
              <a:rPr lang="en-US" smtClean="0"/>
              <a:t>8/24/2017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5637FC-6019-4894-B554-7C5E8F01C235}" type="slidenum">
              <a:rPr lang="en-US" smtClean="0"/>
              <a:t>‹#›</a:t>
            </a:fld>
            <a:endParaRPr lang="en-US"/>
          </a:p>
        </p:txBody>
      </p:sp>
    </p:spTree>
    <p:extLst>
      <p:ext uri="{BB962C8B-B14F-4D97-AF65-F5344CB8AC3E}">
        <p14:creationId xmlns:p14="http://schemas.microsoft.com/office/powerpoint/2010/main" val="34013589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1.png"/><Relationship Id="rId4" Type="http://schemas.openxmlformats.org/officeDocument/2006/relationships/image" Target="../media/image6.emf"/></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png"/><Relationship Id="rId4" Type="http://schemas.openxmlformats.org/officeDocument/2006/relationships/image" Target="../media/image7.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xml"/><Relationship Id="rId1" Type="http://schemas.openxmlformats.org/officeDocument/2006/relationships/vmlDrawing" Target="../drawings/vmlDrawing7.vml"/><Relationship Id="rId5" Type="http://schemas.openxmlformats.org/officeDocument/2006/relationships/image" Target="../media/image1.png"/><Relationship Id="rId4" Type="http://schemas.openxmlformats.org/officeDocument/2006/relationships/image" Target="../media/image8.emf"/></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1.png"/><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1.png"/><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1.png"/><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6304588" y="1865492"/>
            <a:ext cx="835180" cy="1149384"/>
          </a:xfrm>
          <a:prstGeom prst="rect">
            <a:avLst/>
          </a:prstGeom>
          <a:solidFill>
            <a:schemeClr val="bg1">
              <a:lumMod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900" b="1" dirty="0">
                <a:solidFill>
                  <a:schemeClr val="tx1"/>
                </a:solidFill>
              </a:rPr>
              <a:t>Into the Arena. Presenting your Strategy</a:t>
            </a:r>
          </a:p>
        </p:txBody>
      </p:sp>
      <p:sp>
        <p:nvSpPr>
          <p:cNvPr id="13" name="Rectangle 12"/>
          <p:cNvSpPr/>
          <p:nvPr/>
        </p:nvSpPr>
        <p:spPr>
          <a:xfrm>
            <a:off x="7229125" y="1861375"/>
            <a:ext cx="723433" cy="1149387"/>
          </a:xfrm>
          <a:prstGeom prst="rect">
            <a:avLst/>
          </a:prstGeom>
          <a:solidFill>
            <a:schemeClr val="bg1">
              <a:lumMod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900" b="1" dirty="0">
                <a:solidFill>
                  <a:schemeClr val="tx1"/>
                </a:solidFill>
              </a:rPr>
              <a:t>The Career Saving Power of Checklists</a:t>
            </a:r>
          </a:p>
        </p:txBody>
      </p:sp>
      <p:sp>
        <p:nvSpPr>
          <p:cNvPr id="2" name="TextBox 1"/>
          <p:cNvSpPr txBox="1"/>
          <p:nvPr/>
        </p:nvSpPr>
        <p:spPr>
          <a:xfrm>
            <a:off x="2" y="-2"/>
            <a:ext cx="9143999" cy="338554"/>
          </a:xfrm>
          <a:prstGeom prst="rect">
            <a:avLst/>
          </a:prstGeom>
          <a:noFill/>
          <a:ln>
            <a:noFill/>
          </a:ln>
        </p:spPr>
        <p:txBody>
          <a:bodyPr wrap="square" rtlCol="0">
            <a:spAutoFit/>
          </a:bodyPr>
          <a:lstStyle/>
          <a:p>
            <a:r>
              <a:rPr lang="en-US" sz="1600" b="1" dirty="0"/>
              <a:t>One Hour Strategy Process</a:t>
            </a:r>
          </a:p>
        </p:txBody>
      </p:sp>
      <p:sp>
        <p:nvSpPr>
          <p:cNvPr id="4" name="TextBox 3"/>
          <p:cNvSpPr txBox="1"/>
          <p:nvPr/>
        </p:nvSpPr>
        <p:spPr>
          <a:xfrm>
            <a:off x="53461" y="541915"/>
            <a:ext cx="9084318" cy="523220"/>
          </a:xfrm>
          <a:prstGeom prst="rect">
            <a:avLst/>
          </a:prstGeom>
          <a:noFill/>
        </p:spPr>
        <p:txBody>
          <a:bodyPr wrap="square" rtlCol="0">
            <a:spAutoFit/>
          </a:bodyPr>
          <a:lstStyle/>
          <a:p>
            <a:r>
              <a:rPr lang="en-US" sz="1400" dirty="0"/>
              <a:t>The One Hour Strategy process follows a logical sequence, utilizes highly effective tools to address each step’s requirements and produces relevant and implementable action oriented results</a:t>
            </a:r>
          </a:p>
        </p:txBody>
      </p:sp>
      <p:sp>
        <p:nvSpPr>
          <p:cNvPr id="75" name="Rectangle 74"/>
          <p:cNvSpPr/>
          <p:nvPr/>
        </p:nvSpPr>
        <p:spPr>
          <a:xfrm>
            <a:off x="4567929" y="4999063"/>
            <a:ext cx="805442" cy="1354754"/>
          </a:xfrm>
          <a:prstGeom prst="rect">
            <a:avLst/>
          </a:prstGeom>
          <a:solidFill>
            <a:schemeClr val="bg1">
              <a:lumMod val="7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900" b="1" dirty="0">
                <a:solidFill>
                  <a:schemeClr val="tx1"/>
                </a:solidFill>
              </a:rPr>
              <a:t>Written Action Steps</a:t>
            </a:r>
          </a:p>
        </p:txBody>
      </p:sp>
      <p:sp>
        <p:nvSpPr>
          <p:cNvPr id="72" name="Rectangle 71"/>
          <p:cNvSpPr/>
          <p:nvPr/>
        </p:nvSpPr>
        <p:spPr>
          <a:xfrm>
            <a:off x="4567928" y="1860745"/>
            <a:ext cx="805442" cy="1137403"/>
          </a:xfrm>
          <a:prstGeom prst="rect">
            <a:avLst/>
          </a:prstGeom>
          <a:solidFill>
            <a:schemeClr val="bg1">
              <a:lumMod val="9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900" b="1" dirty="0">
                <a:solidFill>
                  <a:schemeClr val="tx1"/>
                </a:solidFill>
              </a:rPr>
              <a:t>How to develop effective Action Steps </a:t>
            </a:r>
          </a:p>
        </p:txBody>
      </p:sp>
      <p:sp>
        <p:nvSpPr>
          <p:cNvPr id="5" name="Rectangle 4"/>
          <p:cNvSpPr/>
          <p:nvPr/>
        </p:nvSpPr>
        <p:spPr>
          <a:xfrm>
            <a:off x="185219" y="1864400"/>
            <a:ext cx="802650" cy="1146358"/>
          </a:xfrm>
          <a:prstGeom prst="rect">
            <a:avLst/>
          </a:prstGeom>
          <a:solidFill>
            <a:schemeClr val="bg1">
              <a:lumMod val="9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900" b="1" dirty="0">
                <a:solidFill>
                  <a:schemeClr val="tx1"/>
                </a:solidFill>
              </a:rPr>
              <a:t>Test the Viability of your Business Idea</a:t>
            </a:r>
          </a:p>
        </p:txBody>
      </p:sp>
      <p:sp>
        <p:nvSpPr>
          <p:cNvPr id="7" name="Rectangle 6"/>
          <p:cNvSpPr/>
          <p:nvPr/>
        </p:nvSpPr>
        <p:spPr>
          <a:xfrm>
            <a:off x="1082349" y="1868038"/>
            <a:ext cx="752946" cy="1131963"/>
          </a:xfrm>
          <a:prstGeom prst="rect">
            <a:avLst/>
          </a:prstGeom>
          <a:solidFill>
            <a:schemeClr val="bg1">
              <a:lumMod val="9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900" b="1" dirty="0">
                <a:solidFill>
                  <a:schemeClr val="tx1"/>
                </a:solidFill>
              </a:rPr>
              <a:t>How to Develop Goals that Matter</a:t>
            </a:r>
          </a:p>
        </p:txBody>
      </p:sp>
      <p:sp>
        <p:nvSpPr>
          <p:cNvPr id="8" name="Rectangle 7"/>
          <p:cNvSpPr/>
          <p:nvPr/>
        </p:nvSpPr>
        <p:spPr>
          <a:xfrm>
            <a:off x="1929174" y="1862958"/>
            <a:ext cx="783389" cy="1135428"/>
          </a:xfrm>
          <a:prstGeom prst="rect">
            <a:avLst/>
          </a:prstGeom>
          <a:solidFill>
            <a:schemeClr val="bg1">
              <a:lumMod val="9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900" b="1" dirty="0">
                <a:solidFill>
                  <a:schemeClr val="tx1"/>
                </a:solidFill>
              </a:rPr>
              <a:t>SWOT Analysis and  Competitor Breakdown</a:t>
            </a:r>
          </a:p>
        </p:txBody>
      </p:sp>
      <p:sp>
        <p:nvSpPr>
          <p:cNvPr id="9" name="Rectangle 8"/>
          <p:cNvSpPr/>
          <p:nvPr/>
        </p:nvSpPr>
        <p:spPr>
          <a:xfrm>
            <a:off x="2801322" y="1861375"/>
            <a:ext cx="818682" cy="1149385"/>
          </a:xfrm>
          <a:prstGeom prst="rect">
            <a:avLst/>
          </a:prstGeom>
          <a:solidFill>
            <a:schemeClr val="bg1">
              <a:lumMod val="9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900" b="1" dirty="0">
                <a:solidFill>
                  <a:schemeClr val="tx1"/>
                </a:solidFill>
              </a:rPr>
              <a:t>Generating Inspired Ideas</a:t>
            </a:r>
          </a:p>
        </p:txBody>
      </p:sp>
      <p:sp>
        <p:nvSpPr>
          <p:cNvPr id="10" name="Rectangle 9"/>
          <p:cNvSpPr/>
          <p:nvPr/>
        </p:nvSpPr>
        <p:spPr>
          <a:xfrm>
            <a:off x="3706428" y="1865727"/>
            <a:ext cx="788386" cy="1145032"/>
          </a:xfrm>
          <a:prstGeom prst="rect">
            <a:avLst/>
          </a:prstGeom>
          <a:solidFill>
            <a:schemeClr val="bg1">
              <a:lumMod val="9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900" b="1" dirty="0">
                <a:solidFill>
                  <a:schemeClr val="tx1"/>
                </a:solidFill>
              </a:rPr>
              <a:t>How to ensure the soundness of your ideas through logic </a:t>
            </a:r>
          </a:p>
        </p:txBody>
      </p:sp>
      <p:sp>
        <p:nvSpPr>
          <p:cNvPr id="11" name="Rectangle 10"/>
          <p:cNvSpPr/>
          <p:nvPr/>
        </p:nvSpPr>
        <p:spPr>
          <a:xfrm>
            <a:off x="5442310" y="1861376"/>
            <a:ext cx="749617" cy="1137009"/>
          </a:xfrm>
          <a:prstGeom prst="rect">
            <a:avLst/>
          </a:prstGeom>
          <a:solidFill>
            <a:schemeClr val="bg1">
              <a:lumMod val="9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900" b="1" dirty="0">
                <a:solidFill>
                  <a:schemeClr val="tx1"/>
                </a:solidFill>
              </a:rPr>
              <a:t>Document-</a:t>
            </a:r>
            <a:r>
              <a:rPr lang="en-US" sz="900" b="1" dirty="0" err="1">
                <a:solidFill>
                  <a:schemeClr val="tx1"/>
                </a:solidFill>
              </a:rPr>
              <a:t>ing</a:t>
            </a:r>
            <a:r>
              <a:rPr lang="en-US" sz="900" b="1" dirty="0">
                <a:solidFill>
                  <a:schemeClr val="tx1"/>
                </a:solidFill>
              </a:rPr>
              <a:t> your strategy</a:t>
            </a:r>
            <a:endParaRPr lang="en-US" sz="900" dirty="0">
              <a:solidFill>
                <a:schemeClr val="tx1"/>
              </a:solidFill>
            </a:endParaRPr>
          </a:p>
        </p:txBody>
      </p:sp>
      <p:sp>
        <p:nvSpPr>
          <p:cNvPr id="14" name="Rectangle 13"/>
          <p:cNvSpPr/>
          <p:nvPr/>
        </p:nvSpPr>
        <p:spPr>
          <a:xfrm>
            <a:off x="8030562" y="1857271"/>
            <a:ext cx="858065" cy="1141114"/>
          </a:xfrm>
          <a:prstGeom prst="rect">
            <a:avLst/>
          </a:prstGeom>
          <a:solidFill>
            <a:schemeClr val="bg1">
              <a:lumMod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900" b="1" dirty="0">
                <a:solidFill>
                  <a:schemeClr val="tx1"/>
                </a:solidFill>
              </a:rPr>
              <a:t>Strategy Review</a:t>
            </a:r>
          </a:p>
        </p:txBody>
      </p:sp>
      <p:sp>
        <p:nvSpPr>
          <p:cNvPr id="16" name="Rectangle 15"/>
          <p:cNvSpPr/>
          <p:nvPr/>
        </p:nvSpPr>
        <p:spPr>
          <a:xfrm>
            <a:off x="176181" y="5008399"/>
            <a:ext cx="808581" cy="1340913"/>
          </a:xfrm>
          <a:prstGeom prst="rect">
            <a:avLst/>
          </a:prstGeom>
          <a:solidFill>
            <a:schemeClr val="bg1">
              <a:lumMod val="7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900" b="1" dirty="0">
                <a:solidFill>
                  <a:schemeClr val="tx1"/>
                </a:solidFill>
              </a:rPr>
              <a:t>Application of  Appropriate Principles, Business Viability Grid</a:t>
            </a:r>
          </a:p>
        </p:txBody>
      </p:sp>
      <p:sp>
        <p:nvSpPr>
          <p:cNvPr id="17" name="Rectangle 16"/>
          <p:cNvSpPr/>
          <p:nvPr/>
        </p:nvSpPr>
        <p:spPr>
          <a:xfrm>
            <a:off x="1929174" y="5008391"/>
            <a:ext cx="791292" cy="1340921"/>
          </a:xfrm>
          <a:prstGeom prst="rect">
            <a:avLst/>
          </a:prstGeom>
          <a:solidFill>
            <a:schemeClr val="bg1">
              <a:lumMod val="7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7150" indent="-57150">
              <a:buFont typeface="Arial" panose="020B0604020202020204" pitchFamily="34" charset="0"/>
              <a:buChar char="•"/>
            </a:pPr>
            <a:r>
              <a:rPr lang="en-US" sz="900" b="1" dirty="0">
                <a:solidFill>
                  <a:schemeClr val="tx1"/>
                </a:solidFill>
              </a:rPr>
              <a:t>SWOT Analysis</a:t>
            </a:r>
          </a:p>
          <a:p>
            <a:endParaRPr lang="en-US" sz="900" b="1" dirty="0">
              <a:solidFill>
                <a:schemeClr val="tx1"/>
              </a:solidFill>
            </a:endParaRPr>
          </a:p>
          <a:p>
            <a:pPr marL="57150" indent="-57150">
              <a:buFont typeface="Arial" panose="020B0604020202020204" pitchFamily="34" charset="0"/>
              <a:buChar char="•"/>
            </a:pPr>
            <a:r>
              <a:rPr lang="en-US" sz="900" b="1" dirty="0">
                <a:solidFill>
                  <a:schemeClr val="tx1"/>
                </a:solidFill>
              </a:rPr>
              <a:t>Competitor Analysis</a:t>
            </a:r>
          </a:p>
        </p:txBody>
      </p:sp>
      <p:sp>
        <p:nvSpPr>
          <p:cNvPr id="18" name="Rectangle 17"/>
          <p:cNvSpPr/>
          <p:nvPr/>
        </p:nvSpPr>
        <p:spPr>
          <a:xfrm>
            <a:off x="2798776" y="4999063"/>
            <a:ext cx="816014" cy="1362991"/>
          </a:xfrm>
          <a:prstGeom prst="rect">
            <a:avLst/>
          </a:prstGeom>
          <a:solidFill>
            <a:schemeClr val="bg1">
              <a:lumMod val="7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900" b="1" dirty="0">
                <a:solidFill>
                  <a:schemeClr val="tx1"/>
                </a:solidFill>
              </a:rPr>
              <a:t>Inspired Strategic Ideas and Hypotheses</a:t>
            </a:r>
          </a:p>
        </p:txBody>
      </p:sp>
      <p:sp>
        <p:nvSpPr>
          <p:cNvPr id="19" name="Rectangle 18"/>
          <p:cNvSpPr/>
          <p:nvPr/>
        </p:nvSpPr>
        <p:spPr>
          <a:xfrm>
            <a:off x="3701004" y="5008391"/>
            <a:ext cx="788616" cy="1340921"/>
          </a:xfrm>
          <a:prstGeom prst="rect">
            <a:avLst/>
          </a:prstGeom>
          <a:solidFill>
            <a:schemeClr val="bg1">
              <a:lumMod val="7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900" b="1" dirty="0">
                <a:solidFill>
                  <a:schemeClr val="tx1"/>
                </a:solidFill>
              </a:rPr>
              <a:t>Logically Defended Strategic Statements for Reaching Identified Goals</a:t>
            </a:r>
          </a:p>
        </p:txBody>
      </p:sp>
      <p:sp>
        <p:nvSpPr>
          <p:cNvPr id="20" name="Rectangle 19"/>
          <p:cNvSpPr/>
          <p:nvPr/>
        </p:nvSpPr>
        <p:spPr>
          <a:xfrm>
            <a:off x="5433522" y="5008391"/>
            <a:ext cx="758405" cy="1340921"/>
          </a:xfrm>
          <a:prstGeom prst="rect">
            <a:avLst/>
          </a:prstGeom>
          <a:solidFill>
            <a:schemeClr val="bg1">
              <a:lumMod val="7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900" b="1" dirty="0">
                <a:solidFill>
                  <a:schemeClr val="tx1"/>
                </a:solidFill>
              </a:rPr>
              <a:t>Written Strategy Document</a:t>
            </a:r>
          </a:p>
        </p:txBody>
      </p:sp>
      <p:sp>
        <p:nvSpPr>
          <p:cNvPr id="22" name="Rectangle 21"/>
          <p:cNvSpPr/>
          <p:nvPr/>
        </p:nvSpPr>
        <p:spPr>
          <a:xfrm>
            <a:off x="7229126" y="4991719"/>
            <a:ext cx="723126" cy="1357593"/>
          </a:xfrm>
          <a:prstGeom prst="rect">
            <a:avLst/>
          </a:prstGeom>
          <a:solidFill>
            <a:schemeClr val="bg1">
              <a:lumMod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900" b="1" dirty="0">
                <a:solidFill>
                  <a:schemeClr val="tx1"/>
                </a:solidFill>
              </a:rPr>
              <a:t>Applicable  Checklists</a:t>
            </a:r>
          </a:p>
        </p:txBody>
      </p:sp>
      <p:sp>
        <p:nvSpPr>
          <p:cNvPr id="23" name="Rectangle 22"/>
          <p:cNvSpPr/>
          <p:nvPr/>
        </p:nvSpPr>
        <p:spPr>
          <a:xfrm>
            <a:off x="8030562" y="4991718"/>
            <a:ext cx="858065" cy="1357593"/>
          </a:xfrm>
          <a:prstGeom prst="rect">
            <a:avLst/>
          </a:prstGeom>
          <a:solidFill>
            <a:schemeClr val="bg1">
              <a:lumMod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7150" indent="-57150">
              <a:buFont typeface="Arial" panose="020B0604020202020204" pitchFamily="34" charset="0"/>
              <a:buChar char="•"/>
            </a:pPr>
            <a:endParaRPr lang="en-US" sz="900" b="1" dirty="0">
              <a:solidFill>
                <a:schemeClr val="tx1"/>
              </a:solidFill>
            </a:endParaRPr>
          </a:p>
          <a:p>
            <a:r>
              <a:rPr lang="en-US" sz="900" b="1" dirty="0">
                <a:solidFill>
                  <a:schemeClr val="tx1"/>
                </a:solidFill>
              </a:rPr>
              <a:t>Strategy Review Scorecard</a:t>
            </a:r>
          </a:p>
          <a:p>
            <a:endParaRPr lang="en-US" sz="900" b="1" dirty="0">
              <a:solidFill>
                <a:schemeClr val="tx1"/>
              </a:solidFill>
            </a:endParaRPr>
          </a:p>
        </p:txBody>
      </p:sp>
      <p:sp>
        <p:nvSpPr>
          <p:cNvPr id="24" name="Rectangle 23"/>
          <p:cNvSpPr/>
          <p:nvPr/>
        </p:nvSpPr>
        <p:spPr>
          <a:xfrm>
            <a:off x="1084489" y="3449197"/>
            <a:ext cx="750806" cy="1136317"/>
          </a:xfrm>
          <a:prstGeom prst="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900" b="1" dirty="0">
                <a:solidFill>
                  <a:schemeClr val="tx1"/>
                </a:solidFill>
              </a:rPr>
              <a:t>Goal Generator Process</a:t>
            </a:r>
          </a:p>
        </p:txBody>
      </p:sp>
      <p:sp>
        <p:nvSpPr>
          <p:cNvPr id="25" name="Rectangle 24"/>
          <p:cNvSpPr/>
          <p:nvPr/>
        </p:nvSpPr>
        <p:spPr>
          <a:xfrm>
            <a:off x="186937" y="3445875"/>
            <a:ext cx="820279" cy="1130516"/>
          </a:xfrm>
          <a:prstGeom prst="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58738" indent="-58738">
              <a:buFont typeface="Arial" panose="020B0604020202020204" pitchFamily="34" charset="0"/>
              <a:buChar char="•"/>
            </a:pPr>
            <a:r>
              <a:rPr lang="en-US" sz="900" b="1" dirty="0">
                <a:solidFill>
                  <a:schemeClr val="tx1"/>
                </a:solidFill>
              </a:rPr>
              <a:t>Principles of “Strategy that Works”</a:t>
            </a:r>
          </a:p>
          <a:p>
            <a:pPr marL="58738" indent="-58738">
              <a:buFont typeface="Arial" panose="020B0604020202020204" pitchFamily="34" charset="0"/>
              <a:buChar char="•"/>
            </a:pPr>
            <a:endParaRPr lang="en-US" sz="900" b="1" dirty="0">
              <a:solidFill>
                <a:schemeClr val="tx1"/>
              </a:solidFill>
            </a:endParaRPr>
          </a:p>
          <a:p>
            <a:pPr marL="58738" indent="-58738">
              <a:buFont typeface="Arial" panose="020B0604020202020204" pitchFamily="34" charset="0"/>
              <a:buChar char="•"/>
            </a:pPr>
            <a:r>
              <a:rPr lang="en-US" sz="900" b="1" dirty="0">
                <a:solidFill>
                  <a:schemeClr val="tx1"/>
                </a:solidFill>
              </a:rPr>
              <a:t>Business Viability Assessment</a:t>
            </a:r>
          </a:p>
        </p:txBody>
      </p:sp>
      <p:sp>
        <p:nvSpPr>
          <p:cNvPr id="26" name="Rectangle 25"/>
          <p:cNvSpPr/>
          <p:nvPr/>
        </p:nvSpPr>
        <p:spPr>
          <a:xfrm>
            <a:off x="1929975" y="3443951"/>
            <a:ext cx="790492" cy="1140679"/>
          </a:xfrm>
          <a:prstGeom prst="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900" b="1" dirty="0">
                <a:solidFill>
                  <a:schemeClr val="tx1"/>
                </a:solidFill>
              </a:rPr>
              <a:t>SWOT Analysis</a:t>
            </a:r>
          </a:p>
          <a:p>
            <a:r>
              <a:rPr lang="en-US" sz="900" b="1" dirty="0">
                <a:solidFill>
                  <a:schemeClr val="tx1"/>
                </a:solidFill>
              </a:rPr>
              <a:t>Format</a:t>
            </a:r>
          </a:p>
          <a:p>
            <a:endParaRPr lang="en-US" sz="900" b="1" dirty="0">
              <a:solidFill>
                <a:schemeClr val="tx1"/>
              </a:solidFill>
            </a:endParaRPr>
          </a:p>
          <a:p>
            <a:r>
              <a:rPr lang="en-US" sz="900" b="1" dirty="0">
                <a:solidFill>
                  <a:schemeClr val="tx1"/>
                </a:solidFill>
              </a:rPr>
              <a:t>Competitor Analysis Format</a:t>
            </a:r>
          </a:p>
        </p:txBody>
      </p:sp>
      <p:sp>
        <p:nvSpPr>
          <p:cNvPr id="27" name="Rectangle 26"/>
          <p:cNvSpPr/>
          <p:nvPr/>
        </p:nvSpPr>
        <p:spPr>
          <a:xfrm>
            <a:off x="2811192" y="3444855"/>
            <a:ext cx="803598" cy="1136812"/>
          </a:xfrm>
          <a:prstGeom prst="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900" b="1" dirty="0">
                <a:solidFill>
                  <a:schemeClr val="tx1"/>
                </a:solidFill>
              </a:rPr>
              <a:t>Idea Generation Process</a:t>
            </a:r>
          </a:p>
        </p:txBody>
      </p:sp>
      <p:sp>
        <p:nvSpPr>
          <p:cNvPr id="28" name="Rectangle 27"/>
          <p:cNvSpPr/>
          <p:nvPr/>
        </p:nvSpPr>
        <p:spPr>
          <a:xfrm>
            <a:off x="3704237" y="3454115"/>
            <a:ext cx="789021" cy="1130516"/>
          </a:xfrm>
          <a:prstGeom prst="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900" b="1" dirty="0">
                <a:solidFill>
                  <a:schemeClr val="tx1"/>
                </a:solidFill>
              </a:rPr>
              <a:t>Logical Proofs Process and Format</a:t>
            </a:r>
          </a:p>
        </p:txBody>
      </p:sp>
      <p:sp>
        <p:nvSpPr>
          <p:cNvPr id="29" name="Rectangle 28"/>
          <p:cNvSpPr/>
          <p:nvPr/>
        </p:nvSpPr>
        <p:spPr>
          <a:xfrm>
            <a:off x="5436930" y="3454114"/>
            <a:ext cx="760125" cy="1134366"/>
          </a:xfrm>
          <a:prstGeom prst="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900" b="1" dirty="0">
                <a:solidFill>
                  <a:schemeClr val="tx1"/>
                </a:solidFill>
              </a:rPr>
              <a:t>Strategic Plan Outline</a:t>
            </a:r>
          </a:p>
        </p:txBody>
      </p:sp>
      <p:sp>
        <p:nvSpPr>
          <p:cNvPr id="31" name="Rectangle 30"/>
          <p:cNvSpPr/>
          <p:nvPr/>
        </p:nvSpPr>
        <p:spPr>
          <a:xfrm>
            <a:off x="7224672" y="3441185"/>
            <a:ext cx="727580" cy="1143446"/>
          </a:xfrm>
          <a:prstGeom prst="rect">
            <a:avLst/>
          </a:prstGeom>
          <a:solidFill>
            <a:schemeClr val="bg1">
              <a:lumMod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900" b="1" dirty="0">
                <a:solidFill>
                  <a:schemeClr val="tx1"/>
                </a:solidFill>
              </a:rPr>
              <a:t>Checklist Building</a:t>
            </a:r>
          </a:p>
          <a:p>
            <a:r>
              <a:rPr lang="en-US" sz="900" b="1" dirty="0">
                <a:solidFill>
                  <a:schemeClr val="tx1"/>
                </a:solidFill>
              </a:rPr>
              <a:t>Format</a:t>
            </a:r>
          </a:p>
        </p:txBody>
      </p:sp>
      <p:sp>
        <p:nvSpPr>
          <p:cNvPr id="32" name="Rectangle 31"/>
          <p:cNvSpPr/>
          <p:nvPr/>
        </p:nvSpPr>
        <p:spPr>
          <a:xfrm>
            <a:off x="8030562" y="3441185"/>
            <a:ext cx="858065" cy="1143444"/>
          </a:xfrm>
          <a:prstGeom prst="rect">
            <a:avLst/>
          </a:prstGeom>
          <a:solidFill>
            <a:schemeClr val="bg1">
              <a:lumMod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900" b="1" dirty="0">
                <a:solidFill>
                  <a:schemeClr val="tx1"/>
                </a:solidFill>
              </a:rPr>
              <a:t>Strategy Tracking Process and Scorecard</a:t>
            </a:r>
          </a:p>
        </p:txBody>
      </p:sp>
      <p:sp>
        <p:nvSpPr>
          <p:cNvPr id="36" name="Right Arrow 35"/>
          <p:cNvSpPr/>
          <p:nvPr/>
        </p:nvSpPr>
        <p:spPr>
          <a:xfrm>
            <a:off x="950444" y="2370952"/>
            <a:ext cx="181095" cy="169858"/>
          </a:xfrm>
          <a:prstGeom prst="rightArrow">
            <a:avLst/>
          </a:prstGeom>
          <a:solidFill>
            <a:schemeClr val="bg1">
              <a:lumMod val="65000"/>
            </a:schemeClr>
          </a:solid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900" b="1">
              <a:solidFill>
                <a:schemeClr val="tx1"/>
              </a:solidFill>
            </a:endParaRPr>
          </a:p>
        </p:txBody>
      </p:sp>
      <p:sp>
        <p:nvSpPr>
          <p:cNvPr id="37" name="Right Arrow 36"/>
          <p:cNvSpPr/>
          <p:nvPr/>
        </p:nvSpPr>
        <p:spPr>
          <a:xfrm>
            <a:off x="1798813" y="2386057"/>
            <a:ext cx="181095" cy="169858"/>
          </a:xfrm>
          <a:prstGeom prst="rightArrow">
            <a:avLst/>
          </a:prstGeom>
          <a:solidFill>
            <a:schemeClr val="bg1">
              <a:lumMod val="65000"/>
            </a:schemeClr>
          </a:solid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900" b="1">
              <a:solidFill>
                <a:schemeClr val="tx1"/>
              </a:solidFill>
            </a:endParaRPr>
          </a:p>
        </p:txBody>
      </p:sp>
      <p:sp>
        <p:nvSpPr>
          <p:cNvPr id="38" name="Right Arrow 37"/>
          <p:cNvSpPr/>
          <p:nvPr/>
        </p:nvSpPr>
        <p:spPr>
          <a:xfrm>
            <a:off x="2703427" y="2398863"/>
            <a:ext cx="181095" cy="169858"/>
          </a:xfrm>
          <a:prstGeom prst="rightArrow">
            <a:avLst/>
          </a:prstGeom>
          <a:solidFill>
            <a:schemeClr val="bg1">
              <a:lumMod val="65000"/>
            </a:schemeClr>
          </a:solid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900" b="1">
              <a:solidFill>
                <a:schemeClr val="tx1"/>
              </a:solidFill>
            </a:endParaRPr>
          </a:p>
        </p:txBody>
      </p:sp>
      <p:sp>
        <p:nvSpPr>
          <p:cNvPr id="39" name="Right Arrow 38"/>
          <p:cNvSpPr/>
          <p:nvPr/>
        </p:nvSpPr>
        <p:spPr>
          <a:xfrm>
            <a:off x="3580667" y="2403213"/>
            <a:ext cx="181095" cy="169858"/>
          </a:xfrm>
          <a:prstGeom prst="rightArrow">
            <a:avLst/>
          </a:prstGeom>
          <a:solidFill>
            <a:schemeClr val="bg1">
              <a:lumMod val="65000"/>
            </a:schemeClr>
          </a:solid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900" b="1">
              <a:solidFill>
                <a:schemeClr val="tx1"/>
              </a:solidFill>
            </a:endParaRPr>
          </a:p>
        </p:txBody>
      </p:sp>
      <p:sp>
        <p:nvSpPr>
          <p:cNvPr id="40" name="Right Arrow 39"/>
          <p:cNvSpPr/>
          <p:nvPr/>
        </p:nvSpPr>
        <p:spPr>
          <a:xfrm>
            <a:off x="4458866" y="2407570"/>
            <a:ext cx="181095" cy="169858"/>
          </a:xfrm>
          <a:prstGeom prst="rightArrow">
            <a:avLst/>
          </a:prstGeom>
          <a:solidFill>
            <a:schemeClr val="bg1">
              <a:lumMod val="65000"/>
            </a:schemeClr>
          </a:solid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900" b="1">
              <a:solidFill>
                <a:schemeClr val="tx1"/>
              </a:solidFill>
            </a:endParaRPr>
          </a:p>
        </p:txBody>
      </p:sp>
      <p:sp>
        <p:nvSpPr>
          <p:cNvPr id="45" name="Down Arrow 44"/>
          <p:cNvSpPr/>
          <p:nvPr/>
        </p:nvSpPr>
        <p:spPr>
          <a:xfrm>
            <a:off x="1418795" y="3022865"/>
            <a:ext cx="99602" cy="418110"/>
          </a:xfrm>
          <a:prstGeom prst="downArrow">
            <a:avLst/>
          </a:prstGeom>
          <a:solidFill>
            <a:schemeClr val="bg1">
              <a:lumMod val="7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900"/>
          </a:p>
        </p:txBody>
      </p:sp>
      <p:sp>
        <p:nvSpPr>
          <p:cNvPr id="46" name="Down Arrow 45"/>
          <p:cNvSpPr/>
          <p:nvPr/>
        </p:nvSpPr>
        <p:spPr>
          <a:xfrm>
            <a:off x="2283645" y="3008435"/>
            <a:ext cx="99602" cy="418110"/>
          </a:xfrm>
          <a:prstGeom prst="downArrow">
            <a:avLst/>
          </a:prstGeom>
          <a:solidFill>
            <a:schemeClr val="bg1">
              <a:lumMod val="7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900"/>
          </a:p>
        </p:txBody>
      </p:sp>
      <p:sp>
        <p:nvSpPr>
          <p:cNvPr id="47" name="Down Arrow 46"/>
          <p:cNvSpPr/>
          <p:nvPr/>
        </p:nvSpPr>
        <p:spPr>
          <a:xfrm>
            <a:off x="3185740" y="3018507"/>
            <a:ext cx="99602" cy="418110"/>
          </a:xfrm>
          <a:prstGeom prst="downArrow">
            <a:avLst/>
          </a:prstGeom>
          <a:solidFill>
            <a:schemeClr val="bg1">
              <a:lumMod val="7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900"/>
          </a:p>
        </p:txBody>
      </p:sp>
      <p:sp>
        <p:nvSpPr>
          <p:cNvPr id="48" name="Down Arrow 47"/>
          <p:cNvSpPr/>
          <p:nvPr/>
        </p:nvSpPr>
        <p:spPr>
          <a:xfrm>
            <a:off x="4064003" y="3006385"/>
            <a:ext cx="99602" cy="418110"/>
          </a:xfrm>
          <a:prstGeom prst="downArrow">
            <a:avLst/>
          </a:prstGeom>
          <a:solidFill>
            <a:schemeClr val="bg1">
              <a:lumMod val="7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900"/>
          </a:p>
        </p:txBody>
      </p:sp>
      <p:sp>
        <p:nvSpPr>
          <p:cNvPr id="49" name="Down Arrow 48"/>
          <p:cNvSpPr/>
          <p:nvPr/>
        </p:nvSpPr>
        <p:spPr>
          <a:xfrm>
            <a:off x="4930691" y="3018976"/>
            <a:ext cx="99602" cy="418110"/>
          </a:xfrm>
          <a:prstGeom prst="downArrow">
            <a:avLst/>
          </a:prstGeom>
          <a:solidFill>
            <a:schemeClr val="bg1">
              <a:lumMod val="7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900"/>
          </a:p>
        </p:txBody>
      </p:sp>
      <p:sp>
        <p:nvSpPr>
          <p:cNvPr id="51" name="Down Arrow 50"/>
          <p:cNvSpPr/>
          <p:nvPr/>
        </p:nvSpPr>
        <p:spPr>
          <a:xfrm>
            <a:off x="7564701" y="3016880"/>
            <a:ext cx="99602" cy="418110"/>
          </a:xfrm>
          <a:prstGeom prst="downArrow">
            <a:avLst/>
          </a:prstGeom>
          <a:solidFill>
            <a:schemeClr val="bg1">
              <a:lumMod val="7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900"/>
          </a:p>
        </p:txBody>
      </p:sp>
      <p:sp>
        <p:nvSpPr>
          <p:cNvPr id="52" name="Down Arrow 51"/>
          <p:cNvSpPr/>
          <p:nvPr/>
        </p:nvSpPr>
        <p:spPr>
          <a:xfrm>
            <a:off x="8522486" y="3010730"/>
            <a:ext cx="99602" cy="418110"/>
          </a:xfrm>
          <a:prstGeom prst="downArrow">
            <a:avLst/>
          </a:prstGeom>
          <a:solidFill>
            <a:schemeClr val="bg1">
              <a:lumMod val="7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900"/>
          </a:p>
        </p:txBody>
      </p:sp>
      <p:sp>
        <p:nvSpPr>
          <p:cNvPr id="53" name="Down Arrow 52"/>
          <p:cNvSpPr/>
          <p:nvPr/>
        </p:nvSpPr>
        <p:spPr>
          <a:xfrm>
            <a:off x="586784" y="4581847"/>
            <a:ext cx="99602" cy="418110"/>
          </a:xfrm>
          <a:prstGeom prst="downArrow">
            <a:avLst/>
          </a:prstGeom>
          <a:solidFill>
            <a:schemeClr val="bg1">
              <a:lumMod val="7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900"/>
          </a:p>
        </p:txBody>
      </p:sp>
      <p:sp>
        <p:nvSpPr>
          <p:cNvPr id="54" name="Down Arrow 53"/>
          <p:cNvSpPr/>
          <p:nvPr/>
        </p:nvSpPr>
        <p:spPr>
          <a:xfrm>
            <a:off x="1421131" y="4591027"/>
            <a:ext cx="99602" cy="418110"/>
          </a:xfrm>
          <a:prstGeom prst="downArrow">
            <a:avLst/>
          </a:prstGeom>
          <a:solidFill>
            <a:schemeClr val="bg1">
              <a:lumMod val="7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900"/>
          </a:p>
        </p:txBody>
      </p:sp>
      <p:sp>
        <p:nvSpPr>
          <p:cNvPr id="55" name="Down Arrow 54"/>
          <p:cNvSpPr/>
          <p:nvPr/>
        </p:nvSpPr>
        <p:spPr>
          <a:xfrm>
            <a:off x="2323200" y="4589943"/>
            <a:ext cx="99602" cy="418110"/>
          </a:xfrm>
          <a:prstGeom prst="downArrow">
            <a:avLst/>
          </a:prstGeom>
          <a:solidFill>
            <a:schemeClr val="bg1">
              <a:lumMod val="7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900"/>
          </a:p>
        </p:txBody>
      </p:sp>
      <p:sp>
        <p:nvSpPr>
          <p:cNvPr id="56" name="Down Arrow 55"/>
          <p:cNvSpPr/>
          <p:nvPr/>
        </p:nvSpPr>
        <p:spPr>
          <a:xfrm>
            <a:off x="3202710" y="4597428"/>
            <a:ext cx="99602" cy="418110"/>
          </a:xfrm>
          <a:prstGeom prst="downArrow">
            <a:avLst/>
          </a:prstGeom>
          <a:solidFill>
            <a:schemeClr val="bg1">
              <a:lumMod val="7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900"/>
          </a:p>
        </p:txBody>
      </p:sp>
      <p:sp>
        <p:nvSpPr>
          <p:cNvPr id="57" name="Down Arrow 56"/>
          <p:cNvSpPr/>
          <p:nvPr/>
        </p:nvSpPr>
        <p:spPr>
          <a:xfrm>
            <a:off x="4084851" y="4591023"/>
            <a:ext cx="99602" cy="418110"/>
          </a:xfrm>
          <a:prstGeom prst="downArrow">
            <a:avLst/>
          </a:prstGeom>
          <a:solidFill>
            <a:schemeClr val="bg1">
              <a:lumMod val="7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900"/>
          </a:p>
        </p:txBody>
      </p:sp>
      <p:sp>
        <p:nvSpPr>
          <p:cNvPr id="58" name="Down Arrow 57"/>
          <p:cNvSpPr/>
          <p:nvPr/>
        </p:nvSpPr>
        <p:spPr>
          <a:xfrm>
            <a:off x="4940645" y="4595376"/>
            <a:ext cx="99602" cy="418110"/>
          </a:xfrm>
          <a:prstGeom prst="downArrow">
            <a:avLst/>
          </a:prstGeom>
          <a:solidFill>
            <a:schemeClr val="bg1">
              <a:lumMod val="7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900"/>
          </a:p>
        </p:txBody>
      </p:sp>
      <p:sp>
        <p:nvSpPr>
          <p:cNvPr id="60" name="Down Arrow 59"/>
          <p:cNvSpPr/>
          <p:nvPr/>
        </p:nvSpPr>
        <p:spPr>
          <a:xfrm>
            <a:off x="7549519" y="4594557"/>
            <a:ext cx="99602" cy="418110"/>
          </a:xfrm>
          <a:prstGeom prst="downArrow">
            <a:avLst/>
          </a:prstGeom>
          <a:solidFill>
            <a:schemeClr val="bg1">
              <a:lumMod val="7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900"/>
          </a:p>
        </p:txBody>
      </p:sp>
      <p:sp>
        <p:nvSpPr>
          <p:cNvPr id="61" name="Down Arrow 60"/>
          <p:cNvSpPr/>
          <p:nvPr/>
        </p:nvSpPr>
        <p:spPr>
          <a:xfrm>
            <a:off x="8537616" y="4595369"/>
            <a:ext cx="99602" cy="418110"/>
          </a:xfrm>
          <a:prstGeom prst="downArrow">
            <a:avLst/>
          </a:prstGeom>
          <a:solidFill>
            <a:schemeClr val="bg1">
              <a:lumMod val="7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900"/>
          </a:p>
        </p:txBody>
      </p:sp>
      <p:sp>
        <p:nvSpPr>
          <p:cNvPr id="62" name="TextBox 61"/>
          <p:cNvSpPr txBox="1"/>
          <p:nvPr/>
        </p:nvSpPr>
        <p:spPr>
          <a:xfrm>
            <a:off x="465433" y="1611291"/>
            <a:ext cx="242374" cy="230832"/>
          </a:xfrm>
          <a:prstGeom prst="rect">
            <a:avLst/>
          </a:prstGeom>
          <a:noFill/>
          <a:ln>
            <a:noFill/>
          </a:ln>
        </p:spPr>
        <p:txBody>
          <a:bodyPr wrap="none" rtlCol="0">
            <a:spAutoFit/>
          </a:bodyPr>
          <a:lstStyle/>
          <a:p>
            <a:r>
              <a:rPr lang="en-US" sz="900" b="1" dirty="0"/>
              <a:t>1</a:t>
            </a:r>
          </a:p>
        </p:txBody>
      </p:sp>
      <p:sp>
        <p:nvSpPr>
          <p:cNvPr id="63" name="TextBox 62"/>
          <p:cNvSpPr txBox="1"/>
          <p:nvPr/>
        </p:nvSpPr>
        <p:spPr>
          <a:xfrm>
            <a:off x="1328651" y="1615643"/>
            <a:ext cx="242374" cy="230832"/>
          </a:xfrm>
          <a:prstGeom prst="rect">
            <a:avLst/>
          </a:prstGeom>
          <a:noFill/>
          <a:ln>
            <a:noFill/>
          </a:ln>
        </p:spPr>
        <p:txBody>
          <a:bodyPr wrap="none" rtlCol="0">
            <a:spAutoFit/>
          </a:bodyPr>
          <a:lstStyle/>
          <a:p>
            <a:r>
              <a:rPr lang="en-US" sz="900" b="1" dirty="0"/>
              <a:t>2</a:t>
            </a:r>
          </a:p>
        </p:txBody>
      </p:sp>
      <p:sp>
        <p:nvSpPr>
          <p:cNvPr id="64" name="TextBox 63"/>
          <p:cNvSpPr txBox="1"/>
          <p:nvPr/>
        </p:nvSpPr>
        <p:spPr>
          <a:xfrm>
            <a:off x="2243953" y="1614957"/>
            <a:ext cx="242374" cy="230832"/>
          </a:xfrm>
          <a:prstGeom prst="rect">
            <a:avLst/>
          </a:prstGeom>
          <a:noFill/>
          <a:ln>
            <a:noFill/>
          </a:ln>
        </p:spPr>
        <p:txBody>
          <a:bodyPr wrap="none" rtlCol="0">
            <a:spAutoFit/>
          </a:bodyPr>
          <a:lstStyle/>
          <a:p>
            <a:r>
              <a:rPr lang="en-US" sz="900" b="1" dirty="0"/>
              <a:t>3</a:t>
            </a:r>
          </a:p>
        </p:txBody>
      </p:sp>
      <p:sp>
        <p:nvSpPr>
          <p:cNvPr id="65" name="TextBox 64"/>
          <p:cNvSpPr txBox="1"/>
          <p:nvPr/>
        </p:nvSpPr>
        <p:spPr>
          <a:xfrm>
            <a:off x="3229992" y="1611072"/>
            <a:ext cx="263326" cy="230832"/>
          </a:xfrm>
          <a:prstGeom prst="rect">
            <a:avLst/>
          </a:prstGeom>
          <a:noFill/>
          <a:ln>
            <a:noFill/>
          </a:ln>
        </p:spPr>
        <p:txBody>
          <a:bodyPr wrap="square" rtlCol="0">
            <a:spAutoFit/>
          </a:bodyPr>
          <a:lstStyle/>
          <a:p>
            <a:r>
              <a:rPr lang="en-US" sz="900" b="1" dirty="0"/>
              <a:t>4</a:t>
            </a:r>
          </a:p>
        </p:txBody>
      </p:sp>
      <p:sp>
        <p:nvSpPr>
          <p:cNvPr id="66" name="TextBox 65"/>
          <p:cNvSpPr txBox="1"/>
          <p:nvPr/>
        </p:nvSpPr>
        <p:spPr>
          <a:xfrm>
            <a:off x="4131132" y="1612445"/>
            <a:ext cx="143939" cy="230832"/>
          </a:xfrm>
          <a:prstGeom prst="rect">
            <a:avLst/>
          </a:prstGeom>
          <a:noFill/>
          <a:ln>
            <a:noFill/>
          </a:ln>
        </p:spPr>
        <p:txBody>
          <a:bodyPr wrap="square" rtlCol="0">
            <a:spAutoFit/>
          </a:bodyPr>
          <a:lstStyle/>
          <a:p>
            <a:r>
              <a:rPr lang="en-US" sz="900" b="1" dirty="0"/>
              <a:t>5</a:t>
            </a:r>
          </a:p>
        </p:txBody>
      </p:sp>
      <p:sp>
        <p:nvSpPr>
          <p:cNvPr id="67" name="TextBox 66"/>
          <p:cNvSpPr txBox="1"/>
          <p:nvPr/>
        </p:nvSpPr>
        <p:spPr>
          <a:xfrm>
            <a:off x="4942424" y="1614277"/>
            <a:ext cx="242374" cy="230832"/>
          </a:xfrm>
          <a:prstGeom prst="rect">
            <a:avLst/>
          </a:prstGeom>
          <a:noFill/>
          <a:ln>
            <a:noFill/>
          </a:ln>
        </p:spPr>
        <p:txBody>
          <a:bodyPr wrap="none" rtlCol="0">
            <a:spAutoFit/>
          </a:bodyPr>
          <a:lstStyle/>
          <a:p>
            <a:r>
              <a:rPr lang="en-US" sz="900" b="1" dirty="0"/>
              <a:t>6</a:t>
            </a:r>
          </a:p>
        </p:txBody>
      </p:sp>
      <p:sp>
        <p:nvSpPr>
          <p:cNvPr id="69" name="TextBox 68"/>
          <p:cNvSpPr txBox="1"/>
          <p:nvPr/>
        </p:nvSpPr>
        <p:spPr>
          <a:xfrm>
            <a:off x="6645041" y="1604384"/>
            <a:ext cx="242374" cy="230832"/>
          </a:xfrm>
          <a:prstGeom prst="rect">
            <a:avLst/>
          </a:prstGeom>
          <a:noFill/>
          <a:ln>
            <a:noFill/>
          </a:ln>
        </p:spPr>
        <p:txBody>
          <a:bodyPr wrap="none" rtlCol="0">
            <a:spAutoFit/>
          </a:bodyPr>
          <a:lstStyle/>
          <a:p>
            <a:r>
              <a:rPr lang="en-US" sz="900" b="1" dirty="0"/>
              <a:t>1</a:t>
            </a:r>
          </a:p>
        </p:txBody>
      </p:sp>
      <p:sp>
        <p:nvSpPr>
          <p:cNvPr id="73" name="Rectangle 72"/>
          <p:cNvSpPr/>
          <p:nvPr/>
        </p:nvSpPr>
        <p:spPr>
          <a:xfrm>
            <a:off x="4576169" y="3451215"/>
            <a:ext cx="797204" cy="1143446"/>
          </a:xfrm>
          <a:prstGeom prst="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900" b="1" dirty="0">
                <a:solidFill>
                  <a:schemeClr val="tx1"/>
                </a:solidFill>
              </a:rPr>
              <a:t>Strategy to Action Process and Format</a:t>
            </a:r>
          </a:p>
        </p:txBody>
      </p:sp>
      <p:sp>
        <p:nvSpPr>
          <p:cNvPr id="74" name="Down Arrow 73"/>
          <p:cNvSpPr/>
          <p:nvPr/>
        </p:nvSpPr>
        <p:spPr>
          <a:xfrm>
            <a:off x="6731950" y="3016880"/>
            <a:ext cx="99602" cy="418110"/>
          </a:xfrm>
          <a:prstGeom prst="downArrow">
            <a:avLst/>
          </a:prstGeom>
          <a:solidFill>
            <a:schemeClr val="bg1">
              <a:lumMod val="7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900"/>
          </a:p>
        </p:txBody>
      </p:sp>
      <p:sp>
        <p:nvSpPr>
          <p:cNvPr id="76" name="Down Arrow 75"/>
          <p:cNvSpPr/>
          <p:nvPr/>
        </p:nvSpPr>
        <p:spPr>
          <a:xfrm>
            <a:off x="6733602" y="4590765"/>
            <a:ext cx="99602" cy="418110"/>
          </a:xfrm>
          <a:prstGeom prst="downArrow">
            <a:avLst/>
          </a:prstGeom>
          <a:solidFill>
            <a:schemeClr val="bg1">
              <a:lumMod val="7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900"/>
          </a:p>
        </p:txBody>
      </p:sp>
      <p:sp>
        <p:nvSpPr>
          <p:cNvPr id="77" name="TextBox 76"/>
          <p:cNvSpPr txBox="1"/>
          <p:nvPr/>
        </p:nvSpPr>
        <p:spPr>
          <a:xfrm>
            <a:off x="7474026" y="1617378"/>
            <a:ext cx="242374" cy="230832"/>
          </a:xfrm>
          <a:prstGeom prst="rect">
            <a:avLst/>
          </a:prstGeom>
          <a:noFill/>
          <a:ln>
            <a:noFill/>
          </a:ln>
        </p:spPr>
        <p:txBody>
          <a:bodyPr wrap="none" rtlCol="0">
            <a:spAutoFit/>
          </a:bodyPr>
          <a:lstStyle/>
          <a:p>
            <a:r>
              <a:rPr lang="en-US" sz="900" b="1" dirty="0"/>
              <a:t>2</a:t>
            </a:r>
          </a:p>
        </p:txBody>
      </p:sp>
      <p:sp>
        <p:nvSpPr>
          <p:cNvPr id="43" name="Right Arrow 42"/>
          <p:cNvSpPr/>
          <p:nvPr/>
        </p:nvSpPr>
        <p:spPr>
          <a:xfrm>
            <a:off x="7090707" y="2418320"/>
            <a:ext cx="181095" cy="169858"/>
          </a:xfrm>
          <a:prstGeom prst="rightArrow">
            <a:avLst/>
          </a:prstGeom>
          <a:solidFill>
            <a:schemeClr val="bg1">
              <a:lumMod val="65000"/>
            </a:schemeClr>
          </a:solid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900" b="1">
              <a:solidFill>
                <a:schemeClr val="tx1"/>
              </a:solidFill>
            </a:endParaRPr>
          </a:p>
        </p:txBody>
      </p:sp>
      <p:sp>
        <p:nvSpPr>
          <p:cNvPr id="79" name="Right Arrow 78"/>
          <p:cNvSpPr/>
          <p:nvPr/>
        </p:nvSpPr>
        <p:spPr>
          <a:xfrm>
            <a:off x="7920844" y="2420111"/>
            <a:ext cx="181095" cy="169858"/>
          </a:xfrm>
          <a:prstGeom prst="rightArrow">
            <a:avLst/>
          </a:prstGeom>
          <a:solidFill>
            <a:schemeClr val="bg1">
              <a:lumMod val="65000"/>
            </a:schemeClr>
          </a:solid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900" b="1">
              <a:solidFill>
                <a:schemeClr val="tx1"/>
              </a:solidFill>
            </a:endParaRPr>
          </a:p>
        </p:txBody>
      </p:sp>
      <p:sp>
        <p:nvSpPr>
          <p:cNvPr id="81" name="Down Arrow 44"/>
          <p:cNvSpPr/>
          <p:nvPr/>
        </p:nvSpPr>
        <p:spPr>
          <a:xfrm>
            <a:off x="549701" y="3018743"/>
            <a:ext cx="99602" cy="418110"/>
          </a:xfrm>
          <a:prstGeom prst="downArrow">
            <a:avLst/>
          </a:prstGeom>
          <a:solidFill>
            <a:schemeClr val="bg1">
              <a:lumMod val="7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900"/>
          </a:p>
        </p:txBody>
      </p:sp>
      <p:sp>
        <p:nvSpPr>
          <p:cNvPr id="78" name="Rectangle 77"/>
          <p:cNvSpPr/>
          <p:nvPr/>
        </p:nvSpPr>
        <p:spPr>
          <a:xfrm>
            <a:off x="6304589" y="5012507"/>
            <a:ext cx="835180" cy="1340921"/>
          </a:xfrm>
          <a:prstGeom prst="rect">
            <a:avLst/>
          </a:prstGeom>
          <a:solidFill>
            <a:schemeClr val="bg1">
              <a:lumMod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900" b="1" dirty="0">
                <a:solidFill>
                  <a:schemeClr val="tx1"/>
                </a:solidFill>
              </a:rPr>
              <a:t>Slide Format for Effective Strategy Presentation</a:t>
            </a:r>
          </a:p>
          <a:p>
            <a:endParaRPr lang="en-US" sz="900" b="1" dirty="0">
              <a:solidFill>
                <a:schemeClr val="tx1"/>
              </a:solidFill>
            </a:endParaRPr>
          </a:p>
        </p:txBody>
      </p:sp>
      <p:sp>
        <p:nvSpPr>
          <p:cNvPr id="82" name="Rectangle 81"/>
          <p:cNvSpPr/>
          <p:nvPr/>
        </p:nvSpPr>
        <p:spPr>
          <a:xfrm>
            <a:off x="6304589" y="3458230"/>
            <a:ext cx="835179" cy="1130250"/>
          </a:xfrm>
          <a:prstGeom prst="rect">
            <a:avLst/>
          </a:prstGeom>
          <a:solidFill>
            <a:schemeClr val="bg1">
              <a:lumMod val="8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900" b="1" dirty="0">
                <a:solidFill>
                  <a:schemeClr val="tx1"/>
                </a:solidFill>
              </a:rPr>
              <a:t>Strategic Plan Presentation Format</a:t>
            </a:r>
          </a:p>
          <a:p>
            <a:endParaRPr lang="en-US" sz="900" b="1" dirty="0">
              <a:solidFill>
                <a:schemeClr val="tx1"/>
              </a:solidFill>
            </a:endParaRPr>
          </a:p>
        </p:txBody>
      </p:sp>
      <p:sp>
        <p:nvSpPr>
          <p:cNvPr id="84" name="Down Arrow 48"/>
          <p:cNvSpPr/>
          <p:nvPr/>
        </p:nvSpPr>
        <p:spPr>
          <a:xfrm>
            <a:off x="5808023" y="3023092"/>
            <a:ext cx="99602" cy="418110"/>
          </a:xfrm>
          <a:prstGeom prst="downArrow">
            <a:avLst/>
          </a:prstGeom>
          <a:solidFill>
            <a:schemeClr val="bg1">
              <a:lumMod val="7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900"/>
          </a:p>
        </p:txBody>
      </p:sp>
      <p:sp>
        <p:nvSpPr>
          <p:cNvPr id="85" name="Down Arrow 57"/>
          <p:cNvSpPr/>
          <p:nvPr/>
        </p:nvSpPr>
        <p:spPr>
          <a:xfrm>
            <a:off x="5809739" y="4599492"/>
            <a:ext cx="99602" cy="418110"/>
          </a:xfrm>
          <a:prstGeom prst="downArrow">
            <a:avLst/>
          </a:prstGeom>
          <a:solidFill>
            <a:schemeClr val="bg1">
              <a:lumMod val="7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900"/>
          </a:p>
        </p:txBody>
      </p:sp>
      <p:sp>
        <p:nvSpPr>
          <p:cNvPr id="86" name="TextBox 85"/>
          <p:cNvSpPr txBox="1"/>
          <p:nvPr/>
        </p:nvSpPr>
        <p:spPr>
          <a:xfrm>
            <a:off x="5709770" y="1618393"/>
            <a:ext cx="242374" cy="230832"/>
          </a:xfrm>
          <a:prstGeom prst="rect">
            <a:avLst/>
          </a:prstGeom>
          <a:noFill/>
          <a:ln>
            <a:noFill/>
          </a:ln>
        </p:spPr>
        <p:txBody>
          <a:bodyPr wrap="none" rtlCol="0">
            <a:spAutoFit/>
          </a:bodyPr>
          <a:lstStyle/>
          <a:p>
            <a:r>
              <a:rPr lang="en-US" sz="900" b="1" dirty="0"/>
              <a:t>7</a:t>
            </a:r>
          </a:p>
        </p:txBody>
      </p:sp>
      <p:sp>
        <p:nvSpPr>
          <p:cNvPr id="87" name="Right Arrow 39"/>
          <p:cNvSpPr/>
          <p:nvPr/>
        </p:nvSpPr>
        <p:spPr>
          <a:xfrm>
            <a:off x="6197055" y="2424040"/>
            <a:ext cx="181095" cy="169858"/>
          </a:xfrm>
          <a:prstGeom prst="rightArrow">
            <a:avLst/>
          </a:prstGeom>
          <a:solidFill>
            <a:schemeClr val="bg1">
              <a:lumMod val="65000"/>
            </a:schemeClr>
          </a:solid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900" b="1">
              <a:solidFill>
                <a:schemeClr val="tx1"/>
              </a:solidFill>
            </a:endParaRPr>
          </a:p>
        </p:txBody>
      </p:sp>
      <p:sp>
        <p:nvSpPr>
          <p:cNvPr id="88" name="Rectangle 87"/>
          <p:cNvSpPr/>
          <p:nvPr/>
        </p:nvSpPr>
        <p:spPr>
          <a:xfrm>
            <a:off x="1082350" y="5008391"/>
            <a:ext cx="752945" cy="1340921"/>
          </a:xfrm>
          <a:prstGeom prst="rect">
            <a:avLst/>
          </a:prstGeom>
          <a:solidFill>
            <a:schemeClr val="bg1">
              <a:lumMod val="7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buFont typeface="Arial" panose="020B0604020202020204" pitchFamily="34" charset="0"/>
              <a:buChar char="•"/>
            </a:pPr>
            <a:r>
              <a:rPr lang="en-US" sz="900" b="1" dirty="0">
                <a:solidFill>
                  <a:schemeClr val="tx1"/>
                </a:solidFill>
              </a:rPr>
              <a:t> Issues</a:t>
            </a:r>
          </a:p>
          <a:p>
            <a:pPr>
              <a:buFont typeface="Arial" panose="020B0604020202020204" pitchFamily="34" charset="0"/>
              <a:buChar char="•"/>
            </a:pPr>
            <a:r>
              <a:rPr lang="en-US" sz="900" b="1" dirty="0">
                <a:solidFill>
                  <a:schemeClr val="tx1"/>
                </a:solidFill>
              </a:rPr>
              <a:t> Questions</a:t>
            </a:r>
          </a:p>
          <a:p>
            <a:pPr>
              <a:buFont typeface="Arial" panose="020B0604020202020204" pitchFamily="34" charset="0"/>
              <a:buChar char="•"/>
            </a:pPr>
            <a:r>
              <a:rPr lang="en-US" sz="900" b="1" dirty="0">
                <a:solidFill>
                  <a:schemeClr val="tx1"/>
                </a:solidFill>
              </a:rPr>
              <a:t> Problems</a:t>
            </a:r>
          </a:p>
          <a:p>
            <a:pPr>
              <a:buFont typeface="Arial" panose="020B0604020202020204" pitchFamily="34" charset="0"/>
              <a:buChar char="•"/>
            </a:pPr>
            <a:r>
              <a:rPr lang="en-US" sz="900" b="1" dirty="0">
                <a:solidFill>
                  <a:schemeClr val="tx1"/>
                </a:solidFill>
              </a:rPr>
              <a:t> Desires</a:t>
            </a:r>
          </a:p>
          <a:p>
            <a:pPr>
              <a:buFont typeface="Arial" panose="020B0604020202020204" pitchFamily="34" charset="0"/>
              <a:buChar char="•"/>
            </a:pPr>
            <a:r>
              <a:rPr lang="en-US" sz="900" b="1" dirty="0">
                <a:solidFill>
                  <a:schemeClr val="tx1"/>
                </a:solidFill>
              </a:rPr>
              <a:t> Result vs  </a:t>
            </a:r>
          </a:p>
          <a:p>
            <a:r>
              <a:rPr lang="en-US" sz="900" b="1" dirty="0">
                <a:solidFill>
                  <a:schemeClr val="tx1"/>
                </a:solidFill>
              </a:rPr>
              <a:t>  Desired  </a:t>
            </a:r>
          </a:p>
          <a:p>
            <a:r>
              <a:rPr lang="en-US" sz="900" b="1" dirty="0">
                <a:solidFill>
                  <a:schemeClr val="tx1"/>
                </a:solidFill>
              </a:rPr>
              <a:t>  Result</a:t>
            </a:r>
          </a:p>
          <a:p>
            <a:pPr marL="57150" indent="-57150">
              <a:buFont typeface="Arial" panose="020B0604020202020204" pitchFamily="34" charset="0"/>
              <a:buChar char="•"/>
            </a:pPr>
            <a:r>
              <a:rPr lang="en-US" sz="900" b="1" dirty="0">
                <a:solidFill>
                  <a:schemeClr val="tx1"/>
                </a:solidFill>
              </a:rPr>
              <a:t>Goals</a:t>
            </a:r>
          </a:p>
        </p:txBody>
      </p:sp>
      <p:sp>
        <p:nvSpPr>
          <p:cNvPr id="80" name="Right Arrow 39"/>
          <p:cNvSpPr/>
          <p:nvPr/>
        </p:nvSpPr>
        <p:spPr>
          <a:xfrm>
            <a:off x="5278533" y="2411686"/>
            <a:ext cx="181095" cy="169858"/>
          </a:xfrm>
          <a:prstGeom prst="rightArrow">
            <a:avLst/>
          </a:prstGeom>
          <a:solidFill>
            <a:schemeClr val="bg1">
              <a:lumMod val="65000"/>
            </a:schemeClr>
          </a:solid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900" b="1">
              <a:solidFill>
                <a:schemeClr val="tx1"/>
              </a:solidFill>
            </a:endParaRPr>
          </a:p>
        </p:txBody>
      </p:sp>
      <p:sp>
        <p:nvSpPr>
          <p:cNvPr id="35" name="TextBox 34"/>
          <p:cNvSpPr txBox="1"/>
          <p:nvPr/>
        </p:nvSpPr>
        <p:spPr>
          <a:xfrm rot="20898251">
            <a:off x="21470" y="1587491"/>
            <a:ext cx="503664" cy="261610"/>
          </a:xfrm>
          <a:prstGeom prst="rect">
            <a:avLst/>
          </a:prstGeom>
          <a:solidFill>
            <a:schemeClr val="bg1">
              <a:lumMod val="95000"/>
            </a:schemeClr>
          </a:solidFill>
          <a:ln>
            <a:solidFill>
              <a:schemeClr val="tx1">
                <a:lumMod val="75000"/>
                <a:lumOff val="25000"/>
              </a:schemeClr>
            </a:solidFill>
          </a:ln>
        </p:spPr>
        <p:txBody>
          <a:bodyPr wrap="none" rtlCol="0">
            <a:spAutoFit/>
          </a:bodyPr>
          <a:lstStyle/>
          <a:p>
            <a:r>
              <a:rPr lang="en-US" sz="1100" b="1" dirty="0"/>
              <a:t>Steps</a:t>
            </a:r>
          </a:p>
        </p:txBody>
      </p:sp>
      <p:sp>
        <p:nvSpPr>
          <p:cNvPr id="33" name="TextBox 32"/>
          <p:cNvSpPr txBox="1"/>
          <p:nvPr/>
        </p:nvSpPr>
        <p:spPr>
          <a:xfrm rot="20934721">
            <a:off x="71379" y="3196278"/>
            <a:ext cx="497252" cy="261610"/>
          </a:xfrm>
          <a:prstGeom prst="rect">
            <a:avLst/>
          </a:prstGeom>
          <a:solidFill>
            <a:schemeClr val="bg1"/>
          </a:solidFill>
          <a:ln>
            <a:solidFill>
              <a:schemeClr val="tx1">
                <a:lumMod val="75000"/>
                <a:lumOff val="25000"/>
              </a:schemeClr>
            </a:solidFill>
          </a:ln>
        </p:spPr>
        <p:txBody>
          <a:bodyPr wrap="none" rtlCol="0">
            <a:spAutoFit/>
          </a:bodyPr>
          <a:lstStyle/>
          <a:p>
            <a:r>
              <a:rPr lang="en-US" sz="1100" b="1" dirty="0"/>
              <a:t>Tools</a:t>
            </a:r>
          </a:p>
        </p:txBody>
      </p:sp>
      <p:sp>
        <p:nvSpPr>
          <p:cNvPr id="34" name="TextBox 33"/>
          <p:cNvSpPr txBox="1"/>
          <p:nvPr/>
        </p:nvSpPr>
        <p:spPr>
          <a:xfrm rot="20911806">
            <a:off x="43771" y="4756016"/>
            <a:ext cx="606256" cy="261610"/>
          </a:xfrm>
          <a:prstGeom prst="rect">
            <a:avLst/>
          </a:prstGeom>
          <a:solidFill>
            <a:schemeClr val="bg1">
              <a:lumMod val="75000"/>
            </a:schemeClr>
          </a:solidFill>
          <a:ln>
            <a:solidFill>
              <a:schemeClr val="tx1">
                <a:lumMod val="75000"/>
                <a:lumOff val="25000"/>
              </a:schemeClr>
            </a:solidFill>
          </a:ln>
        </p:spPr>
        <p:txBody>
          <a:bodyPr wrap="none" rtlCol="0">
            <a:spAutoFit/>
          </a:bodyPr>
          <a:lstStyle/>
          <a:p>
            <a:r>
              <a:rPr lang="en-US" sz="1100" b="1" dirty="0"/>
              <a:t>Output</a:t>
            </a:r>
          </a:p>
        </p:txBody>
      </p:sp>
      <p:sp>
        <p:nvSpPr>
          <p:cNvPr id="83" name="TextBox 82"/>
          <p:cNvSpPr txBox="1"/>
          <p:nvPr/>
        </p:nvSpPr>
        <p:spPr>
          <a:xfrm>
            <a:off x="8355876" y="1620880"/>
            <a:ext cx="242374" cy="230832"/>
          </a:xfrm>
          <a:prstGeom prst="rect">
            <a:avLst/>
          </a:prstGeom>
          <a:noFill/>
          <a:ln>
            <a:noFill/>
          </a:ln>
        </p:spPr>
        <p:txBody>
          <a:bodyPr wrap="none" rtlCol="0">
            <a:spAutoFit/>
          </a:bodyPr>
          <a:lstStyle/>
          <a:p>
            <a:r>
              <a:rPr lang="en-US" sz="900" b="1" dirty="0"/>
              <a:t>3</a:t>
            </a:r>
          </a:p>
        </p:txBody>
      </p:sp>
      <p:sp>
        <p:nvSpPr>
          <p:cNvPr id="6" name="Rectangle 5">
            <a:extLst>
              <a:ext uri="{FF2B5EF4-FFF2-40B4-BE49-F238E27FC236}">
                <a16:creationId xmlns:a16="http://schemas.microsoft.com/office/drawing/2014/main" id="{9F1D525D-AFC0-44D0-890F-4F7F8E1A3006}"/>
              </a:ext>
            </a:extLst>
          </p:cNvPr>
          <p:cNvSpPr/>
          <p:nvPr/>
        </p:nvSpPr>
        <p:spPr>
          <a:xfrm>
            <a:off x="707807" y="1276865"/>
            <a:ext cx="5100216" cy="236622"/>
          </a:xfrm>
          <a:prstGeom prst="rect">
            <a:avLst/>
          </a:prstGeom>
          <a:solidFill>
            <a:schemeClr val="bg1">
              <a:lumMod val="95000"/>
            </a:schemeClr>
          </a:solidFill>
          <a:ln>
            <a:solidFill>
              <a:schemeClr val="tx1">
                <a:lumMod val="75000"/>
                <a:lumOff val="2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200" b="1" dirty="0">
                <a:solidFill>
                  <a:schemeClr val="tx1"/>
                </a:solidFill>
              </a:rPr>
              <a:t>Core One Hour Strategy Steps</a:t>
            </a:r>
          </a:p>
        </p:txBody>
      </p:sp>
      <p:sp>
        <p:nvSpPr>
          <p:cNvPr id="89" name="Rectangle 88">
            <a:extLst>
              <a:ext uri="{FF2B5EF4-FFF2-40B4-BE49-F238E27FC236}">
                <a16:creationId xmlns:a16="http://schemas.microsoft.com/office/drawing/2014/main" id="{DE19B904-2A8B-46C7-B0CA-4E22141E6D2B}"/>
              </a:ext>
            </a:extLst>
          </p:cNvPr>
          <p:cNvSpPr/>
          <p:nvPr/>
        </p:nvSpPr>
        <p:spPr>
          <a:xfrm>
            <a:off x="6802150" y="1280981"/>
            <a:ext cx="1454222" cy="236622"/>
          </a:xfrm>
          <a:prstGeom prst="rect">
            <a:avLst/>
          </a:prstGeom>
          <a:solidFill>
            <a:schemeClr val="bg1">
              <a:lumMod val="85000"/>
            </a:schemeClr>
          </a:solidFill>
          <a:ln>
            <a:solidFill>
              <a:schemeClr val="tx1">
                <a:lumMod val="75000"/>
                <a:lumOff val="2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200" b="1" dirty="0">
                <a:solidFill>
                  <a:schemeClr val="tx1"/>
                </a:solidFill>
              </a:rPr>
              <a:t>Bonus Steps</a:t>
            </a:r>
          </a:p>
        </p:txBody>
      </p:sp>
      <p:pic>
        <p:nvPicPr>
          <p:cNvPr id="90" name="Picture 89">
            <a:extLst>
              <a:ext uri="{FF2B5EF4-FFF2-40B4-BE49-F238E27FC236}">
                <a16:creationId xmlns:a16="http://schemas.microsoft.com/office/drawing/2014/main" id="{47AAD9BE-3344-4CC2-8D27-AA8DEE70F49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7823273" y="-2"/>
            <a:ext cx="1322070" cy="417830"/>
          </a:xfrm>
          <a:prstGeom prst="rect">
            <a:avLst/>
          </a:prstGeom>
        </p:spPr>
      </p:pic>
      <p:sp>
        <p:nvSpPr>
          <p:cNvPr id="91" name="Rectangle 90">
            <a:extLst>
              <a:ext uri="{FF2B5EF4-FFF2-40B4-BE49-F238E27FC236}">
                <a16:creationId xmlns:a16="http://schemas.microsoft.com/office/drawing/2014/main" id="{75F929AB-6725-419E-BA34-90B872AB0B03}"/>
              </a:ext>
            </a:extLst>
          </p:cNvPr>
          <p:cNvSpPr/>
          <p:nvPr/>
        </p:nvSpPr>
        <p:spPr>
          <a:xfrm rot="5400000">
            <a:off x="4506277" y="-2166937"/>
            <a:ext cx="127635" cy="514350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54447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14DEFFE-231F-475D-A242-99CC15452E1B}"/>
              </a:ext>
            </a:extLst>
          </p:cNvPr>
          <p:cNvSpPr txBox="1"/>
          <p:nvPr/>
        </p:nvSpPr>
        <p:spPr>
          <a:xfrm>
            <a:off x="514350" y="357340"/>
            <a:ext cx="8629650" cy="6340197"/>
          </a:xfrm>
          <a:prstGeom prst="rect">
            <a:avLst/>
          </a:prstGeom>
          <a:noFill/>
        </p:spPr>
        <p:txBody>
          <a:bodyPr wrap="square" rtlCol="0">
            <a:spAutoFit/>
          </a:bodyPr>
          <a:lstStyle/>
          <a:p>
            <a:pPr algn="ctr"/>
            <a:r>
              <a:rPr lang="en-US" sz="1600" b="1" dirty="0"/>
              <a:t>How to Create Workable Action Steps</a:t>
            </a:r>
          </a:p>
          <a:p>
            <a:pPr algn="ctr"/>
            <a:endParaRPr lang="en-US" sz="800" b="1" dirty="0"/>
          </a:p>
          <a:p>
            <a:pPr marL="228600" indent="-228600" algn="just">
              <a:buAutoNum type="arabicPeriod"/>
            </a:pPr>
            <a:r>
              <a:rPr lang="en-US" sz="1100" dirty="0"/>
              <a:t>The first step is to get your written strategy and go to the sections on, </a:t>
            </a:r>
            <a:r>
              <a:rPr lang="en-US" sz="1100" b="1" dirty="0"/>
              <a:t>“Specific Areas for Strategic Change”, </a:t>
            </a:r>
            <a:r>
              <a:rPr lang="en-US" sz="1100" dirty="0"/>
              <a:t>and,</a:t>
            </a:r>
            <a:r>
              <a:rPr lang="en-US" sz="1100" b="1" dirty="0"/>
              <a:t> </a:t>
            </a:r>
          </a:p>
          <a:p>
            <a:pPr algn="just"/>
            <a:r>
              <a:rPr lang="en-US" sz="1100" b="1" dirty="0"/>
              <a:t>       “Summary of Strategic Change”</a:t>
            </a:r>
            <a:r>
              <a:rPr lang="en-US" sz="1100" dirty="0"/>
              <a:t>.  These sections detail the areas directly and uniquely affected by your strategy.  </a:t>
            </a:r>
          </a:p>
          <a:p>
            <a:pPr marL="225425" indent="-225425" algn="just"/>
            <a:r>
              <a:rPr lang="en-US" sz="1100" dirty="0"/>
              <a:t> </a:t>
            </a:r>
          </a:p>
          <a:p>
            <a:pPr marL="228600" indent="-228600" algn="just">
              <a:buAutoNum type="arabicPeriod" startAt="2"/>
            </a:pPr>
            <a:r>
              <a:rPr lang="en-US" sz="1100" dirty="0"/>
              <a:t>Pull up your, “</a:t>
            </a:r>
            <a:r>
              <a:rPr lang="en-US" sz="1100" b="1" dirty="0"/>
              <a:t>Logical Proofs Tracking Sheet”.</a:t>
            </a:r>
          </a:p>
          <a:p>
            <a:pPr marL="228600" indent="-228600" algn="just">
              <a:buAutoNum type="arabicPeriod" startAt="2"/>
            </a:pPr>
            <a:endParaRPr lang="en-US" sz="1100" dirty="0"/>
          </a:p>
          <a:p>
            <a:pPr marL="228600" indent="-228600" algn="just">
              <a:buAutoNum type="arabicPeriod" startAt="2"/>
            </a:pPr>
            <a:r>
              <a:rPr lang="en-US" sz="1100" dirty="0"/>
              <a:t>On the Logical Proofs Tracking Sheet, replace the heading, </a:t>
            </a:r>
            <a:r>
              <a:rPr lang="en-US" sz="1100" b="1" dirty="0"/>
              <a:t>“Ideas”,</a:t>
            </a:r>
            <a:r>
              <a:rPr lang="en-US" sz="1100" dirty="0"/>
              <a:t> with, “</a:t>
            </a:r>
            <a:r>
              <a:rPr lang="en-US" sz="1100" b="1" dirty="0"/>
              <a:t>Specific Areas for Strategic Change</a:t>
            </a:r>
            <a:r>
              <a:rPr lang="en-US" sz="1100" dirty="0"/>
              <a:t>”, and delete the columns for </a:t>
            </a:r>
            <a:r>
              <a:rPr lang="en-US" sz="1100" b="1" dirty="0"/>
              <a:t>“Why?”</a:t>
            </a:r>
            <a:r>
              <a:rPr lang="en-US" sz="1100" dirty="0"/>
              <a:t>, </a:t>
            </a:r>
            <a:r>
              <a:rPr lang="en-US" sz="1100" b="1" dirty="0"/>
              <a:t>“How do you know?”</a:t>
            </a:r>
            <a:r>
              <a:rPr lang="en-US" sz="1100" dirty="0"/>
              <a:t> and </a:t>
            </a:r>
            <a:r>
              <a:rPr lang="en-US" sz="1100" b="1" dirty="0"/>
              <a:t>“What will happen?”</a:t>
            </a:r>
            <a:r>
              <a:rPr lang="en-US" sz="1100" dirty="0"/>
              <a:t>   </a:t>
            </a:r>
          </a:p>
          <a:p>
            <a:pPr algn="just"/>
            <a:r>
              <a:rPr lang="en-US" sz="1100" dirty="0"/>
              <a:t> </a:t>
            </a:r>
          </a:p>
          <a:p>
            <a:pPr algn="just"/>
            <a:r>
              <a:rPr lang="en-US" sz="1100" dirty="0"/>
              <a:t> 4.   Take each of your, </a:t>
            </a:r>
            <a:r>
              <a:rPr lang="en-US" sz="1100" b="1" dirty="0"/>
              <a:t>“Specific Areas for Strategic Change”,</a:t>
            </a:r>
            <a:r>
              <a:rPr lang="en-US" sz="1100" dirty="0"/>
              <a:t> and insert them in the appropriate column.  </a:t>
            </a:r>
          </a:p>
          <a:p>
            <a:pPr algn="just"/>
            <a:endParaRPr lang="en-US" sz="1100" dirty="0"/>
          </a:p>
          <a:p>
            <a:pPr marL="228600" indent="-228600" algn="just">
              <a:buAutoNum type="arabicPeriod" startAt="5"/>
            </a:pPr>
            <a:r>
              <a:rPr lang="en-US" sz="1100" dirty="0"/>
              <a:t>Then flesh out a description of how the change will occur in the </a:t>
            </a:r>
            <a:r>
              <a:rPr lang="en-US" sz="1100" b="1" dirty="0"/>
              <a:t>“How?”</a:t>
            </a:r>
            <a:r>
              <a:rPr lang="en-US" sz="1100" dirty="0"/>
              <a:t> column.  </a:t>
            </a:r>
          </a:p>
          <a:p>
            <a:pPr marL="228600" indent="-228600" algn="just">
              <a:buAutoNum type="arabicPeriod" startAt="5"/>
            </a:pPr>
            <a:endParaRPr lang="en-US" sz="1100" dirty="0"/>
          </a:p>
          <a:p>
            <a:pPr marL="228600" indent="-228600" algn="just">
              <a:buAutoNum type="arabicPeriod" startAt="5"/>
            </a:pPr>
            <a:r>
              <a:rPr lang="en-US" sz="1100" dirty="0"/>
              <a:t>From there, the all important </a:t>
            </a:r>
            <a:r>
              <a:rPr lang="en-US" sz="1100" b="1" dirty="0"/>
              <a:t>“Who?”.</a:t>
            </a:r>
            <a:r>
              <a:rPr lang="en-US" sz="1100" dirty="0"/>
              <a:t>  In general, for small businesses, the “who” is most often you or one of your partners. Remember from the previous discussion of these elements, without a qualified, hardworking and accountable person you can make responsible for each, “</a:t>
            </a:r>
            <a:r>
              <a:rPr lang="en-US" sz="1100" b="1" dirty="0"/>
              <a:t>Specific Area of Strategic Change</a:t>
            </a:r>
            <a:r>
              <a:rPr lang="en-US" sz="1100" dirty="0"/>
              <a:t>”, you should not bother. </a:t>
            </a:r>
          </a:p>
          <a:p>
            <a:pPr marL="228600" indent="-228600" algn="just">
              <a:buAutoNum type="arabicPeriod" startAt="5"/>
            </a:pPr>
            <a:endParaRPr lang="en-US" sz="1100" dirty="0"/>
          </a:p>
          <a:p>
            <a:pPr marL="228600" indent="-228600" algn="just">
              <a:buAutoNum type="arabicPeriod" startAt="5"/>
            </a:pPr>
            <a:r>
              <a:rPr lang="en-US" sz="1100" b="1" dirty="0"/>
              <a:t>“When”</a:t>
            </a:r>
            <a:r>
              <a:rPr lang="en-US" sz="1100" dirty="0"/>
              <a:t> columns are musts.  F</a:t>
            </a:r>
            <a:r>
              <a:rPr lang="en-US" sz="1100" b="1" dirty="0"/>
              <a:t>ill out the due dates</a:t>
            </a:r>
            <a:r>
              <a:rPr lang="en-US" sz="1100" dirty="0"/>
              <a:t> for the completion of each, </a:t>
            </a:r>
            <a:r>
              <a:rPr lang="en-US" sz="1100" b="1" dirty="0"/>
              <a:t>“Specific Area of Strategic Change”.  </a:t>
            </a:r>
            <a:r>
              <a:rPr lang="en-US" sz="1100" dirty="0"/>
              <a:t>When the, “Specific Area for Strategic Change”, has several components spelled out in the, “How?”, section, give each one its own due date, since they will often build and be dependent upon each other in some sequence.</a:t>
            </a:r>
          </a:p>
          <a:p>
            <a:pPr marL="228600" indent="-228600" algn="just">
              <a:buAutoNum type="arabicPeriod" startAt="5"/>
            </a:pPr>
            <a:endParaRPr lang="en-US" sz="1100" dirty="0"/>
          </a:p>
          <a:p>
            <a:pPr marL="228600" indent="-228600" algn="just">
              <a:buAutoNum type="arabicPeriod" startAt="5"/>
            </a:pPr>
            <a:r>
              <a:rPr lang="en-US" sz="1100" dirty="0"/>
              <a:t>Go over the, “</a:t>
            </a:r>
            <a:r>
              <a:rPr lang="en-US" sz="1100" b="1" dirty="0"/>
              <a:t>Action Steps”, </a:t>
            </a:r>
            <a:r>
              <a:rPr lang="en-US" sz="1100" dirty="0"/>
              <a:t>and  tighten them up as much as possible.  You can leave them in the spreadsheet form and also type them out in memo form to make them more accessible</a:t>
            </a:r>
          </a:p>
          <a:p>
            <a:pPr algn="just"/>
            <a:endParaRPr lang="en-US" sz="1100" dirty="0"/>
          </a:p>
          <a:p>
            <a:r>
              <a:rPr lang="en-US" sz="1100" i="1" dirty="0"/>
              <a:t>Remember, “</a:t>
            </a:r>
            <a:r>
              <a:rPr lang="en-US" sz="1100" b="1" i="1" dirty="0"/>
              <a:t>Action Steps”, must be characterized by</a:t>
            </a:r>
            <a:r>
              <a:rPr lang="en-US" sz="1100" b="1" dirty="0"/>
              <a:t>:</a:t>
            </a:r>
          </a:p>
          <a:p>
            <a:endParaRPr lang="en-US" sz="800" dirty="0"/>
          </a:p>
          <a:p>
            <a:pPr marL="225425" lvl="0" indent="-112713">
              <a:buFont typeface="Arial" panose="020B0604020202020204" pitchFamily="34" charset="0"/>
              <a:buChar char="•"/>
            </a:pPr>
            <a:r>
              <a:rPr lang="en-US" sz="1100" b="1" dirty="0"/>
              <a:t>Focused Action</a:t>
            </a:r>
            <a:r>
              <a:rPr lang="en-US" sz="1100" dirty="0"/>
              <a:t> – reduce complexity and ambiguity – few successes are better than many half-done jobs</a:t>
            </a:r>
          </a:p>
          <a:p>
            <a:pPr marL="225425" lvl="0" indent="-112713">
              <a:buFont typeface="Arial" panose="020B0604020202020204" pitchFamily="34" charset="0"/>
              <a:buChar char="•"/>
            </a:pPr>
            <a:r>
              <a:rPr lang="en-US" sz="1100" dirty="0"/>
              <a:t>A focus on key business drivers – Understand and allocate resources to the elements that drive revenue</a:t>
            </a:r>
          </a:p>
          <a:p>
            <a:pPr marL="225425" lvl="0" indent="-112713">
              <a:buFont typeface="Arial" panose="020B0604020202020204" pitchFamily="34" charset="0"/>
              <a:buChar char="•"/>
            </a:pPr>
            <a:r>
              <a:rPr lang="en-US" sz="1100" dirty="0"/>
              <a:t>A </a:t>
            </a:r>
            <a:r>
              <a:rPr lang="en-US" sz="1100" b="1" dirty="0"/>
              <a:t>Focus on high gain activity</a:t>
            </a:r>
            <a:r>
              <a:rPr lang="en-US" sz="1100" dirty="0"/>
              <a:t> – 20% of anything gets 80% done</a:t>
            </a:r>
          </a:p>
          <a:p>
            <a:pPr marL="225425" lvl="0" indent="-112713">
              <a:buFont typeface="Arial" panose="020B0604020202020204" pitchFamily="34" charset="0"/>
              <a:buChar char="•"/>
            </a:pPr>
            <a:r>
              <a:rPr lang="en-US" sz="1100" dirty="0"/>
              <a:t>A concentration on </a:t>
            </a:r>
            <a:r>
              <a:rPr lang="en-US" sz="1100" b="1" dirty="0"/>
              <a:t>actions you can take now</a:t>
            </a:r>
            <a:r>
              <a:rPr lang="en-US" sz="1100" dirty="0"/>
              <a:t>, with </a:t>
            </a:r>
            <a:r>
              <a:rPr lang="en-US" sz="1100" b="1" dirty="0"/>
              <a:t>precise</a:t>
            </a:r>
            <a:r>
              <a:rPr lang="en-US" sz="1100" dirty="0"/>
              <a:t> steps and </a:t>
            </a:r>
            <a:r>
              <a:rPr lang="en-US" sz="1100" b="1" dirty="0"/>
              <a:t>measurable</a:t>
            </a:r>
            <a:r>
              <a:rPr lang="en-US" sz="1100" dirty="0"/>
              <a:t> results.  Think; Big, Cheap, Now</a:t>
            </a:r>
          </a:p>
          <a:p>
            <a:pPr marL="225425" lvl="0" indent="-112713">
              <a:buFont typeface="Arial" panose="020B0604020202020204" pitchFamily="34" charset="0"/>
              <a:buChar char="•"/>
            </a:pPr>
            <a:r>
              <a:rPr lang="en-US" sz="1100" b="1" dirty="0"/>
              <a:t>Incremental</a:t>
            </a:r>
            <a:r>
              <a:rPr lang="en-US" sz="1100" dirty="0"/>
              <a:t> steps, </a:t>
            </a:r>
            <a:r>
              <a:rPr lang="en-US" sz="1100" b="1" dirty="0"/>
              <a:t>variations</a:t>
            </a:r>
            <a:r>
              <a:rPr lang="en-US" sz="1100" dirty="0"/>
              <a:t> of existing initiatives with </a:t>
            </a:r>
            <a:r>
              <a:rPr lang="en-US" sz="1100" b="1" dirty="0"/>
              <a:t>near term implementation</a:t>
            </a:r>
            <a:r>
              <a:rPr lang="en-US" sz="1100" dirty="0"/>
              <a:t> that provide </a:t>
            </a:r>
            <a:r>
              <a:rPr lang="en-US" sz="1100" b="1" dirty="0"/>
              <a:t>quick results</a:t>
            </a:r>
            <a:r>
              <a:rPr lang="en-US" sz="1100" dirty="0"/>
              <a:t>.</a:t>
            </a:r>
          </a:p>
          <a:p>
            <a:pPr marL="225425" lvl="0" indent="-112713">
              <a:buFont typeface="Arial" panose="020B0604020202020204" pitchFamily="34" charset="0"/>
              <a:buChar char="•"/>
            </a:pPr>
            <a:r>
              <a:rPr lang="en-US" sz="1100" b="1" dirty="0"/>
              <a:t>Clarity and Coherence</a:t>
            </a:r>
            <a:endParaRPr lang="en-US" sz="1100" dirty="0"/>
          </a:p>
          <a:p>
            <a:pPr marL="225425" lvl="0" indent="-112713">
              <a:buFont typeface="Arial" panose="020B0604020202020204" pitchFamily="34" charset="0"/>
              <a:buChar char="•"/>
            </a:pPr>
            <a:r>
              <a:rPr lang="en-US" sz="1100" dirty="0"/>
              <a:t>The utilization of the company’s </a:t>
            </a:r>
            <a:r>
              <a:rPr lang="en-US" sz="1100" b="1" dirty="0"/>
              <a:t>available resources</a:t>
            </a:r>
            <a:r>
              <a:rPr lang="en-US" sz="1100" dirty="0"/>
              <a:t> – Do not wait for input or support from areas you cannot control</a:t>
            </a:r>
          </a:p>
          <a:p>
            <a:pPr marL="225425" lvl="0" indent="-112713">
              <a:buFont typeface="Arial" panose="020B0604020202020204" pitchFamily="34" charset="0"/>
              <a:buChar char="•"/>
            </a:pPr>
            <a:r>
              <a:rPr lang="en-US" sz="1100" dirty="0"/>
              <a:t>Application of the Company’s differentiated </a:t>
            </a:r>
            <a:r>
              <a:rPr lang="en-US" sz="1100" b="1" dirty="0"/>
              <a:t>leverage and power  </a:t>
            </a:r>
            <a:endParaRPr lang="en-US" sz="1100" dirty="0"/>
          </a:p>
          <a:p>
            <a:pPr marL="225425" indent="-112713">
              <a:buFont typeface="Arial" panose="020B0604020202020204" pitchFamily="34" charset="0"/>
              <a:buChar char="•"/>
            </a:pPr>
            <a:r>
              <a:rPr lang="en-US" sz="1100" dirty="0"/>
              <a:t>Building </a:t>
            </a:r>
            <a:r>
              <a:rPr lang="en-US" sz="1100" b="1" dirty="0"/>
              <a:t>shock absorbers</a:t>
            </a:r>
            <a:r>
              <a:rPr lang="en-US" sz="1100" dirty="0"/>
              <a:t> against the unidentifiable, though recurring, extraordinary disruptions to business; succession planning, financial reserves, quality business, compliance, ethics, policies, procedures</a:t>
            </a:r>
          </a:p>
        </p:txBody>
      </p:sp>
      <p:pic>
        <p:nvPicPr>
          <p:cNvPr id="4" name="Picture 3">
            <a:extLst>
              <a:ext uri="{FF2B5EF4-FFF2-40B4-BE49-F238E27FC236}">
                <a16:creationId xmlns:a16="http://schemas.microsoft.com/office/drawing/2014/main" id="{A408AE35-29EC-45EA-A96E-3338B8D9184D}"/>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829295" y="0"/>
            <a:ext cx="1322070" cy="417830"/>
          </a:xfrm>
          <a:prstGeom prst="rect">
            <a:avLst/>
          </a:prstGeom>
        </p:spPr>
      </p:pic>
      <p:sp>
        <p:nvSpPr>
          <p:cNvPr id="5" name="Rectangle 4">
            <a:extLst>
              <a:ext uri="{FF2B5EF4-FFF2-40B4-BE49-F238E27FC236}">
                <a16:creationId xmlns:a16="http://schemas.microsoft.com/office/drawing/2014/main" id="{96C35F1B-AF1A-481A-BC7B-FE093737DDA1}"/>
              </a:ext>
            </a:extLst>
          </p:cNvPr>
          <p:cNvSpPr/>
          <p:nvPr/>
        </p:nvSpPr>
        <p:spPr>
          <a:xfrm>
            <a:off x="160020" y="868680"/>
            <a:ext cx="217170" cy="514350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6382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2904628501"/>
              </p:ext>
            </p:extLst>
          </p:nvPr>
        </p:nvGraphicFramePr>
        <p:xfrm>
          <a:off x="708452" y="1053297"/>
          <a:ext cx="7715582" cy="4980156"/>
        </p:xfrm>
        <a:graphic>
          <a:graphicData uri="http://schemas.openxmlformats.org/presentationml/2006/ole">
            <mc:AlternateContent xmlns:mc="http://schemas.openxmlformats.org/markup-compatibility/2006">
              <mc:Choice xmlns:v="urn:schemas-microsoft-com:vml" Requires="v">
                <p:oleObj spid="_x0000_s6192" name="Worksheet" r:id="rId3" imgW="6610401" imgH="5105400" progId="Excel.Sheet.12">
                  <p:embed/>
                </p:oleObj>
              </mc:Choice>
              <mc:Fallback>
                <p:oleObj name="Worksheet" r:id="rId3" imgW="6610401" imgH="5105400" progId="Excel.Sheet.12">
                  <p:embed/>
                  <p:pic>
                    <p:nvPicPr>
                      <p:cNvPr id="0" name=""/>
                      <p:cNvPicPr/>
                      <p:nvPr/>
                    </p:nvPicPr>
                    <p:blipFill>
                      <a:blip r:embed="rId4"/>
                      <a:stretch>
                        <a:fillRect/>
                      </a:stretch>
                    </p:blipFill>
                    <p:spPr>
                      <a:xfrm>
                        <a:off x="708452" y="1053297"/>
                        <a:ext cx="7715582" cy="4980156"/>
                      </a:xfrm>
                      <a:prstGeom prst="rect">
                        <a:avLst/>
                      </a:prstGeom>
                    </p:spPr>
                  </p:pic>
                </p:oleObj>
              </mc:Fallback>
            </mc:AlternateContent>
          </a:graphicData>
        </a:graphic>
      </p:graphicFrame>
      <p:pic>
        <p:nvPicPr>
          <p:cNvPr id="3" name="Picture 2">
            <a:extLst>
              <a:ext uri="{FF2B5EF4-FFF2-40B4-BE49-F238E27FC236}">
                <a16:creationId xmlns:a16="http://schemas.microsoft.com/office/drawing/2014/main" id="{FE451316-6AC2-4671-A5FD-EEB119240361}"/>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7818381" y="4031"/>
            <a:ext cx="1322070" cy="417830"/>
          </a:xfrm>
          <a:prstGeom prst="rect">
            <a:avLst/>
          </a:prstGeom>
        </p:spPr>
      </p:pic>
      <p:sp>
        <p:nvSpPr>
          <p:cNvPr id="4" name="Rectangle 3">
            <a:extLst>
              <a:ext uri="{FF2B5EF4-FFF2-40B4-BE49-F238E27FC236}">
                <a16:creationId xmlns:a16="http://schemas.microsoft.com/office/drawing/2014/main" id="{826E2DE6-90B7-4653-BE49-977BF2B8E571}"/>
              </a:ext>
            </a:extLst>
          </p:cNvPr>
          <p:cNvSpPr/>
          <p:nvPr/>
        </p:nvSpPr>
        <p:spPr>
          <a:xfrm rot="5400000">
            <a:off x="4506277" y="-2166937"/>
            <a:ext cx="127635" cy="514350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107E329-9280-4783-AD4A-E32FF57B713E}"/>
              </a:ext>
            </a:extLst>
          </p:cNvPr>
          <p:cNvSpPr/>
          <p:nvPr/>
        </p:nvSpPr>
        <p:spPr>
          <a:xfrm rot="5400000">
            <a:off x="4521517" y="3791903"/>
            <a:ext cx="127635" cy="514350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2766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2C8A257-F7BB-48E9-ABBF-F2EDC1C308EB}"/>
              </a:ext>
            </a:extLst>
          </p:cNvPr>
          <p:cNvSpPr txBox="1"/>
          <p:nvPr/>
        </p:nvSpPr>
        <p:spPr>
          <a:xfrm>
            <a:off x="640080" y="21708"/>
            <a:ext cx="8503920" cy="5940088"/>
          </a:xfrm>
          <a:prstGeom prst="rect">
            <a:avLst/>
          </a:prstGeom>
          <a:noFill/>
        </p:spPr>
        <p:txBody>
          <a:bodyPr wrap="square" rtlCol="0">
            <a:spAutoFit/>
          </a:bodyPr>
          <a:lstStyle/>
          <a:p>
            <a:pPr algn="ctr"/>
            <a:endParaRPr lang="en-US" sz="1600" b="1" dirty="0"/>
          </a:p>
          <a:p>
            <a:pPr algn="ctr"/>
            <a:r>
              <a:rPr lang="en-US" sz="1600" b="1" dirty="0"/>
              <a:t>Outline for Developing a Written Strategy </a:t>
            </a:r>
            <a:endParaRPr lang="en-US" sz="1600" dirty="0"/>
          </a:p>
          <a:p>
            <a:r>
              <a:rPr lang="en-US" sz="1200" b="1" dirty="0"/>
              <a:t> </a:t>
            </a:r>
            <a:endParaRPr lang="en-US" sz="1200" dirty="0"/>
          </a:p>
          <a:p>
            <a:pPr algn="just"/>
            <a:endParaRPr lang="en-US" sz="1200" dirty="0"/>
          </a:p>
          <a:p>
            <a:pPr algn="just"/>
            <a:r>
              <a:rPr lang="en-US" sz="1200" dirty="0"/>
              <a:t>As a useful tool, below is a sample guide to writing up your strategy.  It is a bit like a Table of Contents, with the headings identifying sections to be filled in.  You should modify this format for your own work, however, this should prove to be useful to get started.</a:t>
            </a:r>
          </a:p>
          <a:p>
            <a:pPr algn="just"/>
            <a:r>
              <a:rPr lang="en-US" sz="1200" dirty="0"/>
              <a:t> </a:t>
            </a:r>
          </a:p>
          <a:p>
            <a:pPr algn="just"/>
            <a:r>
              <a:rPr lang="en-US" sz="1200" dirty="0"/>
              <a:t>Remember that you are essentially:</a:t>
            </a:r>
          </a:p>
          <a:p>
            <a:pPr marL="461963" lvl="0" indent="-231775" algn="just">
              <a:buFont typeface="Arial" panose="020B0604020202020204" pitchFamily="34" charset="0"/>
              <a:buChar char="•"/>
            </a:pPr>
            <a:r>
              <a:rPr lang="en-US" sz="1200" dirty="0"/>
              <a:t>Providing </a:t>
            </a:r>
            <a:r>
              <a:rPr lang="en-US" sz="1200" b="1" dirty="0"/>
              <a:t>background information </a:t>
            </a:r>
            <a:r>
              <a:rPr lang="en-US" sz="1200" dirty="0"/>
              <a:t>on your company  and current situation</a:t>
            </a:r>
          </a:p>
          <a:p>
            <a:pPr marL="461963" lvl="0" indent="-231775" algn="just">
              <a:buFont typeface="Arial" panose="020B0604020202020204" pitchFamily="34" charset="0"/>
              <a:buChar char="•"/>
            </a:pPr>
            <a:r>
              <a:rPr lang="en-US" sz="1200" dirty="0"/>
              <a:t>Highlighting what makes </a:t>
            </a:r>
            <a:r>
              <a:rPr lang="en-US" sz="1200" b="1" dirty="0"/>
              <a:t>your business work</a:t>
            </a:r>
          </a:p>
          <a:p>
            <a:pPr marL="461963" lvl="0" indent="-231775" algn="just">
              <a:buFont typeface="Arial" panose="020B0604020202020204" pitchFamily="34" charset="0"/>
              <a:buChar char="•"/>
            </a:pPr>
            <a:r>
              <a:rPr lang="en-US" sz="1200" dirty="0"/>
              <a:t>Laying out your </a:t>
            </a:r>
            <a:r>
              <a:rPr lang="en-US" sz="1200" b="1" dirty="0"/>
              <a:t>Big Idea </a:t>
            </a:r>
            <a:r>
              <a:rPr lang="en-US" sz="1200" dirty="0"/>
              <a:t>and any related Ideas</a:t>
            </a:r>
          </a:p>
          <a:p>
            <a:pPr marL="461963" lvl="0" indent="-231775" algn="just">
              <a:buFont typeface="Arial" panose="020B0604020202020204" pitchFamily="34" charset="0"/>
              <a:buChar char="•"/>
            </a:pPr>
            <a:r>
              <a:rPr lang="en-US" sz="1200" dirty="0"/>
              <a:t>Numerically describing a defined number of past years to the present</a:t>
            </a:r>
          </a:p>
          <a:p>
            <a:pPr marL="461963" lvl="0" indent="-231775" algn="just">
              <a:buFont typeface="Arial" panose="020B0604020202020204" pitchFamily="34" charset="0"/>
              <a:buChar char="•"/>
            </a:pPr>
            <a:r>
              <a:rPr lang="en-US" sz="1200" dirty="0"/>
              <a:t>Describing </a:t>
            </a:r>
            <a:r>
              <a:rPr lang="en-US" sz="1200" b="1" dirty="0"/>
              <a:t>factors that can improve your business </a:t>
            </a:r>
            <a:r>
              <a:rPr lang="en-US" sz="1200" dirty="0"/>
              <a:t>and what needs to be done to get them in place</a:t>
            </a:r>
          </a:p>
          <a:p>
            <a:pPr marL="461963" lvl="0" indent="-231775" algn="just">
              <a:buFont typeface="Arial" panose="020B0604020202020204" pitchFamily="34" charset="0"/>
              <a:buChar char="•"/>
            </a:pPr>
            <a:r>
              <a:rPr lang="en-US" sz="1200" dirty="0"/>
              <a:t>Numerically describing a </a:t>
            </a:r>
            <a:r>
              <a:rPr lang="en-US" sz="1200" b="1" dirty="0"/>
              <a:t>potential future </a:t>
            </a:r>
            <a:r>
              <a:rPr lang="en-US" sz="1200" dirty="0"/>
              <a:t>if the strategy is implemented</a:t>
            </a:r>
          </a:p>
          <a:p>
            <a:pPr marL="461963" lvl="0" indent="-231775" algn="just">
              <a:buFont typeface="Arial" panose="020B0604020202020204" pitchFamily="34" charset="0"/>
              <a:buChar char="•"/>
            </a:pPr>
            <a:endParaRPr lang="en-US" sz="1200" dirty="0"/>
          </a:p>
          <a:p>
            <a:pPr algn="just"/>
            <a:r>
              <a:rPr lang="en-US" sz="1200" dirty="0"/>
              <a:t>--------------------------</a:t>
            </a:r>
          </a:p>
          <a:p>
            <a:pPr algn="just"/>
            <a:endParaRPr lang="en-US" sz="1200" dirty="0"/>
          </a:p>
          <a:p>
            <a:r>
              <a:rPr lang="en-US" sz="1200" b="1" dirty="0"/>
              <a:t>The following format will guide your strategy write-up</a:t>
            </a:r>
            <a:endParaRPr lang="en-US" sz="1200" dirty="0"/>
          </a:p>
          <a:p>
            <a:pPr marL="461963" lvl="0" indent="-231775">
              <a:buFont typeface="+mj-lt"/>
              <a:buAutoNum type="arabicPeriod"/>
            </a:pPr>
            <a:r>
              <a:rPr lang="en-US" sz="1200" dirty="0"/>
              <a:t>Introduction </a:t>
            </a:r>
          </a:p>
          <a:p>
            <a:pPr marL="461963" lvl="0" indent="-231775">
              <a:buFont typeface="+mj-lt"/>
              <a:buAutoNum type="arabicPeriod"/>
            </a:pPr>
            <a:r>
              <a:rPr lang="en-US" sz="1200" dirty="0"/>
              <a:t>Business Viability Assessment Graph</a:t>
            </a:r>
          </a:p>
          <a:p>
            <a:pPr marL="684213" lvl="2" indent="-222250">
              <a:buFont typeface="+mj-lt"/>
              <a:buAutoNum type="alphaLcParenR"/>
            </a:pPr>
            <a:r>
              <a:rPr lang="en-US" sz="1200" dirty="0"/>
              <a:t>Paragraph on Business Lines/Activities</a:t>
            </a:r>
          </a:p>
          <a:p>
            <a:pPr marL="684213" lvl="2" indent="-222250">
              <a:buFont typeface="+mj-lt"/>
              <a:buAutoNum type="alphaLcParenR"/>
            </a:pPr>
            <a:r>
              <a:rPr lang="en-US" sz="1200" dirty="0"/>
              <a:t>Paragraph on Commitment, Passion, Financial Strength</a:t>
            </a:r>
          </a:p>
          <a:p>
            <a:pPr marL="684213" lvl="2" indent="-222250">
              <a:buFont typeface="+mj-lt"/>
              <a:buAutoNum type="alphaLcParenR"/>
            </a:pPr>
            <a:r>
              <a:rPr lang="en-US" sz="1200" dirty="0"/>
              <a:t>Bullet Point Key Drivers for Success</a:t>
            </a:r>
          </a:p>
          <a:p>
            <a:pPr marL="461963" lvl="0" indent="-231775">
              <a:buFont typeface="+mj-lt"/>
              <a:buAutoNum type="arabicPeriod"/>
            </a:pPr>
            <a:r>
              <a:rPr lang="en-US" sz="1200" dirty="0"/>
              <a:t>SWOT Summary &amp; Competition Graphs</a:t>
            </a:r>
          </a:p>
          <a:p>
            <a:pPr marL="684213" lvl="2" indent="-222250">
              <a:buFont typeface="+mj-lt"/>
              <a:buAutoNum type="alphaLcParenR"/>
            </a:pPr>
            <a:r>
              <a:rPr lang="en-US" sz="1200" dirty="0"/>
              <a:t>Brief Comment</a:t>
            </a:r>
          </a:p>
          <a:p>
            <a:pPr marL="461963" lvl="0" indent="-231775">
              <a:buFont typeface="+mj-lt"/>
              <a:buAutoNum type="arabicPeriod"/>
            </a:pPr>
            <a:r>
              <a:rPr lang="en-US" sz="1200" dirty="0"/>
              <a:t>Goals for 3 months to 1 year</a:t>
            </a:r>
          </a:p>
          <a:p>
            <a:pPr marL="461963" lvl="0" indent="-231775">
              <a:buFont typeface="+mj-lt"/>
              <a:buAutoNum type="arabicPeriod"/>
            </a:pPr>
            <a:r>
              <a:rPr lang="en-US" sz="1200" dirty="0"/>
              <a:t>Strategic Change to Achieve Goals</a:t>
            </a:r>
          </a:p>
          <a:p>
            <a:pPr marL="461963" lvl="0" indent="-231775">
              <a:buFont typeface="+mj-lt"/>
              <a:buAutoNum type="arabicPeriod"/>
            </a:pPr>
            <a:r>
              <a:rPr lang="en-US" sz="1200" dirty="0"/>
              <a:t>Specific Action Steps to Implement Strategic Change and Achieve Goals</a:t>
            </a:r>
          </a:p>
          <a:p>
            <a:pPr marL="461963" lvl="0" indent="-231775">
              <a:buFont typeface="+mj-lt"/>
              <a:buAutoNum type="arabicPeriod"/>
            </a:pPr>
            <a:r>
              <a:rPr lang="en-US" sz="1200" dirty="0"/>
              <a:t>Expected Results – Business development projections and financial forecast for 3 months to 1 year</a:t>
            </a:r>
          </a:p>
          <a:p>
            <a:pPr marL="461963" lvl="0" indent="-231775">
              <a:buFont typeface="+mj-lt"/>
              <a:buAutoNum type="arabicPeriod"/>
            </a:pPr>
            <a:r>
              <a:rPr lang="en-US" sz="1200" dirty="0"/>
              <a:t>Summary</a:t>
            </a:r>
          </a:p>
          <a:p>
            <a:pPr marL="461963" indent="-231775">
              <a:buFont typeface="+mj-lt"/>
              <a:buAutoNum type="arabicPeriod"/>
            </a:pPr>
            <a:r>
              <a:rPr lang="en-US" sz="1200" dirty="0"/>
              <a:t>Appendices (if needed)</a:t>
            </a:r>
          </a:p>
        </p:txBody>
      </p:sp>
      <p:pic>
        <p:nvPicPr>
          <p:cNvPr id="3" name="Picture 2">
            <a:extLst>
              <a:ext uri="{FF2B5EF4-FFF2-40B4-BE49-F238E27FC236}">
                <a16:creationId xmlns:a16="http://schemas.microsoft.com/office/drawing/2014/main" id="{84F1A7EC-ED60-4753-93C9-251CA750F7A7}"/>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819203" y="2040"/>
            <a:ext cx="1322070" cy="417830"/>
          </a:xfrm>
          <a:prstGeom prst="rect">
            <a:avLst/>
          </a:prstGeom>
        </p:spPr>
      </p:pic>
      <p:sp>
        <p:nvSpPr>
          <p:cNvPr id="4" name="Rectangle 3">
            <a:extLst>
              <a:ext uri="{FF2B5EF4-FFF2-40B4-BE49-F238E27FC236}">
                <a16:creationId xmlns:a16="http://schemas.microsoft.com/office/drawing/2014/main" id="{FC1B79A0-C1E9-4653-A906-21BF5DA47AB2}"/>
              </a:ext>
            </a:extLst>
          </p:cNvPr>
          <p:cNvSpPr/>
          <p:nvPr/>
        </p:nvSpPr>
        <p:spPr>
          <a:xfrm>
            <a:off x="160020" y="868680"/>
            <a:ext cx="217170" cy="514350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9CA3BB85-97D4-4A56-B13E-110330E30933}"/>
              </a:ext>
            </a:extLst>
          </p:cNvPr>
          <p:cNvSpPr/>
          <p:nvPr/>
        </p:nvSpPr>
        <p:spPr>
          <a:xfrm rot="5400000">
            <a:off x="4506277" y="-1846897"/>
            <a:ext cx="127635" cy="514350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D7BB8A3-8772-44E8-99CF-190CF3189586}"/>
              </a:ext>
            </a:extLst>
          </p:cNvPr>
          <p:cNvSpPr/>
          <p:nvPr/>
        </p:nvSpPr>
        <p:spPr>
          <a:xfrm rot="5400000">
            <a:off x="4506277" y="3639503"/>
            <a:ext cx="127635" cy="514350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16345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442E6EE-A6EB-4389-B113-8FD36DAF40BB}"/>
              </a:ext>
            </a:extLst>
          </p:cNvPr>
          <p:cNvSpPr txBox="1"/>
          <p:nvPr/>
        </p:nvSpPr>
        <p:spPr>
          <a:xfrm>
            <a:off x="0" y="306845"/>
            <a:ext cx="9144000" cy="6771084"/>
          </a:xfrm>
          <a:prstGeom prst="rect">
            <a:avLst/>
          </a:prstGeom>
          <a:noFill/>
        </p:spPr>
        <p:txBody>
          <a:bodyPr wrap="square" rtlCol="0">
            <a:spAutoFit/>
          </a:bodyPr>
          <a:lstStyle/>
          <a:p>
            <a:pPr algn="ctr"/>
            <a:r>
              <a:rPr lang="en-US" sz="1600" b="1" dirty="0"/>
              <a:t>Into the Arena, Presenting your strategy</a:t>
            </a:r>
          </a:p>
          <a:p>
            <a:endParaRPr lang="en-US" sz="1000" b="1" dirty="0"/>
          </a:p>
          <a:p>
            <a:endParaRPr lang="en-US" sz="1200" b="1" dirty="0"/>
          </a:p>
          <a:p>
            <a:r>
              <a:rPr lang="en-US" sz="1200" b="1" dirty="0"/>
              <a:t>To prepare a powerful presentation of your strategy, the slide show can follow a format as follows:  </a:t>
            </a:r>
          </a:p>
          <a:p>
            <a:endParaRPr lang="en-US" sz="1200" dirty="0"/>
          </a:p>
          <a:p>
            <a:pPr marL="461963" indent="-349250" algn="just">
              <a:buFont typeface="+mj-lt"/>
              <a:buAutoNum type="arabicPeriod"/>
            </a:pPr>
            <a:r>
              <a:rPr lang="en-US" sz="1200" dirty="0"/>
              <a:t>A slide going back to the original idea of, </a:t>
            </a:r>
            <a:r>
              <a:rPr lang="en-US" sz="1200" b="1" dirty="0"/>
              <a:t>“Why do we need a strategy?”  </a:t>
            </a:r>
            <a:r>
              <a:rPr lang="en-US" sz="1200" dirty="0"/>
              <a:t>For this slide, you will have a header saying something like, </a:t>
            </a:r>
            <a:r>
              <a:rPr lang="en-US" sz="1200" b="1" dirty="0"/>
              <a:t>“Why Plan?”.</a:t>
            </a:r>
          </a:p>
          <a:p>
            <a:pPr marL="228600" indent="-115888" algn="just">
              <a:buFont typeface="+mj-lt"/>
              <a:buAutoNum type="arabicPeriod"/>
            </a:pPr>
            <a:endParaRPr lang="en-US" sz="1200" dirty="0"/>
          </a:p>
          <a:p>
            <a:pPr marL="461963" indent="-349250" algn="just">
              <a:buFont typeface="+mj-lt"/>
              <a:buAutoNum type="arabicPeriod"/>
            </a:pPr>
            <a:r>
              <a:rPr lang="en-US" sz="1200" dirty="0"/>
              <a:t>Then you can insert the information from the Chapter One on the </a:t>
            </a:r>
            <a:r>
              <a:rPr lang="en-US" sz="1200" b="1" dirty="0"/>
              <a:t>Principles of Strategy</a:t>
            </a:r>
            <a:r>
              <a:rPr lang="en-US" sz="1200" dirty="0"/>
              <a:t>, saying “An effective strategy is built upon:”</a:t>
            </a:r>
          </a:p>
          <a:p>
            <a:pPr marL="112712"/>
            <a:endParaRPr lang="en-US" sz="1200" dirty="0"/>
          </a:p>
          <a:p>
            <a:pPr marL="796925" lvl="1" indent="-114300">
              <a:buFont typeface="Arial" panose="020B0604020202020204" pitchFamily="34" charset="0"/>
              <a:buChar char="•"/>
            </a:pPr>
            <a:r>
              <a:rPr lang="en-US" sz="1200" dirty="0"/>
              <a:t>Accurately and honestly </a:t>
            </a:r>
            <a:r>
              <a:rPr lang="en-US" sz="1200" b="1" dirty="0"/>
              <a:t>defining the current situation</a:t>
            </a:r>
            <a:endParaRPr lang="en-US" sz="1200" dirty="0"/>
          </a:p>
          <a:p>
            <a:pPr marL="796925" lvl="1" indent="-114300">
              <a:buFont typeface="Arial" panose="020B0604020202020204" pitchFamily="34" charset="0"/>
              <a:buChar char="•"/>
            </a:pPr>
            <a:r>
              <a:rPr lang="en-US" sz="1200" dirty="0"/>
              <a:t>Clearly describing </a:t>
            </a:r>
            <a:r>
              <a:rPr lang="en-US" sz="1200" b="1" dirty="0"/>
              <a:t>what the business unit, management and the board are trying to do</a:t>
            </a:r>
            <a:endParaRPr lang="en-US" sz="1200" dirty="0"/>
          </a:p>
          <a:p>
            <a:pPr marL="796925" lvl="1" indent="-114300">
              <a:buFont typeface="Arial" panose="020B0604020202020204" pitchFamily="34" charset="0"/>
              <a:buChar char="•"/>
            </a:pPr>
            <a:r>
              <a:rPr lang="en-US" sz="1200" b="1" dirty="0"/>
              <a:t>Describing the gap </a:t>
            </a:r>
            <a:r>
              <a:rPr lang="en-US" sz="1200" dirty="0"/>
              <a:t>between the current situation and where we want to be</a:t>
            </a:r>
          </a:p>
          <a:p>
            <a:pPr marL="796925" lvl="1" indent="-114300">
              <a:buFont typeface="Arial" panose="020B0604020202020204" pitchFamily="34" charset="0"/>
              <a:buChar char="•"/>
            </a:pPr>
            <a:r>
              <a:rPr lang="en-US" sz="1200" b="1" dirty="0"/>
              <a:t>Developing ideas </a:t>
            </a:r>
            <a:r>
              <a:rPr lang="en-US" sz="1200" dirty="0"/>
              <a:t>for closing the gap between the actual situation and the desired result </a:t>
            </a:r>
          </a:p>
          <a:p>
            <a:pPr marL="796925" lvl="1" indent="-114300">
              <a:buFont typeface="Arial" panose="020B0604020202020204" pitchFamily="34" charset="0"/>
              <a:buChar char="•"/>
            </a:pPr>
            <a:r>
              <a:rPr lang="en-US" sz="1200" dirty="0"/>
              <a:t>Establishing appropriate business objectives, budgets and risk tolerances, while confirming policies and controls are in place to ensure the organization operates within company established parameters.</a:t>
            </a:r>
          </a:p>
          <a:p>
            <a:pPr marL="796925" lvl="1" indent="-114300">
              <a:buFont typeface="Arial" panose="020B0604020202020204" pitchFamily="34" charset="0"/>
              <a:buChar char="•"/>
            </a:pPr>
            <a:r>
              <a:rPr lang="en-US" sz="1200" dirty="0"/>
              <a:t>Highlighting a powerful set of </a:t>
            </a:r>
            <a:r>
              <a:rPr lang="en-US" sz="1200" b="1" dirty="0"/>
              <a:t>specific and coherent actions </a:t>
            </a:r>
            <a:r>
              <a:rPr lang="en-US" sz="1200" dirty="0"/>
              <a:t>that are practical and readily implemented </a:t>
            </a:r>
          </a:p>
          <a:p>
            <a:endParaRPr lang="en-US" sz="1200" dirty="0"/>
          </a:p>
          <a:p>
            <a:pPr marL="461963" indent="-461963" algn="just"/>
            <a:r>
              <a:rPr lang="en-US" sz="1200" dirty="0"/>
              <a:t>    3.     Then a slide on the company’s status, </a:t>
            </a:r>
            <a:r>
              <a:rPr lang="en-US" sz="1200" b="1" dirty="0"/>
              <a:t>taken from the Introduction and Company  Profile</a:t>
            </a:r>
            <a:r>
              <a:rPr lang="en-US" sz="1200" dirty="0"/>
              <a:t> section of the Strategy document.  Bullet point the highlights that are the most relevant and that provide the most solid base to your strategy.</a:t>
            </a:r>
          </a:p>
          <a:p>
            <a:pPr marL="287338" indent="-287338" algn="just"/>
            <a:endParaRPr lang="en-US" sz="1200" dirty="0"/>
          </a:p>
          <a:p>
            <a:pPr marL="461963" indent="-461963" algn="just"/>
            <a:r>
              <a:rPr lang="en-US" sz="1200" dirty="0"/>
              <a:t>    4.    Next, include </a:t>
            </a:r>
            <a:r>
              <a:rPr lang="en-US" sz="1200" b="1" dirty="0"/>
              <a:t>a slide on the current situation</a:t>
            </a:r>
            <a:r>
              <a:rPr lang="en-US" sz="1200" dirty="0"/>
              <a:t>.  This can be numerical milestones at quarter or year end, and a brief description of the business.  A short depiction of the product set, target market and marketing/advertising approach would round out the current situation slide.</a:t>
            </a:r>
          </a:p>
          <a:p>
            <a:pPr marL="287338" indent="-287338" algn="just"/>
            <a:r>
              <a:rPr lang="en-US" sz="1200" dirty="0"/>
              <a:t> </a:t>
            </a:r>
          </a:p>
          <a:p>
            <a:pPr marL="461963" indent="-461963" algn="just"/>
            <a:r>
              <a:rPr lang="en-US" sz="1200" dirty="0"/>
              <a:t>     5.    Following the current situation description, you should </a:t>
            </a:r>
            <a:r>
              <a:rPr lang="en-US" sz="1200" b="1" dirty="0"/>
              <a:t>put in foundation slides that reflect the key numerical measures </a:t>
            </a:r>
            <a:r>
              <a:rPr lang="en-US" sz="1200" dirty="0"/>
              <a:t>over the time period you believe most applicable.  In other words, lift the tables, graphs and charts directly from your Strategy document that you used to provide an understanding of the organization and why a new Big Idea was necessary</a:t>
            </a:r>
          </a:p>
          <a:p>
            <a:pPr marL="287338" indent="-287338" algn="just"/>
            <a:endParaRPr lang="en-US" sz="1200" dirty="0"/>
          </a:p>
          <a:p>
            <a:pPr marL="461963" indent="-347663" algn="just"/>
            <a:r>
              <a:rPr lang="en-US" sz="1200" dirty="0"/>
              <a:t> 6.  I like to put the </a:t>
            </a:r>
            <a:r>
              <a:rPr lang="en-US" sz="1200" b="1" dirty="0"/>
              <a:t>“Business Viability Assessment” </a:t>
            </a:r>
            <a:r>
              <a:rPr lang="en-US" sz="1200" dirty="0"/>
              <a:t>graphic next, highlighting the fact that for consistent growth, profitability and incorporation of new initiatives,   fundamental questions must be answered:  </a:t>
            </a:r>
            <a:r>
              <a:rPr lang="en-US" sz="1200" b="1" dirty="0"/>
              <a:t>“Can we be competitive?”,  “Will we commit to the individual business lines?”,   “Do we understand the key drivers of our business lines?” </a:t>
            </a:r>
          </a:p>
          <a:p>
            <a:pPr marL="461963" indent="-461963"/>
            <a:endParaRPr lang="en-US" sz="1200" dirty="0"/>
          </a:p>
          <a:p>
            <a:pPr marL="346075" indent="-234950"/>
            <a:r>
              <a:rPr lang="en-US" sz="1200" dirty="0"/>
              <a:t>7.      Following the foundation slides, slap in the </a:t>
            </a:r>
            <a:r>
              <a:rPr lang="en-US" sz="1200" b="1" dirty="0"/>
              <a:t>summary SWOT analysis graph, </a:t>
            </a:r>
            <a:r>
              <a:rPr lang="en-US" sz="1200" dirty="0"/>
              <a:t>and</a:t>
            </a:r>
            <a:r>
              <a:rPr lang="en-US" sz="1200" b="1" dirty="0"/>
              <a:t> include the table on The Competition.</a:t>
            </a:r>
            <a:r>
              <a:rPr lang="en-US" sz="1200" dirty="0"/>
              <a:t>  </a:t>
            </a:r>
          </a:p>
          <a:p>
            <a:pPr marL="112712"/>
            <a:endParaRPr lang="en-US" sz="1200" dirty="0"/>
          </a:p>
          <a:p>
            <a:pPr marL="112712"/>
            <a:endParaRPr lang="en-US" sz="1200" dirty="0"/>
          </a:p>
        </p:txBody>
      </p:sp>
      <p:pic>
        <p:nvPicPr>
          <p:cNvPr id="3" name="Picture 2">
            <a:extLst>
              <a:ext uri="{FF2B5EF4-FFF2-40B4-BE49-F238E27FC236}">
                <a16:creationId xmlns:a16="http://schemas.microsoft.com/office/drawing/2014/main" id="{1C81C18B-B41B-4156-B090-7B74E6CB41C7}"/>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705725" y="0"/>
            <a:ext cx="1322070" cy="417830"/>
          </a:xfrm>
          <a:prstGeom prst="rect">
            <a:avLst/>
          </a:prstGeom>
        </p:spPr>
      </p:pic>
    </p:spTree>
    <p:extLst>
      <p:ext uri="{BB962C8B-B14F-4D97-AF65-F5344CB8AC3E}">
        <p14:creationId xmlns:p14="http://schemas.microsoft.com/office/powerpoint/2010/main" val="2555625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442E6EE-A6EB-4389-B113-8FD36DAF40BB}"/>
              </a:ext>
            </a:extLst>
          </p:cNvPr>
          <p:cNvSpPr txBox="1"/>
          <p:nvPr/>
        </p:nvSpPr>
        <p:spPr>
          <a:xfrm>
            <a:off x="0" y="277310"/>
            <a:ext cx="9144000" cy="6586418"/>
          </a:xfrm>
          <a:prstGeom prst="rect">
            <a:avLst/>
          </a:prstGeom>
          <a:noFill/>
        </p:spPr>
        <p:txBody>
          <a:bodyPr wrap="square" rtlCol="0">
            <a:spAutoFit/>
          </a:bodyPr>
          <a:lstStyle/>
          <a:p>
            <a:pPr algn="ctr"/>
            <a:r>
              <a:rPr lang="en-US" sz="1600" b="1" dirty="0"/>
              <a:t>Into the Arena, Presenting your strategy (Continued)</a:t>
            </a:r>
          </a:p>
          <a:p>
            <a:endParaRPr lang="en-US" sz="1000" b="1" dirty="0"/>
          </a:p>
          <a:p>
            <a:pPr marL="287338" indent="-287338"/>
            <a:endParaRPr lang="en-US" sz="1200" dirty="0"/>
          </a:p>
          <a:p>
            <a:pPr marL="461963" indent="-461963" algn="just"/>
            <a:r>
              <a:rPr lang="en-US" sz="1200" dirty="0"/>
              <a:t>      8.   Next, a slide showing the </a:t>
            </a:r>
            <a:r>
              <a:rPr lang="en-US" sz="1200" b="1" dirty="0"/>
              <a:t>Key Goals </a:t>
            </a:r>
            <a:r>
              <a:rPr lang="en-US" sz="1200" dirty="0"/>
              <a:t>the period covered.  Pull out </a:t>
            </a:r>
            <a:r>
              <a:rPr lang="en-US" sz="1200" b="1" dirty="0"/>
              <a:t>the Summary of Strategic Change</a:t>
            </a:r>
            <a:r>
              <a:rPr lang="en-US" sz="1200" dirty="0"/>
              <a:t> from your strategy document and format it on the next slide.  These are bullet points of the key elements and objectives behind your Big Idea</a:t>
            </a:r>
          </a:p>
          <a:p>
            <a:pPr marL="339725" indent="-339725" algn="just"/>
            <a:endParaRPr lang="en-US" sz="1200" dirty="0"/>
          </a:p>
          <a:p>
            <a:pPr marL="461963" indent="-461963" algn="just"/>
            <a:r>
              <a:rPr lang="en-US" sz="1200" dirty="0"/>
              <a:t>      9.    Here you can include a slide highlighting the </a:t>
            </a:r>
            <a:r>
              <a:rPr lang="en-US" sz="1200" b="1" dirty="0"/>
              <a:t>Strategic Change to Achieve Goals </a:t>
            </a:r>
            <a:r>
              <a:rPr lang="en-US" sz="1200" dirty="0"/>
              <a:t>from your strategy document.  These are high level but not generic.  In other words, aim for “Grow the users of our product from 100 to 500 in twelve months through targeted marketing efforts,” rather than, “Expand the client base.”</a:t>
            </a:r>
          </a:p>
          <a:p>
            <a:pPr marL="461963" indent="-461963" algn="just"/>
            <a:endParaRPr lang="en-US" sz="1200" dirty="0"/>
          </a:p>
          <a:p>
            <a:pPr marL="511175" indent="-395288" algn="just"/>
            <a:r>
              <a:rPr lang="en-US" sz="1200" dirty="0"/>
              <a:t>  10 &amp; 11.   Now, I think it is best to </a:t>
            </a:r>
            <a:r>
              <a:rPr lang="en-US" sz="1200" b="1" dirty="0"/>
              <a:t>put in a couple of slides that show the recent history of the company</a:t>
            </a:r>
            <a:r>
              <a:rPr lang="en-US" sz="1200" dirty="0"/>
              <a:t>, taken from the full document.  Remember to be honest and forthcoming in regard to what you present and show the numerical and descriptive information that best illustrates past trends and best leads into the rationale behind your Big Idea.  </a:t>
            </a:r>
          </a:p>
          <a:p>
            <a:pPr marL="287338" indent="-287338" algn="just"/>
            <a:endParaRPr lang="en-US" sz="1200" dirty="0"/>
          </a:p>
          <a:p>
            <a:pPr marL="461963" indent="-461963" algn="just"/>
            <a:r>
              <a:rPr lang="en-US" sz="1200" dirty="0"/>
              <a:t>    12.   </a:t>
            </a:r>
            <a:r>
              <a:rPr lang="en-US" sz="1200" b="1" dirty="0"/>
              <a:t>Next comes one or more slides on the projected results</a:t>
            </a:r>
            <a:r>
              <a:rPr lang="en-US" sz="1200" dirty="0"/>
              <a:t> from implementing the strategy you are proposing.  Follow the exact same format as the previous slides you used for past performance so the audience has an apples-to-apples appreciation of the impact of following the strategy</a:t>
            </a:r>
          </a:p>
          <a:p>
            <a:pPr algn="just"/>
            <a:endParaRPr lang="en-US" sz="1200" dirty="0"/>
          </a:p>
          <a:p>
            <a:pPr marL="461963" indent="-461963" algn="just"/>
            <a:r>
              <a:rPr lang="en-US" sz="1200" dirty="0"/>
              <a:t>    13.  If it works, a slide headed something like, </a:t>
            </a:r>
            <a:r>
              <a:rPr lang="en-US" sz="1200" b="1" dirty="0"/>
              <a:t>“Transformation of the company’s business through the Big Idea initiative” </a:t>
            </a:r>
            <a:r>
              <a:rPr lang="en-US" sz="1200" dirty="0"/>
              <a:t>is visually powerful.  For the body of the slide, put in two side by side columns, the one on the left listing characteristics of the present and the other column listing the transformation possible if the approvers in your audience stay out of your way.   </a:t>
            </a:r>
          </a:p>
          <a:p>
            <a:pPr algn="just"/>
            <a:endParaRPr lang="en-US" sz="1200" dirty="0"/>
          </a:p>
          <a:p>
            <a:pPr marL="461963" indent="-461963" algn="just"/>
            <a:r>
              <a:rPr lang="en-US" sz="1200" dirty="0"/>
              <a:t>    14.  Put in </a:t>
            </a:r>
            <a:r>
              <a:rPr lang="en-US" sz="1200" b="1" dirty="0"/>
              <a:t>one slide on each primary business line</a:t>
            </a:r>
            <a:r>
              <a:rPr lang="en-US" sz="1200" dirty="0"/>
              <a:t> at this point, as you did in the strategy document.  This is a summary, with a brief description of the business, key drivers and a snap shot of where the business line is now, usually through meaningful numerical measures.  A few bullets on what is being asked of the business line to achieve the strategic objectives rounds out the slide. </a:t>
            </a:r>
          </a:p>
          <a:p>
            <a:pPr algn="just"/>
            <a:endParaRPr lang="en-US" sz="1200" b="1" dirty="0"/>
          </a:p>
          <a:p>
            <a:pPr marL="461963" indent="-461963" algn="just"/>
            <a:r>
              <a:rPr lang="en-US" sz="1200" dirty="0"/>
              <a:t>    15</a:t>
            </a:r>
            <a:r>
              <a:rPr lang="en-US" sz="1200" b="1" dirty="0"/>
              <a:t>.   </a:t>
            </a:r>
            <a:r>
              <a:rPr lang="en-US" sz="1200" dirty="0"/>
              <a:t>Finally, </a:t>
            </a:r>
            <a:r>
              <a:rPr lang="en-US" sz="1200" b="1" dirty="0"/>
              <a:t>a summary slide</a:t>
            </a:r>
            <a:r>
              <a:rPr lang="en-US" sz="1200" dirty="0"/>
              <a:t> lands the presentation and sets the stage for commentary and any subsequent approval or contributions from partners, prospects or potential investors.  This slide should clearly state the strategy and expected outcome in high level terms.  Then, each area affected by the strategy should be noted and the specific expected change bulleted.  </a:t>
            </a:r>
          </a:p>
          <a:p>
            <a:pPr algn="just"/>
            <a:endParaRPr lang="en-US" sz="1200" dirty="0"/>
          </a:p>
          <a:p>
            <a:pPr marL="115888" indent="-115888" algn="just"/>
            <a:r>
              <a:rPr lang="en-US" sz="1200" dirty="0"/>
              <a:t>    Following the presentation, </a:t>
            </a:r>
            <a:r>
              <a:rPr lang="en-US" sz="1200" b="1" dirty="0"/>
              <a:t>ask for questions</a:t>
            </a:r>
            <a:r>
              <a:rPr lang="en-US" sz="1200" dirty="0"/>
              <a:t>.  It is most likely your audience will stop you along the way with questions, slide by slide.  If they do not, or if the discussion was light up to this point, encourage questions now.  Remember, you tested your strategic Big Idea(s) when preparing the full document, and have answered every meaningful, Why?, How?, How Do You Know?, question already. </a:t>
            </a:r>
            <a:r>
              <a:rPr lang="en-US" sz="1200" b="1" dirty="0"/>
              <a:t>Since you prepared the Logical Proofs worksheet, your strategy is bullet proof, so have fun with the discussion and questioning during your presentation</a:t>
            </a:r>
            <a:endParaRPr lang="en-US" sz="1200" dirty="0"/>
          </a:p>
        </p:txBody>
      </p:sp>
      <p:pic>
        <p:nvPicPr>
          <p:cNvPr id="3" name="Picture 2">
            <a:extLst>
              <a:ext uri="{FF2B5EF4-FFF2-40B4-BE49-F238E27FC236}">
                <a16:creationId xmlns:a16="http://schemas.microsoft.com/office/drawing/2014/main" id="{E1B600C8-D3AB-4D8A-910C-A5123C11802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705725" y="0"/>
            <a:ext cx="1322070" cy="417830"/>
          </a:xfrm>
          <a:prstGeom prst="rect">
            <a:avLst/>
          </a:prstGeom>
        </p:spPr>
      </p:pic>
    </p:spTree>
    <p:extLst>
      <p:ext uri="{BB962C8B-B14F-4D97-AF65-F5344CB8AC3E}">
        <p14:creationId xmlns:p14="http://schemas.microsoft.com/office/powerpoint/2010/main" val="1997535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202930CB-0292-41C9-AF13-8940F707200E}"/>
              </a:ext>
            </a:extLst>
          </p:cNvPr>
          <p:cNvSpPr txBox="1"/>
          <p:nvPr/>
        </p:nvSpPr>
        <p:spPr>
          <a:xfrm>
            <a:off x="457200" y="90289"/>
            <a:ext cx="8686801" cy="6955750"/>
          </a:xfrm>
          <a:prstGeom prst="rect">
            <a:avLst/>
          </a:prstGeom>
          <a:noFill/>
        </p:spPr>
        <p:txBody>
          <a:bodyPr wrap="square" rtlCol="0">
            <a:spAutoFit/>
          </a:bodyPr>
          <a:lstStyle/>
          <a:p>
            <a:pPr algn="ctr"/>
            <a:r>
              <a:rPr lang="en-US" sz="1600" b="1" dirty="0"/>
              <a:t>The Career Saving Power of Checklists – How to Prepare a Checklist</a:t>
            </a:r>
          </a:p>
          <a:p>
            <a:endParaRPr lang="en-US" sz="1200" dirty="0"/>
          </a:p>
          <a:p>
            <a:pPr marL="228600" indent="-228600">
              <a:buAutoNum type="arabicPeriod"/>
            </a:pPr>
            <a:r>
              <a:rPr lang="en-US" sz="1200" dirty="0"/>
              <a:t>First, </a:t>
            </a:r>
            <a:r>
              <a:rPr lang="en-US" sz="1200" b="1" dirty="0"/>
              <a:t>develop a clear objective</a:t>
            </a:r>
            <a:r>
              <a:rPr lang="en-US" sz="1200" dirty="0"/>
              <a:t>.  Once you have the objective, make sure that each item in the checklist is: </a:t>
            </a:r>
          </a:p>
          <a:p>
            <a:endParaRPr lang="en-US" sz="1200" dirty="0"/>
          </a:p>
          <a:p>
            <a:pPr marL="461963" lvl="0" indent="-231775">
              <a:buFont typeface="Arial" panose="020B0604020202020204" pitchFamily="34" charset="0"/>
              <a:buChar char="•"/>
            </a:pPr>
            <a:r>
              <a:rPr lang="en-US" sz="1200" dirty="0"/>
              <a:t>A critical step with a real possibility of being missed</a:t>
            </a:r>
          </a:p>
          <a:p>
            <a:pPr marL="461963" lvl="0" indent="-231775">
              <a:buFont typeface="Arial" panose="020B0604020202020204" pitchFamily="34" charset="0"/>
              <a:buChar char="•"/>
            </a:pPr>
            <a:r>
              <a:rPr lang="en-US" sz="1200" dirty="0"/>
              <a:t>Your responsibility to get right</a:t>
            </a:r>
          </a:p>
          <a:p>
            <a:pPr marL="112712" lvl="0"/>
            <a:endParaRPr lang="en-US" sz="1200" dirty="0"/>
          </a:p>
          <a:p>
            <a:pPr marL="228600" indent="-228600">
              <a:buAutoNum type="arabicPeriod" startAt="2"/>
            </a:pPr>
            <a:r>
              <a:rPr lang="en-US" sz="1200" dirty="0"/>
              <a:t>Get </a:t>
            </a:r>
            <a:r>
              <a:rPr lang="en-US" sz="1200" b="1" dirty="0"/>
              <a:t>input </a:t>
            </a:r>
            <a:r>
              <a:rPr lang="en-US" sz="1200" dirty="0"/>
              <a:t>from any other key members or involved parties on the appropriateness of the checklist items.  </a:t>
            </a:r>
          </a:p>
          <a:p>
            <a:pPr marL="228600" indent="-228600">
              <a:buAutoNum type="arabicPeriod" startAt="2"/>
            </a:pPr>
            <a:endParaRPr lang="en-US" sz="1200" dirty="0"/>
          </a:p>
          <a:p>
            <a:pPr marL="228600" indent="-228600">
              <a:buAutoNum type="arabicPeriod" startAt="2"/>
            </a:pPr>
            <a:r>
              <a:rPr lang="en-US" sz="1200" dirty="0"/>
              <a:t>When </a:t>
            </a:r>
            <a:r>
              <a:rPr lang="en-US" sz="1200" b="1" dirty="0"/>
              <a:t>developing the steps in the Checklist</a:t>
            </a:r>
            <a:r>
              <a:rPr lang="en-US" sz="1200" dirty="0"/>
              <a:t>, key elements are: </a:t>
            </a:r>
          </a:p>
          <a:p>
            <a:endParaRPr lang="en-US" sz="800" dirty="0"/>
          </a:p>
          <a:p>
            <a:pPr marL="461963" indent="-231775">
              <a:lnSpc>
                <a:spcPct val="150000"/>
              </a:lnSpc>
              <a:buFont typeface="Arial" panose="020B0604020202020204" pitchFamily="34" charset="0"/>
              <a:buChar char="•"/>
            </a:pPr>
            <a:r>
              <a:rPr lang="en-US" sz="1200" dirty="0"/>
              <a:t>An effective checklist will list the vital/critical elements of the process, with enough, but not too much, detail. </a:t>
            </a:r>
          </a:p>
          <a:p>
            <a:pPr marL="461963" indent="-231775">
              <a:lnSpc>
                <a:spcPct val="150000"/>
              </a:lnSpc>
              <a:buFont typeface="Arial" panose="020B0604020202020204" pitchFamily="34" charset="0"/>
              <a:buChar char="•"/>
            </a:pPr>
            <a:r>
              <a:rPr lang="en-US" sz="1200" dirty="0"/>
              <a:t>Identification of natural breaks in workflow/process, such as status checks </a:t>
            </a:r>
          </a:p>
          <a:p>
            <a:pPr marL="461963" lvl="0" indent="-231775">
              <a:lnSpc>
                <a:spcPct val="150000"/>
              </a:lnSpc>
              <a:buFont typeface="Arial" panose="020B0604020202020204" pitchFamily="34" charset="0"/>
              <a:buChar char="•"/>
            </a:pPr>
            <a:r>
              <a:rPr lang="en-US" sz="1200" dirty="0"/>
              <a:t>The use simple sentence structure and basic language</a:t>
            </a:r>
          </a:p>
          <a:p>
            <a:pPr marL="461963" lvl="0" indent="-231775">
              <a:buFont typeface="Arial" panose="020B0604020202020204" pitchFamily="34" charset="0"/>
              <a:buChar char="•"/>
            </a:pPr>
            <a:r>
              <a:rPr lang="en-US" sz="1200" dirty="0"/>
              <a:t>You want to be able to read them off and say, “check”, when completed.  The steps should be actionable and answerable with a “yes” or “no”.  Writing the steps as questions helps with this</a:t>
            </a:r>
          </a:p>
          <a:p>
            <a:pPr marL="461963" lvl="0" indent="-231775"/>
            <a:endParaRPr lang="en-US" sz="800" dirty="0"/>
          </a:p>
          <a:p>
            <a:pPr marL="461963" lvl="0" indent="-231775">
              <a:buFont typeface="Arial" panose="020B0604020202020204" pitchFamily="34" charset="0"/>
              <a:buChar char="•"/>
            </a:pPr>
            <a:r>
              <a:rPr lang="en-US" sz="1200" dirty="0"/>
              <a:t>Ensure the checklist is in written form so it can be read aloud to the team as a verbal check.  Nothing beats putting people on the spot so the only answers to whether something is done are, “yes” and “no”.</a:t>
            </a:r>
          </a:p>
          <a:p>
            <a:pPr marL="461963" indent="-231775">
              <a:lnSpc>
                <a:spcPct val="150000"/>
              </a:lnSpc>
              <a:buFont typeface="Arial" panose="020B0604020202020204" pitchFamily="34" charset="0"/>
              <a:buChar char="•"/>
            </a:pPr>
            <a:r>
              <a:rPr lang="en-US" sz="1200" dirty="0"/>
              <a:t>Have a title that reflects the Checklist’s objectives</a:t>
            </a:r>
          </a:p>
          <a:p>
            <a:pPr marL="461963" lvl="0" indent="-231775">
              <a:lnSpc>
                <a:spcPct val="150000"/>
              </a:lnSpc>
              <a:buFont typeface="Arial" panose="020B0604020202020204" pitchFamily="34" charset="0"/>
              <a:buChar char="•"/>
            </a:pPr>
            <a:r>
              <a:rPr lang="en-US" sz="1200" dirty="0"/>
              <a:t>A List that is easy to read, with proper fonts, size, minimal use of color, etc.</a:t>
            </a:r>
          </a:p>
          <a:p>
            <a:pPr marL="461963" lvl="0" indent="-231775">
              <a:lnSpc>
                <a:spcPct val="150000"/>
              </a:lnSpc>
              <a:buFont typeface="Arial" panose="020B0604020202020204" pitchFamily="34" charset="0"/>
              <a:buChar char="•"/>
            </a:pPr>
            <a:r>
              <a:rPr lang="en-US" sz="1200" dirty="0"/>
              <a:t>Keeping the Checklist manageable, usually with fewer than 10 items per objective</a:t>
            </a:r>
          </a:p>
          <a:p>
            <a:pPr marL="461963" lvl="0" indent="-231775">
              <a:lnSpc>
                <a:spcPct val="150000"/>
              </a:lnSpc>
              <a:buFont typeface="Arial" panose="020B0604020202020204" pitchFamily="34" charset="0"/>
              <a:buChar char="•"/>
            </a:pPr>
            <a:r>
              <a:rPr lang="en-US" sz="1200" dirty="0"/>
              <a:t>Clearly mark the date of creation or revision of the Checklist</a:t>
            </a:r>
            <a:br>
              <a:rPr lang="en-US" sz="1200" dirty="0"/>
            </a:br>
            <a:r>
              <a:rPr lang="en-US" sz="800" dirty="0"/>
              <a:t> </a:t>
            </a:r>
          </a:p>
          <a:p>
            <a:pPr marL="228600" indent="-228600">
              <a:buAutoNum type="arabicPeriod" startAt="4"/>
            </a:pPr>
            <a:r>
              <a:rPr lang="en-US" sz="1200" dirty="0"/>
              <a:t>To ensure the </a:t>
            </a:r>
            <a:r>
              <a:rPr lang="en-US" sz="1200" b="1" dirty="0"/>
              <a:t>Checklist functions as desired</a:t>
            </a:r>
            <a:r>
              <a:rPr lang="en-US" sz="1200" dirty="0"/>
              <a:t>: </a:t>
            </a:r>
          </a:p>
          <a:p>
            <a:endParaRPr lang="en-US" sz="800" dirty="0"/>
          </a:p>
          <a:p>
            <a:pPr marL="461963" lvl="0" indent="-231775">
              <a:lnSpc>
                <a:spcPct val="150000"/>
              </a:lnSpc>
              <a:buFont typeface="Arial" panose="020B0604020202020204" pitchFamily="34" charset="0"/>
              <a:buChar char="•"/>
            </a:pPr>
            <a:r>
              <a:rPr lang="en-US" sz="1200" dirty="0"/>
              <a:t>Try it out with those who will use it </a:t>
            </a:r>
          </a:p>
          <a:p>
            <a:pPr marL="461963" lvl="0" indent="-231775">
              <a:lnSpc>
                <a:spcPct val="150000"/>
              </a:lnSpc>
              <a:buFont typeface="Arial" panose="020B0604020202020204" pitchFamily="34" charset="0"/>
              <a:buChar char="•"/>
            </a:pPr>
            <a:r>
              <a:rPr lang="en-US" sz="1200" dirty="0"/>
              <a:t>Review and modify the checklist as needed. Things change and a stale checklist is useless</a:t>
            </a:r>
          </a:p>
          <a:p>
            <a:pPr marL="461963" lvl="0" indent="-231775">
              <a:lnSpc>
                <a:spcPct val="150000"/>
              </a:lnSpc>
              <a:buFont typeface="Arial" panose="020B0604020202020204" pitchFamily="34" charset="0"/>
              <a:buChar char="•"/>
            </a:pPr>
            <a:r>
              <a:rPr lang="en-US" sz="1200" dirty="0"/>
              <a:t>Make sure the checklist fits the flow of work</a:t>
            </a:r>
          </a:p>
          <a:p>
            <a:pPr marL="461963" indent="-231775">
              <a:lnSpc>
                <a:spcPct val="150000"/>
              </a:lnSpc>
              <a:buFont typeface="Arial" panose="020B0604020202020204" pitchFamily="34" charset="0"/>
              <a:buChar char="•"/>
            </a:pPr>
            <a:r>
              <a:rPr lang="en-US" sz="1200" dirty="0"/>
              <a:t>Think of things that could go wrong, have gone wrong in the past and what could have been done to avoid the failure.  </a:t>
            </a:r>
          </a:p>
          <a:p>
            <a:pPr marL="461963" lvl="0" indent="-231775">
              <a:lnSpc>
                <a:spcPct val="150000"/>
              </a:lnSpc>
              <a:buFont typeface="Arial" panose="020B0604020202020204" pitchFamily="34" charset="0"/>
              <a:buChar char="•"/>
            </a:pPr>
            <a:r>
              <a:rPr lang="en-US" sz="1200" dirty="0"/>
              <a:t>See if the checklist can detect errors proactively with enough time to allow for corrections</a:t>
            </a:r>
          </a:p>
        </p:txBody>
      </p:sp>
      <p:pic>
        <p:nvPicPr>
          <p:cNvPr id="3" name="Picture 2">
            <a:extLst>
              <a:ext uri="{FF2B5EF4-FFF2-40B4-BE49-F238E27FC236}">
                <a16:creationId xmlns:a16="http://schemas.microsoft.com/office/drawing/2014/main" id="{6E08C835-D283-43A7-8726-859E4EA34441}"/>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824249" y="10279"/>
            <a:ext cx="1322070" cy="417830"/>
          </a:xfrm>
          <a:prstGeom prst="rect">
            <a:avLst/>
          </a:prstGeom>
        </p:spPr>
      </p:pic>
      <p:sp>
        <p:nvSpPr>
          <p:cNvPr id="4" name="Rectangle 3">
            <a:extLst>
              <a:ext uri="{FF2B5EF4-FFF2-40B4-BE49-F238E27FC236}">
                <a16:creationId xmlns:a16="http://schemas.microsoft.com/office/drawing/2014/main" id="{4BDBCD93-37A8-4E1E-82F6-4FF1639518FF}"/>
              </a:ext>
            </a:extLst>
          </p:cNvPr>
          <p:cNvSpPr/>
          <p:nvPr/>
        </p:nvSpPr>
        <p:spPr>
          <a:xfrm>
            <a:off x="160020" y="868680"/>
            <a:ext cx="217170" cy="514350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407374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2040055284"/>
              </p:ext>
            </p:extLst>
          </p:nvPr>
        </p:nvGraphicFramePr>
        <p:xfrm>
          <a:off x="171450" y="989013"/>
          <a:ext cx="8764588" cy="4741862"/>
        </p:xfrm>
        <a:graphic>
          <a:graphicData uri="http://schemas.openxmlformats.org/presentationml/2006/ole">
            <mc:AlternateContent xmlns:mc="http://schemas.openxmlformats.org/markup-compatibility/2006">
              <mc:Choice xmlns:v="urn:schemas-microsoft-com:vml" Requires="v">
                <p:oleObj spid="_x0000_s7212" name="Worksheet" r:id="rId3" imgW="7248572" imgH="4448348" progId="Excel.Sheet.12">
                  <p:embed/>
                </p:oleObj>
              </mc:Choice>
              <mc:Fallback>
                <p:oleObj name="Worksheet" r:id="rId3" imgW="7248572" imgH="4448348" progId="Excel.Sheet.12">
                  <p:embed/>
                  <p:pic>
                    <p:nvPicPr>
                      <p:cNvPr id="0" name=""/>
                      <p:cNvPicPr/>
                      <p:nvPr/>
                    </p:nvPicPr>
                    <p:blipFill>
                      <a:blip r:embed="rId4"/>
                      <a:stretch>
                        <a:fillRect/>
                      </a:stretch>
                    </p:blipFill>
                    <p:spPr>
                      <a:xfrm>
                        <a:off x="171450" y="989013"/>
                        <a:ext cx="8764588" cy="4741862"/>
                      </a:xfrm>
                      <a:prstGeom prst="rect">
                        <a:avLst/>
                      </a:prstGeom>
                    </p:spPr>
                  </p:pic>
                </p:oleObj>
              </mc:Fallback>
            </mc:AlternateContent>
          </a:graphicData>
        </a:graphic>
      </p:graphicFrame>
      <p:sp>
        <p:nvSpPr>
          <p:cNvPr id="3" name="TextBox 2">
            <a:extLst>
              <a:ext uri="{FF2B5EF4-FFF2-40B4-BE49-F238E27FC236}">
                <a16:creationId xmlns:a16="http://schemas.microsoft.com/office/drawing/2014/main" id="{082B9338-12B1-47A4-8B4F-DFD13080C337}"/>
              </a:ext>
            </a:extLst>
          </p:cNvPr>
          <p:cNvSpPr txBox="1"/>
          <p:nvPr/>
        </p:nvSpPr>
        <p:spPr>
          <a:xfrm>
            <a:off x="3179808" y="280084"/>
            <a:ext cx="2795573" cy="338554"/>
          </a:xfrm>
          <a:prstGeom prst="rect">
            <a:avLst/>
          </a:prstGeom>
          <a:noFill/>
        </p:spPr>
        <p:txBody>
          <a:bodyPr wrap="none" rtlCol="0">
            <a:spAutoFit/>
          </a:bodyPr>
          <a:lstStyle/>
          <a:p>
            <a:r>
              <a:rPr lang="en-US" sz="1600" b="1" dirty="0"/>
              <a:t>Checklist Development Format</a:t>
            </a:r>
          </a:p>
        </p:txBody>
      </p:sp>
      <p:pic>
        <p:nvPicPr>
          <p:cNvPr id="4" name="Picture 3">
            <a:extLst>
              <a:ext uri="{FF2B5EF4-FFF2-40B4-BE49-F238E27FC236}">
                <a16:creationId xmlns:a16="http://schemas.microsoft.com/office/drawing/2014/main" id="{50976B72-2650-4DA9-AFA8-01E03B5227E8}"/>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7819617" y="3096"/>
            <a:ext cx="1322070" cy="417830"/>
          </a:xfrm>
          <a:prstGeom prst="rect">
            <a:avLst/>
          </a:prstGeom>
        </p:spPr>
      </p:pic>
      <p:sp>
        <p:nvSpPr>
          <p:cNvPr id="5" name="Rectangle 4">
            <a:extLst>
              <a:ext uri="{FF2B5EF4-FFF2-40B4-BE49-F238E27FC236}">
                <a16:creationId xmlns:a16="http://schemas.microsoft.com/office/drawing/2014/main" id="{DF3DE9CF-D7F3-41E4-8D0F-753D8C40577F}"/>
              </a:ext>
            </a:extLst>
          </p:cNvPr>
          <p:cNvSpPr/>
          <p:nvPr/>
        </p:nvSpPr>
        <p:spPr>
          <a:xfrm rot="5400000">
            <a:off x="4506277" y="-1869757"/>
            <a:ext cx="127635" cy="514350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86F29BE0-D56D-4794-B2CB-8C9170DDE36D}"/>
              </a:ext>
            </a:extLst>
          </p:cNvPr>
          <p:cNvSpPr/>
          <p:nvPr/>
        </p:nvSpPr>
        <p:spPr>
          <a:xfrm rot="5400000">
            <a:off x="4506277" y="3673793"/>
            <a:ext cx="127635" cy="514350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84066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2F9A0076-8E97-4E1A-9163-693E92C0AA3C}"/>
              </a:ext>
            </a:extLst>
          </p:cNvPr>
          <p:cNvGraphicFramePr>
            <a:graphicFrameLocks noChangeAspect="1"/>
          </p:cNvGraphicFramePr>
          <p:nvPr>
            <p:extLst/>
          </p:nvPr>
        </p:nvGraphicFramePr>
        <p:xfrm>
          <a:off x="161847" y="1003749"/>
          <a:ext cx="8858585" cy="5355862"/>
        </p:xfrm>
        <a:graphic>
          <a:graphicData uri="http://schemas.openxmlformats.org/presentationml/2006/ole">
            <mc:AlternateContent xmlns:mc="http://schemas.openxmlformats.org/markup-compatibility/2006">
              <mc:Choice xmlns:v="urn:schemas-microsoft-com:vml" Requires="v">
                <p:oleObj spid="_x0000_s10249" name="Worksheet" r:id="rId3" imgW="9867886" imgH="5010150" progId="Excel.Sheet.12">
                  <p:embed/>
                </p:oleObj>
              </mc:Choice>
              <mc:Fallback>
                <p:oleObj name="Worksheet" r:id="rId3" imgW="9867886" imgH="5010150" progId="Excel.Sheet.12">
                  <p:embed/>
                  <p:pic>
                    <p:nvPicPr>
                      <p:cNvPr id="4" name="Object 3">
                        <a:extLst>
                          <a:ext uri="{FF2B5EF4-FFF2-40B4-BE49-F238E27FC236}">
                            <a16:creationId xmlns:a16="http://schemas.microsoft.com/office/drawing/2014/main" id="{2F9A0076-8E97-4E1A-9163-693E92C0AA3C}"/>
                          </a:ext>
                        </a:extLst>
                      </p:cNvPr>
                      <p:cNvPicPr/>
                      <p:nvPr/>
                    </p:nvPicPr>
                    <p:blipFill>
                      <a:blip r:embed="rId4"/>
                      <a:stretch>
                        <a:fillRect/>
                      </a:stretch>
                    </p:blipFill>
                    <p:spPr>
                      <a:xfrm>
                        <a:off x="161847" y="1003749"/>
                        <a:ext cx="8858585" cy="5355862"/>
                      </a:xfrm>
                      <a:prstGeom prst="rect">
                        <a:avLst/>
                      </a:prstGeom>
                    </p:spPr>
                  </p:pic>
                </p:oleObj>
              </mc:Fallback>
            </mc:AlternateContent>
          </a:graphicData>
        </a:graphic>
      </p:graphicFrame>
      <p:sp>
        <p:nvSpPr>
          <p:cNvPr id="5" name="Title 5">
            <a:extLst>
              <a:ext uri="{FF2B5EF4-FFF2-40B4-BE49-F238E27FC236}">
                <a16:creationId xmlns:a16="http://schemas.microsoft.com/office/drawing/2014/main" id="{0FCF5C51-34E5-4E7C-B8E9-5EE626B455AF}"/>
              </a:ext>
            </a:extLst>
          </p:cNvPr>
          <p:cNvSpPr txBox="1">
            <a:spLocks/>
          </p:cNvSpPr>
          <p:nvPr/>
        </p:nvSpPr>
        <p:spPr>
          <a:xfrm>
            <a:off x="477933" y="106612"/>
            <a:ext cx="7413915" cy="7447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5000" b="1" i="0" kern="1200" spc="-150">
                <a:solidFill>
                  <a:srgbClr val="0C223E"/>
                </a:solidFill>
                <a:latin typeface="Gotham Black" charset="0"/>
                <a:ea typeface="Gotham Black" charset="0"/>
                <a:cs typeface="Gotham Black" charset="0"/>
              </a:defRPr>
            </a:lvl1pPr>
          </a:lstStyle>
          <a:p>
            <a:pPr marL="0" lvl="1" defTabSz="914400"/>
            <a:r>
              <a:rPr lang="en-US" sz="2800" b="1" kern="0" dirty="0">
                <a:solidFill>
                  <a:schemeClr val="tx1">
                    <a:lumMod val="75000"/>
                    <a:lumOff val="25000"/>
                  </a:schemeClr>
                </a:solidFill>
                <a:latin typeface="+mn-lt"/>
              </a:rPr>
              <a:t>A Scorecard to review your strategy</a:t>
            </a:r>
            <a:endParaRPr lang="en-US" sz="2800" kern="0" dirty="0">
              <a:solidFill>
                <a:schemeClr val="tx1">
                  <a:lumMod val="75000"/>
                  <a:lumOff val="25000"/>
                </a:schemeClr>
              </a:solidFill>
              <a:latin typeface="+mn-lt"/>
            </a:endParaRPr>
          </a:p>
        </p:txBody>
      </p:sp>
      <p:pic>
        <p:nvPicPr>
          <p:cNvPr id="6" name="Picture 5">
            <a:extLst>
              <a:ext uri="{FF2B5EF4-FFF2-40B4-BE49-F238E27FC236}">
                <a16:creationId xmlns:a16="http://schemas.microsoft.com/office/drawing/2014/main" id="{7218DC3B-A3FC-4B76-910E-8D34851FF440}"/>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7821930" y="0"/>
            <a:ext cx="1322070" cy="417830"/>
          </a:xfrm>
          <a:prstGeom prst="rect">
            <a:avLst/>
          </a:prstGeom>
        </p:spPr>
      </p:pic>
    </p:spTree>
    <p:extLst>
      <p:ext uri="{BB962C8B-B14F-4D97-AF65-F5344CB8AC3E}">
        <p14:creationId xmlns:p14="http://schemas.microsoft.com/office/powerpoint/2010/main" val="3092229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33E42D8-C3D4-4847-8080-6BF2F3EE41EE}"/>
              </a:ext>
            </a:extLst>
          </p:cNvPr>
          <p:cNvSpPr txBox="1"/>
          <p:nvPr/>
        </p:nvSpPr>
        <p:spPr>
          <a:xfrm>
            <a:off x="560070" y="-10507"/>
            <a:ext cx="8583930" cy="7271221"/>
          </a:xfrm>
          <a:prstGeom prst="rect">
            <a:avLst/>
          </a:prstGeom>
          <a:noFill/>
        </p:spPr>
        <p:txBody>
          <a:bodyPr wrap="square" rtlCol="0">
            <a:spAutoFit/>
          </a:bodyPr>
          <a:lstStyle/>
          <a:p>
            <a:pPr algn="ctr"/>
            <a:r>
              <a:rPr lang="en-US" sz="1600" b="1" dirty="0"/>
              <a:t>Guiding Principles for Small Business Strategy Development</a:t>
            </a:r>
            <a:r>
              <a:rPr lang="en-US" sz="1600" dirty="0"/>
              <a:t>:</a:t>
            </a:r>
          </a:p>
          <a:p>
            <a:endParaRPr lang="en-US" sz="1000" b="1" dirty="0"/>
          </a:p>
          <a:p>
            <a:r>
              <a:rPr lang="en-US" sz="1050" b="1" dirty="0"/>
              <a:t>Guiding Principles for Small Business Strategy Development</a:t>
            </a:r>
            <a:r>
              <a:rPr lang="en-US" sz="1050" dirty="0"/>
              <a:t>:  The following principles are key to the creation of an effective strategy for a company.  They are fundamental to the way business opportunities are identified and developed for consistent and profitable business over both the short and long term.</a:t>
            </a:r>
          </a:p>
          <a:p>
            <a:endParaRPr lang="en-US" sz="1050" b="1" dirty="0"/>
          </a:p>
          <a:p>
            <a:r>
              <a:rPr lang="en-US" sz="1050" b="1" dirty="0"/>
              <a:t>An effective strategy must:</a:t>
            </a:r>
          </a:p>
          <a:p>
            <a:endParaRPr lang="en-US" sz="1050" dirty="0"/>
          </a:p>
          <a:p>
            <a:pPr marL="234950" lvl="0" indent="-123825">
              <a:buFont typeface="Arial" panose="020B0604020202020204" pitchFamily="34" charset="0"/>
              <a:buChar char="•"/>
            </a:pPr>
            <a:r>
              <a:rPr lang="en-US" sz="1050" dirty="0"/>
              <a:t>Accurately and honestly </a:t>
            </a:r>
            <a:r>
              <a:rPr lang="en-US" sz="1050" b="1" dirty="0"/>
              <a:t>define the current situation</a:t>
            </a:r>
            <a:r>
              <a:rPr lang="en-US" sz="1050" dirty="0"/>
              <a:t> – where is the company/opportunity right now</a:t>
            </a:r>
          </a:p>
          <a:p>
            <a:pPr marL="234950" lvl="0" indent="-123825">
              <a:buFont typeface="Arial" panose="020B0604020202020204" pitchFamily="34" charset="0"/>
              <a:buChar char="•"/>
            </a:pPr>
            <a:r>
              <a:rPr lang="en-US" sz="1050" dirty="0"/>
              <a:t>Clearly define </a:t>
            </a:r>
            <a:r>
              <a:rPr lang="en-US" sz="1050" b="1" dirty="0"/>
              <a:t>what I am trying to do</a:t>
            </a:r>
            <a:endParaRPr lang="en-US" sz="1050" dirty="0"/>
          </a:p>
          <a:p>
            <a:pPr marL="234950" lvl="0" indent="-123825">
              <a:buFont typeface="Arial" panose="020B0604020202020204" pitchFamily="34" charset="0"/>
              <a:buChar char="•"/>
            </a:pPr>
            <a:r>
              <a:rPr lang="en-US" sz="1050" dirty="0"/>
              <a:t>Clearly define what I </a:t>
            </a:r>
            <a:r>
              <a:rPr lang="en-US" sz="1050" b="1" dirty="0"/>
              <a:t>should be trying to do</a:t>
            </a:r>
            <a:endParaRPr lang="en-US" sz="1050" dirty="0"/>
          </a:p>
          <a:p>
            <a:pPr marL="234950" lvl="0" indent="-123825">
              <a:buFont typeface="Arial" panose="020B0604020202020204" pitchFamily="34" charset="0"/>
              <a:buChar char="•"/>
            </a:pPr>
            <a:r>
              <a:rPr lang="en-US" sz="1050" dirty="0"/>
              <a:t>Decide if where I am, is where I want to be.  </a:t>
            </a:r>
            <a:r>
              <a:rPr lang="en-US" sz="1050" b="1" dirty="0"/>
              <a:t>Is there a gap</a:t>
            </a:r>
            <a:r>
              <a:rPr lang="en-US" sz="1050" dirty="0"/>
              <a:t> between the desired and actual result?</a:t>
            </a:r>
          </a:p>
          <a:p>
            <a:endParaRPr lang="en-US" sz="1050" b="1" dirty="0"/>
          </a:p>
          <a:p>
            <a:r>
              <a:rPr lang="en-US" sz="1050" b="1" dirty="0"/>
              <a:t>An effective strategy must answer:</a:t>
            </a:r>
            <a:endParaRPr lang="en-US" sz="1050" dirty="0"/>
          </a:p>
          <a:p>
            <a:pPr marL="234950" lvl="0" indent="-123825">
              <a:buFont typeface="Arial" panose="020B0604020202020204" pitchFamily="34" charset="0"/>
              <a:buChar char="•"/>
            </a:pPr>
            <a:r>
              <a:rPr lang="en-US" sz="1050" dirty="0"/>
              <a:t>What can my company do </a:t>
            </a:r>
            <a:r>
              <a:rPr lang="en-US" sz="1050" b="1" dirty="0"/>
              <a:t>best</a:t>
            </a:r>
            <a:r>
              <a:rPr lang="en-US" sz="1050" dirty="0"/>
              <a:t>?  Where can I be </a:t>
            </a:r>
            <a:r>
              <a:rPr lang="en-US" sz="1050" b="1" dirty="0"/>
              <a:t>first</a:t>
            </a:r>
            <a:r>
              <a:rPr lang="en-US" sz="1050" dirty="0"/>
              <a:t>?  Based on SWOT and the advantages we have</a:t>
            </a:r>
          </a:p>
          <a:p>
            <a:pPr marL="234950" lvl="0" indent="-123825">
              <a:buFont typeface="Arial" panose="020B0604020202020204" pitchFamily="34" charset="0"/>
              <a:buChar char="•"/>
            </a:pPr>
            <a:r>
              <a:rPr lang="en-US" sz="1050" dirty="0"/>
              <a:t>Am I willing and able to commit to a given business with </a:t>
            </a:r>
            <a:r>
              <a:rPr lang="en-US" sz="1050" b="1" dirty="0"/>
              <a:t>passion, products, services, resources</a:t>
            </a:r>
            <a:r>
              <a:rPr lang="en-US" sz="1050" dirty="0"/>
              <a:t>?</a:t>
            </a:r>
          </a:p>
          <a:p>
            <a:pPr marL="234950" lvl="0" indent="-123825">
              <a:buFont typeface="Arial" panose="020B0604020202020204" pitchFamily="34" charset="0"/>
              <a:buChar char="•"/>
            </a:pPr>
            <a:r>
              <a:rPr lang="en-US" sz="1050" dirty="0"/>
              <a:t>Do I understand and have the ability to </a:t>
            </a:r>
            <a:r>
              <a:rPr lang="en-US" sz="1050" b="1" dirty="0"/>
              <a:t>turn on the drivers</a:t>
            </a:r>
            <a:r>
              <a:rPr lang="en-US" sz="1050" dirty="0"/>
              <a:t> of a given business?</a:t>
            </a:r>
          </a:p>
          <a:p>
            <a:pPr marL="234950" lvl="0" indent="-123825">
              <a:buFont typeface="Arial" panose="020B0604020202020204" pitchFamily="34" charset="0"/>
              <a:buChar char="•"/>
            </a:pPr>
            <a:r>
              <a:rPr lang="en-US" sz="1050" dirty="0"/>
              <a:t>What do I </a:t>
            </a:r>
            <a:r>
              <a:rPr lang="en-US" sz="1050" b="1" dirty="0"/>
              <a:t>value</a:t>
            </a:r>
            <a:r>
              <a:rPr lang="en-US" sz="1050" dirty="0"/>
              <a:t>, ethically, internally and as required by the regulatory environment?</a:t>
            </a:r>
          </a:p>
          <a:p>
            <a:endParaRPr lang="en-US" sz="1050" b="1" dirty="0"/>
          </a:p>
          <a:p>
            <a:r>
              <a:rPr lang="en-US" sz="1050" b="1" dirty="0"/>
              <a:t>An effective strategy must internalize a core approach characterized by:</a:t>
            </a:r>
            <a:endParaRPr lang="en-US" sz="1050" dirty="0"/>
          </a:p>
          <a:p>
            <a:pPr marL="234950" lvl="0" indent="-123825">
              <a:buFont typeface="Arial" panose="020B0604020202020204" pitchFamily="34" charset="0"/>
              <a:buChar char="•"/>
            </a:pPr>
            <a:r>
              <a:rPr lang="en-US" sz="1050" b="1" dirty="0"/>
              <a:t>Extreme Discipline</a:t>
            </a:r>
            <a:r>
              <a:rPr lang="en-US" sz="1050" dirty="0"/>
              <a:t>, in terms of intense </a:t>
            </a:r>
            <a:r>
              <a:rPr lang="en-US" sz="1050" b="1" dirty="0"/>
              <a:t>ambition to succeed</a:t>
            </a:r>
            <a:r>
              <a:rPr lang="en-US" sz="1050" dirty="0"/>
              <a:t> and the </a:t>
            </a:r>
            <a:r>
              <a:rPr lang="en-US" sz="1050" b="1" dirty="0"/>
              <a:t>self-control</a:t>
            </a:r>
            <a:r>
              <a:rPr lang="en-US" sz="1050" dirty="0"/>
              <a:t> to ensure the Company is around to enjoy the success</a:t>
            </a:r>
          </a:p>
          <a:p>
            <a:pPr marL="234950" lvl="0" indent="-123825">
              <a:buFont typeface="Arial" panose="020B0604020202020204" pitchFamily="34" charset="0"/>
              <a:buChar char="•"/>
            </a:pPr>
            <a:r>
              <a:rPr lang="en-US" sz="1050" b="1" dirty="0"/>
              <a:t>Productive Paranoia</a:t>
            </a:r>
            <a:r>
              <a:rPr lang="en-US" sz="1050" dirty="0"/>
              <a:t>, aggressively and proactively striving for positive change to </a:t>
            </a:r>
            <a:r>
              <a:rPr lang="en-US" sz="1050" b="1" dirty="0"/>
              <a:t>overcome the dangers of inertia.  </a:t>
            </a:r>
            <a:r>
              <a:rPr lang="en-US" sz="1050" dirty="0"/>
              <a:t>Most successful and well-built structures, if left alone, will eventually slow and fail; </a:t>
            </a:r>
            <a:r>
              <a:rPr lang="en-US" sz="1050" b="1" dirty="0"/>
              <a:t>entropy.</a:t>
            </a:r>
            <a:endParaRPr lang="en-US" sz="1050" dirty="0"/>
          </a:p>
          <a:p>
            <a:pPr marL="234950" lvl="0" indent="-123825">
              <a:buFont typeface="Arial" panose="020B0604020202020204" pitchFamily="34" charset="0"/>
              <a:buChar char="•"/>
            </a:pPr>
            <a:r>
              <a:rPr lang="en-US" sz="1050" b="1" dirty="0"/>
              <a:t>Tested Creativity</a:t>
            </a:r>
            <a:r>
              <a:rPr lang="en-US" sz="1050" dirty="0"/>
              <a:t>.  Utilize </a:t>
            </a:r>
            <a:r>
              <a:rPr lang="en-US" sz="1050" b="1" dirty="0"/>
              <a:t>low cost trials</a:t>
            </a:r>
            <a:r>
              <a:rPr lang="en-US" sz="1050" dirty="0"/>
              <a:t> to see what works then </a:t>
            </a:r>
            <a:r>
              <a:rPr lang="en-US" sz="1050" b="1" dirty="0"/>
              <a:t>follow up with larger commitments</a:t>
            </a:r>
            <a:r>
              <a:rPr lang="en-US" sz="1050" dirty="0"/>
              <a:t> of resources when results are more predictable.   </a:t>
            </a:r>
            <a:r>
              <a:rPr lang="en-US" sz="1050" b="1" dirty="0"/>
              <a:t>(Bullets followed by Cannon Balls)</a:t>
            </a:r>
            <a:endParaRPr lang="en-US" sz="1050" dirty="0"/>
          </a:p>
          <a:p>
            <a:pPr marL="234950" lvl="0" indent="-123825">
              <a:buFont typeface="Arial" panose="020B0604020202020204" pitchFamily="34" charset="0"/>
              <a:buChar char="•"/>
            </a:pPr>
            <a:r>
              <a:rPr lang="en-US" sz="1050" b="1" dirty="0"/>
              <a:t>Fix and tweak</a:t>
            </a:r>
            <a:r>
              <a:rPr lang="en-US" sz="1050" dirty="0"/>
              <a:t>.  I reject, “if it ain’t broke, don’t fix it”.  </a:t>
            </a:r>
            <a:r>
              <a:rPr lang="en-US" sz="1050" b="1" dirty="0"/>
              <a:t>Fix ineffective</a:t>
            </a:r>
            <a:r>
              <a:rPr lang="en-US" sz="1050" dirty="0"/>
              <a:t> businesses and </a:t>
            </a:r>
            <a:r>
              <a:rPr lang="en-US" sz="1050" b="1" dirty="0"/>
              <a:t>tweak successful</a:t>
            </a:r>
            <a:r>
              <a:rPr lang="en-US" sz="1050" dirty="0"/>
              <a:t> businesses, even at the expense of affecting, possibly cannibalizing, existing good business lines.  </a:t>
            </a:r>
            <a:r>
              <a:rPr lang="en-US" sz="1050" b="1" dirty="0"/>
              <a:t>If I do not adjust, someone else will</a:t>
            </a:r>
            <a:r>
              <a:rPr lang="en-US" sz="1050" dirty="0"/>
              <a:t>, resulting in a loss of market share.</a:t>
            </a:r>
          </a:p>
          <a:p>
            <a:pPr marL="234950" lvl="0" indent="-123825">
              <a:buFont typeface="Arial" panose="020B0604020202020204" pitchFamily="34" charset="0"/>
              <a:buChar char="•"/>
            </a:pPr>
            <a:r>
              <a:rPr lang="en-US" sz="1050" dirty="0"/>
              <a:t>Building something </a:t>
            </a:r>
            <a:r>
              <a:rPr lang="en-US" sz="1050" b="1" dirty="0"/>
              <a:t>enduring and worthwhile</a:t>
            </a:r>
            <a:r>
              <a:rPr lang="en-US" sz="1050" dirty="0"/>
              <a:t> that I can be proud of – greater than my own personal success.</a:t>
            </a:r>
          </a:p>
          <a:p>
            <a:pPr marL="234950" lvl="0" indent="-123825">
              <a:buFont typeface="Arial" panose="020B0604020202020204" pitchFamily="34" charset="0"/>
              <a:buChar char="•"/>
            </a:pPr>
            <a:r>
              <a:rPr lang="en-US" sz="1050" dirty="0"/>
              <a:t>I know the </a:t>
            </a:r>
            <a:r>
              <a:rPr lang="en-US" sz="1050" b="1" dirty="0"/>
              <a:t>future is unknowable</a:t>
            </a:r>
            <a:r>
              <a:rPr lang="en-US" sz="1050" dirty="0"/>
              <a:t>.  However, I will always look ahead to what I believe is coming next</a:t>
            </a:r>
          </a:p>
          <a:p>
            <a:pPr marL="234950" lvl="0" indent="-123825">
              <a:buFont typeface="Arial" panose="020B0604020202020204" pitchFamily="34" charset="0"/>
              <a:buChar char="•"/>
            </a:pPr>
            <a:r>
              <a:rPr lang="en-US" sz="1050" dirty="0"/>
              <a:t>A </a:t>
            </a:r>
            <a:r>
              <a:rPr lang="en-US" sz="1050" b="1" dirty="0"/>
              <a:t>focus on people</a:t>
            </a:r>
            <a:r>
              <a:rPr lang="en-US" sz="1050" dirty="0"/>
              <a:t>; intelligent, flexible, hardworking and committed people can overcome unknowable future challenges</a:t>
            </a:r>
          </a:p>
          <a:p>
            <a:pPr marL="234950" lvl="0" indent="-123825">
              <a:buFont typeface="Arial" panose="020B0604020202020204" pitchFamily="34" charset="0"/>
              <a:buChar char="•"/>
            </a:pPr>
            <a:r>
              <a:rPr lang="en-US" sz="1050" b="1" dirty="0"/>
              <a:t>Strategy without action is dead  </a:t>
            </a:r>
            <a:endParaRPr lang="en-US" sz="1050" dirty="0"/>
          </a:p>
          <a:p>
            <a:endParaRPr lang="en-US" sz="1050" b="1" dirty="0"/>
          </a:p>
          <a:p>
            <a:r>
              <a:rPr lang="en-US" sz="1050" b="1" dirty="0"/>
              <a:t>To follow my defined strategy, action steps will be characterized by:</a:t>
            </a:r>
            <a:endParaRPr lang="en-US" sz="1050" dirty="0"/>
          </a:p>
          <a:p>
            <a:pPr marL="225425" lvl="0" indent="-112713">
              <a:buFont typeface="Arial" panose="020B0604020202020204" pitchFamily="34" charset="0"/>
              <a:buChar char="•"/>
            </a:pPr>
            <a:r>
              <a:rPr lang="en-US" sz="1050" b="1" dirty="0"/>
              <a:t>Focused Action</a:t>
            </a:r>
            <a:r>
              <a:rPr lang="en-US" sz="1050" dirty="0"/>
              <a:t> – reduce complexity and ambiguity – few successes are better than many half-done jobs</a:t>
            </a:r>
          </a:p>
          <a:p>
            <a:pPr marL="225425" lvl="0" indent="-112713">
              <a:buFont typeface="Arial" panose="020B0604020202020204" pitchFamily="34" charset="0"/>
              <a:buChar char="•"/>
            </a:pPr>
            <a:r>
              <a:rPr lang="en-US" sz="1050" dirty="0"/>
              <a:t>Focus on key business drivers – Understand and allocate resources to the elements that drive revenue</a:t>
            </a:r>
          </a:p>
          <a:p>
            <a:pPr marL="225425" lvl="0" indent="-112713">
              <a:buFont typeface="Arial" panose="020B0604020202020204" pitchFamily="34" charset="0"/>
              <a:buChar char="•"/>
            </a:pPr>
            <a:r>
              <a:rPr lang="en-US" sz="1050" b="1" dirty="0"/>
              <a:t>Focus on high gain activity</a:t>
            </a:r>
            <a:r>
              <a:rPr lang="en-US" sz="1050" dirty="0"/>
              <a:t> – 20% of activity produces 80% of results</a:t>
            </a:r>
          </a:p>
          <a:p>
            <a:pPr marL="225425" lvl="0" indent="-112713">
              <a:buFont typeface="Arial" panose="020B0604020202020204" pitchFamily="34" charset="0"/>
              <a:buChar char="•"/>
            </a:pPr>
            <a:r>
              <a:rPr lang="en-US" sz="1050" dirty="0"/>
              <a:t>Focus on </a:t>
            </a:r>
            <a:r>
              <a:rPr lang="en-US" sz="1050" b="1" dirty="0"/>
              <a:t>actions I can take now</a:t>
            </a:r>
            <a:r>
              <a:rPr lang="en-US" sz="1050" dirty="0"/>
              <a:t>, with </a:t>
            </a:r>
            <a:r>
              <a:rPr lang="en-US" sz="1050" b="1" dirty="0"/>
              <a:t>precise</a:t>
            </a:r>
            <a:r>
              <a:rPr lang="en-US" sz="1050" dirty="0"/>
              <a:t> steps and </a:t>
            </a:r>
            <a:r>
              <a:rPr lang="en-US" sz="1050" b="1" dirty="0"/>
              <a:t>measurable</a:t>
            </a:r>
            <a:r>
              <a:rPr lang="en-US" sz="1050" dirty="0"/>
              <a:t> results – Big, Cheap, Now</a:t>
            </a:r>
          </a:p>
          <a:p>
            <a:pPr marL="225425" lvl="0" indent="-112713">
              <a:buFont typeface="Arial" panose="020B0604020202020204" pitchFamily="34" charset="0"/>
              <a:buChar char="•"/>
            </a:pPr>
            <a:r>
              <a:rPr lang="en-US" sz="1050" b="1" dirty="0"/>
              <a:t>Incremental</a:t>
            </a:r>
            <a:r>
              <a:rPr lang="en-US" sz="1050" dirty="0"/>
              <a:t> steps, </a:t>
            </a:r>
            <a:r>
              <a:rPr lang="en-US" sz="1050" b="1" dirty="0"/>
              <a:t>variations</a:t>
            </a:r>
            <a:r>
              <a:rPr lang="en-US" sz="1050" dirty="0"/>
              <a:t> of existing initiatives with </a:t>
            </a:r>
            <a:r>
              <a:rPr lang="en-US" sz="1050" b="1" dirty="0"/>
              <a:t>near term implementation</a:t>
            </a:r>
            <a:r>
              <a:rPr lang="en-US" sz="1050" dirty="0"/>
              <a:t> and providing </a:t>
            </a:r>
            <a:r>
              <a:rPr lang="en-US" sz="1050" b="1" dirty="0"/>
              <a:t>quick results</a:t>
            </a:r>
            <a:r>
              <a:rPr lang="en-US" sz="1050" dirty="0"/>
              <a:t>.</a:t>
            </a:r>
          </a:p>
          <a:p>
            <a:pPr marL="225425" lvl="0" indent="-112713">
              <a:buFont typeface="Arial" panose="020B0604020202020204" pitchFamily="34" charset="0"/>
              <a:buChar char="•"/>
            </a:pPr>
            <a:r>
              <a:rPr lang="en-US" sz="1050" b="1" dirty="0"/>
              <a:t>Clarity and Coherence</a:t>
            </a:r>
            <a:endParaRPr lang="en-US" sz="1050" dirty="0"/>
          </a:p>
          <a:p>
            <a:pPr marL="225425" lvl="0" indent="-112713">
              <a:buFont typeface="Arial" panose="020B0604020202020204" pitchFamily="34" charset="0"/>
              <a:buChar char="•"/>
            </a:pPr>
            <a:r>
              <a:rPr lang="en-US" sz="1050" dirty="0"/>
              <a:t>Utilization of the company’s </a:t>
            </a:r>
            <a:r>
              <a:rPr lang="en-US" sz="1050" b="1" dirty="0"/>
              <a:t>available resources</a:t>
            </a:r>
            <a:r>
              <a:rPr lang="en-US" sz="1050" dirty="0"/>
              <a:t> – Do not wait for input or support from areas I cannot control</a:t>
            </a:r>
          </a:p>
          <a:p>
            <a:pPr marL="225425" lvl="0" indent="-112713">
              <a:buFont typeface="Arial" panose="020B0604020202020204" pitchFamily="34" charset="0"/>
              <a:buChar char="•"/>
            </a:pPr>
            <a:r>
              <a:rPr lang="en-US" sz="1050" dirty="0"/>
              <a:t>Application of your company’s differentiated </a:t>
            </a:r>
            <a:r>
              <a:rPr lang="en-US" sz="1050" b="1" dirty="0"/>
              <a:t>leverage and power</a:t>
            </a:r>
            <a:endParaRPr lang="en-US" sz="1050" dirty="0"/>
          </a:p>
          <a:p>
            <a:pPr marL="225425" lvl="0" indent="-112713">
              <a:buFont typeface="Arial" panose="020B0604020202020204" pitchFamily="34" charset="0"/>
              <a:buChar char="•"/>
            </a:pPr>
            <a:r>
              <a:rPr lang="en-US" sz="1050" dirty="0"/>
              <a:t>Building </a:t>
            </a:r>
            <a:r>
              <a:rPr lang="en-US" sz="1050" b="1" dirty="0"/>
              <a:t>shock absorbers</a:t>
            </a:r>
            <a:r>
              <a:rPr lang="en-US" sz="1050" dirty="0"/>
              <a:t> against the unidentifiable though recurring extraordinary disruptions to business; succession planning, financial reserves, quality business, compliance, ethics, policies, procedures</a:t>
            </a:r>
          </a:p>
          <a:p>
            <a:r>
              <a:rPr lang="en-US" sz="1050" dirty="0"/>
              <a:t> </a:t>
            </a:r>
          </a:p>
          <a:p>
            <a:endParaRPr lang="en-US" sz="1000" dirty="0"/>
          </a:p>
        </p:txBody>
      </p:sp>
      <p:pic>
        <p:nvPicPr>
          <p:cNvPr id="3" name="Picture 2">
            <a:extLst>
              <a:ext uri="{FF2B5EF4-FFF2-40B4-BE49-F238E27FC236}">
                <a16:creationId xmlns:a16="http://schemas.microsoft.com/office/drawing/2014/main" id="{2A8B60F8-663C-4A75-B202-01943C7637FA}"/>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821930" y="12353"/>
            <a:ext cx="1322070" cy="417830"/>
          </a:xfrm>
          <a:prstGeom prst="rect">
            <a:avLst/>
          </a:prstGeom>
        </p:spPr>
      </p:pic>
      <p:sp>
        <p:nvSpPr>
          <p:cNvPr id="4" name="Rectangle 3">
            <a:extLst>
              <a:ext uri="{FF2B5EF4-FFF2-40B4-BE49-F238E27FC236}">
                <a16:creationId xmlns:a16="http://schemas.microsoft.com/office/drawing/2014/main" id="{2E7F8D7C-8CF5-40E3-8770-18103AFF73D9}"/>
              </a:ext>
            </a:extLst>
          </p:cNvPr>
          <p:cNvSpPr/>
          <p:nvPr/>
        </p:nvSpPr>
        <p:spPr>
          <a:xfrm>
            <a:off x="160020" y="868680"/>
            <a:ext cx="217170" cy="514350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44977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1117078397"/>
              </p:ext>
            </p:extLst>
          </p:nvPr>
        </p:nvGraphicFramePr>
        <p:xfrm>
          <a:off x="92075" y="617838"/>
          <a:ext cx="8985250" cy="6000450"/>
        </p:xfrm>
        <a:graphic>
          <a:graphicData uri="http://schemas.openxmlformats.org/presentationml/2006/ole">
            <mc:AlternateContent xmlns:mc="http://schemas.openxmlformats.org/markup-compatibility/2006">
              <mc:Choice xmlns:v="urn:schemas-microsoft-com:vml" Requires="v">
                <p:oleObj spid="_x0000_s1069" name="Worksheet" r:id="rId3" imgW="8610629" imgH="4552950" progId="Excel.Sheet.12">
                  <p:embed/>
                </p:oleObj>
              </mc:Choice>
              <mc:Fallback>
                <p:oleObj name="Worksheet" r:id="rId3" imgW="8610629" imgH="4552950" progId="Excel.Sheet.12">
                  <p:embed/>
                  <p:pic>
                    <p:nvPicPr>
                      <p:cNvPr id="0" name=""/>
                      <p:cNvPicPr/>
                      <p:nvPr/>
                    </p:nvPicPr>
                    <p:blipFill>
                      <a:blip r:embed="rId4"/>
                      <a:stretch>
                        <a:fillRect/>
                      </a:stretch>
                    </p:blipFill>
                    <p:spPr>
                      <a:xfrm>
                        <a:off x="92075" y="617838"/>
                        <a:ext cx="8985250" cy="6000450"/>
                      </a:xfrm>
                      <a:prstGeom prst="rect">
                        <a:avLst/>
                      </a:prstGeom>
                    </p:spPr>
                  </p:pic>
                </p:oleObj>
              </mc:Fallback>
            </mc:AlternateContent>
          </a:graphicData>
        </a:graphic>
      </p:graphicFrame>
      <p:pic>
        <p:nvPicPr>
          <p:cNvPr id="3" name="Picture 2">
            <a:extLst>
              <a:ext uri="{FF2B5EF4-FFF2-40B4-BE49-F238E27FC236}">
                <a16:creationId xmlns:a16="http://schemas.microsoft.com/office/drawing/2014/main" id="{236AA944-2245-4521-915E-F9F1FAB8996D}"/>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7821057" y="686"/>
            <a:ext cx="1322070" cy="417830"/>
          </a:xfrm>
          <a:prstGeom prst="rect">
            <a:avLst/>
          </a:prstGeom>
        </p:spPr>
      </p:pic>
    </p:spTree>
    <p:extLst>
      <p:ext uri="{BB962C8B-B14F-4D97-AF65-F5344CB8AC3E}">
        <p14:creationId xmlns:p14="http://schemas.microsoft.com/office/powerpoint/2010/main" val="2234920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D2836AF-EDAF-4548-91F4-9AFF5D411DCA}"/>
              </a:ext>
            </a:extLst>
          </p:cNvPr>
          <p:cNvSpPr txBox="1"/>
          <p:nvPr/>
        </p:nvSpPr>
        <p:spPr>
          <a:xfrm>
            <a:off x="594359" y="462337"/>
            <a:ext cx="8549641" cy="6247864"/>
          </a:xfrm>
          <a:prstGeom prst="rect">
            <a:avLst/>
          </a:prstGeom>
          <a:noFill/>
        </p:spPr>
        <p:txBody>
          <a:bodyPr wrap="square" rtlCol="0">
            <a:spAutoFit/>
          </a:bodyPr>
          <a:lstStyle/>
          <a:p>
            <a:pPr algn="ctr"/>
            <a:r>
              <a:rPr lang="en-US" sz="1600" b="1" dirty="0"/>
              <a:t>Goal Generator Tool</a:t>
            </a:r>
            <a:endParaRPr lang="en-US" sz="1600" dirty="0"/>
          </a:p>
          <a:p>
            <a:r>
              <a:rPr lang="en-US" sz="1200" b="1" dirty="0"/>
              <a:t> </a:t>
            </a:r>
            <a:endParaRPr lang="en-US" sz="1200" dirty="0"/>
          </a:p>
          <a:p>
            <a:pPr>
              <a:lnSpc>
                <a:spcPct val="150000"/>
              </a:lnSpc>
            </a:pPr>
            <a:r>
              <a:rPr lang="en-US" sz="1200" b="1" dirty="0"/>
              <a:t>Concept</a:t>
            </a:r>
            <a:r>
              <a:rPr lang="en-US" sz="1200" dirty="0"/>
              <a:t>:  You cannot get anywhere until you decide where you want to go!  Without a proper identification of desired goals, the connection between strategy and action becomes abstract, amorphous and unworkable.</a:t>
            </a:r>
          </a:p>
          <a:p>
            <a:pPr>
              <a:lnSpc>
                <a:spcPct val="150000"/>
              </a:lnSpc>
            </a:pPr>
            <a:endParaRPr lang="en-US" sz="1200" dirty="0"/>
          </a:p>
          <a:p>
            <a:pPr>
              <a:lnSpc>
                <a:spcPct val="150000"/>
              </a:lnSpc>
            </a:pPr>
            <a:r>
              <a:rPr lang="en-US" sz="1200" dirty="0"/>
              <a:t>The Goal Generating process works on the principle that 20% of anything get 80% of the job done.  Focus on the priorities and an overwhelming amount of what you want or need to do will be accomplished.  Therefore, it is vital to accurately determine what these “Big” goals are!</a:t>
            </a:r>
          </a:p>
          <a:p>
            <a:pPr>
              <a:lnSpc>
                <a:spcPct val="150000"/>
              </a:lnSpc>
            </a:pPr>
            <a:endParaRPr lang="en-US" sz="1200" b="1" dirty="0"/>
          </a:p>
          <a:p>
            <a:pPr>
              <a:lnSpc>
                <a:spcPct val="150000"/>
              </a:lnSpc>
            </a:pPr>
            <a:r>
              <a:rPr lang="en-US" sz="1200" b="1" dirty="0"/>
              <a:t>How to do a Goal Generator:</a:t>
            </a:r>
          </a:p>
          <a:p>
            <a:pPr>
              <a:lnSpc>
                <a:spcPct val="150000"/>
              </a:lnSpc>
            </a:pPr>
            <a:endParaRPr lang="en-US" sz="1200" dirty="0"/>
          </a:p>
          <a:p>
            <a:pPr marL="461963" lvl="0" indent="-231775">
              <a:lnSpc>
                <a:spcPct val="150000"/>
              </a:lnSpc>
              <a:buFont typeface="+mj-lt"/>
              <a:buAutoNum type="arabicPeriod"/>
            </a:pPr>
            <a:r>
              <a:rPr lang="en-US" sz="1200" dirty="0"/>
              <a:t>Pose the question, issue or problem</a:t>
            </a:r>
          </a:p>
          <a:p>
            <a:pPr marL="461963" lvl="0" indent="-231775">
              <a:lnSpc>
                <a:spcPct val="150000"/>
              </a:lnSpc>
              <a:buFont typeface="+mj-lt"/>
              <a:buAutoNum type="arabicPeriod"/>
            </a:pPr>
            <a:r>
              <a:rPr lang="en-US" sz="1200" dirty="0"/>
              <a:t>Write down a list of no more than five potential goals for each of the questions, issues or problems</a:t>
            </a:r>
          </a:p>
          <a:p>
            <a:pPr marL="461963" lvl="0" indent="-231775">
              <a:lnSpc>
                <a:spcPct val="150000"/>
              </a:lnSpc>
              <a:buFont typeface="+mj-lt"/>
              <a:buAutoNum type="arabicPeriod"/>
            </a:pPr>
            <a:r>
              <a:rPr lang="en-US" sz="1200" dirty="0"/>
              <a:t>Give yourself no more than 60 to 120 seconds to get the five goals down.  (You already know the answers!)</a:t>
            </a:r>
          </a:p>
          <a:p>
            <a:pPr marL="461963" lvl="0" indent="-231775">
              <a:lnSpc>
                <a:spcPct val="150000"/>
              </a:lnSpc>
              <a:buFont typeface="+mj-lt"/>
              <a:buAutoNum type="arabicPeriod"/>
            </a:pPr>
            <a:r>
              <a:rPr lang="en-US" sz="1200" dirty="0"/>
              <a:t>To guide the five goals, valid responses must be:</a:t>
            </a:r>
          </a:p>
          <a:p>
            <a:pPr marL="461963" lvl="0" indent="-231775">
              <a:lnSpc>
                <a:spcPct val="150000"/>
              </a:lnSpc>
              <a:buFont typeface="+mj-lt"/>
              <a:buAutoNum type="arabicPeriod"/>
            </a:pPr>
            <a:r>
              <a:rPr lang="en-US" sz="1200" dirty="0"/>
              <a:t>Precise and measurable.  Clear, numerical, yes/no, on/off, no ambiguity </a:t>
            </a:r>
          </a:p>
          <a:p>
            <a:pPr marL="461963" lvl="0" indent="-231775" fontAlgn="base">
              <a:lnSpc>
                <a:spcPct val="150000"/>
              </a:lnSpc>
              <a:buFont typeface="+mj-lt"/>
              <a:buAutoNum type="arabicPeriod"/>
            </a:pPr>
            <a:r>
              <a:rPr lang="en-US" sz="1200" dirty="0"/>
              <a:t>Doable from available resources  </a:t>
            </a:r>
          </a:p>
          <a:p>
            <a:pPr marL="461963" lvl="0" indent="-231775" fontAlgn="base">
              <a:lnSpc>
                <a:spcPct val="150000"/>
              </a:lnSpc>
              <a:buFont typeface="+mj-lt"/>
              <a:buAutoNum type="arabicPeriod"/>
            </a:pPr>
            <a:r>
              <a:rPr lang="en-US" sz="1200" dirty="0"/>
              <a:t>Within your power to access or do.  It is not worth working on things that you can’t work on</a:t>
            </a:r>
          </a:p>
          <a:p>
            <a:pPr marL="461963" lvl="0" indent="-231775" fontAlgn="base">
              <a:lnSpc>
                <a:spcPct val="150000"/>
              </a:lnSpc>
              <a:buFont typeface="+mj-lt"/>
              <a:buAutoNum type="arabicPeriod"/>
            </a:pPr>
            <a:r>
              <a:rPr lang="en-US" sz="1200" dirty="0"/>
              <a:t>Goals that can be worked toward immediately </a:t>
            </a:r>
          </a:p>
          <a:p>
            <a:pPr marL="461963" lvl="0" indent="-231775">
              <a:lnSpc>
                <a:spcPct val="150000"/>
              </a:lnSpc>
              <a:buFont typeface="+mj-lt"/>
              <a:buAutoNum type="arabicPeriod"/>
            </a:pPr>
            <a:r>
              <a:rPr lang="en-US" sz="1200" dirty="0"/>
              <a:t>Focus on the Big, Cheap and Now.  Why do something of little impact?  </a:t>
            </a:r>
          </a:p>
          <a:p>
            <a:pPr marL="461963" lvl="0" indent="-231775">
              <a:lnSpc>
                <a:spcPct val="150000"/>
              </a:lnSpc>
              <a:buFont typeface="+mj-lt"/>
              <a:buAutoNum type="arabicPeriod"/>
            </a:pPr>
            <a:r>
              <a:rPr lang="en-US" sz="1200" dirty="0"/>
              <a:t>Once the objectives are on paper prioritized the goals, putting 1 through 5 next to each objective, thereby creating your top five goals</a:t>
            </a:r>
          </a:p>
          <a:p>
            <a:endParaRPr lang="en-US" sz="1200" dirty="0"/>
          </a:p>
        </p:txBody>
      </p:sp>
      <p:pic>
        <p:nvPicPr>
          <p:cNvPr id="3" name="Picture 2">
            <a:extLst>
              <a:ext uri="{FF2B5EF4-FFF2-40B4-BE49-F238E27FC236}">
                <a16:creationId xmlns:a16="http://schemas.microsoft.com/office/drawing/2014/main" id="{CEA35DCF-3778-4848-89C7-A55B4A4DC981}"/>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821930" y="3317"/>
            <a:ext cx="1322070" cy="417830"/>
          </a:xfrm>
          <a:prstGeom prst="rect">
            <a:avLst/>
          </a:prstGeom>
        </p:spPr>
      </p:pic>
      <p:sp>
        <p:nvSpPr>
          <p:cNvPr id="4" name="Rectangle 3">
            <a:extLst>
              <a:ext uri="{FF2B5EF4-FFF2-40B4-BE49-F238E27FC236}">
                <a16:creationId xmlns:a16="http://schemas.microsoft.com/office/drawing/2014/main" id="{16A86344-D157-43F4-903D-DB62AF00127F}"/>
              </a:ext>
            </a:extLst>
          </p:cNvPr>
          <p:cNvSpPr/>
          <p:nvPr/>
        </p:nvSpPr>
        <p:spPr>
          <a:xfrm>
            <a:off x="160020" y="868680"/>
            <a:ext cx="217170" cy="514350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0488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82B6F30-DB78-4D05-83FB-12208E8A1C35}"/>
              </a:ext>
            </a:extLst>
          </p:cNvPr>
          <p:cNvSpPr txBox="1"/>
          <p:nvPr/>
        </p:nvSpPr>
        <p:spPr>
          <a:xfrm>
            <a:off x="0" y="178561"/>
            <a:ext cx="9051533" cy="6771084"/>
          </a:xfrm>
          <a:prstGeom prst="rect">
            <a:avLst/>
          </a:prstGeom>
          <a:noFill/>
        </p:spPr>
        <p:txBody>
          <a:bodyPr wrap="square" rtlCol="0">
            <a:spAutoFit/>
          </a:bodyPr>
          <a:lstStyle/>
          <a:p>
            <a:pPr algn="ctr"/>
            <a:r>
              <a:rPr lang="en-US" sz="1600" b="1" dirty="0"/>
              <a:t>Goal Generator Help Sheet</a:t>
            </a:r>
            <a:endParaRPr lang="en-US" sz="1600" dirty="0"/>
          </a:p>
          <a:p>
            <a:r>
              <a:rPr lang="en-US" sz="1200" b="1" dirty="0"/>
              <a:t> </a:t>
            </a:r>
            <a:endParaRPr lang="en-US" sz="1200" dirty="0"/>
          </a:p>
          <a:p>
            <a:r>
              <a:rPr lang="en-US" sz="1200" b="1" u="sng" dirty="0"/>
              <a:t>Question, Issue or Problem</a:t>
            </a:r>
            <a:r>
              <a:rPr lang="en-US" sz="1200" b="1" dirty="0"/>
              <a:t>: (this is not the “HOW?” part of strategy development, instead it is the “WHAT?” part).  What is the question being asked?  What is the issue that needs addressing?  What is the main problem? </a:t>
            </a:r>
            <a:endParaRPr lang="en-US" sz="1200" dirty="0"/>
          </a:p>
          <a:p>
            <a:r>
              <a:rPr lang="en-US" sz="1200" b="1" dirty="0"/>
              <a:t>__________________________________________________________________________________________________________________</a:t>
            </a:r>
            <a:endParaRPr lang="en-US" sz="1200" dirty="0"/>
          </a:p>
          <a:p>
            <a:pPr>
              <a:lnSpc>
                <a:spcPct val="150000"/>
              </a:lnSpc>
            </a:pPr>
            <a:r>
              <a:rPr lang="en-US" sz="1200" b="1" dirty="0"/>
              <a:t>__________________________________________________________________________________________________________________ </a:t>
            </a:r>
          </a:p>
          <a:p>
            <a:pPr>
              <a:lnSpc>
                <a:spcPct val="150000"/>
              </a:lnSpc>
            </a:pPr>
            <a:r>
              <a:rPr lang="en-US" sz="1200" b="1" dirty="0"/>
              <a:t>__________________________________________________________________________________________________________________</a:t>
            </a:r>
            <a:endParaRPr lang="en-US" sz="1200" dirty="0"/>
          </a:p>
          <a:p>
            <a:endParaRPr lang="en-US" sz="1200" dirty="0"/>
          </a:p>
          <a:p>
            <a:endParaRPr lang="en-US" sz="1200" b="1" dirty="0"/>
          </a:p>
          <a:p>
            <a:pPr algn="ctr"/>
            <a:r>
              <a:rPr lang="en-US" sz="1600" b="1" dirty="0"/>
              <a:t>POTENTIAL GOALS</a:t>
            </a:r>
          </a:p>
          <a:p>
            <a:pPr algn="ctr"/>
            <a:endParaRPr lang="en-US" sz="1200" dirty="0"/>
          </a:p>
          <a:p>
            <a:r>
              <a:rPr lang="en-US" sz="1200" dirty="0"/>
              <a:t>Take 120 seconds to write down potential goals that could address the Question, Issue or Problem</a:t>
            </a:r>
          </a:p>
          <a:p>
            <a:endParaRPr lang="en-US" sz="1200" dirty="0"/>
          </a:p>
          <a:p>
            <a:pPr marL="228600" lvl="0" indent="-228600">
              <a:buFont typeface="+mj-lt"/>
              <a:buAutoNum type="arabicPeriod"/>
            </a:pPr>
            <a:r>
              <a:rPr lang="en-US" sz="1200" b="1" dirty="0"/>
              <a:t>_______________________________________________________________________________________________________________ </a:t>
            </a:r>
            <a:endParaRPr lang="en-US" sz="1200" dirty="0"/>
          </a:p>
          <a:p>
            <a:pPr>
              <a:lnSpc>
                <a:spcPct val="150000"/>
              </a:lnSpc>
            </a:pPr>
            <a:r>
              <a:rPr lang="en-US" sz="1200" b="1" dirty="0"/>
              <a:t>       _______________________________________________________________________________________________________________</a:t>
            </a:r>
            <a:endParaRPr lang="en-US" sz="1200" dirty="0"/>
          </a:p>
          <a:p>
            <a:pPr>
              <a:lnSpc>
                <a:spcPct val="150000"/>
              </a:lnSpc>
            </a:pPr>
            <a:r>
              <a:rPr lang="en-US" sz="1200" b="1" dirty="0"/>
              <a:t> </a:t>
            </a:r>
            <a:endParaRPr lang="en-US" sz="1200" dirty="0"/>
          </a:p>
          <a:p>
            <a:pPr lvl="0">
              <a:lnSpc>
                <a:spcPct val="150000"/>
              </a:lnSpc>
            </a:pPr>
            <a:r>
              <a:rPr lang="en-US" sz="1200" b="1" dirty="0"/>
              <a:t>2.   _______________________________________________________________________________________________________________</a:t>
            </a:r>
            <a:endParaRPr lang="en-US" sz="1200" dirty="0"/>
          </a:p>
          <a:p>
            <a:pPr>
              <a:lnSpc>
                <a:spcPct val="150000"/>
              </a:lnSpc>
            </a:pPr>
            <a:r>
              <a:rPr lang="en-US" sz="1200" b="1" dirty="0"/>
              <a:t>      _______________________________________________________________________________________________________________</a:t>
            </a:r>
            <a:endParaRPr lang="en-US" sz="1200" dirty="0"/>
          </a:p>
          <a:p>
            <a:pPr>
              <a:lnSpc>
                <a:spcPct val="150000"/>
              </a:lnSpc>
            </a:pPr>
            <a:r>
              <a:rPr lang="en-US" sz="1200" b="1" dirty="0"/>
              <a:t> </a:t>
            </a:r>
            <a:endParaRPr lang="en-US" sz="1200" dirty="0"/>
          </a:p>
          <a:p>
            <a:pPr lvl="0">
              <a:lnSpc>
                <a:spcPct val="150000"/>
              </a:lnSpc>
            </a:pPr>
            <a:r>
              <a:rPr lang="en-US" sz="1200" b="1" dirty="0"/>
              <a:t>3.   _______________________________________________________________________________________________________________</a:t>
            </a:r>
            <a:endParaRPr lang="en-US" sz="1200" dirty="0"/>
          </a:p>
          <a:p>
            <a:pPr>
              <a:lnSpc>
                <a:spcPct val="150000"/>
              </a:lnSpc>
            </a:pPr>
            <a:r>
              <a:rPr lang="en-US" sz="1200" b="1" dirty="0"/>
              <a:t>       _______________________________________________________________________________________________________________</a:t>
            </a:r>
            <a:endParaRPr lang="en-US" sz="1200" dirty="0"/>
          </a:p>
          <a:p>
            <a:pPr marL="228600" indent="-228600">
              <a:lnSpc>
                <a:spcPct val="150000"/>
              </a:lnSpc>
              <a:buFont typeface="+mj-lt"/>
              <a:buAutoNum type="arabicPeriod"/>
            </a:pPr>
            <a:endParaRPr lang="en-US" sz="1200" dirty="0"/>
          </a:p>
          <a:p>
            <a:pPr lvl="0">
              <a:lnSpc>
                <a:spcPct val="150000"/>
              </a:lnSpc>
            </a:pPr>
            <a:r>
              <a:rPr lang="en-US" sz="1200" b="1" dirty="0"/>
              <a:t>4.   _______________________________________________________________________________________________________________ </a:t>
            </a:r>
            <a:endParaRPr lang="en-US" sz="1200" dirty="0"/>
          </a:p>
          <a:p>
            <a:pPr>
              <a:lnSpc>
                <a:spcPct val="150000"/>
              </a:lnSpc>
            </a:pPr>
            <a:r>
              <a:rPr lang="en-US" sz="1200" b="1" dirty="0"/>
              <a:t>      _______________________________________________________________________________________________________________ </a:t>
            </a:r>
            <a:endParaRPr lang="en-US" sz="1200" dirty="0"/>
          </a:p>
          <a:p>
            <a:pPr marL="228600" indent="-228600">
              <a:lnSpc>
                <a:spcPct val="150000"/>
              </a:lnSpc>
              <a:buFont typeface="+mj-lt"/>
              <a:buAutoNum type="arabicPeriod"/>
            </a:pPr>
            <a:endParaRPr lang="en-US" sz="1200" dirty="0"/>
          </a:p>
          <a:p>
            <a:pPr lvl="0">
              <a:lnSpc>
                <a:spcPct val="150000"/>
              </a:lnSpc>
            </a:pPr>
            <a:r>
              <a:rPr lang="en-US" sz="1200" b="1" dirty="0"/>
              <a:t>5.    _______________________________________________________________________________________________________________ </a:t>
            </a:r>
            <a:endParaRPr lang="en-US" sz="1200" dirty="0"/>
          </a:p>
          <a:p>
            <a:pPr>
              <a:lnSpc>
                <a:spcPct val="150000"/>
              </a:lnSpc>
            </a:pPr>
            <a:r>
              <a:rPr lang="en-US" sz="1200" b="1" dirty="0"/>
              <a:t>       _______________________________________________________________________________________________________________</a:t>
            </a:r>
            <a:endParaRPr lang="en-US" sz="1200" dirty="0"/>
          </a:p>
          <a:p>
            <a:endParaRPr lang="en-US" sz="1200" dirty="0"/>
          </a:p>
        </p:txBody>
      </p:sp>
      <p:pic>
        <p:nvPicPr>
          <p:cNvPr id="3" name="Picture 2">
            <a:extLst>
              <a:ext uri="{FF2B5EF4-FFF2-40B4-BE49-F238E27FC236}">
                <a16:creationId xmlns:a16="http://schemas.microsoft.com/office/drawing/2014/main" id="{C650CC44-73D1-4198-B633-D7DBE6629D10}"/>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821930" y="2082"/>
            <a:ext cx="1322070" cy="417830"/>
          </a:xfrm>
          <a:prstGeom prst="rect">
            <a:avLst/>
          </a:prstGeom>
        </p:spPr>
      </p:pic>
      <p:sp>
        <p:nvSpPr>
          <p:cNvPr id="4" name="Rectangle 3">
            <a:extLst>
              <a:ext uri="{FF2B5EF4-FFF2-40B4-BE49-F238E27FC236}">
                <a16:creationId xmlns:a16="http://schemas.microsoft.com/office/drawing/2014/main" id="{A7BFB97B-73E2-4150-96E9-784BD03A7267}"/>
              </a:ext>
            </a:extLst>
          </p:cNvPr>
          <p:cNvSpPr/>
          <p:nvPr/>
        </p:nvSpPr>
        <p:spPr>
          <a:xfrm rot="5400000">
            <a:off x="4506277" y="-2018347"/>
            <a:ext cx="127635" cy="514350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6426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extLst>
              <p:ext uri="{D42A27DB-BD31-4B8C-83A1-F6EECF244321}">
                <p14:modId xmlns:p14="http://schemas.microsoft.com/office/powerpoint/2010/main" val="1726910962"/>
              </p:ext>
            </p:extLst>
          </p:nvPr>
        </p:nvGraphicFramePr>
        <p:xfrm>
          <a:off x="38100" y="481013"/>
          <a:ext cx="9105900" cy="6324600"/>
        </p:xfrm>
        <a:graphic>
          <a:graphicData uri="http://schemas.openxmlformats.org/presentationml/2006/ole">
            <mc:AlternateContent xmlns:mc="http://schemas.openxmlformats.org/markup-compatibility/2006">
              <mc:Choice xmlns:v="urn:schemas-microsoft-com:vml" Requires="v">
                <p:oleObj spid="_x0000_s3115" name="Worksheet" r:id="rId3" imgW="8858402" imgH="6057900" progId="Excel.Sheet.12">
                  <p:embed/>
                </p:oleObj>
              </mc:Choice>
              <mc:Fallback>
                <p:oleObj name="Worksheet" r:id="rId3" imgW="8858402" imgH="6057900" progId="Excel.Sheet.12">
                  <p:embed/>
                  <p:pic>
                    <p:nvPicPr>
                      <p:cNvPr id="0" name=""/>
                      <p:cNvPicPr/>
                      <p:nvPr/>
                    </p:nvPicPr>
                    <p:blipFill>
                      <a:blip r:embed="rId4"/>
                      <a:stretch>
                        <a:fillRect/>
                      </a:stretch>
                    </p:blipFill>
                    <p:spPr>
                      <a:xfrm>
                        <a:off x="38100" y="481013"/>
                        <a:ext cx="9105900" cy="6324600"/>
                      </a:xfrm>
                      <a:prstGeom prst="rect">
                        <a:avLst/>
                      </a:prstGeom>
                    </p:spPr>
                  </p:pic>
                </p:oleObj>
              </mc:Fallback>
            </mc:AlternateContent>
          </a:graphicData>
        </a:graphic>
      </p:graphicFrame>
      <p:pic>
        <p:nvPicPr>
          <p:cNvPr id="4" name="Picture 3">
            <a:extLst>
              <a:ext uri="{FF2B5EF4-FFF2-40B4-BE49-F238E27FC236}">
                <a16:creationId xmlns:a16="http://schemas.microsoft.com/office/drawing/2014/main" id="{9DE2EEF7-083C-44FD-AE41-02AC1F13BEFD}"/>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7830633" y="0"/>
            <a:ext cx="1322070" cy="417830"/>
          </a:xfrm>
          <a:prstGeom prst="rect">
            <a:avLst/>
          </a:prstGeom>
        </p:spPr>
      </p:pic>
      <p:sp>
        <p:nvSpPr>
          <p:cNvPr id="5" name="Rectangle 4">
            <a:extLst>
              <a:ext uri="{FF2B5EF4-FFF2-40B4-BE49-F238E27FC236}">
                <a16:creationId xmlns:a16="http://schemas.microsoft.com/office/drawing/2014/main" id="{EA84A7E2-BC1A-49C5-A1DB-A6692E54EC2F}"/>
              </a:ext>
            </a:extLst>
          </p:cNvPr>
          <p:cNvSpPr/>
          <p:nvPr/>
        </p:nvSpPr>
        <p:spPr>
          <a:xfrm rot="5400000">
            <a:off x="4506277" y="-2338387"/>
            <a:ext cx="127635" cy="514350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27638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a:extLst>
              <a:ext uri="{FF2B5EF4-FFF2-40B4-BE49-F238E27FC236}">
                <a16:creationId xmlns:a16="http://schemas.microsoft.com/office/drawing/2014/main" id="{25F0FC24-8401-452E-A330-6D381334C719}"/>
              </a:ext>
            </a:extLst>
          </p:cNvPr>
          <p:cNvGraphicFramePr>
            <a:graphicFrameLocks noChangeAspect="1"/>
          </p:cNvGraphicFramePr>
          <p:nvPr>
            <p:extLst>
              <p:ext uri="{D42A27DB-BD31-4B8C-83A1-F6EECF244321}">
                <p14:modId xmlns:p14="http://schemas.microsoft.com/office/powerpoint/2010/main" val="1436082504"/>
              </p:ext>
            </p:extLst>
          </p:nvPr>
        </p:nvGraphicFramePr>
        <p:xfrm>
          <a:off x="0" y="509271"/>
          <a:ext cx="9144000" cy="5857240"/>
        </p:xfrm>
        <a:graphic>
          <a:graphicData uri="http://schemas.openxmlformats.org/presentationml/2006/ole">
            <mc:AlternateContent xmlns:mc="http://schemas.openxmlformats.org/markup-compatibility/2006">
              <mc:Choice xmlns:v="urn:schemas-microsoft-com:vml" Requires="v">
                <p:oleObj spid="_x0000_s8231" name="Worksheet" r:id="rId3" imgW="10744113" imgH="6048548" progId="Excel.Sheet.12">
                  <p:embed/>
                </p:oleObj>
              </mc:Choice>
              <mc:Fallback>
                <p:oleObj name="Worksheet" r:id="rId3" imgW="10744113" imgH="6048548" progId="Excel.Sheet.12">
                  <p:embed/>
                  <p:pic>
                    <p:nvPicPr>
                      <p:cNvPr id="0" name=""/>
                      <p:cNvPicPr/>
                      <p:nvPr/>
                    </p:nvPicPr>
                    <p:blipFill>
                      <a:blip r:embed="rId4"/>
                      <a:stretch>
                        <a:fillRect/>
                      </a:stretch>
                    </p:blipFill>
                    <p:spPr>
                      <a:xfrm>
                        <a:off x="0" y="509271"/>
                        <a:ext cx="9144000" cy="5857240"/>
                      </a:xfrm>
                      <a:prstGeom prst="rect">
                        <a:avLst/>
                      </a:prstGeom>
                    </p:spPr>
                  </p:pic>
                </p:oleObj>
              </mc:Fallback>
            </mc:AlternateContent>
          </a:graphicData>
        </a:graphic>
      </p:graphicFrame>
      <p:pic>
        <p:nvPicPr>
          <p:cNvPr id="3" name="Picture 2">
            <a:extLst>
              <a:ext uri="{FF2B5EF4-FFF2-40B4-BE49-F238E27FC236}">
                <a16:creationId xmlns:a16="http://schemas.microsoft.com/office/drawing/2014/main" id="{38FBD185-D499-4CAF-B6F1-76C273E1BE6A}"/>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7821930" y="0"/>
            <a:ext cx="1322070" cy="417830"/>
          </a:xfrm>
          <a:prstGeom prst="rect">
            <a:avLst/>
          </a:prstGeom>
        </p:spPr>
      </p:pic>
      <p:sp>
        <p:nvSpPr>
          <p:cNvPr id="4" name="Rectangle 3">
            <a:extLst>
              <a:ext uri="{FF2B5EF4-FFF2-40B4-BE49-F238E27FC236}">
                <a16:creationId xmlns:a16="http://schemas.microsoft.com/office/drawing/2014/main" id="{4E46291F-4916-44EA-B466-D88ADEF10B8A}"/>
              </a:ext>
            </a:extLst>
          </p:cNvPr>
          <p:cNvSpPr/>
          <p:nvPr/>
        </p:nvSpPr>
        <p:spPr>
          <a:xfrm rot="5400000">
            <a:off x="4506277" y="-2246947"/>
            <a:ext cx="127635" cy="514350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49689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249F009-3C9F-44CB-8277-C9267A88A11D}"/>
              </a:ext>
            </a:extLst>
          </p:cNvPr>
          <p:cNvSpPr txBox="1"/>
          <p:nvPr/>
        </p:nvSpPr>
        <p:spPr>
          <a:xfrm>
            <a:off x="548640" y="102744"/>
            <a:ext cx="8595359" cy="6093976"/>
          </a:xfrm>
          <a:prstGeom prst="rect">
            <a:avLst/>
          </a:prstGeom>
          <a:noFill/>
        </p:spPr>
        <p:txBody>
          <a:bodyPr wrap="square" rtlCol="0">
            <a:spAutoFit/>
          </a:bodyPr>
          <a:lstStyle/>
          <a:p>
            <a:pPr algn="ctr"/>
            <a:r>
              <a:rPr lang="en-US" sz="1600" b="1" dirty="0"/>
              <a:t>Idea Generation Process</a:t>
            </a:r>
          </a:p>
          <a:p>
            <a:pPr algn="ctr"/>
            <a:endParaRPr lang="en-US" sz="1600" dirty="0"/>
          </a:p>
          <a:p>
            <a:endParaRPr lang="en-US" sz="1600" dirty="0"/>
          </a:p>
          <a:p>
            <a:r>
              <a:rPr lang="en-US" sz="1200" b="1" dirty="0"/>
              <a:t>Start by working independently, and: </a:t>
            </a:r>
          </a:p>
          <a:p>
            <a:endParaRPr lang="en-US" sz="1200" dirty="0"/>
          </a:p>
          <a:p>
            <a:pPr marL="461963" lvl="0" indent="-231775">
              <a:lnSpc>
                <a:spcPct val="150000"/>
              </a:lnSpc>
              <a:buFont typeface="+mj-lt"/>
              <a:buAutoNum type="arabicPeriod"/>
            </a:pPr>
            <a:r>
              <a:rPr lang="en-US" sz="1200" dirty="0"/>
              <a:t>Assess your business for fundamental viability</a:t>
            </a:r>
          </a:p>
          <a:p>
            <a:pPr marL="461963" indent="-231775">
              <a:lnSpc>
                <a:spcPct val="150000"/>
              </a:lnSpc>
              <a:buFont typeface="+mj-lt"/>
              <a:buAutoNum type="arabicPeriod"/>
            </a:pPr>
            <a:endParaRPr lang="en-US" sz="1200" dirty="0"/>
          </a:p>
          <a:p>
            <a:pPr marL="461963" lvl="0" indent="-231775">
              <a:lnSpc>
                <a:spcPct val="150000"/>
              </a:lnSpc>
              <a:buFont typeface="+mj-lt"/>
              <a:buAutoNum type="arabicPeriod"/>
            </a:pPr>
            <a:r>
              <a:rPr lang="en-US" sz="1200" dirty="0"/>
              <a:t>Write down the Goals from the Goal Generator exercise</a:t>
            </a:r>
          </a:p>
          <a:p>
            <a:pPr marL="461963" indent="-231775">
              <a:lnSpc>
                <a:spcPct val="150000"/>
              </a:lnSpc>
              <a:buFont typeface="+mj-lt"/>
              <a:buAutoNum type="arabicPeriod"/>
            </a:pPr>
            <a:endParaRPr lang="en-US" sz="1200" dirty="0"/>
          </a:p>
          <a:p>
            <a:pPr marL="461963" lvl="0" indent="-231775">
              <a:lnSpc>
                <a:spcPct val="150000"/>
              </a:lnSpc>
              <a:buFont typeface="+mj-lt"/>
              <a:buAutoNum type="arabicPeriod"/>
            </a:pPr>
            <a:r>
              <a:rPr lang="en-US" sz="1200" dirty="0"/>
              <a:t>Go over the SWOT analysis in detail</a:t>
            </a:r>
          </a:p>
          <a:p>
            <a:pPr marL="461963" indent="-231775">
              <a:lnSpc>
                <a:spcPct val="150000"/>
              </a:lnSpc>
              <a:buFont typeface="+mj-lt"/>
              <a:buAutoNum type="arabicPeriod"/>
            </a:pPr>
            <a:endParaRPr lang="en-US" sz="1200" dirty="0"/>
          </a:p>
          <a:p>
            <a:pPr marL="461963" lvl="0" indent="-231775">
              <a:lnSpc>
                <a:spcPct val="150000"/>
              </a:lnSpc>
              <a:buFont typeface="+mj-lt"/>
              <a:buAutoNum type="arabicPeriod"/>
            </a:pPr>
            <a:r>
              <a:rPr lang="en-US" sz="1200" dirty="0"/>
              <a:t>Learn as much as you can in the time available in regard to your subject, including facts and relationship interdependencies</a:t>
            </a:r>
          </a:p>
          <a:p>
            <a:pPr marL="461963" indent="-231775">
              <a:lnSpc>
                <a:spcPct val="150000"/>
              </a:lnSpc>
              <a:buFont typeface="+mj-lt"/>
              <a:buAutoNum type="arabicPeriod"/>
            </a:pPr>
            <a:endParaRPr lang="en-US" sz="1200" dirty="0"/>
          </a:p>
          <a:p>
            <a:pPr marL="461963" lvl="0" indent="-231775">
              <a:lnSpc>
                <a:spcPct val="150000"/>
              </a:lnSpc>
              <a:buFont typeface="+mj-lt"/>
              <a:buAutoNum type="arabicPeriod"/>
            </a:pPr>
            <a:r>
              <a:rPr lang="en-US" sz="1200" dirty="0"/>
              <a:t>Step away and let your subconscious restructure and recombine these elements of Goals, SWOT analysis, facts and relationships</a:t>
            </a:r>
          </a:p>
          <a:p>
            <a:pPr marL="461963" indent="-231775">
              <a:lnSpc>
                <a:spcPct val="150000"/>
              </a:lnSpc>
              <a:buFont typeface="+mj-lt"/>
              <a:buAutoNum type="arabicPeriod"/>
            </a:pPr>
            <a:endParaRPr lang="en-US" sz="1200" dirty="0"/>
          </a:p>
          <a:p>
            <a:pPr marL="461963" lvl="0" indent="-231775">
              <a:lnSpc>
                <a:spcPct val="150000"/>
              </a:lnSpc>
              <a:buFont typeface="+mj-lt"/>
              <a:buAutoNum type="arabicPeriod"/>
            </a:pPr>
            <a:r>
              <a:rPr lang="en-US" sz="1200" dirty="0"/>
              <a:t>Write down your ideas as they come to you.  Work on them until they are clear and concise.  Work on them until you are pleased and excited about them. </a:t>
            </a:r>
          </a:p>
          <a:p>
            <a:pPr marL="461963" indent="-231775">
              <a:lnSpc>
                <a:spcPct val="150000"/>
              </a:lnSpc>
              <a:buFont typeface="+mj-lt"/>
              <a:buAutoNum type="arabicPeriod"/>
            </a:pPr>
            <a:endParaRPr lang="en-US" sz="1200" dirty="0"/>
          </a:p>
          <a:p>
            <a:pPr marL="461963" lvl="0" indent="-231775">
              <a:lnSpc>
                <a:spcPct val="150000"/>
              </a:lnSpc>
              <a:buFont typeface="+mj-lt"/>
              <a:buAutoNum type="arabicPeriod"/>
            </a:pPr>
            <a:r>
              <a:rPr lang="en-US" sz="1200" dirty="0"/>
              <a:t>If you have others working with you on the company’s strategy, bring them together and discuss your ideas, and the ideas of other members of the team</a:t>
            </a:r>
          </a:p>
          <a:p>
            <a:pPr marL="461963" indent="-231775">
              <a:lnSpc>
                <a:spcPct val="150000"/>
              </a:lnSpc>
              <a:buFont typeface="+mj-lt"/>
              <a:buAutoNum type="arabicPeriod"/>
            </a:pPr>
            <a:endParaRPr lang="en-US" sz="1200" dirty="0"/>
          </a:p>
          <a:p>
            <a:pPr marL="461963" lvl="0" indent="-231775">
              <a:lnSpc>
                <a:spcPct val="150000"/>
              </a:lnSpc>
              <a:buFont typeface="+mj-lt"/>
              <a:buAutoNum type="arabicPeriod"/>
            </a:pPr>
            <a:r>
              <a:rPr lang="en-US" sz="1200" dirty="0"/>
              <a:t>Write the best ideas down and test them for logic through the use of Logical Proofs</a:t>
            </a:r>
          </a:p>
          <a:p>
            <a:endParaRPr lang="en-US" sz="1200" dirty="0"/>
          </a:p>
        </p:txBody>
      </p:sp>
      <p:pic>
        <p:nvPicPr>
          <p:cNvPr id="3" name="Picture 2">
            <a:extLst>
              <a:ext uri="{FF2B5EF4-FFF2-40B4-BE49-F238E27FC236}">
                <a16:creationId xmlns:a16="http://schemas.microsoft.com/office/drawing/2014/main" id="{87D17290-9FA8-4D79-87BB-6FFD8BC5D52C}"/>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821929" y="3888"/>
            <a:ext cx="1322070" cy="417830"/>
          </a:xfrm>
          <a:prstGeom prst="rect">
            <a:avLst/>
          </a:prstGeom>
        </p:spPr>
      </p:pic>
      <p:sp>
        <p:nvSpPr>
          <p:cNvPr id="4" name="Rectangle 3">
            <a:extLst>
              <a:ext uri="{FF2B5EF4-FFF2-40B4-BE49-F238E27FC236}">
                <a16:creationId xmlns:a16="http://schemas.microsoft.com/office/drawing/2014/main" id="{DD5F9DE5-F42F-4937-9DA0-CAF20E5A53DD}"/>
              </a:ext>
            </a:extLst>
          </p:cNvPr>
          <p:cNvSpPr/>
          <p:nvPr/>
        </p:nvSpPr>
        <p:spPr>
          <a:xfrm>
            <a:off x="160020" y="868680"/>
            <a:ext cx="217170" cy="514350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D92FED21-0475-48D1-8691-C9672F55A4AF}"/>
              </a:ext>
            </a:extLst>
          </p:cNvPr>
          <p:cNvSpPr/>
          <p:nvPr/>
        </p:nvSpPr>
        <p:spPr>
          <a:xfrm rot="5400000">
            <a:off x="4506277" y="-2029777"/>
            <a:ext cx="127635" cy="514350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03032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1298461696"/>
              </p:ext>
            </p:extLst>
          </p:nvPr>
        </p:nvGraphicFramePr>
        <p:xfrm>
          <a:off x="82550" y="745490"/>
          <a:ext cx="8912225" cy="5087938"/>
        </p:xfrm>
        <a:graphic>
          <a:graphicData uri="http://schemas.openxmlformats.org/presentationml/2006/ole">
            <mc:AlternateContent xmlns:mc="http://schemas.openxmlformats.org/markup-compatibility/2006">
              <mc:Choice xmlns:v="urn:schemas-microsoft-com:vml" Requires="v">
                <p:oleObj spid="_x0000_s5165" name="Worksheet" r:id="rId3" imgW="11287201" imgH="5381798" progId="Excel.Sheet.12">
                  <p:embed/>
                </p:oleObj>
              </mc:Choice>
              <mc:Fallback>
                <p:oleObj name="Worksheet" r:id="rId3" imgW="11287201" imgH="5381798" progId="Excel.Sheet.12">
                  <p:embed/>
                  <p:pic>
                    <p:nvPicPr>
                      <p:cNvPr id="0" name=""/>
                      <p:cNvPicPr/>
                      <p:nvPr/>
                    </p:nvPicPr>
                    <p:blipFill>
                      <a:blip r:embed="rId4"/>
                      <a:stretch>
                        <a:fillRect/>
                      </a:stretch>
                    </p:blipFill>
                    <p:spPr>
                      <a:xfrm>
                        <a:off x="82550" y="745490"/>
                        <a:ext cx="8912225" cy="5087938"/>
                      </a:xfrm>
                      <a:prstGeom prst="rect">
                        <a:avLst/>
                      </a:prstGeom>
                    </p:spPr>
                  </p:pic>
                </p:oleObj>
              </mc:Fallback>
            </mc:AlternateContent>
          </a:graphicData>
        </a:graphic>
      </p:graphicFrame>
      <p:pic>
        <p:nvPicPr>
          <p:cNvPr id="3" name="Picture 2">
            <a:extLst>
              <a:ext uri="{FF2B5EF4-FFF2-40B4-BE49-F238E27FC236}">
                <a16:creationId xmlns:a16="http://schemas.microsoft.com/office/drawing/2014/main" id="{18E7E6F3-A57E-4F50-8036-DF337936F757}"/>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7821930" y="1338"/>
            <a:ext cx="1322070" cy="417830"/>
          </a:xfrm>
          <a:prstGeom prst="rect">
            <a:avLst/>
          </a:prstGeom>
        </p:spPr>
      </p:pic>
      <p:sp>
        <p:nvSpPr>
          <p:cNvPr id="4" name="Rectangle 3">
            <a:extLst>
              <a:ext uri="{FF2B5EF4-FFF2-40B4-BE49-F238E27FC236}">
                <a16:creationId xmlns:a16="http://schemas.microsoft.com/office/drawing/2014/main" id="{4994C66E-384D-47A1-9347-1AF5ABEEE6F2}"/>
              </a:ext>
            </a:extLst>
          </p:cNvPr>
          <p:cNvSpPr/>
          <p:nvPr/>
        </p:nvSpPr>
        <p:spPr>
          <a:xfrm rot="5400000">
            <a:off x="4506277" y="-2166937"/>
            <a:ext cx="127635" cy="514350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82882956-8F1E-419C-9D76-C049FDA84845}"/>
              </a:ext>
            </a:extLst>
          </p:cNvPr>
          <p:cNvSpPr/>
          <p:nvPr/>
        </p:nvSpPr>
        <p:spPr>
          <a:xfrm rot="5400000">
            <a:off x="4498657" y="3574733"/>
            <a:ext cx="127635" cy="5143500"/>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43523329"/>
      </p:ext>
    </p:extLst>
  </p:cSld>
  <p:clrMapOvr>
    <a:masterClrMapping/>
  </p:clrMapOvr>
</p:sld>
</file>

<file path=ppt/theme/theme1.xml><?xml version="1.0" encoding="utf-8"?>
<a:theme xmlns:a="http://schemas.openxmlformats.org/drawingml/2006/main" name="Office The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11079</TotalTime>
  <Words>2272</Words>
  <Application>Microsoft Office PowerPoint</Application>
  <PresentationFormat>On-screen Show (4:3)</PresentationFormat>
  <Paragraphs>299</Paragraphs>
  <Slides>17</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3" baseType="lpstr">
      <vt:lpstr>Arial</vt:lpstr>
      <vt:lpstr>Calibri</vt:lpstr>
      <vt:lpstr>Calibri Light</vt:lpstr>
      <vt:lpstr>Office Theme</vt:lpstr>
      <vt:lpstr>Worksheet</vt:lpstr>
      <vt:lpstr>Microsoft Excel Worksheet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north</dc:creator>
  <cp:lastModifiedBy>mark north</cp:lastModifiedBy>
  <cp:revision>72</cp:revision>
  <cp:lastPrinted>2017-08-11T20:01:16Z</cp:lastPrinted>
  <dcterms:created xsi:type="dcterms:W3CDTF">2017-05-22T13:32:41Z</dcterms:created>
  <dcterms:modified xsi:type="dcterms:W3CDTF">2017-08-24T19:59:05Z</dcterms:modified>
</cp:coreProperties>
</file>