
<file path=[Content_Types].xml><?xml version="1.0" encoding="utf-8"?>
<Types xmlns="http://schemas.openxmlformats.org/package/2006/content-types">
  <Default Extension="png" ContentType="image/png"/>
  <Default Extension="bin" ContentType="audio/unknown"/>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829" r:id="rId2"/>
  </p:sldMasterIdLst>
  <p:notesMasterIdLst>
    <p:notesMasterId r:id="rId159"/>
  </p:notesMasterIdLst>
  <p:sldIdLst>
    <p:sldId id="256" r:id="rId3"/>
    <p:sldId id="669" r:id="rId4"/>
    <p:sldId id="369" r:id="rId5"/>
    <p:sldId id="262" r:id="rId6"/>
    <p:sldId id="542" r:id="rId7"/>
    <p:sldId id="380" r:id="rId8"/>
    <p:sldId id="670" r:id="rId9"/>
    <p:sldId id="671" r:id="rId10"/>
    <p:sldId id="453" r:id="rId11"/>
    <p:sldId id="259" r:id="rId12"/>
    <p:sldId id="260" r:id="rId13"/>
    <p:sldId id="265" r:id="rId14"/>
    <p:sldId id="600" r:id="rId15"/>
    <p:sldId id="601" r:id="rId16"/>
    <p:sldId id="589" r:id="rId17"/>
    <p:sldId id="590" r:id="rId18"/>
    <p:sldId id="591" r:id="rId19"/>
    <p:sldId id="592" r:id="rId20"/>
    <p:sldId id="513" r:id="rId21"/>
    <p:sldId id="264" r:id="rId22"/>
    <p:sldId id="266" r:id="rId23"/>
    <p:sldId id="258" r:id="rId24"/>
    <p:sldId id="257" r:id="rId25"/>
    <p:sldId id="261" r:id="rId26"/>
    <p:sldId id="500" r:id="rId27"/>
    <p:sldId id="554" r:id="rId28"/>
    <p:sldId id="420" r:id="rId29"/>
    <p:sldId id="662" r:id="rId30"/>
    <p:sldId id="268" r:id="rId31"/>
    <p:sldId id="269" r:id="rId32"/>
    <p:sldId id="418" r:id="rId33"/>
    <p:sldId id="419" r:id="rId34"/>
    <p:sldId id="672" r:id="rId35"/>
    <p:sldId id="370" r:id="rId36"/>
    <p:sldId id="371" r:id="rId37"/>
    <p:sldId id="503" r:id="rId38"/>
    <p:sldId id="550" r:id="rId39"/>
    <p:sldId id="528" r:id="rId40"/>
    <p:sldId id="494" r:id="rId41"/>
    <p:sldId id="538" r:id="rId42"/>
    <p:sldId id="507" r:id="rId43"/>
    <p:sldId id="539" r:id="rId44"/>
    <p:sldId id="540" r:id="rId45"/>
    <p:sldId id="553" r:id="rId46"/>
    <p:sldId id="489" r:id="rId47"/>
    <p:sldId id="498" r:id="rId48"/>
    <p:sldId id="501" r:id="rId49"/>
    <p:sldId id="544" r:id="rId50"/>
    <p:sldId id="546" r:id="rId51"/>
    <p:sldId id="263" r:id="rId52"/>
    <p:sldId id="555" r:id="rId53"/>
    <p:sldId id="502" r:id="rId54"/>
    <p:sldId id="425" r:id="rId55"/>
    <p:sldId id="504" r:id="rId56"/>
    <p:sldId id="673" r:id="rId57"/>
    <p:sldId id="272" r:id="rId58"/>
    <p:sldId id="391" r:id="rId59"/>
    <p:sldId id="392" r:id="rId60"/>
    <p:sldId id="407" r:id="rId61"/>
    <p:sldId id="395" r:id="rId62"/>
    <p:sldId id="421" r:id="rId63"/>
    <p:sldId id="493" r:id="rId64"/>
    <p:sldId id="505" r:id="rId65"/>
    <p:sldId id="396" r:id="rId66"/>
    <p:sldId id="506" r:id="rId67"/>
    <p:sldId id="558" r:id="rId68"/>
    <p:sldId id="666" r:id="rId69"/>
    <p:sldId id="667" r:id="rId70"/>
    <p:sldId id="273" r:id="rId71"/>
    <p:sldId id="277" r:id="rId72"/>
    <p:sldId id="278" r:id="rId73"/>
    <p:sldId id="279" r:id="rId74"/>
    <p:sldId id="508" r:id="rId75"/>
    <p:sldId id="374" r:id="rId76"/>
    <p:sldId id="523" r:id="rId77"/>
    <p:sldId id="281" r:id="rId78"/>
    <p:sldId id="524" r:id="rId79"/>
    <p:sldId id="509" r:id="rId80"/>
    <p:sldId id="537" r:id="rId81"/>
    <p:sldId id="674" r:id="rId82"/>
    <p:sldId id="285" r:id="rId83"/>
    <p:sldId id="286" r:id="rId84"/>
    <p:sldId id="287" r:id="rId85"/>
    <p:sldId id="288" r:id="rId86"/>
    <p:sldId id="290" r:id="rId87"/>
    <p:sldId id="512" r:id="rId88"/>
    <p:sldId id="397" r:id="rId89"/>
    <p:sldId id="547" r:id="rId90"/>
    <p:sldId id="291" r:id="rId91"/>
    <p:sldId id="536" r:id="rId92"/>
    <p:sldId id="557" r:id="rId93"/>
    <p:sldId id="375" r:id="rId94"/>
    <p:sldId id="514" r:id="rId95"/>
    <p:sldId id="545" r:id="rId96"/>
    <p:sldId id="515" r:id="rId97"/>
    <p:sldId id="577" r:id="rId98"/>
    <p:sldId id="579" r:id="rId99"/>
    <p:sldId id="580" r:id="rId100"/>
    <p:sldId id="585" r:id="rId101"/>
    <p:sldId id="581" r:id="rId102"/>
    <p:sldId id="582" r:id="rId103"/>
    <p:sldId id="583" r:id="rId104"/>
    <p:sldId id="584" r:id="rId105"/>
    <p:sldId id="607" r:id="rId106"/>
    <p:sldId id="586" r:id="rId107"/>
    <p:sldId id="587" r:id="rId108"/>
    <p:sldId id="593" r:id="rId109"/>
    <p:sldId id="594" r:id="rId110"/>
    <p:sldId id="596" r:id="rId111"/>
    <p:sldId id="597" r:id="rId112"/>
    <p:sldId id="608" r:id="rId113"/>
    <p:sldId id="598" r:id="rId114"/>
    <p:sldId id="603" r:id="rId115"/>
    <p:sldId id="605" r:id="rId116"/>
    <p:sldId id="604" r:id="rId117"/>
    <p:sldId id="606" r:id="rId118"/>
    <p:sldId id="609" r:id="rId119"/>
    <p:sldId id="610" r:id="rId120"/>
    <p:sldId id="611" r:id="rId121"/>
    <p:sldId id="612" r:id="rId122"/>
    <p:sldId id="613" r:id="rId123"/>
    <p:sldId id="614" r:id="rId124"/>
    <p:sldId id="551" r:id="rId125"/>
    <p:sldId id="289" r:id="rId126"/>
    <p:sldId id="615" r:id="rId127"/>
    <p:sldId id="668" r:id="rId128"/>
    <p:sldId id="616" r:id="rId129"/>
    <p:sldId id="619" r:id="rId130"/>
    <p:sldId id="368" r:id="rId131"/>
    <p:sldId id="620" r:id="rId132"/>
    <p:sldId id="621" r:id="rId133"/>
    <p:sldId id="626" r:id="rId134"/>
    <p:sldId id="631" r:id="rId135"/>
    <p:sldId id="633" r:id="rId136"/>
    <p:sldId id="634" r:id="rId137"/>
    <p:sldId id="636" r:id="rId138"/>
    <p:sldId id="643" r:id="rId139"/>
    <p:sldId id="646" r:id="rId140"/>
    <p:sldId id="647" r:id="rId141"/>
    <p:sldId id="651" r:id="rId142"/>
    <p:sldId id="653" r:id="rId143"/>
    <p:sldId id="659" r:id="rId144"/>
    <p:sldId id="660" r:id="rId145"/>
    <p:sldId id="560" r:id="rId146"/>
    <p:sldId id="564" r:id="rId147"/>
    <p:sldId id="565" r:id="rId148"/>
    <p:sldId id="588" r:id="rId149"/>
    <p:sldId id="469" r:id="rId150"/>
    <p:sldId id="467" r:id="rId151"/>
    <p:sldId id="471" r:id="rId152"/>
    <p:sldId id="468" r:id="rId153"/>
    <p:sldId id="571" r:id="rId154"/>
    <p:sldId id="572" r:id="rId155"/>
    <p:sldId id="573" r:id="rId156"/>
    <p:sldId id="574" r:id="rId157"/>
    <p:sldId id="576" r:id="rId1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Osaka" charset="0"/>
        <a:cs typeface="Osaka" charset="0"/>
      </a:defRPr>
    </a:lvl1pPr>
    <a:lvl2pPr marL="457200" algn="l" rtl="0" eaLnBrk="0" fontAlgn="base" hangingPunct="0">
      <a:spcBef>
        <a:spcPct val="0"/>
      </a:spcBef>
      <a:spcAft>
        <a:spcPct val="0"/>
      </a:spcAft>
      <a:defRPr sz="2400" kern="1200">
        <a:solidFill>
          <a:schemeClr val="tx1"/>
        </a:solidFill>
        <a:latin typeface="Times" charset="0"/>
        <a:ea typeface="Osaka" charset="0"/>
        <a:cs typeface="Osaka" charset="0"/>
      </a:defRPr>
    </a:lvl2pPr>
    <a:lvl3pPr marL="914400" algn="l" rtl="0" eaLnBrk="0" fontAlgn="base" hangingPunct="0">
      <a:spcBef>
        <a:spcPct val="0"/>
      </a:spcBef>
      <a:spcAft>
        <a:spcPct val="0"/>
      </a:spcAft>
      <a:defRPr sz="2400" kern="1200">
        <a:solidFill>
          <a:schemeClr val="tx1"/>
        </a:solidFill>
        <a:latin typeface="Times" charset="0"/>
        <a:ea typeface="Osaka" charset="0"/>
        <a:cs typeface="Osaka" charset="0"/>
      </a:defRPr>
    </a:lvl3pPr>
    <a:lvl4pPr marL="1371600" algn="l" rtl="0" eaLnBrk="0" fontAlgn="base" hangingPunct="0">
      <a:spcBef>
        <a:spcPct val="0"/>
      </a:spcBef>
      <a:spcAft>
        <a:spcPct val="0"/>
      </a:spcAft>
      <a:defRPr sz="2400" kern="1200">
        <a:solidFill>
          <a:schemeClr val="tx1"/>
        </a:solidFill>
        <a:latin typeface="Times" charset="0"/>
        <a:ea typeface="Osaka" charset="0"/>
        <a:cs typeface="Osaka" charset="0"/>
      </a:defRPr>
    </a:lvl4pPr>
    <a:lvl5pPr marL="1828800" algn="l" rtl="0" eaLnBrk="0" fontAlgn="base" hangingPunct="0">
      <a:spcBef>
        <a:spcPct val="0"/>
      </a:spcBef>
      <a:spcAft>
        <a:spcPct val="0"/>
      </a:spcAft>
      <a:defRPr sz="2400" kern="1200">
        <a:solidFill>
          <a:schemeClr val="tx1"/>
        </a:solidFill>
        <a:latin typeface="Times" charset="0"/>
        <a:ea typeface="Osaka" charset="0"/>
        <a:cs typeface="Osaka" charset="0"/>
      </a:defRPr>
    </a:lvl5pPr>
    <a:lvl6pPr marL="2286000" algn="l" defTabSz="457200" rtl="0" eaLnBrk="1" latinLnBrk="0" hangingPunct="1">
      <a:defRPr sz="2400" kern="1200">
        <a:solidFill>
          <a:schemeClr val="tx1"/>
        </a:solidFill>
        <a:latin typeface="Times" charset="0"/>
        <a:ea typeface="Osaka" charset="0"/>
        <a:cs typeface="Osaka" charset="0"/>
      </a:defRPr>
    </a:lvl6pPr>
    <a:lvl7pPr marL="2743200" algn="l" defTabSz="457200" rtl="0" eaLnBrk="1" latinLnBrk="0" hangingPunct="1">
      <a:defRPr sz="2400" kern="1200">
        <a:solidFill>
          <a:schemeClr val="tx1"/>
        </a:solidFill>
        <a:latin typeface="Times" charset="0"/>
        <a:ea typeface="Osaka" charset="0"/>
        <a:cs typeface="Osaka" charset="0"/>
      </a:defRPr>
    </a:lvl7pPr>
    <a:lvl8pPr marL="3200400" algn="l" defTabSz="457200" rtl="0" eaLnBrk="1" latinLnBrk="0" hangingPunct="1">
      <a:defRPr sz="2400" kern="1200">
        <a:solidFill>
          <a:schemeClr val="tx1"/>
        </a:solidFill>
        <a:latin typeface="Times" charset="0"/>
        <a:ea typeface="Osaka" charset="0"/>
        <a:cs typeface="Osaka" charset="0"/>
      </a:defRPr>
    </a:lvl8pPr>
    <a:lvl9pPr marL="3657600" algn="l" defTabSz="457200" rtl="0" eaLnBrk="1" latinLnBrk="0" hangingPunct="1">
      <a:defRPr sz="2400" kern="1200">
        <a:solidFill>
          <a:schemeClr val="tx1"/>
        </a:solidFill>
        <a:latin typeface="Times" charset="0"/>
        <a:ea typeface="Osaka" charset="0"/>
        <a:cs typeface="Osak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3"/>
    <p:restoredTop sz="94665"/>
  </p:normalViewPr>
  <p:slideViewPr>
    <p:cSldViewPr>
      <p:cViewPr varScale="1">
        <p:scale>
          <a:sx n="147" d="100"/>
          <a:sy n="147" d="100"/>
        </p:scale>
        <p:origin x="199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2" charset="0"/>
                <a:ea typeface="Osaka" pitchFamily="-112" charset="-128"/>
                <a:cs typeface="Osaka" pitchFamily="-112" charset="-128"/>
              </a:defRPr>
            </a:lvl1pPr>
          </a:lstStyle>
          <a:p>
            <a:pPr>
              <a:defRPr/>
            </a:pPr>
            <a:endParaRPr lang="en-US"/>
          </a:p>
        </p:txBody>
      </p:sp>
      <p:sp>
        <p:nvSpPr>
          <p:cNvPr id="359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2" charset="0"/>
                <a:ea typeface="Osaka" pitchFamily="-112" charset="-128"/>
                <a:cs typeface="Osaka" pitchFamily="-112" charset="-128"/>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9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9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2" charset="0"/>
                <a:ea typeface="Osaka" pitchFamily="-112" charset="-128"/>
                <a:cs typeface="Osaka" pitchFamily="-112" charset="-128"/>
              </a:defRPr>
            </a:lvl1pPr>
          </a:lstStyle>
          <a:p>
            <a:pPr>
              <a:defRPr/>
            </a:pPr>
            <a:endParaRPr lang="en-US"/>
          </a:p>
        </p:txBody>
      </p:sp>
      <p:sp>
        <p:nvSpPr>
          <p:cNvPr id="359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92B8B9-FAFC-7C41-8D3A-74485DA7FA38}" type="slidenum">
              <a:rPr lang="en-US"/>
              <a:pPr>
                <a:defRPr/>
              </a:pPr>
              <a:t>‹#›</a:t>
            </a:fld>
            <a:endParaRPr lang="en-US"/>
          </a:p>
        </p:txBody>
      </p:sp>
    </p:spTree>
    <p:extLst>
      <p:ext uri="{BB962C8B-B14F-4D97-AF65-F5344CB8AC3E}">
        <p14:creationId xmlns:p14="http://schemas.microsoft.com/office/powerpoint/2010/main" val="2950492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2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24"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24"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24"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24"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C1615E57-6391-9F42-A93B-7CB2E4ABE119}"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1A9B5441-A968-294C-B35B-94236E438417}" type="slidenum">
              <a:rPr lang="en-US" sz="1200"/>
              <a:pPr/>
              <a:t>56</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Griffin, M.P., Brodsky, S.L., Blackwood, H., Abboud, B. &amp; Flanagan, C. Bradsell. (2005, March) The Development of Credibility Scales for Witness Research. Paper presented at the meeting of the American Psychology-Law Society, LaJolla, CA.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1D256867-42AF-BD43-A672-C20C87358709}" type="slidenum">
              <a:rPr lang="en-US" sz="1200"/>
              <a:pPr/>
              <a:t>73</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E02EC47D-6A47-AA40-A850-D5F7CA90D2D5}" type="slidenum">
              <a:rPr lang="en-US" sz="1200"/>
              <a:pPr/>
              <a:t>75</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5FC7EABA-97D6-FB44-AA3D-E75DDB18789E}" type="slidenum">
              <a:rPr lang="en-US" sz="1200"/>
              <a:pPr/>
              <a:t>95</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3EBAF98B-0C22-794C-9A1F-79F31EFF9835}" type="slidenum">
              <a:rPr lang="en-US" sz="1200"/>
              <a:pPr/>
              <a:t>117</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AAF27023-E985-FB41-9A19-222D191F6C48}" type="slidenum">
              <a:rPr lang="en-US" sz="1200"/>
              <a:pPr/>
              <a:t>11</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solidFill>
            <a:srgbClr val="FFFFFF"/>
          </a:solidFill>
          <a:ln/>
        </p:spPr>
      </p:sp>
      <p:sp>
        <p:nvSpPr>
          <p:cNvPr id="1351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CCBF955D-1EDB-4542-8F3E-CA49F89F298B}" type="slidenum">
              <a:rPr lang="en-US" sz="1200"/>
              <a:pPr/>
              <a:t>25</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 SURPRISES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11BCAA9F-6669-F443-821B-32723108EFB1}" type="slidenum">
              <a:rPr lang="en-US" sz="1200"/>
              <a:pPr/>
              <a:t>35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5AC0AE16-FB86-7A4A-93FE-8C337C2AAAAA}" type="slidenum">
              <a:rPr lang="en-US" sz="1200"/>
              <a:pPr/>
              <a:t>36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solidFill>
            <a:srgbClr val="FFFFFF"/>
          </a:solidFill>
          <a:ln/>
        </p:spPr>
      </p:sp>
      <p:sp>
        <p:nvSpPr>
          <p:cNvPr id="43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D309ACE2-8BD6-2B49-8E75-B4B4403CEA4E}" type="slidenum">
              <a:rPr lang="en-US" sz="1200"/>
              <a:pPr/>
              <a:t>46</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fld id="{443572F9-2054-1742-AC02-C7C9654258C5}" type="slidenum">
              <a:rPr lang="en-US" sz="1200"/>
              <a:pPr/>
              <a:t>52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141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44141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24"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721615D-3A6B-114C-B676-C14444A8D9BD}" type="slidenum">
              <a:rPr lang="en-US" altLang="ja-JP"/>
              <a:pPr>
                <a:defRPr/>
              </a:pPr>
              <a:t>‹#›</a:t>
            </a:fld>
            <a:endParaRPr lang="en-US" altLang="ja-JP"/>
          </a:p>
        </p:txBody>
      </p:sp>
    </p:spTree>
    <p:extLst>
      <p:ext uri="{BB962C8B-B14F-4D97-AF65-F5344CB8AC3E}">
        <p14:creationId xmlns:p14="http://schemas.microsoft.com/office/powerpoint/2010/main" val="188601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F540969-25A3-034A-8519-1880EF63DBCC}" type="slidenum">
              <a:rPr lang="en-US" altLang="ja-JP"/>
              <a:pPr>
                <a:defRPr/>
              </a:pPr>
              <a:t>‹#›</a:t>
            </a:fld>
            <a:endParaRPr lang="en-US" altLang="ja-JP"/>
          </a:p>
        </p:txBody>
      </p:sp>
    </p:spTree>
    <p:extLst>
      <p:ext uri="{BB962C8B-B14F-4D97-AF65-F5344CB8AC3E}">
        <p14:creationId xmlns:p14="http://schemas.microsoft.com/office/powerpoint/2010/main" val="94313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090AC36-4F68-7340-89F1-811ED38D11B7}" type="slidenum">
              <a:rPr lang="en-US" altLang="ja-JP"/>
              <a:pPr>
                <a:defRPr/>
              </a:pPr>
              <a:t>‹#›</a:t>
            </a:fld>
            <a:endParaRPr lang="en-US" altLang="ja-JP"/>
          </a:p>
        </p:txBody>
      </p:sp>
    </p:spTree>
    <p:extLst>
      <p:ext uri="{BB962C8B-B14F-4D97-AF65-F5344CB8AC3E}">
        <p14:creationId xmlns:p14="http://schemas.microsoft.com/office/powerpoint/2010/main" val="2794750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5AF010C1-68EC-BB45-B50C-C44F1DDD0C66}" type="slidenum">
              <a:rPr lang="en-US" altLang="ja-JP"/>
              <a:pPr>
                <a:defRPr/>
              </a:pPr>
              <a:t>‹#›</a:t>
            </a:fld>
            <a:endParaRPr lang="en-US" altLang="ja-JP"/>
          </a:p>
        </p:txBody>
      </p:sp>
    </p:spTree>
    <p:extLst>
      <p:ext uri="{BB962C8B-B14F-4D97-AF65-F5344CB8AC3E}">
        <p14:creationId xmlns:p14="http://schemas.microsoft.com/office/powerpoint/2010/main" val="776352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5685D52D-E27C-BA4B-A261-AE8B09848F82}" type="slidenum">
              <a:rPr lang="en-US" altLang="ja-JP"/>
              <a:pPr>
                <a:defRPr/>
              </a:pPr>
              <a:t>‹#›</a:t>
            </a:fld>
            <a:endParaRPr lang="en-US" altLang="ja-JP"/>
          </a:p>
        </p:txBody>
      </p:sp>
    </p:spTree>
    <p:extLst>
      <p:ext uri="{BB962C8B-B14F-4D97-AF65-F5344CB8AC3E}">
        <p14:creationId xmlns:p14="http://schemas.microsoft.com/office/powerpoint/2010/main" val="2428867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0574CB4C-51DD-D949-B0A8-AEDFE2CC4ECD}" type="slidenum">
              <a:rPr lang="en-US" altLang="ja-JP"/>
              <a:pPr>
                <a:defRPr/>
              </a:pPr>
              <a:t>‹#›</a:t>
            </a:fld>
            <a:endParaRPr lang="en-US" altLang="ja-JP"/>
          </a:p>
        </p:txBody>
      </p:sp>
    </p:spTree>
    <p:extLst>
      <p:ext uri="{BB962C8B-B14F-4D97-AF65-F5344CB8AC3E}">
        <p14:creationId xmlns:p14="http://schemas.microsoft.com/office/powerpoint/2010/main" val="160933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3D082198-29DB-6E44-A9B5-2949D5DD8DFA}" type="slidenum">
              <a:rPr lang="en-US" altLang="ja-JP"/>
              <a:pPr>
                <a:defRPr/>
              </a:pPr>
              <a:t>‹#›</a:t>
            </a:fld>
            <a:endParaRPr lang="en-US" altLang="ja-JP"/>
          </a:p>
        </p:txBody>
      </p:sp>
    </p:spTree>
    <p:extLst>
      <p:ext uri="{BB962C8B-B14F-4D97-AF65-F5344CB8AC3E}">
        <p14:creationId xmlns:p14="http://schemas.microsoft.com/office/powerpoint/2010/main" val="2255573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C6537913-F9EE-1743-A7A7-5C7A7718CF02}" type="slidenum">
              <a:rPr lang="en-US" altLang="ja-JP"/>
              <a:pPr>
                <a:defRPr/>
              </a:pPr>
              <a:t>‹#›</a:t>
            </a:fld>
            <a:endParaRPr lang="en-US" altLang="ja-JP"/>
          </a:p>
        </p:txBody>
      </p:sp>
    </p:spTree>
    <p:extLst>
      <p:ext uri="{BB962C8B-B14F-4D97-AF65-F5344CB8AC3E}">
        <p14:creationId xmlns:p14="http://schemas.microsoft.com/office/powerpoint/2010/main" val="3272326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7AD52A4B-D9AF-B947-8581-26902EE83CDB}" type="slidenum">
              <a:rPr lang="en-US" altLang="ja-JP"/>
              <a:pPr>
                <a:defRPr/>
              </a:pPr>
              <a:t>‹#›</a:t>
            </a:fld>
            <a:endParaRPr lang="en-US" altLang="ja-JP"/>
          </a:p>
        </p:txBody>
      </p:sp>
    </p:spTree>
    <p:extLst>
      <p:ext uri="{BB962C8B-B14F-4D97-AF65-F5344CB8AC3E}">
        <p14:creationId xmlns:p14="http://schemas.microsoft.com/office/powerpoint/2010/main" val="192581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EFDBBB70-37FF-0F4C-800E-CB5AE0040917}" type="slidenum">
              <a:rPr lang="en-US" altLang="ja-JP"/>
              <a:pPr>
                <a:defRPr/>
              </a:pPr>
              <a:t>‹#›</a:t>
            </a:fld>
            <a:endParaRPr lang="en-US" altLang="ja-JP"/>
          </a:p>
        </p:txBody>
      </p:sp>
    </p:spTree>
    <p:extLst>
      <p:ext uri="{BB962C8B-B14F-4D97-AF65-F5344CB8AC3E}">
        <p14:creationId xmlns:p14="http://schemas.microsoft.com/office/powerpoint/2010/main" val="1239283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24A6DB3D-19DE-224C-BDC4-D649A44B619C}" type="slidenum">
              <a:rPr lang="en-US" altLang="ja-JP"/>
              <a:pPr>
                <a:defRPr/>
              </a:pPr>
              <a:t>‹#›</a:t>
            </a:fld>
            <a:endParaRPr lang="en-US" altLang="ja-JP"/>
          </a:p>
        </p:txBody>
      </p:sp>
    </p:spTree>
    <p:extLst>
      <p:ext uri="{BB962C8B-B14F-4D97-AF65-F5344CB8AC3E}">
        <p14:creationId xmlns:p14="http://schemas.microsoft.com/office/powerpoint/2010/main" val="120180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40CBC71-163A-F34C-8D54-EE6AD8EE0786}" type="slidenum">
              <a:rPr lang="en-US" altLang="ja-JP"/>
              <a:pPr>
                <a:defRPr/>
              </a:pPr>
              <a:t>‹#›</a:t>
            </a:fld>
            <a:endParaRPr lang="en-US" altLang="ja-JP"/>
          </a:p>
        </p:txBody>
      </p:sp>
    </p:spTree>
    <p:extLst>
      <p:ext uri="{BB962C8B-B14F-4D97-AF65-F5344CB8AC3E}">
        <p14:creationId xmlns:p14="http://schemas.microsoft.com/office/powerpoint/2010/main" val="771855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F8B9803F-78A7-974A-803F-DE7BF89FEE6A}" type="slidenum">
              <a:rPr lang="en-US" altLang="ja-JP"/>
              <a:pPr>
                <a:defRPr/>
              </a:pPr>
              <a:t>‹#›</a:t>
            </a:fld>
            <a:endParaRPr lang="en-US" altLang="ja-JP"/>
          </a:p>
        </p:txBody>
      </p:sp>
    </p:spTree>
    <p:extLst>
      <p:ext uri="{BB962C8B-B14F-4D97-AF65-F5344CB8AC3E}">
        <p14:creationId xmlns:p14="http://schemas.microsoft.com/office/powerpoint/2010/main" val="1633068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B23BCCF1-3DC7-FA45-80F4-BDE6FFE4B692}" type="slidenum">
              <a:rPr lang="en-US" altLang="ja-JP"/>
              <a:pPr>
                <a:defRPr/>
              </a:pPr>
              <a:t>‹#›</a:t>
            </a:fld>
            <a:endParaRPr lang="en-US" altLang="ja-JP"/>
          </a:p>
        </p:txBody>
      </p:sp>
    </p:spTree>
    <p:extLst>
      <p:ext uri="{BB962C8B-B14F-4D97-AF65-F5344CB8AC3E}">
        <p14:creationId xmlns:p14="http://schemas.microsoft.com/office/powerpoint/2010/main" val="902588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1D27BA3F-BAE7-E94A-8FC7-CCD3483EFAFA}" type="slidenum">
              <a:rPr lang="en-US" altLang="ja-JP"/>
              <a:pPr>
                <a:defRPr/>
              </a:pPr>
              <a:t>‹#›</a:t>
            </a:fld>
            <a:endParaRPr lang="en-US" altLang="ja-JP"/>
          </a:p>
        </p:txBody>
      </p:sp>
    </p:spTree>
    <p:extLst>
      <p:ext uri="{BB962C8B-B14F-4D97-AF65-F5344CB8AC3E}">
        <p14:creationId xmlns:p14="http://schemas.microsoft.com/office/powerpoint/2010/main" val="128767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CD4B1E7-89E9-074A-9046-03BC3BA20AF0}" type="slidenum">
              <a:rPr lang="en-US" altLang="ja-JP"/>
              <a:pPr>
                <a:defRPr/>
              </a:pPr>
              <a:t>‹#›</a:t>
            </a:fld>
            <a:endParaRPr lang="en-US" altLang="ja-JP"/>
          </a:p>
        </p:txBody>
      </p:sp>
    </p:spTree>
    <p:extLst>
      <p:ext uri="{BB962C8B-B14F-4D97-AF65-F5344CB8AC3E}">
        <p14:creationId xmlns:p14="http://schemas.microsoft.com/office/powerpoint/2010/main" val="113910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EDBEAF-05A2-6948-92E8-CBC038A80239}" type="slidenum">
              <a:rPr lang="en-US" altLang="ja-JP"/>
              <a:pPr>
                <a:defRPr/>
              </a:pPr>
              <a:t>‹#›</a:t>
            </a:fld>
            <a:endParaRPr lang="en-US" altLang="ja-JP"/>
          </a:p>
        </p:txBody>
      </p:sp>
    </p:spTree>
    <p:extLst>
      <p:ext uri="{BB962C8B-B14F-4D97-AF65-F5344CB8AC3E}">
        <p14:creationId xmlns:p14="http://schemas.microsoft.com/office/powerpoint/2010/main" val="336946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FA199A08-A781-0542-815F-0038E2DF55C3}" type="slidenum">
              <a:rPr lang="en-US" altLang="ja-JP"/>
              <a:pPr>
                <a:defRPr/>
              </a:pPr>
              <a:t>‹#›</a:t>
            </a:fld>
            <a:endParaRPr lang="en-US" altLang="ja-JP"/>
          </a:p>
        </p:txBody>
      </p:sp>
    </p:spTree>
    <p:extLst>
      <p:ext uri="{BB962C8B-B14F-4D97-AF65-F5344CB8AC3E}">
        <p14:creationId xmlns:p14="http://schemas.microsoft.com/office/powerpoint/2010/main" val="184996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0FB399B-235E-2C44-A11F-E1F2709EB705}" type="slidenum">
              <a:rPr lang="en-US" altLang="ja-JP"/>
              <a:pPr>
                <a:defRPr/>
              </a:pPr>
              <a:t>‹#›</a:t>
            </a:fld>
            <a:endParaRPr lang="en-US" altLang="ja-JP"/>
          </a:p>
        </p:txBody>
      </p:sp>
    </p:spTree>
    <p:extLst>
      <p:ext uri="{BB962C8B-B14F-4D97-AF65-F5344CB8AC3E}">
        <p14:creationId xmlns:p14="http://schemas.microsoft.com/office/powerpoint/2010/main" val="365087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0C37C202-D372-C445-8796-329F372500E7}" type="slidenum">
              <a:rPr lang="en-US" altLang="ja-JP"/>
              <a:pPr>
                <a:defRPr/>
              </a:pPr>
              <a:t>‹#›</a:t>
            </a:fld>
            <a:endParaRPr lang="en-US" altLang="ja-JP"/>
          </a:p>
        </p:txBody>
      </p:sp>
    </p:spTree>
    <p:extLst>
      <p:ext uri="{BB962C8B-B14F-4D97-AF65-F5344CB8AC3E}">
        <p14:creationId xmlns:p14="http://schemas.microsoft.com/office/powerpoint/2010/main" val="169488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CB877BE-A948-BE42-9B22-D38639444F78}" type="slidenum">
              <a:rPr lang="en-US" altLang="ja-JP"/>
              <a:pPr>
                <a:defRPr/>
              </a:pPr>
              <a:t>‹#›</a:t>
            </a:fld>
            <a:endParaRPr lang="en-US" altLang="ja-JP"/>
          </a:p>
        </p:txBody>
      </p:sp>
    </p:spTree>
    <p:extLst>
      <p:ext uri="{BB962C8B-B14F-4D97-AF65-F5344CB8AC3E}">
        <p14:creationId xmlns:p14="http://schemas.microsoft.com/office/powerpoint/2010/main" val="1405852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A7C54EA3-B79C-6843-AE43-99B4F73089A5}" type="slidenum">
              <a:rPr lang="en-US" altLang="ja-JP"/>
              <a:pPr>
                <a:defRPr/>
              </a:pPr>
              <a:t>‹#›</a:t>
            </a:fld>
            <a:endParaRPr lang="en-US" altLang="ja-JP"/>
          </a:p>
        </p:txBody>
      </p:sp>
    </p:spTree>
    <p:extLst>
      <p:ext uri="{BB962C8B-B14F-4D97-AF65-F5344CB8AC3E}">
        <p14:creationId xmlns:p14="http://schemas.microsoft.com/office/powerpoint/2010/main" val="182382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286000"/>
            <a:ext cx="9144000" cy="3581400"/>
            <a:chOff x="0" y="1968"/>
            <a:chExt cx="5760" cy="2256"/>
          </a:xfrm>
        </p:grpSpPr>
        <p:sp>
          <p:nvSpPr>
            <p:cNvPr id="10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4038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44038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44039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defRPr>
            </a:lvl1pPr>
          </a:lstStyle>
          <a:p>
            <a:pPr>
              <a:defRPr/>
            </a:pPr>
            <a:fld id="{9D0FF7A1-283D-A04D-9037-485DF0B9D37A}" type="slidenum">
              <a:rPr lang="en-US" altLang="ja-JP"/>
              <a:pPr>
                <a:defRPr/>
              </a:pPr>
              <a:t>‹#›</a:t>
            </a:fld>
            <a:endParaRPr lang="en-US" altLang="ja-JP"/>
          </a:p>
        </p:txBody>
      </p:sp>
      <p:pic>
        <p:nvPicPr>
          <p:cNvPr id="1032"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4277"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l" rtl="0" eaLnBrk="0" fontAlgn="base" hangingPunct="0">
        <a:spcBef>
          <a:spcPct val="0"/>
        </a:spcBef>
        <a:spcAft>
          <a:spcPct val="0"/>
        </a:spcAft>
        <a:defRPr kumimoji="1" sz="4000">
          <a:solidFill>
            <a:schemeClr val="tx2"/>
          </a:solidFill>
          <a:latin typeface="+mj-lt"/>
          <a:ea typeface="+mj-ea"/>
          <a:cs typeface="Osaka" pitchFamily="-112" charset="-128"/>
        </a:defRPr>
      </a:lvl1pPr>
      <a:lvl2pPr algn="l" rtl="0" eaLnBrk="0" fontAlgn="base" hangingPunct="0">
        <a:spcBef>
          <a:spcPct val="0"/>
        </a:spcBef>
        <a:spcAft>
          <a:spcPct val="0"/>
        </a:spcAft>
        <a:defRPr kumimoji="1" sz="4000">
          <a:solidFill>
            <a:schemeClr val="tx2"/>
          </a:solidFill>
          <a:latin typeface="Helvetica" pitchFamily="124" charset="0"/>
          <a:ea typeface="Osaka" pitchFamily="124"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24" charset="0"/>
          <a:ea typeface="Osaka" pitchFamily="124"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24" charset="0"/>
          <a:ea typeface="Osaka" pitchFamily="124"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24" charset="0"/>
          <a:ea typeface="Osaka" pitchFamily="124" charset="-128"/>
          <a:cs typeface="Osaka" pitchFamily="-112" charset="-128"/>
        </a:defRPr>
      </a:lvl5pPr>
      <a:lvl6pPr marL="457200" algn="l" rtl="0" fontAlgn="base">
        <a:spcBef>
          <a:spcPct val="0"/>
        </a:spcBef>
        <a:spcAft>
          <a:spcPct val="0"/>
        </a:spcAft>
        <a:defRPr kumimoji="1" sz="4000">
          <a:solidFill>
            <a:schemeClr val="tx2"/>
          </a:solidFill>
          <a:latin typeface="Helvetica" pitchFamily="124" charset="0"/>
          <a:ea typeface="Osaka" pitchFamily="124" charset="-128"/>
        </a:defRPr>
      </a:lvl6pPr>
      <a:lvl7pPr marL="914400" algn="l" rtl="0" fontAlgn="base">
        <a:spcBef>
          <a:spcPct val="0"/>
        </a:spcBef>
        <a:spcAft>
          <a:spcPct val="0"/>
        </a:spcAft>
        <a:defRPr kumimoji="1" sz="4000">
          <a:solidFill>
            <a:schemeClr val="tx2"/>
          </a:solidFill>
          <a:latin typeface="Helvetica" pitchFamily="124" charset="0"/>
          <a:ea typeface="Osaka" pitchFamily="124" charset="-128"/>
        </a:defRPr>
      </a:lvl7pPr>
      <a:lvl8pPr marL="1371600" algn="l" rtl="0" fontAlgn="base">
        <a:spcBef>
          <a:spcPct val="0"/>
        </a:spcBef>
        <a:spcAft>
          <a:spcPct val="0"/>
        </a:spcAft>
        <a:defRPr kumimoji="1" sz="4000">
          <a:solidFill>
            <a:schemeClr val="tx2"/>
          </a:solidFill>
          <a:latin typeface="Helvetica" pitchFamily="124" charset="0"/>
          <a:ea typeface="Osaka" pitchFamily="124" charset="-128"/>
        </a:defRPr>
      </a:lvl8pPr>
      <a:lvl9pPr marL="1828800" algn="l" rtl="0" fontAlgn="base">
        <a:spcBef>
          <a:spcPct val="0"/>
        </a:spcBef>
        <a:spcAft>
          <a:spcPct val="0"/>
        </a:spcAft>
        <a:defRPr kumimoji="1" sz="4000">
          <a:solidFill>
            <a:schemeClr val="tx2"/>
          </a:solidFill>
          <a:latin typeface="Helvetica" pitchFamily="124" charset="0"/>
          <a:ea typeface="Osaka" pitchFamily="124"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pitchFamily="-112"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pitchFamily="-112"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pitchFamily="-112"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pitchFamily="-112"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pitchFamily="-112" charset="-128"/>
        </a:defRPr>
      </a:lvl5pPr>
      <a:lvl6pPr marL="2805113" indent="-295275" algn="l" rtl="0" fontAlgn="base">
        <a:spcBef>
          <a:spcPct val="20000"/>
        </a:spcBef>
        <a:spcAft>
          <a:spcPct val="0"/>
        </a:spcAft>
        <a:buFont typeface="Wingdings" pitchFamily="124"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124"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124"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124"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Osaka" charset="-128"/>
                <a:cs typeface="Osaka" charset="-128"/>
              </a:defRPr>
            </a:lvl1pPr>
          </a:lstStyle>
          <a:p>
            <a:pPr>
              <a:defRPr/>
            </a:pPr>
            <a:endParaRPr lang="en-US" altLang="ja-JP"/>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Osaka" charset="-128"/>
                <a:cs typeface="Osaka" charset="-128"/>
              </a:defRPr>
            </a:lvl1pPr>
          </a:lstStyle>
          <a:p>
            <a:pPr>
              <a:defRPr/>
            </a:pPr>
            <a:endParaRPr lang="en-US" altLang="ja-JP"/>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99F6AC8-1964-8C48-867D-6E37404102E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akbfXUA08OY"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mailto:biminip@gmail.com"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kryssstephan.com/index.php/2018/02/15/girl-scout-promise/" TargetMode="External"/><Relationship Id="rId2" Type="http://schemas.openxmlformats.org/officeDocument/2006/relationships/audio" Target="../media/audio1.bin"/><Relationship Id="rId1" Type="http://schemas.openxmlformats.org/officeDocument/2006/relationships/slideLayout" Target="../slideLayouts/slideLayout13.xml"/><Relationship Id="rId4" Type="http://schemas.openxmlformats.org/officeDocument/2006/relationships/image" Target="../media/image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ww.youtube.com/watch?v=fSwjuz_-yao"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www.jaapl.org/search?author1=Tess+M.+S.+Neal&amp;sortspec=date&amp;submit=Submit" TargetMode="External"/><Relationship Id="rId2" Type="http://schemas.openxmlformats.org/officeDocument/2006/relationships/hyperlink" Target="http://www.jaapl.org/search?author1=Caroline+T.+Parrott&amp;sortspec=date&amp;submit=Submit" TargetMode="External"/><Relationship Id="rId1" Type="http://schemas.openxmlformats.org/officeDocument/2006/relationships/slideLayout" Target="../slideLayouts/slideLayout13.xml"/><Relationship Id="rId4" Type="http://schemas.openxmlformats.org/officeDocument/2006/relationships/hyperlink" Target="http://www.jaapl.org/search?author1=Jennifer+K.+Wilson&amp;sortspec=date&amp;submit=Submit"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ctrTitle"/>
          </p:nvPr>
        </p:nvSpPr>
        <p:spPr>
          <a:xfrm>
            <a:off x="457200" y="116680"/>
            <a:ext cx="8382000" cy="3540920"/>
          </a:xfrm>
          <a:solidFill>
            <a:srgbClr val="8EB4E3"/>
          </a:solidFill>
          <a:ln w="76200">
            <a:solidFill>
              <a:schemeClr val="accent1"/>
            </a:solidFill>
            <a:miter lim="800000"/>
            <a:headEnd/>
            <a:tailEnd/>
          </a:ln>
        </p:spPr>
        <p:txBody>
          <a:bodyPr/>
          <a:lstStyle/>
          <a:p>
            <a:pPr eaLnBrk="1" hangingPunct="1">
              <a:defRPr/>
            </a:pPr>
            <a:r>
              <a:rPr lang="en-US" sz="5400" dirty="0">
                <a:latin typeface="Calibri" charset="0"/>
                <a:ea typeface="Osaka" charset="0"/>
                <a:cs typeface="Osaka" charset="0"/>
              </a:rPr>
              <a:t>The Expert Expert Witness: </a:t>
            </a:r>
            <a:r>
              <a:rPr lang="en-US" sz="2400" dirty="0">
                <a:latin typeface="Calibri" charset="0"/>
                <a:ea typeface="Osaka" charset="0"/>
                <a:cs typeface="Osaka" charset="0"/>
              </a:rPr>
              <a:t>Testifying In Court and Coping with </a:t>
            </a:r>
            <a:r>
              <a:rPr lang="en-US" sz="2400">
                <a:latin typeface="Calibri" charset="0"/>
                <a:ea typeface="Osaka" charset="0"/>
                <a:cs typeface="Osaka" charset="0"/>
              </a:rPr>
              <a:t>Aggressive Cross-Examination</a:t>
            </a:r>
            <a:br>
              <a:rPr lang="en-US" sz="2400">
                <a:latin typeface="Calibri" charset="0"/>
                <a:ea typeface="Osaka" charset="0"/>
                <a:cs typeface="Osaka" charset="0"/>
              </a:rPr>
            </a:br>
            <a:br>
              <a:rPr lang="en-US" sz="2800" dirty="0">
                <a:latin typeface="Calibri" charset="0"/>
                <a:ea typeface="Osaka" charset="0"/>
                <a:cs typeface="Osaka" charset="0"/>
              </a:rPr>
            </a:br>
            <a:r>
              <a:rPr lang="en-US" sz="2800" dirty="0">
                <a:latin typeface="Calibri" charset="0"/>
                <a:ea typeface="Osaka" charset="0"/>
                <a:cs typeface="Osaka" charset="0"/>
              </a:rPr>
              <a:t>Presented at: Association of Family and Conciliation Courts  March 29, 2019</a:t>
            </a:r>
            <a:br>
              <a:rPr lang="en-US" sz="2800" dirty="0">
                <a:latin typeface="Calibri" charset="0"/>
                <a:ea typeface="Osaka" charset="0"/>
                <a:cs typeface="Osaka" charset="0"/>
              </a:rPr>
            </a:br>
            <a:r>
              <a:rPr lang="en-US" sz="2800" dirty="0">
                <a:latin typeface="Calibri" charset="0"/>
                <a:ea typeface="Osaka" charset="0"/>
                <a:cs typeface="Osaka" charset="0"/>
              </a:rPr>
              <a:t>Houston, Texas</a:t>
            </a:r>
          </a:p>
        </p:txBody>
      </p:sp>
      <p:sp>
        <p:nvSpPr>
          <p:cNvPr id="14339" name="Rectangle 3"/>
          <p:cNvSpPr>
            <a:spLocks noGrp="1" noChangeArrowheads="1"/>
          </p:cNvSpPr>
          <p:nvPr>
            <p:ph type="subTitle" idx="1"/>
          </p:nvPr>
        </p:nvSpPr>
        <p:spPr>
          <a:xfrm>
            <a:off x="3581400" y="4343400"/>
            <a:ext cx="4953000" cy="1752600"/>
          </a:xfrm>
          <a:solidFill>
            <a:schemeClr val="tx2">
              <a:lumMod val="20000"/>
              <a:lumOff val="80000"/>
            </a:schemeClr>
          </a:solidFill>
          <a:ln>
            <a:solidFill>
              <a:schemeClr val="accent1"/>
            </a:solidFill>
          </a:ln>
        </p:spPr>
        <p:txBody>
          <a:bodyPr rtlCol="0">
            <a:normAutofit/>
          </a:bodyPr>
          <a:lstStyle/>
          <a:p>
            <a:pPr eaLnBrk="1" fontAlgn="auto" hangingPunct="1">
              <a:spcAft>
                <a:spcPts val="0"/>
              </a:spcAft>
              <a:buFont typeface="Wingdings" charset="2"/>
              <a:buNone/>
              <a:defRPr/>
            </a:pPr>
            <a:r>
              <a:rPr lang="en-US" b="1" dirty="0">
                <a:ea typeface="+mn-ea"/>
                <a:cs typeface="Osaka" charset="-128"/>
              </a:rPr>
              <a:t>Stanley L. Brodsky, Ph.D.</a:t>
            </a:r>
          </a:p>
          <a:p>
            <a:pPr eaLnBrk="1" fontAlgn="auto" hangingPunct="1">
              <a:spcAft>
                <a:spcPts val="0"/>
              </a:spcAft>
              <a:buFont typeface="Wingdings" charset="2"/>
              <a:buNone/>
              <a:defRPr/>
            </a:pPr>
            <a:r>
              <a:rPr lang="en-US" b="1" dirty="0" err="1">
                <a:ea typeface="+mn-ea"/>
                <a:cs typeface="Osaka" charset="-128"/>
              </a:rPr>
              <a:t>biminip@gmail.com</a:t>
            </a:r>
            <a:endParaRPr lang="en-US" b="1">
              <a:ea typeface="+mn-ea"/>
              <a:cs typeface="Osaka" charset="-128"/>
            </a:endParaRPr>
          </a:p>
        </p:txBody>
      </p:sp>
      <p:sp>
        <p:nvSpPr>
          <p:cNvPr id="26627" name="Rectangle 4"/>
          <p:cNvSpPr>
            <a:spLocks noChangeArrowheads="1"/>
          </p:cNvSpPr>
          <p:nvPr/>
        </p:nvSpPr>
        <p:spPr bwMode="auto">
          <a:xfrm>
            <a:off x="7916863" y="-8334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6628" name="Picture 5" descr="court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2308225"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Our Objectives Today: 1-3</a:t>
            </a:r>
          </a:p>
        </p:txBody>
      </p:sp>
      <p:sp>
        <p:nvSpPr>
          <p:cNvPr id="5123" name="Rectangle 3"/>
          <p:cNvSpPr>
            <a:spLocks noGrp="1" noChangeArrowheads="1"/>
          </p:cNvSpPr>
          <p:nvPr>
            <p:ph idx="1"/>
          </p:nvPr>
        </p:nvSpPr>
        <p:spPr>
          <a:xfrm>
            <a:off x="685800" y="1447800"/>
            <a:ext cx="7620000" cy="1295400"/>
          </a:xfrm>
        </p:spPr>
        <p:txBody>
          <a:bodyPr/>
          <a:lstStyle/>
          <a:p>
            <a:pPr eaLnBrk="1" hangingPunct="1">
              <a:lnSpc>
                <a:spcPct val="80000"/>
              </a:lnSpc>
              <a:buFont typeface="Wingdings" charset="0"/>
              <a:buNone/>
            </a:pPr>
            <a:endParaRPr lang="en-US" sz="3000" b="1">
              <a:latin typeface="Calibri" charset="0"/>
              <a:ea typeface="Osaka" charset="0"/>
              <a:cs typeface="Osaka" charset="0"/>
            </a:endParaRPr>
          </a:p>
          <a:p>
            <a:pPr eaLnBrk="1" hangingPunct="1">
              <a:lnSpc>
                <a:spcPct val="80000"/>
              </a:lnSpc>
              <a:buFont typeface="Wingdings" charset="0"/>
              <a:buNone/>
            </a:pPr>
            <a:r>
              <a:rPr lang="en-US" sz="2800" b="1">
                <a:latin typeface="Times New Roman"/>
                <a:ea typeface="Osaka" charset="0"/>
                <a:cs typeface="Times New Roman"/>
              </a:rPr>
              <a:t>1. Learn the </a:t>
            </a:r>
            <a:r>
              <a:rPr lang="en-US" sz="2800" b="1" i="1">
                <a:latin typeface="Times New Roman"/>
                <a:ea typeface="Osaka" charset="0"/>
                <a:cs typeface="Times New Roman"/>
              </a:rPr>
              <a:t>process</a:t>
            </a:r>
            <a:r>
              <a:rPr lang="en-US" sz="2800" b="1">
                <a:latin typeface="Times New Roman"/>
                <a:ea typeface="Osaka" charset="0"/>
                <a:cs typeface="Times New Roman"/>
              </a:rPr>
              <a:t> of testifying</a:t>
            </a:r>
            <a:endParaRPr lang="en-US" sz="3000" b="1">
              <a:latin typeface="Calibri" charset="0"/>
              <a:ea typeface="Osaka" charset="0"/>
              <a:cs typeface="Osaka" charset="0"/>
            </a:endParaRPr>
          </a:p>
        </p:txBody>
      </p:sp>
      <p:sp>
        <p:nvSpPr>
          <p:cNvPr id="5124" name="Rectangle 4"/>
          <p:cNvSpPr>
            <a:spLocks noChangeArrowheads="1"/>
          </p:cNvSpPr>
          <p:nvPr/>
        </p:nvSpPr>
        <p:spPr bwMode="auto">
          <a:xfrm>
            <a:off x="609600" y="2895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 2. Understand more choices &amp; constructs during cross-examination &amp; depositions</a:t>
            </a:r>
          </a:p>
          <a:p>
            <a:endParaRPr lang="en-US" sz="2800" b="1"/>
          </a:p>
          <a:p>
            <a:endParaRPr lang="en-US" sz="2800" b="1"/>
          </a:p>
          <a:p>
            <a:endParaRPr lang="en-US" b="1"/>
          </a:p>
        </p:txBody>
      </p:sp>
      <p:sp>
        <p:nvSpPr>
          <p:cNvPr id="5125" name="Rectangle 5"/>
          <p:cNvSpPr>
            <a:spLocks noChangeArrowheads="1"/>
          </p:cNvSpPr>
          <p:nvPr/>
        </p:nvSpPr>
        <p:spPr bwMode="auto">
          <a:xfrm>
            <a:off x="609600" y="43434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3200" b="1"/>
          </a:p>
        </p:txBody>
      </p:sp>
      <p:sp>
        <p:nvSpPr>
          <p:cNvPr id="5126" name="Rectangle 6"/>
          <p:cNvSpPr>
            <a:spLocks noChangeArrowheads="1"/>
          </p:cNvSpPr>
          <p:nvPr/>
        </p:nvSpPr>
        <p:spPr bwMode="auto">
          <a:xfrm>
            <a:off x="762000" y="4114800"/>
            <a:ext cx="8001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p>
          <a:p>
            <a:r>
              <a:rPr lang="en-US" sz="2800" b="1"/>
              <a:t>3.  Apply techniques that cut across specialties, cases, and tasks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 calcmode="lin" valueType="num">
                                      <p:cBhvr additive="base">
                                        <p:cTn id="7"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4">
                                            <p:txEl>
                                              <p:pRg st="0" end="0"/>
                                            </p:txEl>
                                          </p:spTgt>
                                        </p:tgtEl>
                                        <p:attrNameLst>
                                          <p:attrName>style.visibility</p:attrName>
                                        </p:attrNameLst>
                                      </p:cBhvr>
                                      <p:to>
                                        <p:strVal val="visible"/>
                                      </p:to>
                                    </p:set>
                                    <p:anim calcmode="lin" valueType="num">
                                      <p:cBhvr additive="base">
                                        <p:cTn id="13" dur="500" fill="hold"/>
                                        <p:tgtEl>
                                          <p:spTgt spid="512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5125">
                                            <p:txEl>
                                              <p:pRg st="0" end="0"/>
                                            </p:txEl>
                                          </p:spTgt>
                                        </p:tgtEl>
                                        <p:attrNameLst>
                                          <p:attrName>style.visibility</p:attrName>
                                        </p:attrNameLst>
                                      </p:cBhvr>
                                      <p:to>
                                        <p:strVal val="visible"/>
                                      </p:to>
                                    </p:set>
                                    <p:anim calcmode="lin" valueType="num">
                                      <p:cBhvr additive="base">
                                        <p:cTn id="19" dur="500" fill="hold"/>
                                        <p:tgtEl>
                                          <p:spTgt spid="512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6">
                                            <p:txEl>
                                              <p:pRg st="1" end="1"/>
                                            </p:txEl>
                                          </p:spTgt>
                                        </p:tgtEl>
                                        <p:attrNameLst>
                                          <p:attrName>style.visibility</p:attrName>
                                        </p:attrNameLst>
                                      </p:cBhvr>
                                      <p:to>
                                        <p:strVal val="visible"/>
                                      </p:to>
                                    </p:set>
                                    <p:anim calcmode="lin" valueType="num">
                                      <p:cBhvr additive="base">
                                        <p:cTn id="25"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P spid="5124" grpId="0" build="p" autoUpdateAnimBg="0"/>
      <p:bldP spid="5125" grpId="0" build="p" autoUpdateAnimBg="0"/>
      <p:bldP spid="5126"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609600" y="0"/>
            <a:ext cx="8001000" cy="1371600"/>
          </a:xfrm>
          <a:solidFill>
            <a:schemeClr val="tx2">
              <a:lumMod val="40000"/>
              <a:lumOff val="60000"/>
            </a:schemeClr>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Challenges To Experience </a:t>
            </a:r>
          </a:p>
        </p:txBody>
      </p:sp>
      <p:sp>
        <p:nvSpPr>
          <p:cNvPr id="181250" name="Rectangle 3"/>
          <p:cNvSpPr>
            <a:spLocks noGrp="1" noChangeArrowheads="1"/>
          </p:cNvSpPr>
          <p:nvPr>
            <p:ph idx="1"/>
          </p:nvPr>
        </p:nvSpPr>
        <p:spPr>
          <a:xfrm>
            <a:off x="533400" y="1752600"/>
            <a:ext cx="8001000" cy="1200150"/>
          </a:xfrm>
        </p:spPr>
        <p:txBody>
          <a:bodyPr/>
          <a:lstStyle/>
          <a:p>
            <a:pPr eaLnBrk="1" hangingPunct="1">
              <a:buFont typeface="Wingdings" charset="0"/>
              <a:buNone/>
            </a:pPr>
            <a:r>
              <a:rPr lang="en-US" sz="2800" dirty="0">
                <a:latin typeface="Calibri" charset="0"/>
                <a:ea typeface="Osaka" charset="0"/>
                <a:cs typeface="Osaka" charset="0"/>
              </a:rPr>
              <a:t>You relied to some extent upon your experience in coming to your conclusions, </a:t>
            </a:r>
            <a:r>
              <a:rPr lang="en-US" sz="2800" dirty="0" err="1">
                <a:latin typeface="Calibri" charset="0"/>
                <a:ea typeface="Osaka" charset="0"/>
                <a:cs typeface="Osaka" charset="0"/>
              </a:rPr>
              <a:t>isn</a:t>
            </a:r>
            <a:r>
              <a:rPr lang="ja-JP" altLang="en-US" sz="2800">
                <a:latin typeface="Calibri" charset="0"/>
                <a:ea typeface="Osaka" charset="0"/>
                <a:cs typeface="Osaka" charset="0"/>
              </a:rPr>
              <a:t>’</a:t>
            </a:r>
            <a:r>
              <a:rPr lang="en-US" altLang="ja-JP" sz="2800" dirty="0">
                <a:latin typeface="Calibri" charset="0"/>
                <a:ea typeface="Osaka" charset="0"/>
                <a:cs typeface="Osaka" charset="0"/>
              </a:rPr>
              <a:t>t that correct?</a:t>
            </a:r>
            <a:endParaRPr lang="en-US" sz="2800" dirty="0">
              <a:latin typeface="Calibri" charset="0"/>
              <a:ea typeface="Osaka" charset="0"/>
              <a:cs typeface="Osaka" charset="0"/>
            </a:endParaRPr>
          </a:p>
        </p:txBody>
      </p:sp>
      <p:sp>
        <p:nvSpPr>
          <p:cNvPr id="59396" name="Rectangle 4"/>
          <p:cNvSpPr>
            <a:spLocks noChangeArrowheads="1"/>
          </p:cNvSpPr>
          <p:nvPr/>
        </p:nvSpPr>
        <p:spPr bwMode="auto">
          <a:xfrm>
            <a:off x="685800" y="32766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Doesn’</a:t>
            </a:r>
            <a:r>
              <a:rPr lang="en-US" altLang="ja-JP" sz="2800" dirty="0"/>
              <a:t>t the weight of scientific research show that experience does not help mental health professionals to be more accurate in their evaluations?</a:t>
            </a:r>
            <a:endParaRPr lang="en-US" sz="2800" dirty="0"/>
          </a:p>
        </p:txBody>
      </p:sp>
      <p:sp>
        <p:nvSpPr>
          <p:cNvPr id="59397" name="Rectangle 5"/>
          <p:cNvSpPr>
            <a:spLocks noChangeArrowheads="1"/>
          </p:cNvSpPr>
          <p:nvPr/>
        </p:nvSpPr>
        <p:spPr bwMode="auto">
          <a:xfrm>
            <a:off x="685800" y="4876800"/>
            <a:ext cx="7772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While it may be your impression that experienced clinicians are accurate, the question is about the scientific literature. Are you familiar with that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6">
                                            <p:txEl>
                                              <p:pRg st="0" end="0"/>
                                            </p:txEl>
                                          </p:spTgt>
                                        </p:tgtEl>
                                        <p:attrNameLst>
                                          <p:attrName>style.visibility</p:attrName>
                                        </p:attrNameLst>
                                      </p:cBhvr>
                                      <p:to>
                                        <p:strVal val="visible"/>
                                      </p:to>
                                    </p:set>
                                    <p:anim calcmode="lin" valueType="num">
                                      <p:cBhvr additive="base">
                                        <p:cTn id="7" dur="500" fill="hold"/>
                                        <p:tgtEl>
                                          <p:spTgt spid="593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7">
                                            <p:txEl>
                                              <p:pRg st="0" end="0"/>
                                            </p:txEl>
                                          </p:spTgt>
                                        </p:tgtEl>
                                        <p:attrNameLst>
                                          <p:attrName>style.visibility</p:attrName>
                                        </p:attrNameLst>
                                      </p:cBhvr>
                                      <p:to>
                                        <p:strVal val="visible"/>
                                      </p:to>
                                    </p:set>
                                    <p:anim calcmode="lin" valueType="num">
                                      <p:cBhvr additive="base">
                                        <p:cTn id="13" dur="500" fill="hold"/>
                                        <p:tgtEl>
                                          <p:spTgt spid="5939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p" autoUpdateAnimBg="0"/>
      <p:bldP spid="5939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Experience:  Answers</a:t>
            </a:r>
          </a:p>
        </p:txBody>
      </p:sp>
      <p:sp>
        <p:nvSpPr>
          <p:cNvPr id="182274" name="Rectangle 3"/>
          <p:cNvSpPr>
            <a:spLocks noGrp="1" noChangeArrowheads="1"/>
          </p:cNvSpPr>
          <p:nvPr>
            <p:ph idx="1"/>
          </p:nvPr>
        </p:nvSpPr>
        <p:spPr>
          <a:xfrm>
            <a:off x="571500" y="1981200"/>
            <a:ext cx="8001000" cy="1058863"/>
          </a:xfrm>
        </p:spPr>
        <p:txBody>
          <a:bodyPr/>
          <a:lstStyle/>
          <a:p>
            <a:pPr eaLnBrk="1" hangingPunct="1">
              <a:buFont typeface="Wingdings" charset="0"/>
              <a:buNone/>
            </a:pPr>
            <a:r>
              <a:rPr lang="en-US" sz="2800" b="1">
                <a:latin typeface="Calibri" charset="0"/>
                <a:ea typeface="Osaka" charset="0"/>
                <a:cs typeface="Osaka" charset="0"/>
              </a:rPr>
              <a:t>In common sense terms, acknowledge the limitations of experience. </a:t>
            </a:r>
          </a:p>
        </p:txBody>
      </p:sp>
      <p:sp>
        <p:nvSpPr>
          <p:cNvPr id="182275" name="Rectangle 4"/>
          <p:cNvSpPr>
            <a:spLocks noChangeArrowheads="1"/>
          </p:cNvSpPr>
          <p:nvPr/>
        </p:nvSpPr>
        <p:spPr bwMode="auto">
          <a:xfrm>
            <a:off x="685800" y="3124200"/>
            <a:ext cx="7772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a:t>Remember, there are people who keep doing the same things over again, without learning more.  </a:t>
            </a:r>
          </a:p>
        </p:txBody>
      </p:sp>
      <p:sp>
        <p:nvSpPr>
          <p:cNvPr id="182276" name="Rectangle 5"/>
          <p:cNvSpPr>
            <a:spLocks noChangeArrowheads="1"/>
          </p:cNvSpPr>
          <p:nvPr/>
        </p:nvSpPr>
        <p:spPr bwMode="auto">
          <a:xfrm>
            <a:off x="685800" y="4343400"/>
            <a:ext cx="7772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a:t>Feedback and study shape learning, rather than experience by itself.</a:t>
            </a:r>
          </a:p>
          <a:p>
            <a:endParaRPr lang="en-US" sz="28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685800" y="381000"/>
            <a:ext cx="7772400" cy="1371600"/>
          </a:xfrm>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Weaknesses In Credentials</a:t>
            </a:r>
          </a:p>
        </p:txBody>
      </p:sp>
      <p:sp>
        <p:nvSpPr>
          <p:cNvPr id="183298" name="Rectangle 3"/>
          <p:cNvSpPr>
            <a:spLocks noGrp="1" noChangeArrowheads="1"/>
          </p:cNvSpPr>
          <p:nvPr>
            <p:ph idx="1"/>
          </p:nvPr>
        </p:nvSpPr>
        <p:spPr>
          <a:xfrm>
            <a:off x="571500" y="1981200"/>
            <a:ext cx="8001000" cy="846138"/>
          </a:xfrm>
        </p:spPr>
        <p:txBody>
          <a:bodyPr>
            <a:normAutofit fontScale="92500" lnSpcReduction="10000"/>
          </a:bodyPr>
          <a:lstStyle/>
          <a:p>
            <a:pPr eaLnBrk="1" hangingPunct="1">
              <a:buFont typeface="Wingdings" charset="0"/>
              <a:buNone/>
            </a:pPr>
            <a:r>
              <a:rPr lang="en-US" sz="2800" i="1">
                <a:latin typeface="Calibri" charset="0"/>
                <a:ea typeface="Osaka" charset="0"/>
                <a:cs typeface="Osaka" charset="0"/>
              </a:rPr>
              <a:t>Don</a:t>
            </a:r>
            <a:r>
              <a:rPr lang="ja-JP" altLang="en-US" sz="2800" i="1">
                <a:latin typeface="Calibri" charset="0"/>
                <a:ea typeface="Osaka" charset="0"/>
                <a:cs typeface="Osaka" charset="0"/>
              </a:rPr>
              <a:t>’</a:t>
            </a:r>
            <a:r>
              <a:rPr lang="en-US" altLang="ja-JP" sz="2800" i="1">
                <a:latin typeface="Calibri" charset="0"/>
                <a:ea typeface="Osaka" charset="0"/>
                <a:cs typeface="Osaka" charset="0"/>
              </a:rPr>
              <a:t>t all professionals have  further training they wish they could get?</a:t>
            </a:r>
            <a:endParaRPr lang="en-US" sz="2800" i="1">
              <a:latin typeface="Calibri" charset="0"/>
              <a:ea typeface="Osaka" charset="0"/>
              <a:cs typeface="Osaka" charset="0"/>
            </a:endParaRPr>
          </a:p>
        </p:txBody>
      </p:sp>
      <p:sp>
        <p:nvSpPr>
          <p:cNvPr id="183299" name="Rectangle 4"/>
          <p:cNvSpPr>
            <a:spLocks noChangeArrowheads="1"/>
          </p:cNvSpPr>
          <p:nvPr/>
        </p:nvSpPr>
        <p:spPr bwMode="auto">
          <a:xfrm>
            <a:off x="685800" y="2895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In your own case, what further education and training do you wish you had received?</a:t>
            </a:r>
          </a:p>
        </p:txBody>
      </p:sp>
      <p:sp>
        <p:nvSpPr>
          <p:cNvPr id="183300" name="Rectangle 5"/>
          <p:cNvSpPr>
            <a:spLocks noChangeArrowheads="1"/>
          </p:cNvSpPr>
          <p:nvPr/>
        </p:nvSpPr>
        <p:spPr bwMode="auto">
          <a:xfrm>
            <a:off x="685800" y="3810000"/>
            <a:ext cx="7772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What does it mean to be board-certified [or a fellow, or promoted] in your field? </a:t>
            </a:r>
            <a:r>
              <a:rPr lang="en-US" sz="2800" dirty="0" err="1"/>
              <a:t>Aren</a:t>
            </a:r>
            <a:r>
              <a:rPr lang="ja-JP" altLang="en-US" sz="2800"/>
              <a:t>’</a:t>
            </a:r>
            <a:r>
              <a:rPr lang="en-US" altLang="ja-JP" sz="2800" dirty="0"/>
              <a:t>t these the highest recognitions of competence and achievement in your profession?</a:t>
            </a:r>
            <a:r>
              <a:rPr lang="ja-JP" altLang="en-US" sz="2800"/>
              <a:t>”</a:t>
            </a:r>
            <a:endParaRPr lang="en-US" sz="2800" dirty="0"/>
          </a:p>
        </p:txBody>
      </p:sp>
      <p:sp>
        <p:nvSpPr>
          <p:cNvPr id="183301" name="Rectangle 6"/>
          <p:cNvSpPr>
            <a:spLocks noChangeArrowheads="1"/>
          </p:cNvSpPr>
          <p:nvPr/>
        </p:nvSpPr>
        <p:spPr bwMode="auto">
          <a:xfrm>
            <a:off x="685800" y="5486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And you have not be so recognized for your achievements and competence, </a:t>
            </a:r>
            <a:r>
              <a:rPr lang="en-US" sz="2800" err="1"/>
              <a:t>isn</a:t>
            </a:r>
            <a:r>
              <a:rPr lang="ja-JP" altLang="en-US" sz="2800"/>
              <a:t>’</a:t>
            </a:r>
            <a:r>
              <a:rPr lang="en-US" altLang="ja-JP" sz="2800"/>
              <a:t>t that so?</a:t>
            </a:r>
            <a:endParaRPr lang="en-US" sz="28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Credentials: Answers</a:t>
            </a:r>
          </a:p>
        </p:txBody>
      </p:sp>
      <p:sp>
        <p:nvSpPr>
          <p:cNvPr id="184322" name="Rectangle 3"/>
          <p:cNvSpPr>
            <a:spLocks noGrp="1" noChangeArrowheads="1"/>
          </p:cNvSpPr>
          <p:nvPr>
            <p:ph idx="1"/>
          </p:nvPr>
        </p:nvSpPr>
        <p:spPr>
          <a:xfrm>
            <a:off x="571500" y="2051050"/>
            <a:ext cx="8001000" cy="917575"/>
          </a:xfrm>
        </p:spPr>
        <p:txBody>
          <a:bodyPr>
            <a:normAutofit/>
          </a:bodyPr>
          <a:lstStyle/>
          <a:p>
            <a:pPr eaLnBrk="1" hangingPunct="1">
              <a:buFont typeface="Wingdings" charset="0"/>
              <a:buNone/>
            </a:pPr>
            <a:r>
              <a:rPr lang="en-US" sz="2800" dirty="0">
                <a:latin typeface="Calibri" charset="0"/>
                <a:ea typeface="Osaka" charset="0"/>
                <a:cs typeface="Osaka" charset="0"/>
              </a:rPr>
              <a:t>Give thoughtful, fully accurate answers. Don</a:t>
            </a:r>
            <a:r>
              <a:rPr lang="ja-JP" altLang="en-US" sz="2800">
                <a:latin typeface="Calibri" charset="0"/>
                <a:ea typeface="Osaka" charset="0"/>
                <a:cs typeface="Osaka" charset="0"/>
              </a:rPr>
              <a:t>’</a:t>
            </a:r>
            <a:r>
              <a:rPr lang="en-US" altLang="ja-JP" sz="2800" dirty="0">
                <a:latin typeface="Calibri" charset="0"/>
                <a:ea typeface="Osaka" charset="0"/>
                <a:cs typeface="Osaka" charset="0"/>
              </a:rPr>
              <a:t>t fudge.</a:t>
            </a:r>
            <a:endParaRPr lang="en-US" sz="2800" dirty="0">
              <a:latin typeface="Calibri" charset="0"/>
              <a:ea typeface="Osaka" charset="0"/>
              <a:cs typeface="Osaka" charset="0"/>
            </a:endParaRPr>
          </a:p>
        </p:txBody>
      </p:sp>
      <p:sp>
        <p:nvSpPr>
          <p:cNvPr id="184323" name="Rectangle 4"/>
          <p:cNvSpPr>
            <a:spLocks noChangeArrowheads="1"/>
          </p:cNvSpPr>
          <p:nvPr/>
        </p:nvSpPr>
        <p:spPr bwMode="auto">
          <a:xfrm>
            <a:off x="609600" y="34290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Place credential gaps in context of jobs or tasks.</a:t>
            </a:r>
          </a:p>
        </p:txBody>
      </p:sp>
      <p:sp>
        <p:nvSpPr>
          <p:cNvPr id="184324" name="Rectangle 5"/>
          <p:cNvSpPr>
            <a:spLocks noChangeArrowheads="1"/>
          </p:cNvSpPr>
          <p:nvPr/>
        </p:nvSpPr>
        <p:spPr bwMode="auto">
          <a:xfrm>
            <a:off x="685800" y="47244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There is always something we are not. Relax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457200" y="274638"/>
            <a:ext cx="8229600" cy="1143000"/>
          </a:xfrm>
        </p:spPr>
        <p:txBody>
          <a:bodyPr/>
          <a:lstStyle/>
          <a:p>
            <a:endParaRPr lang="en-US" dirty="0">
              <a:latin typeface="Calibri" charset="0"/>
            </a:endParaRPr>
          </a:p>
        </p:txBody>
      </p:sp>
      <p:sp>
        <p:nvSpPr>
          <p:cNvPr id="197634" name="Rectangle 3"/>
          <p:cNvSpPr>
            <a:spLocks noGrp="1" noChangeArrowheads="1"/>
          </p:cNvSpPr>
          <p:nvPr>
            <p:ph type="body" idx="1"/>
          </p:nvPr>
        </p:nvSpPr>
        <p:spPr>
          <a:xfrm>
            <a:off x="457200" y="1600200"/>
            <a:ext cx="8229600" cy="4525963"/>
          </a:xfrm>
        </p:spPr>
        <p:txBody>
          <a:bodyPr/>
          <a:lstStyle/>
          <a:p>
            <a:endParaRPr lang="en-US" dirty="0">
              <a:latin typeface="Calibri" charset="0"/>
            </a:endParaRPr>
          </a:p>
        </p:txBody>
      </p:sp>
      <p:pic>
        <p:nvPicPr>
          <p:cNvPr id="197635" name="Picture 4" descr="cartoo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324600" cy="6125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3" name="Text Box 5"/>
          <p:cNvSpPr txBox="1">
            <a:spLocks noChangeArrowheads="1"/>
          </p:cNvSpPr>
          <p:nvPr/>
        </p:nvSpPr>
        <p:spPr bwMode="auto">
          <a:xfrm>
            <a:off x="381000" y="64008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p>
        </p:txBody>
      </p:sp>
      <p:sp>
        <p:nvSpPr>
          <p:cNvPr id="457734" name="Text Box 6"/>
          <p:cNvSpPr txBox="1">
            <a:spLocks noChangeArrowheads="1"/>
          </p:cNvSpPr>
          <p:nvPr/>
        </p:nvSpPr>
        <p:spPr bwMode="auto">
          <a:xfrm>
            <a:off x="990600" y="6096000"/>
            <a:ext cx="70135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ja-JP" altLang="en-US">
                <a:latin typeface="Arial"/>
              </a:rPr>
              <a:t>“</a:t>
            </a:r>
            <a:r>
              <a:rPr lang="en-US" dirty="0"/>
              <a:t>But what you call a track record I call ancient history.</a:t>
            </a:r>
            <a:r>
              <a:rPr lang="ja-JP" altLang="en-US">
                <a:latin typeface="Arial"/>
              </a:rPr>
              <a:t>”</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rgbClr val="000000"/>
            </a:solidFill>
          </a:ln>
        </p:spPr>
        <p:txBody>
          <a:bodyPr/>
          <a:lstStyle/>
          <a:p>
            <a:r>
              <a:rPr lang="en-US" dirty="0"/>
              <a:t>Challenges to Technique</a:t>
            </a:r>
          </a:p>
        </p:txBody>
      </p:sp>
      <p:sp>
        <p:nvSpPr>
          <p:cNvPr id="3" name="Content Placeholder 2"/>
          <p:cNvSpPr>
            <a:spLocks noGrp="1"/>
          </p:cNvSpPr>
          <p:nvPr>
            <p:ph idx="1"/>
          </p:nvPr>
        </p:nvSpPr>
        <p:spPr>
          <a:xfrm>
            <a:off x="457200" y="1600200"/>
            <a:ext cx="8458200" cy="5257800"/>
          </a:xfrm>
        </p:spPr>
        <p:txBody>
          <a:bodyPr>
            <a:normAutofit/>
          </a:bodyPr>
          <a:lstStyle/>
          <a:p>
            <a:r>
              <a:rPr lang="en-US" dirty="0"/>
              <a:t>Address techniques of uncertain validity</a:t>
            </a:r>
          </a:p>
          <a:p>
            <a:r>
              <a:rPr lang="en-US" dirty="0"/>
              <a:t>Limitation of methods – All have limitations (What are the major weaknesses in the use of the Parenting Stress Index?)</a:t>
            </a:r>
          </a:p>
          <a:p>
            <a:r>
              <a:rPr lang="en-US" dirty="0"/>
              <a:t>A different story when attorney is specialized and knows more than expert (rare)</a:t>
            </a:r>
          </a:p>
          <a:p>
            <a:r>
              <a:rPr lang="en-US" dirty="0"/>
              <a:t>Another expert feeds X-E questions to be asked.</a:t>
            </a:r>
          </a:p>
          <a:p>
            <a:r>
              <a:rPr lang="en-US" dirty="0"/>
              <a:t>Many questions not substantive – just designed to reduce credibility of the witness.</a:t>
            </a:r>
          </a:p>
        </p:txBody>
      </p:sp>
    </p:spTree>
    <p:extLst>
      <p:ext uri="{BB962C8B-B14F-4D97-AF65-F5344CB8AC3E}">
        <p14:creationId xmlns:p14="http://schemas.microsoft.com/office/powerpoint/2010/main" val="2581520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General Aspersions</a:t>
            </a:r>
          </a:p>
        </p:txBody>
      </p:sp>
      <p:sp>
        <p:nvSpPr>
          <p:cNvPr id="3" name="Content Placeholder 2"/>
          <p:cNvSpPr>
            <a:spLocks noGrp="1"/>
          </p:cNvSpPr>
          <p:nvPr>
            <p:ph idx="1"/>
          </p:nvPr>
        </p:nvSpPr>
        <p:spPr/>
        <p:txBody>
          <a:bodyPr>
            <a:normAutofit lnSpcReduction="10000"/>
          </a:bodyPr>
          <a:lstStyle/>
          <a:p>
            <a:r>
              <a:rPr lang="en-US" dirty="0"/>
              <a:t>Attorneys may ask questions about everything expert has </a:t>
            </a:r>
            <a:r>
              <a:rPr lang="en-US" i="1" dirty="0"/>
              <a:t>not</a:t>
            </a:r>
            <a:r>
              <a:rPr lang="en-US" dirty="0"/>
              <a:t> done: There are always things we have not done.</a:t>
            </a:r>
          </a:p>
          <a:p>
            <a:r>
              <a:rPr lang="en-US" dirty="0"/>
              <a:t>They may ask, “This is all based on Ms. Grimaldi’s </a:t>
            </a:r>
            <a:r>
              <a:rPr lang="en-US" dirty="0">
                <a:solidFill>
                  <a:schemeClr val="accent2"/>
                </a:solidFill>
              </a:rPr>
              <a:t>self-report</a:t>
            </a:r>
            <a:r>
              <a:rPr lang="en-US" dirty="0"/>
              <a:t> to you”  “Yes.” (alternatives?)</a:t>
            </a:r>
          </a:p>
          <a:p>
            <a:r>
              <a:rPr lang="en-US" dirty="0"/>
              <a:t>Sometimes silly &amp; petty X-E questions. Answer calmly and seriously -- (no matter how great the temptation to laugh or ridicule)</a:t>
            </a:r>
          </a:p>
          <a:p>
            <a:endParaRPr lang="en-US" dirty="0"/>
          </a:p>
        </p:txBody>
      </p:sp>
    </p:spTree>
    <p:extLst>
      <p:ext uri="{BB962C8B-B14F-4D97-AF65-F5344CB8AC3E}">
        <p14:creationId xmlns:p14="http://schemas.microsoft.com/office/powerpoint/2010/main" val="4092939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l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Text Box 5"/>
          <p:cNvSpPr txBox="1">
            <a:spLocks noChangeArrowheads="1"/>
          </p:cNvSpPr>
          <p:nvPr/>
        </p:nvSpPr>
        <p:spPr bwMode="auto">
          <a:xfrm>
            <a:off x="0" y="6338888"/>
            <a:ext cx="91821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2800" b="1"/>
              <a:t>Your honor, I object! Counsel is trying to lead the witness!!</a:t>
            </a:r>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solidFill>
            <a:srgbClr val="8EB4E3"/>
          </a:solidFill>
          <a:ln w="38100">
            <a:solidFill>
              <a:srgbClr val="000000"/>
            </a:solidFill>
            <a:miter lim="800000"/>
            <a:headEnd/>
            <a:tailEnd/>
          </a:ln>
        </p:spPr>
        <p:txBody>
          <a:bodyPr/>
          <a:lstStyle/>
          <a:p>
            <a:pPr eaLnBrk="1" hangingPunct="1"/>
            <a:r>
              <a:rPr lang="en-US">
                <a:latin typeface="Calibri" charset="0"/>
                <a:ea typeface="Osaka" charset="0"/>
                <a:cs typeface="Osaka" charset="0"/>
              </a:rPr>
              <a:t>YES OR NO: 2</a:t>
            </a:r>
          </a:p>
        </p:txBody>
      </p:sp>
      <p:sp>
        <p:nvSpPr>
          <p:cNvPr id="159746" name="Rectangle 3"/>
          <p:cNvSpPr>
            <a:spLocks noGrp="1" noChangeArrowheads="1"/>
          </p:cNvSpPr>
          <p:nvPr>
            <p:ph idx="1"/>
          </p:nvPr>
        </p:nvSpPr>
        <p:spPr>
          <a:xfrm>
            <a:off x="571500" y="1981200"/>
            <a:ext cx="8001000" cy="1763713"/>
          </a:xfrm>
        </p:spPr>
        <p:txBody>
          <a:bodyPr>
            <a:normAutofit lnSpcReduction="10000"/>
          </a:bodyPr>
          <a:lstStyle/>
          <a:p>
            <a:pPr eaLnBrk="1" hangingPunct="1">
              <a:buFont typeface="Wingdings" charset="0"/>
              <a:buNone/>
            </a:pPr>
            <a:r>
              <a:rPr lang="en-US" sz="2800">
                <a:latin typeface="Calibri" charset="0"/>
                <a:ea typeface="Osaka" charset="0"/>
                <a:cs typeface="Osaka" charset="0"/>
              </a:rPr>
              <a:t>Sometimes the yes or no answer is demanded inappropriately. Do not give in. Instead, say:</a:t>
            </a:r>
          </a:p>
          <a:p>
            <a:pPr lvl="1" eaLnBrk="1" hangingPunct="1">
              <a:lnSpc>
                <a:spcPct val="90000"/>
              </a:lnSpc>
              <a:buFont typeface="Wingdings" charset="0"/>
              <a:buNone/>
            </a:pPr>
            <a:r>
              <a:rPr lang="ja-JP" altLang="en-US" sz="2400">
                <a:latin typeface="Calibri" charset="0"/>
                <a:ea typeface="Osaka" charset="0"/>
                <a:cs typeface="Osaka" charset="0"/>
              </a:rPr>
              <a:t>“</a:t>
            </a:r>
            <a:r>
              <a:rPr lang="en-US" altLang="ja-JP">
                <a:latin typeface="Calibri" charset="0"/>
                <a:ea typeface="Osaka" charset="0"/>
                <a:cs typeface="Osaka" charset="0"/>
              </a:rPr>
              <a:t>There is no simple yes or no answer to that question.</a:t>
            </a:r>
            <a:r>
              <a:rPr lang="ja-JP" altLang="en-US">
                <a:latin typeface="Calibri" charset="0"/>
                <a:ea typeface="Osaka" charset="0"/>
                <a:cs typeface="Osaka" charset="0"/>
              </a:rPr>
              <a:t>”</a:t>
            </a:r>
            <a:endParaRPr lang="en-US" sz="2400">
              <a:latin typeface="Calibri" charset="0"/>
              <a:ea typeface="Osaka" charset="0"/>
              <a:cs typeface="Osaka" charset="0"/>
            </a:endParaRPr>
          </a:p>
        </p:txBody>
      </p:sp>
      <p:sp>
        <p:nvSpPr>
          <p:cNvPr id="159747" name="Rectangle 4"/>
          <p:cNvSpPr>
            <a:spLocks noChangeArrowheads="1"/>
          </p:cNvSpPr>
          <p:nvPr/>
        </p:nvSpPr>
        <p:spPr bwMode="auto">
          <a:xfrm>
            <a:off x="609600" y="4495800"/>
            <a:ext cx="7772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Some witnesses turn to the judge and state</a:t>
            </a:r>
          </a:p>
          <a:p>
            <a:pPr>
              <a:lnSpc>
                <a:spcPct val="90000"/>
              </a:lnSpc>
            </a:pPr>
            <a:endParaRPr lang="en-US" sz="2800"/>
          </a:p>
          <a:p>
            <a:pPr lvl="1">
              <a:lnSpc>
                <a:spcPct val="90000"/>
              </a:lnSpc>
            </a:pPr>
            <a:r>
              <a:rPr lang="ja-JP" altLang="en-US"/>
              <a:t>“</a:t>
            </a:r>
            <a:r>
              <a:rPr lang="en-US" altLang="ja-JP"/>
              <a:t>Your honor, it would be professionally irresponsible to try to give a yes or no answer to that question.</a:t>
            </a:r>
            <a:r>
              <a:rPr lang="ja-JP" altLang="en-US"/>
              <a:t>”</a:t>
            </a:r>
            <a:endParaRPr lang="en-US" altLang="ja-JP"/>
          </a:p>
          <a:p>
            <a:pPr lvl="1">
              <a:lnSpc>
                <a:spcPct val="90000"/>
              </a:lnSpc>
            </a:pPr>
            <a:endParaRPr lang="en-US"/>
          </a:p>
          <a:p>
            <a:pPr lvl="1">
              <a:lnSpc>
                <a:spcPct val="90000"/>
              </a:lnSpc>
            </a:pPr>
            <a:r>
              <a:rPr lang="ja-JP" altLang="en-US"/>
              <a:t>“</a:t>
            </a:r>
            <a:r>
              <a:rPr lang="en-US" altLang="ja-JP"/>
              <a:t>To answer yes or no would violate the oath I have taken to tell the whole truth</a:t>
            </a:r>
            <a:r>
              <a:rPr lang="ja-JP" altLang="en-US"/>
              <a:t>”</a:t>
            </a: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eaLnBrk="1" hangingPunct="1"/>
            <a:endParaRPr lang="en-US">
              <a:latin typeface="Helvetica" charset="0"/>
              <a:ea typeface="Osaka" charset="0"/>
              <a:cs typeface="Osaka" charset="0"/>
            </a:endParaRPr>
          </a:p>
        </p:txBody>
      </p:sp>
      <p:sp>
        <p:nvSpPr>
          <p:cNvPr id="146434" name="Rectangle 3"/>
          <p:cNvSpPr>
            <a:spLocks noGrp="1" noChangeArrowheads="1"/>
          </p:cNvSpPr>
          <p:nvPr>
            <p:ph type="body" idx="1"/>
          </p:nvPr>
        </p:nvSpPr>
        <p:spPr/>
        <p:txBody>
          <a:bodyPr/>
          <a:lstStyle/>
          <a:p>
            <a:pPr eaLnBrk="1" hangingPunct="1"/>
            <a:endParaRPr lang="en-US">
              <a:latin typeface="Helvetica" charset="0"/>
              <a:ea typeface="Osaka" charset="0"/>
              <a:cs typeface="Osaka" charset="0"/>
            </a:endParaRPr>
          </a:p>
        </p:txBody>
      </p:sp>
      <p:pic>
        <p:nvPicPr>
          <p:cNvPr id="146435" name="Picture 4" descr="qu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219200"/>
            <a:ext cx="8328025"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6" name="Text Box 5"/>
          <p:cNvSpPr txBox="1">
            <a:spLocks noChangeArrowheads="1"/>
          </p:cNvSpPr>
          <p:nvPr/>
        </p:nvSpPr>
        <p:spPr bwMode="auto">
          <a:xfrm>
            <a:off x="-92075" y="5867400"/>
            <a:ext cx="901223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ja-JP" altLang="en-US" sz="2800"/>
              <a:t>“</a:t>
            </a:r>
            <a:r>
              <a:rPr lang="en-US" altLang="ja-JP" sz="2800"/>
              <a:t>We have testimony that you walk like a duck and you quack </a:t>
            </a:r>
          </a:p>
          <a:p>
            <a:r>
              <a:rPr lang="en-US" sz="2800"/>
              <a:t>like a duck. Tell the court -- are you a duck?</a:t>
            </a:r>
            <a:r>
              <a:rPr lang="ja-JP" altLang="en-US" sz="2800"/>
              <a:t>”</a:t>
            </a:r>
            <a:r>
              <a:rPr lang="en-US" altLang="ja-JP" sz="2800"/>
              <a:t> (the answer?)</a:t>
            </a:r>
            <a:endParaRPr lang="en-US"/>
          </a:p>
        </p:txBody>
      </p:sp>
      <p:sp>
        <p:nvSpPr>
          <p:cNvPr id="146437" name="Text Box 6"/>
          <p:cNvSpPr txBox="1">
            <a:spLocks noChangeArrowheads="1"/>
          </p:cNvSpPr>
          <p:nvPr/>
        </p:nvSpPr>
        <p:spPr bwMode="auto">
          <a:xfrm>
            <a:off x="1371600" y="-1919288"/>
            <a:ext cx="53990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3200"/>
              <a:t>What Push-Pull would you 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381000" y="533400"/>
            <a:ext cx="8001000" cy="9144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Our Objectives: 4-6</a:t>
            </a:r>
          </a:p>
        </p:txBody>
      </p:sp>
      <p:sp>
        <p:nvSpPr>
          <p:cNvPr id="6147" name="Rectangle 3"/>
          <p:cNvSpPr>
            <a:spLocks noGrp="1" noChangeArrowheads="1"/>
          </p:cNvSpPr>
          <p:nvPr>
            <p:ph idx="1"/>
          </p:nvPr>
        </p:nvSpPr>
        <p:spPr>
          <a:xfrm>
            <a:off x="571500" y="1981200"/>
            <a:ext cx="8001000" cy="1058863"/>
          </a:xfrm>
        </p:spPr>
        <p:txBody>
          <a:bodyPr/>
          <a:lstStyle/>
          <a:p>
            <a:pPr eaLnBrk="1" hangingPunct="1">
              <a:buFont typeface="Wingdings" charset="0"/>
              <a:buNone/>
            </a:pPr>
            <a:r>
              <a:rPr lang="en-US" sz="2400" b="1">
                <a:latin typeface="Calibri" charset="0"/>
                <a:ea typeface="Osaka" charset="0"/>
                <a:cs typeface="Osaka" charset="0"/>
              </a:rPr>
              <a:t>4. Prepare you to leave courtrooms with more knowledge of transactions on the stand</a:t>
            </a:r>
          </a:p>
        </p:txBody>
      </p:sp>
      <p:sp>
        <p:nvSpPr>
          <p:cNvPr id="6148" name="Rectangle 4"/>
          <p:cNvSpPr>
            <a:spLocks noChangeArrowheads="1"/>
          </p:cNvSpPr>
          <p:nvPr/>
        </p:nvSpPr>
        <p:spPr bwMode="auto">
          <a:xfrm>
            <a:off x="685800" y="31242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5. For you to feel more comfortable and satisfied about          your testimony</a:t>
            </a:r>
          </a:p>
        </p:txBody>
      </p:sp>
      <p:sp>
        <p:nvSpPr>
          <p:cNvPr id="6149" name="Rectangle 5"/>
          <p:cNvSpPr>
            <a:spLocks noChangeArrowheads="1"/>
          </p:cNvSpPr>
          <p:nvPr/>
        </p:nvSpPr>
        <p:spPr bwMode="auto">
          <a:xfrm>
            <a:off x="685800" y="4038600"/>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nSpc>
                <a:spcPct val="90000"/>
              </a:lnSpc>
              <a:buAutoNum type="arabicPeriod" startAt="6"/>
            </a:pPr>
            <a:r>
              <a:rPr lang="en-US" b="1"/>
              <a:t>More able to integrate who you are and what you have to say with the demands of the court</a:t>
            </a:r>
          </a:p>
          <a:p>
            <a:pPr>
              <a:lnSpc>
                <a:spcPct val="90000"/>
              </a:lnSpc>
            </a:pPr>
            <a:endParaRPr lang="en-US" b="1"/>
          </a:p>
        </p:txBody>
      </p:sp>
      <p:sp>
        <p:nvSpPr>
          <p:cNvPr id="6150" name="Rectangle 6"/>
          <p:cNvSpPr>
            <a:spLocks noChangeArrowheads="1"/>
          </p:cNvSpPr>
          <p:nvPr/>
        </p:nvSpPr>
        <p:spPr bwMode="auto">
          <a:xfrm>
            <a:off x="685800" y="5334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 calcmode="lin" valueType="num">
                                      <p:cBhvr additive="base">
                                        <p:cTn id="13" dur="500" fill="hold"/>
                                        <p:tgtEl>
                                          <p:spTgt spid="614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9">
                                            <p:txEl>
                                              <p:pRg st="0" end="0"/>
                                            </p:txEl>
                                          </p:spTgt>
                                        </p:tgtEl>
                                        <p:attrNameLst>
                                          <p:attrName>style.visibility</p:attrName>
                                        </p:attrNameLst>
                                      </p:cBhvr>
                                      <p:to>
                                        <p:strVal val="visible"/>
                                      </p:to>
                                    </p:set>
                                    <p:anim calcmode="lin" valueType="num">
                                      <p:cBhvr additive="base">
                                        <p:cTn id="19" dur="500" fill="hold"/>
                                        <p:tgtEl>
                                          <p:spTgt spid="614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6150">
                                            <p:txEl>
                                              <p:pRg st="0" end="0"/>
                                            </p:txEl>
                                          </p:spTgt>
                                        </p:tgtEl>
                                        <p:attrNameLst>
                                          <p:attrName>style.visibility</p:attrName>
                                        </p:attrNameLst>
                                      </p:cBhvr>
                                      <p:to>
                                        <p:strVal val="visible"/>
                                      </p:to>
                                    </p:set>
                                    <p:anim calcmode="lin" valueType="num">
                                      <p:cBhvr additive="base">
                                        <p:cTn id="25" dur="500" fill="hold"/>
                                        <p:tgtEl>
                                          <p:spTgt spid="615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48" grpId="0" build="p" autoUpdateAnimBg="0"/>
      <p:bldP spid="6149" grpId="0" build="p" autoUpdateAnimBg="0"/>
      <p:bldP spid="6150"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chemeClr val="tx1"/>
            </a:solidFill>
          </a:ln>
        </p:spPr>
        <p:txBody>
          <a:bodyPr/>
          <a:lstStyle/>
          <a:p>
            <a:r>
              <a:rPr lang="en-US"/>
              <a:t>Learned Treatises</a:t>
            </a:r>
          </a:p>
        </p:txBody>
      </p:sp>
      <p:sp>
        <p:nvSpPr>
          <p:cNvPr id="3" name="Content Placeholder 2"/>
          <p:cNvSpPr>
            <a:spLocks noGrp="1"/>
          </p:cNvSpPr>
          <p:nvPr>
            <p:ph idx="1"/>
          </p:nvPr>
        </p:nvSpPr>
        <p:spPr/>
        <p:txBody>
          <a:bodyPr/>
          <a:lstStyle/>
          <a:p>
            <a:r>
              <a:rPr lang="en-US" dirty="0"/>
              <a:t>Admitted if expert has relied on it </a:t>
            </a:r>
          </a:p>
          <a:p>
            <a:r>
              <a:rPr lang="en-US" dirty="0"/>
              <a:t>Or accepts book or study or person as authority</a:t>
            </a:r>
          </a:p>
          <a:p>
            <a:r>
              <a:rPr lang="en-US" dirty="0"/>
              <a:t>Accept only if truly, thoroughly familiar w it</a:t>
            </a:r>
          </a:p>
          <a:p>
            <a:r>
              <a:rPr lang="en-US" dirty="0"/>
              <a:t>Be cautious about quickly accepting even if person is famous psychologist (including Nobel Prize winner Daniel Kahneman?)</a:t>
            </a:r>
          </a:p>
        </p:txBody>
      </p:sp>
    </p:spTree>
    <p:extLst>
      <p:ext uri="{BB962C8B-B14F-4D97-AF65-F5344CB8AC3E}">
        <p14:creationId xmlns:p14="http://schemas.microsoft.com/office/powerpoint/2010/main" val="2034146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4"/>
          <p:cNvSpPr>
            <a:spLocks noGrp="1" noChangeArrowheads="1"/>
          </p:cNvSpPr>
          <p:nvPr>
            <p:ph type="title"/>
          </p:nvPr>
        </p:nvSpPr>
        <p:spPr>
          <a:xfrm>
            <a:off x="609600" y="457200"/>
            <a:ext cx="8001000" cy="14478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Learned Treatise in Cross-Examination</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09800"/>
            <a:ext cx="3810000" cy="4343400"/>
          </a:xfrm>
          <a:prstGeom prst="rect">
            <a:avLst/>
          </a:prstGeom>
          <a:noFill/>
          <a:ln>
            <a:noFill/>
          </a:ln>
        </p:spPr>
      </p:pic>
      <p:sp>
        <p:nvSpPr>
          <p:cNvPr id="2" name="TextBox 1"/>
          <p:cNvSpPr txBox="1"/>
          <p:nvPr/>
        </p:nvSpPr>
        <p:spPr>
          <a:xfrm>
            <a:off x="533400" y="2514600"/>
            <a:ext cx="3458849" cy="1569660"/>
          </a:xfrm>
          <a:prstGeom prst="rect">
            <a:avLst/>
          </a:prstGeom>
          <a:noFill/>
        </p:spPr>
        <p:txBody>
          <a:bodyPr wrap="none" rtlCol="0">
            <a:spAutoFit/>
          </a:bodyPr>
          <a:lstStyle/>
          <a:p>
            <a:r>
              <a:rPr lang="en-US"/>
              <a:t>Doctor, Would you accept </a:t>
            </a:r>
          </a:p>
          <a:p>
            <a:r>
              <a:rPr lang="en-US"/>
              <a:t>Dr. Phillip </a:t>
            </a:r>
            <a:r>
              <a:rPr lang="en-US" err="1"/>
              <a:t>Zimbardo</a:t>
            </a:r>
            <a:r>
              <a:rPr lang="en-US"/>
              <a:t> as an</a:t>
            </a:r>
          </a:p>
          <a:p>
            <a:r>
              <a:rPr lang="en-US"/>
              <a:t>authority on the effects of</a:t>
            </a:r>
          </a:p>
          <a:p>
            <a:r>
              <a:rPr lang="en-US"/>
              <a:t>imprisonment? </a:t>
            </a:r>
          </a:p>
        </p:txBody>
      </p:sp>
      <p:sp>
        <p:nvSpPr>
          <p:cNvPr id="3" name="TextBox 2"/>
          <p:cNvSpPr txBox="1"/>
          <p:nvPr/>
        </p:nvSpPr>
        <p:spPr>
          <a:xfrm>
            <a:off x="609600" y="4724400"/>
            <a:ext cx="4142781" cy="1569660"/>
          </a:xfrm>
          <a:prstGeom prst="rect">
            <a:avLst/>
          </a:prstGeom>
          <a:noFill/>
        </p:spPr>
        <p:txBody>
          <a:bodyPr wrap="none" rtlCol="0">
            <a:spAutoFit/>
          </a:bodyPr>
          <a:lstStyle/>
          <a:p>
            <a:r>
              <a:rPr lang="en-US"/>
              <a:t>If not him, who would you fully</a:t>
            </a:r>
          </a:p>
          <a:p>
            <a:r>
              <a:rPr lang="en-US"/>
              <a:t>accept as an authority?</a:t>
            </a:r>
          </a:p>
          <a:p>
            <a:endParaRPr lang="en-US"/>
          </a:p>
          <a:p>
            <a:r>
              <a:rPr lang="en-US"/>
              <a:t>Are you </a:t>
            </a:r>
            <a:r>
              <a:rPr lang="en-US" i="1"/>
              <a:t>the</a:t>
            </a:r>
            <a:r>
              <a:rPr lang="en-US"/>
              <a:t> national authority?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Prior Writings or Testimony</a:t>
            </a:r>
          </a:p>
        </p:txBody>
      </p:sp>
      <p:sp>
        <p:nvSpPr>
          <p:cNvPr id="3" name="Content Placeholder 2"/>
          <p:cNvSpPr>
            <a:spLocks noGrp="1"/>
          </p:cNvSpPr>
          <p:nvPr>
            <p:ph idx="1"/>
          </p:nvPr>
        </p:nvSpPr>
        <p:spPr/>
        <p:txBody>
          <a:bodyPr>
            <a:normAutofit/>
          </a:bodyPr>
          <a:lstStyle/>
          <a:p>
            <a:r>
              <a:rPr lang="en-US" dirty="0"/>
              <a:t>Attorneys collect transcripts of testimony by certain experts – often out of context</a:t>
            </a:r>
          </a:p>
          <a:p>
            <a:r>
              <a:rPr lang="en-US" dirty="0"/>
              <a:t>What if inconsistent with current testimony?</a:t>
            </a:r>
          </a:p>
          <a:p>
            <a:r>
              <a:rPr lang="en-US" dirty="0"/>
              <a:t>Professional writings</a:t>
            </a:r>
          </a:p>
          <a:p>
            <a:r>
              <a:rPr lang="en-US" dirty="0"/>
              <a:t>Listservs, Facebook</a:t>
            </a:r>
          </a:p>
          <a:p>
            <a:r>
              <a:rPr lang="en-US" dirty="0"/>
              <a:t>Case descriptions of pending trials</a:t>
            </a:r>
          </a:p>
          <a:p>
            <a:r>
              <a:rPr lang="en-US" dirty="0"/>
              <a:t>My story of leaving my body during sidebars, and “my mind was elsewhere” </a:t>
            </a:r>
          </a:p>
        </p:txBody>
      </p:sp>
    </p:spTree>
    <p:extLst>
      <p:ext uri="{BB962C8B-B14F-4D97-AF65-F5344CB8AC3E}">
        <p14:creationId xmlns:p14="http://schemas.microsoft.com/office/powerpoint/2010/main" val="2399771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Pace Control: Four rules</a:t>
            </a:r>
          </a:p>
        </p:txBody>
      </p:sp>
      <p:sp>
        <p:nvSpPr>
          <p:cNvPr id="167938" name="Rectangle 3"/>
          <p:cNvSpPr>
            <a:spLocks noGrp="1" noChangeArrowheads="1"/>
          </p:cNvSpPr>
          <p:nvPr>
            <p:ph idx="1"/>
          </p:nvPr>
        </p:nvSpPr>
        <p:spPr>
          <a:xfrm>
            <a:off x="685800" y="1905000"/>
            <a:ext cx="7772400" cy="533400"/>
          </a:xfrm>
        </p:spPr>
        <p:txBody>
          <a:bodyPr/>
          <a:lstStyle/>
          <a:p>
            <a:pPr eaLnBrk="1" hangingPunct="1">
              <a:lnSpc>
                <a:spcPct val="90000"/>
              </a:lnSpc>
              <a:buFont typeface="Wingdings" charset="0"/>
              <a:buNone/>
            </a:pPr>
            <a:r>
              <a:rPr lang="en-US" sz="2800" b="1">
                <a:latin typeface="Calibri" charset="0"/>
                <a:ea typeface="Osaka" charset="0"/>
                <a:cs typeface="Osaka" charset="0"/>
              </a:rPr>
              <a:t>Attorneys attempt to control pace</a:t>
            </a:r>
          </a:p>
        </p:txBody>
      </p:sp>
      <p:sp>
        <p:nvSpPr>
          <p:cNvPr id="167939" name="Rectangle 4"/>
          <p:cNvSpPr>
            <a:spLocks noChangeArrowheads="1"/>
          </p:cNvSpPr>
          <p:nvPr/>
        </p:nvSpPr>
        <p:spPr bwMode="auto">
          <a:xfrm>
            <a:off x="685800" y="24384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To control your own pace: </a:t>
            </a:r>
          </a:p>
        </p:txBody>
      </p:sp>
      <p:sp>
        <p:nvSpPr>
          <p:cNvPr id="167940" name="Rectangle 5"/>
          <p:cNvSpPr>
            <a:spLocks noChangeArrowheads="1"/>
          </p:cNvSpPr>
          <p:nvPr/>
        </p:nvSpPr>
        <p:spPr bwMode="auto">
          <a:xfrm>
            <a:off x="685800" y="29718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1. Correct shallow and anxious breathing</a:t>
            </a:r>
          </a:p>
        </p:txBody>
      </p:sp>
      <p:sp>
        <p:nvSpPr>
          <p:cNvPr id="167941" name="Rectangle 6"/>
          <p:cNvSpPr>
            <a:spLocks noChangeArrowheads="1"/>
          </p:cNvSpPr>
          <p:nvPr/>
        </p:nvSpPr>
        <p:spPr bwMode="auto">
          <a:xfrm>
            <a:off x="685800" y="34290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dirty="0"/>
              <a:t>- Breathe in deeply. Respond on out-breath. Slows pace, promotes power in answers (already noted)</a:t>
            </a:r>
          </a:p>
        </p:txBody>
      </p:sp>
      <p:sp>
        <p:nvSpPr>
          <p:cNvPr id="50183" name="Rectangle 7"/>
          <p:cNvSpPr>
            <a:spLocks noChangeArrowheads="1"/>
          </p:cNvSpPr>
          <p:nvPr/>
        </p:nvSpPr>
        <p:spPr bwMode="auto">
          <a:xfrm>
            <a:off x="685800" y="4267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2.  Some answers require thought. Stop talking. Take time to think.</a:t>
            </a:r>
            <a:endParaRPr lang="en-US" sz="2800"/>
          </a:p>
        </p:txBody>
      </p:sp>
      <p:sp>
        <p:nvSpPr>
          <p:cNvPr id="50184" name="Rectangle 8"/>
          <p:cNvSpPr>
            <a:spLocks noChangeArrowheads="1"/>
          </p:cNvSpPr>
          <p:nvPr/>
        </p:nvSpPr>
        <p:spPr bwMode="auto">
          <a:xfrm>
            <a:off x="685800" y="5105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3. Think with visible actions. Hands, head positions, posture, body movement.</a:t>
            </a:r>
          </a:p>
        </p:txBody>
      </p:sp>
      <p:sp>
        <p:nvSpPr>
          <p:cNvPr id="167944" name="Rectangle 9"/>
          <p:cNvSpPr>
            <a:spLocks noChangeArrowheads="1"/>
          </p:cNvSpPr>
          <p:nvPr/>
        </p:nvSpPr>
        <p:spPr bwMode="auto">
          <a:xfrm>
            <a:off x="685800" y="59436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 4. Then respond with clarity and strength</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anim calcmode="lin" valueType="num">
                                      <p:cBhvr additive="base">
                                        <p:cTn id="7" dur="500" fill="hold"/>
                                        <p:tgtEl>
                                          <p:spTgt spid="501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84">
                                            <p:txEl>
                                              <p:pRg st="0" end="0"/>
                                            </p:txEl>
                                          </p:spTgt>
                                        </p:tgtEl>
                                        <p:attrNameLst>
                                          <p:attrName>style.visibility</p:attrName>
                                        </p:attrNameLst>
                                      </p:cBhvr>
                                      <p:to>
                                        <p:strVal val="visible"/>
                                      </p:to>
                                    </p:set>
                                    <p:anim calcmode="lin" valueType="num">
                                      <p:cBhvr additive="base">
                                        <p:cTn id="13" dur="500" fill="hold"/>
                                        <p:tgtEl>
                                          <p:spTgt spid="501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autoUpdateAnimBg="0"/>
      <p:bldP spid="50184"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241300" y="277756"/>
            <a:ext cx="8001000" cy="9144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ELICITED VANITY</a:t>
            </a:r>
          </a:p>
        </p:txBody>
      </p:sp>
      <p:sp>
        <p:nvSpPr>
          <p:cNvPr id="188418" name="Rectangle 3"/>
          <p:cNvSpPr>
            <a:spLocks noGrp="1" noChangeArrowheads="1"/>
          </p:cNvSpPr>
          <p:nvPr>
            <p:ph idx="1"/>
          </p:nvPr>
        </p:nvSpPr>
        <p:spPr>
          <a:xfrm>
            <a:off x="533400" y="1752600"/>
            <a:ext cx="8001000" cy="1552575"/>
          </a:xfrm>
        </p:spPr>
        <p:txBody>
          <a:bodyPr>
            <a:normAutofit fontScale="92500" lnSpcReduction="10000"/>
          </a:bodyPr>
          <a:lstStyle/>
          <a:p>
            <a:pPr eaLnBrk="1" hangingPunct="1">
              <a:buFont typeface="Wingdings" charset="0"/>
              <a:buNone/>
            </a:pPr>
            <a:r>
              <a:rPr lang="en-US" sz="2800" b="1">
                <a:latin typeface="Calibri" charset="0"/>
                <a:ea typeface="Osaka" charset="0"/>
                <a:cs typeface="Osaka" charset="0"/>
              </a:rPr>
              <a:t>•  Attorneys sometimes engage in outrageous flattery . In cross-examination or during depositions, ingratiating questions can take on a challenging or threatening quality. </a:t>
            </a:r>
          </a:p>
        </p:txBody>
      </p:sp>
      <p:sp>
        <p:nvSpPr>
          <p:cNvPr id="188419" name="Rectangle 4"/>
          <p:cNvSpPr>
            <a:spLocks noChangeArrowheads="1"/>
          </p:cNvSpPr>
          <p:nvPr/>
        </p:nvSpPr>
        <p:spPr bwMode="auto">
          <a:xfrm>
            <a:off x="533400" y="36576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	</a:t>
            </a:r>
            <a:r>
              <a:rPr lang="ja-JP" altLang="en-US" sz="2800" b="1"/>
              <a:t>“</a:t>
            </a:r>
            <a:r>
              <a:rPr lang="en-US" altLang="ja-JP" sz="2800" b="1"/>
              <a:t>You consider yourself a very careful observer of human behavior, don</a:t>
            </a:r>
            <a:r>
              <a:rPr lang="ja-JP" altLang="en-US" sz="2800" b="1"/>
              <a:t>’</a:t>
            </a:r>
            <a:r>
              <a:rPr lang="en-US" altLang="ja-JP" sz="2800" b="1"/>
              <a:t>t you?</a:t>
            </a:r>
            <a:r>
              <a:rPr lang="ja-JP" altLang="en-US" sz="2800" b="1"/>
              <a:t>”</a:t>
            </a:r>
            <a:endParaRPr lang="en-US" sz="2800" b="1"/>
          </a:p>
        </p:txBody>
      </p:sp>
      <p:sp>
        <p:nvSpPr>
          <p:cNvPr id="188420" name="Rectangle 5"/>
          <p:cNvSpPr>
            <a:spLocks noChangeArrowheads="1"/>
          </p:cNvSpPr>
          <p:nvPr/>
        </p:nvSpPr>
        <p:spPr bwMode="auto">
          <a:xfrm>
            <a:off x="685800" y="4343400"/>
            <a:ext cx="75438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sz="2800" b="1"/>
          </a:p>
        </p:txBody>
      </p:sp>
      <p:sp>
        <p:nvSpPr>
          <p:cNvPr id="188421" name="Rectangle 6"/>
          <p:cNvSpPr>
            <a:spLocks noChangeArrowheads="1"/>
          </p:cNvSpPr>
          <p:nvPr/>
        </p:nvSpPr>
        <p:spPr bwMode="auto">
          <a:xfrm>
            <a:off x="609600" y="52578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ja-JP" altLang="en-US" sz="2800" b="1"/>
              <a:t>“</a:t>
            </a:r>
            <a:r>
              <a:rPr lang="en-US" altLang="ja-JP" sz="2800" b="1"/>
              <a:t>With all the achievements on your resume, do you have an exceptionally high level of expertise in your field?</a:t>
            </a:r>
            <a:r>
              <a:rPr lang="ja-JP" altLang="en-US" sz="2800" b="1"/>
              <a:t>”</a:t>
            </a:r>
            <a:endParaRPr lang="en-US" sz="2800" b="1"/>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685800" y="381000"/>
            <a:ext cx="7772400" cy="1371600"/>
          </a:xfrm>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Elicited Vanity: Answers. 1</a:t>
            </a:r>
          </a:p>
        </p:txBody>
      </p:sp>
      <p:sp>
        <p:nvSpPr>
          <p:cNvPr id="189442" name="Rectangle 3"/>
          <p:cNvSpPr>
            <a:spLocks noGrp="1" noChangeArrowheads="1"/>
          </p:cNvSpPr>
          <p:nvPr>
            <p:ph idx="1"/>
          </p:nvPr>
        </p:nvSpPr>
        <p:spPr>
          <a:xfrm>
            <a:off x="571500" y="1981200"/>
            <a:ext cx="8001000" cy="1481138"/>
          </a:xfrm>
        </p:spPr>
        <p:txBody>
          <a:bodyPr/>
          <a:lstStyle/>
          <a:p>
            <a:pPr eaLnBrk="1" hangingPunct="1">
              <a:buFont typeface="Wingdings" charset="0"/>
              <a:buNone/>
            </a:pPr>
            <a:r>
              <a:rPr lang="en-US" sz="2800" b="1">
                <a:latin typeface="Calibri" charset="0"/>
                <a:ea typeface="Osaka" charset="0"/>
                <a:cs typeface="Osaka" charset="0"/>
              </a:rPr>
              <a:t>Such questions have potential for bringing out self-promotion and arrogance.</a:t>
            </a:r>
          </a:p>
        </p:txBody>
      </p:sp>
      <p:sp>
        <p:nvSpPr>
          <p:cNvPr id="189443" name="Rectangle 4"/>
          <p:cNvSpPr>
            <a:spLocks noChangeArrowheads="1"/>
          </p:cNvSpPr>
          <p:nvPr/>
        </p:nvSpPr>
        <p:spPr bwMode="auto">
          <a:xfrm>
            <a:off x="685800" y="3581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Avoid elicited bragging</a:t>
            </a:r>
          </a:p>
        </p:txBody>
      </p:sp>
      <p:sp>
        <p:nvSpPr>
          <p:cNvPr id="189444" name="Rectangle 5"/>
          <p:cNvSpPr>
            <a:spLocks noChangeArrowheads="1"/>
          </p:cNvSpPr>
          <p:nvPr/>
        </p:nvSpPr>
        <p:spPr bwMode="auto">
          <a:xfrm>
            <a:off x="685800" y="42672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Matter-of-fact modesty</a:t>
            </a:r>
          </a:p>
        </p:txBody>
      </p:sp>
      <p:sp>
        <p:nvSpPr>
          <p:cNvPr id="189445" name="Rectangle 6"/>
          <p:cNvSpPr>
            <a:spLocks noChangeArrowheads="1"/>
          </p:cNvSpPr>
          <p:nvPr/>
        </p:nvSpPr>
        <p:spPr bwMode="auto">
          <a:xfrm>
            <a:off x="685800" y="49530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Do not be an expert on your expertise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685800" y="457200"/>
            <a:ext cx="7772400" cy="12954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ELICITED VANITY: ANSWERS 2</a:t>
            </a:r>
          </a:p>
        </p:txBody>
      </p:sp>
      <p:sp>
        <p:nvSpPr>
          <p:cNvPr id="190466" name="Rectangle 3"/>
          <p:cNvSpPr>
            <a:spLocks noGrp="1" noChangeArrowheads="1"/>
          </p:cNvSpPr>
          <p:nvPr>
            <p:ph idx="1"/>
          </p:nvPr>
        </p:nvSpPr>
        <p:spPr>
          <a:xfrm>
            <a:off x="571500" y="1981200"/>
            <a:ext cx="8001000" cy="423863"/>
          </a:xfrm>
        </p:spPr>
        <p:txBody>
          <a:bodyPr>
            <a:normAutofit fontScale="92500" lnSpcReduction="20000"/>
          </a:bodyPr>
          <a:lstStyle/>
          <a:p>
            <a:pPr eaLnBrk="1" hangingPunct="1"/>
            <a:r>
              <a:rPr lang="en-US" sz="2800">
                <a:latin typeface="Calibri" charset="0"/>
                <a:ea typeface="Osaka" charset="0"/>
                <a:cs typeface="Osaka" charset="0"/>
              </a:rPr>
              <a:t>Address the tactic. You might respond:</a:t>
            </a:r>
          </a:p>
        </p:txBody>
      </p:sp>
      <p:sp>
        <p:nvSpPr>
          <p:cNvPr id="190467" name="Rectangle 4"/>
          <p:cNvSpPr>
            <a:spLocks noChangeArrowheads="1"/>
          </p:cNvSpPr>
          <p:nvPr/>
        </p:nvSpPr>
        <p:spPr bwMode="auto">
          <a:xfrm>
            <a:off x="685800" y="2514600"/>
            <a:ext cx="7772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nSpc>
                <a:spcPct val="90000"/>
              </a:lnSpc>
            </a:pPr>
            <a:r>
              <a:rPr lang="ja-JP" altLang="en-US" b="1"/>
              <a:t>“</a:t>
            </a:r>
            <a:r>
              <a:rPr lang="en-US" altLang="ja-JP" b="1"/>
              <a:t>Prideful statements are unbecoming in professional work. My training and background that I testified about earlier accurately represent what I have done.</a:t>
            </a:r>
            <a:r>
              <a:rPr lang="ja-JP" altLang="en-US" b="1"/>
              <a:t>”</a:t>
            </a:r>
            <a:endParaRPr lang="en-US" b="1"/>
          </a:p>
        </p:txBody>
      </p:sp>
      <p:sp>
        <p:nvSpPr>
          <p:cNvPr id="67589" name="Rectangle 5"/>
          <p:cNvSpPr>
            <a:spLocks noChangeArrowheads="1"/>
          </p:cNvSpPr>
          <p:nvPr/>
        </p:nvSpPr>
        <p:spPr bwMode="auto">
          <a:xfrm>
            <a:off x="609600" y="4191000"/>
            <a:ext cx="777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nSpc>
                <a:spcPct val="90000"/>
              </a:lnSpc>
            </a:pPr>
            <a:r>
              <a:rPr lang="en-US" b="1"/>
              <a:t>Feel free to say </a:t>
            </a:r>
            <a:r>
              <a:rPr lang="ja-JP" altLang="en-US" b="1"/>
              <a:t>“</a:t>
            </a:r>
            <a:r>
              <a:rPr lang="en-US" altLang="ja-JP" b="1"/>
              <a:t>I don't know</a:t>
            </a:r>
            <a:r>
              <a:rPr lang="ja-JP" altLang="en-US" b="1"/>
              <a:t>”</a:t>
            </a:r>
            <a:r>
              <a:rPr lang="en-US" altLang="ja-JP" b="1"/>
              <a:t> or </a:t>
            </a:r>
            <a:endParaRPr lang="en-US" b="1"/>
          </a:p>
        </p:txBody>
      </p:sp>
      <p:sp>
        <p:nvSpPr>
          <p:cNvPr id="190469" name="Rectangle 6"/>
          <p:cNvSpPr>
            <a:spLocks noChangeArrowheads="1"/>
          </p:cNvSpPr>
          <p:nvPr/>
        </p:nvSpPr>
        <p:spPr bwMode="auto">
          <a:xfrm>
            <a:off x="685800" y="4572000"/>
            <a:ext cx="777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nSpc>
                <a:spcPct val="90000"/>
              </a:lnSpc>
            </a:pPr>
            <a:r>
              <a:rPr lang="ja-JP" altLang="en-US" b="1"/>
              <a:t>“</a:t>
            </a:r>
            <a:r>
              <a:rPr lang="en-US" altLang="ja-JP" b="1"/>
              <a:t>others would have to reach such conclusions</a:t>
            </a:r>
            <a:r>
              <a:rPr lang="ja-JP" altLang="en-US" b="1"/>
              <a:t>”</a:t>
            </a:r>
            <a:endParaRPr lang="en-US" b="1"/>
          </a:p>
        </p:txBody>
      </p:sp>
      <p:sp>
        <p:nvSpPr>
          <p:cNvPr id="67591" name="Rectangle 7"/>
          <p:cNvSpPr>
            <a:spLocks noChangeArrowheads="1"/>
          </p:cNvSpPr>
          <p:nvPr/>
        </p:nvSpPr>
        <p:spPr bwMode="auto">
          <a:xfrm>
            <a:off x="609600" y="54864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nSpc>
                <a:spcPct val="90000"/>
              </a:lnSpc>
            </a:pPr>
            <a:r>
              <a:rPr lang="en-US" b="1"/>
              <a:t>Maintain a quiet, unimposing, and centered self-confidence in replying to such questions. The manner becomes the message.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91">
                                            <p:txEl>
                                              <p:pRg st="0" end="0"/>
                                            </p:txEl>
                                          </p:spTgt>
                                        </p:tgtEl>
                                        <p:attrNameLst>
                                          <p:attrName>style.visibility</p:attrName>
                                        </p:attrNameLst>
                                      </p:cBhvr>
                                      <p:to>
                                        <p:strVal val="visible"/>
                                      </p:to>
                                    </p:set>
                                    <p:anim calcmode="lin" valueType="num">
                                      <p:cBhvr additive="base">
                                        <p:cTn id="7" dur="500" fill="hold"/>
                                        <p:tgtEl>
                                          <p:spTgt spid="675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9">
                                            <p:txEl>
                                              <p:pRg st="0" end="0"/>
                                            </p:txEl>
                                          </p:spTgt>
                                        </p:tgtEl>
                                        <p:attrNameLst>
                                          <p:attrName>style.visibility</p:attrName>
                                        </p:attrNameLst>
                                      </p:cBhvr>
                                      <p:to>
                                        <p:strVal val="visible"/>
                                      </p:to>
                                    </p:set>
                                    <p:anim calcmode="lin" valueType="num">
                                      <p:cBhvr additive="base">
                                        <p:cTn id="13" dur="500" fill="hold"/>
                                        <p:tgtEl>
                                          <p:spTgt spid="6758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8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autoUpdateAnimBg="0"/>
      <p:bldP spid="67591"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627063"/>
            <a:ext cx="7394575" cy="560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a:xfrm>
            <a:off x="228600" y="381000"/>
            <a:ext cx="8153400" cy="1219200"/>
          </a:xfrm>
          <a:solidFill>
            <a:srgbClr val="8EB4E3"/>
          </a:solidFill>
          <a:ln>
            <a:solidFill>
              <a:srgbClr val="000000"/>
            </a:solidFill>
          </a:ln>
        </p:spPr>
        <p:txBody>
          <a:bodyPr>
            <a:normAutofit fontScale="90000"/>
          </a:bodyPr>
          <a:lstStyle/>
          <a:p>
            <a:pPr eaLnBrk="1" hangingPunct="1"/>
            <a:r>
              <a:rPr lang="en-US" dirty="0">
                <a:latin typeface="Calibri" charset="0"/>
                <a:ea typeface="Osaka" charset="0"/>
                <a:cs typeface="Osaka" charset="0"/>
              </a:rPr>
              <a:t>More Worst Case Scenarios: </a:t>
            </a:r>
            <a:br>
              <a:rPr lang="en-US" sz="3600" dirty="0">
                <a:latin typeface="Calibri" charset="0"/>
                <a:ea typeface="Osaka" charset="0"/>
                <a:cs typeface="Osaka" charset="0"/>
              </a:rPr>
            </a:br>
            <a:r>
              <a:rPr lang="en-US" dirty="0">
                <a:latin typeface="Calibri" charset="0"/>
                <a:ea typeface="Osaka" charset="0"/>
                <a:cs typeface="Osaka" charset="0"/>
              </a:rPr>
              <a:t>Gender and Personal Questions</a:t>
            </a:r>
          </a:p>
        </p:txBody>
      </p:sp>
      <p:sp>
        <p:nvSpPr>
          <p:cNvPr id="175106" name="Content Placeholder 2"/>
          <p:cNvSpPr>
            <a:spLocks noGrp="1"/>
          </p:cNvSpPr>
          <p:nvPr>
            <p:ph idx="1"/>
          </p:nvPr>
        </p:nvSpPr>
        <p:spPr>
          <a:xfrm>
            <a:off x="571500" y="1981200"/>
            <a:ext cx="8039100" cy="4572000"/>
          </a:xfrm>
        </p:spPr>
        <p:txBody>
          <a:bodyPr/>
          <a:lstStyle/>
          <a:p>
            <a:pPr eaLnBrk="1" hangingPunct="1">
              <a:buFont typeface="Wingdings" charset="0"/>
              <a:buNone/>
            </a:pPr>
            <a:r>
              <a:rPr lang="ja-JP" altLang="en-US">
                <a:latin typeface="Calibri" charset="0"/>
                <a:ea typeface="Osaka" charset="0"/>
                <a:cs typeface="Osaka" charset="0"/>
              </a:rPr>
              <a:t>“</a:t>
            </a:r>
            <a:r>
              <a:rPr lang="en-US" altLang="ja-JP">
                <a:latin typeface="Calibri" charset="0"/>
                <a:ea typeface="Osaka" charset="0"/>
                <a:cs typeface="Osaka" charset="0"/>
              </a:rPr>
              <a:t>During a trial, the attorney asked personal information such as my home address and my current medications</a:t>
            </a:r>
            <a:r>
              <a:rPr lang="ja-JP" altLang="en-US">
                <a:latin typeface="Calibri" charset="0"/>
                <a:ea typeface="Osaka" charset="0"/>
                <a:cs typeface="Osaka" charset="0"/>
              </a:rPr>
              <a:t>”</a:t>
            </a:r>
            <a:endParaRPr lang="en-US" altLang="ja-JP">
              <a:latin typeface="Calibri" charset="0"/>
              <a:ea typeface="Osaka" charset="0"/>
              <a:cs typeface="Osaka" charset="0"/>
            </a:endParaRPr>
          </a:p>
          <a:p>
            <a:pPr eaLnBrk="1" hangingPunct="1">
              <a:buFont typeface="Wingdings" charset="0"/>
              <a:buNone/>
            </a:pPr>
            <a:r>
              <a:rPr lang="ja-JP" altLang="en-US">
                <a:latin typeface="Calibri" charset="0"/>
                <a:ea typeface="Osaka" charset="0"/>
                <a:cs typeface="Osaka" charset="0"/>
              </a:rPr>
              <a:t>“</a:t>
            </a:r>
            <a:r>
              <a:rPr lang="en-US" altLang="ja-JP">
                <a:latin typeface="Calibri" charset="0"/>
                <a:ea typeface="Osaka" charset="0"/>
                <a:cs typeface="Osaka" charset="0"/>
              </a:rPr>
              <a:t>Attorney asked me under oath what kinds of pain medications I</a:t>
            </a:r>
            <a:r>
              <a:rPr lang="ja-JP" altLang="en-US">
                <a:latin typeface="Calibri" charset="0"/>
                <a:ea typeface="Osaka" charset="0"/>
                <a:cs typeface="Osaka" charset="0"/>
              </a:rPr>
              <a:t>’</a:t>
            </a:r>
            <a:r>
              <a:rPr lang="en-US" altLang="ja-JP">
                <a:latin typeface="Calibri" charset="0"/>
                <a:ea typeface="Osaka" charset="0"/>
                <a:cs typeface="Osaka" charset="0"/>
              </a:rPr>
              <a:t>d been on during the evaluation and had they impaired my ability to function as an evaluator</a:t>
            </a:r>
            <a:r>
              <a:rPr lang="ja-JP" altLang="en-US">
                <a:latin typeface="Calibri" charset="0"/>
                <a:ea typeface="Osaka" charset="0"/>
                <a:cs typeface="Osaka" charset="0"/>
              </a:rPr>
              <a:t>”</a:t>
            </a:r>
            <a:r>
              <a:rPr lang="en-US" altLang="ja-JP">
                <a:latin typeface="Calibri" charset="0"/>
                <a:ea typeface="Osaka" charset="0"/>
                <a:cs typeface="Osaka" charset="0"/>
              </a:rPr>
              <a:t>   </a:t>
            </a:r>
            <a:endParaRPr lang="en-US">
              <a:latin typeface="Calibri" charset="0"/>
              <a:ea typeface="Osaka" charset="0"/>
              <a:cs typeface="Osaka"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a:xfrm>
            <a:off x="609600" y="228600"/>
            <a:ext cx="8153400" cy="1447800"/>
          </a:xfrm>
          <a:solidFill>
            <a:srgbClr val="8EB4E3"/>
          </a:solidFill>
          <a:ln>
            <a:solidFill>
              <a:srgbClr val="000000"/>
            </a:solidFill>
          </a:ln>
        </p:spPr>
        <p:txBody>
          <a:bodyPr/>
          <a:lstStyle/>
          <a:p>
            <a:pPr eaLnBrk="1" hangingPunct="1"/>
            <a:r>
              <a:rPr lang="en-US" dirty="0">
                <a:latin typeface="Calibri" charset="0"/>
                <a:ea typeface="Osaka" charset="0"/>
                <a:cs typeface="Osaka" charset="0"/>
              </a:rPr>
              <a:t>Worst Case Scenario: </a:t>
            </a:r>
            <a:br>
              <a:rPr lang="en-US" sz="3600" dirty="0">
                <a:latin typeface="Calibri" charset="0"/>
                <a:ea typeface="Osaka" charset="0"/>
                <a:cs typeface="Osaka" charset="0"/>
              </a:rPr>
            </a:br>
            <a:r>
              <a:rPr lang="en-US" dirty="0">
                <a:latin typeface="Calibri" charset="0"/>
                <a:ea typeface="Osaka" charset="0"/>
                <a:cs typeface="Osaka" charset="0"/>
              </a:rPr>
              <a:t>Personal Questions</a:t>
            </a:r>
          </a:p>
        </p:txBody>
      </p:sp>
      <p:sp>
        <p:nvSpPr>
          <p:cNvPr id="177154" name="Content Placeholder 2"/>
          <p:cNvSpPr>
            <a:spLocks noGrp="1"/>
          </p:cNvSpPr>
          <p:nvPr>
            <p:ph idx="1"/>
          </p:nvPr>
        </p:nvSpPr>
        <p:spPr>
          <a:xfrm>
            <a:off x="571500" y="1981200"/>
            <a:ext cx="8115300" cy="4038600"/>
          </a:xfrm>
        </p:spPr>
        <p:txBody>
          <a:bodyPr/>
          <a:lstStyle/>
          <a:p>
            <a:pPr eaLnBrk="1" hangingPunct="1">
              <a:buFont typeface="Wingdings" charset="0"/>
              <a:buNone/>
            </a:pPr>
            <a:r>
              <a:rPr lang="ja-JP" altLang="en-US">
                <a:latin typeface="Calibri" charset="0"/>
                <a:ea typeface="Osaka" charset="0"/>
                <a:cs typeface="Osaka" charset="0"/>
              </a:rPr>
              <a:t>“</a:t>
            </a:r>
            <a:r>
              <a:rPr lang="en-US" altLang="ja-JP">
                <a:latin typeface="Calibri" charset="0"/>
                <a:ea typeface="Osaka" charset="0"/>
                <a:cs typeface="Osaka" charset="0"/>
              </a:rPr>
              <a:t>I was asked over and over about my personal life. Do I have kids? how many? I wouldn't respond. </a:t>
            </a:r>
          </a:p>
          <a:p>
            <a:pPr eaLnBrk="1" hangingPunct="1">
              <a:buFont typeface="Wingdings" charset="0"/>
              <a:buNone/>
            </a:pPr>
            <a:r>
              <a:rPr lang="en-US">
                <a:latin typeface="Calibri" charset="0"/>
                <a:ea typeface="Osaka" charset="0"/>
                <a:cs typeface="Osaka" charset="0"/>
              </a:rPr>
              <a:t>The attorney then tried to go around it in an indirect way. Do you work part time? Why do you work part-time? What kind of car do you drive?</a:t>
            </a:r>
            <a:r>
              <a:rPr lang="ja-JP" altLang="en-US">
                <a:latin typeface="Calibri" charset="0"/>
                <a:ea typeface="Osaka" charset="0"/>
                <a:cs typeface="Osaka" charset="0"/>
              </a:rPr>
              <a:t>”</a:t>
            </a:r>
            <a:r>
              <a:rPr lang="en-US" altLang="ja-JP">
                <a:latin typeface="Calibri" charset="0"/>
                <a:ea typeface="Osaka" charset="0"/>
                <a:cs typeface="Osaka" charset="0"/>
              </a:rPr>
              <a:t> </a:t>
            </a:r>
            <a:endParaRPr lang="en-US">
              <a:latin typeface="Calibri" charset="0"/>
              <a:ea typeface="Osaka" charset="0"/>
              <a:cs typeface="Osaka"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609600"/>
            <a:ext cx="7924800" cy="1295400"/>
          </a:xfrm>
          <a:solidFill>
            <a:schemeClr val="tx2">
              <a:lumMod val="40000"/>
              <a:lumOff val="60000"/>
            </a:schemeClr>
          </a:solidFill>
          <a:ln w="38100">
            <a:solidFill>
              <a:schemeClr val="tx1"/>
            </a:solidFill>
          </a:ln>
        </p:spPr>
        <p:txBody>
          <a:bodyPr rtlCol="0">
            <a:normAutofit fontScale="90000"/>
          </a:bodyPr>
          <a:lstStyle/>
          <a:p>
            <a:pPr eaLnBrk="1" fontAlgn="auto" hangingPunct="1">
              <a:spcAft>
                <a:spcPts val="0"/>
              </a:spcAft>
              <a:defRPr/>
            </a:pPr>
            <a:r>
              <a:rPr lang="en-US" b="1">
                <a:ea typeface="+mj-ea"/>
                <a:cs typeface="Osaka" charset="-128"/>
              </a:rPr>
              <a:t> </a:t>
            </a:r>
            <a:r>
              <a:rPr lang="en-US">
                <a:ea typeface="+mj-ea"/>
                <a:cs typeface="Osaka" charset="-128"/>
              </a:rPr>
              <a:t>Positive Outcome of Demonstrations</a:t>
            </a:r>
          </a:p>
        </p:txBody>
      </p:sp>
      <p:sp>
        <p:nvSpPr>
          <p:cNvPr id="11267" name="Rectangle 3"/>
          <p:cNvSpPr>
            <a:spLocks noGrp="1" noChangeArrowheads="1"/>
          </p:cNvSpPr>
          <p:nvPr>
            <p:ph idx="1"/>
          </p:nvPr>
        </p:nvSpPr>
        <p:spPr>
          <a:xfrm>
            <a:off x="609600" y="2133600"/>
            <a:ext cx="7772400" cy="685800"/>
          </a:xfrm>
        </p:spPr>
        <p:txBody>
          <a:bodyPr/>
          <a:lstStyle/>
          <a:p>
            <a:pPr eaLnBrk="1" hangingPunct="1">
              <a:buFont typeface="Wingdings" charset="0"/>
              <a:buNone/>
            </a:pPr>
            <a:r>
              <a:rPr lang="en-US" b="1">
                <a:latin typeface="Calibri" charset="0"/>
                <a:ea typeface="Osaka" charset="0"/>
                <a:cs typeface="Osaka" charset="0"/>
              </a:rPr>
              <a:t>Objective to avoid trauma in the workshop. </a:t>
            </a:r>
          </a:p>
        </p:txBody>
      </p:sp>
      <p:sp>
        <p:nvSpPr>
          <p:cNvPr id="11268" name="Rectangle 4"/>
          <p:cNvSpPr>
            <a:spLocks noChangeArrowheads="1"/>
          </p:cNvSpPr>
          <p:nvPr/>
        </p:nvSpPr>
        <p:spPr bwMode="auto">
          <a:xfrm>
            <a:off x="609600" y="3048000"/>
            <a:ext cx="7772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sz="3200" b="1"/>
              <a:t>But, my objective </a:t>
            </a:r>
            <a:r>
              <a:rPr lang="en-US" sz="3200" b="1" i="1"/>
              <a:t>is</a:t>
            </a:r>
            <a:r>
              <a:rPr lang="en-US" sz="3200" b="1"/>
              <a:t> to arouse some anxiety.</a:t>
            </a:r>
          </a:p>
        </p:txBody>
      </p:sp>
      <p:sp>
        <p:nvSpPr>
          <p:cNvPr id="11269" name="Rectangle 5"/>
          <p:cNvSpPr>
            <a:spLocks noChangeArrowheads="1"/>
          </p:cNvSpPr>
          <p:nvPr/>
        </p:nvSpPr>
        <p:spPr bwMode="auto">
          <a:xfrm>
            <a:off x="685800" y="3810000"/>
            <a:ext cx="7543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sz="3200" b="1"/>
              <a:t>• No demonstration should end without presentation by you or me of successful responses.</a:t>
            </a:r>
          </a:p>
        </p:txBody>
      </p:sp>
      <p:sp>
        <p:nvSpPr>
          <p:cNvPr id="11270" name="Rectangle 6"/>
          <p:cNvSpPr>
            <a:spLocks noChangeArrowheads="1"/>
          </p:cNvSpPr>
          <p:nvPr/>
        </p:nvSpPr>
        <p:spPr bwMode="auto">
          <a:xfrm>
            <a:off x="609600" y="54102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sz="3200" b="1"/>
              <a:t>•If I have not demonstrated successful responses, demand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8">
                                            <p:txEl>
                                              <p:pRg st="0" end="0"/>
                                            </p:txEl>
                                          </p:spTgt>
                                        </p:tgtEl>
                                        <p:attrNameLst>
                                          <p:attrName>style.visibility</p:attrName>
                                        </p:attrNameLst>
                                      </p:cBhvr>
                                      <p:to>
                                        <p:strVal val="visible"/>
                                      </p:to>
                                    </p:set>
                                    <p:anim calcmode="lin" valueType="num">
                                      <p:cBhvr additive="base">
                                        <p:cTn id="13" dur="500" fill="hold"/>
                                        <p:tgtEl>
                                          <p:spTgt spid="1126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9">
                                            <p:txEl>
                                              <p:pRg st="0" end="0"/>
                                            </p:txEl>
                                          </p:spTgt>
                                        </p:tgtEl>
                                        <p:attrNameLst>
                                          <p:attrName>style.visibility</p:attrName>
                                        </p:attrNameLst>
                                      </p:cBhvr>
                                      <p:to>
                                        <p:strVal val="visible"/>
                                      </p:to>
                                    </p:set>
                                    <p:anim calcmode="lin" valueType="num">
                                      <p:cBhvr additive="base">
                                        <p:cTn id="19" dur="500" fill="hold"/>
                                        <p:tgtEl>
                                          <p:spTgt spid="1126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70">
                                            <p:txEl>
                                              <p:pRg st="0" end="0"/>
                                            </p:txEl>
                                          </p:spTgt>
                                        </p:tgtEl>
                                        <p:attrNameLst>
                                          <p:attrName>style.visibility</p:attrName>
                                        </p:attrNameLst>
                                      </p:cBhvr>
                                      <p:to>
                                        <p:strVal val="visible"/>
                                      </p:to>
                                    </p:set>
                                    <p:anim calcmode="lin" valueType="num">
                                      <p:cBhvr additive="base">
                                        <p:cTn id="25" dur="500" fill="hold"/>
                                        <p:tgtEl>
                                          <p:spTgt spid="1127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68" grpId="0" build="p" autoUpdateAnimBg="0"/>
      <p:bldP spid="11269" grpId="0" build="p" autoUpdateAnimBg="0"/>
      <p:bldP spid="11270"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228600"/>
            <a:ext cx="8229600" cy="1143000"/>
          </a:xfrm>
          <a:solidFill>
            <a:srgbClr val="8EB4E3"/>
          </a:solidFill>
          <a:ln>
            <a:solidFill>
              <a:srgbClr val="000000"/>
            </a:solidFill>
          </a:ln>
        </p:spPr>
        <p:txBody>
          <a:bodyPr/>
          <a:lstStyle/>
          <a:p>
            <a:pPr eaLnBrk="1" hangingPunct="1"/>
            <a:r>
              <a:rPr lang="en-US">
                <a:latin typeface="Calibri" charset="0"/>
                <a:ea typeface="Osaka" charset="0"/>
                <a:cs typeface="Osaka" charset="0"/>
              </a:rPr>
              <a:t>Hypothetical Questions</a:t>
            </a:r>
          </a:p>
        </p:txBody>
      </p:sp>
      <p:sp>
        <p:nvSpPr>
          <p:cNvPr id="142338" name="Rectangle 3"/>
          <p:cNvSpPr>
            <a:spLocks noGrp="1" noChangeArrowheads="1"/>
          </p:cNvSpPr>
          <p:nvPr>
            <p:ph idx="1"/>
          </p:nvPr>
        </p:nvSpPr>
        <p:spPr/>
        <p:txBody>
          <a:bodyPr/>
          <a:lstStyle/>
          <a:p>
            <a:pPr eaLnBrk="1" hangingPunct="1">
              <a:buFont typeface="Wingdings" charset="0"/>
              <a:buNone/>
            </a:pPr>
            <a:r>
              <a:rPr lang="en-US" sz="2800" dirty="0">
                <a:latin typeface="Calibri" charset="0"/>
                <a:ea typeface="Osaka" charset="0"/>
                <a:cs typeface="Osaka" charset="0"/>
              </a:rPr>
              <a:t>A legitimate path for attorneys - the court is entitled to know your answer</a:t>
            </a:r>
          </a:p>
          <a:p>
            <a:pPr eaLnBrk="1" hangingPunct="1">
              <a:buFont typeface="Wingdings" charset="0"/>
              <a:buNone/>
            </a:pPr>
            <a:r>
              <a:rPr lang="en-US" sz="2800" dirty="0">
                <a:latin typeface="Calibri" charset="0"/>
                <a:ea typeface="Osaka" charset="0"/>
                <a:cs typeface="Osaka" charset="0"/>
              </a:rPr>
              <a:t>Hypothetical questions usually have many elements</a:t>
            </a:r>
          </a:p>
          <a:p>
            <a:pPr eaLnBrk="1" hangingPunct="1">
              <a:buFont typeface="Wingdings" charset="0"/>
              <a:buNone/>
            </a:pPr>
            <a:r>
              <a:rPr lang="en-US" sz="2800" dirty="0">
                <a:latin typeface="Calibri" charset="0"/>
                <a:ea typeface="Osaka" charset="0"/>
                <a:cs typeface="Osaka" charset="0"/>
              </a:rPr>
              <a:t>• Indicate possibility &amp; probability</a:t>
            </a:r>
          </a:p>
          <a:p>
            <a:pPr eaLnBrk="1" hangingPunct="1">
              <a:buFont typeface="Wingdings" charset="0"/>
              <a:buNone/>
            </a:pPr>
            <a:r>
              <a:rPr lang="en-US" sz="2800" dirty="0">
                <a:latin typeface="Calibri" charset="0"/>
                <a:ea typeface="Osaka" charset="0"/>
                <a:cs typeface="Osaka" charset="0"/>
              </a:rPr>
              <a:t>• One expert: </a:t>
            </a:r>
            <a:r>
              <a:rPr lang="ja-JP" altLang="en-US" sz="2800">
                <a:latin typeface="Calibri" charset="0"/>
                <a:ea typeface="Osaka" charset="0"/>
                <a:cs typeface="Osaka" charset="0"/>
              </a:rPr>
              <a:t>”</a:t>
            </a:r>
            <a:r>
              <a:rPr lang="en-US" altLang="ja-JP" sz="2800" dirty="0">
                <a:latin typeface="Calibri" charset="0"/>
                <a:ea typeface="Osaka" charset="0"/>
                <a:cs typeface="Osaka" charset="0"/>
              </a:rPr>
              <a:t>Are you asking me to guess?</a:t>
            </a:r>
            <a:r>
              <a:rPr lang="ja-JP" altLang="en-US" sz="2800">
                <a:latin typeface="Calibri" charset="0"/>
                <a:ea typeface="Osaka" charset="0"/>
                <a:cs typeface="Osaka" charset="0"/>
              </a:rPr>
              <a:t>”</a:t>
            </a:r>
            <a:endParaRPr lang="en-US" altLang="ja-JP" sz="2800" dirty="0">
              <a:latin typeface="Calibri" charset="0"/>
              <a:ea typeface="Osaka" charset="0"/>
              <a:cs typeface="Osaka" charset="0"/>
            </a:endParaRPr>
          </a:p>
          <a:p>
            <a:pPr eaLnBrk="1" hangingPunct="1">
              <a:buFont typeface="Wingdings" charset="0"/>
              <a:buNone/>
            </a:pPr>
            <a:r>
              <a:rPr lang="en-US" sz="2800" dirty="0">
                <a:latin typeface="Calibri" charset="0"/>
                <a:ea typeface="Osaka" charset="0"/>
                <a:cs typeface="Osaka" charset="0"/>
              </a:rPr>
              <a:t>• Note: My article in IJLP (2012) with </a:t>
            </a:r>
            <a:r>
              <a:rPr lang="en-US" sz="2800" dirty="0" err="1">
                <a:latin typeface="Calibri" charset="0"/>
                <a:ea typeface="Osaka" charset="0"/>
                <a:cs typeface="Osaka" charset="0"/>
              </a:rPr>
              <a:t>Titcomb</a:t>
            </a:r>
            <a:r>
              <a:rPr lang="en-US" sz="2800" dirty="0">
                <a:latin typeface="Calibri" charset="0"/>
                <a:ea typeface="Osaka" charset="0"/>
                <a:cs typeface="Osaka" charset="0"/>
              </a:rPr>
              <a:t>, </a:t>
            </a:r>
            <a:r>
              <a:rPr lang="en-US" sz="2800" dirty="0" err="1">
                <a:latin typeface="Calibri" charset="0"/>
                <a:ea typeface="Osaka" charset="0"/>
                <a:cs typeface="Osaka" charset="0"/>
              </a:rPr>
              <a:t>Sams</a:t>
            </a:r>
            <a:r>
              <a:rPr lang="en-US" sz="2800" dirty="0">
                <a:latin typeface="Calibri" charset="0"/>
                <a:ea typeface="Osaka" charset="0"/>
                <a:cs typeface="Osaka" charset="0"/>
              </a:rPr>
              <a:t>, Dickson, &amp; Benda on Hypothetical constructs, hypothetical questions and the expert witness.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rgbClr val="000000"/>
            </a:solidFill>
          </a:ln>
        </p:spPr>
        <p:txBody>
          <a:bodyPr/>
          <a:lstStyle/>
          <a:p>
            <a:r>
              <a:rPr lang="en-US" dirty="0"/>
              <a:t>Hypotheticals: Answers 1-3</a:t>
            </a:r>
            <a:br>
              <a:rPr lang="en-US" dirty="0"/>
            </a:br>
            <a:r>
              <a:rPr lang="en-US" sz="3200" dirty="0"/>
              <a:t>(of specialized interest)</a:t>
            </a:r>
          </a:p>
        </p:txBody>
      </p:sp>
      <p:sp>
        <p:nvSpPr>
          <p:cNvPr id="3" name="Content Placeholder 2"/>
          <p:cNvSpPr>
            <a:spLocks noGrp="1"/>
          </p:cNvSpPr>
          <p:nvPr>
            <p:ph idx="1"/>
          </p:nvPr>
        </p:nvSpPr>
        <p:spPr>
          <a:xfrm>
            <a:off x="457200" y="1600200"/>
            <a:ext cx="8229600" cy="5257800"/>
          </a:xfrm>
        </p:spPr>
        <p:txBody>
          <a:bodyPr/>
          <a:lstStyle/>
          <a:p>
            <a:pPr marL="0" lvl="0" indent="0">
              <a:buNone/>
            </a:pPr>
            <a:r>
              <a:rPr lang="en-US" sz="2400" i="1" dirty="0"/>
              <a:t>1. The Simple Acquiescence to the hypothetical question.</a:t>
            </a:r>
            <a:r>
              <a:rPr lang="en-US" sz="2400" dirty="0"/>
              <a:t> In this response, the expert replies with an unadorned and unexplained, “Yes.” The advantage of this reply is that there is no element of defensiveness. </a:t>
            </a:r>
          </a:p>
          <a:p>
            <a:pPr marL="0" lvl="0" indent="0">
              <a:buNone/>
            </a:pPr>
            <a:r>
              <a:rPr lang="en-US" sz="2400" i="1" dirty="0"/>
              <a:t>2. The Qualified Agreement</a:t>
            </a:r>
            <a:r>
              <a:rPr lang="en-US" sz="2400" dirty="0"/>
              <a:t>. In this reply, the expert adds a qualifier to the yes. It may consist of, “Yes. That is possible,” or the more careful, “Yes, that is hypothetically possible.” The expert is acquiescing, but is digging in a little.</a:t>
            </a:r>
          </a:p>
          <a:p>
            <a:pPr marL="0" lvl="0" indent="0">
              <a:buNone/>
            </a:pPr>
            <a:r>
              <a:rPr lang="en-US" sz="2400" i="1" dirty="0"/>
              <a:t>3. The Elaborately Qualified Agreement</a:t>
            </a:r>
            <a:r>
              <a:rPr lang="en-US" sz="2400" dirty="0"/>
              <a:t>. The expert describes the conditions under which s/he would agree, or the limitations on the scope of the agreement. This expert might state, “Yes, that is possible, but not probable,” or “Assuming that every one of your possible statements is </a:t>
            </a:r>
            <a:r>
              <a:rPr lang="en-US" sz="2400" dirty="0" err="1"/>
              <a:t>accurate,only</a:t>
            </a:r>
            <a:r>
              <a:rPr lang="en-US" sz="2400" dirty="0"/>
              <a:t> then would I agree.”</a:t>
            </a:r>
          </a:p>
          <a:p>
            <a:endParaRPr lang="en-US" dirty="0"/>
          </a:p>
        </p:txBody>
      </p:sp>
    </p:spTree>
    <p:extLst>
      <p:ext uri="{BB962C8B-B14F-4D97-AF65-F5344CB8AC3E}">
        <p14:creationId xmlns:p14="http://schemas.microsoft.com/office/powerpoint/2010/main" val="32385269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Hypotheticals: Answers 4-6</a:t>
            </a:r>
          </a:p>
        </p:txBody>
      </p:sp>
      <p:sp>
        <p:nvSpPr>
          <p:cNvPr id="3" name="Content Placeholder 2"/>
          <p:cNvSpPr>
            <a:spLocks noGrp="1"/>
          </p:cNvSpPr>
          <p:nvPr>
            <p:ph idx="1"/>
          </p:nvPr>
        </p:nvSpPr>
        <p:spPr/>
        <p:txBody>
          <a:bodyPr>
            <a:normAutofit lnSpcReduction="10000"/>
          </a:bodyPr>
          <a:lstStyle/>
          <a:p>
            <a:pPr marL="0" lvl="0" indent="0">
              <a:buNone/>
            </a:pPr>
            <a:r>
              <a:rPr lang="en-US" sz="2400" i="1"/>
              <a:t>4. The Ambiguously Evasive Response</a:t>
            </a:r>
            <a:r>
              <a:rPr lang="en-US" sz="2400"/>
              <a:t>. This reply avoids a definite answer. The expert states that it’s not clear that there is a yes or no answer, because of the uncertainties involved about the elements of the hypothetical question.</a:t>
            </a:r>
          </a:p>
          <a:p>
            <a:pPr marL="0" lvl="0" indent="0">
              <a:buNone/>
            </a:pPr>
            <a:r>
              <a:rPr lang="en-US" sz="2400" i="1"/>
              <a:t>5. The Assertively Evasive Response</a:t>
            </a:r>
            <a:r>
              <a:rPr lang="en-US" sz="2400"/>
              <a:t>. In this instance, the expert takes issue with the specifics of the hypothetical question, replying that the posited components may not be true, and it would be going against the factual understanding of the issues.</a:t>
            </a:r>
          </a:p>
          <a:p>
            <a:pPr marL="0" lvl="0" indent="0">
              <a:buNone/>
            </a:pPr>
            <a:r>
              <a:rPr lang="en-US" sz="2400" i="1"/>
              <a:t>6. The Stubborn and Resistant Response</a:t>
            </a:r>
            <a:r>
              <a:rPr lang="en-US" sz="2400"/>
              <a:t>. The expert presents a strong no. The disagreement may be in reply to some piece of the question or in reaction to the bottom line conclusion of the hypothetical question.</a:t>
            </a:r>
          </a:p>
          <a:p>
            <a:endParaRPr lang="en-US"/>
          </a:p>
        </p:txBody>
      </p:sp>
    </p:spTree>
    <p:extLst>
      <p:ext uri="{BB962C8B-B14F-4D97-AF65-F5344CB8AC3E}">
        <p14:creationId xmlns:p14="http://schemas.microsoft.com/office/powerpoint/2010/main" val="7126528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Empathic Evaluators</a:t>
            </a:r>
            <a:br>
              <a:rPr lang="en-US"/>
            </a:br>
            <a:r>
              <a:rPr lang="en-US" sz="3200"/>
              <a:t>“Did you have good rapport with Mr. Jones?”</a:t>
            </a:r>
          </a:p>
        </p:txBody>
      </p:sp>
      <p:sp>
        <p:nvSpPr>
          <p:cNvPr id="3" name="Content Placeholder 2"/>
          <p:cNvSpPr>
            <a:spLocks noGrp="1"/>
          </p:cNvSpPr>
          <p:nvPr>
            <p:ph idx="1"/>
          </p:nvPr>
        </p:nvSpPr>
        <p:spPr>
          <a:xfrm>
            <a:off x="457200" y="1600200"/>
            <a:ext cx="8382000" cy="5029200"/>
          </a:xfrm>
        </p:spPr>
        <p:txBody>
          <a:bodyPr/>
          <a:lstStyle/>
          <a:p>
            <a:r>
              <a:rPr lang="en-US"/>
              <a:t>Task is objective evaluation, to help the court, not to help the evaluee. Should one be empathic? (Shuman, E&amp;B 1993) In 2010 BSL w/ </a:t>
            </a:r>
            <a:r>
              <a:rPr lang="en-US" err="1"/>
              <a:t>Zervopoulos</a:t>
            </a:r>
            <a:r>
              <a:rPr lang="en-US"/>
              <a:t>,  Shuman declared objectivity </a:t>
            </a:r>
            <a:r>
              <a:rPr lang="en-US" err="1"/>
              <a:t>vs</a:t>
            </a:r>
            <a:r>
              <a:rPr lang="en-US"/>
              <a:t> empathy is a false dilemma</a:t>
            </a:r>
          </a:p>
          <a:p>
            <a:r>
              <a:rPr lang="en-US"/>
              <a:t>Brodsky, S.L. &amp; Wilson, J.K. (2012). Empathy in Forensic Evaluations: A Systematic Reconsideration. </a:t>
            </a:r>
            <a:r>
              <a:rPr lang="en-US" sz="2800" i="1"/>
              <a:t>Behavioral Sciences and the Law.</a:t>
            </a:r>
            <a:r>
              <a:rPr lang="en-US" sz="2800"/>
              <a:t> Online publication, DOI: 10.1002/bsl.2042</a:t>
            </a:r>
          </a:p>
          <a:p>
            <a:r>
              <a:rPr lang="en-US"/>
              <a:t>  Too little or too much empathy?</a:t>
            </a:r>
          </a:p>
          <a:p>
            <a:endParaRPr lang="en-US"/>
          </a:p>
        </p:txBody>
      </p:sp>
    </p:spTree>
    <p:extLst>
      <p:ext uri="{BB962C8B-B14F-4D97-AF65-F5344CB8AC3E}">
        <p14:creationId xmlns:p14="http://schemas.microsoft.com/office/powerpoint/2010/main" val="1598034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685800" y="457200"/>
            <a:ext cx="7772400" cy="1143000"/>
          </a:xfrm>
          <a:solidFill>
            <a:schemeClr val="tx2">
              <a:lumMod val="40000"/>
              <a:lumOff val="60000"/>
            </a:schemeClr>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Reports and Your Own Records</a:t>
            </a:r>
          </a:p>
        </p:txBody>
      </p:sp>
      <p:sp>
        <p:nvSpPr>
          <p:cNvPr id="35843" name="Rectangle 3"/>
          <p:cNvSpPr>
            <a:spLocks noGrp="1" noChangeArrowheads="1"/>
          </p:cNvSpPr>
          <p:nvPr>
            <p:ph idx="1"/>
          </p:nvPr>
        </p:nvSpPr>
        <p:spPr>
          <a:xfrm>
            <a:off x="685800" y="1676400"/>
            <a:ext cx="7772400" cy="838200"/>
          </a:xfrm>
        </p:spPr>
        <p:txBody>
          <a:bodyPr/>
          <a:lstStyle/>
          <a:p>
            <a:pPr eaLnBrk="1" hangingPunct="1">
              <a:buFont typeface="Wingdings" charset="0"/>
              <a:buNone/>
            </a:pPr>
            <a:r>
              <a:rPr lang="en-US" sz="2800" b="1">
                <a:latin typeface="Calibri" charset="0"/>
                <a:ea typeface="Osaka" charset="0"/>
                <a:cs typeface="Osaka" charset="0"/>
              </a:rPr>
              <a:t>•When you write reports, know that you may be held accountable for all entries </a:t>
            </a:r>
          </a:p>
        </p:txBody>
      </p:sp>
      <p:sp>
        <p:nvSpPr>
          <p:cNvPr id="116739" name="Rectangle 5"/>
          <p:cNvSpPr>
            <a:spLocks noChangeArrowheads="1"/>
          </p:cNvSpPr>
          <p:nvPr/>
        </p:nvSpPr>
        <p:spPr bwMode="auto">
          <a:xfrm>
            <a:off x="685800" y="2819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No duplicate and </a:t>
            </a:r>
            <a:r>
              <a:rPr lang="ja-JP" altLang="en-US" sz="2800" b="1"/>
              <a:t>“</a:t>
            </a:r>
            <a:r>
              <a:rPr lang="en-US" altLang="ja-JP" sz="2800" b="1"/>
              <a:t>held in reserve</a:t>
            </a:r>
            <a:r>
              <a:rPr lang="ja-JP" altLang="en-US" sz="2800" b="1"/>
              <a:t>”</a:t>
            </a:r>
            <a:r>
              <a:rPr lang="en-US" altLang="ja-JP" sz="2800" b="1"/>
              <a:t> sets of records</a:t>
            </a:r>
            <a:endParaRPr lang="en-US" sz="2800" b="1"/>
          </a:p>
        </p:txBody>
      </p:sp>
      <p:sp>
        <p:nvSpPr>
          <p:cNvPr id="35846" name="Rectangle 6"/>
          <p:cNvSpPr>
            <a:spLocks noChangeArrowheads="1"/>
          </p:cNvSpPr>
          <p:nvPr/>
        </p:nvSpPr>
        <p:spPr bwMode="auto">
          <a:xfrm>
            <a:off x="685800" y="3505200"/>
            <a:ext cx="777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Precision and care in writing</a:t>
            </a:r>
          </a:p>
        </p:txBody>
      </p:sp>
      <p:sp>
        <p:nvSpPr>
          <p:cNvPr id="116741" name="Rectangle 7"/>
          <p:cNvSpPr>
            <a:spLocks noChangeArrowheads="1"/>
          </p:cNvSpPr>
          <p:nvPr/>
        </p:nvSpPr>
        <p:spPr bwMode="auto">
          <a:xfrm>
            <a:off x="685800" y="4267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•Check and double check accuracy</a:t>
            </a:r>
          </a:p>
        </p:txBody>
      </p:sp>
      <p:sp>
        <p:nvSpPr>
          <p:cNvPr id="116742" name="Rectangle 8"/>
          <p:cNvSpPr>
            <a:spLocks noChangeArrowheads="1"/>
          </p:cNvSpPr>
          <p:nvPr/>
        </p:nvSpPr>
        <p:spPr bwMode="auto">
          <a:xfrm>
            <a:off x="685800" y="50292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sz="2800" b="1"/>
          </a:p>
        </p:txBody>
      </p:sp>
      <p:sp>
        <p:nvSpPr>
          <p:cNvPr id="35849" name="Rectangle 9"/>
          <p:cNvSpPr>
            <a:spLocks noChangeArrowheads="1"/>
          </p:cNvSpPr>
          <p:nvPr/>
        </p:nvSpPr>
        <p:spPr bwMode="auto">
          <a:xfrm>
            <a:off x="685800" y="52578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Commit essential aspects to memory so your testimony is not drowned in your searching through records</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6">
                                            <p:txEl>
                                              <p:pRg st="0" end="0"/>
                                            </p:txEl>
                                          </p:spTgt>
                                        </p:tgtEl>
                                        <p:attrNameLst>
                                          <p:attrName>style.visibility</p:attrName>
                                        </p:attrNameLst>
                                      </p:cBhvr>
                                      <p:to>
                                        <p:strVal val="visible"/>
                                      </p:to>
                                    </p:set>
                                    <p:anim calcmode="lin" valueType="num">
                                      <p:cBhvr additive="base">
                                        <p:cTn id="13" dur="500" fill="hold"/>
                                        <p:tgtEl>
                                          <p:spTgt spid="3584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9">
                                            <p:txEl>
                                              <p:pRg st="0" end="0"/>
                                            </p:txEl>
                                          </p:spTgt>
                                        </p:tgtEl>
                                        <p:attrNameLst>
                                          <p:attrName>style.visibility</p:attrName>
                                        </p:attrNameLst>
                                      </p:cBhvr>
                                      <p:to>
                                        <p:strVal val="visible"/>
                                      </p:to>
                                    </p:set>
                                    <p:anim calcmode="lin" valueType="num">
                                      <p:cBhvr additive="base">
                                        <p:cTn id="19" dur="500" fill="hold"/>
                                        <p:tgtEl>
                                          <p:spTgt spid="3584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P spid="35846" grpId="0" build="p" autoUpdateAnimBg="0"/>
      <p:bldP spid="35849"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AFTER YOUR TESTIMONY: 1</a:t>
            </a:r>
          </a:p>
        </p:txBody>
      </p:sp>
      <p:sp>
        <p:nvSpPr>
          <p:cNvPr id="193538" name="Rectangle 3"/>
          <p:cNvSpPr>
            <a:spLocks noGrp="1" noChangeArrowheads="1"/>
          </p:cNvSpPr>
          <p:nvPr>
            <p:ph idx="1"/>
          </p:nvPr>
        </p:nvSpPr>
        <p:spPr>
          <a:xfrm>
            <a:off x="571500" y="1981200"/>
            <a:ext cx="8001000" cy="1481138"/>
          </a:xfrm>
        </p:spPr>
        <p:txBody>
          <a:bodyPr>
            <a:normAutofit fontScale="85000" lnSpcReduction="20000"/>
          </a:bodyPr>
          <a:lstStyle/>
          <a:p>
            <a:pPr eaLnBrk="1" hangingPunct="1">
              <a:buFont typeface="Wingdings" charset="0"/>
              <a:buNone/>
            </a:pPr>
            <a:r>
              <a:rPr lang="en-US" sz="2800" b="1">
                <a:latin typeface="Calibri" charset="0"/>
                <a:ea typeface="Osaka" charset="0"/>
                <a:cs typeface="Osaka" charset="0"/>
              </a:rPr>
              <a:t>•  Do not assume the legal opinion is a direct reflection of your effectiveness. It is a common error.</a:t>
            </a:r>
          </a:p>
          <a:p>
            <a:pPr eaLnBrk="1" hangingPunct="1">
              <a:buFont typeface="Wingdings" charset="0"/>
              <a:buNone/>
            </a:pPr>
            <a:endParaRPr lang="en-US" sz="2800" b="1">
              <a:latin typeface="Calibri" charset="0"/>
              <a:ea typeface="Osaka" charset="0"/>
              <a:cs typeface="Osaka" charset="0"/>
            </a:endParaRPr>
          </a:p>
          <a:p>
            <a:pPr eaLnBrk="1" hangingPunct="1">
              <a:buFont typeface="Wingdings" charset="0"/>
              <a:buNone/>
            </a:pPr>
            <a:r>
              <a:rPr lang="en-US" sz="2800" b="1">
                <a:latin typeface="Calibri" charset="0"/>
                <a:ea typeface="Osaka" charset="0"/>
                <a:cs typeface="Osaka" charset="0"/>
              </a:rPr>
              <a:t>• Step down with confidence</a:t>
            </a:r>
          </a:p>
        </p:txBody>
      </p:sp>
      <p:sp>
        <p:nvSpPr>
          <p:cNvPr id="193539" name="Rectangle 4"/>
          <p:cNvSpPr>
            <a:spLocks noChangeArrowheads="1"/>
          </p:cNvSpPr>
          <p:nvPr/>
        </p:nvSpPr>
        <p:spPr bwMode="auto">
          <a:xfrm>
            <a:off x="914400" y="4648200"/>
            <a:ext cx="739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Read something else you should have known for this case</a:t>
            </a:r>
          </a:p>
        </p:txBody>
      </p:sp>
      <p:sp>
        <p:nvSpPr>
          <p:cNvPr id="193540" name="Rectangle 5"/>
          <p:cNvSpPr>
            <a:spLocks noChangeArrowheads="1"/>
          </p:cNvSpPr>
          <p:nvPr/>
        </p:nvSpPr>
        <p:spPr bwMode="auto">
          <a:xfrm>
            <a:off x="914400" y="58674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Get feedback from courtroom participants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Supplemental Content</a:t>
            </a:r>
          </a:p>
        </p:txBody>
      </p:sp>
      <p:sp>
        <p:nvSpPr>
          <p:cNvPr id="3" name="Content Placeholder 2"/>
          <p:cNvSpPr>
            <a:spLocks noGrp="1"/>
          </p:cNvSpPr>
          <p:nvPr>
            <p:ph idx="1"/>
          </p:nvPr>
        </p:nvSpPr>
        <p:spPr/>
        <p:txBody>
          <a:bodyPr/>
          <a:lstStyle/>
          <a:p>
            <a:r>
              <a:rPr lang="en-US" dirty="0"/>
              <a:t>These last slides are intended to supplement material I have presented</a:t>
            </a:r>
          </a:p>
          <a:p>
            <a:r>
              <a:rPr lang="en-US" dirty="0"/>
              <a:t>Some of it is drawn from Brodsky &amp; Gutheil (2016)</a:t>
            </a:r>
          </a:p>
        </p:txBody>
      </p:sp>
    </p:spTree>
    <p:extLst>
      <p:ext uri="{BB962C8B-B14F-4D97-AF65-F5344CB8AC3E}">
        <p14:creationId xmlns:p14="http://schemas.microsoft.com/office/powerpoint/2010/main" val="41725057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sz="4000" dirty="0"/>
              <a:t>Actual “Bad” Aspects of Expert’s Life</a:t>
            </a:r>
          </a:p>
        </p:txBody>
      </p:sp>
      <p:sp>
        <p:nvSpPr>
          <p:cNvPr id="3" name="Content Placeholder 2"/>
          <p:cNvSpPr>
            <a:spLocks noGrp="1"/>
          </p:cNvSpPr>
          <p:nvPr>
            <p:ph idx="1"/>
          </p:nvPr>
        </p:nvSpPr>
        <p:spPr>
          <a:xfrm>
            <a:off x="457199" y="1600200"/>
            <a:ext cx="8545689" cy="5081411"/>
          </a:xfrm>
        </p:spPr>
        <p:txBody>
          <a:bodyPr>
            <a:normAutofit lnSpcReduction="10000"/>
          </a:bodyPr>
          <a:lstStyle/>
          <a:p>
            <a:r>
              <a:rPr lang="en-US" dirty="0"/>
              <a:t>Accusation of child abuse by divorcing spouse</a:t>
            </a:r>
          </a:p>
          <a:p>
            <a:pPr marL="0" indent="0">
              <a:buNone/>
            </a:pPr>
            <a:r>
              <a:rPr lang="en-US" dirty="0"/>
              <a:t>(no charges, issue dismissed, but raised in X-E)</a:t>
            </a:r>
          </a:p>
          <a:p>
            <a:r>
              <a:rPr lang="en-US" dirty="0"/>
              <a:t>Lying about disciplinary action by board</a:t>
            </a:r>
          </a:p>
          <a:p>
            <a:r>
              <a:rPr lang="en-US" dirty="0"/>
              <a:t>Arrest for marijuana use or public intoxication.</a:t>
            </a:r>
          </a:p>
          <a:p>
            <a:r>
              <a:rPr lang="en-US" dirty="0"/>
              <a:t>Foreclosures, bad checks, persistent pursuit for unfounded charges (AT&amp;T for years w G)</a:t>
            </a:r>
          </a:p>
          <a:p>
            <a:r>
              <a:rPr lang="en-US" dirty="0"/>
              <a:t>Ease of PI searching public records – many of us have done something wrong at ST </a:t>
            </a:r>
          </a:p>
          <a:p>
            <a:r>
              <a:rPr lang="en-US" dirty="0"/>
              <a:t>Consent decree with lawsuit, licensing board (B/C insurance company)</a:t>
            </a:r>
          </a:p>
        </p:txBody>
      </p:sp>
    </p:spTree>
    <p:extLst>
      <p:ext uri="{BB962C8B-B14F-4D97-AF65-F5344CB8AC3E}">
        <p14:creationId xmlns:p14="http://schemas.microsoft.com/office/powerpoint/2010/main" val="25386134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Apologies</a:t>
            </a:r>
          </a:p>
        </p:txBody>
      </p:sp>
      <p:sp>
        <p:nvSpPr>
          <p:cNvPr id="3" name="Content Placeholder 2"/>
          <p:cNvSpPr>
            <a:spLocks noGrp="1"/>
          </p:cNvSpPr>
          <p:nvPr>
            <p:ph idx="1"/>
          </p:nvPr>
        </p:nvSpPr>
        <p:spPr/>
        <p:txBody>
          <a:bodyPr>
            <a:normAutofit fontScale="92500" lnSpcReduction="10000"/>
          </a:bodyPr>
          <a:lstStyle/>
          <a:p>
            <a:pPr marL="0" indent="0">
              <a:buNone/>
            </a:pPr>
            <a:r>
              <a:rPr lang="en-US"/>
              <a:t>A1. “I apologize, but I do not know the frequency of bipolar disorders in young adults.”</a:t>
            </a:r>
          </a:p>
          <a:p>
            <a:pPr marL="0" indent="0">
              <a:buNone/>
            </a:pPr>
            <a:r>
              <a:rPr lang="en-US"/>
              <a:t>A2. “I don’t know.”</a:t>
            </a:r>
          </a:p>
          <a:p>
            <a:endParaRPr lang="en-US"/>
          </a:p>
          <a:p>
            <a:pPr marL="0" indent="0">
              <a:buNone/>
            </a:pPr>
            <a:r>
              <a:rPr lang="en-US"/>
              <a:t>The Maxim:</a:t>
            </a:r>
          </a:p>
          <a:p>
            <a:r>
              <a:rPr lang="en-US"/>
              <a:t> Experts who apologize or acknowledge regret over errors are less effective. Simple statements without the overlay of apologies are more straightforward and credible ways of responding.</a:t>
            </a:r>
          </a:p>
          <a:p>
            <a:endParaRPr lang="en-US"/>
          </a:p>
          <a:p>
            <a:endParaRPr lang="en-US"/>
          </a:p>
        </p:txBody>
      </p:sp>
    </p:spTree>
    <p:extLst>
      <p:ext uri="{BB962C8B-B14F-4D97-AF65-F5344CB8AC3E}">
        <p14:creationId xmlns:p14="http://schemas.microsoft.com/office/powerpoint/2010/main" val="40951482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457200" y="228600"/>
            <a:ext cx="8229600" cy="1143000"/>
          </a:xfrm>
          <a:solidFill>
            <a:srgbClr val="8EB4E3"/>
          </a:solidFill>
          <a:ln w="28575">
            <a:solidFill>
              <a:schemeClr val="tx1"/>
            </a:solidFill>
            <a:miter lim="800000"/>
            <a:headEnd/>
            <a:tailEnd/>
          </a:ln>
        </p:spPr>
        <p:txBody>
          <a:bodyPr/>
          <a:lstStyle/>
          <a:p>
            <a:pPr eaLnBrk="1" hangingPunct="1"/>
            <a:r>
              <a:rPr lang="en-US">
                <a:latin typeface="Calibri" charset="0"/>
                <a:ea typeface="Osaka" charset="0"/>
                <a:cs typeface="Osaka" charset="0"/>
              </a:rPr>
              <a:t>Clinical vs Actuarial Testimony</a:t>
            </a:r>
          </a:p>
        </p:txBody>
      </p:sp>
      <p:sp>
        <p:nvSpPr>
          <p:cNvPr id="140290" name="Rectangle 3"/>
          <p:cNvSpPr>
            <a:spLocks noGrp="1" noChangeArrowheads="1"/>
          </p:cNvSpPr>
          <p:nvPr>
            <p:ph idx="1"/>
          </p:nvPr>
        </p:nvSpPr>
        <p:spPr/>
        <p:txBody>
          <a:bodyPr/>
          <a:lstStyle/>
          <a:p>
            <a:pPr eaLnBrk="1" hangingPunct="1">
              <a:buFont typeface="Wingdings" charset="0"/>
              <a:buNone/>
            </a:pPr>
            <a:r>
              <a:rPr lang="en-US" sz="2800" b="1">
                <a:latin typeface="Calibri" charset="0"/>
                <a:ea typeface="Osaka" charset="0"/>
                <a:cs typeface="Osaka" charset="0"/>
              </a:rPr>
              <a:t>Krauss, Daniel A. &amp; Sales, Bruce D.(2001). The Effects of Clinical &amp; scientific Expert Testimony, </a:t>
            </a:r>
            <a:r>
              <a:rPr lang="en-US" sz="2800" b="1" i="1">
                <a:latin typeface="Calibri" charset="0"/>
                <a:ea typeface="Osaka" charset="0"/>
                <a:cs typeface="Osaka" charset="0"/>
              </a:rPr>
              <a:t>PPPL, 7</a:t>
            </a:r>
            <a:r>
              <a:rPr lang="en-US" sz="2800" b="1">
                <a:latin typeface="Calibri" charset="0"/>
                <a:ea typeface="Osaka" charset="0"/>
                <a:cs typeface="Osaka" charset="0"/>
              </a:rPr>
              <a:t>,  267-310.  </a:t>
            </a:r>
          </a:p>
          <a:p>
            <a:pPr eaLnBrk="1" hangingPunct="1">
              <a:buFont typeface="Wingdings" charset="0"/>
              <a:buNone/>
            </a:pPr>
            <a:r>
              <a:rPr lang="en-US" sz="2800" b="1">
                <a:latin typeface="Calibri" charset="0"/>
                <a:ea typeface="Osaka" charset="0"/>
                <a:cs typeface="Osaka" charset="0"/>
              </a:rPr>
              <a:t>Krauss,DA&amp; Lee, D.H.(2003) International  </a:t>
            </a:r>
            <a:r>
              <a:rPr lang="en-US" sz="2800" b="1" i="1">
                <a:latin typeface="Calibri" charset="0"/>
                <a:ea typeface="Osaka" charset="0"/>
                <a:cs typeface="Osaka" charset="0"/>
              </a:rPr>
              <a:t>Journal of Law &amp; Psychiatry, 26</a:t>
            </a:r>
            <a:r>
              <a:rPr lang="en-US" sz="2800" b="1">
                <a:latin typeface="Calibri" charset="0"/>
                <a:ea typeface="Osaka" charset="0"/>
                <a:cs typeface="Osaka" charset="0"/>
              </a:rPr>
              <a:t>, 113-137.</a:t>
            </a:r>
          </a:p>
          <a:p>
            <a:pPr eaLnBrk="1" hangingPunct="1">
              <a:buFont typeface="Wingdings" charset="0"/>
              <a:buNone/>
            </a:pPr>
            <a:r>
              <a:rPr lang="en-US" sz="2800" b="1">
                <a:latin typeface="Calibri" charset="0"/>
                <a:ea typeface="Osaka" charset="0"/>
                <a:cs typeface="Osaka" charset="0"/>
              </a:rPr>
              <a:t>•Jurors more influenced by clinical opinion than by actuarial expert testimony (N=208 U AZ students)</a:t>
            </a:r>
          </a:p>
          <a:p>
            <a:pPr eaLnBrk="1" hangingPunct="1">
              <a:buFont typeface="Wingdings" charset="0"/>
              <a:buNone/>
            </a:pPr>
            <a:r>
              <a:rPr lang="en-US" sz="2800" b="1">
                <a:latin typeface="Calibri" charset="0"/>
                <a:ea typeface="Osaka" charset="0"/>
                <a:cs typeface="Osaka" charset="0"/>
              </a:rPr>
              <a:t>•Differences remain even after effective X-E and after deliberations</a:t>
            </a:r>
          </a:p>
          <a:p>
            <a:pPr eaLnBrk="1" hangingPunct="1">
              <a:buFont typeface="Wingdings" charset="0"/>
              <a:buNone/>
            </a:pPr>
            <a:endParaRPr lang="en-US" sz="2800">
              <a:latin typeface="Calibri" charset="0"/>
              <a:ea typeface="Osaka" charset="0"/>
              <a:cs typeface="Osaka" charset="0"/>
            </a:endParaRPr>
          </a:p>
        </p:txBody>
      </p:sp>
      <p:sp>
        <p:nvSpPr>
          <p:cNvPr id="5" name="TextBox 4"/>
          <p:cNvSpPr txBox="1"/>
          <p:nvPr/>
        </p:nvSpPr>
        <p:spPr>
          <a:xfrm>
            <a:off x="-1447800" y="6858000"/>
            <a:ext cx="7855335" cy="46166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a:ln w="28575" cap="flat" cmpd="sng" algn="ctr">
                  <a:solidFill>
                    <a:srgbClr val="161616"/>
                  </a:solidFill>
                  <a:prstDash val="solid"/>
                  <a:round/>
                  <a:headEnd type="none" w="med" len="med"/>
                  <a:tailEnd type="none" w="med" len="med"/>
                </a:ln>
              </a:rPr>
              <a:t>Your task: Identify what expert has done right and wrong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533400" y="304800"/>
            <a:ext cx="8001000" cy="914400"/>
          </a:xfrm>
          <a:solidFill>
            <a:srgbClr val="8EB4E3"/>
          </a:solidFill>
          <a:ln w="38100">
            <a:solidFill>
              <a:srgbClr val="000000"/>
            </a:solidFill>
            <a:miter lim="800000"/>
            <a:headEnd/>
            <a:tailEnd/>
          </a:ln>
        </p:spPr>
        <p:txBody>
          <a:bodyPr/>
          <a:lstStyle/>
          <a:p>
            <a:pPr eaLnBrk="1" hangingPunct="1"/>
            <a:r>
              <a:rPr lang="en-US" dirty="0">
                <a:latin typeface="Calibri" charset="0"/>
                <a:ea typeface="Osaka" charset="0"/>
                <a:cs typeface="Osaka" charset="0"/>
              </a:rPr>
              <a:t>The Push-Pull</a:t>
            </a:r>
          </a:p>
        </p:txBody>
      </p:sp>
      <p:sp>
        <p:nvSpPr>
          <p:cNvPr id="145410" name="Rectangle 3"/>
          <p:cNvSpPr>
            <a:spLocks noGrp="1" noChangeArrowheads="1"/>
          </p:cNvSpPr>
          <p:nvPr>
            <p:ph idx="1"/>
          </p:nvPr>
        </p:nvSpPr>
        <p:spPr>
          <a:xfrm>
            <a:off x="571500" y="1981200"/>
            <a:ext cx="8001000" cy="1058863"/>
          </a:xfrm>
        </p:spPr>
        <p:txBody>
          <a:bodyPr/>
          <a:lstStyle/>
          <a:p>
            <a:pPr eaLnBrk="1" hangingPunct="1">
              <a:lnSpc>
                <a:spcPct val="80000"/>
              </a:lnSpc>
              <a:buFont typeface="Wingdings" charset="0"/>
              <a:buNone/>
            </a:pPr>
            <a:r>
              <a:rPr lang="en-US" sz="2400" b="1">
                <a:latin typeface="Calibri" charset="0"/>
                <a:ea typeface="Osaka" charset="0"/>
                <a:cs typeface="Osaka" charset="0"/>
              </a:rPr>
              <a:t>A martial arts principle: Begins with attorney having aggressive tone or demeaning issue with factual basis.</a:t>
            </a:r>
            <a:endParaRPr lang="en-US" sz="1800" b="1">
              <a:latin typeface="Calibri" charset="0"/>
              <a:ea typeface="Osaka" charset="0"/>
              <a:cs typeface="Osaka" charset="0"/>
            </a:endParaRPr>
          </a:p>
        </p:txBody>
      </p:sp>
      <p:sp>
        <p:nvSpPr>
          <p:cNvPr id="145411" name="Rectangle 4"/>
          <p:cNvSpPr>
            <a:spLocks noChangeArrowheads="1"/>
          </p:cNvSpPr>
          <p:nvPr/>
        </p:nvSpPr>
        <p:spPr bwMode="auto">
          <a:xfrm>
            <a:off x="609600" y="3276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When in agreement, witness moves in the same direction as the question, instead of resisting</a:t>
            </a:r>
          </a:p>
        </p:txBody>
      </p:sp>
      <p:sp>
        <p:nvSpPr>
          <p:cNvPr id="40965" name="Rectangle 5"/>
          <p:cNvSpPr>
            <a:spLocks noChangeArrowheads="1"/>
          </p:cNvSpPr>
          <p:nvPr/>
        </p:nvSpPr>
        <p:spPr bwMode="auto">
          <a:xfrm>
            <a:off x="685800" y="4343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A shift in ownership. The topic becomes owned by the witness.</a:t>
            </a:r>
          </a:p>
        </p:txBody>
      </p:sp>
      <p:sp>
        <p:nvSpPr>
          <p:cNvPr id="40966" name="Rectangle 6"/>
          <p:cNvSpPr>
            <a:spLocks noChangeArrowheads="1"/>
          </p:cNvSpPr>
          <p:nvPr/>
        </p:nvSpPr>
        <p:spPr bwMode="auto">
          <a:xfrm>
            <a:off x="609600" y="54102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i="1" dirty="0" err="1"/>
              <a:t>Nondefensiveness</a:t>
            </a:r>
            <a:r>
              <a:rPr lang="en-US" sz="2800" i="1" dirty="0"/>
              <a:t> of the push-pull promotes credibility</a:t>
            </a:r>
            <a:endParaRPr lang="en-US" sz="2800" dirty="0"/>
          </a:p>
          <a:p>
            <a:pPr>
              <a:lnSpc>
                <a:spcPct val="90000"/>
              </a:lnSpc>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calcmode="lin" valueType="num">
                                      <p:cBhvr additive="base">
                                        <p:cTn id="7" dur="500" fill="hold"/>
                                        <p:tgtEl>
                                          <p:spTgt spid="4096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6">
                                            <p:txEl>
                                              <p:pRg st="0" end="0"/>
                                            </p:txEl>
                                          </p:spTgt>
                                        </p:tgtEl>
                                        <p:attrNameLst>
                                          <p:attrName>style.visibility</p:attrName>
                                        </p:attrNameLst>
                                      </p:cBhvr>
                                      <p:to>
                                        <p:strVal val="visible"/>
                                      </p:to>
                                    </p:set>
                                    <p:anim calcmode="lin" valueType="num">
                                      <p:cBhvr additive="base">
                                        <p:cTn id="13" dur="500" fill="hold"/>
                                        <p:tgtEl>
                                          <p:spTgt spid="4096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P spid="40966"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Arbitrary Pigeonholes</a:t>
            </a:r>
          </a:p>
        </p:txBody>
      </p:sp>
      <p:sp>
        <p:nvSpPr>
          <p:cNvPr id="3" name="Content Placeholder 2"/>
          <p:cNvSpPr>
            <a:spLocks noGrp="1"/>
          </p:cNvSpPr>
          <p:nvPr>
            <p:ph idx="1"/>
          </p:nvPr>
        </p:nvSpPr>
        <p:spPr/>
        <p:txBody>
          <a:bodyPr/>
          <a:lstStyle/>
          <a:p>
            <a:r>
              <a:rPr lang="en-US"/>
              <a:t>On a scale of 1 to 10, with 10 being the highest, how fully did your evaluation cover the defendant’s life, personality, and functioning?</a:t>
            </a:r>
          </a:p>
          <a:p>
            <a:endParaRPr lang="en-US"/>
          </a:p>
          <a:p>
            <a:r>
              <a:rPr lang="en-US"/>
              <a:t>Do the best you can at estimating how fully you have come to understand Mr. D. </a:t>
            </a:r>
          </a:p>
        </p:txBody>
      </p:sp>
    </p:spTree>
    <p:extLst>
      <p:ext uri="{BB962C8B-B14F-4D97-AF65-F5344CB8AC3E}">
        <p14:creationId xmlns:p14="http://schemas.microsoft.com/office/powerpoint/2010/main" val="36841054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Asked and Answered </a:t>
            </a:r>
          </a:p>
        </p:txBody>
      </p:sp>
      <p:sp>
        <p:nvSpPr>
          <p:cNvPr id="3" name="Content Placeholder 2"/>
          <p:cNvSpPr>
            <a:spLocks noGrp="1"/>
          </p:cNvSpPr>
          <p:nvPr>
            <p:ph idx="1"/>
          </p:nvPr>
        </p:nvSpPr>
        <p:spPr/>
        <p:txBody>
          <a:bodyPr>
            <a:normAutofit fontScale="85000" lnSpcReduction="20000"/>
          </a:bodyPr>
          <a:lstStyle/>
          <a:p>
            <a:pPr marL="0" indent="0">
              <a:buNone/>
            </a:pPr>
            <a:r>
              <a:rPr lang="en-US"/>
              <a:t>“Doctor, is this word, written in your own handwriting, on page four of your notes, the word ‘malingering?’ ”</a:t>
            </a:r>
          </a:p>
          <a:p>
            <a:pPr marL="0" indent="0">
              <a:buNone/>
            </a:pPr>
            <a:r>
              <a:rPr lang="en-US"/>
              <a:t>“Yes,” she acknowledged, “but it was . . .”</a:t>
            </a:r>
          </a:p>
          <a:p>
            <a:pPr marL="0" indent="0">
              <a:buNone/>
            </a:pPr>
            <a:r>
              <a:rPr lang="en-US"/>
              <a:t>At this point the judge cut off her answer with a quick, authoritative statement:</a:t>
            </a:r>
          </a:p>
          <a:p>
            <a:pPr marL="0" indent="0">
              <a:buNone/>
            </a:pPr>
            <a:r>
              <a:rPr lang="en-US"/>
              <a:t>“Asked and answered.”</a:t>
            </a:r>
          </a:p>
          <a:p>
            <a:pPr marL="0" indent="0">
              <a:buNone/>
            </a:pPr>
            <a:r>
              <a:rPr lang="en-US" b="1"/>
              <a:t>The Maxim</a:t>
            </a:r>
            <a:endParaRPr lang="en-US"/>
          </a:p>
          <a:p>
            <a:r>
              <a:rPr lang="en-US"/>
              <a:t>When the court limits what you can explain, neither panic nor become angry or defensive; rather, testify as confidently and accurately as you can within these constraints. </a:t>
            </a:r>
          </a:p>
          <a:p>
            <a:endParaRPr lang="en-US"/>
          </a:p>
        </p:txBody>
      </p:sp>
    </p:spTree>
    <p:extLst>
      <p:ext uri="{BB962C8B-B14F-4D97-AF65-F5344CB8AC3E}">
        <p14:creationId xmlns:p14="http://schemas.microsoft.com/office/powerpoint/2010/main" val="2449947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normAutofit fontScale="90000"/>
          </a:bodyPr>
          <a:lstStyle/>
          <a:p>
            <a:r>
              <a:rPr lang="en-US"/>
              <a:t>Directed Feedback</a:t>
            </a:r>
            <a:br>
              <a:rPr lang="en-US"/>
            </a:br>
            <a:endParaRPr lang="en-US"/>
          </a:p>
        </p:txBody>
      </p:sp>
      <p:sp>
        <p:nvSpPr>
          <p:cNvPr id="3" name="Content Placeholder 2"/>
          <p:cNvSpPr>
            <a:spLocks noGrp="1"/>
          </p:cNvSpPr>
          <p:nvPr>
            <p:ph idx="1"/>
          </p:nvPr>
        </p:nvSpPr>
        <p:spPr>
          <a:xfrm>
            <a:off x="457200" y="1600200"/>
            <a:ext cx="8458200" cy="5105400"/>
          </a:xfrm>
        </p:spPr>
        <p:txBody>
          <a:bodyPr>
            <a:normAutofit fontScale="85000" lnSpcReduction="10000"/>
          </a:bodyPr>
          <a:lstStyle/>
          <a:p>
            <a:r>
              <a:rPr lang="en-US"/>
              <a:t>Forensic evaluator was visibly fearful of saying the wrong thing. During the cross-examination, he paused for perhaps five seconds before responding to each question, looking down, as if the right answer would manifest itself from the invisible ether. The only times he did speak right away, he asked (and asked and asked), </a:t>
            </a:r>
            <a:r>
              <a:rPr lang="en-US">
                <a:solidFill>
                  <a:srgbClr val="FF0000"/>
                </a:solidFill>
              </a:rPr>
              <a:t>“Would you please rephrase the question?”</a:t>
            </a:r>
          </a:p>
          <a:p>
            <a:pPr marL="0" indent="0">
              <a:buNone/>
            </a:pPr>
            <a:r>
              <a:rPr lang="en-US"/>
              <a:t>The Maxim:</a:t>
            </a:r>
          </a:p>
          <a:p>
            <a:r>
              <a:rPr lang="en-US"/>
              <a:t>It is difficult to reshape your pattern of responses to challenging questions on your own. Part of becoming an </a:t>
            </a:r>
            <a:r>
              <a:rPr lang="en-US" i="1"/>
              <a:t>expert</a:t>
            </a:r>
            <a:r>
              <a:rPr lang="en-US"/>
              <a:t> expert calls for getting and using directed feedback on your testimony from knowledgeable observers.</a:t>
            </a:r>
          </a:p>
          <a:p>
            <a:endParaRPr lang="en-US"/>
          </a:p>
        </p:txBody>
      </p:sp>
    </p:spTree>
    <p:extLst>
      <p:ext uri="{BB962C8B-B14F-4D97-AF65-F5344CB8AC3E}">
        <p14:creationId xmlns:p14="http://schemas.microsoft.com/office/powerpoint/2010/main" val="29026156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37" y="152400"/>
            <a:ext cx="8229600" cy="1447800"/>
          </a:xfrm>
          <a:solidFill>
            <a:srgbClr val="8EB4E3"/>
          </a:solidFill>
          <a:ln>
            <a:solidFill>
              <a:srgbClr val="000000"/>
            </a:solidFill>
          </a:ln>
        </p:spPr>
        <p:txBody>
          <a:bodyPr>
            <a:normAutofit/>
          </a:bodyPr>
          <a:lstStyle/>
          <a:p>
            <a:r>
              <a:rPr lang="en-US" dirty="0"/>
              <a:t>Expert Witness as Master Teacher</a:t>
            </a:r>
            <a:br>
              <a:rPr lang="en-US" dirty="0"/>
            </a:br>
            <a:endParaRPr lang="en-US" dirty="0"/>
          </a:p>
        </p:txBody>
      </p:sp>
      <p:sp>
        <p:nvSpPr>
          <p:cNvPr id="3" name="Content Placeholder 2"/>
          <p:cNvSpPr>
            <a:spLocks noGrp="1"/>
          </p:cNvSpPr>
          <p:nvPr>
            <p:ph idx="1"/>
          </p:nvPr>
        </p:nvSpPr>
        <p:spPr>
          <a:xfrm>
            <a:off x="457200" y="1600200"/>
            <a:ext cx="8442874" cy="5151975"/>
          </a:xfrm>
        </p:spPr>
        <p:txBody>
          <a:bodyPr>
            <a:normAutofit fontScale="92500"/>
          </a:bodyPr>
          <a:lstStyle/>
          <a:p>
            <a:pPr marL="0" indent="0">
              <a:buNone/>
            </a:pPr>
            <a:r>
              <a:rPr lang="en-US" dirty="0"/>
              <a:t>1. Dynamic communication.  - charismatic and captivating. </a:t>
            </a:r>
          </a:p>
          <a:p>
            <a:pPr marL="0" lvl="0" indent="0">
              <a:buNone/>
            </a:pPr>
            <a:r>
              <a:rPr lang="en-US" dirty="0"/>
              <a:t>2. Styles of relating on the stand that involve the audience. </a:t>
            </a:r>
          </a:p>
          <a:p>
            <a:pPr marL="0" lvl="0" indent="0">
              <a:buNone/>
            </a:pPr>
            <a:r>
              <a:rPr lang="en-US" dirty="0"/>
              <a:t>3. Clear communication “most of the time”</a:t>
            </a:r>
          </a:p>
          <a:p>
            <a:pPr marL="0" lvl="0" indent="0">
              <a:buNone/>
            </a:pPr>
            <a:r>
              <a:rPr lang="en-US" dirty="0"/>
              <a:t>4. Authenticity about who you are as a professional. </a:t>
            </a:r>
          </a:p>
          <a:p>
            <a:pPr marL="0" indent="0">
              <a:buNone/>
            </a:pPr>
            <a:r>
              <a:rPr lang="en-US" b="1" dirty="0"/>
              <a:t>The Maxim</a:t>
            </a:r>
            <a:endParaRPr lang="en-US" dirty="0"/>
          </a:p>
          <a:p>
            <a:r>
              <a:rPr lang="en-US" dirty="0"/>
              <a:t>Part of being a great witness is to be a great teacher on the witness stand, and being a great teacher is the result of concerted effort </a:t>
            </a:r>
          </a:p>
        </p:txBody>
      </p:sp>
    </p:spTree>
    <p:extLst>
      <p:ext uri="{BB962C8B-B14F-4D97-AF65-F5344CB8AC3E}">
        <p14:creationId xmlns:p14="http://schemas.microsoft.com/office/powerpoint/2010/main" val="7051590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a:solidFill>
            <a:srgbClr val="8EB4E3"/>
          </a:solidFill>
          <a:ln>
            <a:solidFill>
              <a:srgbClr val="000000"/>
            </a:solidFill>
          </a:ln>
        </p:spPr>
        <p:txBody>
          <a:bodyPr/>
          <a:lstStyle/>
          <a:p>
            <a:r>
              <a:rPr lang="en-US" dirty="0"/>
              <a:t>Reframing what was asked</a:t>
            </a:r>
          </a:p>
        </p:txBody>
      </p:sp>
      <p:sp>
        <p:nvSpPr>
          <p:cNvPr id="3" name="Content Placeholder 2"/>
          <p:cNvSpPr>
            <a:spLocks noGrp="1"/>
          </p:cNvSpPr>
          <p:nvPr>
            <p:ph idx="1"/>
          </p:nvPr>
        </p:nvSpPr>
        <p:spPr>
          <a:xfrm>
            <a:off x="457199" y="1600200"/>
            <a:ext cx="8608073" cy="5131326"/>
          </a:xfrm>
        </p:spPr>
        <p:txBody>
          <a:bodyPr>
            <a:normAutofit fontScale="92500" lnSpcReduction="20000"/>
          </a:bodyPr>
          <a:lstStyle/>
          <a:p>
            <a:r>
              <a:rPr lang="en-US"/>
              <a:t>Q. “Doesn’t the fact that Mr. F. has held the same job successfully for 15 years suggest that he is not intellectually disabled?”</a:t>
            </a:r>
          </a:p>
          <a:p>
            <a:r>
              <a:rPr lang="en-US"/>
              <a:t>A.  “When you suggest that someone with intellectually disability is unable to hold a job for 15 years, you demean the abilities and lives of all people who are intellectually disabled.”</a:t>
            </a:r>
          </a:p>
          <a:p>
            <a:pPr marL="0" indent="0">
              <a:buNone/>
            </a:pPr>
            <a:r>
              <a:rPr lang="en-US"/>
              <a:t>The Maxim:</a:t>
            </a:r>
          </a:p>
          <a:p>
            <a:r>
              <a:rPr lang="en-US"/>
              <a:t>Without trying too hard or doing it too much, look for opportunities to nudge the frame of reference in questions to a compelling and cogent view that offers a teaching lesson.</a:t>
            </a:r>
          </a:p>
          <a:p>
            <a:endParaRPr lang="en-US"/>
          </a:p>
          <a:p>
            <a:endParaRPr lang="en-US"/>
          </a:p>
        </p:txBody>
      </p:sp>
    </p:spTree>
    <p:extLst>
      <p:ext uri="{BB962C8B-B14F-4D97-AF65-F5344CB8AC3E}">
        <p14:creationId xmlns:p14="http://schemas.microsoft.com/office/powerpoint/2010/main" val="22558433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normAutofit fontScale="90000"/>
          </a:bodyPr>
          <a:lstStyle/>
          <a:p>
            <a:r>
              <a:rPr lang="en-US"/>
              <a:t>Gender-Intrusive Questions</a:t>
            </a:r>
            <a:br>
              <a:rPr lang="en-US"/>
            </a:br>
            <a:endParaRPr lang="en-US"/>
          </a:p>
        </p:txBody>
      </p:sp>
      <p:sp>
        <p:nvSpPr>
          <p:cNvPr id="3" name="Content Placeholder 2"/>
          <p:cNvSpPr>
            <a:spLocks noGrp="1"/>
          </p:cNvSpPr>
          <p:nvPr>
            <p:ph idx="1"/>
          </p:nvPr>
        </p:nvSpPr>
        <p:spPr>
          <a:xfrm>
            <a:off x="457200" y="1600200"/>
            <a:ext cx="8442874" cy="5162299"/>
          </a:xfrm>
        </p:spPr>
        <p:txBody>
          <a:bodyPr>
            <a:normAutofit fontScale="85000" lnSpcReduction="10000"/>
          </a:bodyPr>
          <a:lstStyle/>
          <a:p>
            <a:r>
              <a:rPr lang="en-US"/>
              <a:t>Larson &amp; Brodsky: Women experts, compared to men, were perceived as less confident, trustworthy, likable, believable, and credible than the male experts. However, in reaction in gender intrusive questions, mock jurors subsequently rated both men and women higher on these desirable traits. </a:t>
            </a:r>
          </a:p>
          <a:p>
            <a:pPr marL="0" indent="0">
              <a:buNone/>
            </a:pPr>
            <a:r>
              <a:rPr lang="en-US"/>
              <a:t>The Maxim</a:t>
            </a:r>
          </a:p>
          <a:p>
            <a:r>
              <a:rPr lang="en-US"/>
              <a:t>In the difficult moments in which women are patronized on the witness stand, they may gain control by restating their status as doctors without being strident and within the context of the questioning. When subjected to gender-intrusive attacks, their best responses will usually be assertive.</a:t>
            </a:r>
          </a:p>
        </p:txBody>
      </p:sp>
    </p:spTree>
    <p:extLst>
      <p:ext uri="{BB962C8B-B14F-4D97-AF65-F5344CB8AC3E}">
        <p14:creationId xmlns:p14="http://schemas.microsoft.com/office/powerpoint/2010/main" val="25806542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47" y="304800"/>
            <a:ext cx="8229600" cy="1143000"/>
          </a:xfrm>
          <a:solidFill>
            <a:srgbClr val="8EB4E3"/>
          </a:solidFill>
          <a:ln>
            <a:solidFill>
              <a:srgbClr val="000000"/>
            </a:solidFill>
          </a:ln>
        </p:spPr>
        <p:txBody>
          <a:bodyPr/>
          <a:lstStyle/>
          <a:p>
            <a:r>
              <a:rPr lang="en-US" dirty="0"/>
              <a:t>Holy Mackerel, Man! </a:t>
            </a:r>
            <a:br>
              <a:rPr lang="en-US" dirty="0"/>
            </a:br>
            <a:r>
              <a:rPr lang="en-US" dirty="0"/>
              <a:t>(actual expert answers)</a:t>
            </a:r>
          </a:p>
        </p:txBody>
      </p:sp>
      <p:sp>
        <p:nvSpPr>
          <p:cNvPr id="3" name="Content Placeholder 2"/>
          <p:cNvSpPr>
            <a:spLocks noGrp="1"/>
          </p:cNvSpPr>
          <p:nvPr>
            <p:ph idx="1"/>
          </p:nvPr>
        </p:nvSpPr>
        <p:spPr/>
        <p:txBody>
          <a:bodyPr>
            <a:normAutofit fontScale="92500" lnSpcReduction="20000"/>
          </a:bodyPr>
          <a:lstStyle/>
          <a:p>
            <a:pPr marL="0" indent="0">
              <a:buNone/>
            </a:pPr>
            <a:r>
              <a:rPr lang="en-US"/>
              <a:t>“That is immaterial and irrelevant.”</a:t>
            </a:r>
          </a:p>
          <a:p>
            <a:pPr marL="0" indent="0">
              <a:buNone/>
            </a:pPr>
            <a:r>
              <a:rPr lang="en-US"/>
              <a:t>“You asked me that question earlier.”</a:t>
            </a:r>
          </a:p>
          <a:p>
            <a:pPr marL="0" indent="0">
              <a:buNone/>
            </a:pPr>
            <a:r>
              <a:rPr lang="en-US"/>
              <a:t>“What did I just say? Holy Mackerel, man!”</a:t>
            </a:r>
          </a:p>
          <a:p>
            <a:pPr marL="0" indent="0">
              <a:buNone/>
            </a:pPr>
            <a:r>
              <a:rPr lang="en-US"/>
              <a:t>“Object to form.” </a:t>
            </a:r>
          </a:p>
          <a:p>
            <a:r>
              <a:rPr lang="en-US"/>
              <a:t>The Maxim:</a:t>
            </a:r>
          </a:p>
          <a:p>
            <a:r>
              <a:rPr lang="en-US"/>
              <a:t>Leave the legal observations to the attorneys; they have the right and authority to make objections. And never engage in insulting or demeaning behaviors on the stand, no matter how clever or witty you think you are being.</a:t>
            </a:r>
          </a:p>
          <a:p>
            <a:pPr marL="0" indent="0">
              <a:buNone/>
            </a:pPr>
            <a:endParaRPr lang="en-US"/>
          </a:p>
        </p:txBody>
      </p:sp>
    </p:spTree>
    <p:extLst>
      <p:ext uri="{BB962C8B-B14F-4D97-AF65-F5344CB8AC3E}">
        <p14:creationId xmlns:p14="http://schemas.microsoft.com/office/powerpoint/2010/main" val="23552413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Personal Attacks: Overview</a:t>
            </a:r>
          </a:p>
        </p:txBody>
      </p:sp>
      <p:sp>
        <p:nvSpPr>
          <p:cNvPr id="3" name="Content Placeholder 2"/>
          <p:cNvSpPr>
            <a:spLocks noGrp="1"/>
          </p:cNvSpPr>
          <p:nvPr>
            <p:ph idx="1"/>
          </p:nvPr>
        </p:nvSpPr>
        <p:spPr/>
        <p:txBody>
          <a:bodyPr>
            <a:normAutofit fontScale="85000" lnSpcReduction="10000"/>
          </a:bodyPr>
          <a:lstStyle/>
          <a:p>
            <a:r>
              <a:rPr lang="en-US"/>
              <a:t>Heated attacks in custody cases and defense expert witness in sexual abuse charges</a:t>
            </a:r>
          </a:p>
          <a:p>
            <a:r>
              <a:rPr lang="en-US"/>
              <a:t>You would have few secrets.</a:t>
            </a:r>
          </a:p>
          <a:p>
            <a:r>
              <a:rPr lang="en-US"/>
              <a:t>Foolish sounding statements from prior trials may surface</a:t>
            </a:r>
          </a:p>
          <a:p>
            <a:r>
              <a:rPr lang="en-US"/>
              <a:t>Nobody lives a spotless life</a:t>
            </a:r>
          </a:p>
          <a:p>
            <a:r>
              <a:rPr lang="en-US" err="1"/>
              <a:t>Underweger</a:t>
            </a:r>
            <a:r>
              <a:rPr lang="en-US"/>
              <a:t> (</a:t>
            </a:r>
            <a:r>
              <a:rPr lang="en-US" err="1"/>
              <a:t>Hollifield</a:t>
            </a:r>
            <a:r>
              <a:rPr lang="en-US"/>
              <a:t>) death threats, </a:t>
            </a:r>
            <a:r>
              <a:rPr lang="en-US" err="1"/>
              <a:t>attys</a:t>
            </a:r>
            <a:r>
              <a:rPr lang="en-US"/>
              <a:t> spitting on hand, accused of pedophilia</a:t>
            </a:r>
          </a:p>
          <a:p>
            <a:r>
              <a:rPr lang="en-US"/>
              <a:t>Personal attacks when nothing else there</a:t>
            </a:r>
          </a:p>
          <a:p>
            <a:r>
              <a:rPr lang="en-US"/>
              <a:t>Maintain composure &amp; poise and do not attack back</a:t>
            </a:r>
          </a:p>
        </p:txBody>
      </p:sp>
    </p:spTree>
    <p:extLst>
      <p:ext uri="{BB962C8B-B14F-4D97-AF65-F5344CB8AC3E}">
        <p14:creationId xmlns:p14="http://schemas.microsoft.com/office/powerpoint/2010/main" val="38857411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a:solidFill>
            <a:srgbClr val="8EB4E3"/>
          </a:solidFill>
          <a:ln>
            <a:solidFill>
              <a:srgbClr val="000000"/>
            </a:solidFill>
          </a:ln>
        </p:spPr>
        <p:txBody>
          <a:bodyPr>
            <a:normAutofit/>
          </a:bodyPr>
          <a:lstStyle/>
          <a:p>
            <a:r>
              <a:rPr lang="en-US"/>
              <a:t>Internet Vulnerabilities</a:t>
            </a:r>
          </a:p>
        </p:txBody>
      </p:sp>
      <p:sp>
        <p:nvSpPr>
          <p:cNvPr id="3" name="Content Placeholder 2"/>
          <p:cNvSpPr>
            <a:spLocks noGrp="1"/>
          </p:cNvSpPr>
          <p:nvPr>
            <p:ph idx="1"/>
          </p:nvPr>
        </p:nvSpPr>
        <p:spPr/>
        <p:txBody>
          <a:bodyPr>
            <a:normAutofit fontScale="70000" lnSpcReduction="20000"/>
          </a:bodyPr>
          <a:lstStyle/>
          <a:p>
            <a:r>
              <a:rPr lang="en-US" dirty="0"/>
              <a:t>Joel Dvoskin* Some list members, including some lurkers, are attorneys, and literally anyone can access the archives any time they want. This is not a hypothetical concern; I have been cross-examined about </a:t>
            </a:r>
            <a:r>
              <a:rPr lang="en-US" dirty="0" err="1"/>
              <a:t>PsyLaw</a:t>
            </a:r>
            <a:r>
              <a:rPr lang="en-US" dirty="0"/>
              <a:t> postings before, but luckily, they weren't mine.</a:t>
            </a:r>
          </a:p>
          <a:p>
            <a:r>
              <a:rPr lang="en-US" dirty="0"/>
              <a:t>Asking the list for case-related consultation strikes me as a dangerous practice. First, anything we post could be raised during cross-examination, including posts that suggest that we don't have the requisite expertise to testify about a particular matter in court. Second, if we provide much case-specific information, it will often be easy to deduce the case in question.</a:t>
            </a:r>
          </a:p>
          <a:p>
            <a:r>
              <a:rPr lang="en-US" dirty="0"/>
              <a:t>This raises concerns about confidentiality, privacy, and could perhaps implicate attorney-client privilege. On the other hand, if we keep the question extremely vague, we run the risk of getting advice that is misguided in regard to the instant case.</a:t>
            </a:r>
          </a:p>
          <a:p>
            <a:pPr marL="0" indent="0">
              <a:buNone/>
            </a:pPr>
            <a:r>
              <a:rPr lang="en-US" sz="2200" dirty="0"/>
              <a:t>*Nov. 18, 2015 </a:t>
            </a:r>
            <a:r>
              <a:rPr lang="en-US" sz="2200" dirty="0" err="1"/>
              <a:t>psylaw</a:t>
            </a:r>
            <a:r>
              <a:rPr lang="en-US" sz="2200" dirty="0"/>
              <a:t>-L</a:t>
            </a:r>
          </a:p>
        </p:txBody>
      </p:sp>
    </p:spTree>
    <p:extLst>
      <p:ext uri="{BB962C8B-B14F-4D97-AF65-F5344CB8AC3E}">
        <p14:creationId xmlns:p14="http://schemas.microsoft.com/office/powerpoint/2010/main" val="24740442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11668"/>
            <a:ext cx="8432800" cy="5914496"/>
          </a:xfrm>
        </p:spPr>
        <p:txBody>
          <a:bodyPr>
            <a:normAutofit fontScale="70000" lnSpcReduction="20000"/>
          </a:bodyPr>
          <a:lstStyle/>
          <a:p>
            <a:r>
              <a:rPr lang="en-US" dirty="0"/>
              <a:t>When I want to seek consultation on a case, I usually call someone I know to be a relevant expert, and offer to pay them for their time. I don't do it very often, as it is my practice to turn down cases for which I believe I lack the appropriate expertise.</a:t>
            </a:r>
          </a:p>
          <a:p>
            <a:pPr marL="0" indent="0">
              <a:buNone/>
            </a:pPr>
            <a:r>
              <a:rPr lang="en-US" dirty="0"/>
              <a:t> </a:t>
            </a:r>
          </a:p>
          <a:p>
            <a:r>
              <a:rPr lang="en-US" dirty="0"/>
              <a:t>Occasionally, there is a specific issue that I want to explore with a leading expert to make sure that there isn't some emerging line of research or knowledge that I ought to know about.</a:t>
            </a:r>
          </a:p>
          <a:p>
            <a:pPr marL="0" indent="0">
              <a:buNone/>
            </a:pPr>
            <a:r>
              <a:rPr lang="en-US" dirty="0"/>
              <a:t> </a:t>
            </a:r>
          </a:p>
          <a:p>
            <a:r>
              <a:rPr lang="en-US" dirty="0"/>
              <a:t>Finally, even if we ask for help on a closed or private </a:t>
            </a:r>
            <a:r>
              <a:rPr lang="en-US" dirty="0" err="1"/>
              <a:t>listserve</a:t>
            </a:r>
            <a:r>
              <a:rPr lang="en-US" dirty="0"/>
              <a:t>, we may be required to produce in court any and all correspondence (including emails) that relate to the case, in which case the consultant's email will be read in open court, whether they intended it or not. My strong advice is to seek case consultation from a widely respected expert, on the telephone.</a:t>
            </a:r>
          </a:p>
          <a:p>
            <a:pPr marL="0" indent="0">
              <a:buNone/>
            </a:pPr>
            <a:endParaRPr lang="en-US" dirty="0">
              <a:solidFill>
                <a:srgbClr val="FF0000"/>
              </a:solidFill>
            </a:endParaRPr>
          </a:p>
          <a:p>
            <a:pPr marL="0" indent="0">
              <a:buNone/>
            </a:pPr>
            <a:r>
              <a:rPr lang="en-US" dirty="0"/>
              <a:t>The Maxim: Never put anything online that is highly private, possibly confidential, or personal.</a:t>
            </a:r>
          </a:p>
        </p:txBody>
      </p:sp>
    </p:spTree>
    <p:extLst>
      <p:ext uri="{BB962C8B-B14F-4D97-AF65-F5344CB8AC3E}">
        <p14:creationId xmlns:p14="http://schemas.microsoft.com/office/powerpoint/2010/main" val="67195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457200" y="284962"/>
            <a:ext cx="8229600" cy="1143000"/>
          </a:xfrm>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Push-Pull Examples</a:t>
            </a:r>
          </a:p>
        </p:txBody>
      </p:sp>
      <p:sp>
        <p:nvSpPr>
          <p:cNvPr id="147458" name="Rectangle 3"/>
          <p:cNvSpPr>
            <a:spLocks noGrp="1" noChangeArrowheads="1"/>
          </p:cNvSpPr>
          <p:nvPr>
            <p:ph idx="1"/>
          </p:nvPr>
        </p:nvSpPr>
        <p:spPr>
          <a:xfrm>
            <a:off x="571500" y="2122488"/>
            <a:ext cx="8001000" cy="635000"/>
          </a:xfrm>
        </p:spPr>
        <p:txBody>
          <a:bodyPr/>
          <a:lstStyle/>
          <a:p>
            <a:pPr eaLnBrk="1" hangingPunct="1">
              <a:buFont typeface="Wingdings" charset="0"/>
              <a:buNone/>
            </a:pPr>
            <a:r>
              <a:rPr lang="en-US" sz="2800" b="1">
                <a:latin typeface="Calibri" charset="0"/>
                <a:ea typeface="Osaka" charset="0"/>
                <a:cs typeface="Osaka" charset="0"/>
              </a:rPr>
              <a:t>Requires practice to master the push-pull</a:t>
            </a:r>
          </a:p>
        </p:txBody>
      </p:sp>
      <p:sp>
        <p:nvSpPr>
          <p:cNvPr id="147459" name="Rectangle 4"/>
          <p:cNvSpPr>
            <a:spLocks noChangeArrowheads="1"/>
          </p:cNvSpPr>
          <p:nvPr/>
        </p:nvSpPr>
        <p:spPr bwMode="auto">
          <a:xfrm>
            <a:off x="685800" y="2971800"/>
            <a:ext cx="77724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Good push-pulls often begin with</a:t>
            </a:r>
          </a:p>
          <a:p>
            <a:r>
              <a:rPr lang="en-US" b="1"/>
              <a:t> </a:t>
            </a:r>
          </a:p>
          <a:p>
            <a:pPr lvl="1"/>
            <a:r>
              <a:rPr lang="ja-JP" altLang="en-US" sz="3200" b="1"/>
              <a:t>“</a:t>
            </a:r>
            <a:r>
              <a:rPr lang="en-US" altLang="ja-JP" sz="3200" b="1"/>
              <a:t>Oh, yes</a:t>
            </a:r>
            <a:r>
              <a:rPr lang="ja-JP" altLang="en-US" sz="3200" b="1"/>
              <a:t>”</a:t>
            </a:r>
            <a:r>
              <a:rPr lang="en-US" altLang="ja-JP" sz="3200" b="1"/>
              <a:t> or</a:t>
            </a:r>
          </a:p>
          <a:p>
            <a:pPr lvl="1"/>
            <a:r>
              <a:rPr lang="en-US" sz="3200" b="1"/>
              <a:t> </a:t>
            </a:r>
          </a:p>
          <a:p>
            <a:pPr lvl="1"/>
            <a:r>
              <a:rPr lang="ja-JP" altLang="en-US" sz="3200" b="1"/>
              <a:t>“</a:t>
            </a:r>
            <a:r>
              <a:rPr lang="en-US" altLang="ja-JP" sz="3200" b="1"/>
              <a:t>That is most certainly so</a:t>
            </a:r>
            <a:r>
              <a:rPr lang="ja-JP" altLang="en-US" sz="3200" b="1"/>
              <a:t>”</a:t>
            </a:r>
            <a:r>
              <a:rPr lang="en-US" altLang="ja-JP" sz="3200" b="1"/>
              <a:t> or</a:t>
            </a:r>
          </a:p>
          <a:p>
            <a:pPr lvl="1"/>
            <a:r>
              <a:rPr lang="en-US" sz="3200" b="1"/>
              <a:t> </a:t>
            </a:r>
          </a:p>
          <a:p>
            <a:pPr lvl="1"/>
            <a:r>
              <a:rPr lang="ja-JP" altLang="en-US" sz="3200" b="1"/>
              <a:t>“</a:t>
            </a:r>
            <a:r>
              <a:rPr lang="en-US" altLang="ja-JP" sz="3200" b="1"/>
              <a:t>Much more than most people would think</a:t>
            </a:r>
            <a:r>
              <a:rPr lang="ja-JP" altLang="en-US" sz="3200" b="1"/>
              <a:t>”</a:t>
            </a:r>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Recording of Assessments</a:t>
            </a:r>
          </a:p>
        </p:txBody>
      </p:sp>
      <p:sp>
        <p:nvSpPr>
          <p:cNvPr id="3" name="Content Placeholder 2"/>
          <p:cNvSpPr>
            <a:spLocks noGrp="1"/>
          </p:cNvSpPr>
          <p:nvPr>
            <p:ph idx="1"/>
          </p:nvPr>
        </p:nvSpPr>
        <p:spPr/>
        <p:txBody>
          <a:bodyPr/>
          <a:lstStyle/>
          <a:p>
            <a:r>
              <a:rPr lang="en-US"/>
              <a:t>Routinely with children</a:t>
            </a:r>
          </a:p>
          <a:p>
            <a:r>
              <a:rPr lang="en-US"/>
              <a:t>Attorneys and experts often avoid it</a:t>
            </a:r>
          </a:p>
          <a:p>
            <a:r>
              <a:rPr lang="en-US"/>
              <a:t>Clay </a:t>
            </a:r>
            <a:r>
              <a:rPr lang="en-US" err="1"/>
              <a:t>Shealy</a:t>
            </a:r>
            <a:r>
              <a:rPr lang="en-US"/>
              <a:t> et al survey research: 160 forensic psychologists, 59% thought 3</a:t>
            </a:r>
            <a:r>
              <a:rPr lang="en-US" baseline="30000"/>
              <a:t>rd</a:t>
            </a:r>
            <a:r>
              <a:rPr lang="en-US"/>
              <a:t> party might negatively affect results, 33% thought it might be positive </a:t>
            </a:r>
          </a:p>
          <a:p>
            <a:r>
              <a:rPr lang="en-US"/>
              <a:t>Uncle Carroll Brodsky and his story</a:t>
            </a:r>
          </a:p>
          <a:p>
            <a:r>
              <a:rPr lang="en-US"/>
              <a:t>Fisher and Brodsky book: Share everything</a:t>
            </a:r>
          </a:p>
        </p:txBody>
      </p:sp>
    </p:spTree>
    <p:extLst>
      <p:ext uri="{BB962C8B-B14F-4D97-AF65-F5344CB8AC3E}">
        <p14:creationId xmlns:p14="http://schemas.microsoft.com/office/powerpoint/2010/main" val="6873272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Silent Treatments</a:t>
            </a:r>
          </a:p>
        </p:txBody>
      </p:sp>
      <p:sp>
        <p:nvSpPr>
          <p:cNvPr id="3" name="Content Placeholder 2"/>
          <p:cNvSpPr>
            <a:spLocks noGrp="1"/>
          </p:cNvSpPr>
          <p:nvPr>
            <p:ph idx="1"/>
          </p:nvPr>
        </p:nvSpPr>
        <p:spPr/>
        <p:txBody>
          <a:bodyPr/>
          <a:lstStyle/>
          <a:p>
            <a:r>
              <a:rPr lang="en-US"/>
              <a:t>High grade silences communicate</a:t>
            </a:r>
          </a:p>
          <a:p>
            <a:r>
              <a:rPr lang="en-US"/>
              <a:t>You answer and the attorney just waits</a:t>
            </a:r>
          </a:p>
          <a:p>
            <a:r>
              <a:rPr lang="en-US"/>
              <a:t>It can be elegant move by attorney</a:t>
            </a:r>
          </a:p>
          <a:p>
            <a:r>
              <a:rPr lang="en-US"/>
              <a:t>Do not let silences by attorneys intimidate you</a:t>
            </a:r>
          </a:p>
          <a:p>
            <a:r>
              <a:rPr lang="en-US"/>
              <a:t>Use silences yourself. Next utterance should be very good b/c everyone will be listening</a:t>
            </a:r>
          </a:p>
        </p:txBody>
      </p:sp>
    </p:spTree>
    <p:extLst>
      <p:ext uri="{BB962C8B-B14F-4D97-AF65-F5344CB8AC3E}">
        <p14:creationId xmlns:p14="http://schemas.microsoft.com/office/powerpoint/2010/main" val="14082235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normAutofit/>
          </a:bodyPr>
          <a:lstStyle/>
          <a:p>
            <a:r>
              <a:rPr lang="en-US"/>
              <a:t>Thank you, Thank you, Thank You</a:t>
            </a:r>
          </a:p>
        </p:txBody>
      </p:sp>
      <p:sp>
        <p:nvSpPr>
          <p:cNvPr id="3" name="Content Placeholder 2"/>
          <p:cNvSpPr>
            <a:spLocks noGrp="1"/>
          </p:cNvSpPr>
          <p:nvPr>
            <p:ph idx="1"/>
          </p:nvPr>
        </p:nvSpPr>
        <p:spPr/>
        <p:txBody>
          <a:bodyPr/>
          <a:lstStyle/>
          <a:p>
            <a:r>
              <a:rPr lang="en-US"/>
              <a:t>Appropriate expressions of appreciation are always in order in the courtroom.</a:t>
            </a:r>
          </a:p>
          <a:p>
            <a:r>
              <a:rPr lang="en-US"/>
              <a:t>But do not slip into meta-testimony</a:t>
            </a:r>
          </a:p>
        </p:txBody>
      </p:sp>
    </p:spTree>
    <p:extLst>
      <p:ext uri="{BB962C8B-B14F-4D97-AF65-F5344CB8AC3E}">
        <p14:creationId xmlns:p14="http://schemas.microsoft.com/office/powerpoint/2010/main" val="30184946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a:solidFill>
            <a:srgbClr val="8EB4E3"/>
          </a:solidFill>
          <a:ln>
            <a:solidFill>
              <a:srgbClr val="000000"/>
            </a:solidFill>
          </a:ln>
        </p:spPr>
        <p:txBody>
          <a:bodyPr/>
          <a:lstStyle/>
          <a:p>
            <a:r>
              <a:rPr lang="en-US" dirty="0"/>
              <a:t>Leading Questions</a:t>
            </a:r>
          </a:p>
        </p:txBody>
      </p:sp>
      <p:sp>
        <p:nvSpPr>
          <p:cNvPr id="3" name="Content Placeholder 2"/>
          <p:cNvSpPr>
            <a:spLocks noGrp="1"/>
          </p:cNvSpPr>
          <p:nvPr>
            <p:ph idx="1"/>
          </p:nvPr>
        </p:nvSpPr>
        <p:spPr/>
        <p:txBody>
          <a:bodyPr/>
          <a:lstStyle/>
          <a:p>
            <a:r>
              <a:rPr lang="en-US"/>
              <a:t>Avoid as expert being puppet-like</a:t>
            </a:r>
          </a:p>
          <a:p>
            <a:r>
              <a:rPr lang="en-US"/>
              <a:t>Wouldn’t you say getting </a:t>
            </a:r>
            <a:r>
              <a:rPr lang="en-US" i="1" err="1"/>
              <a:t>B</a:t>
            </a:r>
            <a:r>
              <a:rPr lang="en-US" err="1"/>
              <a:t>s</a:t>
            </a:r>
            <a:r>
              <a:rPr lang="en-US"/>
              <a:t> in high school math is inconsistent with a diagnosis of ID?</a:t>
            </a:r>
          </a:p>
          <a:p>
            <a:r>
              <a:rPr lang="en-US"/>
              <a:t>The </a:t>
            </a:r>
            <a:r>
              <a:rPr lang="en-US" i="1"/>
              <a:t>Wouldn’t You Agree </a:t>
            </a:r>
            <a:r>
              <a:rPr lang="en-US"/>
              <a:t>trap</a:t>
            </a:r>
          </a:p>
          <a:p>
            <a:r>
              <a:rPr lang="en-US"/>
              <a:t>Simple truths &amp; listen with care</a:t>
            </a:r>
          </a:p>
        </p:txBody>
      </p:sp>
    </p:spTree>
    <p:extLst>
      <p:ext uri="{BB962C8B-B14F-4D97-AF65-F5344CB8AC3E}">
        <p14:creationId xmlns:p14="http://schemas.microsoft.com/office/powerpoint/2010/main" val="6797130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rgbClr val="000000"/>
            </a:solidFill>
          </a:ln>
        </p:spPr>
        <p:txBody>
          <a:bodyPr/>
          <a:lstStyle/>
          <a:p>
            <a:r>
              <a:rPr lang="en-US" sz="4000" dirty="0"/>
              <a:t>Otto, </a:t>
            </a:r>
            <a:r>
              <a:rPr lang="en-US" sz="4000" dirty="0" err="1"/>
              <a:t>DeMier</a:t>
            </a:r>
            <a:r>
              <a:rPr lang="en-US" sz="4000" dirty="0"/>
              <a:t> &amp; Boccaccini (2014)</a:t>
            </a:r>
            <a:br>
              <a:rPr lang="en-US" sz="4000" dirty="0"/>
            </a:br>
            <a:r>
              <a:rPr lang="en-US" sz="4000" dirty="0"/>
              <a:t>Identifying the referral question</a:t>
            </a:r>
          </a:p>
        </p:txBody>
      </p:sp>
      <p:sp>
        <p:nvSpPr>
          <p:cNvPr id="3" name="Content Placeholder 2"/>
          <p:cNvSpPr>
            <a:spLocks noGrp="1"/>
          </p:cNvSpPr>
          <p:nvPr>
            <p:ph idx="1"/>
          </p:nvPr>
        </p:nvSpPr>
        <p:spPr/>
        <p:txBody>
          <a:bodyPr/>
          <a:lstStyle/>
          <a:p>
            <a:r>
              <a:rPr lang="en-US" dirty="0"/>
              <a:t>Scope: Report should be not more or less than needed to answer referral question</a:t>
            </a:r>
          </a:p>
          <a:p>
            <a:endParaRPr lang="en-US" dirty="0"/>
          </a:p>
          <a:p>
            <a:r>
              <a:rPr lang="en-US" dirty="0"/>
              <a:t>Up to 25% of experts address other legal issues</a:t>
            </a:r>
          </a:p>
        </p:txBody>
      </p:sp>
    </p:spTree>
    <p:extLst>
      <p:ext uri="{BB962C8B-B14F-4D97-AF65-F5344CB8AC3E}">
        <p14:creationId xmlns:p14="http://schemas.microsoft.com/office/powerpoint/2010/main" val="17087501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Other Quality Issues</a:t>
            </a:r>
          </a:p>
        </p:txBody>
      </p:sp>
      <p:sp>
        <p:nvSpPr>
          <p:cNvPr id="3" name="Content Placeholder 2"/>
          <p:cNvSpPr>
            <a:spLocks noGrp="1"/>
          </p:cNvSpPr>
          <p:nvPr>
            <p:ph idx="1"/>
          </p:nvPr>
        </p:nvSpPr>
        <p:spPr/>
        <p:txBody>
          <a:bodyPr/>
          <a:lstStyle/>
          <a:p>
            <a:r>
              <a:rPr lang="en-US"/>
              <a:t>My observations in consulting</a:t>
            </a:r>
          </a:p>
          <a:p>
            <a:r>
              <a:rPr lang="en-US"/>
              <a:t>Essential elements often missing from forensic reports</a:t>
            </a:r>
          </a:p>
          <a:p>
            <a:r>
              <a:rPr lang="en-US"/>
              <a:t>Robinson and </a:t>
            </a:r>
            <a:r>
              <a:rPr lang="en-US" err="1"/>
              <a:t>Acklin</a:t>
            </a:r>
            <a:r>
              <a:rPr lang="en-US"/>
              <a:t> review of 210 CST reports:</a:t>
            </a:r>
          </a:p>
          <a:p>
            <a:r>
              <a:rPr lang="en-US"/>
              <a:t>3/4ths received rating of inadequate</a:t>
            </a:r>
          </a:p>
          <a:p>
            <a:r>
              <a:rPr lang="en-US"/>
              <a:t>“pervasive mediocrity with respect to quality”</a:t>
            </a:r>
          </a:p>
          <a:p>
            <a:endParaRPr lang="en-US"/>
          </a:p>
        </p:txBody>
      </p:sp>
    </p:spTree>
    <p:extLst>
      <p:ext uri="{BB962C8B-B14F-4D97-AF65-F5344CB8AC3E}">
        <p14:creationId xmlns:p14="http://schemas.microsoft.com/office/powerpoint/2010/main" val="3077077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Language Problems in Reports</a:t>
            </a:r>
          </a:p>
        </p:txBody>
      </p:sp>
      <p:sp>
        <p:nvSpPr>
          <p:cNvPr id="3" name="Content Placeholder 2"/>
          <p:cNvSpPr>
            <a:spLocks noGrp="1"/>
          </p:cNvSpPr>
          <p:nvPr>
            <p:ph idx="1"/>
          </p:nvPr>
        </p:nvSpPr>
        <p:spPr/>
        <p:txBody>
          <a:bodyPr>
            <a:normAutofit lnSpcReduction="10000"/>
          </a:bodyPr>
          <a:lstStyle/>
          <a:p>
            <a:r>
              <a:rPr lang="en-US"/>
              <a:t>Many reports are poorly written</a:t>
            </a:r>
          </a:p>
          <a:p>
            <a:r>
              <a:rPr lang="en-US"/>
              <a:t>Jargon: psychotic-like symptomatology</a:t>
            </a:r>
          </a:p>
          <a:p>
            <a:r>
              <a:rPr lang="en-US"/>
              <a:t>Caution about </a:t>
            </a:r>
            <a:r>
              <a:rPr lang="en-US" i="1" err="1"/>
              <a:t>Allness</a:t>
            </a:r>
            <a:r>
              <a:rPr lang="en-US"/>
              <a:t> terms</a:t>
            </a:r>
          </a:p>
          <a:p>
            <a:r>
              <a:rPr lang="en-US"/>
              <a:t>Utilized </a:t>
            </a:r>
            <a:r>
              <a:rPr lang="en-US" err="1"/>
              <a:t>vs</a:t>
            </a:r>
            <a:r>
              <a:rPr lang="en-US"/>
              <a:t> used, verbalized </a:t>
            </a:r>
            <a:r>
              <a:rPr lang="en-US" err="1"/>
              <a:t>vs</a:t>
            </a:r>
            <a:r>
              <a:rPr lang="en-US"/>
              <a:t> said</a:t>
            </a:r>
          </a:p>
          <a:p>
            <a:r>
              <a:rPr lang="en-US"/>
              <a:t>Examinee </a:t>
            </a:r>
            <a:r>
              <a:rPr lang="en-US" i="1"/>
              <a:t>admitted</a:t>
            </a:r>
            <a:r>
              <a:rPr lang="en-US"/>
              <a:t>, </a:t>
            </a:r>
            <a:r>
              <a:rPr lang="en-US" i="1"/>
              <a:t>denied</a:t>
            </a:r>
            <a:r>
              <a:rPr lang="en-US"/>
              <a:t>  </a:t>
            </a:r>
          </a:p>
          <a:p>
            <a:r>
              <a:rPr lang="en-US"/>
              <a:t>Verbatim statements communicate powerfully</a:t>
            </a:r>
          </a:p>
          <a:p>
            <a:r>
              <a:rPr lang="en-US"/>
              <a:t>Change reports on request if in error– but document changes</a:t>
            </a:r>
          </a:p>
        </p:txBody>
      </p:sp>
    </p:spTree>
    <p:extLst>
      <p:ext uri="{BB962C8B-B14F-4D97-AF65-F5344CB8AC3E}">
        <p14:creationId xmlns:p14="http://schemas.microsoft.com/office/powerpoint/2010/main" val="29186802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Insinuations of Bias</a:t>
            </a:r>
          </a:p>
        </p:txBody>
      </p:sp>
      <p:sp>
        <p:nvSpPr>
          <p:cNvPr id="3" name="Content Placeholder 2"/>
          <p:cNvSpPr>
            <a:spLocks noGrp="1"/>
          </p:cNvSpPr>
          <p:nvPr>
            <p:ph idx="1"/>
          </p:nvPr>
        </p:nvSpPr>
        <p:spPr/>
        <p:txBody>
          <a:bodyPr>
            <a:normAutofit fontScale="92500" lnSpcReduction="10000"/>
          </a:bodyPr>
          <a:lstStyle/>
          <a:p>
            <a:r>
              <a:rPr lang="en-US"/>
              <a:t>Responding to bought witness accusations –</a:t>
            </a:r>
          </a:p>
          <a:p>
            <a:r>
              <a:rPr lang="en-US"/>
              <a:t>What do you intend to do with all that money? </a:t>
            </a:r>
          </a:p>
          <a:p>
            <a:r>
              <a:rPr lang="en-US"/>
              <a:t>Isn’t it possible to be influenced unconsciously in an opinion by being paid a huge amount of money?</a:t>
            </a:r>
          </a:p>
          <a:p>
            <a:r>
              <a:rPr lang="en-US"/>
              <a:t>“Could your $400 an hour include time spent  going to the bathroom in the courthouse?”</a:t>
            </a:r>
          </a:p>
          <a:p>
            <a:r>
              <a:rPr lang="en-US"/>
              <a:t>The bend over backwards response</a:t>
            </a:r>
          </a:p>
          <a:p>
            <a:r>
              <a:rPr lang="en-US"/>
              <a:t>Do not argue</a:t>
            </a:r>
          </a:p>
        </p:txBody>
      </p:sp>
    </p:spTree>
    <p:extLst>
      <p:ext uri="{BB962C8B-B14F-4D97-AF65-F5344CB8AC3E}">
        <p14:creationId xmlns:p14="http://schemas.microsoft.com/office/powerpoint/2010/main" val="12972073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685800" y="228600"/>
            <a:ext cx="7886700" cy="1371600"/>
          </a:xfrm>
          <a:solidFill>
            <a:schemeClr val="tx2">
              <a:lumMod val="40000"/>
              <a:lumOff val="60000"/>
            </a:schemeClr>
          </a:solidFill>
          <a:ln>
            <a:solidFill>
              <a:srgbClr val="000000"/>
            </a:solidFill>
          </a:ln>
        </p:spPr>
        <p:txBody>
          <a:bodyPr/>
          <a:lstStyle/>
          <a:p>
            <a:pPr eaLnBrk="1" hangingPunct="1"/>
            <a:r>
              <a:rPr lang="en-US" dirty="0">
                <a:latin typeface="Calibri" charset="0"/>
                <a:ea typeface="Osaka" charset="0"/>
                <a:cs typeface="Osaka" charset="0"/>
              </a:rPr>
              <a:t>Source for Examining Reports</a:t>
            </a:r>
          </a:p>
        </p:txBody>
      </p:sp>
      <p:sp>
        <p:nvSpPr>
          <p:cNvPr id="117762" name="Content Placeholder 2"/>
          <p:cNvSpPr>
            <a:spLocks noGrp="1"/>
          </p:cNvSpPr>
          <p:nvPr>
            <p:ph idx="1"/>
          </p:nvPr>
        </p:nvSpPr>
        <p:spPr>
          <a:xfrm>
            <a:off x="571500" y="1524000"/>
            <a:ext cx="8267700" cy="5867400"/>
          </a:xfrm>
        </p:spPr>
        <p:txBody>
          <a:bodyPr/>
          <a:lstStyle/>
          <a:p>
            <a:pPr eaLnBrk="1" hangingPunct="1">
              <a:buFont typeface="Wingdings" charset="0"/>
              <a:buNone/>
            </a:pPr>
            <a:r>
              <a:rPr lang="en-US" sz="2800">
                <a:latin typeface="Calibri" charset="0"/>
                <a:ea typeface="Osaka" charset="0"/>
                <a:cs typeface="Osaka" charset="0"/>
              </a:rPr>
              <a:t>These excerpts are drawn from </a:t>
            </a:r>
            <a:r>
              <a:rPr lang="en-US" sz="2800" i="1">
                <a:latin typeface="Calibri" charset="0"/>
                <a:ea typeface="Osaka" charset="0"/>
                <a:cs typeface="Osaka" charset="0"/>
              </a:rPr>
              <a:t>Forensic Mental Health Assessment: A Casebook</a:t>
            </a:r>
            <a:r>
              <a:rPr lang="en-US" sz="2800">
                <a:latin typeface="Calibri" charset="0"/>
                <a:ea typeface="Osaka" charset="0"/>
                <a:cs typeface="Osaka" charset="0"/>
              </a:rPr>
              <a:t>. NY: Oxford University Press (2002) By Kirk Heilbrun, Geoffrey Marczyk, &amp; David DeMatteo.</a:t>
            </a:r>
          </a:p>
          <a:p>
            <a:pPr eaLnBrk="1" hangingPunct="1">
              <a:buFont typeface="Wingdings" charset="0"/>
              <a:buNone/>
            </a:pPr>
            <a:r>
              <a:rPr lang="en-US" sz="2800">
                <a:latin typeface="Calibri" charset="0"/>
                <a:ea typeface="Osaka" charset="0"/>
                <a:cs typeface="Osaka" charset="0"/>
              </a:rPr>
              <a:t>The book is made up of reports by experts with commentary.</a:t>
            </a:r>
          </a:p>
          <a:p>
            <a:pPr eaLnBrk="1" hangingPunct="1">
              <a:buFont typeface="Wingdings" charset="0"/>
              <a:buNone/>
            </a:pPr>
            <a:r>
              <a:rPr lang="en-US" sz="2800">
                <a:latin typeface="Calibri" charset="0"/>
                <a:ea typeface="Osaka" charset="0"/>
                <a:cs typeface="Osaka" charset="0"/>
              </a:rPr>
              <a:t>Topics cover the entire range of forensic psychology work.</a:t>
            </a:r>
          </a:p>
          <a:p>
            <a:pPr eaLnBrk="1" hangingPunct="1">
              <a:buFont typeface="Wingdings" charset="0"/>
              <a:buNone/>
            </a:pPr>
            <a:r>
              <a:rPr lang="en-US" sz="2800">
                <a:latin typeface="Calibri" charset="0"/>
                <a:ea typeface="Osaka" charset="0"/>
                <a:cs typeface="Osaka" charset="0"/>
              </a:rPr>
              <a:t>Following slides are excerpted from this book</a:t>
            </a:r>
          </a:p>
          <a:p>
            <a:pPr eaLnBrk="1" hangingPunct="1">
              <a:buFont typeface="Arial" charset="0"/>
              <a:buNone/>
            </a:pPr>
            <a:endParaRPr lang="en-US" sz="2800">
              <a:latin typeface="Calibri" charset="0"/>
              <a:ea typeface="Osaka" charset="0"/>
              <a:cs typeface="Osaka"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536041" y="152400"/>
            <a:ext cx="8229600" cy="1143000"/>
          </a:xfrm>
          <a:solidFill>
            <a:schemeClr val="tx2">
              <a:lumMod val="40000"/>
              <a:lumOff val="60000"/>
            </a:schemeClr>
          </a:solidFill>
          <a:ln>
            <a:solidFill>
              <a:srgbClr val="000000"/>
            </a:solidFill>
          </a:ln>
        </p:spPr>
        <p:txBody>
          <a:bodyPr/>
          <a:lstStyle/>
          <a:p>
            <a:pPr eaLnBrk="1" hangingPunct="1"/>
            <a:r>
              <a:rPr lang="en-US">
                <a:latin typeface="Calibri" charset="0"/>
                <a:ea typeface="Osaka" charset="0"/>
                <a:cs typeface="Osaka" charset="0"/>
              </a:rPr>
              <a:t>Joseph Dokes</a:t>
            </a:r>
            <a:r>
              <a:rPr lang="ja-JP" altLang="en-US">
                <a:latin typeface="Calibri" charset="0"/>
                <a:ea typeface="Osaka" charset="0"/>
                <a:cs typeface="Osaka" charset="0"/>
              </a:rPr>
              <a:t>’</a:t>
            </a:r>
            <a:r>
              <a:rPr lang="en-US" altLang="ja-JP">
                <a:latin typeface="Calibri" charset="0"/>
                <a:ea typeface="Osaka" charset="0"/>
                <a:cs typeface="Osaka" charset="0"/>
              </a:rPr>
              <a:t> morality</a:t>
            </a:r>
            <a:endParaRPr lang="en-US">
              <a:latin typeface="Calibri" charset="0"/>
              <a:ea typeface="Osaka" charset="0"/>
              <a:cs typeface="Osaka" charset="0"/>
            </a:endParaRPr>
          </a:p>
        </p:txBody>
      </p:sp>
      <p:sp>
        <p:nvSpPr>
          <p:cNvPr id="118786" name="Content Placeholder 2"/>
          <p:cNvSpPr>
            <a:spLocks noGrp="1"/>
          </p:cNvSpPr>
          <p:nvPr>
            <p:ph idx="1"/>
          </p:nvPr>
        </p:nvSpPr>
        <p:spPr>
          <a:xfrm>
            <a:off x="571500" y="1600200"/>
            <a:ext cx="7962900" cy="5257800"/>
          </a:xfrm>
        </p:spPr>
        <p:txBody>
          <a:bodyPr/>
          <a:lstStyle/>
          <a:p>
            <a:pPr eaLnBrk="1" hangingPunct="1">
              <a:buFont typeface="Wingdings" charset="0"/>
              <a:buNone/>
            </a:pPr>
            <a:r>
              <a:rPr lang="ja-JP" altLang="en-US">
                <a:latin typeface="Calibri" charset="0"/>
                <a:ea typeface="Osaka" charset="0"/>
                <a:cs typeface="Osaka" charset="0"/>
              </a:rPr>
              <a:t>“</a:t>
            </a:r>
            <a:r>
              <a:rPr lang="en-US" altLang="ja-JP">
                <a:latin typeface="Calibri" charset="0"/>
                <a:ea typeface="Osaka" charset="0"/>
                <a:cs typeface="Osaka" charset="0"/>
              </a:rPr>
              <a:t>he has no apparent moral context to motivate himself to ameliorate the behaviors that have restricted his freedom.</a:t>
            </a:r>
            <a:r>
              <a:rPr lang="ja-JP" altLang="en-US">
                <a:latin typeface="Calibri" charset="0"/>
                <a:ea typeface="Osaka" charset="0"/>
                <a:cs typeface="Osaka" charset="0"/>
              </a:rPr>
              <a:t>”</a:t>
            </a:r>
            <a:endParaRPr lang="en-US" altLang="ja-JP">
              <a:latin typeface="Calibri" charset="0"/>
              <a:ea typeface="Osaka" charset="0"/>
              <a:cs typeface="Osaka" charset="0"/>
            </a:endParaRPr>
          </a:p>
          <a:p>
            <a:pPr eaLnBrk="1" hangingPunct="1">
              <a:buFont typeface="Wingdings" charset="0"/>
              <a:buNone/>
            </a:pPr>
            <a:r>
              <a:rPr lang="en-US">
                <a:latin typeface="Calibri" charset="0"/>
                <a:ea typeface="Osaka" charset="0"/>
                <a:cs typeface="Osaka" charset="0"/>
              </a:rPr>
              <a:t>Q. I am just an ole country lawyer, and don</a:t>
            </a:r>
            <a:r>
              <a:rPr lang="ja-JP" altLang="en-US">
                <a:latin typeface="Calibri" charset="0"/>
                <a:ea typeface="Osaka" charset="0"/>
                <a:cs typeface="Osaka" charset="0"/>
              </a:rPr>
              <a:t>’</a:t>
            </a:r>
            <a:r>
              <a:rPr lang="en-US" altLang="ja-JP">
                <a:latin typeface="Calibri" charset="0"/>
                <a:ea typeface="Osaka" charset="0"/>
                <a:cs typeface="Osaka" charset="0"/>
              </a:rPr>
              <a:t>t know about your fancy pantsy language, but I want to be clear. Mr. Dokes just doesn</a:t>
            </a:r>
            <a:r>
              <a:rPr lang="ja-JP" altLang="en-US">
                <a:latin typeface="Calibri" charset="0"/>
                <a:ea typeface="Osaka" charset="0"/>
                <a:cs typeface="Osaka" charset="0"/>
              </a:rPr>
              <a:t>’</a:t>
            </a:r>
            <a:r>
              <a:rPr lang="en-US" altLang="ja-JP">
                <a:latin typeface="Calibri" charset="0"/>
                <a:ea typeface="Osaka" charset="0"/>
                <a:cs typeface="Osaka" charset="0"/>
              </a:rPr>
              <a:t>t give a damn, isn</a:t>
            </a:r>
            <a:r>
              <a:rPr lang="ja-JP" altLang="en-US">
                <a:latin typeface="Calibri" charset="0"/>
                <a:ea typeface="Osaka" charset="0"/>
                <a:cs typeface="Osaka" charset="0"/>
              </a:rPr>
              <a:t>’</a:t>
            </a:r>
            <a:r>
              <a:rPr lang="en-US" altLang="ja-JP">
                <a:latin typeface="Calibri" charset="0"/>
                <a:ea typeface="Osaka" charset="0"/>
                <a:cs typeface="Osaka" charset="0"/>
              </a:rPr>
              <a:t>t that right?</a:t>
            </a:r>
            <a:r>
              <a:rPr lang="ja-JP" altLang="en-US">
                <a:latin typeface="Calibri" charset="0"/>
                <a:ea typeface="Osaka" charset="0"/>
                <a:cs typeface="Osaka" charset="0"/>
              </a:rPr>
              <a:t>”</a:t>
            </a:r>
            <a:endParaRPr lang="en-US">
              <a:latin typeface="Calibri" charset="0"/>
              <a:ea typeface="Osaka" charset="0"/>
              <a:cs typeface="Osaka"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457200" y="0"/>
            <a:ext cx="8001000" cy="1447800"/>
          </a:xfrm>
          <a:solidFill>
            <a:srgbClr val="8EB4E3"/>
          </a:solidFill>
          <a:ln w="38100">
            <a:solidFill>
              <a:schemeClr val="tx1"/>
            </a:solidFill>
            <a:miter lim="800000"/>
            <a:headEnd/>
            <a:tailEnd/>
          </a:ln>
        </p:spPr>
        <p:txBody>
          <a:bodyPr/>
          <a:lstStyle/>
          <a:p>
            <a:pPr eaLnBrk="1" hangingPunct="1"/>
            <a:r>
              <a:rPr lang="en-US" dirty="0">
                <a:latin typeface="Calibri" charset="0"/>
                <a:ea typeface="Osaka" charset="0"/>
                <a:cs typeface="Osaka" charset="0"/>
              </a:rPr>
              <a:t>The Admit- Deny 1: The Admit</a:t>
            </a:r>
          </a:p>
        </p:txBody>
      </p:sp>
      <p:sp>
        <p:nvSpPr>
          <p:cNvPr id="150530" name="Rectangle 3"/>
          <p:cNvSpPr>
            <a:spLocks noGrp="1" noChangeArrowheads="1"/>
          </p:cNvSpPr>
          <p:nvPr>
            <p:ph idx="1"/>
          </p:nvPr>
        </p:nvSpPr>
        <p:spPr>
          <a:xfrm>
            <a:off x="533400" y="1676400"/>
            <a:ext cx="8001000" cy="846138"/>
          </a:xfrm>
        </p:spPr>
        <p:txBody>
          <a:bodyPr>
            <a:normAutofit fontScale="92500" lnSpcReduction="10000"/>
          </a:bodyPr>
          <a:lstStyle/>
          <a:p>
            <a:pPr eaLnBrk="1" hangingPunct="1">
              <a:buFont typeface="Wingdings" charset="0"/>
              <a:buNone/>
            </a:pPr>
            <a:r>
              <a:rPr lang="en-US" sz="2800" dirty="0">
                <a:latin typeface="Calibri" charset="0"/>
                <a:ea typeface="Osaka" charset="0"/>
                <a:cs typeface="Osaka" charset="0"/>
              </a:rPr>
              <a:t>Always follows a question in which complex issues are presented overly simply</a:t>
            </a:r>
          </a:p>
        </p:txBody>
      </p:sp>
      <p:sp>
        <p:nvSpPr>
          <p:cNvPr id="43012" name="Rectangle 4"/>
          <p:cNvSpPr>
            <a:spLocks noChangeArrowheads="1"/>
          </p:cNvSpPr>
          <p:nvPr/>
        </p:nvSpPr>
        <p:spPr bwMode="auto">
          <a:xfrm>
            <a:off x="685800" y="2895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Admit deny consists of two parts: admitting the part that is true and denying part that is untrue</a:t>
            </a:r>
          </a:p>
        </p:txBody>
      </p:sp>
      <p:sp>
        <p:nvSpPr>
          <p:cNvPr id="150532" name="Rectangle 5"/>
          <p:cNvSpPr>
            <a:spLocks noChangeArrowheads="1"/>
          </p:cNvSpPr>
          <p:nvPr/>
        </p:nvSpPr>
        <p:spPr bwMode="auto">
          <a:xfrm>
            <a:off x="685800" y="4114800"/>
            <a:ext cx="7924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dirty="0"/>
              <a:t>Reply begins with a dependent clause, using words like </a:t>
            </a:r>
            <a:r>
              <a:rPr lang="ja-JP" altLang="en-US" sz="2800" i="1"/>
              <a:t>“</a:t>
            </a:r>
            <a:r>
              <a:rPr lang="en-US" altLang="ja-JP" sz="2800" i="1" dirty="0"/>
              <a:t>although</a:t>
            </a:r>
            <a:r>
              <a:rPr lang="ja-JP" altLang="en-US" sz="2800" i="1"/>
              <a:t>”</a:t>
            </a:r>
            <a:r>
              <a:rPr lang="en-US" altLang="ja-JP" sz="2800" i="1" dirty="0"/>
              <a:t> </a:t>
            </a:r>
            <a:r>
              <a:rPr lang="en-US" altLang="ja-JP" sz="2800" dirty="0"/>
              <a:t>and </a:t>
            </a:r>
            <a:r>
              <a:rPr lang="ja-JP" altLang="en-US" sz="2800" i="1"/>
              <a:t>“</a:t>
            </a:r>
            <a:r>
              <a:rPr lang="en-US" altLang="ja-JP" sz="2800" i="1" dirty="0"/>
              <a:t>while.</a:t>
            </a:r>
            <a:r>
              <a:rPr lang="ja-JP" altLang="en-US" sz="2800" i="1"/>
              <a:t>”</a:t>
            </a:r>
            <a:endParaRPr lang="en-US" altLang="ja-JP" sz="2800" i="1" dirty="0"/>
          </a:p>
          <a:p>
            <a:pPr>
              <a:lnSpc>
                <a:spcPct val="90000"/>
              </a:lnSpc>
            </a:pPr>
            <a:endParaRPr lang="en-US" sz="2800" b="1" i="1" dirty="0"/>
          </a:p>
          <a:p>
            <a:pPr>
              <a:lnSpc>
                <a:spcPct val="90000"/>
              </a:lnSpc>
            </a:pPr>
            <a:r>
              <a:rPr lang="en-US" sz="2800" i="1" dirty="0"/>
              <a:t> </a:t>
            </a:r>
            <a:r>
              <a:rPr lang="en-US" sz="2800" dirty="0"/>
              <a:t>Thus, admit-deny might begin with this phrase:</a:t>
            </a:r>
          </a:p>
        </p:txBody>
      </p:sp>
      <p:sp>
        <p:nvSpPr>
          <p:cNvPr id="150533" name="Rectangle 6"/>
          <p:cNvSpPr>
            <a:spLocks noChangeArrowheads="1"/>
          </p:cNvSpPr>
          <p:nvPr/>
        </p:nvSpPr>
        <p:spPr bwMode="auto">
          <a:xfrm>
            <a:off x="762000" y="5943600"/>
            <a:ext cx="7772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ja-JP" altLang="en-US" sz="2800"/>
              <a:t>“</a:t>
            </a:r>
            <a:r>
              <a:rPr lang="en-US" altLang="ja-JP" sz="2800" dirty="0"/>
              <a:t>Although there is a great deal of information I did not have . . . </a:t>
            </a:r>
            <a:r>
              <a:rPr lang="ja-JP" altLang="en-US" sz="280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additive="base">
                                        <p:cTn id="7" dur="500" fill="hold"/>
                                        <p:tgtEl>
                                          <p:spTgt spid="430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solidFill>
            <a:schemeClr val="tx2">
              <a:lumMod val="40000"/>
              <a:lumOff val="60000"/>
            </a:schemeClr>
          </a:solidFill>
          <a:ln>
            <a:solidFill>
              <a:srgbClr val="1F497D"/>
            </a:solidFill>
            <a:miter lim="800000"/>
            <a:headEnd/>
            <a:tailEnd/>
          </a:ln>
        </p:spPr>
        <p:txBody>
          <a:bodyPr/>
          <a:lstStyle/>
          <a:p>
            <a:pPr eaLnBrk="1" hangingPunct="1"/>
            <a:r>
              <a:rPr lang="en-US" dirty="0">
                <a:latin typeface="Calibri" charset="0"/>
                <a:ea typeface="Osaka" charset="0"/>
                <a:cs typeface="Osaka" charset="0"/>
              </a:rPr>
              <a:t>JT: CST &amp; Examiner Effects</a:t>
            </a:r>
          </a:p>
        </p:txBody>
      </p:sp>
      <p:sp>
        <p:nvSpPr>
          <p:cNvPr id="119810" name="Content Placeholder 2"/>
          <p:cNvSpPr>
            <a:spLocks noGrp="1"/>
          </p:cNvSpPr>
          <p:nvPr>
            <p:ph idx="1"/>
          </p:nvPr>
        </p:nvSpPr>
        <p:spPr>
          <a:xfrm>
            <a:off x="457200" y="1447800"/>
            <a:ext cx="8382000" cy="5791200"/>
          </a:xfrm>
        </p:spPr>
        <p:txBody>
          <a:bodyPr/>
          <a:lstStyle/>
          <a:p>
            <a:pPr eaLnBrk="1" hangingPunct="1">
              <a:buFont typeface="Wingdings" charset="0"/>
              <a:buNone/>
            </a:pPr>
            <a:r>
              <a:rPr lang="ja-JP" altLang="en-US" sz="2800">
                <a:latin typeface="Calibri" charset="0"/>
                <a:ea typeface="Osaka" charset="0"/>
                <a:cs typeface="Osaka" charset="0"/>
              </a:rPr>
              <a:t>“</a:t>
            </a:r>
            <a:r>
              <a:rPr lang="en-US" altLang="ja-JP" sz="2800">
                <a:latin typeface="Calibri" charset="0"/>
                <a:ea typeface="Osaka" charset="0"/>
                <a:cs typeface="Osaka" charset="0"/>
              </a:rPr>
              <a:t> the defendant (showed) profound indifference to discussing with this examiner the nature and desirability of possible plea agreements that could hypothetically be offered in his case.</a:t>
            </a:r>
            <a:r>
              <a:rPr lang="ja-JP" altLang="en-US" sz="2800">
                <a:latin typeface="Calibri" charset="0"/>
                <a:ea typeface="Osaka" charset="0"/>
                <a:cs typeface="Osaka" charset="0"/>
              </a:rPr>
              <a:t>”</a:t>
            </a:r>
            <a:endParaRPr lang="en-US" altLang="ja-JP"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Q. Does his indifference to talking with you necessarily reflect incompetence? Did you observe him talking to his lawyer about pleas?</a:t>
            </a:r>
          </a:p>
          <a:p>
            <a:pPr eaLnBrk="1" hangingPunct="1">
              <a:buFont typeface="Wingdings" charset="0"/>
              <a:buNone/>
            </a:pPr>
            <a:r>
              <a:rPr lang="en-US" sz="2800">
                <a:latin typeface="Calibri" charset="0"/>
                <a:ea typeface="Osaka" charset="0"/>
                <a:cs typeface="Osaka" charset="0"/>
              </a:rPr>
              <a:t>Why should he be anything but indifferent in talking to you? Now please define narcissism. Can psychologists have narcissism?</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460218" y="377982"/>
            <a:ext cx="7962900" cy="1219200"/>
          </a:xfrm>
          <a:solidFill>
            <a:schemeClr val="tx2">
              <a:lumMod val="40000"/>
              <a:lumOff val="60000"/>
            </a:schemeClr>
          </a:solidFill>
          <a:ln>
            <a:solidFill>
              <a:srgbClr val="000000"/>
            </a:solidFill>
            <a:miter lim="800000"/>
            <a:headEnd/>
            <a:tailEnd/>
          </a:ln>
        </p:spPr>
        <p:txBody>
          <a:bodyPr/>
          <a:lstStyle/>
          <a:p>
            <a:pPr eaLnBrk="1" hangingPunct="1"/>
            <a:r>
              <a:rPr lang="en-US">
                <a:latin typeface="Calibri" charset="0"/>
                <a:ea typeface="Osaka" charset="0"/>
                <a:cs typeface="Osaka" charset="0"/>
              </a:rPr>
              <a:t>JT Dx Schizophrenic: A contradiction?</a:t>
            </a:r>
          </a:p>
        </p:txBody>
      </p:sp>
      <p:sp>
        <p:nvSpPr>
          <p:cNvPr id="120834" name="Content Placeholder 2"/>
          <p:cNvSpPr>
            <a:spLocks noGrp="1"/>
          </p:cNvSpPr>
          <p:nvPr>
            <p:ph idx="1"/>
          </p:nvPr>
        </p:nvSpPr>
        <p:spPr>
          <a:xfrm>
            <a:off x="457200" y="1600200"/>
            <a:ext cx="8229600" cy="5257800"/>
          </a:xfrm>
        </p:spPr>
        <p:txBody>
          <a:bodyPr/>
          <a:lstStyle/>
          <a:p>
            <a:pPr eaLnBrk="1" hangingPunct="1">
              <a:buFont typeface="Wingdings" charset="0"/>
              <a:buNone/>
            </a:pPr>
            <a:r>
              <a:rPr lang="ja-JP" altLang="en-US" sz="2800">
                <a:latin typeface="Calibri" charset="0"/>
                <a:ea typeface="Osaka" charset="0"/>
                <a:cs typeface="Osaka" charset="0"/>
              </a:rPr>
              <a:t>“</a:t>
            </a:r>
            <a:r>
              <a:rPr lang="en-US" altLang="ja-JP" sz="2800">
                <a:latin typeface="Calibri" charset="0"/>
                <a:ea typeface="Osaka" charset="0"/>
                <a:cs typeface="Osaka" charset="0"/>
              </a:rPr>
              <a:t> . . . The defendant provided a detailed and chronologically organized account of his behavior at the time of the alleged offenses and he indicated a willingness to disclose and discuss the same information with his attorney, whom he described as </a:t>
            </a:r>
            <a:r>
              <a:rPr lang="ja-JP" altLang="en-US" sz="2800">
                <a:latin typeface="Calibri" charset="0"/>
                <a:ea typeface="Osaka" charset="0"/>
                <a:cs typeface="Osaka" charset="0"/>
              </a:rPr>
              <a:t>‘</a:t>
            </a:r>
            <a:r>
              <a:rPr lang="en-US" altLang="ja-JP" sz="2800">
                <a:latin typeface="Calibri" charset="0"/>
                <a:ea typeface="Osaka" charset="0"/>
                <a:cs typeface="Osaka" charset="0"/>
              </a:rPr>
              <a:t>a nice young guy . . . I like him.</a:t>
            </a:r>
            <a:r>
              <a:rPr lang="ja-JP" altLang="en-US" sz="2800">
                <a:latin typeface="Calibri" charset="0"/>
                <a:ea typeface="Osaka" charset="0"/>
                <a:cs typeface="Osaka" charset="0"/>
              </a:rPr>
              <a:t>’”</a:t>
            </a:r>
            <a:endParaRPr lang="en-US" altLang="ja-JP"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Q. You have written that JT is schizophrenic. Isn</a:t>
            </a:r>
            <a:r>
              <a:rPr lang="ja-JP" altLang="en-US" sz="2800">
                <a:latin typeface="Calibri" charset="0"/>
                <a:ea typeface="Osaka" charset="0"/>
                <a:cs typeface="Osaka" charset="0"/>
              </a:rPr>
              <a:t>’</a:t>
            </a:r>
            <a:r>
              <a:rPr lang="en-US" altLang="ja-JP" sz="2800">
                <a:latin typeface="Calibri" charset="0"/>
                <a:ea typeface="Osaka" charset="0"/>
                <a:cs typeface="Osaka" charset="0"/>
              </a:rPr>
              <a:t>t such mental organization inconsistent with schizophrenia? </a:t>
            </a:r>
            <a:endParaRPr lang="en-US" sz="2800">
              <a:latin typeface="Calibri" charset="0"/>
              <a:ea typeface="Osaka" charset="0"/>
              <a:cs typeface="Osaka"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An Ethical Issue?</a:t>
            </a:r>
          </a:p>
        </p:txBody>
      </p:sp>
      <p:sp>
        <p:nvSpPr>
          <p:cNvPr id="3" name="Content Placeholder 2"/>
          <p:cNvSpPr>
            <a:spLocks noGrp="1"/>
          </p:cNvSpPr>
          <p:nvPr>
            <p:ph idx="1"/>
          </p:nvPr>
        </p:nvSpPr>
        <p:spPr>
          <a:xfrm>
            <a:off x="457200" y="1600200"/>
            <a:ext cx="8556448" cy="5461707"/>
          </a:xfrm>
        </p:spPr>
        <p:txBody>
          <a:bodyPr>
            <a:normAutofit fontScale="92500" lnSpcReduction="10000"/>
          </a:bodyPr>
          <a:lstStyle/>
          <a:p>
            <a:pPr marL="0" indent="0">
              <a:buNone/>
            </a:pPr>
            <a:r>
              <a:rPr lang="en-US"/>
              <a:t>Much published forensic psychologist had me over for dinner when I was in his city.</a:t>
            </a:r>
          </a:p>
          <a:p>
            <a:pPr marL="0" indent="0">
              <a:buNone/>
            </a:pPr>
            <a:r>
              <a:rPr lang="en-US"/>
              <a:t>I looked over his impressive collection of psychology books, including 1</a:t>
            </a:r>
            <a:r>
              <a:rPr lang="en-US" baseline="30000"/>
              <a:t>st</a:t>
            </a:r>
            <a:r>
              <a:rPr lang="en-US"/>
              <a:t> editions of books by </a:t>
            </a:r>
            <a:r>
              <a:rPr lang="en-US" err="1"/>
              <a:t>Wm</a:t>
            </a:r>
            <a:r>
              <a:rPr lang="en-US"/>
              <a:t> James, Freud, </a:t>
            </a:r>
            <a:r>
              <a:rPr lang="en-US" err="1"/>
              <a:t>Perls</a:t>
            </a:r>
            <a:r>
              <a:rPr lang="en-US"/>
              <a:t>, </a:t>
            </a:r>
            <a:r>
              <a:rPr lang="en-US" err="1"/>
              <a:t>Titchener</a:t>
            </a:r>
            <a:r>
              <a:rPr lang="en-US"/>
              <a:t>, Wundt, Wechsler, all autographed by the authors.</a:t>
            </a:r>
          </a:p>
          <a:p>
            <a:pPr marL="0" indent="0">
              <a:buNone/>
            </a:pPr>
            <a:r>
              <a:rPr lang="en-US"/>
              <a:t>I commented on the autographs. He blushed and said, in confidence, he had signed them himself with their names. “It is an affectation,”* he explained.</a:t>
            </a:r>
          </a:p>
          <a:p>
            <a:pPr marL="0" indent="0">
              <a:buNone/>
            </a:pPr>
            <a:r>
              <a:rPr lang="en-US"/>
              <a:t>Any reporting duty? </a:t>
            </a:r>
          </a:p>
          <a:p>
            <a:pPr marL="0" indent="0">
              <a:buNone/>
            </a:pPr>
            <a:r>
              <a:rPr lang="en-US"/>
              <a:t>Suppose he was selling them?</a:t>
            </a:r>
          </a:p>
          <a:p>
            <a:pPr marL="0" indent="0">
              <a:buNone/>
            </a:pPr>
            <a:r>
              <a:rPr lang="en-US" sz="1300"/>
              <a:t>*A mannerism or habit that is assumed rather than natural, especially to impress others</a:t>
            </a:r>
          </a:p>
        </p:txBody>
      </p:sp>
    </p:spTree>
    <p:extLst>
      <p:ext uri="{BB962C8B-B14F-4D97-AF65-F5344CB8AC3E}">
        <p14:creationId xmlns:p14="http://schemas.microsoft.com/office/powerpoint/2010/main" val="7266793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Warmth &amp; Perceived Credibility</a:t>
            </a:r>
          </a:p>
        </p:txBody>
      </p:sp>
      <p:sp>
        <p:nvSpPr>
          <p:cNvPr id="3" name="Content Placeholder 2"/>
          <p:cNvSpPr>
            <a:spLocks noGrp="1"/>
          </p:cNvSpPr>
          <p:nvPr>
            <p:ph idx="1"/>
          </p:nvPr>
        </p:nvSpPr>
        <p:spPr/>
        <p:txBody>
          <a:bodyPr/>
          <a:lstStyle/>
          <a:p>
            <a:r>
              <a:rPr lang="en-US"/>
              <a:t>From Witness Research Lab</a:t>
            </a:r>
          </a:p>
          <a:p>
            <a:r>
              <a:rPr lang="en-US"/>
              <a:t>Warmth accounted for much more of credibility judgments than did competence</a:t>
            </a:r>
          </a:p>
          <a:p>
            <a:r>
              <a:rPr lang="en-US"/>
              <a:t>The hired gun hypothesis</a:t>
            </a:r>
          </a:p>
        </p:txBody>
      </p:sp>
    </p:spTree>
    <p:extLst>
      <p:ext uri="{BB962C8B-B14F-4D97-AF65-F5344CB8AC3E}">
        <p14:creationId xmlns:p14="http://schemas.microsoft.com/office/powerpoint/2010/main" val="26666966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Clarity</a:t>
            </a:r>
          </a:p>
        </p:txBody>
      </p:sp>
      <p:sp>
        <p:nvSpPr>
          <p:cNvPr id="3" name="Content Placeholder 2"/>
          <p:cNvSpPr>
            <a:spLocks noGrp="1"/>
          </p:cNvSpPr>
          <p:nvPr>
            <p:ph idx="1"/>
          </p:nvPr>
        </p:nvSpPr>
        <p:spPr/>
        <p:txBody>
          <a:bodyPr>
            <a:normAutofit fontScale="85000" lnSpcReduction="10000"/>
          </a:bodyPr>
          <a:lstStyle/>
          <a:p>
            <a:r>
              <a:rPr lang="en-US"/>
              <a:t>The ability to convey technical information non-technically</a:t>
            </a:r>
          </a:p>
          <a:p>
            <a:r>
              <a:rPr lang="en-US"/>
              <a:t>Categorical messages better than quantitative</a:t>
            </a:r>
          </a:p>
          <a:p>
            <a:r>
              <a:rPr lang="en-US"/>
              <a:t>20% of people with these results </a:t>
            </a:r>
            <a:r>
              <a:rPr lang="en-US" err="1"/>
              <a:t>vs</a:t>
            </a:r>
            <a:r>
              <a:rPr lang="en-US"/>
              <a:t> one out of every 5 individuals with these results</a:t>
            </a:r>
          </a:p>
          <a:p>
            <a:r>
              <a:rPr lang="en-US"/>
              <a:t>Marc Boccaccini and I were blown away by a medical expert’s testimony for defense in a child murder trial (expert said injury was due to bicycle accident). Astonished at result when I spoke to jurors afterwards. </a:t>
            </a:r>
          </a:p>
          <a:p>
            <a:r>
              <a:rPr lang="en-US"/>
              <a:t>Jorge Varela – Jurors had trouble understanding low risk Static 99R results</a:t>
            </a:r>
          </a:p>
        </p:txBody>
      </p:sp>
    </p:spTree>
    <p:extLst>
      <p:ext uri="{BB962C8B-B14F-4D97-AF65-F5344CB8AC3E}">
        <p14:creationId xmlns:p14="http://schemas.microsoft.com/office/powerpoint/2010/main" val="19831244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Clinical Knowledge</a:t>
            </a:r>
          </a:p>
        </p:txBody>
      </p:sp>
      <p:sp>
        <p:nvSpPr>
          <p:cNvPr id="3" name="Content Placeholder 2"/>
          <p:cNvSpPr>
            <a:spLocks noGrp="1"/>
          </p:cNvSpPr>
          <p:nvPr>
            <p:ph idx="1"/>
          </p:nvPr>
        </p:nvSpPr>
        <p:spPr/>
        <p:txBody>
          <a:bodyPr>
            <a:normAutofit/>
          </a:bodyPr>
          <a:lstStyle/>
          <a:p>
            <a:r>
              <a:rPr lang="en-US"/>
              <a:t>Note use of </a:t>
            </a:r>
            <a:r>
              <a:rPr lang="en-US" i="1"/>
              <a:t>clinical</a:t>
            </a:r>
            <a:r>
              <a:rPr lang="en-US"/>
              <a:t> </a:t>
            </a:r>
            <a:endParaRPr lang="en-US" i="1"/>
          </a:p>
          <a:p>
            <a:r>
              <a:rPr lang="en-US"/>
              <a:t>Krauss and Sales studies of clinical versus actuarial testimony  (insert)</a:t>
            </a:r>
          </a:p>
          <a:p>
            <a:r>
              <a:rPr lang="en-US"/>
              <a:t>Data on reliability, validity, turn off jurors</a:t>
            </a:r>
          </a:p>
          <a:p>
            <a:r>
              <a:rPr lang="en-US"/>
              <a:t>DeMier – case in which psychodynamic explanation apparently alienated jurors. Why?</a:t>
            </a:r>
          </a:p>
          <a:p>
            <a:r>
              <a:rPr lang="en-US"/>
              <a:t>But Specialty Guidelines call for scientific foundations.</a:t>
            </a:r>
          </a:p>
          <a:p>
            <a:pPr marL="0" indent="0">
              <a:buNone/>
            </a:pPr>
            <a:endParaRPr lang="en-US"/>
          </a:p>
          <a:p>
            <a:endParaRPr lang="en-US"/>
          </a:p>
        </p:txBody>
      </p:sp>
    </p:spTree>
    <p:extLst>
      <p:ext uri="{BB962C8B-B14F-4D97-AF65-F5344CB8AC3E}">
        <p14:creationId xmlns:p14="http://schemas.microsoft.com/office/powerpoint/2010/main" val="160231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Certainty</a:t>
            </a:r>
          </a:p>
        </p:txBody>
      </p:sp>
      <p:sp>
        <p:nvSpPr>
          <p:cNvPr id="3" name="Content Placeholder 2"/>
          <p:cNvSpPr>
            <a:spLocks noGrp="1"/>
          </p:cNvSpPr>
          <p:nvPr>
            <p:ph idx="1"/>
          </p:nvPr>
        </p:nvSpPr>
        <p:spPr/>
        <p:txBody>
          <a:bodyPr/>
          <a:lstStyle/>
          <a:p>
            <a:r>
              <a:rPr lang="en-US"/>
              <a:t>When certain too much is </a:t>
            </a:r>
            <a:r>
              <a:rPr lang="en-US" err="1"/>
              <a:t>offputting</a:t>
            </a:r>
            <a:endParaRPr lang="en-US"/>
          </a:p>
          <a:p>
            <a:r>
              <a:rPr lang="en-US"/>
              <a:t>Better credibility if ultimate legal opinion is avoided</a:t>
            </a:r>
          </a:p>
          <a:p>
            <a:r>
              <a:rPr lang="en-US"/>
              <a:t>Curvilinear relationship</a:t>
            </a:r>
          </a:p>
          <a:p>
            <a:r>
              <a:rPr lang="en-US"/>
              <a:t>Better too much confidence than too little</a:t>
            </a:r>
          </a:p>
        </p:txBody>
      </p:sp>
    </p:spTree>
    <p:extLst>
      <p:ext uri="{BB962C8B-B14F-4D97-AF65-F5344CB8AC3E}">
        <p14:creationId xmlns:p14="http://schemas.microsoft.com/office/powerpoint/2010/main" val="3130518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pPr eaLnBrk="1" hangingPunct="1"/>
            <a:r>
              <a:rPr lang="en-US">
                <a:latin typeface="Calibri" charset="0"/>
                <a:ea typeface="Osaka" charset="0"/>
                <a:cs typeface="Osaka" charset="0"/>
              </a:rPr>
              <a:t>Four Additional </a:t>
            </a:r>
            <a:r>
              <a:rPr lang="ja-JP" altLang="en-US">
                <a:latin typeface="Calibri" charset="0"/>
                <a:ea typeface="Osaka" charset="0"/>
                <a:cs typeface="Osaka" charset="0"/>
              </a:rPr>
              <a:t>“</a:t>
            </a:r>
            <a:r>
              <a:rPr lang="en-US" altLang="ja-JP">
                <a:latin typeface="Calibri" charset="0"/>
                <a:ea typeface="Osaka" charset="0"/>
                <a:cs typeface="Osaka" charset="0"/>
              </a:rPr>
              <a:t>Admit</a:t>
            </a:r>
            <a:r>
              <a:rPr lang="ja-JP" altLang="en-US">
                <a:latin typeface="Calibri" charset="0"/>
                <a:ea typeface="Osaka" charset="0"/>
                <a:cs typeface="Osaka" charset="0"/>
              </a:rPr>
              <a:t>”</a:t>
            </a:r>
            <a:r>
              <a:rPr lang="en-US" altLang="ja-JP">
                <a:latin typeface="Calibri" charset="0"/>
                <a:ea typeface="Osaka" charset="0"/>
                <a:cs typeface="Osaka" charset="0"/>
              </a:rPr>
              <a:t> Openings</a:t>
            </a:r>
            <a:endParaRPr lang="en-US">
              <a:latin typeface="Calibri" charset="0"/>
              <a:ea typeface="Osaka" charset="0"/>
              <a:cs typeface="Osaka" charset="0"/>
            </a:endParaRPr>
          </a:p>
        </p:txBody>
      </p:sp>
      <p:sp>
        <p:nvSpPr>
          <p:cNvPr id="151554" name="Content Placeholder 2"/>
          <p:cNvSpPr>
            <a:spLocks noGrp="1"/>
          </p:cNvSpPr>
          <p:nvPr>
            <p:ph idx="1"/>
          </p:nvPr>
        </p:nvSpPr>
        <p:spPr/>
        <p:txBody>
          <a:bodyPr/>
          <a:lstStyle/>
          <a:p>
            <a:pPr eaLnBrk="1" hangingPunct="1">
              <a:buFont typeface="Wingdings" charset="0"/>
              <a:buNone/>
            </a:pPr>
            <a:r>
              <a:rPr lang="en-US" i="1">
                <a:latin typeface="Calibri" charset="0"/>
                <a:ea typeface="Osaka" charset="0"/>
                <a:cs typeface="Osaka" charset="0"/>
              </a:rPr>
              <a:t>Insofar as . . .</a:t>
            </a:r>
          </a:p>
          <a:p>
            <a:pPr eaLnBrk="1" hangingPunct="1">
              <a:buFont typeface="Wingdings" charset="0"/>
              <a:buNone/>
            </a:pPr>
            <a:r>
              <a:rPr lang="en-US" i="1">
                <a:latin typeface="Calibri" charset="0"/>
                <a:ea typeface="Osaka" charset="0"/>
                <a:cs typeface="Osaka" charset="0"/>
              </a:rPr>
              <a:t>Insomuch as . . .</a:t>
            </a:r>
          </a:p>
          <a:p>
            <a:pPr eaLnBrk="1" hangingPunct="1">
              <a:buFont typeface="Wingdings" charset="0"/>
              <a:buNone/>
            </a:pPr>
            <a:endParaRPr lang="en-US" i="1">
              <a:latin typeface="Calibri" charset="0"/>
              <a:ea typeface="Osaka" charset="0"/>
              <a:cs typeface="Osaka" charset="0"/>
            </a:endParaRPr>
          </a:p>
          <a:p>
            <a:pPr eaLnBrk="1" hangingPunct="1">
              <a:buFont typeface="Wingdings" charset="0"/>
              <a:buNone/>
            </a:pPr>
            <a:r>
              <a:rPr lang="en-US" i="1">
                <a:latin typeface="Calibri" charset="0"/>
                <a:ea typeface="Osaka" charset="0"/>
                <a:cs typeface="Osaka" charset="0"/>
              </a:rPr>
              <a:t>Even though . . .</a:t>
            </a:r>
          </a:p>
          <a:p>
            <a:pPr eaLnBrk="1" hangingPunct="1">
              <a:buFont typeface="Wingdings" charset="0"/>
              <a:buNone/>
            </a:pPr>
            <a:r>
              <a:rPr lang="en-US" i="1">
                <a:latin typeface="Calibri" charset="0"/>
                <a:ea typeface="Osaka" charset="0"/>
                <a:cs typeface="Osaka" charset="0"/>
              </a:rPr>
              <a:t>Despite . .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533400" y="0"/>
            <a:ext cx="8001000" cy="1295400"/>
          </a:xfrm>
          <a:solidFill>
            <a:srgbClr val="8EB4E3"/>
          </a:solidFill>
          <a:ln w="38100">
            <a:solidFill>
              <a:schemeClr val="tx1"/>
            </a:solidFill>
            <a:miter lim="800000"/>
            <a:headEnd/>
            <a:tailEnd/>
          </a:ln>
        </p:spPr>
        <p:txBody>
          <a:bodyPr>
            <a:normAutofit/>
          </a:bodyPr>
          <a:lstStyle/>
          <a:p>
            <a:pPr eaLnBrk="1" hangingPunct="1"/>
            <a:r>
              <a:rPr lang="en-US" dirty="0">
                <a:latin typeface="Calibri" charset="0"/>
                <a:ea typeface="Osaka" charset="0"/>
                <a:cs typeface="Osaka" charset="0"/>
              </a:rPr>
              <a:t>Admit-Deny 2: The Deny</a:t>
            </a:r>
          </a:p>
        </p:txBody>
      </p:sp>
      <p:sp>
        <p:nvSpPr>
          <p:cNvPr id="152578" name="Rectangle 3"/>
          <p:cNvSpPr>
            <a:spLocks noGrp="1" noChangeArrowheads="1"/>
          </p:cNvSpPr>
          <p:nvPr>
            <p:ph idx="1"/>
          </p:nvPr>
        </p:nvSpPr>
        <p:spPr>
          <a:xfrm>
            <a:off x="533400" y="1524000"/>
            <a:ext cx="8001000" cy="1200150"/>
          </a:xfrm>
        </p:spPr>
        <p:txBody>
          <a:bodyPr>
            <a:normAutofit fontScale="92500" lnSpcReduction="10000"/>
          </a:bodyPr>
          <a:lstStyle/>
          <a:p>
            <a:pPr eaLnBrk="1" hangingPunct="1">
              <a:buFont typeface="Wingdings" charset="0"/>
              <a:buNone/>
            </a:pPr>
            <a:r>
              <a:rPr lang="en-US" sz="2800">
                <a:latin typeface="Calibri" charset="0"/>
                <a:ea typeface="Osaka" charset="0"/>
                <a:cs typeface="Osaka" charset="0"/>
              </a:rPr>
              <a:t>•  The second part of the sentence is a powerful denial of the parts that are untrue. The deny statement might be completed with:</a:t>
            </a:r>
          </a:p>
        </p:txBody>
      </p:sp>
      <p:sp>
        <p:nvSpPr>
          <p:cNvPr id="152579" name="Rectangle 4"/>
          <p:cNvSpPr>
            <a:spLocks noChangeArrowheads="1"/>
          </p:cNvSpPr>
          <p:nvPr/>
        </p:nvSpPr>
        <p:spPr bwMode="auto">
          <a:xfrm>
            <a:off x="685800" y="33528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 </a:t>
            </a:r>
            <a:r>
              <a:rPr lang="ja-JP" altLang="en-US" sz="2800"/>
              <a:t>“</a:t>
            </a:r>
            <a:r>
              <a:rPr lang="en-US" altLang="ja-JP" sz="2800"/>
              <a:t>. . . the information I do have is clear, consistent and compelling in pointing to my conclusions.</a:t>
            </a:r>
            <a:r>
              <a:rPr lang="ja-JP" altLang="en-US" sz="2800"/>
              <a:t>”</a:t>
            </a:r>
            <a:endParaRPr lang="en-US" sz="2800"/>
          </a:p>
        </p:txBody>
      </p:sp>
      <p:sp>
        <p:nvSpPr>
          <p:cNvPr id="44037" name="Rectangle 5"/>
          <p:cNvSpPr>
            <a:spLocks noChangeArrowheads="1"/>
          </p:cNvSpPr>
          <p:nvPr/>
        </p:nvSpPr>
        <p:spPr bwMode="auto">
          <a:xfrm>
            <a:off x="609600" y="48768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Admit-deny responses require practice. </a:t>
            </a:r>
            <a:r>
              <a:rPr lang="en-US" sz="2800" i="1"/>
              <a:t>The deny needs to be stated  much more strongly and emphatically than the admit part</a:t>
            </a:r>
            <a:r>
              <a:rPr lang="en-US" sz="2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 calcmode="lin" valueType="num">
                                      <p:cBhvr additive="base">
                                        <p:cTn id="7" dur="500" fill="hold"/>
                                        <p:tgtEl>
                                          <p:spTgt spid="440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ANSWER </a:t>
            </a:r>
            <a:r>
              <a:rPr lang="ja-JP" altLang="en-US">
                <a:latin typeface="Calibri" charset="0"/>
                <a:ea typeface="Osaka" charset="0"/>
                <a:cs typeface="Osaka" charset="0"/>
              </a:rPr>
              <a:t>“</a:t>
            </a:r>
            <a:r>
              <a:rPr lang="en-US" altLang="ja-JP">
                <a:latin typeface="Calibri" charset="0"/>
                <a:ea typeface="Osaka" charset="0"/>
                <a:cs typeface="Osaka" charset="0"/>
              </a:rPr>
              <a:t>YES OR NO</a:t>
            </a:r>
            <a:r>
              <a:rPr lang="ja-JP" altLang="en-US">
                <a:latin typeface="Calibri" charset="0"/>
                <a:ea typeface="Osaka" charset="0"/>
                <a:cs typeface="Osaka" charset="0"/>
              </a:rPr>
              <a:t>”</a:t>
            </a:r>
            <a:endParaRPr lang="en-US">
              <a:latin typeface="Calibri" charset="0"/>
              <a:ea typeface="Osaka" charset="0"/>
              <a:cs typeface="Osaka" charset="0"/>
            </a:endParaRPr>
          </a:p>
        </p:txBody>
      </p:sp>
      <p:sp>
        <p:nvSpPr>
          <p:cNvPr id="157698" name="Rectangle 3"/>
          <p:cNvSpPr>
            <a:spLocks noGrp="1" noChangeArrowheads="1"/>
          </p:cNvSpPr>
          <p:nvPr>
            <p:ph idx="1"/>
          </p:nvPr>
        </p:nvSpPr>
        <p:spPr>
          <a:xfrm>
            <a:off x="571500" y="1981200"/>
            <a:ext cx="8001000" cy="1481138"/>
          </a:xfrm>
        </p:spPr>
        <p:txBody>
          <a:bodyPr/>
          <a:lstStyle/>
          <a:p>
            <a:pPr eaLnBrk="1" hangingPunct="1">
              <a:buFont typeface="Wingdings" charset="0"/>
              <a:buNone/>
            </a:pPr>
            <a:r>
              <a:rPr lang="en-US" sz="2800">
                <a:latin typeface="Calibri" charset="0"/>
                <a:ea typeface="Osaka" charset="0"/>
                <a:cs typeface="Osaka" charset="0"/>
              </a:rPr>
              <a:t>Attorneys are entitled to ask that you answer questions with a simple </a:t>
            </a:r>
            <a:r>
              <a:rPr lang="ja-JP" altLang="en-US" sz="2800">
                <a:latin typeface="Calibri" charset="0"/>
                <a:ea typeface="Osaka" charset="0"/>
                <a:cs typeface="Osaka" charset="0"/>
              </a:rPr>
              <a:t>“</a:t>
            </a:r>
            <a:r>
              <a:rPr lang="en-US" altLang="ja-JP" sz="2800">
                <a:latin typeface="Calibri" charset="0"/>
                <a:ea typeface="Osaka" charset="0"/>
                <a:cs typeface="Osaka" charset="0"/>
              </a:rPr>
              <a:t>yes or no</a:t>
            </a:r>
            <a:r>
              <a:rPr lang="ja-JP" altLang="en-US" sz="2800">
                <a:latin typeface="Calibri" charset="0"/>
                <a:ea typeface="Osaka" charset="0"/>
                <a:cs typeface="Osaka" charset="0"/>
              </a:rPr>
              <a:t>”</a:t>
            </a:r>
            <a:endParaRPr lang="en-US" sz="2800">
              <a:latin typeface="Calibri" charset="0"/>
              <a:ea typeface="Osaka" charset="0"/>
              <a:cs typeface="Osaka" charset="0"/>
            </a:endParaRPr>
          </a:p>
        </p:txBody>
      </p:sp>
      <p:sp>
        <p:nvSpPr>
          <p:cNvPr id="157699" name="Rectangle 4"/>
          <p:cNvSpPr>
            <a:spLocks noChangeArrowheads="1"/>
          </p:cNvSpPr>
          <p:nvPr/>
        </p:nvSpPr>
        <p:spPr bwMode="auto">
          <a:xfrm>
            <a:off x="685800" y="35052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If there is a simple yes or no reply, by all means answer that way. Don</a:t>
            </a:r>
            <a:r>
              <a:rPr lang="ja-JP" altLang="en-US" sz="2800"/>
              <a:t>’</a:t>
            </a:r>
            <a:r>
              <a:rPr lang="en-US" altLang="ja-JP" sz="2800"/>
              <a:t>t be evasive. Say yes or no.</a:t>
            </a:r>
            <a:endParaRPr lang="en-US"/>
          </a:p>
        </p:txBody>
      </p:sp>
      <p:sp>
        <p:nvSpPr>
          <p:cNvPr id="46085" name="Rectangle 5"/>
          <p:cNvSpPr>
            <a:spLocks noChangeArrowheads="1"/>
          </p:cNvSpPr>
          <p:nvPr/>
        </p:nvSpPr>
        <p:spPr bwMode="auto">
          <a:xfrm>
            <a:off x="685800" y="4495800"/>
            <a:ext cx="77724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The second </a:t>
            </a:r>
            <a:r>
              <a:rPr lang="ja-JP" altLang="en-US" sz="2800"/>
              <a:t>“</a:t>
            </a:r>
            <a:r>
              <a:rPr lang="en-US" altLang="ja-JP" sz="2800"/>
              <a:t>Rule of Three</a:t>
            </a:r>
            <a:r>
              <a:rPr lang="ja-JP" altLang="en-US" sz="2800"/>
              <a:t>”</a:t>
            </a:r>
            <a:r>
              <a:rPr lang="en-US" altLang="ja-JP" sz="2800"/>
              <a:t> - no more than three yes answers or no answers in a row. Change wording.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 calcmode="lin" valueType="num">
                                      <p:cBhvr additive="base">
                                        <p:cTn id="7" dur="500" fill="hold"/>
                                        <p:tgtEl>
                                          <p:spTgt spid="460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630238"/>
            <a:ext cx="4849813" cy="559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We start with tough X-E Questions</a:t>
            </a:r>
          </a:p>
        </p:txBody>
      </p:sp>
      <p:sp>
        <p:nvSpPr>
          <p:cNvPr id="3" name="Content Placeholder 2"/>
          <p:cNvSpPr>
            <a:spLocks noGrp="1"/>
          </p:cNvSpPr>
          <p:nvPr>
            <p:ph idx="1"/>
          </p:nvPr>
        </p:nvSpPr>
        <p:spPr>
          <a:xfrm>
            <a:off x="0" y="1600200"/>
            <a:ext cx="8686800" cy="4800600"/>
          </a:xfrm>
        </p:spPr>
        <p:txBody>
          <a:bodyPr/>
          <a:lstStyle/>
          <a:p>
            <a:r>
              <a:rPr lang="en-US"/>
              <a:t>Questions You Should Be Able to Answer at End of Workshop</a:t>
            </a:r>
          </a:p>
        </p:txBody>
      </p:sp>
      <p:pic>
        <p:nvPicPr>
          <p:cNvPr id="5" name="Picture 4" descr="StanBronwenPortrait93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200"/>
            <a:ext cx="1828800" cy="2777423"/>
          </a:xfrm>
          <a:prstGeom prst="rect">
            <a:avLst/>
          </a:prstGeom>
        </p:spPr>
      </p:pic>
    </p:spTree>
    <p:extLst>
      <p:ext uri="{BB962C8B-B14F-4D97-AF65-F5344CB8AC3E}">
        <p14:creationId xmlns:p14="http://schemas.microsoft.com/office/powerpoint/2010/main" val="266128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Pass as Option Is Always Present</a:t>
            </a:r>
          </a:p>
        </p:txBody>
      </p:sp>
      <p:sp>
        <p:nvSpPr>
          <p:cNvPr id="10243" name="Rectangle 3"/>
          <p:cNvSpPr>
            <a:spLocks noGrp="1" noChangeArrowheads="1"/>
          </p:cNvSpPr>
          <p:nvPr>
            <p:ph idx="1"/>
          </p:nvPr>
        </p:nvSpPr>
        <p:spPr>
          <a:xfrm>
            <a:off x="571500" y="2051050"/>
            <a:ext cx="8001000" cy="917575"/>
          </a:xfrm>
        </p:spPr>
        <p:txBody>
          <a:bodyPr/>
          <a:lstStyle/>
          <a:p>
            <a:pPr eaLnBrk="1" hangingPunct="1">
              <a:buFont typeface="Wingdings" charset="0"/>
              <a:buNone/>
            </a:pPr>
            <a:r>
              <a:rPr lang="ja-JP" altLang="en-US" b="1">
                <a:latin typeface="Calibri" charset="0"/>
                <a:ea typeface="Osaka" charset="0"/>
                <a:cs typeface="Osaka" charset="0"/>
              </a:rPr>
              <a:t>“</a:t>
            </a:r>
            <a:r>
              <a:rPr lang="en-US" altLang="ja-JP" b="1">
                <a:latin typeface="Calibri" charset="0"/>
                <a:ea typeface="Osaka" charset="0"/>
                <a:cs typeface="Osaka" charset="0"/>
              </a:rPr>
              <a:t>Pass</a:t>
            </a:r>
            <a:r>
              <a:rPr lang="ja-JP" altLang="en-US" b="1">
                <a:latin typeface="Calibri" charset="0"/>
                <a:ea typeface="Osaka" charset="0"/>
                <a:cs typeface="Osaka" charset="0"/>
              </a:rPr>
              <a:t>”</a:t>
            </a:r>
            <a:r>
              <a:rPr lang="en-US" altLang="ja-JP" b="1">
                <a:latin typeface="Calibri" charset="0"/>
                <a:ea typeface="Osaka" charset="0"/>
                <a:cs typeface="Osaka" charset="0"/>
              </a:rPr>
              <a:t> is an always available participant option</a:t>
            </a:r>
            <a:endParaRPr lang="en-US" b="1">
              <a:latin typeface="Calibri" charset="0"/>
              <a:ea typeface="Osaka" charset="0"/>
              <a:cs typeface="Osaka" charset="0"/>
            </a:endParaRPr>
          </a:p>
        </p:txBody>
      </p:sp>
      <p:sp>
        <p:nvSpPr>
          <p:cNvPr id="10244" name="Rectangle 4"/>
          <p:cNvSpPr>
            <a:spLocks noChangeArrowheads="1"/>
          </p:cNvSpPr>
          <p:nvPr/>
        </p:nvSpPr>
        <p:spPr bwMode="auto">
          <a:xfrm>
            <a:off x="685800" y="31242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solidFill>
                  <a:srgbClr val="FF0000"/>
                </a:solidFill>
              </a:rPr>
              <a:t>No obligation to respond in role-playing</a:t>
            </a:r>
          </a:p>
        </p:txBody>
      </p:sp>
      <p:sp>
        <p:nvSpPr>
          <p:cNvPr id="10245" name="Rectangle 5"/>
          <p:cNvSpPr>
            <a:spLocks noChangeArrowheads="1"/>
          </p:cNvSpPr>
          <p:nvPr/>
        </p:nvSpPr>
        <p:spPr bwMode="auto">
          <a:xfrm>
            <a:off x="685800" y="37338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Vicarious learning may occur from watching others </a:t>
            </a:r>
          </a:p>
        </p:txBody>
      </p:sp>
      <p:sp>
        <p:nvSpPr>
          <p:cNvPr id="10246" name="Rectangle 6"/>
          <p:cNvSpPr>
            <a:spLocks noChangeArrowheads="1"/>
          </p:cNvSpPr>
          <p:nvPr/>
        </p:nvSpPr>
        <p:spPr bwMode="auto">
          <a:xfrm>
            <a:off x="685800" y="434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ja-JP" altLang="en-US" b="1"/>
              <a:t>“</a:t>
            </a:r>
            <a:r>
              <a:rPr lang="en-US" altLang="ja-JP" b="1"/>
              <a:t>Pass</a:t>
            </a:r>
            <a:r>
              <a:rPr lang="ja-JP" altLang="en-US" b="1"/>
              <a:t>”</a:t>
            </a:r>
            <a:r>
              <a:rPr lang="en-US" altLang="ja-JP" b="1"/>
              <a:t> as response will never be questioned or pursued</a:t>
            </a:r>
            <a:endParaRPr lang="en-US" b="1"/>
          </a:p>
        </p:txBody>
      </p:sp>
      <p:sp>
        <p:nvSpPr>
          <p:cNvPr id="10247" name="Rectangle 7"/>
          <p:cNvSpPr>
            <a:spLocks noChangeArrowheads="1"/>
          </p:cNvSpPr>
          <p:nvPr/>
        </p:nvSpPr>
        <p:spPr bwMode="auto">
          <a:xfrm>
            <a:off x="685800" y="5105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Still, please join in and participate in role-playing if you are comfortable  doing so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4">
                                            <p:txEl>
                                              <p:pRg st="0" end="0"/>
                                            </p:txEl>
                                          </p:spTgt>
                                        </p:tgtEl>
                                        <p:attrNameLst>
                                          <p:attrName>style.visibility</p:attrName>
                                        </p:attrNameLst>
                                      </p:cBhvr>
                                      <p:to>
                                        <p:strVal val="visible"/>
                                      </p:to>
                                    </p:set>
                                    <p:anim calcmode="lin" valueType="num">
                                      <p:cBhvr additive="base">
                                        <p:cTn id="13"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5">
                                            <p:txEl>
                                              <p:pRg st="0" end="0"/>
                                            </p:txEl>
                                          </p:spTgt>
                                        </p:tgtEl>
                                        <p:attrNameLst>
                                          <p:attrName>style.visibility</p:attrName>
                                        </p:attrNameLst>
                                      </p:cBhvr>
                                      <p:to>
                                        <p:strVal val="visible"/>
                                      </p:to>
                                    </p:set>
                                    <p:anim calcmode="lin" valueType="num">
                                      <p:cBhvr additive="base">
                                        <p:cTn id="19" dur="500" fill="hold"/>
                                        <p:tgtEl>
                                          <p:spTgt spid="1024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6">
                                            <p:txEl>
                                              <p:pRg st="0" end="0"/>
                                            </p:txEl>
                                          </p:spTgt>
                                        </p:tgtEl>
                                        <p:attrNameLst>
                                          <p:attrName>style.visibility</p:attrName>
                                        </p:attrNameLst>
                                      </p:cBhvr>
                                      <p:to>
                                        <p:strVal val="visible"/>
                                      </p:to>
                                    </p:set>
                                    <p:anim calcmode="lin" valueType="num">
                                      <p:cBhvr additive="base">
                                        <p:cTn id="25" dur="500" fill="hold"/>
                                        <p:tgtEl>
                                          <p:spTgt spid="1024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247">
                                            <p:txEl>
                                              <p:pRg st="0" end="0"/>
                                            </p:txEl>
                                          </p:spTgt>
                                        </p:tgtEl>
                                        <p:attrNameLst>
                                          <p:attrName>style.visibility</p:attrName>
                                        </p:attrNameLst>
                                      </p:cBhvr>
                                      <p:to>
                                        <p:strVal val="visible"/>
                                      </p:to>
                                    </p:set>
                                    <p:anim calcmode="lin" valueType="num">
                                      <p:cBhvr additive="base">
                                        <p:cTn id="31" dur="500" fill="hold"/>
                                        <p:tgtEl>
                                          <p:spTgt spid="1024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2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P spid="10244" grpId="0" build="p" autoUpdateAnimBg="0"/>
      <p:bldP spid="10245" grpId="0" build="p" autoUpdateAnimBg="0"/>
      <p:bldP spid="10246" grpId="0" build="p" autoUpdateAnimBg="0"/>
      <p:bldP spid="1024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My Responsibilities</a:t>
            </a:r>
          </a:p>
        </p:txBody>
      </p:sp>
      <p:sp>
        <p:nvSpPr>
          <p:cNvPr id="12291" name="Rectangle 3"/>
          <p:cNvSpPr>
            <a:spLocks noGrp="1" noChangeArrowheads="1"/>
          </p:cNvSpPr>
          <p:nvPr>
            <p:ph idx="1"/>
          </p:nvPr>
        </p:nvSpPr>
        <p:spPr>
          <a:xfrm>
            <a:off x="533400" y="1722439"/>
            <a:ext cx="8039100" cy="1104900"/>
          </a:xfrm>
        </p:spPr>
        <p:txBody>
          <a:bodyPr/>
          <a:lstStyle/>
          <a:p>
            <a:pPr eaLnBrk="1" hangingPunct="1">
              <a:buFont typeface="Wingdings" charset="0"/>
              <a:buNone/>
            </a:pPr>
            <a:r>
              <a:rPr lang="en-US" b="1">
                <a:latin typeface="Times New Roman"/>
                <a:ea typeface="Osaka" charset="0"/>
                <a:cs typeface="Times New Roman"/>
              </a:rPr>
              <a:t>To present principles that apply broadly</a:t>
            </a:r>
          </a:p>
        </p:txBody>
      </p:sp>
      <p:sp>
        <p:nvSpPr>
          <p:cNvPr id="12292" name="Rectangle 4"/>
          <p:cNvSpPr>
            <a:spLocks noChangeArrowheads="1"/>
          </p:cNvSpPr>
          <p:nvPr/>
        </p:nvSpPr>
        <p:spPr bwMode="auto">
          <a:xfrm>
            <a:off x="685800" y="3048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lstStyle/>
          <a:p>
            <a:endParaRPr lang="en-US" b="1"/>
          </a:p>
        </p:txBody>
      </p:sp>
      <p:sp>
        <p:nvSpPr>
          <p:cNvPr id="12293" name="Rectangle 5"/>
          <p:cNvSpPr>
            <a:spLocks noChangeArrowheads="1"/>
          </p:cNvSpPr>
          <p:nvPr/>
        </p:nvSpPr>
        <p:spPr bwMode="auto">
          <a:xfrm>
            <a:off x="533400" y="2590800"/>
            <a:ext cx="7924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lstStyle/>
          <a:p>
            <a:r>
              <a:rPr lang="en-US" sz="3200" b="1"/>
              <a:t>To give you a menu of choices: but no mandates. These will be techniques you may wish to try.</a:t>
            </a:r>
          </a:p>
          <a:p>
            <a:endParaRPr lang="en-US" sz="3200" b="1"/>
          </a:p>
          <a:p>
            <a:endParaRPr lang="en-US" sz="3200" b="1"/>
          </a:p>
          <a:p>
            <a:endParaRPr lang="en-US" sz="3200" b="1"/>
          </a:p>
        </p:txBody>
      </p:sp>
      <p:sp>
        <p:nvSpPr>
          <p:cNvPr id="12294" name="Rectangle 6"/>
          <p:cNvSpPr>
            <a:spLocks noChangeArrowheads="1"/>
          </p:cNvSpPr>
          <p:nvPr/>
        </p:nvSpPr>
        <p:spPr bwMode="auto">
          <a:xfrm>
            <a:off x="685800" y="3657600"/>
            <a:ext cx="7772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lstStyle/>
          <a:p>
            <a:endParaRPr lang="en-US" b="1"/>
          </a:p>
          <a:p>
            <a:endParaRPr lang="en-US" sz="3200" b="1"/>
          </a:p>
          <a:p>
            <a:r>
              <a:rPr lang="en-US" sz="3200" b="1"/>
              <a:t>Humor: In workshop, not testimony</a:t>
            </a:r>
          </a:p>
          <a:p>
            <a:endParaRPr lang="en-US" sz="3200" b="1"/>
          </a:p>
          <a:p>
            <a:r>
              <a:rPr lang="en-US" sz="3200" b="1"/>
              <a:t>Also </a:t>
            </a:r>
            <a:r>
              <a:rPr lang="mr-IN" sz="3200" b="1"/>
              <a:t>–</a:t>
            </a:r>
            <a:r>
              <a:rPr lang="en-US" sz="3200" b="1"/>
              <a:t> I will not get through all of my slides. That is part of my plan.</a:t>
            </a:r>
          </a:p>
          <a:p>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12292">
                                            <p:txEl>
                                              <p:pRg st="0" end="0"/>
                                            </p:txEl>
                                          </p:spTgt>
                                        </p:tgtEl>
                                        <p:attrNameLst>
                                          <p:attrName>style.visibility</p:attrName>
                                        </p:attrNameLst>
                                      </p:cBhvr>
                                      <p:to>
                                        <p:strVal val="visible"/>
                                      </p:to>
                                    </p:set>
                                    <p:anim calcmode="lin" valueType="num">
                                      <p:cBhvr additive="base">
                                        <p:cTn id="13" dur="500" fill="hold"/>
                                        <p:tgtEl>
                                          <p:spTgt spid="1229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3">
                                            <p:txEl>
                                              <p:pRg st="0" end="0"/>
                                            </p:txEl>
                                          </p:spTgt>
                                        </p:tgtEl>
                                        <p:attrNameLst>
                                          <p:attrName>style.visibility</p:attrName>
                                        </p:attrNameLst>
                                      </p:cBhvr>
                                      <p:to>
                                        <p:strVal val="visible"/>
                                      </p:to>
                                    </p:set>
                                    <p:anim calcmode="lin" valueType="num">
                                      <p:cBhvr additive="base">
                                        <p:cTn id="19" dur="500" fill="hold"/>
                                        <p:tgtEl>
                                          <p:spTgt spid="1229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4">
                                            <p:txEl>
                                              <p:pRg st="2" end="2"/>
                                            </p:txEl>
                                          </p:spTgt>
                                        </p:tgtEl>
                                        <p:attrNameLst>
                                          <p:attrName>style.visibility</p:attrName>
                                        </p:attrNameLst>
                                      </p:cBhvr>
                                      <p:to>
                                        <p:strVal val="visible"/>
                                      </p:to>
                                    </p:set>
                                    <p:anim calcmode="lin" valueType="num">
                                      <p:cBhvr additive="base">
                                        <p:cTn id="25" dur="500" fill="hold"/>
                                        <p:tgtEl>
                                          <p:spTgt spid="1229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4">
                                            <p:txEl>
                                              <p:pRg st="4" end="4"/>
                                            </p:txEl>
                                          </p:spTgt>
                                        </p:tgtEl>
                                        <p:attrNameLst>
                                          <p:attrName>style.visibility</p:attrName>
                                        </p:attrNameLst>
                                      </p:cBhvr>
                                      <p:to>
                                        <p:strVal val="visible"/>
                                      </p:to>
                                    </p:set>
                                    <p:anim calcmode="lin" valueType="num">
                                      <p:cBhvr additive="base">
                                        <p:cTn id="31" dur="500" fill="hold"/>
                                        <p:tgtEl>
                                          <p:spTgt spid="1229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12292" grpId="0" build="p" autoUpdateAnimBg="0"/>
      <p:bldP spid="12293" grpId="0" build="p" autoUpdateAnimBg="0"/>
      <p:bldP spid="1229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571500" y="457200"/>
            <a:ext cx="8001000" cy="11430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Testifying at its best </a:t>
            </a:r>
          </a:p>
        </p:txBody>
      </p:sp>
      <p:sp>
        <p:nvSpPr>
          <p:cNvPr id="4099" name="Rectangle 3"/>
          <p:cNvSpPr>
            <a:spLocks noGrp="1" noChangeArrowheads="1"/>
          </p:cNvSpPr>
          <p:nvPr>
            <p:ph idx="1"/>
          </p:nvPr>
        </p:nvSpPr>
        <p:spPr>
          <a:xfrm>
            <a:off x="609600" y="1676400"/>
            <a:ext cx="7772400" cy="990600"/>
          </a:xfrm>
        </p:spPr>
        <p:txBody>
          <a:bodyPr/>
          <a:lstStyle/>
          <a:p>
            <a:pPr eaLnBrk="1" hangingPunct="1">
              <a:buFont typeface="Wingdings" charset="0"/>
              <a:buNone/>
            </a:pPr>
            <a:r>
              <a:rPr lang="en-US" sz="2800" b="1">
                <a:latin typeface="Calibri" charset="0"/>
                <a:ea typeface="Osaka" charset="0"/>
                <a:cs typeface="Osaka" charset="0"/>
              </a:rPr>
              <a:t>Validates personal mastery &amp; professional poise</a:t>
            </a:r>
          </a:p>
        </p:txBody>
      </p:sp>
      <p:sp>
        <p:nvSpPr>
          <p:cNvPr id="4100" name="Rectangle 4"/>
          <p:cNvSpPr>
            <a:spLocks noChangeArrowheads="1"/>
          </p:cNvSpPr>
          <p:nvPr/>
        </p:nvSpPr>
        <p:spPr bwMode="auto">
          <a:xfrm>
            <a:off x="609600" y="26670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 Public presentation of professional self: A rare event </a:t>
            </a:r>
          </a:p>
        </p:txBody>
      </p:sp>
      <p:sp>
        <p:nvSpPr>
          <p:cNvPr id="4101" name="Rectangle 5"/>
          <p:cNvSpPr>
            <a:spLocks noChangeArrowheads="1"/>
          </p:cNvSpPr>
          <p:nvPr/>
        </p:nvSpPr>
        <p:spPr bwMode="auto">
          <a:xfrm>
            <a:off x="609600" y="33528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 Managing tough scrutiny from intelligent questioners</a:t>
            </a:r>
          </a:p>
        </p:txBody>
      </p:sp>
      <p:sp>
        <p:nvSpPr>
          <p:cNvPr id="4102" name="Rectangle 6"/>
          <p:cNvSpPr>
            <a:spLocks noChangeArrowheads="1"/>
          </p:cNvSpPr>
          <p:nvPr/>
        </p:nvSpPr>
        <p:spPr bwMode="auto">
          <a:xfrm>
            <a:off x="609600" y="40386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 Effectiveness in a land of foreign concepts &amp; procedures</a:t>
            </a:r>
          </a:p>
        </p:txBody>
      </p:sp>
      <p:sp>
        <p:nvSpPr>
          <p:cNvPr id="4103" name="Rectangle 7"/>
          <p:cNvSpPr>
            <a:spLocks noChangeArrowheads="1"/>
          </p:cNvSpPr>
          <p:nvPr/>
        </p:nvSpPr>
        <p:spPr bwMode="auto">
          <a:xfrm>
            <a:off x="609600" y="4724400"/>
            <a:ext cx="7772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 Intellectual challenge of quick thinking &amp; mental agility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0">
                                            <p:txEl>
                                              <p:pRg st="0" end="0"/>
                                            </p:txEl>
                                          </p:spTgt>
                                        </p:tgtEl>
                                        <p:attrNameLst>
                                          <p:attrName>style.visibility</p:attrName>
                                        </p:attrNameLst>
                                      </p:cBhvr>
                                      <p:to>
                                        <p:strVal val="visible"/>
                                      </p:to>
                                    </p:set>
                                    <p:anim calcmode="lin" valueType="num">
                                      <p:cBhvr additive="base">
                                        <p:cTn id="13" dur="500" fill="hold"/>
                                        <p:tgtEl>
                                          <p:spTgt spid="410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1">
                                            <p:txEl>
                                              <p:pRg st="0" end="0"/>
                                            </p:txEl>
                                          </p:spTgt>
                                        </p:tgtEl>
                                        <p:attrNameLst>
                                          <p:attrName>style.visibility</p:attrName>
                                        </p:attrNameLst>
                                      </p:cBhvr>
                                      <p:to>
                                        <p:strVal val="visible"/>
                                      </p:to>
                                    </p:set>
                                    <p:anim calcmode="lin" valueType="num">
                                      <p:cBhvr additive="base">
                                        <p:cTn id="19" dur="500" fill="hold"/>
                                        <p:tgtEl>
                                          <p:spTgt spid="410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0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2">
                                            <p:txEl>
                                              <p:pRg st="0" end="0"/>
                                            </p:txEl>
                                          </p:spTgt>
                                        </p:tgtEl>
                                        <p:attrNameLst>
                                          <p:attrName>style.visibility</p:attrName>
                                        </p:attrNameLst>
                                      </p:cBhvr>
                                      <p:to>
                                        <p:strVal val="visible"/>
                                      </p:to>
                                    </p:set>
                                    <p:anim calcmode="lin" valueType="num">
                                      <p:cBhvr additive="base">
                                        <p:cTn id="25" dur="500" fill="hold"/>
                                        <p:tgtEl>
                                          <p:spTgt spid="410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3">
                                            <p:txEl>
                                              <p:pRg st="0" end="0"/>
                                            </p:txEl>
                                          </p:spTgt>
                                        </p:tgtEl>
                                        <p:attrNameLst>
                                          <p:attrName>style.visibility</p:attrName>
                                        </p:attrNameLst>
                                      </p:cBhvr>
                                      <p:to>
                                        <p:strVal val="visible"/>
                                      </p:to>
                                    </p:set>
                                    <p:anim calcmode="lin" valueType="num">
                                      <p:cBhvr additive="base">
                                        <p:cTn id="31" dur="500" fill="hold"/>
                                        <p:tgtEl>
                                          <p:spTgt spid="4103">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P spid="4100" grpId="0" build="p" autoUpdateAnimBg="0"/>
      <p:bldP spid="4101" grpId="0" build="p" autoUpdateAnimBg="0"/>
      <p:bldP spid="4102" grpId="0" build="p" autoUpdateAnimBg="0"/>
      <p:bldP spid="410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457200" y="381000"/>
            <a:ext cx="8001000" cy="12192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Testimony at Its Worst</a:t>
            </a:r>
          </a:p>
        </p:txBody>
      </p:sp>
      <p:sp>
        <p:nvSpPr>
          <p:cNvPr id="3075" name="Rectangle 3"/>
          <p:cNvSpPr>
            <a:spLocks noGrp="1" noChangeArrowheads="1"/>
          </p:cNvSpPr>
          <p:nvPr>
            <p:ph idx="1"/>
          </p:nvPr>
        </p:nvSpPr>
        <p:spPr>
          <a:xfrm>
            <a:off x="762000" y="2051050"/>
            <a:ext cx="7810500" cy="1377950"/>
          </a:xfrm>
        </p:spPr>
        <p:txBody>
          <a:bodyPr/>
          <a:lstStyle/>
          <a:p>
            <a:pPr eaLnBrk="1" hangingPunct="1">
              <a:buFont typeface="Wingdings" charset="0"/>
              <a:buNone/>
            </a:pPr>
            <a:r>
              <a:rPr lang="en-US" sz="2800" b="1" i="1">
                <a:latin typeface="Calibri" charset="0"/>
                <a:ea typeface="Osaka" charset="0"/>
                <a:cs typeface="Osaka" charset="0"/>
              </a:rPr>
              <a:t>At its worst</a:t>
            </a:r>
            <a:r>
              <a:rPr lang="en-US" sz="2800" b="1">
                <a:latin typeface="Calibri" charset="0"/>
                <a:ea typeface="Osaka" charset="0"/>
                <a:cs typeface="Osaka" charset="0"/>
              </a:rPr>
              <a:t>, testimony can leave the expert feeling worthless and abused, and resolving never again to be in the courtroom voluntarily.</a:t>
            </a:r>
          </a:p>
          <a:p>
            <a:pPr eaLnBrk="1" hangingPunct="1">
              <a:buNone/>
            </a:pPr>
            <a:r>
              <a:rPr lang="en-US" b="1">
                <a:latin typeface="Times New Roman"/>
                <a:cs typeface="Times New Roman"/>
              </a:rPr>
              <a:t>• Feelings of helplessness and inadequacy.</a:t>
            </a:r>
          </a:p>
          <a:p>
            <a:pPr eaLnBrk="1" hangingPunct="1">
              <a:buFont typeface="Wingdings" charset="0"/>
              <a:buNone/>
            </a:pPr>
            <a:endParaRPr lang="en-US" sz="2800" b="1">
              <a:latin typeface="Calibri" charset="0"/>
              <a:ea typeface="Osaka" charset="0"/>
              <a:cs typeface="Osaka" charset="0"/>
            </a:endParaRPr>
          </a:p>
        </p:txBody>
      </p:sp>
      <p:sp>
        <p:nvSpPr>
          <p:cNvPr id="3076" name="Text Box 4"/>
          <p:cNvSpPr txBox="1">
            <a:spLocks noChangeArrowheads="1"/>
          </p:cNvSpPr>
          <p:nvPr/>
        </p:nvSpPr>
        <p:spPr bwMode="auto">
          <a:xfrm>
            <a:off x="228600" y="4038600"/>
            <a:ext cx="746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Osaka" charset="0"/>
                <a:cs typeface="Osaka" charset="0"/>
              </a:defRPr>
            </a:lvl1pPr>
            <a:lvl2pPr>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lvl="1" eaLnBrk="1" hangingPunct="1">
              <a:spcBef>
                <a:spcPct val="20000"/>
              </a:spcBef>
              <a:buFontTx/>
              <a:buChar char="•"/>
            </a:pPr>
            <a:r>
              <a:rPr lang="en-US" sz="3200" b="1"/>
              <a:t>  Disillusionment with the process.</a:t>
            </a:r>
            <a:endParaRPr lang="en-US" sz="3200"/>
          </a:p>
        </p:txBody>
      </p:sp>
      <p:sp>
        <p:nvSpPr>
          <p:cNvPr id="3078" name="Rectangle 6"/>
          <p:cNvSpPr>
            <a:spLocks noChangeArrowheads="1"/>
          </p:cNvSpPr>
          <p:nvPr/>
        </p:nvSpPr>
        <p:spPr bwMode="auto">
          <a:xfrm>
            <a:off x="685800" y="4724400"/>
            <a:ext cx="6082050" cy="1175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spcBef>
                <a:spcPct val="20000"/>
              </a:spcBef>
              <a:buFontTx/>
              <a:buChar char="•"/>
            </a:pPr>
            <a:r>
              <a:rPr lang="en-US" sz="3200" b="1"/>
              <a:t>  Anger at the cross-examination.</a:t>
            </a:r>
          </a:p>
          <a:p>
            <a:pPr eaLnBrk="1" hangingPunct="1">
              <a:spcBef>
                <a:spcPct val="20000"/>
              </a:spcBef>
              <a:buFontTx/>
              <a:buChar char="•"/>
            </a:pPr>
            <a:endParaRPr lang="en-US" sz="3200" b="1"/>
          </a:p>
        </p:txBody>
      </p:sp>
      <p:sp>
        <p:nvSpPr>
          <p:cNvPr id="3079" name="Rectangle 7"/>
          <p:cNvSpPr>
            <a:spLocks noChangeArrowheads="1"/>
          </p:cNvSpPr>
          <p:nvPr/>
        </p:nvSpPr>
        <p:spPr bwMode="auto">
          <a:xfrm>
            <a:off x="685800" y="5486400"/>
            <a:ext cx="82296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spcBef>
                <a:spcPct val="20000"/>
              </a:spcBef>
              <a:buFontTx/>
              <a:buChar char="•"/>
            </a:pPr>
            <a:r>
              <a:rPr lang="en-US" sz="3200" b="1"/>
              <a:t>  Frustration about one</a:t>
            </a:r>
            <a:r>
              <a:rPr lang="ja-JP" altLang="en-US" sz="3200" b="1"/>
              <a:t>’</a:t>
            </a:r>
            <a:r>
              <a:rPr lang="en-US" altLang="ja-JP" sz="3200" b="1"/>
              <a:t>s performance.</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6">
                                            <p:txEl>
                                              <p:pRg st="0" end="0"/>
                                            </p:txEl>
                                          </p:spTgt>
                                        </p:tgtEl>
                                        <p:attrNameLst>
                                          <p:attrName>style.visibility</p:attrName>
                                        </p:attrNameLst>
                                      </p:cBhvr>
                                      <p:to>
                                        <p:strVal val="visible"/>
                                      </p:to>
                                    </p:set>
                                    <p:anim calcmode="lin" valueType="num">
                                      <p:cBhvr additive="base">
                                        <p:cTn id="19" dur="500" fill="hold"/>
                                        <p:tgtEl>
                                          <p:spTgt spid="307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8">
                                            <p:txEl>
                                              <p:pRg st="0" end="0"/>
                                            </p:txEl>
                                          </p:spTgt>
                                        </p:tgtEl>
                                        <p:attrNameLst>
                                          <p:attrName>style.visibility</p:attrName>
                                        </p:attrNameLst>
                                      </p:cBhvr>
                                      <p:to>
                                        <p:strVal val="visible"/>
                                      </p:to>
                                    </p:set>
                                    <p:anim calcmode="lin" valueType="num">
                                      <p:cBhvr additive="base">
                                        <p:cTn id="25" dur="500" fill="hold"/>
                                        <p:tgtEl>
                                          <p:spTgt spid="307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9">
                                            <p:txEl>
                                              <p:pRg st="0" end="0"/>
                                            </p:txEl>
                                          </p:spTgt>
                                        </p:tgtEl>
                                        <p:attrNameLst>
                                          <p:attrName>style.visibility</p:attrName>
                                        </p:attrNameLst>
                                      </p:cBhvr>
                                      <p:to>
                                        <p:strVal val="visible"/>
                                      </p:to>
                                    </p:set>
                                    <p:anim calcmode="lin" valueType="num">
                                      <p:cBhvr additive="base">
                                        <p:cTn id="31" dur="500" fill="hold"/>
                                        <p:tgtEl>
                                          <p:spTgt spid="3079">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P spid="3076" grpId="0" build="p" autoUpdateAnimBg="0"/>
      <p:bldP spid="3078" grpId="0" build="p" autoUpdateAnimBg="0"/>
      <p:bldP spid="307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Routine Testimony</a:t>
            </a:r>
          </a:p>
        </p:txBody>
      </p:sp>
      <p:sp>
        <p:nvSpPr>
          <p:cNvPr id="7171" name="Rectangle 3"/>
          <p:cNvSpPr>
            <a:spLocks noGrp="1" noChangeArrowheads="1"/>
          </p:cNvSpPr>
          <p:nvPr>
            <p:ph idx="1"/>
          </p:nvPr>
        </p:nvSpPr>
        <p:spPr>
          <a:xfrm>
            <a:off x="533400" y="2057400"/>
            <a:ext cx="7772400" cy="990600"/>
          </a:xfrm>
        </p:spPr>
        <p:txBody>
          <a:bodyPr/>
          <a:lstStyle/>
          <a:p>
            <a:pPr eaLnBrk="1" hangingPunct="1">
              <a:buFont typeface="Wingdings" charset="0"/>
              <a:buNone/>
            </a:pPr>
            <a:r>
              <a:rPr lang="en-US" b="1">
                <a:latin typeface="Calibri" charset="0"/>
                <a:ea typeface="Osaka" charset="0"/>
                <a:cs typeface="Osaka" charset="0"/>
              </a:rPr>
              <a:t>Routine court testimony is unremarkable and not challenging</a:t>
            </a:r>
          </a:p>
          <a:p>
            <a:pPr eaLnBrk="1" hangingPunct="1">
              <a:buFont typeface="Wingdings" charset="0"/>
              <a:buNone/>
            </a:pPr>
            <a:endParaRPr lang="en-US" b="1">
              <a:latin typeface="Calibri" charset="0"/>
              <a:ea typeface="Osaka" charset="0"/>
              <a:cs typeface="Osaka" charset="0"/>
            </a:endParaRPr>
          </a:p>
          <a:p>
            <a:pPr eaLnBrk="1" hangingPunct="1">
              <a:buFont typeface="Wingdings" charset="0"/>
              <a:buNone/>
            </a:pPr>
            <a:endParaRPr lang="en-US" b="1">
              <a:latin typeface="Calibri" charset="0"/>
              <a:ea typeface="Osaka" charset="0"/>
              <a:cs typeface="Osaka" charset="0"/>
            </a:endParaRPr>
          </a:p>
        </p:txBody>
      </p:sp>
      <p:sp>
        <p:nvSpPr>
          <p:cNvPr id="7172" name="Rectangle 4"/>
          <p:cNvSpPr>
            <a:spLocks noChangeArrowheads="1"/>
          </p:cNvSpPr>
          <p:nvPr/>
        </p:nvSpPr>
        <p:spPr bwMode="auto">
          <a:xfrm>
            <a:off x="304800" y="3200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 </a:t>
            </a:r>
          </a:p>
        </p:txBody>
      </p:sp>
      <p:sp>
        <p:nvSpPr>
          <p:cNvPr id="7173" name="Rectangle 5"/>
          <p:cNvSpPr>
            <a:spLocks noChangeArrowheads="1"/>
          </p:cNvSpPr>
          <p:nvPr/>
        </p:nvSpPr>
        <p:spPr bwMode="auto">
          <a:xfrm>
            <a:off x="533400" y="34290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sz="3200" b="1"/>
              <a:t>Uneventful &amp; predictable </a:t>
            </a:r>
          </a:p>
        </p:txBody>
      </p:sp>
      <p:sp>
        <p:nvSpPr>
          <p:cNvPr id="7174" name="Rectangle 6"/>
          <p:cNvSpPr>
            <a:spLocks noChangeArrowheads="1"/>
          </p:cNvSpPr>
          <p:nvPr/>
        </p:nvSpPr>
        <p:spPr bwMode="auto">
          <a:xfrm>
            <a:off x="533400" y="44958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sz="3200" b="1"/>
              <a:t>Not the focus of this workshop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2">
                                            <p:txEl>
                                              <p:pRg st="0" end="0"/>
                                            </p:txEl>
                                          </p:spTgt>
                                        </p:tgtEl>
                                        <p:attrNameLst>
                                          <p:attrName>style.visibility</p:attrName>
                                        </p:attrNameLst>
                                      </p:cBhvr>
                                      <p:to>
                                        <p:strVal val="visible"/>
                                      </p:to>
                                    </p:set>
                                    <p:anim calcmode="lin" valueType="num">
                                      <p:cBhvr additive="base">
                                        <p:cTn id="13" dur="500" fill="hold"/>
                                        <p:tgtEl>
                                          <p:spTgt spid="717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3">
                                            <p:txEl>
                                              <p:pRg st="0" end="0"/>
                                            </p:txEl>
                                          </p:spTgt>
                                        </p:tgtEl>
                                        <p:attrNameLst>
                                          <p:attrName>style.visibility</p:attrName>
                                        </p:attrNameLst>
                                      </p:cBhvr>
                                      <p:to>
                                        <p:strVal val="visible"/>
                                      </p:to>
                                    </p:set>
                                    <p:anim calcmode="lin" valueType="num">
                                      <p:cBhvr additive="base">
                                        <p:cTn id="19" dur="500" fill="hold"/>
                                        <p:tgtEl>
                                          <p:spTgt spid="71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4">
                                            <p:txEl>
                                              <p:pRg st="0" end="0"/>
                                            </p:txEl>
                                          </p:spTgt>
                                        </p:tgtEl>
                                        <p:attrNameLst>
                                          <p:attrName>style.visibility</p:attrName>
                                        </p:attrNameLst>
                                      </p:cBhvr>
                                      <p:to>
                                        <p:strVal val="visible"/>
                                      </p:to>
                                    </p:set>
                                    <p:anim calcmode="lin" valueType="num">
                                      <p:cBhvr additive="base">
                                        <p:cTn id="25" dur="500" fill="hold"/>
                                        <p:tgtEl>
                                          <p:spTgt spid="717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P spid="7172" grpId="0" build="p" autoUpdateAnimBg="0"/>
      <p:bldP spid="7173" grpId="0" build="p" autoUpdateAnimBg="0"/>
      <p:bldP spid="717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392332"/>
            <a:ext cx="5837237" cy="7389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2514600"/>
            <a:ext cx="2286000" cy="2677656"/>
          </a:xfrm>
          <a:prstGeom prst="rect">
            <a:avLst/>
          </a:prstGeom>
          <a:solidFill>
            <a:srgbClr val="8EB4E3"/>
          </a:solidFill>
          <a:ln>
            <a:solidFill>
              <a:srgbClr val="00000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800" b="1">
                <a:latin typeface="Times New Roman"/>
                <a:cs typeface="Times New Roman"/>
              </a:rPr>
              <a:t>There are almost always surprises when testifying</a:t>
            </a:r>
            <a:endParaRPr lang="en-US" sz="2800" b="1">
              <a:latin typeface="Avenir Black"/>
              <a:cs typeface="Avenir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417638"/>
          </a:xfrm>
          <a:solidFill>
            <a:schemeClr val="tx2">
              <a:lumMod val="40000"/>
              <a:lumOff val="60000"/>
            </a:schemeClr>
          </a:solidFill>
          <a:ln>
            <a:solidFill>
              <a:schemeClr val="tx1"/>
            </a:solidFill>
          </a:ln>
        </p:spPr>
        <p:txBody>
          <a:bodyPr/>
          <a:lstStyle/>
          <a:p>
            <a:r>
              <a:rPr lang="en-US"/>
              <a:t>SURPRISES: 2 Examples.</a:t>
            </a:r>
            <a:br>
              <a:rPr lang="en-US"/>
            </a:br>
            <a:r>
              <a:rPr lang="en-US"/>
              <a:t>Singing and Swooping Attorneys</a:t>
            </a:r>
          </a:p>
        </p:txBody>
      </p:sp>
      <p:sp>
        <p:nvSpPr>
          <p:cNvPr id="3" name="Content Placeholder 2"/>
          <p:cNvSpPr>
            <a:spLocks noGrp="1"/>
          </p:cNvSpPr>
          <p:nvPr>
            <p:ph idx="1"/>
          </p:nvPr>
        </p:nvSpPr>
        <p:spPr>
          <a:xfrm>
            <a:off x="457200" y="1447800"/>
            <a:ext cx="8610600" cy="5410200"/>
          </a:xfrm>
        </p:spPr>
        <p:txBody>
          <a:bodyPr/>
          <a:lstStyle/>
          <a:p>
            <a:r>
              <a:rPr lang="en-US"/>
              <a:t>After attorney says the witness is playing a game, he sings, "Once in a while he won’t call, </a:t>
            </a:r>
          </a:p>
          <a:p>
            <a:pPr marL="0" indent="0">
              <a:buNone/>
            </a:pPr>
            <a:r>
              <a:rPr lang="en-US"/>
              <a:t>	but It's all in the game.” </a:t>
            </a:r>
            <a:r>
              <a:rPr lang="en-US" sz="2800"/>
              <a:t> </a:t>
            </a:r>
            <a:r>
              <a:rPr lang="en-US" sz="2400"/>
              <a:t>(Tommy Edwards song, 1958)</a:t>
            </a:r>
          </a:p>
          <a:p>
            <a:pPr marL="0" indent="0">
              <a:buNone/>
            </a:pPr>
            <a:r>
              <a:rPr lang="en-US" sz="1800"/>
              <a:t>(Many a tear has to fall, but it’s all in the game. All In the wonderful game that we know as love)    </a:t>
            </a:r>
            <a:r>
              <a:rPr lang="en-US" sz="2400">
                <a:hlinkClick r:id="rId2"/>
              </a:rPr>
              <a:t>https://www.youtube.com/watch?v=akbfXUA08OY</a:t>
            </a:r>
            <a:r>
              <a:rPr lang="en-US" sz="2400"/>
              <a:t> </a:t>
            </a:r>
          </a:p>
          <a:p>
            <a:r>
              <a:rPr lang="en-US"/>
              <a:t>Attorney shifts position between each cross-examination question. Droops over the podium, then swoops towards the back of the courtroom, then forward to the podium, bent at the waist and knees, his body forming a stylized letter Z. It was captivating to watch. </a:t>
            </a:r>
          </a:p>
        </p:txBody>
      </p:sp>
    </p:spTree>
    <p:extLst>
      <p:ext uri="{BB962C8B-B14F-4D97-AF65-F5344CB8AC3E}">
        <p14:creationId xmlns:p14="http://schemas.microsoft.com/office/powerpoint/2010/main" val="341796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solidFill>
            <a:srgbClr val="8EB4E3"/>
          </a:solidFill>
          <a:ln>
            <a:solidFill>
              <a:srgbClr val="000000"/>
            </a:solidFill>
          </a:ln>
        </p:spPr>
        <p:txBody>
          <a:bodyPr/>
          <a:lstStyle/>
          <a:p>
            <a:pPr eaLnBrk="1" hangingPunct="1"/>
            <a:r>
              <a:rPr lang="en-US">
                <a:latin typeface="Calibri" charset="0"/>
                <a:ea typeface="Osaka" charset="0"/>
                <a:cs typeface="Osaka" charset="0"/>
              </a:rPr>
              <a:t>Worst Case Scenario #1</a:t>
            </a:r>
          </a:p>
        </p:txBody>
      </p:sp>
      <p:sp>
        <p:nvSpPr>
          <p:cNvPr id="39938" name="Content Placeholder 2"/>
          <p:cNvSpPr>
            <a:spLocks noGrp="1"/>
          </p:cNvSpPr>
          <p:nvPr>
            <p:ph idx="1"/>
          </p:nvPr>
        </p:nvSpPr>
        <p:spPr>
          <a:xfrm>
            <a:off x="304800" y="1676400"/>
            <a:ext cx="8610600" cy="5638800"/>
          </a:xfrm>
        </p:spPr>
        <p:txBody>
          <a:bodyPr/>
          <a:lstStyle/>
          <a:p>
            <a:pPr eaLnBrk="1" hangingPunct="1">
              <a:buFont typeface="Wingdings" charset="0"/>
              <a:buNone/>
            </a:pPr>
            <a:r>
              <a:rPr lang="ja-JP" altLang="en-US" sz="2400">
                <a:latin typeface="Calibri" charset="0"/>
                <a:ea typeface="Osaka" charset="0"/>
                <a:cs typeface="Osaka" charset="0"/>
              </a:rPr>
              <a:t>“</a:t>
            </a:r>
            <a:r>
              <a:rPr lang="en-US" altLang="ja-JP" sz="2400">
                <a:latin typeface="Calibri" charset="0"/>
                <a:ea typeface="Osaka" charset="0"/>
                <a:cs typeface="Osaka" charset="0"/>
              </a:rPr>
              <a:t>I had been given thousands of documents to read (I actually read them all). During cross, the lawyer asked why I had not addressed the impact on the examinee of his mother sleeping with her other son.</a:t>
            </a:r>
            <a:r>
              <a:rPr lang="ja-JP" altLang="en-US" sz="2400">
                <a:latin typeface="Calibri" charset="0"/>
                <a:ea typeface="Osaka" charset="0"/>
                <a:cs typeface="Osaka" charset="0"/>
              </a:rPr>
              <a:t>”</a:t>
            </a:r>
            <a:r>
              <a:rPr lang="en-US" altLang="ja-JP" sz="2400">
                <a:latin typeface="Calibri" charset="0"/>
                <a:ea typeface="Osaka" charset="0"/>
                <a:cs typeface="Osaka" charset="0"/>
              </a:rPr>
              <a:t> (In all of these documents mentioned in only 1 sentence).  </a:t>
            </a:r>
          </a:p>
          <a:p>
            <a:pPr eaLnBrk="1" hangingPunct="1">
              <a:buFont typeface="Wingdings" charset="0"/>
              <a:buNone/>
            </a:pPr>
            <a:r>
              <a:rPr lang="ja-JP" altLang="en-US" sz="2400">
                <a:latin typeface="Calibri" charset="0"/>
                <a:ea typeface="Osaka" charset="0"/>
                <a:cs typeface="Osaka" charset="0"/>
              </a:rPr>
              <a:t>“</a:t>
            </a:r>
            <a:r>
              <a:rPr lang="en-US" altLang="ja-JP" sz="2400">
                <a:latin typeface="Calibri" charset="0"/>
                <a:ea typeface="Osaka" charset="0"/>
                <a:cs typeface="Osaka" charset="0"/>
              </a:rPr>
              <a:t>The lawyer then spent at least 30 minutes browbeating me on my position regarding children sleeping with their parents and the effect on siblings</a:t>
            </a:r>
            <a:r>
              <a:rPr lang="ja-JP" altLang="en-US" sz="2400">
                <a:latin typeface="Calibri" charset="0"/>
                <a:ea typeface="Osaka" charset="0"/>
                <a:cs typeface="Osaka" charset="0"/>
              </a:rPr>
              <a:t>”</a:t>
            </a:r>
            <a:r>
              <a:rPr lang="en-US" altLang="ja-JP" sz="2400">
                <a:latin typeface="Calibri" charset="0"/>
                <a:ea typeface="Osaka" charset="0"/>
                <a:cs typeface="Osaka" charset="0"/>
              </a:rPr>
              <a:t> </a:t>
            </a:r>
          </a:p>
          <a:p>
            <a:pPr eaLnBrk="1" hangingPunct="1">
              <a:buFont typeface="Wingdings" charset="0"/>
              <a:buNone/>
            </a:pPr>
            <a:r>
              <a:rPr lang="en-US" sz="2400">
                <a:latin typeface="Calibri" charset="0"/>
                <a:ea typeface="Osaka" charset="0"/>
                <a:cs typeface="Osaka" charset="0"/>
              </a:rPr>
              <a:t>This is a classic battle for power &amp; control. Try out answers. </a:t>
            </a:r>
            <a:r>
              <a:rPr lang="en-US" sz="1200">
                <a:latin typeface="Calibri" charset="0"/>
                <a:ea typeface="Osaka" charset="0"/>
                <a:cs typeface="Osaka" charset="0"/>
              </a:rPr>
              <a:t>[from assertiveness training: While I appreciate your concern about the nature of the family bed,  . . .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normAutofit fontScale="90000"/>
          </a:bodyPr>
          <a:lstStyle/>
          <a:p>
            <a:r>
              <a:rPr lang="en-US"/>
              <a:t>Worst cases: # 2, 3, 4</a:t>
            </a:r>
            <a:br>
              <a:rPr lang="en-US"/>
            </a:br>
            <a:r>
              <a:rPr lang="en-US"/>
              <a:t>To Faint, To Cry, To Blank Out</a:t>
            </a:r>
          </a:p>
        </p:txBody>
      </p:sp>
      <p:sp>
        <p:nvSpPr>
          <p:cNvPr id="3" name="Content Placeholder 2"/>
          <p:cNvSpPr>
            <a:spLocks noGrp="1"/>
          </p:cNvSpPr>
          <p:nvPr>
            <p:ph idx="1"/>
          </p:nvPr>
        </p:nvSpPr>
        <p:spPr/>
        <p:txBody>
          <a:bodyPr/>
          <a:lstStyle/>
          <a:p>
            <a:r>
              <a:rPr lang="en-US"/>
              <a:t>Rare event: man who had panic attack and fainted on the stand</a:t>
            </a:r>
          </a:p>
          <a:p>
            <a:r>
              <a:rPr lang="en-US"/>
              <a:t>Woman who cried without visible emotion</a:t>
            </a:r>
          </a:p>
          <a:p>
            <a:r>
              <a:rPr lang="en-US"/>
              <a:t>Greatest fear: blanking out</a:t>
            </a:r>
          </a:p>
          <a:p>
            <a:r>
              <a:rPr lang="en-US"/>
              <a:t>Solutions:</a:t>
            </a:r>
          </a:p>
          <a:p>
            <a:r>
              <a:rPr lang="en-US"/>
              <a:t>Habituate to courtroom.</a:t>
            </a:r>
          </a:p>
          <a:p>
            <a:r>
              <a:rPr lang="en-US"/>
              <a:t>Gain an implicit ally.</a:t>
            </a:r>
          </a:p>
          <a:p>
            <a:r>
              <a:rPr lang="en-US"/>
              <a:t>Request break for personal reasons.</a:t>
            </a:r>
          </a:p>
        </p:txBody>
      </p:sp>
    </p:spTree>
    <p:extLst>
      <p:ext uri="{BB962C8B-B14F-4D97-AF65-F5344CB8AC3E}">
        <p14:creationId xmlns:p14="http://schemas.microsoft.com/office/powerpoint/2010/main" val="349361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Preparing for Court</a:t>
            </a:r>
          </a:p>
        </p:txBody>
      </p:sp>
      <p:sp>
        <p:nvSpPr>
          <p:cNvPr id="47106" name="Rectangle 3"/>
          <p:cNvSpPr>
            <a:spLocks noGrp="1" noChangeArrowheads="1"/>
          </p:cNvSpPr>
          <p:nvPr>
            <p:ph idx="1"/>
          </p:nvPr>
        </p:nvSpPr>
        <p:spPr>
          <a:xfrm>
            <a:off x="571500" y="1981200"/>
            <a:ext cx="8001000" cy="1058863"/>
          </a:xfrm>
        </p:spPr>
        <p:txBody>
          <a:bodyPr/>
          <a:lstStyle/>
          <a:p>
            <a:pPr marL="609600" indent="-508000" eaLnBrk="1" hangingPunct="1">
              <a:buFont typeface="Wingdings" charset="0"/>
              <a:buNone/>
            </a:pPr>
            <a:r>
              <a:rPr lang="en-US" sz="2800" b="1">
                <a:latin typeface="Calibri" charset="0"/>
                <a:ea typeface="Osaka" charset="0"/>
                <a:cs typeface="Osaka" charset="0"/>
              </a:rPr>
              <a:t>Two essential issues cut across all testimony</a:t>
            </a:r>
          </a:p>
        </p:txBody>
      </p:sp>
      <p:sp>
        <p:nvSpPr>
          <p:cNvPr id="14340" name="Rectangle 4"/>
          <p:cNvSpPr>
            <a:spLocks noChangeArrowheads="1"/>
          </p:cNvSpPr>
          <p:nvPr/>
        </p:nvSpPr>
        <p:spPr bwMode="auto">
          <a:xfrm>
            <a:off x="762000" y="33528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r>
              <a:rPr lang="en-US" b="1"/>
              <a:t>    </a:t>
            </a:r>
            <a:r>
              <a:rPr lang="en-US" sz="3200" b="1"/>
              <a:t>1.   What do you know?</a:t>
            </a:r>
            <a:endParaRPr lang="en-US" b="1"/>
          </a:p>
        </p:txBody>
      </p:sp>
      <p:sp>
        <p:nvSpPr>
          <p:cNvPr id="14341" name="Rectangle 5"/>
          <p:cNvSpPr>
            <a:spLocks noChangeArrowheads="1"/>
          </p:cNvSpPr>
          <p:nvPr/>
        </p:nvSpPr>
        <p:spPr bwMode="auto">
          <a:xfrm>
            <a:off x="685800" y="4267200"/>
            <a:ext cx="7848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90600" lvl="1" indent="-533400"/>
            <a:r>
              <a:rPr lang="en-US" sz="3200" b="1"/>
              <a:t>2.   How do you know what you know? (the methodology issue)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xEl>
                                              <p:pRg st="0" end="0"/>
                                            </p:txEl>
                                          </p:spTgt>
                                        </p:tgtEl>
                                        <p:attrNameLst>
                                          <p:attrName>style.visibility</p:attrName>
                                        </p:attrNameLst>
                                      </p:cBhvr>
                                      <p:to>
                                        <p:strVal val="visible"/>
                                      </p:to>
                                    </p:set>
                                    <p:anim calcmode="lin" valueType="num">
                                      <p:cBhvr additive="base">
                                        <p:cTn id="13" dur="500" fill="hold"/>
                                        <p:tgtEl>
                                          <p:spTgt spid="1434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P spid="1434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Contact Information</a:t>
            </a:r>
          </a:p>
        </p:txBody>
      </p:sp>
      <p:sp>
        <p:nvSpPr>
          <p:cNvPr id="28674" name="Rectangle 3"/>
          <p:cNvSpPr>
            <a:spLocks noGrp="1" noChangeArrowheads="1"/>
          </p:cNvSpPr>
          <p:nvPr>
            <p:ph idx="1"/>
          </p:nvPr>
        </p:nvSpPr>
        <p:spPr/>
        <p:txBody>
          <a:bodyPr/>
          <a:lstStyle/>
          <a:p>
            <a:pPr eaLnBrk="1" hangingPunct="1">
              <a:buFont typeface="Wingdings" charset="0"/>
              <a:buNone/>
            </a:pPr>
            <a:r>
              <a:rPr lang="en-US">
                <a:latin typeface="Calibri" charset="0"/>
                <a:ea typeface="Osaka" charset="0"/>
                <a:cs typeface="Osaka" charset="0"/>
              </a:rPr>
              <a:t>If you need to follow-up</a:t>
            </a:r>
          </a:p>
          <a:p>
            <a:pPr eaLnBrk="1" hangingPunct="1">
              <a:buFont typeface="Wingdings" charset="0"/>
              <a:buNone/>
            </a:pPr>
            <a:r>
              <a:rPr lang="en-US">
                <a:latin typeface="Calibri" charset="0"/>
                <a:ea typeface="Osaka" charset="0"/>
                <a:cs typeface="Osaka" charset="0"/>
              </a:rPr>
              <a:t>Stan Brodsky</a:t>
            </a:r>
          </a:p>
          <a:p>
            <a:pPr eaLnBrk="1" hangingPunct="1">
              <a:buFont typeface="Wingdings" charset="0"/>
              <a:buNone/>
            </a:pPr>
            <a:r>
              <a:rPr lang="en-US">
                <a:latin typeface="Calibri" charset="0"/>
                <a:ea typeface="Osaka" charset="0"/>
                <a:cs typeface="Osaka" charset="0"/>
              </a:rPr>
              <a:t>(205) 887-1436</a:t>
            </a:r>
          </a:p>
          <a:p>
            <a:pPr eaLnBrk="1" hangingPunct="1">
              <a:buFont typeface="Wingdings" charset="0"/>
              <a:buNone/>
            </a:pPr>
            <a:r>
              <a:rPr lang="en-US">
                <a:latin typeface="Calibri" charset="0"/>
                <a:ea typeface="Osaka" charset="0"/>
                <a:cs typeface="Osaka" charset="0"/>
                <a:hlinkClick r:id="rId2"/>
              </a:rPr>
              <a:t>biminip@gmail.com</a:t>
            </a: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r>
              <a:rPr lang="en-US">
                <a:latin typeface="Calibri" charset="0"/>
                <a:ea typeface="Osaka" charset="0"/>
                <a:cs typeface="Osaka" charset="0"/>
              </a:rPr>
              <a:t>No need to take notes. These slides will be provided later.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The Nature of Preparation</a:t>
            </a:r>
          </a:p>
        </p:txBody>
      </p:sp>
      <p:sp>
        <p:nvSpPr>
          <p:cNvPr id="15363" name="Rectangle 3"/>
          <p:cNvSpPr>
            <a:spLocks noGrp="1" noChangeArrowheads="1"/>
          </p:cNvSpPr>
          <p:nvPr>
            <p:ph idx="1"/>
          </p:nvPr>
        </p:nvSpPr>
        <p:spPr>
          <a:xfrm>
            <a:off x="571500" y="1981200"/>
            <a:ext cx="8001000" cy="987425"/>
          </a:xfrm>
        </p:spPr>
        <p:txBody>
          <a:bodyPr/>
          <a:lstStyle/>
          <a:p>
            <a:pPr eaLnBrk="1" hangingPunct="1">
              <a:buFont typeface="Wingdings" charset="0"/>
              <a:buNone/>
            </a:pPr>
            <a:r>
              <a:rPr lang="en-US" sz="2800" b="1">
                <a:latin typeface="Calibri" charset="0"/>
                <a:ea typeface="Osaka" charset="0"/>
                <a:cs typeface="Osaka" charset="0"/>
              </a:rPr>
              <a:t>Techniques are no substitute for preparation. </a:t>
            </a:r>
          </a:p>
          <a:p>
            <a:pPr eaLnBrk="1" hangingPunct="1">
              <a:buFont typeface="Wingdings" charset="0"/>
              <a:buNone/>
            </a:pPr>
            <a:endParaRPr lang="en-US" sz="2800" b="1">
              <a:latin typeface="Calibri" charset="0"/>
              <a:ea typeface="Osaka" charset="0"/>
              <a:cs typeface="Osaka" charset="0"/>
            </a:endParaRPr>
          </a:p>
          <a:p>
            <a:pPr eaLnBrk="1" hangingPunct="1">
              <a:buNone/>
            </a:pPr>
            <a:r>
              <a:rPr lang="en-US" sz="2800" b="1">
                <a:latin typeface="Calibri" charset="0"/>
                <a:ea typeface="Osaka" charset="0"/>
                <a:cs typeface="Osaka" charset="0"/>
              </a:rPr>
              <a:t>Be prepared --  The Boy Scouts’ and Girl Scouts’ Credo. Spoken while holding up middle 3 fingers of the right hand </a:t>
            </a:r>
          </a:p>
          <a:p>
            <a:pPr eaLnBrk="1" hangingPunct="1">
              <a:buFont typeface="Wingdings" charset="0"/>
              <a:buNone/>
            </a:pPr>
            <a:endParaRPr lang="en-US" sz="2800" b="1">
              <a:latin typeface="Calibri" charset="0"/>
              <a:ea typeface="Osaka" charset="0"/>
              <a:cs typeface="Osaka" charset="0"/>
            </a:endParaRPr>
          </a:p>
          <a:p>
            <a:pPr eaLnBrk="1" hangingPunct="1">
              <a:buFont typeface="Wingdings" charset="0"/>
              <a:buNone/>
            </a:pPr>
            <a:endParaRPr lang="en-US" sz="2800" b="1">
              <a:latin typeface="Calibri" charset="0"/>
              <a:ea typeface="Osaka" charset="0"/>
              <a:cs typeface="Osaka" charset="0"/>
            </a:endParaRPr>
          </a:p>
          <a:p>
            <a:pPr eaLnBrk="1" hangingPunct="1">
              <a:buFont typeface="Wingdings" charset="0"/>
              <a:buNone/>
            </a:pPr>
            <a:endParaRPr lang="en-US" sz="2800" b="1">
              <a:latin typeface="Calibri" charset="0"/>
              <a:ea typeface="Osaka" charset="0"/>
              <a:cs typeface="Osaka" charset="0"/>
            </a:endParaRPr>
          </a:p>
        </p:txBody>
      </p:sp>
      <p:sp>
        <p:nvSpPr>
          <p:cNvPr id="15364" name="Rectangle 4"/>
          <p:cNvSpPr>
            <a:spLocks noChangeArrowheads="1"/>
          </p:cNvSpPr>
          <p:nvPr/>
        </p:nvSpPr>
        <p:spPr bwMode="auto">
          <a:xfrm>
            <a:off x="685800" y="32004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p>
        </p:txBody>
      </p:sp>
      <p:sp>
        <p:nvSpPr>
          <p:cNvPr id="15365" name="Rectangle 5"/>
          <p:cNvSpPr>
            <a:spLocks noChangeArrowheads="1"/>
          </p:cNvSpPr>
          <p:nvPr/>
        </p:nvSpPr>
        <p:spPr bwMode="auto">
          <a:xfrm>
            <a:off x="685800" y="40386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p>
        </p:txBody>
      </p:sp>
      <p:sp>
        <p:nvSpPr>
          <p:cNvPr id="15366" name="Rectangle 6"/>
          <p:cNvSpPr>
            <a:spLocks noChangeArrowheads="1"/>
          </p:cNvSpPr>
          <p:nvPr/>
        </p:nvSpPr>
        <p:spPr bwMode="auto">
          <a:xfrm>
            <a:off x="685800" y="4800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p>
        </p:txBody>
      </p:sp>
      <p:pic>
        <p:nvPicPr>
          <p:cNvPr id="9" name="Picture 8" descr="mage result for girl scout sign">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38600"/>
            <a:ext cx="1600200" cy="2438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 calcmode="lin" valueType="num">
                                      <p:cBhvr additive="base">
                                        <p:cTn id="13"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15364">
                                            <p:txEl>
                                              <p:pRg st="0" end="0"/>
                                            </p:txEl>
                                          </p:spTgt>
                                        </p:tgtEl>
                                        <p:attrNameLst>
                                          <p:attrName>style.visibility</p:attrName>
                                        </p:attrNameLst>
                                      </p:cBhvr>
                                      <p:to>
                                        <p:strVal val="visible"/>
                                      </p:to>
                                    </p:set>
                                    <p:anim calcmode="lin" valueType="num">
                                      <p:cBhvr additive="base">
                                        <p:cTn id="19" dur="500" fill="hold"/>
                                        <p:tgtEl>
                                          <p:spTgt spid="1536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15365">
                                            <p:txEl>
                                              <p:pRg st="0" end="0"/>
                                            </p:txEl>
                                          </p:spTgt>
                                        </p:tgtEl>
                                        <p:attrNameLst>
                                          <p:attrName>style.visibility</p:attrName>
                                        </p:attrNameLst>
                                      </p:cBhvr>
                                      <p:to>
                                        <p:strVal val="visible"/>
                                      </p:to>
                                    </p:set>
                                    <p:anim calcmode="lin" valueType="num">
                                      <p:cBhvr additive="base">
                                        <p:cTn id="25" dur="500" fill="hold"/>
                                        <p:tgtEl>
                                          <p:spTgt spid="1536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nodePh="1">
                                  <p:stCondLst>
                                    <p:cond delay="0"/>
                                  </p:stCondLst>
                                  <p:endCondLst>
                                    <p:cond evt="begin" delay="0">
                                      <p:tn val="29"/>
                                    </p:cond>
                                  </p:endCondLst>
                                  <p:childTnLst>
                                    <p:set>
                                      <p:cBhvr>
                                        <p:cTn id="30" dur="1" fill="hold">
                                          <p:stCondLst>
                                            <p:cond delay="0"/>
                                          </p:stCondLst>
                                        </p:cTn>
                                        <p:tgtEl>
                                          <p:spTgt spid="15366">
                                            <p:txEl>
                                              <p:pRg st="0" end="0"/>
                                            </p:txEl>
                                          </p:spTgt>
                                        </p:tgtEl>
                                        <p:attrNameLst>
                                          <p:attrName>style.visibility</p:attrName>
                                        </p:attrNameLst>
                                      </p:cBhvr>
                                      <p:to>
                                        <p:strVal val="visible"/>
                                      </p:to>
                                    </p:set>
                                    <p:anim calcmode="lin" valueType="num">
                                      <p:cBhvr additive="base">
                                        <p:cTn id="31" dur="500" fill="hold"/>
                                        <p:tgtEl>
                                          <p:spTgt spid="1536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4" grpId="0" build="p" autoUpdateAnimBg="0"/>
      <p:bldP spid="15365" grpId="0" build="p" autoUpdateAnimBg="0"/>
      <p:bldP spid="1536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571500" y="304800"/>
            <a:ext cx="8001000" cy="1143000"/>
          </a:xfrm>
          <a:solidFill>
            <a:srgbClr val="8EB4E3"/>
          </a:solidFill>
          <a:ln>
            <a:solidFill>
              <a:srgbClr val="000000"/>
            </a:solidFill>
          </a:ln>
        </p:spPr>
        <p:txBody>
          <a:bodyPr/>
          <a:lstStyle/>
          <a:p>
            <a:pPr eaLnBrk="1" hangingPunct="1"/>
            <a:r>
              <a:rPr lang="en-US">
                <a:latin typeface="Calibri" charset="0"/>
                <a:ea typeface="Osaka" charset="0"/>
                <a:cs typeface="Osaka" charset="0"/>
              </a:rPr>
              <a:t>Be Prepared (Tom Lehrer, 1953)</a:t>
            </a:r>
          </a:p>
        </p:txBody>
      </p:sp>
      <p:sp>
        <p:nvSpPr>
          <p:cNvPr id="49154" name="Rectangle 3"/>
          <p:cNvSpPr>
            <a:spLocks noGrp="1" noChangeArrowheads="1"/>
          </p:cNvSpPr>
          <p:nvPr>
            <p:ph idx="1"/>
          </p:nvPr>
        </p:nvSpPr>
        <p:spPr/>
        <p:txBody>
          <a:bodyPr/>
          <a:lstStyle/>
          <a:p>
            <a:pPr eaLnBrk="1" hangingPunct="1">
              <a:buFont typeface="Wingdings" charset="0"/>
              <a:buNone/>
            </a:pPr>
            <a:r>
              <a:rPr lang="en-US">
                <a:latin typeface="Calibri" charset="0"/>
                <a:ea typeface="Osaka" charset="0"/>
                <a:cs typeface="Osaka" charset="0"/>
              </a:rPr>
              <a:t>Be prepared! That's the Boy Scout's marching song,</a:t>
            </a:r>
          </a:p>
          <a:p>
            <a:pPr eaLnBrk="1" hangingPunct="1">
              <a:buFont typeface="Wingdings" charset="0"/>
              <a:buNone/>
            </a:pPr>
            <a:r>
              <a:rPr lang="en-US">
                <a:latin typeface="Calibri" charset="0"/>
                <a:ea typeface="Osaka" charset="0"/>
                <a:cs typeface="Osaka" charset="0"/>
              </a:rPr>
              <a:t>Be prepared! As through life you march along.</a:t>
            </a:r>
          </a:p>
          <a:p>
            <a:pPr eaLnBrk="1" hangingPunct="1">
              <a:buFont typeface="Wingdings" charset="0"/>
              <a:buNone/>
            </a:pPr>
            <a:r>
              <a:rPr lang="en-US">
                <a:latin typeface="Calibri" charset="0"/>
                <a:ea typeface="Osaka" charset="0"/>
                <a:cs typeface="Osaka" charset="0"/>
              </a:rPr>
              <a:t>Be prepared to hold your liquor pretty well,</a:t>
            </a:r>
          </a:p>
          <a:p>
            <a:pPr eaLnBrk="1" hangingPunct="1">
              <a:buFont typeface="Wingdings" charset="0"/>
              <a:buNone/>
            </a:pPr>
            <a:r>
              <a:rPr lang="en-US">
                <a:latin typeface="Calibri" charset="0"/>
                <a:ea typeface="Osaka" charset="0"/>
                <a:cs typeface="Osaka" charset="0"/>
              </a:rPr>
              <a:t>Don't write naughty words on walls if you can't spell.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457200" y="274638"/>
            <a:ext cx="8305800" cy="1401762"/>
          </a:xfrm>
          <a:solidFill>
            <a:schemeClr val="tx2">
              <a:lumMod val="40000"/>
              <a:lumOff val="60000"/>
            </a:schemeClr>
          </a:solidFill>
          <a:ln>
            <a:solidFill>
              <a:schemeClr val="tx1"/>
            </a:solidFill>
          </a:ln>
        </p:spPr>
        <p:txBody>
          <a:bodyPr/>
          <a:lstStyle/>
          <a:p>
            <a:pPr eaLnBrk="1" hangingPunct="1"/>
            <a:r>
              <a:rPr lang="en-US">
                <a:latin typeface="Calibri" charset="0"/>
                <a:ea typeface="Osaka" charset="0"/>
                <a:cs typeface="Osaka" charset="0"/>
              </a:rPr>
              <a:t>Be Prepared - Tom Lehrer (continued)</a:t>
            </a:r>
          </a:p>
        </p:txBody>
      </p:sp>
      <p:sp>
        <p:nvSpPr>
          <p:cNvPr id="50178" name="Rectangle 3"/>
          <p:cNvSpPr>
            <a:spLocks noGrp="1" noChangeArrowheads="1"/>
          </p:cNvSpPr>
          <p:nvPr>
            <p:ph idx="1"/>
          </p:nvPr>
        </p:nvSpPr>
        <p:spPr>
          <a:xfrm>
            <a:off x="609600" y="1752600"/>
            <a:ext cx="8077200" cy="4419600"/>
          </a:xfrm>
        </p:spPr>
        <p:txBody>
          <a:bodyPr/>
          <a:lstStyle/>
          <a:p>
            <a:pPr eaLnBrk="1" hangingPunct="1">
              <a:buFont typeface="Wingdings" charset="0"/>
              <a:buNone/>
            </a:pPr>
            <a:r>
              <a:rPr lang="en-US" sz="2800">
                <a:latin typeface="Calibri" charset="0"/>
                <a:ea typeface="Osaka" charset="0"/>
                <a:cs typeface="Osaka" charset="0"/>
              </a:rPr>
              <a:t>Be prepared! And be careful not to do</a:t>
            </a:r>
          </a:p>
          <a:p>
            <a:pPr eaLnBrk="1" hangingPunct="1">
              <a:buFont typeface="Wingdings" charset="0"/>
              <a:buNone/>
            </a:pPr>
            <a:r>
              <a:rPr lang="en-US" sz="2800">
                <a:latin typeface="Calibri" charset="0"/>
                <a:ea typeface="Osaka" charset="0"/>
                <a:cs typeface="Osaka" charset="0"/>
              </a:rPr>
              <a:t>Your good deeds when there's no one watching you.</a:t>
            </a:r>
          </a:p>
          <a:p>
            <a:pPr eaLnBrk="1" hangingPunct="1">
              <a:buFont typeface="Wingdings" charset="0"/>
              <a:buNone/>
            </a:pPr>
            <a:r>
              <a:rPr lang="en-US" sz="2800">
                <a:latin typeface="Calibri" charset="0"/>
                <a:ea typeface="Osaka" charset="0"/>
                <a:cs typeface="Osaka" charset="0"/>
              </a:rPr>
              <a:t>If you're looking for adventure of a new and different kind,</a:t>
            </a:r>
          </a:p>
          <a:p>
            <a:pPr eaLnBrk="1" hangingPunct="1">
              <a:buFont typeface="Wingdings" charset="0"/>
              <a:buNone/>
            </a:pPr>
            <a:r>
              <a:rPr lang="en-US" sz="2800">
                <a:latin typeface="Calibri" charset="0"/>
                <a:ea typeface="Osaka" charset="0"/>
                <a:cs typeface="Osaka" charset="0"/>
              </a:rPr>
              <a:t>And you come across a Girl Scout who is similarly inclined,</a:t>
            </a:r>
          </a:p>
          <a:p>
            <a:pPr eaLnBrk="1" hangingPunct="1">
              <a:buFont typeface="Wingdings" charset="0"/>
              <a:buNone/>
            </a:pPr>
            <a:r>
              <a:rPr lang="en-US" sz="2800">
                <a:latin typeface="Calibri" charset="0"/>
                <a:ea typeface="Osaka" charset="0"/>
                <a:cs typeface="Osaka" charset="0"/>
              </a:rPr>
              <a:t>Don't be nervous, don't be flustered, don't be scared. Be prepared!</a:t>
            </a:r>
          </a:p>
          <a:p>
            <a:pPr eaLnBrk="1" hangingPunct="1">
              <a:buFont typeface="Wingdings" charset="0"/>
              <a:buNone/>
            </a:pPr>
            <a:r>
              <a:rPr lang="en-US" sz="2800">
                <a:latin typeface="Calibri" charset="0"/>
                <a:ea typeface="Osaka" charset="0"/>
                <a:cs typeface="Osaka" charset="0"/>
                <a:hlinkClick r:id="rId2"/>
              </a:rPr>
              <a:t>http://www.youtube.com/watch?v=fSwjuz_-yao</a:t>
            </a:r>
            <a:r>
              <a:rPr lang="en-US" sz="2800">
                <a:latin typeface="Calibri" charset="0"/>
                <a:ea typeface="Osaka" charset="0"/>
                <a:cs typeface="Osaka"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To Prepare</a:t>
            </a:r>
          </a:p>
        </p:txBody>
      </p:sp>
      <p:sp>
        <p:nvSpPr>
          <p:cNvPr id="3" name="Content Placeholder 2"/>
          <p:cNvSpPr>
            <a:spLocks noGrp="1"/>
          </p:cNvSpPr>
          <p:nvPr>
            <p:ph idx="1"/>
          </p:nvPr>
        </p:nvSpPr>
        <p:spPr/>
        <p:txBody>
          <a:bodyPr/>
          <a:lstStyle/>
          <a:p>
            <a:r>
              <a:rPr lang="en-US" b="1"/>
              <a:t>Review facts of case so they are fresh</a:t>
            </a:r>
          </a:p>
          <a:p>
            <a:endParaRPr lang="en-US" b="1"/>
          </a:p>
          <a:p>
            <a:r>
              <a:rPr lang="en-US" b="1"/>
              <a:t>Knowledge base: The first rule of three</a:t>
            </a:r>
          </a:p>
          <a:p>
            <a:endParaRPr lang="en-US" b="1"/>
          </a:p>
          <a:p>
            <a:r>
              <a:rPr lang="en-US" b="1"/>
              <a:t>This rule is: Learn in detail three studies directly relevant to your methods or tasks </a:t>
            </a:r>
          </a:p>
          <a:p>
            <a:endParaRPr lang="en-US" b="1"/>
          </a:p>
          <a:p>
            <a:endParaRPr lang="en-US" b="1"/>
          </a:p>
          <a:p>
            <a:endParaRPr lang="en-US"/>
          </a:p>
        </p:txBody>
      </p:sp>
    </p:spTree>
    <p:extLst>
      <p:ext uri="{BB962C8B-B14F-4D97-AF65-F5344CB8AC3E}">
        <p14:creationId xmlns:p14="http://schemas.microsoft.com/office/powerpoint/2010/main" val="280471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457200" y="304800"/>
            <a:ext cx="8229600" cy="1143000"/>
          </a:xfrm>
          <a:solidFill>
            <a:srgbClr val="8EB4E3"/>
          </a:solidFill>
          <a:ln w="28575">
            <a:solidFill>
              <a:schemeClr val="tx1"/>
            </a:solidFill>
            <a:miter lim="800000"/>
            <a:headEnd/>
            <a:tailEnd/>
          </a:ln>
        </p:spPr>
        <p:txBody>
          <a:bodyPr/>
          <a:lstStyle/>
          <a:p>
            <a:pPr eaLnBrk="1" hangingPunct="1"/>
            <a:r>
              <a:rPr lang="en-US">
                <a:latin typeface="Calibri" charset="0"/>
                <a:ea typeface="Osaka" charset="0"/>
                <a:cs typeface="Osaka" charset="0"/>
              </a:rPr>
              <a:t>Preparation Queries: Try Them</a:t>
            </a:r>
          </a:p>
        </p:txBody>
      </p:sp>
      <p:sp>
        <p:nvSpPr>
          <p:cNvPr id="174083" name="Rectangle 3"/>
          <p:cNvSpPr>
            <a:spLocks noGrp="1" noChangeArrowheads="1"/>
          </p:cNvSpPr>
          <p:nvPr>
            <p:ph idx="1"/>
          </p:nvPr>
        </p:nvSpPr>
        <p:spPr>
          <a:xfrm>
            <a:off x="571500" y="1981200"/>
            <a:ext cx="8115300" cy="4267200"/>
          </a:xfrm>
        </p:spPr>
        <p:txBody>
          <a:bodyPr/>
          <a:lstStyle/>
          <a:p>
            <a:pPr eaLnBrk="1" hangingPunct="1">
              <a:buFont typeface="Wingdings" charset="0"/>
              <a:buNone/>
            </a:pPr>
            <a:r>
              <a:rPr lang="en-US" sz="2600">
                <a:latin typeface="Calibri" charset="0"/>
                <a:ea typeface="Osaka" charset="0"/>
                <a:cs typeface="Osaka" charset="0"/>
              </a:rPr>
              <a:t>Is it important to stay current in your field?</a:t>
            </a:r>
          </a:p>
          <a:p>
            <a:pPr eaLnBrk="1" hangingPunct="1">
              <a:buFont typeface="Wingdings" charset="0"/>
              <a:buNone/>
            </a:pPr>
            <a:endParaRPr lang="en-US" sz="2600">
              <a:latin typeface="Calibri" charset="0"/>
              <a:ea typeface="Osaka" charset="0"/>
              <a:cs typeface="Osaka" charset="0"/>
            </a:endParaRPr>
          </a:p>
          <a:p>
            <a:pPr eaLnBrk="1" hangingPunct="1">
              <a:buFont typeface="Wingdings" charset="0"/>
              <a:buNone/>
            </a:pPr>
            <a:r>
              <a:rPr lang="en-US" sz="2600">
                <a:latin typeface="Calibri" charset="0"/>
                <a:ea typeface="Osaka" charset="0"/>
                <a:cs typeface="Osaka" charset="0"/>
              </a:rPr>
              <a:t>Describe all of the books &amp; articles you have read in the last year? How about in The Journal of Child Custody? In Parenting? In Journal of Marriage and Family? In </a:t>
            </a:r>
            <a:r>
              <a:rPr lang="en-US" sz="2600" i="1">
                <a:latin typeface="Calibri" charset="0"/>
                <a:ea typeface="Osaka" charset="0"/>
                <a:cs typeface="Osaka" charset="0"/>
              </a:rPr>
              <a:t>Journal of Clinical Psychology</a:t>
            </a:r>
            <a:r>
              <a:rPr lang="en-US" sz="2600">
                <a:latin typeface="Calibri" charset="0"/>
                <a:ea typeface="Osaka" charset="0"/>
                <a:cs typeface="Osaka" charset="0"/>
              </a:rPr>
              <a:t>? In </a:t>
            </a:r>
            <a:r>
              <a:rPr lang="en-US" sz="2600" i="1">
                <a:latin typeface="Calibri" charset="0"/>
                <a:ea typeface="Osaka" charset="0"/>
                <a:cs typeface="Osaka" charset="0"/>
              </a:rPr>
              <a:t>Law &amp; Human Behavior</a:t>
            </a:r>
            <a:r>
              <a:rPr lang="en-US" sz="2600">
                <a:latin typeface="Calibri" charset="0"/>
                <a:ea typeface="Osaka" charset="0"/>
                <a:cs typeface="Osaka" charset="0"/>
              </a:rPr>
              <a:t>?</a:t>
            </a:r>
          </a:p>
          <a:p>
            <a:pPr eaLnBrk="1" hangingPunct="1">
              <a:buFont typeface="Wingdings" charset="0"/>
              <a:buNone/>
            </a:pPr>
            <a:endParaRPr lang="en-US" sz="2600">
              <a:latin typeface="Calibri" charset="0"/>
              <a:ea typeface="Osaka" charset="0"/>
              <a:cs typeface="Osaka" charset="0"/>
            </a:endParaRPr>
          </a:p>
          <a:p>
            <a:pPr eaLnBrk="1" hangingPunct="1">
              <a:buFont typeface="Wingdings" charset="0"/>
              <a:buNone/>
            </a:pPr>
            <a:r>
              <a:rPr lang="en-US" sz="2600">
                <a:latin typeface="Calibri" charset="0"/>
                <a:ea typeface="Osaka" charset="0"/>
                <a:cs typeface="Osaka" charset="0"/>
              </a:rPr>
              <a:t>What scholarly books have you read in the last month? When? What chapters were in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083">
                                            <p:txEl>
                                              <p:pRg st="2" end="2"/>
                                            </p:txEl>
                                          </p:spTgt>
                                        </p:tgtEl>
                                        <p:attrNameLst>
                                          <p:attrName>style.visibility</p:attrName>
                                        </p:attrNameLst>
                                      </p:cBhvr>
                                      <p:to>
                                        <p:strVal val="visible"/>
                                      </p:to>
                                    </p:set>
                                    <p:anim calcmode="lin" valueType="num">
                                      <p:cBhvr additive="base">
                                        <p:cTn id="13" dur="500" fill="hold"/>
                                        <p:tgtEl>
                                          <p:spTgt spid="17408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0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083">
                                            <p:txEl>
                                              <p:pRg st="4" end="4"/>
                                            </p:txEl>
                                          </p:spTgt>
                                        </p:tgtEl>
                                        <p:attrNameLst>
                                          <p:attrName>style.visibility</p:attrName>
                                        </p:attrNameLst>
                                      </p:cBhvr>
                                      <p:to>
                                        <p:strVal val="visible"/>
                                      </p:to>
                                    </p:set>
                                    <p:anim calcmode="lin" valueType="num">
                                      <p:cBhvr additive="base">
                                        <p:cTn id="19" dur="500" fill="hold"/>
                                        <p:tgtEl>
                                          <p:spTgt spid="17408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0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solidFill>
            <a:schemeClr val="tx2">
              <a:lumMod val="40000"/>
              <a:lumOff val="60000"/>
            </a:schemeClr>
          </a:solidFill>
          <a:ln w="28575">
            <a:solidFill>
              <a:schemeClr val="tx1"/>
            </a:solidFill>
            <a:miter lim="800000"/>
            <a:headEnd/>
            <a:tailEnd/>
          </a:ln>
        </p:spPr>
        <p:txBody>
          <a:bodyPr/>
          <a:lstStyle/>
          <a:p>
            <a:pPr eaLnBrk="1" hangingPunct="1"/>
            <a:r>
              <a:rPr lang="en-US">
                <a:latin typeface="Calibri" charset="0"/>
                <a:ea typeface="Osaka" charset="0"/>
                <a:cs typeface="Osaka" charset="0"/>
              </a:rPr>
              <a:t>Preparation Queries 2</a:t>
            </a:r>
          </a:p>
        </p:txBody>
      </p:sp>
      <p:sp>
        <p:nvSpPr>
          <p:cNvPr id="175107" name="Rectangle 3"/>
          <p:cNvSpPr>
            <a:spLocks noGrp="1" noChangeArrowheads="1"/>
          </p:cNvSpPr>
          <p:nvPr>
            <p:ph idx="1"/>
          </p:nvPr>
        </p:nvSpPr>
        <p:spPr>
          <a:xfrm>
            <a:off x="571500" y="1981200"/>
            <a:ext cx="8572500" cy="4648200"/>
          </a:xfrm>
        </p:spPr>
        <p:txBody>
          <a:bodyPr/>
          <a:lstStyle/>
          <a:p>
            <a:pPr eaLnBrk="1" hangingPunct="1">
              <a:buFont typeface="Wingdings" charset="0"/>
              <a:buNone/>
            </a:pPr>
            <a:r>
              <a:rPr lang="en-US" sz="2800">
                <a:latin typeface="Calibri" charset="0"/>
                <a:ea typeface="Osaka" charset="0"/>
                <a:cs typeface="Osaka" charset="0"/>
              </a:rPr>
              <a:t>Would you be surprised to see 5,050 entries in PsycINFO for ”child custody?” Or 8,322 entries in </a:t>
            </a:r>
            <a:r>
              <a:rPr lang="en-US" i="1">
                <a:latin typeface="Calibri" charset="0"/>
                <a:ea typeface="Osaka" charset="0"/>
                <a:cs typeface="Osaka" charset="0"/>
              </a:rPr>
              <a:t>PsycINFO</a:t>
            </a:r>
            <a:r>
              <a:rPr lang="en-US" sz="2800">
                <a:latin typeface="Calibri" charset="0"/>
                <a:ea typeface="Osaka" charset="0"/>
                <a:cs typeface="Osaka" charset="0"/>
              </a:rPr>
              <a:t> for </a:t>
            </a:r>
            <a:r>
              <a:rPr lang="ja-JP" altLang="en-US" sz="2800">
                <a:latin typeface="Calibri" charset="0"/>
                <a:ea typeface="Osaka" charset="0"/>
                <a:cs typeface="Osaka" charset="0"/>
              </a:rPr>
              <a:t>“</a:t>
            </a:r>
            <a:r>
              <a:rPr lang="en-US" altLang="ja-JP" sz="2800">
                <a:latin typeface="Calibri" charset="0"/>
                <a:ea typeface="Osaka" charset="0"/>
                <a:cs typeface="Osaka" charset="0"/>
              </a:rPr>
              <a:t>forensic evaluation?</a:t>
            </a:r>
            <a:r>
              <a:rPr lang="ja-JP" altLang="en-US" sz="2800">
                <a:latin typeface="Calibri" charset="0"/>
                <a:ea typeface="Osaka" charset="0"/>
                <a:cs typeface="Osaka" charset="0"/>
              </a:rPr>
              <a:t>”</a:t>
            </a:r>
            <a:endParaRPr lang="en-US" altLang="ja-JP" sz="2800">
              <a:latin typeface="Calibri" charset="0"/>
              <a:ea typeface="Osaka" charset="0"/>
              <a:cs typeface="Osaka" charset="0"/>
            </a:endParaRPr>
          </a:p>
          <a:p>
            <a:pPr eaLnBrk="1" hangingPunct="1">
              <a:buFont typeface="Wingdings" charset="0"/>
              <a:buNone/>
            </a:pPr>
            <a:endParaRPr lang="en-US"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About how many have you actually read? </a:t>
            </a:r>
          </a:p>
          <a:p>
            <a:pPr eaLnBrk="1" hangingPunct="1">
              <a:buFont typeface="Wingdings" charset="0"/>
              <a:buNone/>
            </a:pPr>
            <a:endParaRPr lang="en-US"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How many of the 11,651 articles for the WAIS have you read? Or how many of the 7,413 on parenting skills have you read?</a:t>
            </a:r>
          </a:p>
          <a:p>
            <a:pPr eaLnBrk="1" hangingPunct="1">
              <a:buFont typeface="Wingdings" charset="0"/>
              <a:buNone/>
            </a:pPr>
            <a:r>
              <a:rPr lang="en-US" sz="1400">
                <a:latin typeface="Calibri" charset="0"/>
                <a:ea typeface="Osaka" charset="0"/>
                <a:cs typeface="Osaka" charset="0"/>
              </a:rPr>
              <a:t>(Search results as of 03/25/2019)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5107">
                                            <p:txEl>
                                              <p:pRg st="2" end="2"/>
                                            </p:txEl>
                                          </p:spTgt>
                                        </p:tgtEl>
                                        <p:attrNameLst>
                                          <p:attrName>style.visibility</p:attrName>
                                        </p:attrNameLst>
                                      </p:cBhvr>
                                      <p:to>
                                        <p:strVal val="visible"/>
                                      </p:to>
                                    </p:set>
                                    <p:anim calcmode="lin" valueType="num">
                                      <p:cBhvr additive="base">
                                        <p:cTn id="13" dur="500" fill="hold"/>
                                        <p:tgtEl>
                                          <p:spTgt spid="17510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51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5107">
                                            <p:txEl>
                                              <p:pRg st="4" end="4"/>
                                            </p:txEl>
                                          </p:spTgt>
                                        </p:tgtEl>
                                        <p:attrNameLst>
                                          <p:attrName>style.visibility</p:attrName>
                                        </p:attrNameLst>
                                      </p:cBhvr>
                                      <p:to>
                                        <p:strVal val="visible"/>
                                      </p:to>
                                    </p:set>
                                    <p:anim calcmode="lin" valueType="num">
                                      <p:cBhvr additive="base">
                                        <p:cTn id="19" dur="500" fill="hold"/>
                                        <p:tgtEl>
                                          <p:spTgt spid="17510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51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5107">
                                            <p:txEl>
                                              <p:pRg st="5" end="5"/>
                                            </p:txEl>
                                          </p:spTgt>
                                        </p:tgtEl>
                                        <p:attrNameLst>
                                          <p:attrName>style.visibility</p:attrName>
                                        </p:attrNameLst>
                                      </p:cBhvr>
                                      <p:to>
                                        <p:strVal val="visible"/>
                                      </p:to>
                                    </p:set>
                                    <p:anim calcmode="lin" valueType="num">
                                      <p:cBhvr additive="base">
                                        <p:cTn id="25" dur="500" fill="hold"/>
                                        <p:tgtEl>
                                          <p:spTgt spid="17510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51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209550"/>
            <a:ext cx="4600575" cy="643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209550"/>
            <a:ext cx="2271713" cy="1569660"/>
          </a:xfrm>
          <a:prstGeom prst="rect">
            <a:avLst/>
          </a:prstGeom>
          <a:noFill/>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n>
                  <a:solidFill>
                    <a:srgbClr val="002E2E"/>
                  </a:solidFill>
                </a:ln>
                <a:solidFill>
                  <a:srgbClr val="9EFFFF"/>
                </a:solidFill>
                <a:latin typeface="Arial Rounded MT Bold" panose="020F0704030504030204" pitchFamily="34" charset="77"/>
              </a:rPr>
              <a:t>Prepare To Discuss Areas of Expertise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265238"/>
          </a:xfrm>
          <a:solidFill>
            <a:schemeClr val="tx2">
              <a:lumMod val="40000"/>
              <a:lumOff val="60000"/>
            </a:schemeClr>
          </a:solidFill>
          <a:ln>
            <a:solidFill>
              <a:schemeClr val="tx1"/>
            </a:solidFill>
          </a:ln>
        </p:spPr>
        <p:txBody>
          <a:bodyPr/>
          <a:lstStyle/>
          <a:p>
            <a:r>
              <a:rPr lang="en-US"/>
              <a:t>Experts Who Bring Authentic Self into Courtroom</a:t>
            </a:r>
          </a:p>
        </p:txBody>
      </p:sp>
      <p:sp>
        <p:nvSpPr>
          <p:cNvPr id="3" name="Content Placeholder 2"/>
          <p:cNvSpPr>
            <a:spLocks noGrp="1"/>
          </p:cNvSpPr>
          <p:nvPr>
            <p:ph idx="1"/>
          </p:nvPr>
        </p:nvSpPr>
        <p:spPr/>
        <p:txBody>
          <a:bodyPr/>
          <a:lstStyle/>
          <a:p>
            <a:r>
              <a:rPr lang="en-US"/>
              <a:t>The case for authenticity – easier on you and can be convincing.</a:t>
            </a:r>
          </a:p>
          <a:p>
            <a:r>
              <a:rPr lang="en-US"/>
              <a:t>BUT suppose you’re authentically very funny?</a:t>
            </a:r>
          </a:p>
          <a:p>
            <a:r>
              <a:rPr lang="en-US"/>
              <a:t>Remember Otto’s Law “Nobody is as funny as they think they are.” </a:t>
            </a:r>
          </a:p>
          <a:p>
            <a:r>
              <a:rPr lang="en-US"/>
              <a:t>Use only context congruent humor.</a:t>
            </a:r>
          </a:p>
          <a:p>
            <a:r>
              <a:rPr lang="en-US"/>
              <a:t>Or </a:t>
            </a:r>
            <a:r>
              <a:rPr lang="en-US">
                <a:solidFill>
                  <a:srgbClr val="000000"/>
                </a:solidFill>
              </a:rPr>
              <a:t>suppose you are authentically feisty and argumentative</a:t>
            </a:r>
            <a:r>
              <a:rPr lang="en-US"/>
              <a:t>?</a:t>
            </a:r>
          </a:p>
        </p:txBody>
      </p:sp>
    </p:spTree>
    <p:extLst>
      <p:ext uri="{BB962C8B-B14F-4D97-AF65-F5344CB8AC3E}">
        <p14:creationId xmlns:p14="http://schemas.microsoft.com/office/powerpoint/2010/main" val="3035628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s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1038"/>
            <a:ext cx="8099425" cy="605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Text Box 3"/>
          <p:cNvSpPr txBox="1">
            <a:spLocks noChangeArrowheads="1"/>
          </p:cNvSpPr>
          <p:nvPr/>
        </p:nvSpPr>
        <p:spPr bwMode="auto">
          <a:xfrm>
            <a:off x="304800" y="6096000"/>
            <a:ext cx="8534400" cy="6413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ja-JP" altLang="en-US" sz="3600" b="1">
                <a:latin typeface="Arial"/>
              </a:rPr>
              <a:t>“</a:t>
            </a:r>
            <a:r>
              <a:rPr lang="en-US" sz="3600" b="1"/>
              <a:t>I</a:t>
            </a:r>
            <a:r>
              <a:rPr lang="ja-JP" altLang="en-US" sz="3600" b="1">
                <a:latin typeface="Arial"/>
              </a:rPr>
              <a:t>’</a:t>
            </a:r>
            <a:r>
              <a:rPr lang="en-US" sz="3600" b="1" err="1"/>
              <a:t>ll</a:t>
            </a:r>
            <a:r>
              <a:rPr lang="en-US" sz="3600" b="1"/>
              <a:t> handle the jokes, counselor</a:t>
            </a:r>
            <a:r>
              <a:rPr lang="ja-JP" altLang="en-US" sz="3600" b="1">
                <a:latin typeface="Arial"/>
              </a:rPr>
              <a:t>”</a:t>
            </a:r>
            <a:endParaRPr lang="en-US" sz="2800"/>
          </a:p>
        </p:txBody>
      </p:sp>
      <p:sp>
        <p:nvSpPr>
          <p:cNvPr id="34819" name="Rectangle 5"/>
          <p:cNvSpPr>
            <a:spLocks noGrp="1" noChangeArrowheads="1"/>
          </p:cNvSpPr>
          <p:nvPr>
            <p:ph type="title"/>
          </p:nvPr>
        </p:nvSpPr>
        <p:spPr>
          <a:xfrm>
            <a:off x="457200" y="76200"/>
            <a:ext cx="7848600" cy="914400"/>
          </a:xfrm>
          <a:solidFill>
            <a:schemeClr val="tx2">
              <a:lumMod val="40000"/>
              <a:lumOff val="60000"/>
            </a:schemeClr>
          </a:solidFill>
          <a:ln w="38100">
            <a:solidFill>
              <a:schemeClr val="tx1"/>
            </a:solidFill>
            <a:miter lim="800000"/>
            <a:headEnd/>
            <a:tailEnd/>
          </a:ln>
        </p:spPr>
        <p:txBody>
          <a:bodyPr/>
          <a:lstStyle/>
          <a:p>
            <a:r>
              <a:rPr lang="en-US" sz="3200">
                <a:latin typeface="Calibri" charset="0"/>
              </a:rPr>
              <a:t>The Humor Hazard: </a:t>
            </a:r>
            <a:br>
              <a:rPr lang="en-US" sz="3200">
                <a:latin typeface="Calibri" charset="0"/>
              </a:rPr>
            </a:br>
            <a:r>
              <a:rPr lang="en-US" sz="3200">
                <a:latin typeface="Calibri" charset="0"/>
              </a:rPr>
              <a:t>Use Humor Rarely - Never Be Flip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solidFill>
            <a:schemeClr val="tx2">
              <a:lumMod val="40000"/>
              <a:lumOff val="60000"/>
            </a:schemeClr>
          </a:solidFill>
          <a:ln>
            <a:solidFill>
              <a:schemeClr val="tx1"/>
            </a:solidFill>
            <a:miter lim="800000"/>
            <a:headEnd/>
            <a:tailEnd/>
          </a:ln>
        </p:spPr>
        <p:txBody>
          <a:bodyPr/>
          <a:lstStyle/>
          <a:p>
            <a:pPr eaLnBrk="1" hangingPunct="1"/>
            <a:r>
              <a:rPr lang="en-US">
                <a:latin typeface="Calibri" charset="0"/>
              </a:rPr>
              <a:t>Feisty and Argumentative Experts</a:t>
            </a:r>
          </a:p>
        </p:txBody>
      </p:sp>
      <p:sp>
        <p:nvSpPr>
          <p:cNvPr id="46082" name="Content Placeholder 2"/>
          <p:cNvSpPr>
            <a:spLocks noGrp="1"/>
          </p:cNvSpPr>
          <p:nvPr>
            <p:ph idx="1"/>
          </p:nvPr>
        </p:nvSpPr>
        <p:spPr>
          <a:xfrm>
            <a:off x="457200" y="1600200"/>
            <a:ext cx="8382000" cy="5181600"/>
          </a:xfrm>
        </p:spPr>
        <p:txBody>
          <a:bodyPr/>
          <a:lstStyle/>
          <a:p>
            <a:pPr marL="0" indent="0" eaLnBrk="1" hangingPunct="1">
              <a:buFont typeface="Arial" charset="0"/>
              <a:buNone/>
            </a:pPr>
            <a:r>
              <a:rPr lang="en-US" sz="2800">
                <a:latin typeface="Calibri" charset="0"/>
              </a:rPr>
              <a:t>Dr. Emmanuel </a:t>
            </a:r>
            <a:r>
              <a:rPr lang="en-US" sz="2800" err="1">
                <a:latin typeface="Calibri" charset="0"/>
              </a:rPr>
              <a:t>Tanay</a:t>
            </a:r>
            <a:r>
              <a:rPr lang="en-US" sz="2800">
                <a:latin typeface="Calibri" charset="0"/>
              </a:rPr>
              <a:t> wrote about his testimony experiences in his book, </a:t>
            </a:r>
            <a:r>
              <a:rPr lang="en-US" sz="2800" i="1">
                <a:latin typeface="Calibri" charset="0"/>
              </a:rPr>
              <a:t>American Legal Injustice </a:t>
            </a:r>
          </a:p>
          <a:p>
            <a:pPr marL="0" indent="0" eaLnBrk="1" hangingPunct="1">
              <a:buFont typeface="Arial" charset="0"/>
              <a:buNone/>
            </a:pPr>
            <a:r>
              <a:rPr lang="en-US" sz="2800">
                <a:latin typeface="Calibri" charset="0"/>
              </a:rPr>
              <a:t>He was feisty by nature:</a:t>
            </a:r>
          </a:p>
          <a:p>
            <a:pPr marL="0" indent="0" eaLnBrk="1" hangingPunct="1">
              <a:buFont typeface="Arial" charset="0"/>
              <a:buNone/>
            </a:pPr>
            <a:r>
              <a:rPr lang="en-US" sz="2400">
                <a:latin typeface="Times New Roman" charset="0"/>
                <a:cs typeface="Times New Roman" charset="0"/>
              </a:rPr>
              <a:t>“When I finally took the stand, prosecutor Brue interrupted my direct testimony every few minutes. She jumped up, screaming, and threw her hands in the air, and the judge tolerated her outrageous behavior. When I asked her to lower her voice, the judge intervened: “She has a naturally high-pitched voice.” I said she was obviously screaming at me. “You are in Detroit, Doctor,” the judge said, implying that I did not appreciate cultural differences between blacks and whites . . . . later the judge ruled my testimony was to be stricken” (P. 22-23).</a:t>
            </a:r>
          </a:p>
          <a:p>
            <a:pPr marL="0" indent="0" eaLnBrk="1" hangingPunct="1">
              <a:buFont typeface="Arial" charset="0"/>
              <a:buNone/>
            </a:pPr>
            <a:r>
              <a:rPr lang="en-US" sz="2400">
                <a:latin typeface="Times New Roman" charset="0"/>
                <a:cs typeface="Times New Roman" charset="0"/>
              </a:rPr>
              <a:t>  </a:t>
            </a:r>
            <a:r>
              <a:rPr lang="en-US" sz="2400" b="1">
                <a:latin typeface="Times New Roman" charset="0"/>
                <a:cs typeface="Times New Roman" charset="0"/>
              </a:rPr>
              <a:t>Hazard is losing likeability and seeming narcissistic</a:t>
            </a:r>
          </a:p>
          <a:p>
            <a:pPr marL="0" indent="0" eaLnBrk="1" hangingPunct="1"/>
            <a:endParaRPr lang="en-US">
              <a:latin typeface="Calibri"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09600" y="609600"/>
            <a:ext cx="7848600" cy="13716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Goal: Preparation for Worst Case Scenarios</a:t>
            </a:r>
          </a:p>
        </p:txBody>
      </p:sp>
      <p:sp>
        <p:nvSpPr>
          <p:cNvPr id="8195" name="Rectangle 3"/>
          <p:cNvSpPr>
            <a:spLocks noGrp="1" noChangeArrowheads="1"/>
          </p:cNvSpPr>
          <p:nvPr>
            <p:ph idx="1"/>
          </p:nvPr>
        </p:nvSpPr>
        <p:spPr>
          <a:xfrm>
            <a:off x="571500" y="2263775"/>
            <a:ext cx="8001000" cy="563563"/>
          </a:xfrm>
        </p:spPr>
        <p:txBody>
          <a:bodyPr/>
          <a:lstStyle/>
          <a:p>
            <a:pPr eaLnBrk="1" hangingPunct="1">
              <a:buFont typeface="Wingdings" charset="0"/>
              <a:buNone/>
            </a:pPr>
            <a:r>
              <a:rPr lang="en-US" sz="2800" b="1">
                <a:latin typeface="Calibri" charset="0"/>
                <a:ea typeface="Osaka" charset="0"/>
                <a:cs typeface="Osaka" charset="0"/>
              </a:rPr>
              <a:t>Worst Case Scenarios</a:t>
            </a:r>
          </a:p>
        </p:txBody>
      </p:sp>
      <p:sp>
        <p:nvSpPr>
          <p:cNvPr id="8196" name="Rectangle 4"/>
          <p:cNvSpPr>
            <a:spLocks noChangeArrowheads="1"/>
          </p:cNvSpPr>
          <p:nvPr/>
        </p:nvSpPr>
        <p:spPr bwMode="auto">
          <a:xfrm>
            <a:off x="685800" y="29718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Conducted by courtroom-skilled, case-prepared attorneys </a:t>
            </a:r>
          </a:p>
        </p:txBody>
      </p:sp>
      <p:sp>
        <p:nvSpPr>
          <p:cNvPr id="8197" name="Rectangle 5"/>
          <p:cNvSpPr>
            <a:spLocks noChangeArrowheads="1"/>
          </p:cNvSpPr>
          <p:nvPr/>
        </p:nvSpPr>
        <p:spPr bwMode="auto">
          <a:xfrm>
            <a:off x="685800" y="3733800"/>
            <a:ext cx="77724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These attorneys know how to challenge witnesses</a:t>
            </a:r>
          </a:p>
        </p:txBody>
      </p:sp>
      <p:sp>
        <p:nvSpPr>
          <p:cNvPr id="8198" name="Rectangle 6"/>
          <p:cNvSpPr>
            <a:spLocks noChangeArrowheads="1"/>
          </p:cNvSpPr>
          <p:nvPr/>
        </p:nvSpPr>
        <p:spPr bwMode="auto">
          <a:xfrm>
            <a:off x="685800" y="4343400"/>
            <a:ext cx="7772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r>
              <a:rPr lang="en-US" b="1"/>
              <a:t>They bring out problems in the experts</a:t>
            </a:r>
            <a:r>
              <a:rPr lang="ja-JP" altLang="en-US" b="1"/>
              <a:t>’</a:t>
            </a:r>
            <a:r>
              <a:rPr lang="en-US" altLang="ja-JP" b="1"/>
              <a:t> work or uncertainties in their testimony: </a:t>
            </a:r>
          </a:p>
          <a:p>
            <a:endParaRPr lang="en-US" b="1"/>
          </a:p>
          <a:p>
            <a:r>
              <a:rPr lang="en-US" altLang="ja-JP" b="1"/>
              <a:t>EXAMPLE: </a:t>
            </a:r>
            <a:r>
              <a:rPr lang="ja-JP" altLang="en-US" b="1"/>
              <a:t>“</a:t>
            </a:r>
            <a:r>
              <a:rPr lang="en-US" altLang="ja-JP" sz="2000" b="1"/>
              <a:t>Don</a:t>
            </a:r>
            <a:r>
              <a:rPr lang="ja-JP" altLang="en-US" sz="2000" b="1"/>
              <a:t>’</a:t>
            </a:r>
            <a:r>
              <a:rPr lang="en-US" altLang="ja-JP" sz="2000" b="1"/>
              <a:t>t all evaluations have some findings that do not support the conclusions as strongly as others?</a:t>
            </a:r>
            <a:r>
              <a:rPr lang="ja-JP" altLang="en-US" sz="2000" b="1"/>
              <a:t>”</a:t>
            </a:r>
            <a:r>
              <a:rPr lang="en-US" altLang="ja-JP" sz="2000" b="1"/>
              <a:t> (Yes). </a:t>
            </a:r>
            <a:r>
              <a:rPr lang="ja-JP" altLang="en-US" sz="2000" b="1"/>
              <a:t>“</a:t>
            </a:r>
            <a:r>
              <a:rPr lang="en-US" altLang="ja-JP" sz="2000" b="1"/>
              <a:t>Please describe those findings from your own evaluation.</a:t>
            </a:r>
            <a:r>
              <a:rPr lang="ja-JP" altLang="en-US" sz="2000" b="1"/>
              <a:t>”</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6">
                                            <p:txEl>
                                              <p:pRg st="0" end="0"/>
                                            </p:txEl>
                                          </p:spTgt>
                                        </p:tgtEl>
                                        <p:attrNameLst>
                                          <p:attrName>style.visibility</p:attrName>
                                        </p:attrNameLst>
                                      </p:cBhvr>
                                      <p:to>
                                        <p:strVal val="visible"/>
                                      </p:to>
                                    </p:set>
                                    <p:anim calcmode="lin" valueType="num">
                                      <p:cBhvr additive="base">
                                        <p:cTn id="13" dur="500" fill="hold"/>
                                        <p:tgtEl>
                                          <p:spTgt spid="819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7">
                                            <p:txEl>
                                              <p:pRg st="0" end="0"/>
                                            </p:txEl>
                                          </p:spTgt>
                                        </p:tgtEl>
                                        <p:attrNameLst>
                                          <p:attrName>style.visibility</p:attrName>
                                        </p:attrNameLst>
                                      </p:cBhvr>
                                      <p:to>
                                        <p:strVal val="visible"/>
                                      </p:to>
                                    </p:set>
                                    <p:anim calcmode="lin" valueType="num">
                                      <p:cBhvr additive="base">
                                        <p:cTn id="19" dur="500" fill="hold"/>
                                        <p:tgtEl>
                                          <p:spTgt spid="81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8">
                                            <p:txEl>
                                              <p:pRg st="0" end="0"/>
                                            </p:txEl>
                                          </p:spTgt>
                                        </p:tgtEl>
                                        <p:attrNameLst>
                                          <p:attrName>style.visibility</p:attrName>
                                        </p:attrNameLst>
                                      </p:cBhvr>
                                      <p:to>
                                        <p:strVal val="visible"/>
                                      </p:to>
                                    </p:set>
                                    <p:anim calcmode="lin" valueType="num">
                                      <p:cBhvr additive="base">
                                        <p:cTn id="25" dur="500" fill="hold"/>
                                        <p:tgtEl>
                                          <p:spTgt spid="819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8">
                                            <p:txEl>
                                              <p:pRg st="2" end="2"/>
                                            </p:txEl>
                                          </p:spTgt>
                                        </p:tgtEl>
                                        <p:attrNameLst>
                                          <p:attrName>style.visibility</p:attrName>
                                        </p:attrNameLst>
                                      </p:cBhvr>
                                      <p:to>
                                        <p:strVal val="visible"/>
                                      </p:to>
                                    </p:set>
                                    <p:anim calcmode="lin" valueType="num">
                                      <p:cBhvr additive="base">
                                        <p:cTn id="31" dur="500" fill="hold"/>
                                        <p:tgtEl>
                                          <p:spTgt spid="8198">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P spid="8196" grpId="0" build="p" autoUpdateAnimBg="0"/>
      <p:bldP spid="8197" grpId="0" build="p" autoUpdateAnimBg="0"/>
      <p:bldP spid="819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solidFill>
            <a:srgbClr val="8EB4E3"/>
          </a:solidFill>
          <a:ln>
            <a:solidFill>
              <a:srgbClr val="000000"/>
            </a:solidFill>
            <a:miter lim="800000"/>
            <a:headEnd/>
            <a:tailEnd/>
          </a:ln>
        </p:spPr>
        <p:txBody>
          <a:bodyPr/>
          <a:lstStyle/>
          <a:p>
            <a:r>
              <a:rPr lang="en-US">
                <a:latin typeface="Calibri" charset="0"/>
              </a:rPr>
              <a:t>Narcissistic Experts</a:t>
            </a:r>
          </a:p>
        </p:txBody>
      </p:sp>
      <p:sp>
        <p:nvSpPr>
          <p:cNvPr id="40962" name="Content Placeholder 2"/>
          <p:cNvSpPr>
            <a:spLocks noGrp="1"/>
          </p:cNvSpPr>
          <p:nvPr>
            <p:ph idx="1"/>
          </p:nvPr>
        </p:nvSpPr>
        <p:spPr>
          <a:xfrm>
            <a:off x="228600" y="1600200"/>
            <a:ext cx="8610600" cy="5334000"/>
          </a:xfrm>
        </p:spPr>
        <p:txBody>
          <a:bodyPr/>
          <a:lstStyle/>
          <a:p>
            <a:r>
              <a:rPr lang="en-US">
                <a:latin typeface="Calibri" charset="0"/>
              </a:rPr>
              <a:t>Believe it is all about them.</a:t>
            </a:r>
          </a:p>
          <a:p>
            <a:r>
              <a:rPr lang="en-US">
                <a:latin typeface="Calibri" charset="0"/>
              </a:rPr>
              <a:t>Focus on their success.</a:t>
            </a:r>
          </a:p>
          <a:p>
            <a:r>
              <a:rPr lang="en-US">
                <a:latin typeface="Calibri" charset="0"/>
              </a:rPr>
              <a:t>A transitory state from being on the stand.</a:t>
            </a:r>
          </a:p>
          <a:p>
            <a:r>
              <a:rPr lang="en-US">
                <a:latin typeface="Calibri" charset="0"/>
              </a:rPr>
              <a:t>Gutheil &amp; Simon (2005): A sense of grandiosity; they believe they are in control and that testifying affirms how special and exceptional they are. This “leads the vulnerable expert to shape, slant, or distort testimony to win approval from the retaining attorney or to ‘win’ at any cost.”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298450"/>
            <a:ext cx="7316787"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rot="10800000" flipV="1">
            <a:off x="304800" y="6365558"/>
            <a:ext cx="8551572" cy="523220"/>
          </a:xfrm>
          <a:prstGeom prst="rect">
            <a:avLst/>
          </a:prstGeom>
          <a:noFill/>
        </p:spPr>
        <p:txBody>
          <a:bodyPr>
            <a:spAutoFit/>
          </a:bodyPr>
          <a:lstStyle/>
          <a:p>
            <a:pPr>
              <a:defRPr/>
            </a:pPr>
            <a:r>
              <a:rPr lang="en-US" sz="2800">
                <a:ln>
                  <a:solidFill>
                    <a:srgbClr val="002E2E"/>
                  </a:solidFill>
                </a:ln>
                <a:solidFill>
                  <a:srgbClr val="9EFFFF"/>
                </a:solidFill>
                <a:latin typeface="Times" pitchFamily="-112" charset="0"/>
                <a:ea typeface="Osaka" pitchFamily="-112" charset="-128"/>
                <a:cs typeface="Osaka" pitchFamily="-112" charset="-128"/>
              </a:rPr>
              <a:t>“Is this really necessary, Your Honor? I’m an expert.”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533400" y="76200"/>
            <a:ext cx="8229600" cy="1143000"/>
          </a:xfrm>
          <a:solidFill>
            <a:schemeClr val="tx2">
              <a:lumMod val="40000"/>
              <a:lumOff val="60000"/>
            </a:schemeClr>
          </a:solidFill>
          <a:ln>
            <a:solidFill>
              <a:srgbClr val="000000"/>
            </a:solidFill>
            <a:miter lim="800000"/>
            <a:headEnd/>
            <a:tailEnd/>
          </a:ln>
        </p:spPr>
        <p:txBody>
          <a:bodyPr/>
          <a:lstStyle/>
          <a:p>
            <a:r>
              <a:rPr lang="en-US">
                <a:latin typeface="Calibri" charset="0"/>
              </a:rPr>
              <a:t>It’s Not About You – Dvoskin 2016 </a:t>
            </a:r>
            <a:r>
              <a:rPr lang="en-US" sz="3600">
                <a:latin typeface="Calibri" charset="0"/>
              </a:rPr>
              <a:t>(Narcissism on the Witness Stand)</a:t>
            </a:r>
          </a:p>
        </p:txBody>
      </p:sp>
      <p:sp>
        <p:nvSpPr>
          <p:cNvPr id="44034" name="Content Placeholder 2"/>
          <p:cNvSpPr>
            <a:spLocks noGrp="1"/>
          </p:cNvSpPr>
          <p:nvPr>
            <p:ph idx="1"/>
          </p:nvPr>
        </p:nvSpPr>
        <p:spPr>
          <a:xfrm>
            <a:off x="457200" y="1600200"/>
            <a:ext cx="8382000" cy="5257800"/>
          </a:xfrm>
        </p:spPr>
        <p:txBody>
          <a:bodyPr/>
          <a:lstStyle/>
          <a:p>
            <a:pPr marL="0" indent="0">
              <a:buNone/>
            </a:pPr>
            <a:r>
              <a:rPr lang="en-US" sz="2400">
                <a:latin typeface="Calibri" charset="0"/>
              </a:rPr>
              <a:t>When you walk into court in your fancy new suit</a:t>
            </a:r>
          </a:p>
          <a:p>
            <a:pPr marL="0" indent="0">
              <a:buNone/>
            </a:pPr>
            <a:r>
              <a:rPr lang="en-US" sz="2400">
                <a:latin typeface="Calibri" charset="0"/>
              </a:rPr>
              <a:t>And you think you're as cool as the night</a:t>
            </a:r>
          </a:p>
          <a:p>
            <a:pPr marL="0" indent="0">
              <a:buNone/>
            </a:pPr>
            <a:r>
              <a:rPr lang="en-US" sz="2400">
                <a:latin typeface="Calibri" charset="0"/>
              </a:rPr>
              <a:t>When you snap at the lawyer who questions your point</a:t>
            </a:r>
          </a:p>
          <a:p>
            <a:pPr marL="0" indent="0">
              <a:buNone/>
            </a:pPr>
            <a:r>
              <a:rPr lang="en-US" sz="2400">
                <a:latin typeface="Calibri" charset="0"/>
              </a:rPr>
              <a:t>When you dare him to stand up and fight</a:t>
            </a:r>
          </a:p>
          <a:p>
            <a:pPr marL="0" indent="0">
              <a:buNone/>
            </a:pPr>
            <a:r>
              <a:rPr lang="en-US" sz="2400">
                <a:latin typeface="Calibri" charset="0"/>
              </a:rPr>
              <a:t>When you're sure that you know that your side ought to win</a:t>
            </a:r>
          </a:p>
          <a:p>
            <a:pPr marL="0" indent="0">
              <a:buNone/>
            </a:pPr>
            <a:r>
              <a:rPr lang="en-US" sz="2400">
                <a:latin typeface="Calibri" charset="0"/>
              </a:rPr>
              <a:t>And that God is for sure on your team</a:t>
            </a:r>
          </a:p>
          <a:p>
            <a:pPr marL="0" indent="0">
              <a:buNone/>
            </a:pPr>
            <a:r>
              <a:rPr lang="en-US" sz="2400">
                <a:latin typeface="Calibri" charset="0"/>
              </a:rPr>
              <a:t>You might stop for a moment and think of this song</a:t>
            </a:r>
          </a:p>
          <a:p>
            <a:pPr marL="0" indent="0">
              <a:buNone/>
            </a:pPr>
            <a:r>
              <a:rPr lang="en-US" sz="2400">
                <a:latin typeface="Calibri" charset="0"/>
              </a:rPr>
              <a:t>Because things are not just what they seem</a:t>
            </a:r>
          </a:p>
          <a:p>
            <a:pPr marL="0" indent="0">
              <a:buNone/>
            </a:pPr>
            <a:r>
              <a:rPr lang="en-US" sz="2400" i="1">
                <a:latin typeface="Calibri" charset="0"/>
              </a:rPr>
              <a:t>It's not about you</a:t>
            </a:r>
          </a:p>
          <a:p>
            <a:pPr marL="0" indent="0">
              <a:buNone/>
            </a:pPr>
            <a:r>
              <a:rPr lang="en-US" sz="2400" i="1">
                <a:latin typeface="Calibri" charset="0"/>
              </a:rPr>
              <a:t>It's not about you</a:t>
            </a:r>
          </a:p>
          <a:p>
            <a:pPr marL="0" indent="0">
              <a:buNone/>
            </a:pPr>
            <a:r>
              <a:rPr lang="en-US" sz="2400">
                <a:latin typeface="Calibri" charset="0"/>
              </a:rPr>
              <a:t>They may call you an expert and kneel at your feet</a:t>
            </a:r>
          </a:p>
          <a:p>
            <a:r>
              <a:rPr lang="en-US" sz="2400">
                <a:latin typeface="Calibri" charset="0"/>
              </a:rPr>
              <a:t>But believe me </a:t>
            </a:r>
            <a:r>
              <a:rPr lang="en-US" sz="2400" i="1">
                <a:latin typeface="Calibri" charset="0"/>
              </a:rPr>
              <a:t>it's not about you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solidFill>
            <a:schemeClr val="tx2">
              <a:lumMod val="40000"/>
              <a:lumOff val="60000"/>
            </a:schemeClr>
          </a:solidFill>
          <a:ln>
            <a:solidFill>
              <a:srgbClr val="000000"/>
            </a:solidFill>
            <a:miter lim="800000"/>
            <a:headEnd/>
            <a:tailEnd/>
          </a:ln>
        </p:spPr>
        <p:txBody>
          <a:bodyPr/>
          <a:lstStyle/>
          <a:p>
            <a:r>
              <a:rPr lang="en-US">
                <a:latin typeface="Calibri" charset="0"/>
              </a:rPr>
              <a:t>Experts Who Think They Know Best</a:t>
            </a:r>
          </a:p>
        </p:txBody>
      </p:sp>
      <p:sp>
        <p:nvSpPr>
          <p:cNvPr id="45058" name="Content Placeholder 4"/>
          <p:cNvSpPr>
            <a:spLocks noGrp="1"/>
          </p:cNvSpPr>
          <p:nvPr>
            <p:ph idx="1"/>
          </p:nvPr>
        </p:nvSpPr>
        <p:spPr/>
        <p:txBody>
          <a:bodyPr/>
          <a:lstStyle/>
          <a:p>
            <a:pPr marL="0" indent="0">
              <a:buFont typeface="Arial" charset="0"/>
              <a:buNone/>
            </a:pPr>
            <a:r>
              <a:rPr lang="en-US">
                <a:latin typeface="Calibri" charset="0"/>
              </a:rPr>
              <a:t>The Humility</a:t>
            </a:r>
          </a:p>
          <a:p>
            <a:pPr marL="0" indent="0">
              <a:buFont typeface="Arial" charset="0"/>
              <a:buNone/>
            </a:pPr>
            <a:r>
              <a:rPr lang="en-US">
                <a:latin typeface="Calibri" charset="0"/>
              </a:rPr>
              <a:t>Conundrum</a:t>
            </a:r>
          </a:p>
          <a:p>
            <a:pPr marL="0" indent="0">
              <a:buFont typeface="Arial" charset="0"/>
              <a:buNone/>
            </a:pPr>
            <a:r>
              <a:rPr lang="en-US" sz="2000">
                <a:latin typeface="Calibri" charset="0"/>
              </a:rPr>
              <a:t>“Do you consider yourself to be</a:t>
            </a:r>
          </a:p>
          <a:p>
            <a:pPr marL="0" indent="0">
              <a:buFont typeface="Arial" charset="0"/>
              <a:buNone/>
            </a:pPr>
            <a:r>
              <a:rPr lang="en-US" sz="2000">
                <a:latin typeface="Calibri" charset="0"/>
              </a:rPr>
              <a:t>Be more intelligent  than </a:t>
            </a:r>
          </a:p>
          <a:p>
            <a:pPr marL="0" indent="0">
              <a:buFont typeface="Arial" charset="0"/>
              <a:buNone/>
            </a:pPr>
            <a:r>
              <a:rPr lang="en-US" sz="2000">
                <a:latin typeface="Calibri" charset="0"/>
              </a:rPr>
              <a:t>most people</a:t>
            </a:r>
            <a:r>
              <a:rPr lang="en-US" sz="1800">
                <a:latin typeface="Calibri" charset="0"/>
              </a:rPr>
              <a:t>?</a:t>
            </a:r>
          </a:p>
          <a:p>
            <a:pPr marL="0" indent="0">
              <a:buFont typeface="Arial" charset="0"/>
              <a:buNone/>
            </a:pPr>
            <a:r>
              <a:rPr lang="en-US">
                <a:latin typeface="Calibri" charset="0"/>
              </a:rPr>
              <a:t>•Confidence </a:t>
            </a:r>
            <a:r>
              <a:rPr lang="en-US" err="1">
                <a:latin typeface="Calibri" charset="0"/>
              </a:rPr>
              <a:t>vs</a:t>
            </a:r>
            <a:endParaRPr lang="en-US">
              <a:latin typeface="Calibri" charset="0"/>
            </a:endParaRPr>
          </a:p>
          <a:p>
            <a:pPr marL="0" indent="0">
              <a:buFont typeface="Arial" charset="0"/>
              <a:buNone/>
            </a:pPr>
            <a:r>
              <a:rPr lang="en-US">
                <a:latin typeface="Calibri" charset="0"/>
              </a:rPr>
              <a:t>humility</a:t>
            </a:r>
          </a:p>
        </p:txBody>
      </p:sp>
      <p:pic>
        <p:nvPicPr>
          <p:cNvPr id="4505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86" y="1828800"/>
            <a:ext cx="5614914" cy="508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rgbClr val="000000"/>
            </a:solidFill>
          </a:ln>
        </p:spPr>
        <p:txBody>
          <a:bodyPr/>
          <a:lstStyle/>
          <a:p>
            <a:r>
              <a:rPr lang="en-US"/>
              <a:t>Learning To Say “</a:t>
            </a:r>
            <a:r>
              <a:rPr lang="en-US" i="1"/>
              <a:t>I Don’t Know”</a:t>
            </a:r>
          </a:p>
        </p:txBody>
      </p:sp>
      <p:sp>
        <p:nvSpPr>
          <p:cNvPr id="3" name="Content Placeholder 2"/>
          <p:cNvSpPr>
            <a:spLocks noGrp="1"/>
          </p:cNvSpPr>
          <p:nvPr>
            <p:ph idx="1"/>
          </p:nvPr>
        </p:nvSpPr>
        <p:spPr/>
        <p:txBody>
          <a:bodyPr/>
          <a:lstStyle/>
          <a:p>
            <a:r>
              <a:rPr lang="en-US"/>
              <a:t>Good attorneys will always find something we do not know.</a:t>
            </a:r>
          </a:p>
          <a:p>
            <a:r>
              <a:rPr lang="en-US"/>
              <a:t>Honesty and the oath.</a:t>
            </a:r>
          </a:p>
          <a:p>
            <a:r>
              <a:rPr lang="en-US"/>
              <a:t>How one says </a:t>
            </a:r>
            <a:r>
              <a:rPr lang="en-US" i="1"/>
              <a:t>I Don’t Know.</a:t>
            </a:r>
          </a:p>
          <a:p>
            <a:r>
              <a:rPr lang="en-US"/>
              <a:t>What follows the </a:t>
            </a:r>
            <a:r>
              <a:rPr lang="en-US" i="1"/>
              <a:t>I Don’t Know </a:t>
            </a:r>
            <a:r>
              <a:rPr lang="en-US"/>
              <a:t>statement</a:t>
            </a:r>
            <a:r>
              <a:rPr lang="en-US" i="1"/>
              <a:t> </a:t>
            </a:r>
            <a:r>
              <a:rPr lang="en-US"/>
              <a:t>is important.</a:t>
            </a:r>
          </a:p>
        </p:txBody>
      </p:sp>
    </p:spTree>
    <p:extLst>
      <p:ext uri="{BB962C8B-B14F-4D97-AF65-F5344CB8AC3E}">
        <p14:creationId xmlns:p14="http://schemas.microsoft.com/office/powerpoint/2010/main" val="4161185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US">
                <a:solidFill>
                  <a:schemeClr val="tx1"/>
                </a:solidFill>
                <a:latin typeface="Calibri" charset="0"/>
                <a:ea typeface="Osaka" charset="0"/>
                <a:cs typeface="Osaka" charset="0"/>
              </a:rPr>
              <a:t>The Art of Saying </a:t>
            </a:r>
            <a:r>
              <a:rPr lang="ja-JP" altLang="en-US">
                <a:solidFill>
                  <a:schemeClr val="tx1"/>
                </a:solidFill>
                <a:latin typeface="Calibri" charset="0"/>
                <a:ea typeface="Osaka" charset="0"/>
                <a:cs typeface="Osaka" charset="0"/>
              </a:rPr>
              <a:t>“</a:t>
            </a:r>
            <a:r>
              <a:rPr lang="en-US">
                <a:solidFill>
                  <a:schemeClr val="tx1"/>
                </a:solidFill>
                <a:latin typeface="Calibri" charset="0"/>
                <a:ea typeface="Osaka" charset="0"/>
                <a:cs typeface="Osaka" charset="0"/>
              </a:rPr>
              <a:t>I Don</a:t>
            </a:r>
            <a:r>
              <a:rPr lang="ja-JP" altLang="en-US">
                <a:solidFill>
                  <a:schemeClr val="tx1"/>
                </a:solidFill>
                <a:latin typeface="Calibri" charset="0"/>
                <a:ea typeface="Osaka" charset="0"/>
                <a:cs typeface="Osaka" charset="0"/>
              </a:rPr>
              <a:t>’</a:t>
            </a:r>
            <a:r>
              <a:rPr lang="en-US">
                <a:solidFill>
                  <a:schemeClr val="tx1"/>
                </a:solidFill>
                <a:latin typeface="Calibri" charset="0"/>
                <a:ea typeface="Osaka" charset="0"/>
                <a:cs typeface="Osaka" charset="0"/>
              </a:rPr>
              <a:t>t Know</a:t>
            </a:r>
            <a:r>
              <a:rPr lang="ja-JP" altLang="en-US">
                <a:solidFill>
                  <a:schemeClr val="tx1"/>
                </a:solidFill>
                <a:latin typeface="Calibri" charset="0"/>
                <a:ea typeface="Osaka" charset="0"/>
                <a:cs typeface="Osaka" charset="0"/>
              </a:rPr>
              <a:t>”</a:t>
            </a:r>
            <a:endParaRPr lang="en-US">
              <a:solidFill>
                <a:schemeClr val="tx1"/>
              </a:solidFill>
              <a:latin typeface="Calibri" charset="0"/>
              <a:ea typeface="Osaka" charset="0"/>
              <a:cs typeface="Osaka" charset="0"/>
            </a:endParaRPr>
          </a:p>
        </p:txBody>
      </p:sp>
      <p:sp>
        <p:nvSpPr>
          <p:cNvPr id="2" name="Content Placeholder 2"/>
          <p:cNvSpPr>
            <a:spLocks noGrp="1"/>
          </p:cNvSpPr>
          <p:nvPr>
            <p:ph idx="1"/>
          </p:nvPr>
        </p:nvSpPr>
        <p:spPr>
          <a:xfrm>
            <a:off x="457200" y="1646238"/>
            <a:ext cx="8229600" cy="4525962"/>
          </a:xfrm>
        </p:spPr>
        <p:txBody>
          <a:bodyPr/>
          <a:lstStyle/>
          <a:p>
            <a:pPr eaLnBrk="1" hangingPunct="1">
              <a:buFont typeface="Wingdings" charset="0"/>
              <a:buNone/>
            </a:pPr>
            <a:r>
              <a:rPr lang="en-US">
                <a:latin typeface="Calibri" charset="0"/>
                <a:ea typeface="Osaka" charset="0"/>
                <a:cs typeface="Osaka" charset="0"/>
              </a:rPr>
              <a:t>Saying “I don’t know” is natural cure for perceived narcissism (much as the bite of tsetse fly is a natural cure for insomnia). </a:t>
            </a:r>
          </a:p>
          <a:p>
            <a:pPr eaLnBrk="1" hangingPunct="1">
              <a:buFont typeface="Wingdings" charset="0"/>
              <a:buNone/>
            </a:pPr>
            <a:r>
              <a:rPr lang="en-US">
                <a:latin typeface="Calibri" charset="0"/>
                <a:ea typeface="Osaka" charset="0"/>
                <a:cs typeface="Osaka" charset="0"/>
              </a:rPr>
              <a:t>Best said with confidence.</a:t>
            </a:r>
          </a:p>
          <a:p>
            <a:pPr eaLnBrk="1" hangingPunct="1">
              <a:buFont typeface="Wingdings" charset="0"/>
              <a:buNone/>
            </a:pPr>
            <a:r>
              <a:rPr lang="en-US">
                <a:latin typeface="Calibri" charset="0"/>
                <a:ea typeface="Osaka" charset="0"/>
                <a:cs typeface="Osaka" charset="0"/>
              </a:rPr>
              <a:t>Stated in such a manner that it is clear it is truly okay with you that do not know.</a:t>
            </a:r>
          </a:p>
          <a:p>
            <a:pPr eaLnBrk="1" hangingPunct="1">
              <a:buFont typeface="Wingdings" charset="0"/>
              <a:buNone/>
            </a:pPr>
            <a:r>
              <a:rPr lang="en-US">
                <a:latin typeface="Calibri" charset="0"/>
                <a:ea typeface="Osaka" charset="0"/>
                <a:cs typeface="Osaka" charset="0"/>
              </a:rPr>
              <a:t>Sometimes the best answer is, </a:t>
            </a:r>
            <a:r>
              <a:rPr lang="ja-JP" altLang="en-US">
                <a:latin typeface="Calibri" charset="0"/>
                <a:ea typeface="Osaka" charset="0"/>
                <a:cs typeface="Osaka" charset="0"/>
              </a:rPr>
              <a:t>“</a:t>
            </a:r>
            <a:r>
              <a:rPr lang="en-US" altLang="ja-JP">
                <a:latin typeface="Calibri" charset="0"/>
                <a:ea typeface="Osaka" charset="0"/>
                <a:cs typeface="Osaka" charset="0"/>
              </a:rPr>
              <a:t>nobody keeps track of that information in those terms.</a:t>
            </a:r>
            <a:r>
              <a:rPr lang="ja-JP" altLang="en-US">
                <a:latin typeface="Calibri" charset="0"/>
                <a:ea typeface="Osaka" charset="0"/>
                <a:cs typeface="Osaka" charset="0"/>
              </a:rPr>
              <a:t>”</a:t>
            </a:r>
            <a:endParaRPr lang="en-US">
              <a:latin typeface="Calibri" charset="0"/>
              <a:ea typeface="Osaka" charset="0"/>
              <a:cs typeface="Osaka"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5181600" cy="6746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2057400"/>
            <a:ext cx="259080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n>
                  <a:solidFill>
                    <a:srgbClr val="161616"/>
                  </a:solidFill>
                </a:ln>
              </a:rPr>
              <a:t>“Me? I’m just one of those shadowy figures who inhabit the mysterious twilight world where the medical and legal professions meet.”</a:t>
            </a:r>
          </a:p>
        </p:txBody>
      </p:sp>
      <p:sp>
        <p:nvSpPr>
          <p:cNvPr id="2" name="TextBox 1"/>
          <p:cNvSpPr txBox="1"/>
          <p:nvPr/>
        </p:nvSpPr>
        <p:spPr>
          <a:xfrm>
            <a:off x="0" y="457200"/>
            <a:ext cx="2362200" cy="830997"/>
          </a:xfrm>
          <a:prstGeom prst="rect">
            <a:avLst/>
          </a:prstGeom>
          <a:noFill/>
        </p:spPr>
        <p:txBody>
          <a:bodyPr wrap="square" rtlCol="0">
            <a:spAutoFit/>
          </a:bodyPr>
          <a:lstStyle/>
          <a:p>
            <a:r>
              <a:rPr lang="en-US"/>
              <a:t>Narcissistic Self-Presentation*</a:t>
            </a:r>
          </a:p>
        </p:txBody>
      </p:sp>
      <p:sp>
        <p:nvSpPr>
          <p:cNvPr id="4" name="TextBox 3">
            <a:extLst>
              <a:ext uri="{FF2B5EF4-FFF2-40B4-BE49-F238E27FC236}">
                <a16:creationId xmlns:a16="http://schemas.microsoft.com/office/drawing/2014/main" id="{DE6751F5-DE32-3B40-8D5B-64A2785F7A02}"/>
              </a:ext>
            </a:extLst>
          </p:cNvPr>
          <p:cNvSpPr txBox="1"/>
          <p:nvPr/>
        </p:nvSpPr>
        <p:spPr>
          <a:xfrm>
            <a:off x="0" y="6172200"/>
            <a:ext cx="3203235" cy="246221"/>
          </a:xfrm>
          <a:prstGeom prst="rect">
            <a:avLst/>
          </a:prstGeom>
          <a:noFill/>
        </p:spPr>
        <p:txBody>
          <a:bodyPr wrap="square" rtlCol="0">
            <a:spAutoFit/>
          </a:bodyPr>
          <a:lstStyle/>
          <a:p>
            <a:r>
              <a:rPr lang="en-US" sz="1000"/>
              <a:t>*As opposed to Kiwis, who understate skills and worth.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09600" y="0"/>
            <a:ext cx="7772400" cy="1143000"/>
          </a:xfrm>
          <a:solidFill>
            <a:schemeClr val="tx2">
              <a:lumMod val="40000"/>
              <a:lumOff val="60000"/>
            </a:schemeClr>
          </a:solidFill>
          <a:ln w="38100">
            <a:solidFill>
              <a:schemeClr val="tx1"/>
            </a:solidFill>
            <a:miter lim="800000"/>
            <a:headEnd/>
            <a:tailEnd/>
          </a:ln>
        </p:spPr>
        <p:txBody>
          <a:bodyPr/>
          <a:lstStyle/>
          <a:p>
            <a:pPr eaLnBrk="1" hangingPunct="1"/>
            <a:r>
              <a:rPr lang="en-US">
                <a:latin typeface="Helvetica" charset="0"/>
                <a:ea typeface="Osaka" charset="0"/>
                <a:cs typeface="Osaka" charset="0"/>
              </a:rPr>
              <a:t>Attorneys Who Bully and Attack</a:t>
            </a:r>
          </a:p>
        </p:txBody>
      </p:sp>
      <p:pic>
        <p:nvPicPr>
          <p:cNvPr id="66562" name="Picture 4" descr="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422772" cy="486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1447800" y="6400800"/>
            <a:ext cx="6392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ja-JP" altLang="en-US" b="1"/>
              <a:t>“</a:t>
            </a:r>
            <a:r>
              <a:rPr lang="en-US" altLang="ja-JP" b="1"/>
              <a:t>What if my bliss happens to be suing people?</a:t>
            </a:r>
            <a:r>
              <a:rPr lang="ja-JP" altLang="en-US"/>
              <a:t>”</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ontent Placeholder 2"/>
          <p:cNvSpPr>
            <a:spLocks noGrp="1"/>
          </p:cNvSpPr>
          <p:nvPr>
            <p:ph idx="1"/>
          </p:nvPr>
        </p:nvSpPr>
        <p:spPr>
          <a:xfrm>
            <a:off x="0" y="1447800"/>
            <a:ext cx="8229600" cy="4525963"/>
          </a:xfrm>
        </p:spPr>
        <p:txBody>
          <a:bodyPr/>
          <a:lstStyle/>
          <a:p>
            <a:pPr marL="0" indent="0">
              <a:buNone/>
            </a:pPr>
            <a:r>
              <a:rPr lang="en-US">
                <a:latin typeface="Calibri" charset="0"/>
              </a:rPr>
              <a:t>     </a:t>
            </a:r>
          </a:p>
        </p:txBody>
      </p:sp>
      <p:pic>
        <p:nvPicPr>
          <p:cNvPr id="778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52" y="1066800"/>
            <a:ext cx="972312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33400" y="152400"/>
            <a:ext cx="7696200" cy="830997"/>
          </a:xfrm>
          <a:prstGeom prst="rect">
            <a:avLst/>
          </a:prstGeom>
          <a:solidFill>
            <a:srgbClr val="8EB4E3"/>
          </a:solidFill>
          <a:ln>
            <a:solidFill>
              <a:srgbClr val="000000"/>
            </a:solidFill>
          </a:ln>
        </p:spPr>
        <p:txBody>
          <a:bodyPr wrap="square" rtlCol="0">
            <a:spAutoFit/>
          </a:bodyPr>
          <a:lstStyle/>
          <a:p>
            <a:r>
              <a:rPr lang="en-US" sz="4800"/>
              <a:t>Bullying Attorneys</a:t>
            </a:r>
          </a:p>
        </p:txBody>
      </p:sp>
      <p:sp>
        <p:nvSpPr>
          <p:cNvPr id="3" name="TextBox 2"/>
          <p:cNvSpPr txBox="1"/>
          <p:nvPr/>
        </p:nvSpPr>
        <p:spPr>
          <a:xfrm>
            <a:off x="152400" y="4876800"/>
            <a:ext cx="4114800" cy="1938992"/>
          </a:xfrm>
          <a:prstGeom prst="rect">
            <a:avLst/>
          </a:prstGeom>
          <a:noFill/>
        </p:spPr>
        <p:txBody>
          <a:bodyPr wrap="square" rtlCol="0">
            <a:spAutoFit/>
          </a:bodyPr>
          <a:lstStyle/>
          <a:p>
            <a:r>
              <a:rPr lang="en-US"/>
              <a:t>Strategies for dealing with bullying: </a:t>
            </a:r>
          </a:p>
          <a:p>
            <a:r>
              <a:rPr lang="en-US"/>
              <a:t>Pace</a:t>
            </a:r>
          </a:p>
          <a:p>
            <a:r>
              <a:rPr lang="en-US"/>
              <a:t>Breath</a:t>
            </a:r>
          </a:p>
          <a:p>
            <a:r>
              <a:rPr lang="en-US"/>
              <a:t>Control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6" y="2438400"/>
            <a:ext cx="9297664"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TextBox 1"/>
          <p:cNvSpPr txBox="1">
            <a:spLocks noChangeArrowheads="1"/>
          </p:cNvSpPr>
          <p:nvPr/>
        </p:nvSpPr>
        <p:spPr bwMode="auto">
          <a:xfrm>
            <a:off x="533400" y="381000"/>
            <a:ext cx="8458200" cy="584775"/>
          </a:xfrm>
          <a:prstGeom prst="rect">
            <a:avLst/>
          </a:prstGeom>
          <a:solidFill>
            <a:srgbClr val="8EB4E3"/>
          </a:solidFill>
          <a:ln>
            <a:solidFill>
              <a:srgbClr val="000000"/>
            </a:solidFill>
          </a:ln>
          <a:extLst/>
        </p:spPr>
        <p:txBody>
          <a:bodyPr wrap="squar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sz="3200"/>
              <a:t>Does Contentiousness in Court Generalize?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solidFill>
            <a:srgbClr val="8EB4E3"/>
          </a:solidFill>
          <a:ln>
            <a:solidFill>
              <a:srgbClr val="000000"/>
            </a:solidFill>
            <a:miter lim="800000"/>
            <a:headEnd/>
            <a:tailEnd/>
          </a:ln>
        </p:spPr>
        <p:txBody>
          <a:bodyPr/>
          <a:lstStyle/>
          <a:p>
            <a:r>
              <a:rPr lang="en-US">
                <a:latin typeface="Calibri" charset="0"/>
              </a:rPr>
              <a:t>More About Worst Case Scenarios</a:t>
            </a:r>
          </a:p>
        </p:txBody>
      </p:sp>
      <p:sp>
        <p:nvSpPr>
          <p:cNvPr id="38914" name="Content Placeholder 2"/>
          <p:cNvSpPr>
            <a:spLocks noGrp="1"/>
          </p:cNvSpPr>
          <p:nvPr>
            <p:ph idx="1"/>
          </p:nvPr>
        </p:nvSpPr>
        <p:spPr>
          <a:xfrm>
            <a:off x="457200" y="1600200"/>
            <a:ext cx="8229600" cy="4648200"/>
          </a:xfrm>
        </p:spPr>
        <p:txBody>
          <a:bodyPr/>
          <a:lstStyle/>
          <a:p>
            <a:pPr marL="0" indent="0">
              <a:buNone/>
            </a:pPr>
            <a:r>
              <a:rPr lang="en-US">
                <a:latin typeface="Calibri" charset="0"/>
              </a:rPr>
              <a:t>Where they came from</a:t>
            </a:r>
          </a:p>
          <a:p>
            <a:pPr marL="0" indent="0">
              <a:buNone/>
            </a:pPr>
            <a:endParaRPr lang="en-US">
              <a:latin typeface="Calibri" charset="0"/>
            </a:endParaRPr>
          </a:p>
          <a:p>
            <a:r>
              <a:rPr lang="en-US">
                <a:latin typeface="Calibri" charset="0"/>
              </a:rPr>
              <a:t>Scenarios drawn from workshops</a:t>
            </a:r>
          </a:p>
          <a:p>
            <a:r>
              <a:rPr lang="en-US">
                <a:latin typeface="Calibri" charset="0"/>
              </a:rPr>
              <a:t>Scenarios drawn from my experience </a:t>
            </a:r>
          </a:p>
          <a:p>
            <a:r>
              <a:rPr lang="en-US">
                <a:latin typeface="Calibri" charset="0"/>
              </a:rPr>
              <a:t>Themes in the literature</a:t>
            </a:r>
          </a:p>
          <a:p>
            <a:r>
              <a:rPr lang="en-US">
                <a:latin typeface="Calibri" charset="0"/>
              </a:rPr>
              <a:t>Selected for generalizability</a:t>
            </a:r>
          </a:p>
          <a:p>
            <a:pPr marL="0" indent="0">
              <a:buNone/>
            </a:pPr>
            <a:endParaRPr lang="en-US">
              <a:latin typeface="Calibri" charset="0"/>
            </a:endParaRPr>
          </a:p>
          <a:p>
            <a:pPr marL="0" indent="0">
              <a:buNone/>
            </a:pPr>
            <a:r>
              <a:rPr lang="en-US">
                <a:latin typeface="Calibri" charset="0"/>
              </a:rPr>
              <a:t>See how you manage them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Power and Control on the Stand</a:t>
            </a:r>
          </a:p>
        </p:txBody>
      </p:sp>
      <p:sp>
        <p:nvSpPr>
          <p:cNvPr id="9219" name="Rectangle 3"/>
          <p:cNvSpPr>
            <a:spLocks noGrp="1" noChangeArrowheads="1"/>
          </p:cNvSpPr>
          <p:nvPr>
            <p:ph idx="1"/>
          </p:nvPr>
        </p:nvSpPr>
        <p:spPr>
          <a:xfrm>
            <a:off x="571500" y="1981200"/>
            <a:ext cx="8001000" cy="635000"/>
          </a:xfrm>
        </p:spPr>
        <p:txBody>
          <a:bodyPr/>
          <a:lstStyle/>
          <a:p>
            <a:pPr eaLnBrk="1" hangingPunct="1">
              <a:buFont typeface="Wingdings" charset="0"/>
              <a:buNone/>
            </a:pPr>
            <a:r>
              <a:rPr lang="en-US" b="1">
                <a:latin typeface="Calibri" charset="0"/>
                <a:ea typeface="Osaka" charset="0"/>
                <a:cs typeface="Osaka" charset="0"/>
              </a:rPr>
              <a:t>Struggles for power and control </a:t>
            </a:r>
          </a:p>
        </p:txBody>
      </p:sp>
      <p:sp>
        <p:nvSpPr>
          <p:cNvPr id="9220" name="Rectangle 4"/>
          <p:cNvSpPr>
            <a:spLocks noChangeArrowheads="1"/>
          </p:cNvSpPr>
          <p:nvPr/>
        </p:nvSpPr>
        <p:spPr bwMode="auto">
          <a:xfrm>
            <a:off x="685800" y="27432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pPr>
              <a:lnSpc>
                <a:spcPct val="90000"/>
              </a:lnSpc>
            </a:pPr>
            <a:r>
              <a:rPr lang="en-US" b="1"/>
              <a:t>Attorneys seek positions of power and dominance over witnesses during X-E.</a:t>
            </a:r>
          </a:p>
        </p:txBody>
      </p:sp>
      <p:sp>
        <p:nvSpPr>
          <p:cNvPr id="9221" name="Rectangle 5"/>
          <p:cNvSpPr>
            <a:spLocks noChangeArrowheads="1"/>
          </p:cNvSpPr>
          <p:nvPr/>
        </p:nvSpPr>
        <p:spPr bwMode="auto">
          <a:xfrm>
            <a:off x="685800" y="3810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pPr>
              <a:lnSpc>
                <a:spcPct val="90000"/>
              </a:lnSpc>
            </a:pPr>
            <a:r>
              <a:rPr lang="en-US" b="1"/>
              <a:t>Attorneys seek to control substance and process of the examination.</a:t>
            </a:r>
          </a:p>
        </p:txBody>
      </p:sp>
      <p:sp>
        <p:nvSpPr>
          <p:cNvPr id="9222" name="Rectangle 6"/>
          <p:cNvSpPr>
            <a:spLocks noChangeArrowheads="1"/>
          </p:cNvSpPr>
          <p:nvPr/>
        </p:nvSpPr>
        <p:spPr bwMode="auto">
          <a:xfrm>
            <a:off x="685800" y="4876800"/>
            <a:ext cx="7772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lstStyle/>
          <a:p>
            <a:pPr>
              <a:lnSpc>
                <a:spcPct val="90000"/>
              </a:lnSpc>
            </a:pPr>
            <a:r>
              <a:rPr lang="en-US" b="1"/>
              <a:t>Witnesses, in turn, seek to be powerful and to stay in control of self and  of testimony.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0">
                                            <p:txEl>
                                              <p:pRg st="0" end="0"/>
                                            </p:txEl>
                                          </p:spTgt>
                                        </p:tgtEl>
                                        <p:attrNameLst>
                                          <p:attrName>style.visibility</p:attrName>
                                        </p:attrNameLst>
                                      </p:cBhvr>
                                      <p:to>
                                        <p:strVal val="visible"/>
                                      </p:to>
                                    </p:set>
                                    <p:anim calcmode="lin" valueType="num">
                                      <p:cBhvr additive="base">
                                        <p:cTn id="13" dur="500" fill="hold"/>
                                        <p:tgtEl>
                                          <p:spTgt spid="922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1">
                                            <p:txEl>
                                              <p:pRg st="0" end="0"/>
                                            </p:txEl>
                                          </p:spTgt>
                                        </p:tgtEl>
                                        <p:attrNameLst>
                                          <p:attrName>style.visibility</p:attrName>
                                        </p:attrNameLst>
                                      </p:cBhvr>
                                      <p:to>
                                        <p:strVal val="visible"/>
                                      </p:to>
                                    </p:set>
                                    <p:anim calcmode="lin" valueType="num">
                                      <p:cBhvr additive="base">
                                        <p:cTn id="19" dur="500" fill="hold"/>
                                        <p:tgtEl>
                                          <p:spTgt spid="922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0" end="0"/>
                                            </p:txEl>
                                          </p:spTgt>
                                        </p:tgtEl>
                                        <p:attrNameLst>
                                          <p:attrName>style.visibility</p:attrName>
                                        </p:attrNameLst>
                                      </p:cBhvr>
                                      <p:to>
                                        <p:strVal val="visible"/>
                                      </p:to>
                                    </p:set>
                                    <p:anim calcmode="lin" valueType="num">
                                      <p:cBhvr additive="base">
                                        <p:cTn id="25" dur="500" fill="hold"/>
                                        <p:tgtEl>
                                          <p:spTgt spid="922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P spid="9220" grpId="0" build="p" autoUpdateAnimBg="0"/>
      <p:bldP spid="9221" grpId="0" build="p" autoUpdateAnimBg="0"/>
      <p:bldP spid="9222"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rgbClr val="8EB4E3"/>
          </a:solidFill>
          <a:ln>
            <a:solidFill>
              <a:schemeClr val="tx1"/>
            </a:solidFill>
          </a:ln>
        </p:spPr>
        <p:txBody>
          <a:bodyPr/>
          <a:lstStyle/>
          <a:p>
            <a:r>
              <a:rPr lang="en-US"/>
              <a:t>Ultimate Attorney Control: When there is nobody to whom to reply</a:t>
            </a:r>
          </a:p>
        </p:txBody>
      </p:sp>
      <p:sp>
        <p:nvSpPr>
          <p:cNvPr id="3" name="Content Placeholder 2"/>
          <p:cNvSpPr>
            <a:spLocks noGrp="1"/>
          </p:cNvSpPr>
          <p:nvPr>
            <p:ph idx="1"/>
          </p:nvPr>
        </p:nvSpPr>
        <p:spPr>
          <a:xfrm>
            <a:off x="457200" y="1981200"/>
            <a:ext cx="8229600" cy="4495800"/>
          </a:xfrm>
        </p:spPr>
        <p:txBody>
          <a:bodyPr/>
          <a:lstStyle/>
          <a:p>
            <a:r>
              <a:rPr lang="en-US"/>
              <a:t>“You have testified that your opinion is based on reasonable scientific certainty, but it is true, isn’t it, that your opinion is neither scientific nor certain, Doctor! Thank you. No more questions.</a:t>
            </a:r>
          </a:p>
          <a:p>
            <a:endParaRPr lang="en-US"/>
          </a:p>
          <a:p>
            <a:r>
              <a:rPr lang="en-US"/>
              <a:t>And the attorney walked away from the podium.</a:t>
            </a:r>
          </a:p>
        </p:txBody>
      </p:sp>
    </p:spTree>
    <p:extLst>
      <p:ext uri="{BB962C8B-B14F-4D97-AF65-F5344CB8AC3E}">
        <p14:creationId xmlns:p14="http://schemas.microsoft.com/office/powerpoint/2010/main" val="2261735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38188"/>
            <a:ext cx="7467600" cy="538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6324601"/>
            <a:ext cx="9144000" cy="830997"/>
          </a:xfrm>
          <a:prstGeom prst="rect">
            <a:avLst/>
          </a:prstGeom>
          <a:solidFill>
            <a:schemeClr val="tx2">
              <a:lumMod val="40000"/>
              <a:lumOff val="60000"/>
            </a:schemeClr>
          </a:solidFill>
        </p:spPr>
        <p:txBody>
          <a:bodyPr>
            <a:spAutoFit/>
          </a:bodyPr>
          <a:lstStyle/>
          <a:p>
            <a:pPr>
              <a:defRPr/>
            </a:pPr>
            <a:r>
              <a:rPr lang="en-US">
                <a:ln>
                  <a:solidFill>
                    <a:srgbClr val="002E2E"/>
                  </a:solidFill>
                </a:ln>
                <a:latin typeface="Times" pitchFamily="-112" charset="0"/>
                <a:ea typeface="Osaka" pitchFamily="-112" charset="-128"/>
                <a:cs typeface="Osaka" pitchFamily="-112" charset="-128"/>
              </a:rPr>
              <a:t>“Are you just pissing and moaning, or can you verify what you are saying with data?”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solidFill>
            <a:srgbClr val="8EB4E3"/>
          </a:solidFill>
          <a:ln>
            <a:solidFill>
              <a:srgbClr val="000000"/>
            </a:solidFill>
          </a:ln>
        </p:spPr>
        <p:txBody>
          <a:bodyPr/>
          <a:lstStyle/>
          <a:p>
            <a:pPr eaLnBrk="1" hangingPunct="1"/>
            <a:r>
              <a:rPr lang="en-US">
                <a:latin typeface="Calibri" charset="0"/>
                <a:ea typeface="Osaka" charset="0"/>
                <a:cs typeface="Osaka" charset="0"/>
              </a:rPr>
              <a:t>Worst Case Scenarios #5 &amp; #6: Asked about a book or report</a:t>
            </a:r>
          </a:p>
        </p:txBody>
      </p:sp>
      <p:sp>
        <p:nvSpPr>
          <p:cNvPr id="78850" name="Content Placeholder 2"/>
          <p:cNvSpPr>
            <a:spLocks noGrp="1"/>
          </p:cNvSpPr>
          <p:nvPr>
            <p:ph idx="1"/>
          </p:nvPr>
        </p:nvSpPr>
        <p:spPr>
          <a:xfrm>
            <a:off x="457200" y="1600200"/>
            <a:ext cx="8382000" cy="5105400"/>
          </a:xfrm>
        </p:spPr>
        <p:txBody>
          <a:bodyPr/>
          <a:lstStyle/>
          <a:p>
            <a:pPr eaLnBrk="1" hangingPunct="1">
              <a:buFont typeface="Wingdings" charset="0"/>
              <a:buNone/>
            </a:pPr>
            <a:r>
              <a:rPr lang="en-US" altLang="ja-JP">
                <a:latin typeface="Calibri" charset="0"/>
                <a:ea typeface="Osaka" charset="0"/>
                <a:cs typeface="Osaka" charset="0"/>
              </a:rPr>
              <a:t>5. </a:t>
            </a:r>
            <a:r>
              <a:rPr lang="ja-JP" altLang="en-US">
                <a:latin typeface="Calibri" charset="0"/>
                <a:ea typeface="Osaka" charset="0"/>
                <a:cs typeface="Osaka" charset="0"/>
              </a:rPr>
              <a:t>“</a:t>
            </a:r>
            <a:r>
              <a:rPr lang="en-US" altLang="ja-JP">
                <a:latin typeface="Calibri" charset="0"/>
                <a:ea typeface="Osaka" charset="0"/>
                <a:cs typeface="Osaka" charset="0"/>
              </a:rPr>
              <a:t>While testifying about an evaluation that involved sexual abuse, I was asked about a book that had something to do with allegations of sexual abuse. Once I said I had not read it, the attorney battered me over and over for not knowing of this book or reading this book.</a:t>
            </a:r>
            <a:r>
              <a:rPr lang="ja-JP" altLang="en-US">
                <a:latin typeface="Calibri" charset="0"/>
                <a:ea typeface="Osaka" charset="0"/>
                <a:cs typeface="Osaka" charset="0"/>
              </a:rPr>
              <a:t>”</a:t>
            </a:r>
            <a:endParaRPr lang="en-US" altLang="ja-JP">
              <a:latin typeface="Calibri" charset="0"/>
              <a:ea typeface="Osaka" charset="0"/>
              <a:cs typeface="Osaka" charset="0"/>
            </a:endParaRPr>
          </a:p>
          <a:p>
            <a:pPr eaLnBrk="1" hangingPunct="1">
              <a:buFont typeface="Wingdings" charset="0"/>
              <a:buNone/>
            </a:pPr>
            <a:endParaRPr lang="en-US" altLang="ja-JP">
              <a:latin typeface="Calibri" charset="0"/>
              <a:ea typeface="Osaka" charset="0"/>
              <a:cs typeface="Osaka" charset="0"/>
            </a:endParaRPr>
          </a:p>
          <a:p>
            <a:pPr eaLnBrk="1" hangingPunct="1">
              <a:buFont typeface="Wingdings" charset="0"/>
              <a:buNone/>
            </a:pPr>
            <a:r>
              <a:rPr lang="en-US" altLang="ja-JP">
                <a:latin typeface="Calibri" charset="0"/>
                <a:ea typeface="Osaka" charset="0"/>
                <a:cs typeface="Osaka" charset="0"/>
              </a:rPr>
              <a:t>6. “The attorney went on for 6 hours about why I had not read and used the psychiatrist’s report on this examinee.”</a:t>
            </a:r>
            <a:endParaRPr lang="en-US">
              <a:latin typeface="Calibri" charset="0"/>
              <a:ea typeface="Osaka" charset="0"/>
              <a:cs typeface="Osaka"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your wit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363"/>
            <a:ext cx="81534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Text Box 5"/>
          <p:cNvSpPr txBox="1">
            <a:spLocks noChangeArrowheads="1"/>
          </p:cNvSpPr>
          <p:nvPr/>
        </p:nvSpPr>
        <p:spPr bwMode="auto">
          <a:xfrm>
            <a:off x="2971800" y="5943600"/>
            <a:ext cx="3429000" cy="641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pPr algn="ctr">
              <a:spcBef>
                <a:spcPct val="50000"/>
              </a:spcBef>
            </a:pPr>
            <a:r>
              <a:rPr lang="ja-JP" altLang="en-US" sz="3600" b="1"/>
              <a:t>“</a:t>
            </a:r>
            <a:r>
              <a:rPr lang="en-US" altLang="ja-JP" sz="3600" b="1"/>
              <a:t>Your witness.</a:t>
            </a:r>
            <a:r>
              <a:rPr lang="ja-JP" altLang="en-US" sz="3600" b="1"/>
              <a:t>”</a:t>
            </a:r>
            <a:endParaRPr lang="en-US"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8C58-6088-3146-AEB0-13E306890F82}"/>
              </a:ext>
            </a:extLst>
          </p:cNvPr>
          <p:cNvSpPr>
            <a:spLocks noGrp="1"/>
          </p:cNvSpPr>
          <p:nvPr>
            <p:ph type="title"/>
          </p:nvPr>
        </p:nvSpPr>
        <p:spPr>
          <a:solidFill>
            <a:schemeClr val="tx2">
              <a:lumMod val="40000"/>
              <a:lumOff val="60000"/>
            </a:schemeClr>
          </a:solidFill>
          <a:ln>
            <a:solidFill>
              <a:schemeClr val="tx1"/>
            </a:solidFill>
          </a:ln>
        </p:spPr>
        <p:txBody>
          <a:bodyPr/>
          <a:lstStyle/>
          <a:p>
            <a:r>
              <a:rPr lang="en-US"/>
              <a:t>Answers to Worse Case #5 &amp; #6</a:t>
            </a:r>
          </a:p>
        </p:txBody>
      </p:sp>
      <p:sp>
        <p:nvSpPr>
          <p:cNvPr id="3" name="Content Placeholder 2">
            <a:extLst>
              <a:ext uri="{FF2B5EF4-FFF2-40B4-BE49-F238E27FC236}">
                <a16:creationId xmlns:a16="http://schemas.microsoft.com/office/drawing/2014/main" id="{6F51ACAA-A999-F14A-9431-1EED9494820F}"/>
              </a:ext>
            </a:extLst>
          </p:cNvPr>
          <p:cNvSpPr>
            <a:spLocks noGrp="1"/>
          </p:cNvSpPr>
          <p:nvPr>
            <p:ph idx="1"/>
          </p:nvPr>
        </p:nvSpPr>
        <p:spPr/>
        <p:txBody>
          <a:bodyPr/>
          <a:lstStyle/>
          <a:p>
            <a:pPr marL="0" indent="0">
              <a:buNone/>
            </a:pPr>
            <a:r>
              <a:rPr lang="en-US"/>
              <a:t>#5. Nobody has read everything</a:t>
            </a:r>
          </a:p>
          <a:p>
            <a:pPr marL="0" indent="0">
              <a:buNone/>
            </a:pPr>
            <a:endParaRPr lang="en-US"/>
          </a:p>
          <a:p>
            <a:pPr marL="0" indent="0">
              <a:buNone/>
            </a:pPr>
            <a:r>
              <a:rPr lang="en-US"/>
              <a:t>#6. It is only my interviews, my assessment, and my conclusions on which I have drawn.</a:t>
            </a:r>
          </a:p>
        </p:txBody>
      </p:sp>
    </p:spTree>
    <p:extLst>
      <p:ext uri="{BB962C8B-B14F-4D97-AF65-F5344CB8AC3E}">
        <p14:creationId xmlns:p14="http://schemas.microsoft.com/office/powerpoint/2010/main" val="4126360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The 4 Components of Credibility</a:t>
            </a:r>
          </a:p>
        </p:txBody>
      </p:sp>
      <p:sp>
        <p:nvSpPr>
          <p:cNvPr id="18435" name="Rectangle 3"/>
          <p:cNvSpPr>
            <a:spLocks noGrp="1" noChangeArrowheads="1"/>
          </p:cNvSpPr>
          <p:nvPr>
            <p:ph idx="1"/>
          </p:nvPr>
        </p:nvSpPr>
        <p:spPr>
          <a:xfrm>
            <a:off x="533400" y="1981200"/>
            <a:ext cx="5726113" cy="846138"/>
          </a:xfrm>
        </p:spPr>
        <p:txBody>
          <a:bodyPr/>
          <a:lstStyle/>
          <a:p>
            <a:pPr lvl="3" eaLnBrk="1" hangingPunct="1">
              <a:lnSpc>
                <a:spcPct val="90000"/>
              </a:lnSpc>
              <a:buFont typeface="Wingdings" charset="0"/>
              <a:buNone/>
            </a:pPr>
            <a:endParaRPr lang="en-US" sz="1800">
              <a:latin typeface="Calibri" charset="0"/>
              <a:ea typeface="Osaka" charset="0"/>
              <a:cs typeface="Osaka" charset="0"/>
            </a:endParaRPr>
          </a:p>
          <a:p>
            <a:pPr eaLnBrk="1" hangingPunct="1">
              <a:buFont typeface="Wingdings" charset="0"/>
              <a:buNone/>
            </a:pPr>
            <a:r>
              <a:rPr lang="en-US" sz="2800" b="1">
                <a:latin typeface="Times New Roman"/>
                <a:ea typeface="Osaka" charset="0"/>
                <a:cs typeface="Times New Roman"/>
              </a:rPr>
              <a:t>Confidence</a:t>
            </a:r>
          </a:p>
        </p:txBody>
      </p:sp>
      <p:sp>
        <p:nvSpPr>
          <p:cNvPr id="18436" name="Rectangle 4"/>
          <p:cNvSpPr>
            <a:spLocks noChangeArrowheads="1"/>
          </p:cNvSpPr>
          <p:nvPr/>
        </p:nvSpPr>
        <p:spPr bwMode="auto">
          <a:xfrm>
            <a:off x="609600" y="3048000"/>
            <a:ext cx="7239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Likeability</a:t>
            </a:r>
            <a:r>
              <a:rPr lang="en-US" b="1"/>
              <a:t> </a:t>
            </a:r>
          </a:p>
        </p:txBody>
      </p:sp>
      <p:sp>
        <p:nvSpPr>
          <p:cNvPr id="18437" name="Rectangle 5"/>
          <p:cNvSpPr>
            <a:spLocks noChangeArrowheads="1"/>
          </p:cNvSpPr>
          <p:nvPr/>
        </p:nvSpPr>
        <p:spPr bwMode="auto">
          <a:xfrm>
            <a:off x="609600" y="3657600"/>
            <a:ext cx="7696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Honesty (trustworthiness</a:t>
            </a:r>
            <a:r>
              <a:rPr lang="en-US" b="1"/>
              <a:t>)</a:t>
            </a:r>
          </a:p>
          <a:p>
            <a:endParaRPr lang="en-US" b="1"/>
          </a:p>
          <a:p>
            <a:r>
              <a:rPr lang="en-US" sz="2800" b="1"/>
              <a:t>Knowledge</a:t>
            </a:r>
          </a:p>
          <a:p>
            <a:endParaRPr lang="en-US" b="1"/>
          </a:p>
          <a:p>
            <a:endParaRPr lang="en-US"/>
          </a:p>
        </p:txBody>
      </p:sp>
      <p:sp>
        <p:nvSpPr>
          <p:cNvPr id="80901" name="Rectangle 6"/>
          <p:cNvSpPr>
            <a:spLocks noChangeArrowheads="1"/>
          </p:cNvSpPr>
          <p:nvPr/>
        </p:nvSpPr>
        <p:spPr bwMode="auto">
          <a:xfrm>
            <a:off x="2101850" y="27781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 calcmode="lin" valueType="num">
                                      <p:cBhvr additive="base">
                                        <p:cTn id="7" dur="500" fill="hold"/>
                                        <p:tgtEl>
                                          <p:spTgt spid="1843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7">
                                            <p:txEl>
                                              <p:pRg st="0" end="0"/>
                                            </p:txEl>
                                          </p:spTgt>
                                        </p:tgtEl>
                                        <p:attrNameLst>
                                          <p:attrName>style.visibility</p:attrName>
                                        </p:attrNameLst>
                                      </p:cBhvr>
                                      <p:to>
                                        <p:strVal val="visible"/>
                                      </p:to>
                                    </p:set>
                                    <p:anim calcmode="lin" valueType="num">
                                      <p:cBhvr additive="base">
                                        <p:cTn id="19" dur="500" fill="hold"/>
                                        <p:tgtEl>
                                          <p:spTgt spid="1843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7">
                                            <p:txEl>
                                              <p:pRg st="2" end="2"/>
                                            </p:txEl>
                                          </p:spTgt>
                                        </p:tgtEl>
                                        <p:attrNameLst>
                                          <p:attrName>style.visibility</p:attrName>
                                        </p:attrNameLst>
                                      </p:cBhvr>
                                      <p:to>
                                        <p:strVal val="visible"/>
                                      </p:to>
                                    </p:set>
                                    <p:anim calcmode="lin" valueType="num">
                                      <p:cBhvr additive="base">
                                        <p:cTn id="25" dur="500" fill="hold"/>
                                        <p:tgtEl>
                                          <p:spTgt spid="1843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3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P spid="18436" grpId="0" build="p" autoUpdateAnimBg="0"/>
      <p:bldP spid="1843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228600" y="304800"/>
            <a:ext cx="8229600" cy="1143000"/>
          </a:xfrm>
          <a:solidFill>
            <a:schemeClr val="tx2">
              <a:lumMod val="40000"/>
              <a:lumOff val="60000"/>
            </a:schemeClr>
          </a:solidFill>
          <a:ln w="19050">
            <a:solidFill>
              <a:srgbClr val="000000"/>
            </a:solidFill>
            <a:miter lim="800000"/>
            <a:headEnd/>
            <a:tailEnd/>
          </a:ln>
        </p:spPr>
        <p:txBody>
          <a:bodyPr/>
          <a:lstStyle/>
          <a:p>
            <a:pPr eaLnBrk="1" hangingPunct="1"/>
            <a:r>
              <a:rPr lang="en-US">
                <a:latin typeface="Calibri" charset="0"/>
                <a:ea typeface="Osaka" charset="0"/>
                <a:cs typeface="Osaka" charset="0"/>
              </a:rPr>
              <a:t>Confidence</a:t>
            </a:r>
          </a:p>
        </p:txBody>
      </p:sp>
      <p:sp>
        <p:nvSpPr>
          <p:cNvPr id="377859" name="Rectangle 3"/>
          <p:cNvSpPr>
            <a:spLocks noGrp="1" noChangeArrowheads="1"/>
          </p:cNvSpPr>
          <p:nvPr>
            <p:ph idx="1"/>
          </p:nvPr>
        </p:nvSpPr>
        <p:spPr/>
        <p:txBody>
          <a:bodyPr/>
          <a:lstStyle/>
          <a:p>
            <a:pPr eaLnBrk="1" hangingPunct="1"/>
            <a:r>
              <a:rPr lang="en-US">
                <a:latin typeface="Calibri" charset="0"/>
                <a:ea typeface="Osaka" charset="0"/>
                <a:cs typeface="Osaka" charset="0"/>
              </a:rPr>
              <a:t>People believe individuals who are confident</a:t>
            </a:r>
          </a:p>
          <a:p>
            <a:pPr eaLnBrk="1" hangingPunct="1"/>
            <a:endParaRPr lang="en-US">
              <a:latin typeface="Calibri" charset="0"/>
              <a:ea typeface="Osaka" charset="0"/>
              <a:cs typeface="Osaka" charset="0"/>
            </a:endParaRPr>
          </a:p>
          <a:p>
            <a:pPr eaLnBrk="1" hangingPunct="1"/>
            <a:r>
              <a:rPr lang="en-US">
                <a:latin typeface="Calibri" charset="0"/>
                <a:ea typeface="Osaka" charset="0"/>
                <a:cs typeface="Osaka" charset="0"/>
              </a:rPr>
              <a:t>When not confident, act paradoxically</a:t>
            </a:r>
          </a:p>
          <a:p>
            <a:pPr eaLnBrk="1" hangingPunct="1"/>
            <a:endParaRPr lang="en-US">
              <a:latin typeface="Calibri" charset="0"/>
              <a:ea typeface="Osaka" charset="0"/>
              <a:cs typeface="Osaka" charset="0"/>
            </a:endParaRPr>
          </a:p>
          <a:p>
            <a:pPr eaLnBrk="1" hangingPunct="1"/>
            <a:r>
              <a:rPr lang="en-US">
                <a:latin typeface="Calibri" charset="0"/>
                <a:ea typeface="Osaka" charset="0"/>
                <a:cs typeface="Osaka" charset="0"/>
              </a:rPr>
              <a:t>The hazard of too much of a good thing: the arrogance of absolute certainty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7859">
                                            <p:txEl>
                                              <p:pRg st="0" end="0"/>
                                            </p:txEl>
                                          </p:spTgt>
                                        </p:tgtEl>
                                        <p:attrNameLst>
                                          <p:attrName>style.visibility</p:attrName>
                                        </p:attrNameLst>
                                      </p:cBhvr>
                                      <p:to>
                                        <p:strVal val="visible"/>
                                      </p:to>
                                    </p:set>
                                    <p:anim calcmode="lin" valueType="num">
                                      <p:cBhvr additive="base">
                                        <p:cTn id="7" dur="500" fill="hold"/>
                                        <p:tgtEl>
                                          <p:spTgt spid="3778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78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7859">
                                            <p:txEl>
                                              <p:pRg st="4" end="4"/>
                                            </p:txEl>
                                          </p:spTgt>
                                        </p:tgtEl>
                                        <p:attrNameLst>
                                          <p:attrName>style.visibility</p:attrName>
                                        </p:attrNameLst>
                                      </p:cBhvr>
                                      <p:to>
                                        <p:strVal val="visible"/>
                                      </p:to>
                                    </p:set>
                                    <p:anim calcmode="lin" valueType="num">
                                      <p:cBhvr additive="base">
                                        <p:cTn id="19" dur="500" fill="hold"/>
                                        <p:tgtEl>
                                          <p:spTgt spid="37785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785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533400" y="228600"/>
            <a:ext cx="8001000" cy="914400"/>
          </a:xfrm>
          <a:solidFill>
            <a:schemeClr val="tx2">
              <a:lumMod val="40000"/>
              <a:lumOff val="60000"/>
            </a:schemeClr>
          </a:solidFill>
        </p:spPr>
        <p:txBody>
          <a:bodyPr/>
          <a:lstStyle/>
          <a:p>
            <a:pPr eaLnBrk="1" hangingPunct="1"/>
            <a:r>
              <a:rPr lang="en-US">
                <a:latin typeface="Calibri" charset="0"/>
                <a:ea typeface="Osaka" charset="0"/>
                <a:cs typeface="Osaka" charset="0"/>
              </a:rPr>
              <a:t>Research on Witness Confidence</a:t>
            </a:r>
          </a:p>
        </p:txBody>
      </p:sp>
      <p:sp>
        <p:nvSpPr>
          <p:cNvPr id="378883" name="Rectangle 3"/>
          <p:cNvSpPr>
            <a:spLocks noGrp="1" noChangeArrowheads="1"/>
          </p:cNvSpPr>
          <p:nvPr>
            <p:ph idx="1"/>
          </p:nvPr>
        </p:nvSpPr>
        <p:spPr>
          <a:xfrm>
            <a:off x="533400" y="1371600"/>
            <a:ext cx="8001000" cy="3810000"/>
          </a:xfrm>
        </p:spPr>
        <p:txBody>
          <a:bodyPr/>
          <a:lstStyle/>
          <a:p>
            <a:pPr eaLnBrk="1" hangingPunct="1">
              <a:buFont typeface="Wingdings" charset="0"/>
              <a:buNone/>
            </a:pPr>
            <a:r>
              <a:rPr lang="en-US" sz="2800">
                <a:latin typeface="Calibri" charset="0"/>
                <a:ea typeface="Osaka" charset="0"/>
                <a:cs typeface="Osaka" charset="0"/>
              </a:rPr>
              <a:t>Cramer, 2006: studied 319 college students on </a:t>
            </a:r>
            <a:r>
              <a:rPr lang="en-US" sz="2800">
                <a:latin typeface="Times New Roman" charset="0"/>
                <a:ea typeface="Osaka" charset="0"/>
                <a:cs typeface="Osaka" charset="0"/>
              </a:rPr>
              <a:t>confidence and expert witness credibility.</a:t>
            </a:r>
          </a:p>
          <a:p>
            <a:pPr eaLnBrk="1" hangingPunct="1">
              <a:buFont typeface="Wingdings" charset="0"/>
              <a:buNone/>
            </a:pPr>
            <a:r>
              <a:rPr lang="en-US" sz="2800" i="1">
                <a:latin typeface="Times New Roman" charset="0"/>
                <a:ea typeface="Osaka" charset="0"/>
                <a:cs typeface="Osaka" charset="0"/>
              </a:rPr>
              <a:t>Low Confidence:</a:t>
            </a:r>
            <a:r>
              <a:rPr lang="en-US" sz="2800" b="1">
                <a:latin typeface="Times New Roman" charset="0"/>
                <a:ea typeface="Osaka" charset="0"/>
                <a:cs typeface="Osaka" charset="0"/>
              </a:rPr>
              <a:t> </a:t>
            </a:r>
            <a:r>
              <a:rPr lang="en-US" sz="2800">
                <a:latin typeface="Times New Roman" charset="0"/>
                <a:ea typeface="Osaka" charset="0"/>
                <a:cs typeface="Osaka" charset="0"/>
              </a:rPr>
              <a:t>Quivering tone of voice, absence of fluency in speech, vacillating pace of speech</a:t>
            </a:r>
          </a:p>
          <a:p>
            <a:pPr eaLnBrk="1" hangingPunct="1">
              <a:buFont typeface="Wingdings" charset="0"/>
              <a:buNone/>
            </a:pPr>
            <a:r>
              <a:rPr lang="en-US" sz="2800" i="1">
                <a:latin typeface="Times New Roman" charset="0"/>
                <a:ea typeface="Osaka" charset="0"/>
                <a:cs typeface="Osaka" charset="0"/>
              </a:rPr>
              <a:t>Medium Confidence:</a:t>
            </a:r>
            <a:r>
              <a:rPr lang="en-US" sz="2800" b="1">
                <a:latin typeface="Times New Roman" charset="0"/>
                <a:ea typeface="Osaka" charset="0"/>
                <a:cs typeface="Osaka" charset="0"/>
              </a:rPr>
              <a:t> </a:t>
            </a:r>
            <a:r>
              <a:rPr lang="en-US" sz="2800">
                <a:latin typeface="Times New Roman" charset="0"/>
                <a:ea typeface="Osaka" charset="0"/>
                <a:cs typeface="Osaka" charset="0"/>
              </a:rPr>
              <a:t>Moderate and stable tone of voice, clarity in speech</a:t>
            </a:r>
            <a:r>
              <a:rPr lang="en-US" sz="2800" b="1">
                <a:latin typeface="Times New Roman" charset="0"/>
                <a:ea typeface="Osaka" charset="0"/>
                <a:cs typeface="Osaka" charset="0"/>
              </a:rPr>
              <a:t>, </a:t>
            </a:r>
            <a:r>
              <a:rPr lang="en-US" sz="2800">
                <a:latin typeface="Times New Roman" charset="0"/>
                <a:ea typeface="Osaka" charset="0"/>
                <a:cs typeface="Osaka" charset="0"/>
              </a:rPr>
              <a:t>moderately paced speech,</a:t>
            </a:r>
            <a:r>
              <a:rPr lang="en-US" sz="2800" b="1">
                <a:latin typeface="Times New Roman" charset="0"/>
                <a:ea typeface="Osaka" charset="0"/>
                <a:cs typeface="Osaka" charset="0"/>
              </a:rPr>
              <a:t> </a:t>
            </a:r>
            <a:r>
              <a:rPr lang="en-US" sz="2800">
                <a:latin typeface="Times New Roman" charset="0"/>
                <a:ea typeface="Osaka" charset="0"/>
                <a:cs typeface="Osaka" charset="0"/>
              </a:rPr>
              <a:t>willingness to acknowledge a degree of certainty</a:t>
            </a:r>
            <a:endParaRPr lang="en-US" sz="2800" b="1">
              <a:latin typeface="Times New Roman" charset="0"/>
              <a:ea typeface="Osaka" charset="0"/>
              <a:cs typeface="Osaka" charset="0"/>
            </a:endParaRPr>
          </a:p>
          <a:p>
            <a:pPr eaLnBrk="1" hangingPunct="1">
              <a:buFont typeface="Wingdings" charset="0"/>
              <a:buNone/>
            </a:pPr>
            <a:r>
              <a:rPr lang="en-US" sz="2800" i="1">
                <a:latin typeface="Times New Roman" charset="0"/>
                <a:ea typeface="Osaka" charset="0"/>
                <a:cs typeface="Osaka" charset="0"/>
              </a:rPr>
              <a:t>High Confidence:</a:t>
            </a:r>
            <a:r>
              <a:rPr lang="en-US" sz="2800">
                <a:latin typeface="Times New Roman" charset="0"/>
                <a:ea typeface="Osaka" charset="0"/>
                <a:cs typeface="Osaka" charset="0"/>
              </a:rPr>
              <a:t> Loud and strong tone of voice, assertive speech and mannerisms, rapidly paced speech, unqualified statements (</a:t>
            </a:r>
            <a:r>
              <a:rPr lang="ja-JP" altLang="en-US" sz="2800">
                <a:latin typeface="Calibri" charset="0"/>
                <a:ea typeface="Osaka" charset="0"/>
                <a:cs typeface="Osaka" charset="0"/>
              </a:rPr>
              <a:t>“</a:t>
            </a:r>
            <a:r>
              <a:rPr lang="en-US" altLang="ja-JP" sz="2800">
                <a:latin typeface="Times New Roman" charset="0"/>
                <a:ea typeface="Osaka" charset="0"/>
                <a:cs typeface="Osaka" charset="0"/>
              </a:rPr>
              <a:t>I am certain</a:t>
            </a:r>
            <a:r>
              <a:rPr lang="ja-JP" altLang="en-US" sz="2800">
                <a:latin typeface="Calibri" charset="0"/>
                <a:ea typeface="Osaka" charset="0"/>
                <a:cs typeface="Osaka" charset="0"/>
              </a:rPr>
              <a:t>”</a:t>
            </a:r>
            <a:r>
              <a:rPr lang="en-US" altLang="ja-JP" sz="2800">
                <a:latin typeface="Times New Roman" charset="0"/>
                <a:ea typeface="Osaka" charset="0"/>
                <a:cs typeface="Osaka" charset="0"/>
              </a:rPr>
              <a:t>), good posture, fluency in speech.</a:t>
            </a:r>
          </a:p>
          <a:p>
            <a:pPr algn="ctr" eaLnBrk="1" hangingPunct="1"/>
            <a:endParaRPr lang="en-US" sz="2800">
              <a:latin typeface="Calibri"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 calcmode="lin" valueType="num">
                                      <p:cBhvr additive="base">
                                        <p:cTn id="7" dur="500" fill="hold"/>
                                        <p:tgtEl>
                                          <p:spTgt spid="378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8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883">
                                            <p:txEl>
                                              <p:pRg st="1" end="1"/>
                                            </p:txEl>
                                          </p:spTgt>
                                        </p:tgtEl>
                                        <p:attrNameLst>
                                          <p:attrName>style.visibility</p:attrName>
                                        </p:attrNameLst>
                                      </p:cBhvr>
                                      <p:to>
                                        <p:strVal val="visible"/>
                                      </p:to>
                                    </p:set>
                                    <p:anim calcmode="lin" valueType="num">
                                      <p:cBhvr additive="base">
                                        <p:cTn id="13" dur="500" fill="hold"/>
                                        <p:tgtEl>
                                          <p:spTgt spid="378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8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883">
                                            <p:txEl>
                                              <p:pRg st="2" end="2"/>
                                            </p:txEl>
                                          </p:spTgt>
                                        </p:tgtEl>
                                        <p:attrNameLst>
                                          <p:attrName>style.visibility</p:attrName>
                                        </p:attrNameLst>
                                      </p:cBhvr>
                                      <p:to>
                                        <p:strVal val="visible"/>
                                      </p:to>
                                    </p:set>
                                    <p:anim calcmode="lin" valueType="num">
                                      <p:cBhvr additive="base">
                                        <p:cTn id="19" dur="500" fill="hold"/>
                                        <p:tgtEl>
                                          <p:spTgt spid="378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8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883">
                                            <p:txEl>
                                              <p:pRg st="3" end="3"/>
                                            </p:txEl>
                                          </p:spTgt>
                                        </p:tgtEl>
                                        <p:attrNameLst>
                                          <p:attrName>style.visibility</p:attrName>
                                        </p:attrNameLst>
                                      </p:cBhvr>
                                      <p:to>
                                        <p:strVal val="visible"/>
                                      </p:to>
                                    </p:set>
                                    <p:anim calcmode="lin" valueType="num">
                                      <p:cBhvr additive="base">
                                        <p:cTn id="25" dur="500" fill="hold"/>
                                        <p:tgtEl>
                                          <p:spTgt spid="3788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8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solidFill>
            <a:schemeClr val="tx2">
              <a:lumMod val="40000"/>
              <a:lumOff val="60000"/>
            </a:schemeClr>
          </a:solidFill>
        </p:spPr>
        <p:txBody>
          <a:bodyPr/>
          <a:lstStyle/>
          <a:p>
            <a:pPr eaLnBrk="1" hangingPunct="1"/>
            <a:r>
              <a:rPr lang="en-US">
                <a:latin typeface="Calibri" charset="0"/>
                <a:ea typeface="Osaka" charset="0"/>
                <a:cs typeface="Osaka" charset="0"/>
              </a:rPr>
              <a:t>Witness Confidence  &amp;  Credibility</a:t>
            </a:r>
          </a:p>
        </p:txBody>
      </p:sp>
      <p:sp>
        <p:nvSpPr>
          <p:cNvPr id="86018" name="Rectangle 3"/>
          <p:cNvSpPr>
            <a:spLocks noGrp="1" noChangeArrowheads="1"/>
          </p:cNvSpPr>
          <p:nvPr>
            <p:ph idx="1"/>
          </p:nvPr>
        </p:nvSpPr>
        <p:spPr>
          <a:xfrm>
            <a:off x="609600" y="1981200"/>
            <a:ext cx="8001000" cy="3810000"/>
          </a:xfrm>
        </p:spPr>
        <p:txBody>
          <a:bodyPr/>
          <a:lstStyle/>
          <a:p>
            <a:pPr eaLnBrk="1" hangingPunct="1"/>
            <a:endParaRPr lang="en-US">
              <a:latin typeface="Calibri" charset="0"/>
              <a:ea typeface="Osaka" charset="0"/>
              <a:cs typeface="Osaka" charset="0"/>
            </a:endParaRPr>
          </a:p>
        </p:txBody>
      </p:sp>
      <p:sp>
        <p:nvSpPr>
          <p:cNvPr id="86019" name="Line 4"/>
          <p:cNvSpPr>
            <a:spLocks noChangeShapeType="1"/>
          </p:cNvSpPr>
          <p:nvPr/>
        </p:nvSpPr>
        <p:spPr bwMode="auto">
          <a:xfrm flipV="1">
            <a:off x="1905000" y="2209800"/>
            <a:ext cx="2743200" cy="3124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20" name="Line 5"/>
          <p:cNvSpPr>
            <a:spLocks noChangeShapeType="1"/>
          </p:cNvSpPr>
          <p:nvPr/>
        </p:nvSpPr>
        <p:spPr bwMode="auto">
          <a:xfrm>
            <a:off x="4724400" y="2133600"/>
            <a:ext cx="167640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21" name="Text Box 6"/>
          <p:cNvSpPr txBox="1">
            <a:spLocks noChangeArrowheads="1"/>
          </p:cNvSpPr>
          <p:nvPr/>
        </p:nvSpPr>
        <p:spPr bwMode="auto">
          <a:xfrm>
            <a:off x="1371600" y="5943600"/>
            <a:ext cx="71929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a:t>Low confidence           Mid confidence    High confidence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ChangeArrowheads="1"/>
          </p:cNvSpPr>
          <p:nvPr>
            <p:ph type="title"/>
          </p:nvPr>
        </p:nvSpPr>
        <p:spPr>
          <a:xfrm>
            <a:off x="685800" y="0"/>
            <a:ext cx="7620000" cy="10668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Some References</a:t>
            </a:r>
          </a:p>
        </p:txBody>
      </p:sp>
      <p:sp>
        <p:nvSpPr>
          <p:cNvPr id="358403" name="Rectangle 1027"/>
          <p:cNvSpPr>
            <a:spLocks noGrp="1" noChangeArrowheads="1"/>
          </p:cNvSpPr>
          <p:nvPr>
            <p:ph idx="1"/>
          </p:nvPr>
        </p:nvSpPr>
        <p:spPr>
          <a:xfrm>
            <a:off x="152400" y="1066800"/>
            <a:ext cx="8229600" cy="5791200"/>
          </a:xfrm>
        </p:spPr>
        <p:txBody>
          <a:bodyPr/>
          <a:lstStyle/>
          <a:p>
            <a:pPr eaLnBrk="1" hangingPunct="1">
              <a:buFont typeface="Arial" charset="0"/>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endParaRPr lang="en-US" sz="2400">
              <a:latin typeface="Calibri" charset="0"/>
              <a:ea typeface="Osaka" charset="0"/>
              <a:cs typeface="Osaka" charset="0"/>
            </a:endParaRPr>
          </a:p>
          <a:p>
            <a:pPr eaLnBrk="1" hangingPunct="1">
              <a:buNone/>
            </a:pPr>
            <a:r>
              <a:rPr lang="en-US" sz="2400">
                <a:latin typeface="Calibri" charset="0"/>
                <a:ea typeface="Osaka" charset="0"/>
                <a:cs typeface="Osaka" charset="0"/>
              </a:rPr>
              <a:t>Brodsky, S.L. &amp; Gutheil, T. (2016</a:t>
            </a:r>
            <a:r>
              <a:rPr lang="en-US" sz="2400" i="1">
                <a:latin typeface="Calibri" charset="0"/>
                <a:ea typeface="Osaka" charset="0"/>
                <a:cs typeface="Osaka" charset="0"/>
              </a:rPr>
              <a:t>). </a:t>
            </a:r>
            <a:r>
              <a:rPr lang="en-US" sz="2400" b="1" i="1">
                <a:latin typeface="Calibri" charset="0"/>
                <a:ea typeface="Osaka" charset="0"/>
                <a:cs typeface="Osaka" charset="0"/>
              </a:rPr>
              <a:t>The Expert Expert Witness: More Maxims and Guidelines for Testifying in Court, Second Edition.</a:t>
            </a:r>
            <a:r>
              <a:rPr lang="en-US" sz="2400">
                <a:latin typeface="Calibri" charset="0"/>
                <a:ea typeface="Osaka" charset="0"/>
                <a:cs typeface="Osaka" charset="0"/>
              </a:rPr>
              <a:t> Washington, DC: American Psychological Association Books.</a:t>
            </a:r>
          </a:p>
          <a:p>
            <a:pPr eaLnBrk="1" hangingPunct="1">
              <a:buNone/>
            </a:pPr>
            <a:endParaRPr lang="en-US" sz="2400">
              <a:latin typeface="Calibri" charset="0"/>
              <a:ea typeface="Osaka" charset="0"/>
              <a:cs typeface="Osaka" charset="0"/>
            </a:endParaRPr>
          </a:p>
        </p:txBody>
      </p:sp>
      <p:pic>
        <p:nvPicPr>
          <p:cNvPr id="5" name="Picture 4" descr="over of The Expert Expert Witness (medium)"/>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2590800" cy="350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03">
                                            <p:txEl>
                                              <p:pRg st="9" end="9"/>
                                            </p:txEl>
                                          </p:spTgt>
                                        </p:tgtEl>
                                        <p:attrNameLst>
                                          <p:attrName>style.visibility</p:attrName>
                                        </p:attrNameLst>
                                      </p:cBhvr>
                                      <p:to>
                                        <p:strVal val="visible"/>
                                      </p:to>
                                    </p:set>
                                    <p:anim calcmode="lin" valueType="num">
                                      <p:cBhvr additive="base">
                                        <p:cTn id="7" dur="500" fill="hold"/>
                                        <p:tgtEl>
                                          <p:spTgt spid="358403">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0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533400" y="228600"/>
            <a:ext cx="8229600" cy="1143000"/>
          </a:xfrm>
          <a:solidFill>
            <a:schemeClr val="tx2">
              <a:lumMod val="40000"/>
              <a:lumOff val="60000"/>
            </a:schemeClr>
          </a:solidFill>
          <a:ln>
            <a:solidFill>
              <a:schemeClr val="tx1"/>
            </a:solidFill>
          </a:ln>
        </p:spPr>
        <p:txBody>
          <a:bodyPr/>
          <a:lstStyle/>
          <a:p>
            <a:pPr eaLnBrk="1" hangingPunct="1"/>
            <a:r>
              <a:rPr lang="en-US">
                <a:latin typeface="Calibri" charset="0"/>
                <a:ea typeface="Osaka" charset="0"/>
                <a:cs typeface="Osaka" charset="0"/>
              </a:rPr>
              <a:t>Findings  </a:t>
            </a:r>
          </a:p>
        </p:txBody>
      </p:sp>
      <p:sp>
        <p:nvSpPr>
          <p:cNvPr id="442371" name="Rectangle 3"/>
          <p:cNvSpPr>
            <a:spLocks noGrp="1" noChangeArrowheads="1"/>
          </p:cNvSpPr>
          <p:nvPr>
            <p:ph idx="1"/>
          </p:nvPr>
        </p:nvSpPr>
        <p:spPr/>
        <p:txBody>
          <a:bodyPr/>
          <a:lstStyle/>
          <a:p>
            <a:pPr eaLnBrk="1" hangingPunct="1">
              <a:buFont typeface="Wingdings" charset="0"/>
              <a:buNone/>
            </a:pPr>
            <a:r>
              <a:rPr lang="en-US" sz="2800">
                <a:latin typeface="Calibri" charset="0"/>
                <a:ea typeface="Osaka" charset="0"/>
                <a:cs typeface="Osaka" charset="0"/>
              </a:rPr>
              <a:t>Confidence a significant main effect for credibility</a:t>
            </a:r>
          </a:p>
          <a:p>
            <a:pPr eaLnBrk="1" hangingPunct="1"/>
            <a:endParaRPr lang="en-US"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Inverted V curve: Credibility rises with medium confidence and then falls off</a:t>
            </a:r>
          </a:p>
          <a:p>
            <a:pPr eaLnBrk="1" hangingPunct="1"/>
            <a:endParaRPr lang="en-US" sz="2800">
              <a:latin typeface="Calibri" charset="0"/>
              <a:ea typeface="Osaka" charset="0"/>
              <a:cs typeface="Osaka" charset="0"/>
            </a:endParaRPr>
          </a:p>
          <a:p>
            <a:pPr eaLnBrk="1" hangingPunct="1">
              <a:buFont typeface="Wingdings" charset="0"/>
              <a:buNone/>
            </a:pPr>
            <a:r>
              <a:rPr lang="en-US" sz="2800">
                <a:latin typeface="Calibri" charset="0"/>
                <a:ea typeface="Osaka" charset="0"/>
                <a:cs typeface="Osaka" charset="0"/>
              </a:rPr>
              <a:t>High confidence still yields more credibility than low confidence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2371">
                                            <p:txEl>
                                              <p:pRg st="0" end="0"/>
                                            </p:txEl>
                                          </p:spTgt>
                                        </p:tgtEl>
                                        <p:attrNameLst>
                                          <p:attrName>style.visibility</p:attrName>
                                        </p:attrNameLst>
                                      </p:cBhvr>
                                      <p:to>
                                        <p:strVal val="visible"/>
                                      </p:to>
                                    </p:set>
                                    <p:anim calcmode="lin" valueType="num">
                                      <p:cBhvr additive="base">
                                        <p:cTn id="7" dur="500" fill="hold"/>
                                        <p:tgtEl>
                                          <p:spTgt spid="442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23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2371">
                                            <p:txEl>
                                              <p:pRg st="2" end="2"/>
                                            </p:txEl>
                                          </p:spTgt>
                                        </p:tgtEl>
                                        <p:attrNameLst>
                                          <p:attrName>style.visibility</p:attrName>
                                        </p:attrNameLst>
                                      </p:cBhvr>
                                      <p:to>
                                        <p:strVal val="visible"/>
                                      </p:to>
                                    </p:set>
                                    <p:anim calcmode="lin" valueType="num">
                                      <p:cBhvr additive="base">
                                        <p:cTn id="13" dur="500" fill="hold"/>
                                        <p:tgtEl>
                                          <p:spTgt spid="4423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23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2371">
                                            <p:txEl>
                                              <p:pRg st="4" end="4"/>
                                            </p:txEl>
                                          </p:spTgt>
                                        </p:tgtEl>
                                        <p:attrNameLst>
                                          <p:attrName>style.visibility</p:attrName>
                                        </p:attrNameLst>
                                      </p:cBhvr>
                                      <p:to>
                                        <p:strVal val="visible"/>
                                      </p:to>
                                    </p:set>
                                    <p:anim calcmode="lin" valueType="num">
                                      <p:cBhvr additive="base">
                                        <p:cTn id="19" dur="500" fill="hold"/>
                                        <p:tgtEl>
                                          <p:spTgt spid="4423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23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solidFill>
            <a:schemeClr val="tx2">
              <a:lumMod val="40000"/>
              <a:lumOff val="60000"/>
            </a:schemeClr>
          </a:solidFill>
          <a:ln>
            <a:solidFill>
              <a:srgbClr val="000000"/>
            </a:solidFill>
          </a:ln>
        </p:spPr>
        <p:txBody>
          <a:bodyPr/>
          <a:lstStyle/>
          <a:p>
            <a:pPr eaLnBrk="1" hangingPunct="1"/>
            <a:r>
              <a:rPr lang="en-US">
                <a:latin typeface="Calibri" charset="0"/>
                <a:ea typeface="Osaka" charset="0"/>
                <a:cs typeface="Osaka" charset="0"/>
              </a:rPr>
              <a:t>Worst Case Scenario #7 </a:t>
            </a:r>
          </a:p>
        </p:txBody>
      </p:sp>
      <p:sp>
        <p:nvSpPr>
          <p:cNvPr id="87042" name="Content Placeholder 2"/>
          <p:cNvSpPr>
            <a:spLocks noGrp="1"/>
          </p:cNvSpPr>
          <p:nvPr>
            <p:ph idx="1"/>
          </p:nvPr>
        </p:nvSpPr>
        <p:spPr>
          <a:xfrm>
            <a:off x="571500" y="1981200"/>
            <a:ext cx="8267700" cy="4876800"/>
          </a:xfrm>
        </p:spPr>
        <p:txBody>
          <a:bodyPr/>
          <a:lstStyle/>
          <a:p>
            <a:pPr eaLnBrk="1" hangingPunct="1">
              <a:buFont typeface="Wingdings" charset="0"/>
              <a:buNone/>
            </a:pPr>
            <a:r>
              <a:rPr lang="ja-JP" altLang="en-US" sz="2800">
                <a:latin typeface="Calibri" charset="0"/>
                <a:ea typeface="Osaka" charset="0"/>
                <a:cs typeface="Osaka" charset="0"/>
              </a:rPr>
              <a:t>“</a:t>
            </a:r>
            <a:r>
              <a:rPr lang="en-US" altLang="ja-JP" sz="2800">
                <a:latin typeface="Calibri" charset="0"/>
                <a:ea typeface="Osaka" charset="0"/>
                <a:cs typeface="Osaka" charset="0"/>
              </a:rPr>
              <a:t>During 5-hours of testimony, two other people were taking notes feverishly and passing messages to the attorney. During a break the court reporter told me that one was a lawyer and the other a psychologist hired to observe and critique. This made me very uncomfortable.</a:t>
            </a:r>
            <a:r>
              <a:rPr lang="ja-JP" altLang="en-US" sz="2800">
                <a:latin typeface="Calibri" charset="0"/>
                <a:ea typeface="Osaka" charset="0"/>
                <a:cs typeface="Osaka" charset="0"/>
              </a:rPr>
              <a:t>”</a:t>
            </a:r>
            <a:r>
              <a:rPr lang="en-US" altLang="ja-JP" sz="2800">
                <a:latin typeface="Calibri" charset="0"/>
                <a:ea typeface="Osaka" charset="0"/>
                <a:cs typeface="Osaka" charset="0"/>
              </a:rPr>
              <a:t> </a:t>
            </a:r>
          </a:p>
          <a:p>
            <a:pPr eaLnBrk="1" hangingPunct="1">
              <a:buFont typeface="Wingdings" charset="0"/>
              <a:buNone/>
            </a:pPr>
            <a:r>
              <a:rPr lang="en-US" sz="2800">
                <a:latin typeface="Calibri" charset="0"/>
                <a:ea typeface="Osaka" charset="0"/>
                <a:cs typeface="Osaka" charset="0"/>
              </a:rPr>
              <a:t>Principle: When not confident, show confident behaviors and affect will follow.</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52400"/>
            <a:ext cx="8229600" cy="1143000"/>
          </a:xfrm>
          <a:solidFill>
            <a:schemeClr val="tx2">
              <a:lumMod val="40000"/>
              <a:lumOff val="60000"/>
            </a:schemeClr>
          </a:solidFill>
          <a:ln>
            <a:solidFill>
              <a:srgbClr val="000000"/>
            </a:solidFill>
          </a:ln>
        </p:spPr>
        <p:txBody>
          <a:bodyPr/>
          <a:lstStyle/>
          <a:p>
            <a:pPr eaLnBrk="1" hangingPunct="1"/>
            <a:r>
              <a:rPr lang="en-US">
                <a:latin typeface="Calibri" charset="0"/>
                <a:ea typeface="Osaka" charset="0"/>
                <a:cs typeface="Osaka" charset="0"/>
              </a:rPr>
              <a:t>Likeability</a:t>
            </a:r>
          </a:p>
        </p:txBody>
      </p:sp>
      <p:sp>
        <p:nvSpPr>
          <p:cNvPr id="88066" name="Content Placeholder 2"/>
          <p:cNvSpPr>
            <a:spLocks noGrp="1"/>
          </p:cNvSpPr>
          <p:nvPr>
            <p:ph idx="1"/>
          </p:nvPr>
        </p:nvSpPr>
        <p:spPr>
          <a:xfrm>
            <a:off x="381000" y="1905000"/>
            <a:ext cx="8229600" cy="4525963"/>
          </a:xfrm>
        </p:spPr>
        <p:txBody>
          <a:bodyPr/>
          <a:lstStyle/>
          <a:p>
            <a:pPr eaLnBrk="1" hangingPunct="1">
              <a:buFont typeface="Wingdings" charset="0"/>
              <a:buNone/>
            </a:pPr>
            <a:r>
              <a:rPr lang="en-US">
                <a:latin typeface="Calibri" charset="0"/>
                <a:ea typeface="Osaka" charset="0"/>
                <a:cs typeface="Osaka" charset="0"/>
              </a:rPr>
              <a:t>Some experts become unpleasant on the stand</a:t>
            </a:r>
          </a:p>
          <a:p>
            <a:pPr eaLnBrk="1" hangingPunct="1">
              <a:buFont typeface="Wingdings" charset="0"/>
              <a:buNone/>
            </a:pPr>
            <a:r>
              <a:rPr lang="en-US">
                <a:latin typeface="Calibri" charset="0"/>
                <a:ea typeface="Osaka" charset="0"/>
                <a:cs typeface="Osaka" charset="0"/>
              </a:rPr>
              <a:t>Best testimony by experts maintains a fundamental niceness and likeability</a:t>
            </a:r>
          </a:p>
          <a:p>
            <a:pPr eaLnBrk="1" hangingPunct="1">
              <a:buFont typeface="Wingdings" charset="0"/>
              <a:buNone/>
            </a:pPr>
            <a:r>
              <a:rPr lang="en-US">
                <a:latin typeface="Calibri" charset="0"/>
                <a:ea typeface="Osaka" charset="0"/>
                <a:cs typeface="Osaka" charset="0"/>
              </a:rPr>
              <a:t>People believe individuals they like</a:t>
            </a:r>
          </a:p>
          <a:p>
            <a:pPr eaLnBrk="1" hangingPunct="1">
              <a:buFont typeface="Wingdings" charset="0"/>
              <a:buNone/>
            </a:pPr>
            <a:r>
              <a:rPr lang="en-US">
                <a:latin typeface="Calibri" charset="0"/>
                <a:ea typeface="Osaka" charset="0"/>
                <a:cs typeface="Osaka" charset="0"/>
              </a:rPr>
              <a:t>Likeability is related to ratings of trustworthiness, especially among women.</a:t>
            </a:r>
          </a:p>
          <a:p>
            <a:pPr eaLnBrk="1" hangingPunct="1">
              <a:buFont typeface="Wingdings" charset="0"/>
              <a:buNone/>
            </a:pPr>
            <a:r>
              <a:rPr lang="en-US" sz="2000">
                <a:latin typeface="Times New Roman" charset="0"/>
                <a:cs typeface="Times New Roman" charset="0"/>
              </a:rPr>
              <a:t>Brodsky, S.L. et al (2009). Credibility in the Courtroom: How Likeable Should an Expert Witness Be? </a:t>
            </a:r>
            <a:r>
              <a:rPr lang="en-US" sz="2000" i="1">
                <a:latin typeface="Times New Roman" charset="0"/>
                <a:cs typeface="Times New Roman" charset="0"/>
              </a:rPr>
              <a:t>Journal of the American Academy of Psychiatry &amp; Law 37,</a:t>
            </a:r>
            <a:r>
              <a:rPr lang="en-US" sz="2000">
                <a:latin typeface="Times New Roman" charset="0"/>
                <a:cs typeface="Times New Roman" charset="0"/>
              </a:rPr>
              <a:t> 525-532 </a:t>
            </a:r>
            <a:endParaRPr lang="en-US" sz="2000">
              <a:latin typeface="Times New Roman" charset="0"/>
              <a:ea typeface="Osaka" charset="0"/>
              <a:cs typeface="Osaka"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304800" y="0"/>
            <a:ext cx="8001000" cy="914400"/>
          </a:xfrm>
        </p:spPr>
        <p:txBody>
          <a:bodyPr/>
          <a:lstStyle/>
          <a:p>
            <a:pPr eaLnBrk="1" hangingPunct="1"/>
            <a:r>
              <a:rPr lang="en-US">
                <a:latin typeface="Helvetica" charset="0"/>
                <a:ea typeface="Osaka" charset="0"/>
                <a:cs typeface="Osaka" charset="0"/>
              </a:rPr>
              <a:t>Likeability</a:t>
            </a:r>
          </a:p>
        </p:txBody>
      </p:sp>
      <p:sp>
        <p:nvSpPr>
          <p:cNvPr id="89090" name="Rectangle 3"/>
          <p:cNvSpPr>
            <a:spLocks noGrp="1" noChangeArrowheads="1"/>
          </p:cNvSpPr>
          <p:nvPr>
            <p:ph type="body" idx="1"/>
          </p:nvPr>
        </p:nvSpPr>
        <p:spPr>
          <a:xfrm>
            <a:off x="762000" y="1828800"/>
            <a:ext cx="7924800" cy="4297363"/>
          </a:xfrm>
        </p:spPr>
        <p:txBody>
          <a:bodyPr/>
          <a:lstStyle/>
          <a:p>
            <a:pPr eaLnBrk="1" hangingPunct="1"/>
            <a:endParaRPr lang="en-US">
              <a:latin typeface="Helvetica" charset="0"/>
              <a:ea typeface="Osaka" charset="0"/>
              <a:cs typeface="Osaka" charset="0"/>
            </a:endParaRPr>
          </a:p>
        </p:txBody>
      </p:sp>
      <p:pic>
        <p:nvPicPr>
          <p:cNvPr id="89091" name="Picture 4" descr="cartoon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001000"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Text Box 6"/>
          <p:cNvSpPr txBox="1">
            <a:spLocks noChangeArrowheads="1"/>
          </p:cNvSpPr>
          <p:nvPr/>
        </p:nvSpPr>
        <p:spPr bwMode="auto">
          <a:xfrm>
            <a:off x="-228600" y="6461125"/>
            <a:ext cx="998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en-US" altLang="ja-JP" sz="2000" b="1"/>
              <a:t>     </a:t>
            </a:r>
            <a:r>
              <a:rPr lang="ja-JP" altLang="en-US" sz="2000" b="1"/>
              <a:t>“</a:t>
            </a:r>
            <a:r>
              <a:rPr lang="en-US" altLang="ja-JP" sz="2000" b="1"/>
              <a:t>Sure, he</a:t>
            </a:r>
            <a:r>
              <a:rPr lang="ja-JP" altLang="en-US" sz="2000" b="1"/>
              <a:t>’</a:t>
            </a:r>
            <a:r>
              <a:rPr lang="en-US" altLang="ja-JP" sz="2000" b="1"/>
              <a:t>s pulverizing your face, but you</a:t>
            </a:r>
            <a:r>
              <a:rPr lang="ja-JP" altLang="en-US" sz="2000" b="1"/>
              <a:t>’</a:t>
            </a:r>
            <a:r>
              <a:rPr lang="en-US" altLang="ja-JP" sz="2000" b="1"/>
              <a:t>re chipping away at his likeability.</a:t>
            </a:r>
            <a:r>
              <a:rPr lang="ja-JP" altLang="en-US" sz="2000" b="1"/>
              <a:t>”</a:t>
            </a:r>
            <a:endParaRPr lang="en-US" sz="2000" b="1"/>
          </a:p>
        </p:txBody>
      </p:sp>
      <p:sp>
        <p:nvSpPr>
          <p:cNvPr id="6" name="TextBox 5"/>
          <p:cNvSpPr txBox="1"/>
          <p:nvPr/>
        </p:nvSpPr>
        <p:spPr>
          <a:xfrm>
            <a:off x="228600" y="228600"/>
            <a:ext cx="2133600" cy="1200329"/>
          </a:xfrm>
          <a:prstGeom prst="rect">
            <a:avLst/>
          </a:prstGeom>
          <a:noFill/>
        </p:spPr>
        <p:txBody>
          <a:bodyPr wrap="square">
            <a:spAutoFit/>
          </a:bodyPr>
          <a:lstStyle/>
          <a:p>
            <a:pPr>
              <a:defRPr/>
            </a:pPr>
            <a:r>
              <a:rPr lang="en-US">
                <a:ln w="28575" cap="flat" cmpd="sng" algn="ctr">
                  <a:solidFill>
                    <a:schemeClr val="accent4">
                      <a:lumMod val="10000"/>
                    </a:schemeClr>
                  </a:solidFill>
                  <a:prstDash val="solid"/>
                  <a:round/>
                  <a:headEnd type="none" w="med" len="med"/>
                  <a:tailEnd type="none" w="med" len="med"/>
                </a:ln>
                <a:solidFill>
                  <a:srgbClr val="9EFFFF"/>
                </a:solidFill>
                <a:latin typeface="Times" pitchFamily="-112" charset="0"/>
                <a:ea typeface="Osaka" pitchFamily="-112" charset="-128"/>
                <a:cs typeface="Osaka" pitchFamily="-112" charset="-128"/>
              </a:rPr>
              <a:t>People believe individuals they like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381000"/>
            <a:ext cx="8229600" cy="1143000"/>
          </a:xfrm>
          <a:solidFill>
            <a:schemeClr val="tx2">
              <a:lumMod val="40000"/>
              <a:lumOff val="60000"/>
            </a:schemeClr>
          </a:solidFill>
          <a:ln>
            <a:solidFill>
              <a:srgbClr val="000000"/>
            </a:solidFill>
          </a:ln>
        </p:spPr>
        <p:txBody>
          <a:bodyPr/>
          <a:lstStyle/>
          <a:p>
            <a:pPr eaLnBrk="1" hangingPunct="1"/>
            <a:r>
              <a:rPr lang="en-US">
                <a:latin typeface="Calibri" charset="0"/>
                <a:ea typeface="Osaka" charset="0"/>
                <a:cs typeface="Osaka" charset="0"/>
              </a:rPr>
              <a:t>Trustworthiness (honesty)</a:t>
            </a:r>
          </a:p>
        </p:txBody>
      </p:sp>
      <p:sp>
        <p:nvSpPr>
          <p:cNvPr id="98306" name="Rectangle 3"/>
          <p:cNvSpPr>
            <a:spLocks noGrp="1" noChangeArrowheads="1"/>
          </p:cNvSpPr>
          <p:nvPr>
            <p:ph idx="1"/>
          </p:nvPr>
        </p:nvSpPr>
        <p:spPr/>
        <p:txBody>
          <a:bodyPr/>
          <a:lstStyle/>
          <a:p>
            <a:pPr eaLnBrk="1" hangingPunct="1">
              <a:buFont typeface="Wingdings" charset="0"/>
              <a:buNone/>
            </a:pPr>
            <a:r>
              <a:rPr lang="en-US">
                <a:latin typeface="Calibri" charset="0"/>
                <a:ea typeface="Osaka" charset="0"/>
                <a:cs typeface="Osaka" charset="0"/>
              </a:rPr>
              <a:t>• People believe witnesses they trust</a:t>
            </a:r>
          </a:p>
          <a:p>
            <a:pPr eaLnBrk="1" hangingPunct="1">
              <a:buFont typeface="Wingdings" charset="0"/>
              <a:buNone/>
            </a:pPr>
            <a:r>
              <a:rPr lang="en-US">
                <a:latin typeface="Calibri" charset="0"/>
                <a:ea typeface="Osaka" charset="0"/>
                <a:cs typeface="Osaka" charset="0"/>
              </a:rPr>
              <a:t>• Trustworthiness is compromised by refusal to acknowledge problems</a:t>
            </a:r>
          </a:p>
          <a:p>
            <a:pPr eaLnBrk="1" hangingPunct="1">
              <a:buFont typeface="Wingdings" charset="0"/>
              <a:buNone/>
            </a:pPr>
            <a:r>
              <a:rPr lang="en-US">
                <a:latin typeface="Calibri" charset="0"/>
                <a:ea typeface="Osaka" charset="0"/>
                <a:cs typeface="Osaka" charset="0"/>
              </a:rPr>
              <a:t>• Trustworthiness  is compromised by defensiveness</a:t>
            </a:r>
          </a:p>
          <a:p>
            <a:pPr eaLnBrk="1" hangingPunct="1">
              <a:buFont typeface="Wingdings" charset="0"/>
              <a:buNone/>
            </a:pPr>
            <a:r>
              <a:rPr lang="en-US">
                <a:latin typeface="Calibri" charset="0"/>
                <a:ea typeface="Osaka" charset="0"/>
                <a:cs typeface="Osaka" charset="0"/>
              </a:rPr>
              <a:t>• Defensiveness is a common response</a:t>
            </a:r>
          </a:p>
          <a:p>
            <a:pPr eaLnBrk="1" hangingPunct="1">
              <a:buFont typeface="Wingdings" charset="0"/>
              <a:buNone/>
            </a:pPr>
            <a:r>
              <a:rPr lang="en-US">
                <a:latin typeface="Calibri" charset="0"/>
                <a:ea typeface="Osaka" charset="0"/>
                <a:cs typeface="Osaka" charset="0"/>
              </a:rPr>
              <a:t>Larson &amp; Brodsky, BSL, 2014: Assertiveness versus defensiveness. </a:t>
            </a:r>
            <a:r>
              <a:rPr lang="en-US" sz="2400" err="1">
                <a:latin typeface="Calibri" charset="0"/>
                <a:ea typeface="Osaka" charset="0"/>
                <a:cs typeface="Osaka" charset="0"/>
              </a:rPr>
              <a:t>doi.org</a:t>
            </a:r>
            <a:r>
              <a:rPr lang="en-US" sz="2400">
                <a:latin typeface="Calibri" charset="0"/>
                <a:ea typeface="Osaka" charset="0"/>
                <a:cs typeface="Osaka" charset="0"/>
              </a:rPr>
              <a:t>/10.1002/bsl.2016</a:t>
            </a:r>
          </a:p>
          <a:p>
            <a:pPr eaLnBrk="1" hangingPunct="1">
              <a:buFont typeface="Wingdings" charset="0"/>
              <a:buNone/>
            </a:pPr>
            <a:endParaRPr lang="en-US">
              <a:latin typeface="Calibri" charset="0"/>
              <a:ea typeface="Osaka" charset="0"/>
              <a:cs typeface="Osaka" charset="0"/>
            </a:endParaRPr>
          </a:p>
          <a:p>
            <a:pPr eaLnBrk="1" hangingPunct="1"/>
            <a:endParaRPr lang="en-US">
              <a:latin typeface="Calibri" charset="0"/>
              <a:ea typeface="Osaka" charset="0"/>
              <a:cs typeface="Osaka"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endParaRPr lang="en-US">
              <a:latin typeface="Helvetica" charset="0"/>
              <a:ea typeface="Osaka" charset="0"/>
              <a:cs typeface="Osaka" charset="0"/>
            </a:endParaRPr>
          </a:p>
        </p:txBody>
      </p:sp>
      <p:sp>
        <p:nvSpPr>
          <p:cNvPr id="90114" name="Rectangle 3"/>
          <p:cNvSpPr>
            <a:spLocks noGrp="1" noChangeArrowheads="1"/>
          </p:cNvSpPr>
          <p:nvPr>
            <p:ph type="body" idx="1"/>
          </p:nvPr>
        </p:nvSpPr>
        <p:spPr/>
        <p:txBody>
          <a:bodyPr/>
          <a:lstStyle/>
          <a:p>
            <a:pPr eaLnBrk="1" hangingPunct="1"/>
            <a:endParaRPr lang="en-US">
              <a:latin typeface="Helvetica" charset="0"/>
              <a:ea typeface="Osaka" charset="0"/>
              <a:cs typeface="Osaka" charset="0"/>
            </a:endParaRPr>
          </a:p>
        </p:txBody>
      </p:sp>
      <p:pic>
        <p:nvPicPr>
          <p:cNvPr id="90115" name="Picture 4" descr="quack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8261350" cy="840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6" name="Text Box 5"/>
          <p:cNvSpPr txBox="1">
            <a:spLocks noChangeArrowheads="1"/>
          </p:cNvSpPr>
          <p:nvPr/>
        </p:nvSpPr>
        <p:spPr bwMode="auto">
          <a:xfrm>
            <a:off x="1371600" y="6172200"/>
            <a:ext cx="60198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ja-JP" altLang="en-US" sz="2800"/>
              <a:t>“</a:t>
            </a:r>
            <a:r>
              <a:rPr lang="en-US" altLang="ja-JP" sz="2800"/>
              <a:t>The public is tiring of unfair attacks.</a:t>
            </a:r>
            <a:r>
              <a:rPr lang="ja-JP" altLang="en-US" sz="2800"/>
              <a:t>”</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chemeClr val="tx1"/>
            </a:solidFill>
          </a:ln>
        </p:spPr>
        <p:txBody>
          <a:bodyPr/>
          <a:lstStyle/>
          <a:p>
            <a:r>
              <a:rPr lang="en-US"/>
              <a:t>Knowledge</a:t>
            </a:r>
          </a:p>
        </p:txBody>
      </p:sp>
      <p:sp>
        <p:nvSpPr>
          <p:cNvPr id="4" name="TextBox 3"/>
          <p:cNvSpPr txBox="1"/>
          <p:nvPr/>
        </p:nvSpPr>
        <p:spPr>
          <a:xfrm>
            <a:off x="914400" y="2209800"/>
            <a:ext cx="7239000" cy="1981200"/>
          </a:xfrm>
          <a:prstGeom prst="rect">
            <a:avLst/>
          </a:prstGeom>
          <a:noFill/>
        </p:spPr>
        <p:txBody>
          <a:bodyPr wrap="square" rtlCol="0">
            <a:spAutoFit/>
          </a:bodyPr>
          <a:lstStyle/>
          <a:p>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991600" cy="3810000"/>
          </a:xfrm>
          <a:prstGeom prst="rect">
            <a:avLst/>
          </a:prstGeom>
          <a:noFill/>
          <a:ln>
            <a:noFill/>
          </a:ln>
        </p:spPr>
      </p:pic>
    </p:spTree>
    <p:extLst>
      <p:ext uri="{BB962C8B-B14F-4D97-AF65-F5344CB8AC3E}">
        <p14:creationId xmlns:p14="http://schemas.microsoft.com/office/powerpoint/2010/main" val="3987794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chemeClr val="tx1"/>
            </a:solidFill>
          </a:ln>
        </p:spPr>
        <p:txBody>
          <a:bodyPr/>
          <a:lstStyle/>
          <a:p>
            <a:r>
              <a:rPr lang="en-US" sz="4000"/>
              <a:t>Research on Knowledge and Expert Testimony</a:t>
            </a:r>
          </a:p>
        </p:txBody>
      </p:sp>
      <p:sp>
        <p:nvSpPr>
          <p:cNvPr id="3" name="Content Placeholder 2"/>
          <p:cNvSpPr>
            <a:spLocks noGrp="1"/>
          </p:cNvSpPr>
          <p:nvPr>
            <p:ph idx="1"/>
          </p:nvPr>
        </p:nvSpPr>
        <p:spPr>
          <a:xfrm>
            <a:off x="457200" y="1600200"/>
            <a:ext cx="8382000" cy="5105400"/>
          </a:xfrm>
        </p:spPr>
        <p:txBody>
          <a:bodyPr/>
          <a:lstStyle/>
          <a:p>
            <a:r>
              <a:rPr lang="en-US"/>
              <a:t>Differences in Expert Witness Knowledge: Do Mock Jurors Notice and Does It Matter?</a:t>
            </a:r>
          </a:p>
          <a:p>
            <a:r>
              <a:rPr lang="en-US"/>
              <a:t>J Am </a:t>
            </a:r>
            <a:r>
              <a:rPr lang="en-US" err="1"/>
              <a:t>Acad</a:t>
            </a:r>
            <a:r>
              <a:rPr lang="en-US"/>
              <a:t> Psychiatry &amp; Law 43:69-81 (2015)</a:t>
            </a:r>
            <a:endParaRPr lang="en-US" b="1"/>
          </a:p>
          <a:p>
            <a:r>
              <a:rPr lang="en-US" baseline="30000">
                <a:solidFill>
                  <a:schemeClr val="tx2">
                    <a:lumMod val="75000"/>
                  </a:schemeClr>
                </a:solidFill>
                <a:hlinkClick r:id="rId2"/>
              </a:rPr>
              <a:t>Caroline Parrott, </a:t>
            </a:r>
            <a:r>
              <a:rPr lang="en-US" baseline="30000">
                <a:solidFill>
                  <a:schemeClr val="tx2">
                    <a:lumMod val="75000"/>
                  </a:schemeClr>
                </a:solidFill>
                <a:hlinkClick r:id="rId3"/>
              </a:rPr>
              <a:t>Tess Neal, </a:t>
            </a:r>
            <a:r>
              <a:rPr lang="en-US" baseline="30000">
                <a:solidFill>
                  <a:schemeClr val="tx2">
                    <a:lumMod val="75000"/>
                  </a:schemeClr>
                </a:solidFill>
                <a:hlinkClick r:id="rId4"/>
              </a:rPr>
              <a:t>Jennifer Wilson, </a:t>
            </a:r>
            <a:r>
              <a:rPr lang="en-US" baseline="30000">
                <a:solidFill>
                  <a:schemeClr val="tx2">
                    <a:lumMod val="75000"/>
                  </a:schemeClr>
                </a:solidFill>
              </a:rPr>
              <a:t>&amp; Stanley L. Brodsky</a:t>
            </a:r>
            <a:r>
              <a:rPr lang="en-US">
                <a:solidFill>
                  <a:schemeClr val="tx2">
                    <a:lumMod val="75000"/>
                  </a:schemeClr>
                </a:solidFill>
              </a:rPr>
              <a:t> </a:t>
            </a:r>
          </a:p>
          <a:p>
            <a:r>
              <a:rPr lang="en-US" sz="2800"/>
              <a:t>155 college students, 2x2 design high/low knowledge, male/female witness</a:t>
            </a:r>
          </a:p>
          <a:p>
            <a:r>
              <a:rPr lang="en-US" sz="2800"/>
              <a:t>Knowledge defined as : substantive content and clarity of testimony, credentials, relevant experience, self-proclaimed expertise, assertiveness, and familiarity with the case </a:t>
            </a:r>
          </a:p>
          <a:p>
            <a:endParaRPr lang="en-US" baseline="30000"/>
          </a:p>
        </p:txBody>
      </p:sp>
    </p:spTree>
    <p:extLst>
      <p:ext uri="{BB962C8B-B14F-4D97-AF65-F5344CB8AC3E}">
        <p14:creationId xmlns:p14="http://schemas.microsoft.com/office/powerpoint/2010/main" val="937266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Findings</a:t>
            </a:r>
          </a:p>
        </p:txBody>
      </p:sp>
      <p:sp>
        <p:nvSpPr>
          <p:cNvPr id="3" name="Content Placeholder 2"/>
          <p:cNvSpPr>
            <a:spLocks noGrp="1"/>
          </p:cNvSpPr>
          <p:nvPr>
            <p:ph idx="1"/>
          </p:nvPr>
        </p:nvSpPr>
        <p:spPr>
          <a:xfrm>
            <a:off x="457200" y="1600200"/>
            <a:ext cx="8305800" cy="4953000"/>
          </a:xfrm>
        </p:spPr>
        <p:txBody>
          <a:bodyPr/>
          <a:lstStyle/>
          <a:p>
            <a:r>
              <a:rPr lang="en-US"/>
              <a:t>No difference in capital sentencing.</a:t>
            </a:r>
          </a:p>
          <a:p>
            <a:r>
              <a:rPr lang="en-US"/>
              <a:t>Low knowledge associated with higher likability. </a:t>
            </a:r>
          </a:p>
          <a:p>
            <a:r>
              <a:rPr lang="en-US"/>
              <a:t>Too much self- assertion of knowledge may have turned off mock jurors.</a:t>
            </a:r>
          </a:p>
          <a:p>
            <a:r>
              <a:rPr lang="en-US"/>
              <a:t>Ceiling effect on expertise.</a:t>
            </a:r>
          </a:p>
          <a:p>
            <a:r>
              <a:rPr lang="en-US"/>
              <a:t>Still: high knowledge is responsible thing to acquire. But deliver it in doses that can be swallowed.</a:t>
            </a:r>
          </a:p>
        </p:txBody>
      </p:sp>
    </p:spTree>
    <p:extLst>
      <p:ext uri="{BB962C8B-B14F-4D97-AF65-F5344CB8AC3E}">
        <p14:creationId xmlns:p14="http://schemas.microsoft.com/office/powerpoint/2010/main" val="11917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Meeting With Counsel</a:t>
            </a:r>
          </a:p>
        </p:txBody>
      </p:sp>
      <p:sp>
        <p:nvSpPr>
          <p:cNvPr id="91138" name="Rectangle 3"/>
          <p:cNvSpPr>
            <a:spLocks noGrp="1" noChangeArrowheads="1"/>
          </p:cNvSpPr>
          <p:nvPr>
            <p:ph idx="1"/>
          </p:nvPr>
        </p:nvSpPr>
        <p:spPr>
          <a:xfrm>
            <a:off x="571500" y="2122488"/>
            <a:ext cx="8001000" cy="987425"/>
          </a:xfrm>
        </p:spPr>
        <p:txBody>
          <a:bodyPr/>
          <a:lstStyle/>
          <a:p>
            <a:pPr eaLnBrk="1" hangingPunct="1">
              <a:buFont typeface="Wingdings" charset="0"/>
              <a:buNone/>
            </a:pPr>
            <a:r>
              <a:rPr lang="en-US" sz="2800" b="1">
                <a:latin typeface="Calibri" charset="0"/>
                <a:ea typeface="Osaka" charset="0"/>
                <a:cs typeface="Osaka" charset="0"/>
              </a:rPr>
              <a:t>Clarifying scheduling: When, where, ongoing notice of times</a:t>
            </a:r>
          </a:p>
        </p:txBody>
      </p:sp>
      <p:sp>
        <p:nvSpPr>
          <p:cNvPr id="91139" name="Rectangle 4"/>
          <p:cNvSpPr>
            <a:spLocks noChangeArrowheads="1"/>
          </p:cNvSpPr>
          <p:nvPr/>
        </p:nvSpPr>
        <p:spPr bwMode="auto">
          <a:xfrm>
            <a:off x="685800" y="3200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Going over qualifying questions</a:t>
            </a:r>
          </a:p>
        </p:txBody>
      </p:sp>
      <p:sp>
        <p:nvSpPr>
          <p:cNvPr id="91140" name="Rectangle 5"/>
          <p:cNvSpPr>
            <a:spLocks noChangeArrowheads="1"/>
          </p:cNvSpPr>
          <p:nvPr/>
        </p:nvSpPr>
        <p:spPr bwMode="auto">
          <a:xfrm>
            <a:off x="609600" y="3886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Agreement about issues you will be asked to cover</a:t>
            </a:r>
          </a:p>
        </p:txBody>
      </p:sp>
      <p:sp>
        <p:nvSpPr>
          <p:cNvPr id="91141" name="Rectangle 6"/>
          <p:cNvSpPr>
            <a:spLocks noChangeArrowheads="1"/>
          </p:cNvSpPr>
          <p:nvPr/>
        </p:nvSpPr>
        <p:spPr bwMode="auto">
          <a:xfrm>
            <a:off x="609600" y="46482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Draft by attorney or by you of direct examination questions  </a:t>
            </a:r>
          </a:p>
          <a:p>
            <a:endParaRPr lang="en-US" b="1"/>
          </a:p>
          <a:p>
            <a:r>
              <a:rPr lang="en-US" b="1"/>
              <a:t>And if the attorney declines to meet with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endParaRPr lang="en-US">
              <a:latin typeface="Calibri" charset="0"/>
              <a:ea typeface="Osaka" charset="0"/>
              <a:cs typeface="Osaka" charset="0"/>
            </a:endParaRPr>
          </a:p>
          <a:p>
            <a:pPr eaLnBrk="1" hangingPunct="1">
              <a:buNone/>
            </a:pPr>
            <a:r>
              <a:rPr lang="en-US">
                <a:latin typeface="Calibri" charset="0"/>
                <a:ea typeface="Osaka" charset="0"/>
                <a:cs typeface="Osaka" charset="0"/>
              </a:rPr>
              <a:t>Brodsky, S.L. (2013).  </a:t>
            </a:r>
            <a:r>
              <a:rPr lang="en-US" b="1" i="1">
                <a:latin typeface="Calibri" charset="0"/>
                <a:ea typeface="Osaka" charset="0"/>
                <a:cs typeface="Osaka" charset="0"/>
              </a:rPr>
              <a:t>Testifying in Court: Second Edition</a:t>
            </a:r>
            <a:r>
              <a:rPr lang="en-US">
                <a:latin typeface="Calibri" charset="0"/>
                <a:ea typeface="Osaka" charset="0"/>
                <a:cs typeface="Osaka" charset="0"/>
              </a:rPr>
              <a:t>. Washington, DC:  American Psychological Association Books. </a:t>
            </a:r>
          </a:p>
          <a:p>
            <a:pPr eaLnBrk="1" hangingPunct="1">
              <a:buNone/>
            </a:pPr>
            <a:endParaRPr lang="en-US">
              <a:latin typeface="Calibri" charset="0"/>
              <a:ea typeface="Osaka" charset="0"/>
              <a:cs typeface="Osaka" charset="0"/>
            </a:endParaRPr>
          </a:p>
        </p:txBody>
      </p:sp>
      <p:pic>
        <p:nvPicPr>
          <p:cNvPr id="4" name="Picture 3" descr="over of Testifying in Court, Second Edition (medium)"/>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590800" cy="3962400"/>
          </a:xfrm>
          <a:prstGeom prst="rect">
            <a:avLst/>
          </a:prstGeom>
          <a:noFill/>
          <a:ln>
            <a:noFill/>
          </a:ln>
        </p:spPr>
      </p:pic>
    </p:spTree>
    <p:extLst>
      <p:ext uri="{BB962C8B-B14F-4D97-AF65-F5344CB8AC3E}">
        <p14:creationId xmlns:p14="http://schemas.microsoft.com/office/powerpoint/2010/main" val="1862896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609600" y="0"/>
            <a:ext cx="7905970" cy="13716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Handling Anxiety about Testifying</a:t>
            </a:r>
          </a:p>
        </p:txBody>
      </p:sp>
      <p:sp>
        <p:nvSpPr>
          <p:cNvPr id="23555" name="Rectangle 3"/>
          <p:cNvSpPr>
            <a:spLocks noGrp="1" noChangeArrowheads="1"/>
          </p:cNvSpPr>
          <p:nvPr>
            <p:ph idx="1"/>
          </p:nvPr>
        </p:nvSpPr>
        <p:spPr>
          <a:xfrm>
            <a:off x="533400" y="2438400"/>
            <a:ext cx="6248400" cy="1066800"/>
          </a:xfrm>
        </p:spPr>
        <p:txBody>
          <a:bodyPr/>
          <a:lstStyle/>
          <a:p>
            <a:pPr eaLnBrk="1" hangingPunct="1">
              <a:buFont typeface="Wingdings" charset="0"/>
              <a:buNone/>
            </a:pPr>
            <a:r>
              <a:rPr lang="en-US" sz="2800" b="1">
                <a:latin typeface="Calibri" charset="0"/>
                <a:ea typeface="Osaka" charset="0"/>
                <a:cs typeface="Osaka" charset="0"/>
              </a:rPr>
              <a:t>Testimony anxiety is normative in infrequent or new witnesses</a:t>
            </a:r>
          </a:p>
        </p:txBody>
      </p:sp>
      <p:pic>
        <p:nvPicPr>
          <p:cNvPr id="92163" name="Picture 4" descr="michelangelolastjudgementdetail"/>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324600" y="3810000"/>
            <a:ext cx="222567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Rectangle 5"/>
          <p:cNvSpPr>
            <a:spLocks noChangeArrowheads="1"/>
          </p:cNvSpPr>
          <p:nvPr/>
        </p:nvSpPr>
        <p:spPr bwMode="auto">
          <a:xfrm>
            <a:off x="533400" y="3962400"/>
            <a:ext cx="6248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Overprepare: </a:t>
            </a:r>
          </a:p>
          <a:p>
            <a:endParaRPr lang="en-US" b="1"/>
          </a:p>
          <a:p>
            <a:r>
              <a:rPr lang="en-US" b="1"/>
              <a:t>Action is the natural antidote for anxiety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xEl>
                                              <p:pRg st="0" end="0"/>
                                            </p:txEl>
                                          </p:spTgt>
                                        </p:tgtEl>
                                        <p:attrNameLst>
                                          <p:attrName>style.visibility</p:attrName>
                                        </p:attrNameLst>
                                      </p:cBhvr>
                                      <p:to>
                                        <p:strVal val="visible"/>
                                      </p:to>
                                    </p:set>
                                    <p:anim calcmode="lin" valueType="num">
                                      <p:cBhvr additive="base">
                                        <p:cTn id="13"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7">
                                            <p:txEl>
                                              <p:pRg st="2" end="2"/>
                                            </p:txEl>
                                          </p:spTgt>
                                        </p:tgtEl>
                                        <p:attrNameLst>
                                          <p:attrName>style.visibility</p:attrName>
                                        </p:attrNameLst>
                                      </p:cBhvr>
                                      <p:to>
                                        <p:strVal val="visible"/>
                                      </p:to>
                                    </p:set>
                                    <p:anim calcmode="lin" valueType="num">
                                      <p:cBhvr additive="base">
                                        <p:cTn id="19" dur="500" fill="hold"/>
                                        <p:tgtEl>
                                          <p:spTgt spid="2355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P spid="2355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457200" y="228600"/>
            <a:ext cx="8229600" cy="11430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Anxiety Reduction</a:t>
            </a:r>
          </a:p>
        </p:txBody>
      </p:sp>
      <p:sp>
        <p:nvSpPr>
          <p:cNvPr id="24579" name="Rectangle 3"/>
          <p:cNvSpPr>
            <a:spLocks noGrp="1" noChangeArrowheads="1"/>
          </p:cNvSpPr>
          <p:nvPr>
            <p:ph idx="1"/>
          </p:nvPr>
        </p:nvSpPr>
        <p:spPr>
          <a:xfrm>
            <a:off x="571500" y="2192338"/>
            <a:ext cx="8001000" cy="1058862"/>
          </a:xfrm>
        </p:spPr>
        <p:txBody>
          <a:bodyPr/>
          <a:lstStyle/>
          <a:p>
            <a:pPr eaLnBrk="1" hangingPunct="1">
              <a:buFont typeface="Wingdings" charset="0"/>
              <a:buNone/>
            </a:pPr>
            <a:r>
              <a:rPr lang="en-US" sz="2800" b="1">
                <a:latin typeface="Calibri" charset="0"/>
                <a:ea typeface="Osaka" charset="0"/>
                <a:cs typeface="Osaka" charset="0"/>
              </a:rPr>
              <a:t>Familiarization with and habituation to the courtroom</a:t>
            </a:r>
          </a:p>
        </p:txBody>
      </p:sp>
      <p:sp>
        <p:nvSpPr>
          <p:cNvPr id="24580" name="Rectangle 4"/>
          <p:cNvSpPr>
            <a:spLocks noChangeArrowheads="1"/>
          </p:cNvSpPr>
          <p:nvPr/>
        </p:nvSpPr>
        <p:spPr bwMode="auto">
          <a:xfrm>
            <a:off x="685800" y="3429000"/>
            <a:ext cx="7620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Observations before testimony (if rule is waived)</a:t>
            </a:r>
          </a:p>
        </p:txBody>
      </p:sp>
      <p:sp>
        <p:nvSpPr>
          <p:cNvPr id="93188" name="Rectangle 5"/>
          <p:cNvSpPr>
            <a:spLocks noChangeArrowheads="1"/>
          </p:cNvSpPr>
          <p:nvPr/>
        </p:nvSpPr>
        <p:spPr bwMode="auto">
          <a:xfrm>
            <a:off x="685800" y="44196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Speaking aloud</a:t>
            </a:r>
          </a:p>
        </p:txBody>
      </p:sp>
      <p:sp>
        <p:nvSpPr>
          <p:cNvPr id="24582" name="Rectangle 6"/>
          <p:cNvSpPr>
            <a:spLocks noChangeArrowheads="1"/>
          </p:cNvSpPr>
          <p:nvPr/>
        </p:nvSpPr>
        <p:spPr bwMode="auto">
          <a:xfrm>
            <a:off x="685800" y="56388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b="1"/>
              <a:t>Fit and place in the witness stand</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0" end="0"/>
                                            </p:txEl>
                                          </p:spTgt>
                                        </p:tgtEl>
                                        <p:attrNameLst>
                                          <p:attrName>style.visibility</p:attrName>
                                        </p:attrNameLst>
                                      </p:cBhvr>
                                      <p:to>
                                        <p:strVal val="visible"/>
                                      </p:to>
                                    </p:set>
                                    <p:anim calcmode="lin" valueType="num">
                                      <p:cBhvr additive="base">
                                        <p:cTn id="13"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2">
                                            <p:txEl>
                                              <p:pRg st="0" end="0"/>
                                            </p:txEl>
                                          </p:spTgt>
                                        </p:tgtEl>
                                        <p:attrNameLst>
                                          <p:attrName>style.visibility</p:attrName>
                                        </p:attrNameLst>
                                      </p:cBhvr>
                                      <p:to>
                                        <p:strVal val="visible"/>
                                      </p:to>
                                    </p:set>
                                    <p:anim calcmode="lin" valueType="num">
                                      <p:cBhvr additive="base">
                                        <p:cTn id="19" dur="500" fill="hold"/>
                                        <p:tgtEl>
                                          <p:spTgt spid="2458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P spid="24580" grpId="0" build="p" autoUpdateAnimBg="0"/>
      <p:bldP spid="24582"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Anxiety Reduction- 2</a:t>
            </a:r>
          </a:p>
        </p:txBody>
      </p:sp>
      <p:sp>
        <p:nvSpPr>
          <p:cNvPr id="25603" name="Rectangle 3"/>
          <p:cNvSpPr>
            <a:spLocks noGrp="1" noChangeArrowheads="1"/>
          </p:cNvSpPr>
          <p:nvPr>
            <p:ph idx="1"/>
          </p:nvPr>
        </p:nvSpPr>
        <p:spPr>
          <a:xfrm>
            <a:off x="457200" y="1752600"/>
            <a:ext cx="7772400" cy="685800"/>
          </a:xfrm>
        </p:spPr>
        <p:txBody>
          <a:bodyPr/>
          <a:lstStyle/>
          <a:p>
            <a:pPr eaLnBrk="1" hangingPunct="1">
              <a:buFont typeface="Wingdings" charset="0"/>
              <a:buNone/>
            </a:pPr>
            <a:r>
              <a:rPr lang="en-US" sz="2800" b="1">
                <a:latin typeface="Calibri" charset="0"/>
                <a:ea typeface="Osaka" charset="0"/>
                <a:cs typeface="Osaka" charset="0"/>
              </a:rPr>
              <a:t>Known and proven methods</a:t>
            </a:r>
          </a:p>
          <a:p>
            <a:pPr eaLnBrk="1" hangingPunct="1"/>
            <a:endParaRPr lang="en-US" sz="2800" b="1">
              <a:latin typeface="Calibri" charset="0"/>
              <a:ea typeface="Osaka" charset="0"/>
              <a:cs typeface="Osaka" charset="0"/>
            </a:endParaRPr>
          </a:p>
          <a:p>
            <a:pPr eaLnBrk="1" hangingPunct="1">
              <a:buFont typeface="Wingdings" charset="0"/>
              <a:buNone/>
            </a:pPr>
            <a:r>
              <a:rPr lang="en-US" sz="2800" b="1">
                <a:latin typeface="Calibri" charset="0"/>
                <a:ea typeface="Osaka" charset="0"/>
                <a:cs typeface="Osaka" charset="0"/>
              </a:rPr>
              <a:t>Do not try new personal or chemical methods</a:t>
            </a:r>
          </a:p>
          <a:p>
            <a:pPr eaLnBrk="1" hangingPunct="1"/>
            <a:endParaRPr lang="en-US" sz="2800" b="1">
              <a:latin typeface="Calibri" charset="0"/>
              <a:ea typeface="Osaka" charset="0"/>
              <a:cs typeface="Osaka" charset="0"/>
            </a:endParaRPr>
          </a:p>
        </p:txBody>
      </p:sp>
      <p:sp>
        <p:nvSpPr>
          <p:cNvPr id="25604" name="Rectangle 4"/>
          <p:cNvSpPr>
            <a:spLocks noChangeArrowheads="1"/>
          </p:cNvSpPr>
          <p:nvPr/>
        </p:nvSpPr>
        <p:spPr bwMode="auto">
          <a:xfrm>
            <a:off x="533400" y="3505200"/>
            <a:ext cx="7772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a:t>
            </a:r>
            <a:r>
              <a:rPr lang="en-US" sz="3200" b="1"/>
              <a:t>The Rumpelstiltskin Principle</a:t>
            </a:r>
            <a:r>
              <a:rPr lang="en-US" b="1"/>
              <a:t>:</a:t>
            </a:r>
          </a:p>
          <a:p>
            <a:endParaRPr lang="en-US" b="1"/>
          </a:p>
          <a:p>
            <a:r>
              <a:rPr lang="en-US" b="1"/>
              <a:t> Know names of all of the participants </a:t>
            </a:r>
          </a:p>
        </p:txBody>
      </p:sp>
      <p:sp>
        <p:nvSpPr>
          <p:cNvPr id="25605" name="Rectangle 5"/>
          <p:cNvSpPr>
            <a:spLocks noChangeArrowheads="1"/>
          </p:cNvSpPr>
          <p:nvPr/>
        </p:nvSpPr>
        <p:spPr bwMode="auto">
          <a:xfrm>
            <a:off x="609600" y="5105400"/>
            <a:ext cx="777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•Parallel forms of address can then follow:</a:t>
            </a:r>
          </a:p>
          <a:p>
            <a:r>
              <a:rPr lang="ja-JP" altLang="en-US" b="1"/>
              <a:t>“</a:t>
            </a:r>
            <a:r>
              <a:rPr lang="en-US" altLang="ja-JP" b="1"/>
              <a:t>Dr. Smith, would you please explain . . . .</a:t>
            </a:r>
            <a:r>
              <a:rPr lang="ja-JP" altLang="en-US" b="1"/>
              <a:t>”</a:t>
            </a:r>
            <a:endParaRPr lang="en-US" altLang="ja-JP" b="1"/>
          </a:p>
          <a:p>
            <a:r>
              <a:rPr lang="ja-JP" altLang="en-US" b="1"/>
              <a:t>“</a:t>
            </a:r>
            <a:r>
              <a:rPr lang="en-US" altLang="ja-JP" b="1"/>
              <a:t>Mr. Moore, it is routine practice to . . . </a:t>
            </a:r>
            <a:r>
              <a:rPr lang="ja-JP" altLang="en-US" b="1"/>
              <a:t>“</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calcmode="lin" valueType="num">
                                      <p:cBhvr additive="base">
                                        <p:cTn id="13"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4">
                                            <p:txEl>
                                              <p:pRg st="0" end="0"/>
                                            </p:txEl>
                                          </p:spTgt>
                                        </p:tgtEl>
                                        <p:attrNameLst>
                                          <p:attrName>style.visibility</p:attrName>
                                        </p:attrNameLst>
                                      </p:cBhvr>
                                      <p:to>
                                        <p:strVal val="visible"/>
                                      </p:to>
                                    </p:set>
                                    <p:anim calcmode="lin" valueType="num">
                                      <p:cBhvr additive="base">
                                        <p:cTn id="19" dur="500" fill="hold"/>
                                        <p:tgtEl>
                                          <p:spTgt spid="2560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4">
                                            <p:txEl>
                                              <p:pRg st="2" end="2"/>
                                            </p:txEl>
                                          </p:spTgt>
                                        </p:tgtEl>
                                        <p:attrNameLst>
                                          <p:attrName>style.visibility</p:attrName>
                                        </p:attrNameLst>
                                      </p:cBhvr>
                                      <p:to>
                                        <p:strVal val="visible"/>
                                      </p:to>
                                    </p:set>
                                    <p:anim calcmode="lin" valueType="num">
                                      <p:cBhvr additive="base">
                                        <p:cTn id="25" dur="500" fill="hold"/>
                                        <p:tgtEl>
                                          <p:spTgt spid="2560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5">
                                            <p:txEl>
                                              <p:pRg st="0" end="0"/>
                                            </p:txEl>
                                          </p:spTgt>
                                        </p:tgtEl>
                                        <p:attrNameLst>
                                          <p:attrName>style.visibility</p:attrName>
                                        </p:attrNameLst>
                                      </p:cBhvr>
                                      <p:to>
                                        <p:strVal val="visible"/>
                                      </p:to>
                                    </p:set>
                                    <p:anim calcmode="lin" valueType="num">
                                      <p:cBhvr additive="base">
                                        <p:cTn id="31" dur="500" fill="hold"/>
                                        <p:tgtEl>
                                          <p:spTgt spid="2560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605">
                                            <p:txEl>
                                              <p:pRg st="1" end="1"/>
                                            </p:txEl>
                                          </p:spTgt>
                                        </p:tgtEl>
                                        <p:attrNameLst>
                                          <p:attrName>style.visibility</p:attrName>
                                        </p:attrNameLst>
                                      </p:cBhvr>
                                      <p:to>
                                        <p:strVal val="visible"/>
                                      </p:to>
                                    </p:set>
                                    <p:anim calcmode="lin" valueType="num">
                                      <p:cBhvr additive="base">
                                        <p:cTn id="37" dur="500" fill="hold"/>
                                        <p:tgtEl>
                                          <p:spTgt spid="25605">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605">
                                            <p:txEl>
                                              <p:pRg st="2" end="2"/>
                                            </p:txEl>
                                          </p:spTgt>
                                        </p:tgtEl>
                                        <p:attrNameLst>
                                          <p:attrName>style.visibility</p:attrName>
                                        </p:attrNameLst>
                                      </p:cBhvr>
                                      <p:to>
                                        <p:strVal val="visible"/>
                                      </p:to>
                                    </p:set>
                                    <p:anim calcmode="lin" valueType="num">
                                      <p:cBhvr additive="base">
                                        <p:cTn id="43" dur="500" fill="hold"/>
                                        <p:tgtEl>
                                          <p:spTgt spid="25605">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60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4" grpId="0" build="p" autoUpdateAnimBg="0"/>
      <p:bldP spid="2560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425450"/>
            <a:ext cx="7318375"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143000" y="-25400"/>
            <a:ext cx="2630197" cy="461665"/>
          </a:xfrm>
          <a:prstGeom prst="rect">
            <a:avLst/>
          </a:prstGeom>
          <a:noFill/>
        </p:spPr>
        <p:txBody>
          <a:bodyPr wrap="none" rtlCol="0">
            <a:spAutoFit/>
          </a:bodyPr>
          <a:lstStyle/>
          <a:p>
            <a:r>
              <a:rPr lang="en-US" b="1"/>
              <a:t>And stay hydrated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solidFill>
            <a:srgbClr val="8EB4E3"/>
          </a:solidFill>
          <a:ln w="28575">
            <a:solidFill>
              <a:schemeClr val="tx1"/>
            </a:solidFill>
            <a:miter lim="800000"/>
            <a:headEnd/>
            <a:tailEnd/>
          </a:ln>
        </p:spPr>
        <p:txBody>
          <a:bodyPr/>
          <a:lstStyle/>
          <a:p>
            <a:pPr eaLnBrk="1" hangingPunct="1"/>
            <a:r>
              <a:rPr lang="en-US" b="1">
                <a:latin typeface="Calibri" charset="0"/>
                <a:ea typeface="Osaka" charset="0"/>
                <a:cs typeface="Osaka" charset="0"/>
              </a:rPr>
              <a:t> Breath control</a:t>
            </a:r>
          </a:p>
        </p:txBody>
      </p:sp>
      <p:sp>
        <p:nvSpPr>
          <p:cNvPr id="275459" name="Rectangle 3"/>
          <p:cNvSpPr>
            <a:spLocks noGrp="1" noChangeArrowheads="1"/>
          </p:cNvSpPr>
          <p:nvPr>
            <p:ph idx="1"/>
          </p:nvPr>
        </p:nvSpPr>
        <p:spPr/>
        <p:txBody>
          <a:bodyPr/>
          <a:lstStyle/>
          <a:p>
            <a:pPr eaLnBrk="1" hangingPunct="1">
              <a:buFont typeface="Wingdings" charset="0"/>
              <a:buNone/>
            </a:pPr>
            <a:r>
              <a:rPr lang="en-US" sz="3600">
                <a:latin typeface="Calibri" charset="0"/>
                <a:ea typeface="Osaka" charset="0"/>
                <a:cs typeface="Osaka" charset="0"/>
              </a:rPr>
              <a:t>Avoid shallow and quick breathing</a:t>
            </a:r>
          </a:p>
          <a:p>
            <a:pPr eaLnBrk="1" hangingPunct="1">
              <a:buFont typeface="Wingdings" charset="0"/>
              <a:buNone/>
            </a:pPr>
            <a:r>
              <a:rPr lang="en-US" sz="3600">
                <a:latin typeface="Calibri" charset="0"/>
                <a:ea typeface="Osaka" charset="0"/>
                <a:cs typeface="Osaka" charset="0"/>
              </a:rPr>
              <a:t>Breathe in before answer</a:t>
            </a:r>
          </a:p>
          <a:p>
            <a:pPr eaLnBrk="1" hangingPunct="1">
              <a:buFont typeface="Wingdings" charset="0"/>
              <a:buNone/>
            </a:pPr>
            <a:endParaRPr lang="en-US" sz="3600" b="1">
              <a:latin typeface="Calibri" charset="0"/>
              <a:ea typeface="Osaka" charset="0"/>
              <a:cs typeface="Osaka" charset="0"/>
            </a:endParaRPr>
          </a:p>
          <a:p>
            <a:pPr eaLnBrk="1" hangingPunct="1">
              <a:buFont typeface="Wingdings" charset="0"/>
              <a:buNone/>
            </a:pPr>
            <a:r>
              <a:rPr lang="en-US" sz="3600">
                <a:latin typeface="Calibri" charset="0"/>
                <a:ea typeface="Osaka" charset="0"/>
                <a:cs typeface="Osaka" charset="0"/>
              </a:rPr>
              <a:t>Deep breathing = emotional power</a:t>
            </a:r>
          </a:p>
          <a:p>
            <a:pPr eaLnBrk="1" hangingPunct="1">
              <a:buFont typeface="Wingdings" charset="0"/>
              <a:buNone/>
            </a:pPr>
            <a:r>
              <a:rPr lang="en-US" sz="3600">
                <a:latin typeface="Calibri" charset="0"/>
                <a:ea typeface="Osaka" charset="0"/>
                <a:cs typeface="Osaka" charset="0"/>
              </a:rPr>
              <a:t>Pay attention to breath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 calcmode="lin" valueType="num">
                                      <p:cBhvr additive="base">
                                        <p:cTn id="7" dur="500" fill="hold"/>
                                        <p:tgtEl>
                                          <p:spTgt spid="275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54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5459">
                                            <p:txEl>
                                              <p:pRg st="1" end="1"/>
                                            </p:txEl>
                                          </p:spTgt>
                                        </p:tgtEl>
                                        <p:attrNameLst>
                                          <p:attrName>style.visibility</p:attrName>
                                        </p:attrNameLst>
                                      </p:cBhvr>
                                      <p:to>
                                        <p:strVal val="visible"/>
                                      </p:to>
                                    </p:set>
                                    <p:anim calcmode="lin" valueType="num">
                                      <p:cBhvr additive="base">
                                        <p:cTn id="13" dur="500" fill="hold"/>
                                        <p:tgtEl>
                                          <p:spTgt spid="275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54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5459">
                                            <p:txEl>
                                              <p:pRg st="3" end="3"/>
                                            </p:txEl>
                                          </p:spTgt>
                                        </p:tgtEl>
                                        <p:attrNameLst>
                                          <p:attrName>style.visibility</p:attrName>
                                        </p:attrNameLst>
                                      </p:cBhvr>
                                      <p:to>
                                        <p:strVal val="visible"/>
                                      </p:to>
                                    </p:set>
                                    <p:anim calcmode="lin" valueType="num">
                                      <p:cBhvr additive="base">
                                        <p:cTn id="19" dur="500" fill="hold"/>
                                        <p:tgtEl>
                                          <p:spTgt spid="27545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54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5459">
                                            <p:txEl>
                                              <p:pRg st="4" end="4"/>
                                            </p:txEl>
                                          </p:spTgt>
                                        </p:tgtEl>
                                        <p:attrNameLst>
                                          <p:attrName>style.visibility</p:attrName>
                                        </p:attrNameLst>
                                      </p:cBhvr>
                                      <p:to>
                                        <p:strVal val="visible"/>
                                      </p:to>
                                    </p:set>
                                    <p:anim calcmode="lin" valueType="num">
                                      <p:cBhvr additive="base">
                                        <p:cTn id="25" dur="500" fill="hold"/>
                                        <p:tgtEl>
                                          <p:spTgt spid="27545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545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1030288"/>
            <a:ext cx="7089775"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0" name="TextBox 2"/>
          <p:cNvSpPr txBox="1">
            <a:spLocks noChangeArrowheads="1"/>
          </p:cNvSpPr>
          <p:nvPr/>
        </p:nvSpPr>
        <p:spPr bwMode="auto">
          <a:xfrm>
            <a:off x="76200" y="5791200"/>
            <a:ext cx="8915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ja-JP" altLang="en-US" b="1"/>
              <a:t>“</a:t>
            </a:r>
            <a:r>
              <a:rPr lang="en-US" altLang="ja-JP" b="1"/>
              <a:t>You</a:t>
            </a:r>
            <a:r>
              <a:rPr lang="ja-JP" altLang="en-US" b="1"/>
              <a:t>’</a:t>
            </a:r>
            <a:r>
              <a:rPr lang="en-US" altLang="ja-JP" b="1"/>
              <a:t>re always telling me how much you love me. – but just once I</a:t>
            </a:r>
            <a:r>
              <a:rPr lang="ja-JP" altLang="en-US" b="1"/>
              <a:t>’</a:t>
            </a:r>
            <a:r>
              <a:rPr lang="en-US" altLang="ja-JP" b="1"/>
              <a:t>d like </a:t>
            </a:r>
            <a:r>
              <a:rPr lang="en-US" b="1"/>
              <a:t>to hear you say it the way you said it in your deposition</a:t>
            </a:r>
            <a:r>
              <a:rPr lang="ja-JP" altLang="en-US" sz="2000" b="1"/>
              <a:t>”</a:t>
            </a:r>
            <a:endParaRPr lang="en-US" sz="2000"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Judges</a:t>
            </a:r>
          </a:p>
        </p:txBody>
      </p:sp>
      <p:sp>
        <p:nvSpPr>
          <p:cNvPr id="27651" name="Rectangle 3"/>
          <p:cNvSpPr>
            <a:spLocks noGrp="1" noChangeArrowheads="1"/>
          </p:cNvSpPr>
          <p:nvPr>
            <p:ph idx="1"/>
          </p:nvPr>
        </p:nvSpPr>
        <p:spPr>
          <a:xfrm>
            <a:off x="457200" y="2133600"/>
            <a:ext cx="8305800" cy="609600"/>
          </a:xfrm>
        </p:spPr>
        <p:txBody>
          <a:bodyPr/>
          <a:lstStyle/>
          <a:p>
            <a:pPr eaLnBrk="1" hangingPunct="1">
              <a:buFont typeface="Wingdings" charset="0"/>
              <a:buNone/>
            </a:pPr>
            <a:r>
              <a:rPr lang="en-US" sz="2800" b="1">
                <a:latin typeface="Calibri" charset="0"/>
                <a:ea typeface="Osaka" charset="0"/>
                <a:cs typeface="Osaka" charset="0"/>
              </a:rPr>
              <a:t>Always the trier of law (may be trier of fact)</a:t>
            </a:r>
            <a:endParaRPr lang="en-US" sz="2800">
              <a:latin typeface="Calibri" charset="0"/>
              <a:ea typeface="Osaka" charset="0"/>
              <a:cs typeface="Osaka" charset="0"/>
            </a:endParaRPr>
          </a:p>
        </p:txBody>
      </p:sp>
      <p:pic>
        <p:nvPicPr>
          <p:cNvPr id="101379" name="Picture 4" descr="gavel"/>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172200" y="4724400"/>
            <a:ext cx="19812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0" name="Rectangle 5"/>
          <p:cNvSpPr>
            <a:spLocks noChangeArrowheads="1"/>
          </p:cNvSpPr>
          <p:nvPr/>
        </p:nvSpPr>
        <p:spPr bwMode="auto">
          <a:xfrm>
            <a:off x="457200" y="2819400"/>
            <a:ext cx="830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Longevity, power, elections, active vs passive</a:t>
            </a:r>
            <a:endParaRPr lang="en-US"/>
          </a:p>
        </p:txBody>
      </p:sp>
      <p:sp>
        <p:nvSpPr>
          <p:cNvPr id="101381" name="Rectangle 6"/>
          <p:cNvSpPr>
            <a:spLocks noChangeArrowheads="1"/>
          </p:cNvSpPr>
          <p:nvPr/>
        </p:nvSpPr>
        <p:spPr bwMode="auto">
          <a:xfrm>
            <a:off x="457200" y="3429000"/>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May ask questions of witnesses</a:t>
            </a:r>
            <a:endParaRPr lang="en-US"/>
          </a:p>
        </p:txBody>
      </p:sp>
      <p:sp>
        <p:nvSpPr>
          <p:cNvPr id="101382" name="Rectangle 7"/>
          <p:cNvSpPr>
            <a:spLocks noChangeArrowheads="1"/>
          </p:cNvSpPr>
          <p:nvPr/>
        </p:nvSpPr>
        <p:spPr bwMode="auto">
          <a:xfrm>
            <a:off x="457200" y="4114800"/>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Widely varying degrees of control &amp; interest</a:t>
            </a:r>
            <a:endParaRPr lang="en-US"/>
          </a:p>
        </p:txBody>
      </p:sp>
      <p:sp>
        <p:nvSpPr>
          <p:cNvPr id="101383" name="Rectangle 8"/>
          <p:cNvSpPr>
            <a:spLocks noChangeArrowheads="1"/>
          </p:cNvSpPr>
          <p:nvPr/>
        </p:nvSpPr>
        <p:spPr bwMode="auto">
          <a:xfrm>
            <a:off x="457200" y="4724400"/>
            <a:ext cx="830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Affiliating with witnesses</a:t>
            </a:r>
          </a:p>
        </p:txBody>
      </p:sp>
      <p:sp>
        <p:nvSpPr>
          <p:cNvPr id="101384" name="Rectangle 9"/>
          <p:cNvSpPr>
            <a:spLocks noChangeArrowheads="1"/>
          </p:cNvSpPr>
          <p:nvPr/>
        </p:nvSpPr>
        <p:spPr bwMode="auto">
          <a:xfrm>
            <a:off x="457200" y="5410200"/>
            <a:ext cx="8305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t>May actively control witnesses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ChangeArrowheads="1"/>
          </p:cNvSpPr>
          <p:nvPr/>
        </p:nvSpPr>
        <p:spPr bwMode="auto">
          <a:xfrm>
            <a:off x="3429000" y="2343150"/>
            <a:ext cx="18415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endParaRPr lang="en-US" sz="4400">
              <a:solidFill>
                <a:schemeClr val="tx2"/>
              </a:solidFill>
            </a:endParaRPr>
          </a:p>
        </p:txBody>
      </p:sp>
      <p:pic>
        <p:nvPicPr>
          <p:cNvPr id="102402" name="Picture 4" descr="onthespot"/>
          <p:cNvPicPr>
            <a:picLocks noChangeAspect="1" noChangeArrowheads="1"/>
          </p:cNvPicPr>
          <p:nvPr/>
        </p:nvPicPr>
        <p:blipFill>
          <a:blip r:embed="rId2">
            <a:lum contrast="46000"/>
            <a:extLst>
              <a:ext uri="{28A0092B-C50C-407E-A947-70E740481C1C}">
                <a14:useLocalDpi xmlns:a14="http://schemas.microsoft.com/office/drawing/2010/main" val="0"/>
              </a:ext>
            </a:extLst>
          </a:blip>
          <a:srcRect/>
          <a:stretch>
            <a:fillRect/>
          </a:stretch>
        </p:blipFill>
        <p:spPr bwMode="auto">
          <a:xfrm>
            <a:off x="685800" y="687388"/>
            <a:ext cx="7467600" cy="617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2"/>
          <p:cNvSpPr>
            <a:spLocks noGrp="1" noChangeArrowheads="1"/>
          </p:cNvSpPr>
          <p:nvPr>
            <p:ph type="title"/>
          </p:nvPr>
        </p:nvSpPr>
        <p:spPr>
          <a:xfrm>
            <a:off x="533400" y="0"/>
            <a:ext cx="8001000" cy="914400"/>
          </a:xfrm>
          <a:solidFill>
            <a:srgbClr val="8EB4E3"/>
          </a:solidFill>
          <a:ln w="25400">
            <a:solidFill>
              <a:schemeClr val="tx1"/>
            </a:solidFill>
            <a:miter lim="800000"/>
            <a:headEnd/>
            <a:tailEnd/>
          </a:ln>
        </p:spPr>
        <p:txBody>
          <a:bodyPr/>
          <a:lstStyle/>
          <a:p>
            <a:r>
              <a:rPr lang="en-US">
                <a:latin typeface="Calibri" charset="0"/>
              </a:rPr>
              <a:t>Arbitrary Judges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pPr eaLnBrk="1" hangingPunct="1"/>
            <a:endParaRPr lang="en-US">
              <a:latin typeface="Helvetica" charset="0"/>
              <a:ea typeface="Osaka" charset="0"/>
              <a:cs typeface="Osaka" charset="0"/>
            </a:endParaRPr>
          </a:p>
        </p:txBody>
      </p:sp>
      <p:sp>
        <p:nvSpPr>
          <p:cNvPr id="103426" name="Rectangle 3"/>
          <p:cNvSpPr>
            <a:spLocks noGrp="1" noChangeArrowheads="1"/>
          </p:cNvSpPr>
          <p:nvPr>
            <p:ph type="body" idx="1"/>
          </p:nvPr>
        </p:nvSpPr>
        <p:spPr/>
        <p:txBody>
          <a:bodyPr/>
          <a:lstStyle/>
          <a:p>
            <a:pPr eaLnBrk="1" hangingPunct="1"/>
            <a:endParaRPr lang="en-US">
              <a:latin typeface="Helvetica" charset="0"/>
              <a:ea typeface="Osaka" charset="0"/>
              <a:cs typeface="Osaka" charset="0"/>
            </a:endParaRPr>
          </a:p>
        </p:txBody>
      </p:sp>
      <p:pic>
        <p:nvPicPr>
          <p:cNvPr id="103427" name="Picture 4" descr="qua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23888"/>
            <a:ext cx="11430000" cy="748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396875" y="6918325"/>
            <a:ext cx="8921032" cy="1569660"/>
          </a:xfrm>
          <a:prstGeom prst="rect">
            <a:avLst/>
          </a:prstGeom>
          <a:noFill/>
          <a:ln w="9525">
            <a:noFill/>
            <a:miter lim="800000"/>
            <a:headEnd/>
            <a:tailEnd/>
          </a:ln>
        </p:spPr>
        <p:txBody>
          <a:bodyPr wrap="none">
            <a:spAutoFit/>
          </a:bodyPr>
          <a:lstStyle/>
          <a:p>
            <a:pPr>
              <a:defRPr/>
            </a:pPr>
            <a:r>
              <a:rPr lang="en-US" sz="3200">
                <a:ln w="38100" cmpd="sng">
                  <a:solidFill>
                    <a:schemeClr val="tx2">
                      <a:lumMod val="10000"/>
                    </a:schemeClr>
                  </a:solidFill>
                </a:ln>
                <a:latin typeface="Times" pitchFamily="-105" charset="0"/>
                <a:ea typeface="Osaka" pitchFamily="-105" charset="-128"/>
                <a:cs typeface="Osaka" pitchFamily="-105" charset="-128"/>
              </a:rPr>
              <a:t>But, your honor, you asked us to approach the bench.</a:t>
            </a:r>
          </a:p>
          <a:p>
            <a:pPr>
              <a:defRPr/>
            </a:pPr>
            <a:endParaRPr lang="en-US" sz="3200">
              <a:ln w="38100" cmpd="sng">
                <a:solidFill>
                  <a:schemeClr val="tx2">
                    <a:lumMod val="10000"/>
                  </a:schemeClr>
                </a:solidFill>
              </a:ln>
              <a:latin typeface="Times" pitchFamily="-105" charset="0"/>
              <a:ea typeface="Osaka" pitchFamily="-105" charset="-128"/>
              <a:cs typeface="Osaka" pitchFamily="-105" charset="-128"/>
            </a:endParaRPr>
          </a:p>
          <a:p>
            <a:pPr>
              <a:defRPr/>
            </a:pPr>
            <a:r>
              <a:rPr lang="en-US" sz="3200">
                <a:ln w="38100" cmpd="sng">
                  <a:solidFill>
                    <a:schemeClr val="tx2">
                      <a:lumMod val="10000"/>
                    </a:schemeClr>
                  </a:solidFill>
                </a:ln>
                <a:latin typeface="Times" pitchFamily="-105" charset="0"/>
                <a:ea typeface="Osaka" pitchFamily="-105" charset="-128"/>
                <a:cs typeface="Osaka" pitchFamily="-105" charset="-128"/>
              </a:rPr>
              <a:t>Right, but you didn’t say “May 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w="28575">
            <a:solidFill>
              <a:srgbClr val="000000"/>
            </a:solidFill>
          </a:ln>
        </p:spPr>
        <p:txBody>
          <a:bodyPr/>
          <a:lstStyle/>
          <a:p>
            <a:pPr>
              <a:defRPr/>
            </a:pPr>
            <a:r>
              <a:rPr lang="en-US" dirty="0"/>
              <a:t>Eye Contact with the Judge</a:t>
            </a:r>
          </a:p>
        </p:txBody>
      </p:sp>
      <p:pic>
        <p:nvPicPr>
          <p:cNvPr id="104450"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22725" r="22725"/>
          <a:stretch>
            <a:fillRect/>
          </a:stretch>
        </p:blipFill>
        <p:spPr>
          <a:xfrm>
            <a:off x="1587500" y="2271713"/>
            <a:ext cx="5651500" cy="4205287"/>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a:lstStyle/>
          <a:p>
            <a:pPr eaLnBrk="1" hangingPunct="1">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r>
              <a:rPr lang="en-US">
                <a:latin typeface="Calibri" charset="0"/>
                <a:ea typeface="Osaka" charset="0"/>
                <a:cs typeface="Osaka" charset="0"/>
              </a:rPr>
              <a:t>Brodsky, S.L. (2004). </a:t>
            </a:r>
            <a:r>
              <a:rPr lang="en-US" b="1" i="1">
                <a:latin typeface="Calibri" charset="0"/>
                <a:ea typeface="Osaka" charset="0"/>
                <a:cs typeface="Osaka" charset="0"/>
              </a:rPr>
              <a:t>Coping with Cross-Examination and Other Pathways to Effective Testimony</a:t>
            </a:r>
            <a:r>
              <a:rPr lang="en-US">
                <a:latin typeface="Calibri" charset="0"/>
                <a:ea typeface="Osaka" charset="0"/>
                <a:cs typeface="Osaka" charset="0"/>
              </a:rPr>
              <a:t>. Washington, DC: American Psychological Association Books.</a:t>
            </a:r>
          </a:p>
          <a:p>
            <a:endParaRPr lang="en-US"/>
          </a:p>
        </p:txBody>
      </p:sp>
      <p:pic>
        <p:nvPicPr>
          <p:cNvPr id="4" name="imgBlkFront" descr="https://images-na.ssl-images-amazon.com/images/I/51ZVRYKSVPL._SX331_BO1,204,203,200_.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3200400" cy="4419600"/>
          </a:xfrm>
          <a:prstGeom prst="rect">
            <a:avLst/>
          </a:prstGeom>
          <a:noFill/>
          <a:ln>
            <a:noFill/>
          </a:ln>
        </p:spPr>
      </p:pic>
    </p:spTree>
    <p:extLst>
      <p:ext uri="{BB962C8B-B14F-4D97-AF65-F5344CB8AC3E}">
        <p14:creationId xmlns:p14="http://schemas.microsoft.com/office/powerpoint/2010/main" val="3791144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AECD-F81F-EC4C-B792-74BE132153D4}"/>
              </a:ext>
            </a:extLst>
          </p:cNvPr>
          <p:cNvSpPr>
            <a:spLocks noGrp="1"/>
          </p:cNvSpPr>
          <p:nvPr>
            <p:ph type="title"/>
          </p:nvPr>
        </p:nvSpPr>
        <p:spPr>
          <a:solidFill>
            <a:schemeClr val="tx2">
              <a:lumMod val="40000"/>
              <a:lumOff val="60000"/>
            </a:schemeClr>
          </a:solidFill>
          <a:ln>
            <a:solidFill>
              <a:schemeClr val="tx1"/>
            </a:solidFill>
          </a:ln>
        </p:spPr>
        <p:txBody>
          <a:bodyPr/>
          <a:lstStyle/>
          <a:p>
            <a:r>
              <a:rPr lang="en-US" dirty="0"/>
              <a:t>Connecting With The Judge</a:t>
            </a:r>
          </a:p>
        </p:txBody>
      </p:sp>
      <p:sp>
        <p:nvSpPr>
          <p:cNvPr id="3" name="Content Placeholder 2">
            <a:extLst>
              <a:ext uri="{FF2B5EF4-FFF2-40B4-BE49-F238E27FC236}">
                <a16:creationId xmlns:a16="http://schemas.microsoft.com/office/drawing/2014/main" id="{2FF6BEA0-6933-0643-9D9D-41224C22581B}"/>
              </a:ext>
            </a:extLst>
          </p:cNvPr>
          <p:cNvSpPr>
            <a:spLocks noGrp="1"/>
          </p:cNvSpPr>
          <p:nvPr>
            <p:ph idx="1"/>
          </p:nvPr>
        </p:nvSpPr>
        <p:spPr>
          <a:xfrm>
            <a:off x="381000" y="1600200"/>
            <a:ext cx="8305800" cy="4800600"/>
          </a:xfrm>
        </p:spPr>
        <p:txBody>
          <a:bodyPr/>
          <a:lstStyle/>
          <a:p>
            <a:r>
              <a:rPr lang="en-US" dirty="0"/>
              <a:t>Asking the judge questions when at a loss</a:t>
            </a:r>
          </a:p>
          <a:p>
            <a:r>
              <a:rPr lang="en-US" dirty="0"/>
              <a:t>Scanning with eye contact all courtroom parties, including the judge</a:t>
            </a:r>
          </a:p>
          <a:p>
            <a:r>
              <a:rPr lang="en-US" dirty="0"/>
              <a:t>Worst experiences with judges: when they cross-examine or ignore: Brushed-off testimony</a:t>
            </a:r>
          </a:p>
          <a:p>
            <a:r>
              <a:rPr lang="en-US" dirty="0"/>
              <a:t>Best experiences with judges: Informed, just-right active, extend themselves to insure things go right</a:t>
            </a:r>
          </a:p>
        </p:txBody>
      </p:sp>
    </p:spTree>
    <p:extLst>
      <p:ext uri="{BB962C8B-B14F-4D97-AF65-F5344CB8AC3E}">
        <p14:creationId xmlns:p14="http://schemas.microsoft.com/office/powerpoint/2010/main" val="1813125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304800"/>
            <a:ext cx="8229600" cy="11430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Treating Expert Witnesses</a:t>
            </a:r>
          </a:p>
        </p:txBody>
      </p:sp>
      <p:sp>
        <p:nvSpPr>
          <p:cNvPr id="31747" name="Rectangle 3"/>
          <p:cNvSpPr>
            <a:spLocks noGrp="1" noChangeArrowheads="1"/>
          </p:cNvSpPr>
          <p:nvPr>
            <p:ph idx="1"/>
          </p:nvPr>
        </p:nvSpPr>
        <p:spPr>
          <a:xfrm>
            <a:off x="571500" y="1981200"/>
            <a:ext cx="8001000" cy="1481138"/>
          </a:xfrm>
        </p:spPr>
        <p:txBody>
          <a:bodyPr/>
          <a:lstStyle/>
          <a:p>
            <a:pPr eaLnBrk="1" hangingPunct="1">
              <a:buFont typeface="Wingdings" charset="0"/>
              <a:buNone/>
            </a:pPr>
            <a:r>
              <a:rPr lang="en-US" sz="2800" b="1">
                <a:latin typeface="Calibri" charset="0"/>
                <a:ea typeface="Osaka" charset="0"/>
                <a:cs typeface="Osaka" charset="0"/>
              </a:rPr>
              <a:t>They testify about what they have seen and heard in their roles as therapists or other direct service roles.</a:t>
            </a:r>
          </a:p>
        </p:txBody>
      </p:sp>
      <p:sp>
        <p:nvSpPr>
          <p:cNvPr id="31748" name="Rectangle 4"/>
          <p:cNvSpPr>
            <a:spLocks noChangeArrowheads="1"/>
          </p:cNvSpPr>
          <p:nvPr/>
        </p:nvSpPr>
        <p:spPr bwMode="auto">
          <a:xfrm>
            <a:off x="685800" y="35052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Do not have to go beyond the limits of their observations</a:t>
            </a:r>
          </a:p>
        </p:txBody>
      </p:sp>
      <p:sp>
        <p:nvSpPr>
          <p:cNvPr id="31749" name="Rectangle 5"/>
          <p:cNvSpPr>
            <a:spLocks noChangeArrowheads="1"/>
          </p:cNvSpPr>
          <p:nvPr/>
        </p:nvSpPr>
        <p:spPr bwMode="auto">
          <a:xfrm>
            <a:off x="685800" y="41910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Privilege is owned by client and waived</a:t>
            </a:r>
          </a:p>
        </p:txBody>
      </p:sp>
      <p:sp>
        <p:nvSpPr>
          <p:cNvPr id="31750" name="Rectangle 6"/>
          <p:cNvSpPr>
            <a:spLocks noChangeArrowheads="1"/>
          </p:cNvSpPr>
          <p:nvPr/>
        </p:nvSpPr>
        <p:spPr bwMode="auto">
          <a:xfrm>
            <a:off x="685800" y="5105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Felt conflicts between helping roles and being an objective witness</a:t>
            </a:r>
          </a:p>
        </p:txBody>
      </p:sp>
      <p:sp>
        <p:nvSpPr>
          <p:cNvPr id="106502" name="Rectangle 7"/>
          <p:cNvSpPr>
            <a:spLocks noChangeArrowheads="1"/>
          </p:cNvSpPr>
          <p:nvPr/>
        </p:nvSpPr>
        <p:spPr bwMode="auto">
          <a:xfrm>
            <a:off x="1581150" y="55673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8">
                                            <p:txEl>
                                              <p:pRg st="0" end="0"/>
                                            </p:txEl>
                                          </p:spTgt>
                                        </p:tgtEl>
                                        <p:attrNameLst>
                                          <p:attrName>style.visibility</p:attrName>
                                        </p:attrNameLst>
                                      </p:cBhvr>
                                      <p:to>
                                        <p:strVal val="visible"/>
                                      </p:to>
                                    </p:set>
                                    <p:anim calcmode="lin" valueType="num">
                                      <p:cBhvr additive="base">
                                        <p:cTn id="13" dur="500" fill="hold"/>
                                        <p:tgtEl>
                                          <p:spTgt spid="3174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9">
                                            <p:txEl>
                                              <p:pRg st="0" end="0"/>
                                            </p:txEl>
                                          </p:spTgt>
                                        </p:tgtEl>
                                        <p:attrNameLst>
                                          <p:attrName>style.visibility</p:attrName>
                                        </p:attrNameLst>
                                      </p:cBhvr>
                                      <p:to>
                                        <p:strVal val="visible"/>
                                      </p:to>
                                    </p:set>
                                    <p:anim calcmode="lin" valueType="num">
                                      <p:cBhvr additive="base">
                                        <p:cTn id="19" dur="500" fill="hold"/>
                                        <p:tgtEl>
                                          <p:spTgt spid="3174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50">
                                            <p:txEl>
                                              <p:pRg st="0" end="0"/>
                                            </p:txEl>
                                          </p:spTgt>
                                        </p:tgtEl>
                                        <p:attrNameLst>
                                          <p:attrName>style.visibility</p:attrName>
                                        </p:attrNameLst>
                                      </p:cBhvr>
                                      <p:to>
                                        <p:strVal val="visible"/>
                                      </p:to>
                                    </p:set>
                                    <p:anim calcmode="lin" valueType="num">
                                      <p:cBhvr additive="base">
                                        <p:cTn id="25"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p:bldP spid="31749" grpId="0" build="p" autoUpdateAnimBg="0"/>
      <p:bldP spid="31750"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609600" y="457200"/>
            <a:ext cx="7924800" cy="14478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Examples of Treating Expert Witnesses</a:t>
            </a:r>
          </a:p>
        </p:txBody>
      </p:sp>
      <p:sp>
        <p:nvSpPr>
          <p:cNvPr id="109570" name="Rectangle 3"/>
          <p:cNvSpPr>
            <a:spLocks noGrp="1" noChangeArrowheads="1"/>
          </p:cNvSpPr>
          <p:nvPr>
            <p:ph idx="1"/>
          </p:nvPr>
        </p:nvSpPr>
        <p:spPr>
          <a:xfrm>
            <a:off x="571500" y="1981200"/>
            <a:ext cx="8001000" cy="1481138"/>
          </a:xfrm>
        </p:spPr>
        <p:txBody>
          <a:bodyPr/>
          <a:lstStyle/>
          <a:p>
            <a:pPr eaLnBrk="1" hangingPunct="1">
              <a:buFont typeface="Wingdings" charset="0"/>
              <a:buNone/>
            </a:pPr>
            <a:r>
              <a:rPr lang="en-US" sz="2800" b="1">
                <a:latin typeface="Calibri" charset="0"/>
                <a:ea typeface="Osaka" charset="0"/>
                <a:cs typeface="Osaka" charset="0"/>
              </a:rPr>
              <a:t>•Psychotherapists testifying about their clients who are in child custody litigation or facing criminal charges</a:t>
            </a:r>
          </a:p>
        </p:txBody>
      </p:sp>
      <p:sp>
        <p:nvSpPr>
          <p:cNvPr id="109571" name="Rectangle 5"/>
          <p:cNvSpPr>
            <a:spLocks noChangeArrowheads="1"/>
          </p:cNvSpPr>
          <p:nvPr/>
        </p:nvSpPr>
        <p:spPr bwMode="auto">
          <a:xfrm>
            <a:off x="685800" y="3505200"/>
            <a:ext cx="77724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•Child abuse or Protective Service Workers who have been helping abusive partners or abused children or partners</a:t>
            </a:r>
            <a:endParaRPr lang="en-US" b="1"/>
          </a:p>
        </p:txBody>
      </p:sp>
      <p:sp>
        <p:nvSpPr>
          <p:cNvPr id="109572" name="Rectangle 6"/>
          <p:cNvSpPr>
            <a:spLocks noChangeArrowheads="1"/>
          </p:cNvSpPr>
          <p:nvPr/>
        </p:nvSpPr>
        <p:spPr bwMode="auto">
          <a:xfrm>
            <a:off x="685800" y="49530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•Drug or alcohol treatment program personnel</a:t>
            </a:r>
            <a:endParaRPr lang="en-US"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609600" y="457200"/>
            <a:ext cx="7924800" cy="13716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Principles of Testimony for Treating Expert Witnesses</a:t>
            </a:r>
          </a:p>
        </p:txBody>
      </p:sp>
      <p:sp>
        <p:nvSpPr>
          <p:cNvPr id="114690" name="Rectangle 4"/>
          <p:cNvSpPr>
            <a:spLocks noChangeArrowheads="1"/>
          </p:cNvSpPr>
          <p:nvPr/>
        </p:nvSpPr>
        <p:spPr bwMode="auto">
          <a:xfrm>
            <a:off x="685800" y="28956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b="1"/>
              <a:t>•Resist pull to offer forensic-evaluative testimony if primary role is as therapist</a:t>
            </a:r>
          </a:p>
        </p:txBody>
      </p:sp>
      <p:sp>
        <p:nvSpPr>
          <p:cNvPr id="114691" name="Rectangle 5"/>
          <p:cNvSpPr>
            <a:spLocks noChangeArrowheads="1"/>
          </p:cNvSpPr>
          <p:nvPr/>
        </p:nvSpPr>
        <p:spPr bwMode="auto">
          <a:xfrm>
            <a:off x="685800" y="419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b="1"/>
              <a:t>•Accept possibility of contamination of subsequent treatment role </a:t>
            </a:r>
          </a:p>
        </p:txBody>
      </p:sp>
      <p:sp>
        <p:nvSpPr>
          <p:cNvPr id="114692" name="Content Placeholder 1"/>
          <p:cNvSpPr>
            <a:spLocks noGrp="1"/>
          </p:cNvSpPr>
          <p:nvPr>
            <p:ph idx="1"/>
          </p:nvPr>
        </p:nvSpPr>
        <p:spPr/>
        <p:txBody>
          <a:bodyPr/>
          <a:lstStyle/>
          <a:p>
            <a:pPr eaLnBrk="1" hangingPunct="1"/>
            <a:endParaRPr lang="en-US">
              <a:latin typeface="Calibri" charset="0"/>
            </a:endParaRPr>
          </a:p>
          <a:p>
            <a:pPr eaLnBrk="1" hangingPunct="1"/>
            <a:r>
              <a:rPr lang="en-US" b="1">
                <a:latin typeface="Calibri" charset="0"/>
              </a:rPr>
              <a:t>Awareness of dual role.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533400" y="228600"/>
            <a:ext cx="8229600" cy="1143000"/>
          </a:xfrm>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Evaluating Expert Witnesses</a:t>
            </a:r>
          </a:p>
        </p:txBody>
      </p:sp>
      <p:sp>
        <p:nvSpPr>
          <p:cNvPr id="115714" name="Rectangle 3"/>
          <p:cNvSpPr>
            <a:spLocks noGrp="1" noChangeArrowheads="1"/>
          </p:cNvSpPr>
          <p:nvPr>
            <p:ph idx="1"/>
          </p:nvPr>
        </p:nvSpPr>
        <p:spPr>
          <a:xfrm>
            <a:off x="571500" y="1600200"/>
            <a:ext cx="8001000" cy="609600"/>
          </a:xfrm>
        </p:spPr>
        <p:txBody>
          <a:bodyPr/>
          <a:lstStyle/>
          <a:p>
            <a:pPr eaLnBrk="1" hangingPunct="1">
              <a:buFont typeface="Wingdings" charset="0"/>
              <a:buNone/>
            </a:pPr>
            <a:r>
              <a:rPr lang="en-US" sz="2800" b="1">
                <a:latin typeface="Calibri" charset="0"/>
                <a:ea typeface="Osaka" charset="0"/>
                <a:cs typeface="Osaka" charset="0"/>
              </a:rPr>
              <a:t>•  Retained for the purpose of assessment</a:t>
            </a:r>
          </a:p>
        </p:txBody>
      </p:sp>
      <p:sp>
        <p:nvSpPr>
          <p:cNvPr id="34820" name="Rectangle 4"/>
          <p:cNvSpPr>
            <a:spLocks noChangeArrowheads="1"/>
          </p:cNvSpPr>
          <p:nvPr/>
        </p:nvSpPr>
        <p:spPr bwMode="auto">
          <a:xfrm>
            <a:off x="685800" y="22860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Distinct roles – Treator is helper; Evaluator is not clinician, needs full informed consent (Shuman, Connell)</a:t>
            </a:r>
          </a:p>
        </p:txBody>
      </p:sp>
      <p:sp>
        <p:nvSpPr>
          <p:cNvPr id="34821" name="Rectangle 5"/>
          <p:cNvSpPr>
            <a:spLocks noChangeArrowheads="1"/>
          </p:cNvSpPr>
          <p:nvPr/>
        </p:nvSpPr>
        <p:spPr bwMode="auto">
          <a:xfrm>
            <a:off x="609600" y="3200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  Client is retaining attorney (never the evaluee). Never call the evaluee your client. Confuses roles. </a:t>
            </a:r>
          </a:p>
        </p:txBody>
      </p:sp>
      <p:sp>
        <p:nvSpPr>
          <p:cNvPr id="34822" name="Rectangle 6"/>
          <p:cNvSpPr>
            <a:spLocks noChangeArrowheads="1"/>
          </p:cNvSpPr>
          <p:nvPr/>
        </p:nvSpPr>
        <p:spPr bwMode="auto">
          <a:xfrm>
            <a:off x="609600" y="42672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b="1"/>
              <a:t>Plaintiff or defendant is the evaluee and is not a patient no matter what s/he requests or says.</a:t>
            </a:r>
          </a:p>
        </p:txBody>
      </p:sp>
      <p:sp>
        <p:nvSpPr>
          <p:cNvPr id="34823" name="Rectangle 7"/>
          <p:cNvSpPr>
            <a:spLocks noChangeArrowheads="1"/>
          </p:cNvSpPr>
          <p:nvPr/>
        </p:nvSpPr>
        <p:spPr bwMode="auto">
          <a:xfrm>
            <a:off x="609600" y="5257800"/>
            <a:ext cx="7772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500" fill="hold"/>
                                        <p:tgtEl>
                                          <p:spTgt spid="348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1">
                                            <p:txEl>
                                              <p:pRg st="0" end="0"/>
                                            </p:txEl>
                                          </p:spTgt>
                                        </p:tgtEl>
                                        <p:attrNameLst>
                                          <p:attrName>style.visibility</p:attrName>
                                        </p:attrNameLst>
                                      </p:cBhvr>
                                      <p:to>
                                        <p:strVal val="visible"/>
                                      </p:to>
                                    </p:set>
                                    <p:anim calcmode="lin" valueType="num">
                                      <p:cBhvr additive="base">
                                        <p:cTn id="13" dur="500" fill="hold"/>
                                        <p:tgtEl>
                                          <p:spTgt spid="3482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22">
                                            <p:txEl>
                                              <p:pRg st="0" end="0"/>
                                            </p:txEl>
                                          </p:spTgt>
                                        </p:tgtEl>
                                        <p:attrNameLst>
                                          <p:attrName>style.visibility</p:attrName>
                                        </p:attrNameLst>
                                      </p:cBhvr>
                                      <p:to>
                                        <p:strVal val="visible"/>
                                      </p:to>
                                    </p:set>
                                    <p:anim calcmode="lin" valueType="num">
                                      <p:cBhvr additive="base">
                                        <p:cTn id="19" dur="500" fill="hold"/>
                                        <p:tgtEl>
                                          <p:spTgt spid="3482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34823">
                                            <p:txEl>
                                              <p:pRg st="0" end="0"/>
                                            </p:txEl>
                                          </p:spTgt>
                                        </p:tgtEl>
                                        <p:attrNameLst>
                                          <p:attrName>style.visibility</p:attrName>
                                        </p:attrNameLst>
                                      </p:cBhvr>
                                      <p:to>
                                        <p:strVal val="visible"/>
                                      </p:to>
                                    </p:set>
                                    <p:anim calcmode="lin" valueType="num">
                                      <p:cBhvr additive="base">
                                        <p:cTn id="25" dur="500" fill="hold"/>
                                        <p:tgtEl>
                                          <p:spTgt spid="3482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P spid="34821" grpId="0" build="p" autoUpdateAnimBg="0"/>
      <p:bldP spid="34822" grpId="0" build="p" autoUpdateAnimBg="0"/>
      <p:bldP spid="3482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Direct Examination: Introduction</a:t>
            </a:r>
          </a:p>
        </p:txBody>
      </p:sp>
      <p:sp>
        <p:nvSpPr>
          <p:cNvPr id="121858" name="Rectangle 3"/>
          <p:cNvSpPr>
            <a:spLocks noGrp="1" noChangeArrowheads="1"/>
          </p:cNvSpPr>
          <p:nvPr>
            <p:ph idx="1"/>
          </p:nvPr>
        </p:nvSpPr>
        <p:spPr>
          <a:xfrm>
            <a:off x="457200" y="1676400"/>
            <a:ext cx="8115300" cy="939800"/>
          </a:xfrm>
        </p:spPr>
        <p:txBody>
          <a:bodyPr/>
          <a:lstStyle/>
          <a:p>
            <a:pPr eaLnBrk="1" hangingPunct="1">
              <a:buFont typeface="Wingdings" charset="0"/>
              <a:buNone/>
            </a:pPr>
            <a:r>
              <a:rPr lang="en-US" b="1">
                <a:latin typeface="Calibri" charset="0"/>
                <a:ea typeface="Osaka" charset="0"/>
                <a:cs typeface="Osaka" charset="0"/>
              </a:rPr>
              <a:t>Know path to witness stand</a:t>
            </a:r>
          </a:p>
        </p:txBody>
      </p:sp>
      <p:sp>
        <p:nvSpPr>
          <p:cNvPr id="36869" name="Rectangle 5"/>
          <p:cNvSpPr>
            <a:spLocks noChangeArrowheads="1"/>
          </p:cNvSpPr>
          <p:nvPr/>
        </p:nvSpPr>
        <p:spPr bwMode="auto">
          <a:xfrm>
            <a:off x="533400" y="2514600"/>
            <a:ext cx="7924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b="1"/>
              <a:t>Primacy effects: Approach with poise and confidence, no matter how you feel. Affect follows behavior.</a:t>
            </a:r>
            <a:endParaRPr lang="en-US" b="1"/>
          </a:p>
        </p:txBody>
      </p:sp>
      <p:sp>
        <p:nvSpPr>
          <p:cNvPr id="36870" name="Rectangle 6"/>
          <p:cNvSpPr>
            <a:spLocks noChangeArrowheads="1"/>
          </p:cNvSpPr>
          <p:nvPr/>
        </p:nvSpPr>
        <p:spPr bwMode="auto">
          <a:xfrm>
            <a:off x="533400" y="4267200"/>
            <a:ext cx="7620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b="1"/>
              <a:t>Identification of witness to court reporter (business card)</a:t>
            </a:r>
          </a:p>
          <a:p>
            <a:endParaRPr lang="en-US" sz="3200" b="1"/>
          </a:p>
          <a:p>
            <a:r>
              <a:rPr lang="en-US" sz="3200" b="1"/>
              <a:t>Some experts use </a:t>
            </a:r>
            <a:r>
              <a:rPr lang="en-US" sz="3200" b="1" err="1"/>
              <a:t>Powerpoint</a:t>
            </a:r>
            <a:r>
              <a:rPr lang="en-US" sz="3200" b="1"/>
              <a:t> slides to convey visual content: Pros and Cons</a:t>
            </a:r>
            <a:endParaRPr lang="en-US" b="1"/>
          </a:p>
          <a:p>
            <a:endParaRPr lang="en-US" b="1"/>
          </a:p>
          <a:p>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0">
                                            <p:txEl>
                                              <p:pRg st="0" end="0"/>
                                            </p:txEl>
                                          </p:spTgt>
                                        </p:tgtEl>
                                        <p:attrNameLst>
                                          <p:attrName>style.visibility</p:attrName>
                                        </p:attrNameLst>
                                      </p:cBhvr>
                                      <p:to>
                                        <p:strVal val="visible"/>
                                      </p:to>
                                    </p:set>
                                    <p:anim calcmode="lin" valueType="num">
                                      <p:cBhvr additive="base">
                                        <p:cTn id="13" dur="500" fill="hold"/>
                                        <p:tgtEl>
                                          <p:spTgt spid="3687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0">
                                            <p:txEl>
                                              <p:pRg st="2" end="2"/>
                                            </p:txEl>
                                          </p:spTgt>
                                        </p:tgtEl>
                                        <p:attrNameLst>
                                          <p:attrName>style.visibility</p:attrName>
                                        </p:attrNameLst>
                                      </p:cBhvr>
                                      <p:to>
                                        <p:strVal val="visible"/>
                                      </p:to>
                                    </p:set>
                                    <p:anim calcmode="lin" valueType="num">
                                      <p:cBhvr additive="base">
                                        <p:cTn id="19" dur="500" fill="hold"/>
                                        <p:tgtEl>
                                          <p:spTgt spid="3687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7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P spid="36870"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endParaRPr lang="en-US">
              <a:latin typeface="Helvetica" charset="0"/>
              <a:ea typeface="Osaka" charset="0"/>
              <a:cs typeface="Osaka" charset="0"/>
            </a:endParaRPr>
          </a:p>
        </p:txBody>
      </p:sp>
      <p:sp>
        <p:nvSpPr>
          <p:cNvPr id="128002" name="Rectangle 3"/>
          <p:cNvSpPr>
            <a:spLocks noGrp="1" noChangeArrowheads="1"/>
          </p:cNvSpPr>
          <p:nvPr>
            <p:ph type="body" idx="1"/>
          </p:nvPr>
        </p:nvSpPr>
        <p:spPr/>
        <p:txBody>
          <a:bodyPr/>
          <a:lstStyle/>
          <a:p>
            <a:pPr eaLnBrk="1" hangingPunct="1"/>
            <a:endParaRPr lang="en-US">
              <a:latin typeface="Helvetica" charset="0"/>
              <a:ea typeface="Osaka" charset="0"/>
              <a:cs typeface="Osaka" charset="0"/>
            </a:endParaRPr>
          </a:p>
        </p:txBody>
      </p:sp>
      <p:pic>
        <p:nvPicPr>
          <p:cNvPr id="128003" name="Picture 4" descr="CARTOON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502985" cy="707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4" name="Text Box 5"/>
          <p:cNvSpPr txBox="1">
            <a:spLocks noChangeArrowheads="1"/>
          </p:cNvSpPr>
          <p:nvPr/>
        </p:nvSpPr>
        <p:spPr bwMode="auto">
          <a:xfrm>
            <a:off x="990600" y="6400800"/>
            <a:ext cx="59896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r>
              <a:rPr lang="ja-JP" altLang="en-US"/>
              <a:t>“</a:t>
            </a:r>
            <a:r>
              <a:rPr lang="en-US" altLang="ja-JP"/>
              <a:t>We do all those old tricks electronically now.</a:t>
            </a:r>
            <a:r>
              <a:rPr lang="ja-JP" altLang="en-US"/>
              <a:t>”</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solidFill>
            <a:schemeClr val="tx2">
              <a:lumMod val="40000"/>
              <a:lumOff val="60000"/>
            </a:schemeClr>
          </a:solidFill>
          <a:ln>
            <a:solidFill>
              <a:schemeClr val="tx1"/>
            </a:solidFill>
          </a:ln>
        </p:spPr>
        <p:txBody>
          <a:bodyPr/>
          <a:lstStyle/>
          <a:p>
            <a:pPr eaLnBrk="1" hangingPunct="1"/>
            <a:r>
              <a:rPr lang="en-US">
                <a:latin typeface="Calibri" charset="0"/>
                <a:ea typeface="Osaka" charset="0"/>
                <a:cs typeface="Osaka" charset="0"/>
              </a:rPr>
              <a:t>Walking to the Witness Stand</a:t>
            </a:r>
          </a:p>
        </p:txBody>
      </p:sp>
      <p:sp>
        <p:nvSpPr>
          <p:cNvPr id="443395" name="Rectangle 3"/>
          <p:cNvSpPr>
            <a:spLocks noGrp="1" noChangeArrowheads="1"/>
          </p:cNvSpPr>
          <p:nvPr>
            <p:ph idx="1"/>
          </p:nvPr>
        </p:nvSpPr>
        <p:spPr/>
        <p:txBody>
          <a:bodyPr/>
          <a:lstStyle/>
          <a:p>
            <a:pPr eaLnBrk="1" hangingPunct="1">
              <a:buFont typeface="Wingdings" charset="0"/>
              <a:buNone/>
            </a:pPr>
            <a:r>
              <a:rPr lang="en-US">
                <a:latin typeface="Calibri" charset="0"/>
                <a:ea typeface="Osaka" charset="0"/>
                <a:cs typeface="Osaka" charset="0"/>
              </a:rPr>
              <a:t>• Intellectuals often lead with their heads.</a:t>
            </a: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r>
              <a:rPr lang="en-US">
                <a:latin typeface="Calibri" charset="0"/>
                <a:ea typeface="Osaka" charset="0"/>
                <a:cs typeface="Osaka" charset="0"/>
              </a:rPr>
              <a:t>• The performance begins here: Testimony as performance art.</a:t>
            </a:r>
          </a:p>
          <a:p>
            <a:pPr eaLnBrk="1" hangingPunct="1">
              <a:buFont typeface="Wingdings" charset="0"/>
              <a:buNone/>
            </a:pPr>
            <a:endParaRPr lang="en-US">
              <a:latin typeface="Calibri" charset="0"/>
              <a:ea typeface="Osaka" charset="0"/>
              <a:cs typeface="Osaka" charset="0"/>
            </a:endParaRPr>
          </a:p>
          <a:p>
            <a:pPr eaLnBrk="1" hangingPunct="1">
              <a:buFont typeface="Wingdings" charset="0"/>
              <a:buNone/>
            </a:pPr>
            <a:r>
              <a:rPr lang="en-US">
                <a:latin typeface="Calibri" charset="0"/>
                <a:ea typeface="Osaka" charset="0"/>
                <a:cs typeface="Osaka" charset="0"/>
              </a:rPr>
              <a:t>• Primacy &amp; recency effects.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3395">
                                            <p:txEl>
                                              <p:pRg st="0" end="0"/>
                                            </p:txEl>
                                          </p:spTgt>
                                        </p:tgtEl>
                                        <p:attrNameLst>
                                          <p:attrName>style.visibility</p:attrName>
                                        </p:attrNameLst>
                                      </p:cBhvr>
                                      <p:to>
                                        <p:strVal val="visible"/>
                                      </p:to>
                                    </p:set>
                                    <p:anim calcmode="lin" valueType="num">
                                      <p:cBhvr additive="base">
                                        <p:cTn id="7" dur="500" fill="hold"/>
                                        <p:tgtEl>
                                          <p:spTgt spid="443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33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3395">
                                            <p:txEl>
                                              <p:pRg st="2" end="2"/>
                                            </p:txEl>
                                          </p:spTgt>
                                        </p:tgtEl>
                                        <p:attrNameLst>
                                          <p:attrName>style.visibility</p:attrName>
                                        </p:attrNameLst>
                                      </p:cBhvr>
                                      <p:to>
                                        <p:strVal val="visible"/>
                                      </p:to>
                                    </p:set>
                                    <p:anim calcmode="lin" valueType="num">
                                      <p:cBhvr additive="base">
                                        <p:cTn id="13" dur="500" fill="hold"/>
                                        <p:tgtEl>
                                          <p:spTgt spid="4433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33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3395">
                                            <p:txEl>
                                              <p:pRg st="4" end="4"/>
                                            </p:txEl>
                                          </p:spTgt>
                                        </p:tgtEl>
                                        <p:attrNameLst>
                                          <p:attrName>style.visibility</p:attrName>
                                        </p:attrNameLst>
                                      </p:cBhvr>
                                      <p:to>
                                        <p:strVal val="visible"/>
                                      </p:to>
                                    </p:set>
                                    <p:anim calcmode="lin" valueType="num">
                                      <p:cBhvr additive="base">
                                        <p:cTn id="19" dur="500" fill="hold"/>
                                        <p:tgtEl>
                                          <p:spTgt spid="44339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339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chemeClr val="tx1"/>
            </a:solidFill>
          </a:ln>
        </p:spPr>
        <p:txBody>
          <a:bodyPr/>
          <a:lstStyle/>
          <a:p>
            <a:pPr>
              <a:defRPr/>
            </a:pPr>
            <a:r>
              <a:rPr lang="en-US"/>
              <a:t>First Impressions</a:t>
            </a:r>
          </a:p>
        </p:txBody>
      </p:sp>
      <p:pic>
        <p:nvPicPr>
          <p:cNvPr id="1249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solidFill>
            <a:srgbClr val="8EB4E3"/>
          </a:solidFill>
          <a:ln w="38100">
            <a:solidFill>
              <a:schemeClr val="tx1"/>
            </a:solidFill>
            <a:miter lim="800000"/>
            <a:headEnd/>
            <a:tailEnd/>
          </a:ln>
        </p:spPr>
        <p:txBody>
          <a:bodyPr/>
          <a:lstStyle/>
          <a:p>
            <a:pPr eaLnBrk="1" hangingPunct="1"/>
            <a:r>
              <a:rPr lang="en-US">
                <a:latin typeface="Calibri" charset="0"/>
                <a:ea typeface="Osaka" charset="0"/>
                <a:cs typeface="Osaka" charset="0"/>
              </a:rPr>
              <a:t>Direct Examination: Questions</a:t>
            </a:r>
          </a:p>
        </p:txBody>
      </p:sp>
      <p:sp>
        <p:nvSpPr>
          <p:cNvPr id="125954" name="Rectangle 3"/>
          <p:cNvSpPr>
            <a:spLocks noGrp="1" noChangeArrowheads="1"/>
          </p:cNvSpPr>
          <p:nvPr>
            <p:ph idx="1"/>
          </p:nvPr>
        </p:nvSpPr>
        <p:spPr>
          <a:xfrm>
            <a:off x="571500" y="1752600"/>
            <a:ext cx="8001000" cy="722313"/>
          </a:xfrm>
        </p:spPr>
        <p:txBody>
          <a:bodyPr/>
          <a:lstStyle/>
          <a:p>
            <a:pPr eaLnBrk="1" hangingPunct="1">
              <a:lnSpc>
                <a:spcPct val="90000"/>
              </a:lnSpc>
              <a:buFont typeface="Wingdings" charset="0"/>
              <a:buNone/>
            </a:pPr>
            <a:r>
              <a:rPr lang="en-US" sz="2800">
                <a:latin typeface="Calibri" charset="0"/>
                <a:ea typeface="Osaka" charset="0"/>
                <a:cs typeface="Osaka" charset="0"/>
              </a:rPr>
              <a:t>• Experts: nature, time, &amp; place of examination, 	methodology, findings, conclusions, opinion</a:t>
            </a:r>
          </a:p>
          <a:p>
            <a:pPr eaLnBrk="1" hangingPunct="1">
              <a:lnSpc>
                <a:spcPct val="90000"/>
              </a:lnSpc>
              <a:buFont typeface="Wingdings" charset="0"/>
              <a:buNone/>
            </a:pPr>
            <a:endParaRPr lang="en-US" sz="2800">
              <a:latin typeface="Calibri" charset="0"/>
              <a:ea typeface="Osaka" charset="0"/>
              <a:cs typeface="Osaka" charset="0"/>
            </a:endParaRPr>
          </a:p>
        </p:txBody>
      </p:sp>
      <p:sp>
        <p:nvSpPr>
          <p:cNvPr id="37892" name="Rectangle 4"/>
          <p:cNvSpPr>
            <a:spLocks noChangeArrowheads="1"/>
          </p:cNvSpPr>
          <p:nvPr/>
        </p:nvSpPr>
        <p:spPr bwMode="auto">
          <a:xfrm>
            <a:off x="685800" y="29718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 Open-ended questions should be asked by attorney followed by narrative answers by witness</a:t>
            </a:r>
          </a:p>
          <a:p>
            <a:pPr>
              <a:lnSpc>
                <a:spcPct val="90000"/>
              </a:lnSpc>
            </a:pPr>
            <a:endParaRPr lang="en-US" sz="2800"/>
          </a:p>
        </p:txBody>
      </p:sp>
      <p:sp>
        <p:nvSpPr>
          <p:cNvPr id="125956" name="Rectangle 5"/>
          <p:cNvSpPr>
            <a:spLocks noChangeArrowheads="1"/>
          </p:cNvSpPr>
          <p:nvPr/>
        </p:nvSpPr>
        <p:spPr bwMode="auto">
          <a:xfrm>
            <a:off x="685800" y="3581400"/>
            <a:ext cx="7772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 </a:t>
            </a:r>
          </a:p>
        </p:txBody>
      </p:sp>
      <p:sp>
        <p:nvSpPr>
          <p:cNvPr id="37894" name="Rectangle 6"/>
          <p:cNvSpPr>
            <a:spLocks noChangeArrowheads="1"/>
          </p:cNvSpPr>
          <p:nvPr/>
        </p:nvSpPr>
        <p:spPr bwMode="auto">
          <a:xfrm>
            <a:off x="685800" y="4419600"/>
            <a:ext cx="7772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a:t>• Direct examination testimony tells a story</a:t>
            </a:r>
          </a:p>
        </p:txBody>
      </p:sp>
      <p:sp>
        <p:nvSpPr>
          <p:cNvPr id="125958" name="Rectangle 7"/>
          <p:cNvSpPr>
            <a:spLocks noChangeArrowheads="1"/>
          </p:cNvSpPr>
          <p:nvPr/>
        </p:nvSpPr>
        <p:spPr bwMode="auto">
          <a:xfrm>
            <a:off x="685800" y="5105400"/>
            <a:ext cx="7772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sz="2800" b="1"/>
              <a:t>• </a:t>
            </a:r>
            <a:r>
              <a:rPr lang="en-US" sz="2800"/>
              <a:t>Narratives that promote cognitive processing by audience: Heilbrun research</a:t>
            </a:r>
            <a:br>
              <a:rPr lang="en-US" sz="2800"/>
            </a:br>
            <a:r>
              <a:rPr lang="en-US" sz="2800"/>
              <a:t>e.g., MR &amp; cloak of competence</a:t>
            </a:r>
          </a:p>
        </p:txBody>
      </p:sp>
      <p:sp>
        <p:nvSpPr>
          <p:cNvPr id="37896" name="Rectangle 8"/>
          <p:cNvSpPr>
            <a:spLocks noChangeArrowheads="1"/>
          </p:cNvSpPr>
          <p:nvPr/>
        </p:nvSpPr>
        <p:spPr bwMode="auto">
          <a:xfrm>
            <a:off x="533400" y="6248400"/>
            <a:ext cx="777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4">
                                            <p:txEl>
                                              <p:pRg st="0" end="0"/>
                                            </p:txEl>
                                          </p:spTgt>
                                        </p:tgtEl>
                                        <p:attrNameLst>
                                          <p:attrName>style.visibility</p:attrName>
                                        </p:attrNameLst>
                                      </p:cBhvr>
                                      <p:to>
                                        <p:strVal val="visible"/>
                                      </p:to>
                                    </p:set>
                                    <p:anim calcmode="lin" valueType="num">
                                      <p:cBhvr additive="base">
                                        <p:cTn id="13" dur="500" fill="hold"/>
                                        <p:tgtEl>
                                          <p:spTgt spid="3789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7896">
                                            <p:txEl>
                                              <p:pRg st="0" end="0"/>
                                            </p:txEl>
                                          </p:spTgt>
                                        </p:tgtEl>
                                        <p:attrNameLst>
                                          <p:attrName>style.visibility</p:attrName>
                                        </p:attrNameLst>
                                      </p:cBhvr>
                                      <p:to>
                                        <p:strVal val="visible"/>
                                      </p:to>
                                    </p:set>
                                    <p:anim calcmode="lin" valueType="num">
                                      <p:cBhvr additive="base">
                                        <p:cTn id="19" dur="500" fill="hold"/>
                                        <p:tgtEl>
                                          <p:spTgt spid="3789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P spid="37894" grpId="0" build="p" autoUpdateAnimBg="0"/>
      <p:bldP spid="3789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solidFill>
            <a:schemeClr val="tx2">
              <a:lumMod val="40000"/>
              <a:lumOff val="60000"/>
            </a:schemeClr>
          </a:solidFill>
          <a:ln>
            <a:solidFill>
              <a:schemeClr val="tx1"/>
            </a:solidFill>
          </a:ln>
        </p:spPr>
        <p:txBody>
          <a:bodyPr/>
          <a:lstStyle/>
          <a:p>
            <a:pPr eaLnBrk="1" hangingPunct="1">
              <a:defRPr/>
            </a:pPr>
            <a:r>
              <a:rPr lang="en-US">
                <a:ln>
                  <a:solidFill>
                    <a:schemeClr val="tx1"/>
                  </a:solidFill>
                </a:ln>
                <a:latin typeface="Calibri" charset="0"/>
                <a:ea typeface="Osaka" charset="0"/>
                <a:cs typeface="Osaka" charset="0"/>
              </a:rPr>
              <a:t>More References</a:t>
            </a:r>
          </a:p>
        </p:txBody>
      </p:sp>
      <p:sp>
        <p:nvSpPr>
          <p:cNvPr id="31746" name="Content Placeholder 2"/>
          <p:cNvSpPr>
            <a:spLocks noGrp="1"/>
          </p:cNvSpPr>
          <p:nvPr>
            <p:ph idx="1"/>
          </p:nvPr>
        </p:nvSpPr>
        <p:spPr>
          <a:xfrm>
            <a:off x="457200" y="1676400"/>
            <a:ext cx="8534400" cy="5181600"/>
          </a:xfrm>
        </p:spPr>
        <p:txBody>
          <a:bodyPr/>
          <a:lstStyle/>
          <a:p>
            <a:pPr eaLnBrk="1" hangingPunct="1">
              <a:buNone/>
            </a:pPr>
            <a:r>
              <a:rPr lang="en-US" sz="2400"/>
              <a:t>Brodsky, S.L</a:t>
            </a:r>
            <a:r>
              <a:rPr lang="en-US" sz="2400" b="1"/>
              <a:t>. </a:t>
            </a:r>
            <a:r>
              <a:rPr lang="en-US" sz="2400"/>
              <a:t>&amp;</a:t>
            </a:r>
            <a:r>
              <a:rPr lang="en-US" sz="2400" b="1"/>
              <a:t> </a:t>
            </a:r>
            <a:r>
              <a:rPr lang="en-US" sz="2400"/>
              <a:t>Wilson, J.K. (2016). Worst expert testimony ever. </a:t>
            </a:r>
            <a:r>
              <a:rPr lang="en-US" sz="2400" i="1"/>
              <a:t>Psychological injury and law, 9(3</a:t>
            </a:r>
            <a:r>
              <a:rPr lang="en-US" sz="2400"/>
              <a:t>), 272-274. . DOI 10.1007/s12207-016-9261-7 </a:t>
            </a:r>
          </a:p>
          <a:p>
            <a:pPr eaLnBrk="1" hangingPunct="1">
              <a:buNone/>
            </a:pPr>
            <a:r>
              <a:rPr lang="en-US" sz="2400"/>
              <a:t>Brodsky, S.L., </a:t>
            </a:r>
            <a:r>
              <a:rPr lang="en-US" sz="2400" err="1"/>
              <a:t>Dvoskin</a:t>
            </a:r>
            <a:r>
              <a:rPr lang="en-US" sz="2400"/>
              <a:t>, J.A., &amp; Neal, T.M.S. (2017).  Temptations for the expert witness. </a:t>
            </a:r>
            <a:r>
              <a:rPr lang="en-US" sz="2400" i="1"/>
              <a:t>Journal of the American Academy of Psychiatry and Law, 45</a:t>
            </a:r>
            <a:r>
              <a:rPr lang="en-US" sz="2400"/>
              <a:t>, 460-463.</a:t>
            </a:r>
            <a:endParaRPr lang="en-US" sz="2400">
              <a:latin typeface="Calibri" charset="0"/>
              <a:ea typeface="Osaka" charset="0"/>
              <a:cs typeface="Osaka" charset="0"/>
            </a:endParaRPr>
          </a:p>
          <a:p>
            <a:pPr eaLnBrk="1" hangingPunct="1">
              <a:buFont typeface="Wingdings" charset="0"/>
              <a:buNone/>
            </a:pPr>
            <a:r>
              <a:rPr lang="en-US" sz="2400">
                <a:latin typeface="Calibri" charset="0"/>
                <a:ea typeface="Osaka" charset="0"/>
                <a:cs typeface="Osaka" charset="0"/>
              </a:rPr>
              <a:t>Gutheil, T.G. &amp; </a:t>
            </a:r>
            <a:r>
              <a:rPr lang="en-US" sz="2400" err="1">
                <a:latin typeface="Calibri" charset="0"/>
                <a:ea typeface="Osaka" charset="0"/>
                <a:cs typeface="Osaka" charset="0"/>
              </a:rPr>
              <a:t>Dattilo</a:t>
            </a:r>
            <a:r>
              <a:rPr lang="en-US" sz="2400">
                <a:latin typeface="Calibri" charset="0"/>
                <a:ea typeface="Osaka" charset="0"/>
                <a:cs typeface="Osaka" charset="0"/>
              </a:rPr>
              <a:t>, F.M. (2008). </a:t>
            </a:r>
            <a:r>
              <a:rPr lang="en-US" sz="2400" i="1">
                <a:latin typeface="Calibri" charset="0"/>
                <a:ea typeface="Osaka" charset="0"/>
                <a:cs typeface="Osaka" charset="0"/>
              </a:rPr>
              <a:t>Practical approaches to forensic mental health testimony</a:t>
            </a:r>
            <a:r>
              <a:rPr lang="en-US" sz="2400" b="1">
                <a:latin typeface="Calibri" charset="0"/>
                <a:ea typeface="Osaka" charset="0"/>
                <a:cs typeface="Osaka" charset="0"/>
              </a:rPr>
              <a:t>. </a:t>
            </a:r>
            <a:r>
              <a:rPr lang="en-US" sz="2400">
                <a:latin typeface="Calibri" charset="0"/>
                <a:ea typeface="Osaka" charset="0"/>
                <a:cs typeface="Osaka" charset="0"/>
              </a:rPr>
              <a:t>Philadelphia: Lippincott Williams &amp; Wilkins.</a:t>
            </a:r>
          </a:p>
          <a:p>
            <a:pPr eaLnBrk="1" hangingPunct="1">
              <a:buFont typeface="Wingdings" charset="0"/>
              <a:buNone/>
            </a:pPr>
            <a:r>
              <a:rPr lang="en-US" sz="2400">
                <a:latin typeface="Calibri" charset="0"/>
                <a:ea typeface="Osaka" charset="0"/>
                <a:cs typeface="Osaka" charset="0"/>
              </a:rPr>
              <a:t>Brodsky, S.L. (2011).</a:t>
            </a:r>
            <a:r>
              <a:rPr lang="en-US" sz="2400" i="1">
                <a:latin typeface="Calibri" charset="0"/>
                <a:ea typeface="Osaka" charset="0"/>
                <a:cs typeface="Osaka" charset="0"/>
              </a:rPr>
              <a:t>Therapy with coerced and reluctant clients</a:t>
            </a:r>
            <a:r>
              <a:rPr lang="en-US" sz="2400" b="1" i="1">
                <a:latin typeface="Calibri" charset="0"/>
                <a:ea typeface="Osaka" charset="0"/>
                <a:cs typeface="Osaka" charset="0"/>
              </a:rPr>
              <a:t>. </a:t>
            </a:r>
            <a:r>
              <a:rPr lang="en-US" sz="2400">
                <a:latin typeface="Calibri" charset="0"/>
                <a:ea typeface="Osaka" charset="0"/>
                <a:cs typeface="Osaka" charset="0"/>
              </a:rPr>
              <a:t>Washington, DC: American Psychological Association.</a:t>
            </a:r>
          </a:p>
          <a:p>
            <a:pPr eaLnBrk="1" hangingPunct="1">
              <a:buFont typeface="Wingdings" charset="0"/>
              <a:buNone/>
            </a:pPr>
            <a:endParaRPr lang="en-US" sz="2400">
              <a:latin typeface="Calibri" charset="0"/>
              <a:ea typeface="Osaka" charset="0"/>
              <a:cs typeface="Osaka"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chemeClr val="tx1"/>
            </a:solidFill>
          </a:ln>
        </p:spPr>
        <p:txBody>
          <a:bodyPr/>
          <a:lstStyle/>
          <a:p>
            <a:pPr>
              <a:defRPr/>
            </a:pPr>
            <a:r>
              <a:rPr lang="en-US"/>
              <a:t>Counsel Putting Words in Our Mouths</a:t>
            </a:r>
          </a:p>
        </p:txBody>
      </p:sp>
      <p:sp>
        <p:nvSpPr>
          <p:cNvPr id="126978" name="Content Placeholder 2"/>
          <p:cNvSpPr>
            <a:spLocks noGrp="1"/>
          </p:cNvSpPr>
          <p:nvPr>
            <p:ph idx="1"/>
          </p:nvPr>
        </p:nvSpPr>
        <p:spPr/>
        <p:txBody>
          <a:bodyPr/>
          <a:lstStyle/>
          <a:p>
            <a:pPr marL="0" indent="0">
              <a:buFont typeface="Arial" charset="0"/>
              <a:buNone/>
            </a:pPr>
            <a:r>
              <a:rPr lang="en-US">
                <a:latin typeface="Calibri" charset="0"/>
              </a:rPr>
              <a:t>  </a:t>
            </a:r>
          </a:p>
        </p:txBody>
      </p:sp>
      <p:sp>
        <p:nvSpPr>
          <p:cNvPr id="126979" name="TextBox 3"/>
          <p:cNvSpPr txBox="1">
            <a:spLocks noChangeArrowheads="1"/>
          </p:cNvSpPr>
          <p:nvPr/>
        </p:nvSpPr>
        <p:spPr bwMode="auto">
          <a:xfrm>
            <a:off x="3810000" y="1676400"/>
            <a:ext cx="449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Osaka" charset="0"/>
                <a:cs typeface="Osaka" charset="0"/>
              </a:defRPr>
            </a:lvl1pPr>
            <a:lvl2pPr marL="742950" indent="-285750">
              <a:defRPr sz="2400">
                <a:solidFill>
                  <a:schemeClr val="tx1"/>
                </a:solidFill>
                <a:latin typeface="Times" charset="0"/>
                <a:ea typeface="Osaka" charset="0"/>
                <a:cs typeface="Osaka" charset="0"/>
              </a:defRPr>
            </a:lvl2pPr>
            <a:lvl3pPr marL="1143000" indent="-228600">
              <a:defRPr sz="2400">
                <a:solidFill>
                  <a:schemeClr val="tx1"/>
                </a:solidFill>
                <a:latin typeface="Times" charset="0"/>
                <a:ea typeface="Osaka" charset="0"/>
                <a:cs typeface="Osaka" charset="0"/>
              </a:defRPr>
            </a:lvl3pPr>
            <a:lvl4pPr marL="1600200" indent="-228600">
              <a:defRPr sz="2400">
                <a:solidFill>
                  <a:schemeClr val="tx1"/>
                </a:solidFill>
                <a:latin typeface="Times" charset="0"/>
                <a:ea typeface="Osaka" charset="0"/>
                <a:cs typeface="Osaka" charset="0"/>
              </a:defRPr>
            </a:lvl4pPr>
            <a:lvl5pPr marL="2057400" indent="-228600">
              <a:defRPr sz="2400">
                <a:solidFill>
                  <a:schemeClr val="tx1"/>
                </a:solidFill>
                <a:latin typeface="Times"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charset="0"/>
                <a:ea typeface="Osaka" charset="0"/>
                <a:cs typeface="Osaka" charset="0"/>
              </a:defRPr>
            </a:lvl9pPr>
          </a:lstStyle>
          <a:p>
            <a:endParaRPr lang="en-US"/>
          </a:p>
        </p:txBody>
      </p:sp>
      <p:pic>
        <p:nvPicPr>
          <p:cNvPr id="1269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0"/>
            <a:ext cx="59436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Words in Our Mouth</a:t>
            </a:r>
          </a:p>
        </p:txBody>
      </p:sp>
      <p:sp>
        <p:nvSpPr>
          <p:cNvPr id="3" name="Content Placeholder 2"/>
          <p:cNvSpPr>
            <a:spLocks noGrp="1"/>
          </p:cNvSpPr>
          <p:nvPr>
            <p:ph idx="1"/>
          </p:nvPr>
        </p:nvSpPr>
        <p:spPr/>
        <p:txBody>
          <a:bodyPr/>
          <a:lstStyle/>
          <a:p>
            <a:r>
              <a:rPr lang="en-US"/>
              <a:t>Scott </a:t>
            </a:r>
            <a:r>
              <a:rPr lang="en-US" err="1"/>
              <a:t>Bresler</a:t>
            </a:r>
            <a:r>
              <a:rPr lang="en-US"/>
              <a:t> U Cincinnati – Examinee who spoke only through hand puppet</a:t>
            </a:r>
          </a:p>
          <a:p>
            <a:r>
              <a:rPr lang="en-US"/>
              <a:t>TV Show </a:t>
            </a:r>
            <a:r>
              <a:rPr lang="en-US" i="1"/>
              <a:t>Family Tree </a:t>
            </a:r>
            <a:r>
              <a:rPr lang="en-US"/>
              <a:t>– Bea Chadwick speaking only through “Monk”</a:t>
            </a:r>
          </a:p>
          <a:p>
            <a:r>
              <a:rPr lang="en-US"/>
              <a:t>Attorneys ask, ”Wouldn’t it be fair to say. . .?”</a:t>
            </a:r>
          </a:p>
          <a:p>
            <a:endParaRPr lang="en-US"/>
          </a:p>
          <a:p>
            <a:r>
              <a:rPr lang="en-US"/>
              <a:t>(Followed by their statement of our findings) </a:t>
            </a:r>
          </a:p>
        </p:txBody>
      </p:sp>
    </p:spTree>
    <p:extLst>
      <p:ext uri="{BB962C8B-B14F-4D97-AF65-F5344CB8AC3E}">
        <p14:creationId xmlns:p14="http://schemas.microsoft.com/office/powerpoint/2010/main" val="4029369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304800" y="304800"/>
            <a:ext cx="8382000" cy="1295400"/>
          </a:xfrm>
          <a:solidFill>
            <a:schemeClr val="tx2">
              <a:lumMod val="40000"/>
              <a:lumOff val="60000"/>
            </a:schemeClr>
          </a:solidFill>
          <a:ln w="38100">
            <a:solidFill>
              <a:schemeClr val="tx1"/>
            </a:solidFill>
            <a:miter lim="800000"/>
            <a:headEnd/>
            <a:tailEnd/>
          </a:ln>
        </p:spPr>
        <p:txBody>
          <a:bodyPr/>
          <a:lstStyle/>
          <a:p>
            <a:pPr eaLnBrk="1" hangingPunct="1"/>
            <a:r>
              <a:rPr lang="en-US">
                <a:latin typeface="Calibri" charset="0"/>
                <a:ea typeface="Osaka" charset="0"/>
                <a:cs typeface="Osaka" charset="0"/>
              </a:rPr>
              <a:t>Micromomentary &amp; Nonverbal Behaviors</a:t>
            </a:r>
          </a:p>
        </p:txBody>
      </p:sp>
      <p:sp>
        <p:nvSpPr>
          <p:cNvPr id="276483" name="Rectangle 3"/>
          <p:cNvSpPr>
            <a:spLocks noGrp="1" noChangeArrowheads="1"/>
          </p:cNvSpPr>
          <p:nvPr>
            <p:ph idx="1"/>
          </p:nvPr>
        </p:nvSpPr>
        <p:spPr/>
        <p:txBody>
          <a:bodyPr/>
          <a:lstStyle/>
          <a:p>
            <a:pPr eaLnBrk="1" hangingPunct="1"/>
            <a:r>
              <a:rPr lang="en-US" sz="2800" b="1">
                <a:latin typeface="Calibri" charset="0"/>
                <a:ea typeface="Osaka" charset="0"/>
                <a:cs typeface="Osaka" charset="0"/>
              </a:rPr>
              <a:t>Fraction of second, mm of movement</a:t>
            </a:r>
          </a:p>
          <a:p>
            <a:pPr eaLnBrk="1" hangingPunct="1"/>
            <a:r>
              <a:rPr lang="en-US" sz="2800" b="1">
                <a:latin typeface="Calibri" charset="0"/>
                <a:ea typeface="Osaka" charset="0"/>
                <a:cs typeface="Osaka" charset="0"/>
              </a:rPr>
              <a:t>Slight tightening of lips</a:t>
            </a:r>
          </a:p>
          <a:p>
            <a:pPr eaLnBrk="1" hangingPunct="1"/>
            <a:r>
              <a:rPr lang="en-US" sz="2800" b="1">
                <a:latin typeface="Calibri" charset="0"/>
                <a:ea typeface="Osaka" charset="0"/>
                <a:cs typeface="Osaka" charset="0"/>
              </a:rPr>
              <a:t>Transient hint of anger or tension</a:t>
            </a:r>
          </a:p>
          <a:p>
            <a:pPr eaLnBrk="1" hangingPunct="1"/>
            <a:r>
              <a:rPr lang="en-US" sz="2800" b="1">
                <a:latin typeface="Calibri" charset="0"/>
                <a:ea typeface="Osaka" charset="0"/>
                <a:cs typeface="Osaka" charset="0"/>
              </a:rPr>
              <a:t>Whole body movements, leans, and postures, which are least likely to be amenable to training </a:t>
            </a:r>
          </a:p>
          <a:p>
            <a:pPr eaLnBrk="1" hangingPunct="1"/>
            <a:r>
              <a:rPr lang="en-US" sz="2800" b="1">
                <a:latin typeface="Calibri" charset="0"/>
                <a:ea typeface="Osaka" charset="0"/>
                <a:cs typeface="Osaka" charset="0"/>
              </a:rPr>
              <a:t>Degree of asymmetry</a:t>
            </a:r>
          </a:p>
          <a:p>
            <a:pPr eaLnBrk="1" hangingPunct="1"/>
            <a:r>
              <a:rPr lang="en-US" sz="2800" b="1">
                <a:latin typeface="Calibri" charset="0"/>
                <a:ea typeface="Osaka" charset="0"/>
                <a:cs typeface="Osaka" charset="0"/>
              </a:rPr>
              <a:t>Pitch of voice and voice stress</a:t>
            </a:r>
          </a:p>
          <a:p>
            <a:pPr eaLnBrk="1" hangingPunct="1"/>
            <a:r>
              <a:rPr lang="en-US" sz="2800" b="1">
                <a:latin typeface="Calibri" charset="0"/>
                <a:ea typeface="Osaka" charset="0"/>
                <a:cs typeface="Osaka" charset="0"/>
              </a:rPr>
              <a:t>Excessive smiling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483">
                                            <p:txEl>
                                              <p:pRg st="0" end="0"/>
                                            </p:txEl>
                                          </p:spTgt>
                                        </p:tgtEl>
                                        <p:attrNameLst>
                                          <p:attrName>style.visibility</p:attrName>
                                        </p:attrNameLst>
                                      </p:cBhvr>
                                      <p:to>
                                        <p:strVal val="visible"/>
                                      </p:to>
                                    </p:set>
                                    <p:anim calcmode="lin" valueType="num">
                                      <p:cBhvr additive="base">
                                        <p:cTn id="7" dur="500" fill="hold"/>
                                        <p:tgtEl>
                                          <p:spTgt spid="276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4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483">
                                            <p:txEl>
                                              <p:pRg st="1" end="1"/>
                                            </p:txEl>
                                          </p:spTgt>
                                        </p:tgtEl>
                                        <p:attrNameLst>
                                          <p:attrName>style.visibility</p:attrName>
                                        </p:attrNameLst>
                                      </p:cBhvr>
                                      <p:to>
                                        <p:strVal val="visible"/>
                                      </p:to>
                                    </p:set>
                                    <p:anim calcmode="lin" valueType="num">
                                      <p:cBhvr additive="base">
                                        <p:cTn id="13" dur="500" fill="hold"/>
                                        <p:tgtEl>
                                          <p:spTgt spid="276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4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483">
                                            <p:txEl>
                                              <p:pRg st="2" end="2"/>
                                            </p:txEl>
                                          </p:spTgt>
                                        </p:tgtEl>
                                        <p:attrNameLst>
                                          <p:attrName>style.visibility</p:attrName>
                                        </p:attrNameLst>
                                      </p:cBhvr>
                                      <p:to>
                                        <p:strVal val="visible"/>
                                      </p:to>
                                    </p:set>
                                    <p:anim calcmode="lin" valueType="num">
                                      <p:cBhvr additive="base">
                                        <p:cTn id="19" dur="500" fill="hold"/>
                                        <p:tgtEl>
                                          <p:spTgt spid="276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4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483">
                                            <p:txEl>
                                              <p:pRg st="3" end="3"/>
                                            </p:txEl>
                                          </p:spTgt>
                                        </p:tgtEl>
                                        <p:attrNameLst>
                                          <p:attrName>style.visibility</p:attrName>
                                        </p:attrNameLst>
                                      </p:cBhvr>
                                      <p:to>
                                        <p:strVal val="visible"/>
                                      </p:to>
                                    </p:set>
                                    <p:anim calcmode="lin" valueType="num">
                                      <p:cBhvr additive="base">
                                        <p:cTn id="25" dur="500" fill="hold"/>
                                        <p:tgtEl>
                                          <p:spTgt spid="276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4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483">
                                            <p:txEl>
                                              <p:pRg st="4" end="4"/>
                                            </p:txEl>
                                          </p:spTgt>
                                        </p:tgtEl>
                                        <p:attrNameLst>
                                          <p:attrName>style.visibility</p:attrName>
                                        </p:attrNameLst>
                                      </p:cBhvr>
                                      <p:to>
                                        <p:strVal val="visible"/>
                                      </p:to>
                                    </p:set>
                                    <p:anim calcmode="lin" valueType="num">
                                      <p:cBhvr additive="base">
                                        <p:cTn id="31" dur="500" fill="hold"/>
                                        <p:tgtEl>
                                          <p:spTgt spid="276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4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6483">
                                            <p:txEl>
                                              <p:pRg st="5" end="5"/>
                                            </p:txEl>
                                          </p:spTgt>
                                        </p:tgtEl>
                                        <p:attrNameLst>
                                          <p:attrName>style.visibility</p:attrName>
                                        </p:attrNameLst>
                                      </p:cBhvr>
                                      <p:to>
                                        <p:strVal val="visible"/>
                                      </p:to>
                                    </p:set>
                                    <p:anim calcmode="lin" valueType="num">
                                      <p:cBhvr additive="base">
                                        <p:cTn id="37" dur="500" fill="hold"/>
                                        <p:tgtEl>
                                          <p:spTgt spid="2764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648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6483">
                                            <p:txEl>
                                              <p:pRg st="6" end="6"/>
                                            </p:txEl>
                                          </p:spTgt>
                                        </p:tgtEl>
                                        <p:attrNameLst>
                                          <p:attrName>style.visibility</p:attrName>
                                        </p:attrNameLst>
                                      </p:cBhvr>
                                      <p:to>
                                        <p:strVal val="visible"/>
                                      </p:to>
                                    </p:set>
                                    <p:anim calcmode="lin" valueType="num">
                                      <p:cBhvr additive="base">
                                        <p:cTn id="43" dur="500" fill="hold"/>
                                        <p:tgtEl>
                                          <p:spTgt spid="27648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648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descr="Di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913228"/>
            <a:ext cx="9677400" cy="4764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chemeClr val="tx1">
                <a:lumMod val="85000"/>
                <a:lumOff val="15000"/>
              </a:schemeClr>
            </a:solidFill>
          </a:ln>
        </p:spPr>
        <p:txBody>
          <a:bodyPr/>
          <a:lstStyle/>
          <a:p>
            <a:pPr>
              <a:defRPr/>
            </a:pPr>
            <a:r>
              <a:rPr lang="en-US"/>
              <a:t>Nonverbal communication by attorneys</a:t>
            </a:r>
          </a:p>
        </p:txBody>
      </p:sp>
      <p:sp>
        <p:nvSpPr>
          <p:cNvPr id="132098" name="Content Placeholder 2"/>
          <p:cNvSpPr>
            <a:spLocks noGrp="1"/>
          </p:cNvSpPr>
          <p:nvPr>
            <p:ph idx="1"/>
          </p:nvPr>
        </p:nvSpPr>
        <p:spPr/>
        <p:txBody>
          <a:bodyPr/>
          <a:lstStyle/>
          <a:p>
            <a:pPr marL="1828800" lvl="4" indent="0">
              <a:buFont typeface="Arial" charset="0"/>
              <a:buNone/>
            </a:pPr>
            <a:r>
              <a:rPr lang="en-US" sz="1800" dirty="0">
                <a:latin typeface="Calibri" charset="0"/>
              </a:rPr>
              <a:t>I once watched an attorney stick out tongue at opposing counsel</a:t>
            </a:r>
          </a:p>
        </p:txBody>
      </p:sp>
      <p:pic>
        <p:nvPicPr>
          <p:cNvPr id="1320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971800"/>
            <a:ext cx="837247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417513"/>
            <a:ext cx="3825875"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 y="2590800"/>
            <a:ext cx="2667001" cy="120032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a:ln>
                  <a:solidFill>
                    <a:srgbClr val="161616"/>
                  </a:solidFill>
                </a:ln>
              </a:rPr>
              <a:t>A nonverbal commentary on testimony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a:ln>
            <a:solidFill>
              <a:srgbClr val="000000"/>
            </a:solidFill>
          </a:ln>
        </p:spPr>
        <p:txBody>
          <a:bodyPr/>
          <a:lstStyle/>
          <a:p>
            <a:r>
              <a:rPr lang="en-US"/>
              <a:t>General Principles of Testimony</a:t>
            </a:r>
          </a:p>
        </p:txBody>
      </p:sp>
      <p:sp>
        <p:nvSpPr>
          <p:cNvPr id="3" name="Content Placeholder 2"/>
          <p:cNvSpPr>
            <a:spLocks noGrp="1"/>
          </p:cNvSpPr>
          <p:nvPr>
            <p:ph idx="1"/>
          </p:nvPr>
        </p:nvSpPr>
        <p:spPr/>
        <p:txBody>
          <a:bodyPr>
            <a:normAutofit/>
          </a:bodyPr>
          <a:lstStyle/>
          <a:p>
            <a:r>
              <a:rPr lang="en-US" dirty="0"/>
              <a:t>Take your time</a:t>
            </a:r>
          </a:p>
          <a:p>
            <a:r>
              <a:rPr lang="en-US" dirty="0"/>
              <a:t>Speak audibly</a:t>
            </a:r>
          </a:p>
          <a:p>
            <a:r>
              <a:rPr lang="en-US" dirty="0"/>
              <a:t>Avoid empty fillers</a:t>
            </a:r>
          </a:p>
          <a:p>
            <a:r>
              <a:rPr lang="en-US" dirty="0"/>
              <a:t>Speak rationally</a:t>
            </a:r>
          </a:p>
          <a:p>
            <a:r>
              <a:rPr lang="en-US" dirty="0"/>
              <a:t>Speak to audience – eye contact: How much, to whom?</a:t>
            </a:r>
          </a:p>
          <a:p>
            <a:r>
              <a:rPr lang="en-US" dirty="0"/>
              <a:t>Avoid jargon</a:t>
            </a:r>
          </a:p>
        </p:txBody>
      </p:sp>
    </p:spTree>
    <p:extLst>
      <p:ext uri="{BB962C8B-B14F-4D97-AF65-F5344CB8AC3E}">
        <p14:creationId xmlns:p14="http://schemas.microsoft.com/office/powerpoint/2010/main" val="2141523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What Experts Fear The Most</a:t>
            </a:r>
          </a:p>
        </p:txBody>
      </p:sp>
      <p:sp>
        <p:nvSpPr>
          <p:cNvPr id="3" name="Content Placeholder 2"/>
          <p:cNvSpPr>
            <a:spLocks noGrp="1"/>
          </p:cNvSpPr>
          <p:nvPr>
            <p:ph idx="1"/>
          </p:nvPr>
        </p:nvSpPr>
        <p:spPr/>
        <p:txBody>
          <a:bodyPr/>
          <a:lstStyle/>
          <a:p>
            <a:r>
              <a:rPr lang="en-US"/>
              <a:t>Going blank on the stand</a:t>
            </a:r>
          </a:p>
          <a:p>
            <a:endParaRPr lang="en-US"/>
          </a:p>
          <a:p>
            <a:r>
              <a:rPr lang="en-US"/>
              <a:t>After that, Not knowing detailed information about procedures or tests such as development or reliability or norms</a:t>
            </a:r>
          </a:p>
          <a:p>
            <a:r>
              <a:rPr lang="en-US"/>
              <a:t>Being embarrassed</a:t>
            </a:r>
          </a:p>
          <a:p>
            <a:r>
              <a:rPr lang="en-US"/>
              <a:t>Missing something</a:t>
            </a:r>
          </a:p>
          <a:p>
            <a:endParaRPr lang="en-US"/>
          </a:p>
        </p:txBody>
      </p:sp>
    </p:spTree>
    <p:extLst>
      <p:ext uri="{BB962C8B-B14F-4D97-AF65-F5344CB8AC3E}">
        <p14:creationId xmlns:p14="http://schemas.microsoft.com/office/powerpoint/2010/main" val="29029625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Challenges to Qualifications</a:t>
            </a:r>
          </a:p>
        </p:txBody>
      </p:sp>
      <p:sp>
        <p:nvSpPr>
          <p:cNvPr id="3" name="Content Placeholder 2"/>
          <p:cNvSpPr>
            <a:spLocks noGrp="1"/>
          </p:cNvSpPr>
          <p:nvPr>
            <p:ph idx="1"/>
          </p:nvPr>
        </p:nvSpPr>
        <p:spPr/>
        <p:txBody>
          <a:bodyPr>
            <a:normAutofit lnSpcReduction="10000"/>
          </a:bodyPr>
          <a:lstStyle/>
          <a:p>
            <a:r>
              <a:rPr lang="en-US"/>
              <a:t>Less often if court-appointed</a:t>
            </a:r>
          </a:p>
          <a:p>
            <a:r>
              <a:rPr lang="en-US"/>
              <a:t>Less often if qualifications better than “opposing” expert</a:t>
            </a:r>
          </a:p>
          <a:p>
            <a:r>
              <a:rPr lang="en-US"/>
              <a:t>Challenges to education: BA in chemistry? Graduate courses in assessing sex offenders (or other specific aspects of case)</a:t>
            </a:r>
          </a:p>
          <a:p>
            <a:r>
              <a:rPr lang="en-US"/>
              <a:t>Best handled in direct – but often not</a:t>
            </a:r>
          </a:p>
          <a:p>
            <a:r>
              <a:rPr lang="en-US"/>
              <a:t>There is always something we have not learned in schooling</a:t>
            </a:r>
          </a:p>
          <a:p>
            <a:endParaRPr lang="en-US"/>
          </a:p>
          <a:p>
            <a:endParaRPr lang="en-US"/>
          </a:p>
        </p:txBody>
      </p:sp>
    </p:spTree>
    <p:extLst>
      <p:ext uri="{BB962C8B-B14F-4D97-AF65-F5344CB8AC3E}">
        <p14:creationId xmlns:p14="http://schemas.microsoft.com/office/powerpoint/2010/main" val="1153360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EB4E3"/>
          </a:solidFill>
          <a:ln>
            <a:solidFill>
              <a:srgbClr val="000000"/>
            </a:solidFill>
          </a:ln>
        </p:spPr>
        <p:txBody>
          <a:bodyPr/>
          <a:lstStyle/>
          <a:p>
            <a:r>
              <a:rPr lang="en-US"/>
              <a:t>Challenges to Experience</a:t>
            </a:r>
          </a:p>
        </p:txBody>
      </p:sp>
      <p:sp>
        <p:nvSpPr>
          <p:cNvPr id="3" name="Content Placeholder 2"/>
          <p:cNvSpPr>
            <a:spLocks noGrp="1"/>
          </p:cNvSpPr>
          <p:nvPr>
            <p:ph idx="1"/>
          </p:nvPr>
        </p:nvSpPr>
        <p:spPr/>
        <p:txBody>
          <a:bodyPr>
            <a:normAutofit fontScale="85000" lnSpcReduction="10000"/>
          </a:bodyPr>
          <a:lstStyle/>
          <a:p>
            <a:r>
              <a:rPr lang="en-US" dirty="0"/>
              <a:t>As much common sense as empirical</a:t>
            </a:r>
          </a:p>
          <a:p>
            <a:r>
              <a:rPr lang="en-US" dirty="0"/>
              <a:t>All experts have a first time testifying</a:t>
            </a:r>
          </a:p>
          <a:p>
            <a:r>
              <a:rPr lang="en-US" dirty="0"/>
              <a:t>Little experience – sign of not being a hired gun or bought witness</a:t>
            </a:r>
          </a:p>
          <a:p>
            <a:r>
              <a:rPr lang="en-US" dirty="0"/>
              <a:t>The Faust – Brodsky brouhahas</a:t>
            </a:r>
          </a:p>
          <a:p>
            <a:r>
              <a:rPr lang="en-US" dirty="0"/>
              <a:t>Clinical-therapeutic experience is highly valued by jurors. Almost everyone thinks experience matters</a:t>
            </a:r>
          </a:p>
          <a:p>
            <a:r>
              <a:rPr lang="en-US" dirty="0"/>
              <a:t>Spengler et al The meta-analysis of clinical judgment project.  – low relation between experience and diagnostic accuracy </a:t>
            </a:r>
            <a:r>
              <a:rPr lang="en-US" sz="2100" dirty="0"/>
              <a:t>(in </a:t>
            </a:r>
            <a:r>
              <a:rPr lang="en-US" sz="2100" i="1" dirty="0"/>
              <a:t>The Counseling Psychologist</a:t>
            </a:r>
            <a:r>
              <a:rPr lang="en-US" sz="2100" dirty="0"/>
              <a:t>, </a:t>
            </a:r>
            <a:r>
              <a:rPr lang="en-US" sz="2100" dirty="0" err="1"/>
              <a:t>doi.org</a:t>
            </a:r>
            <a:r>
              <a:rPr lang="en-US" sz="2100" dirty="0"/>
              <a:t>/10.1177/0011000006295149)</a:t>
            </a:r>
          </a:p>
          <a:p>
            <a:endParaRPr lang="en-US" dirty="0"/>
          </a:p>
        </p:txBody>
      </p:sp>
    </p:spTree>
    <p:extLst>
      <p:ext uri="{BB962C8B-B14F-4D97-AF65-F5344CB8AC3E}">
        <p14:creationId xmlns:p14="http://schemas.microsoft.com/office/powerpoint/2010/main" val="3294424168"/>
      </p:ext>
    </p:extLst>
  </p:cSld>
  <p:clrMapOvr>
    <a:masterClrMapping/>
  </p:clrMapOvr>
</p:sld>
</file>

<file path=ppt/theme/theme1.xml><?xml version="1.0" encoding="utf-8"?>
<a:theme xmlns:a="http://schemas.openxmlformats.org/drawingml/2006/main" name="Bar Code">
  <a:themeElements>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24"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20861</TotalTime>
  <Words>8113</Words>
  <Application>Microsoft Macintosh PowerPoint</Application>
  <PresentationFormat>On-screen Show (4:3)</PresentationFormat>
  <Paragraphs>782</Paragraphs>
  <Slides>156</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156</vt:i4>
      </vt:variant>
    </vt:vector>
  </HeadingPairs>
  <TitlesOfParts>
    <vt:vector size="168" baseType="lpstr">
      <vt:lpstr>ＭＳ Ｐゴシック</vt:lpstr>
      <vt:lpstr>Arial</vt:lpstr>
      <vt:lpstr>Arial Rounded MT Bold</vt:lpstr>
      <vt:lpstr>Avenir Black</vt:lpstr>
      <vt:lpstr>Calibri</vt:lpstr>
      <vt:lpstr>Helvetica</vt:lpstr>
      <vt:lpstr>Osaka</vt:lpstr>
      <vt:lpstr>Times</vt:lpstr>
      <vt:lpstr>Times New Roman</vt:lpstr>
      <vt:lpstr>Wingdings</vt:lpstr>
      <vt:lpstr>Bar Code</vt:lpstr>
      <vt:lpstr>Office Theme</vt:lpstr>
      <vt:lpstr>The Expert Expert Witness: Testifying In Court and Coping with Aggressive Cross-Examination  Presented at: Association of Family and Conciliation Courts  March 29, 2019 Houston, Texas</vt:lpstr>
      <vt:lpstr>We start with tough X-E Questions</vt:lpstr>
      <vt:lpstr>Contact Information</vt:lpstr>
      <vt:lpstr>Goal: Preparation for Worst Case Scenarios</vt:lpstr>
      <vt:lpstr>More About Worst Case Scenarios</vt:lpstr>
      <vt:lpstr>Some References</vt:lpstr>
      <vt:lpstr>PowerPoint Presentation</vt:lpstr>
      <vt:lpstr>PowerPoint Presentation</vt:lpstr>
      <vt:lpstr>More References</vt:lpstr>
      <vt:lpstr>Our Objectives Today: 1-3</vt:lpstr>
      <vt:lpstr>Our Objectives: 4-6</vt:lpstr>
      <vt:lpstr> Positive Outcome of Demonstrations</vt:lpstr>
      <vt:lpstr>The Push-Pull</vt:lpstr>
      <vt:lpstr>Push-Pull Examples</vt:lpstr>
      <vt:lpstr>The Admit- Deny 1: The Admit</vt:lpstr>
      <vt:lpstr>Four Additional “Admit” Openings</vt:lpstr>
      <vt:lpstr>Admit-Deny 2: The Deny</vt:lpstr>
      <vt:lpstr>ANSWER “YES OR NO”</vt:lpstr>
      <vt:lpstr>PowerPoint Presentation</vt:lpstr>
      <vt:lpstr>Pass as Option Is Always Present</vt:lpstr>
      <vt:lpstr>My Responsibilities</vt:lpstr>
      <vt:lpstr>Testifying at its best </vt:lpstr>
      <vt:lpstr>Testimony at Its Worst</vt:lpstr>
      <vt:lpstr>Routine Testimony</vt:lpstr>
      <vt:lpstr>PowerPoint Presentation</vt:lpstr>
      <vt:lpstr>SURPRISES: 2 Examples. Singing and Swooping Attorneys</vt:lpstr>
      <vt:lpstr>Worst Case Scenario #1</vt:lpstr>
      <vt:lpstr>Worst cases: # 2, 3, 4 To Faint, To Cry, To Blank Out</vt:lpstr>
      <vt:lpstr>Preparing for Court</vt:lpstr>
      <vt:lpstr>The Nature of Preparation</vt:lpstr>
      <vt:lpstr>Be Prepared (Tom Lehrer, 1953)</vt:lpstr>
      <vt:lpstr>Be Prepared - Tom Lehrer (continued)</vt:lpstr>
      <vt:lpstr>To Prepare</vt:lpstr>
      <vt:lpstr>Preparation Queries: Try Them</vt:lpstr>
      <vt:lpstr>Preparation Queries 2</vt:lpstr>
      <vt:lpstr>PowerPoint Presentation</vt:lpstr>
      <vt:lpstr>Experts Who Bring Authentic Self into Courtroom</vt:lpstr>
      <vt:lpstr>The Humor Hazard:  Use Humor Rarely - Never Be Flip</vt:lpstr>
      <vt:lpstr>Feisty and Argumentative Experts</vt:lpstr>
      <vt:lpstr>Narcissistic Experts</vt:lpstr>
      <vt:lpstr>PowerPoint Presentation</vt:lpstr>
      <vt:lpstr>It’s Not About You – Dvoskin 2016 (Narcissism on the Witness Stand)</vt:lpstr>
      <vt:lpstr>Experts Who Think They Know Best</vt:lpstr>
      <vt:lpstr>Learning To Say “I Don’t Know”</vt:lpstr>
      <vt:lpstr>The Art of Saying “I Don’t Know”</vt:lpstr>
      <vt:lpstr>PowerPoint Presentation</vt:lpstr>
      <vt:lpstr>Attorneys Who Bully and Attack</vt:lpstr>
      <vt:lpstr>PowerPoint Presentation</vt:lpstr>
      <vt:lpstr>PowerPoint Presentation</vt:lpstr>
      <vt:lpstr>Power and Control on the Stand</vt:lpstr>
      <vt:lpstr>Ultimate Attorney Control: When there is nobody to whom to reply</vt:lpstr>
      <vt:lpstr>PowerPoint Presentation</vt:lpstr>
      <vt:lpstr>Worst Case Scenarios #5 &amp; #6: Asked about a book or report</vt:lpstr>
      <vt:lpstr>PowerPoint Presentation</vt:lpstr>
      <vt:lpstr>Answers to Worse Case #5 &amp; #6</vt:lpstr>
      <vt:lpstr>The 4 Components of Credibility</vt:lpstr>
      <vt:lpstr>Confidence</vt:lpstr>
      <vt:lpstr>Research on Witness Confidence</vt:lpstr>
      <vt:lpstr>Witness Confidence  &amp;  Credibility</vt:lpstr>
      <vt:lpstr>Findings  </vt:lpstr>
      <vt:lpstr>Worst Case Scenario #7 </vt:lpstr>
      <vt:lpstr>Likeability</vt:lpstr>
      <vt:lpstr>Likeability</vt:lpstr>
      <vt:lpstr>Trustworthiness (honesty)</vt:lpstr>
      <vt:lpstr>PowerPoint Presentation</vt:lpstr>
      <vt:lpstr>Knowledge</vt:lpstr>
      <vt:lpstr>Research on Knowledge and Expert Testimony</vt:lpstr>
      <vt:lpstr>Findings</vt:lpstr>
      <vt:lpstr>Meeting With Counsel</vt:lpstr>
      <vt:lpstr>Handling Anxiety about Testifying</vt:lpstr>
      <vt:lpstr>Anxiety Reduction</vt:lpstr>
      <vt:lpstr>Anxiety Reduction- 2</vt:lpstr>
      <vt:lpstr>PowerPoint Presentation</vt:lpstr>
      <vt:lpstr> Breath control</vt:lpstr>
      <vt:lpstr>PowerPoint Presentation</vt:lpstr>
      <vt:lpstr>Judges</vt:lpstr>
      <vt:lpstr>Arbitrary Judges</vt:lpstr>
      <vt:lpstr>PowerPoint Presentation</vt:lpstr>
      <vt:lpstr>Eye Contact with the Judge</vt:lpstr>
      <vt:lpstr>Connecting With The Judge</vt:lpstr>
      <vt:lpstr>Treating Expert Witnesses</vt:lpstr>
      <vt:lpstr>Examples of Treating Expert Witnesses</vt:lpstr>
      <vt:lpstr>Principles of Testimony for Treating Expert Witnesses</vt:lpstr>
      <vt:lpstr>Evaluating Expert Witnesses</vt:lpstr>
      <vt:lpstr>Direct Examination: Introduction</vt:lpstr>
      <vt:lpstr>PowerPoint Presentation</vt:lpstr>
      <vt:lpstr>Walking to the Witness Stand</vt:lpstr>
      <vt:lpstr>First Impressions</vt:lpstr>
      <vt:lpstr>Direct Examination: Questions</vt:lpstr>
      <vt:lpstr>Counsel Putting Words in Our Mouths</vt:lpstr>
      <vt:lpstr>Words in Our Mouth</vt:lpstr>
      <vt:lpstr>Micromomentary &amp; Nonverbal Behaviors</vt:lpstr>
      <vt:lpstr>PowerPoint Presentation</vt:lpstr>
      <vt:lpstr>Nonverbal communication by attorneys</vt:lpstr>
      <vt:lpstr>PowerPoint Presentation</vt:lpstr>
      <vt:lpstr>General Principles of Testimony</vt:lpstr>
      <vt:lpstr>What Experts Fear The Most</vt:lpstr>
      <vt:lpstr>Challenges to Qualifications</vt:lpstr>
      <vt:lpstr>Challenges to Experience</vt:lpstr>
      <vt:lpstr>Challenges To Experience </vt:lpstr>
      <vt:lpstr>Experience:  Answers</vt:lpstr>
      <vt:lpstr>Weaknesses In Credentials</vt:lpstr>
      <vt:lpstr>Credentials: Answers</vt:lpstr>
      <vt:lpstr>PowerPoint Presentation</vt:lpstr>
      <vt:lpstr>Challenges to Technique</vt:lpstr>
      <vt:lpstr>General Aspersions</vt:lpstr>
      <vt:lpstr>PowerPoint Presentation</vt:lpstr>
      <vt:lpstr>YES OR NO: 2</vt:lpstr>
      <vt:lpstr>PowerPoint Presentation</vt:lpstr>
      <vt:lpstr>Learned Treatises</vt:lpstr>
      <vt:lpstr>Learned Treatise in Cross-Examination</vt:lpstr>
      <vt:lpstr>Prior Writings or Testimony</vt:lpstr>
      <vt:lpstr>Pace Control: Four rules</vt:lpstr>
      <vt:lpstr>ELICITED VANITY</vt:lpstr>
      <vt:lpstr>Elicited Vanity: Answers. 1</vt:lpstr>
      <vt:lpstr>ELICITED VANITY: ANSWERS 2</vt:lpstr>
      <vt:lpstr>PowerPoint Presentation</vt:lpstr>
      <vt:lpstr>More Worst Case Scenarios:  Gender and Personal Questions</vt:lpstr>
      <vt:lpstr>Worst Case Scenario:  Personal Questions</vt:lpstr>
      <vt:lpstr>Hypothetical Questions</vt:lpstr>
      <vt:lpstr>Hypotheticals: Answers 1-3 (of specialized interest)</vt:lpstr>
      <vt:lpstr>Hypotheticals: Answers 4-6</vt:lpstr>
      <vt:lpstr>Empathic Evaluators “Did you have good rapport with Mr. Jones?”</vt:lpstr>
      <vt:lpstr>Reports and Your Own Records</vt:lpstr>
      <vt:lpstr>AFTER YOUR TESTIMONY: 1</vt:lpstr>
      <vt:lpstr>Supplemental Content</vt:lpstr>
      <vt:lpstr>Actual “Bad” Aspects of Expert’s Life</vt:lpstr>
      <vt:lpstr>Apologies</vt:lpstr>
      <vt:lpstr>Clinical vs Actuarial Testimony</vt:lpstr>
      <vt:lpstr>Arbitrary Pigeonholes</vt:lpstr>
      <vt:lpstr>Asked and Answered </vt:lpstr>
      <vt:lpstr>Directed Feedback </vt:lpstr>
      <vt:lpstr>Expert Witness as Master Teacher </vt:lpstr>
      <vt:lpstr>Reframing what was asked</vt:lpstr>
      <vt:lpstr>Gender-Intrusive Questions </vt:lpstr>
      <vt:lpstr>Holy Mackerel, Man!  (actual expert answers)</vt:lpstr>
      <vt:lpstr>Personal Attacks: Overview</vt:lpstr>
      <vt:lpstr>Internet Vulnerabilities</vt:lpstr>
      <vt:lpstr>PowerPoint Presentation</vt:lpstr>
      <vt:lpstr>Recording of Assessments</vt:lpstr>
      <vt:lpstr>Silent Treatments</vt:lpstr>
      <vt:lpstr>Thank you, Thank you, Thank You</vt:lpstr>
      <vt:lpstr>Leading Questions</vt:lpstr>
      <vt:lpstr>Otto, DeMier &amp; Boccaccini (2014) Identifying the referral question</vt:lpstr>
      <vt:lpstr>Other Quality Issues</vt:lpstr>
      <vt:lpstr>Language Problems in Reports</vt:lpstr>
      <vt:lpstr>Insinuations of Bias</vt:lpstr>
      <vt:lpstr>Source for Examining Reports</vt:lpstr>
      <vt:lpstr>Joseph Dokes’ morality</vt:lpstr>
      <vt:lpstr>JT: CST &amp; Examiner Effects</vt:lpstr>
      <vt:lpstr>JT Dx Schizophrenic: A contradiction?</vt:lpstr>
      <vt:lpstr>An Ethical Issue?</vt:lpstr>
      <vt:lpstr>Warmth &amp; Perceived Credibility</vt:lpstr>
      <vt:lpstr>Clarity</vt:lpstr>
      <vt:lpstr>Clinical Knowledge</vt:lpstr>
      <vt:lpstr>Certainty</vt:lpstr>
    </vt:vector>
  </TitlesOfParts>
  <Company>The University of Alabama</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TESTIFYING IN COURT: AN EXPERIENTIAL WORKSHOP</dc:title>
  <dc:creator>Stanley Brodsky</dc:creator>
  <cp:lastModifiedBy>Microsoft Office User</cp:lastModifiedBy>
  <cp:revision>1069</cp:revision>
  <dcterms:created xsi:type="dcterms:W3CDTF">2010-10-14T18:47:09Z</dcterms:created>
  <dcterms:modified xsi:type="dcterms:W3CDTF">2019-03-26T18:23:02Z</dcterms:modified>
</cp:coreProperties>
</file>