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a, Mauricio" initials="PM" lastIdx="1" clrIdx="0">
    <p:extLst>
      <p:ext uri="{19B8F6BF-5375-455C-9EA6-DF929625EA0E}">
        <p15:presenceInfo xmlns:p15="http://schemas.microsoft.com/office/powerpoint/2012/main" userId="Pena, Mauric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7T09:08:27.958" idx="1">
    <p:pos x="1178" y="3244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12B4D-741C-4DB9-8E17-07256FE13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F2CD80-31CB-4984-86C4-5922ABA29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A84514-37EF-4258-B459-70529E07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0A5DA-89C1-4D48-9362-993EE5A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7B769-E564-4125-8498-EE20B98F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095EC-924B-4623-82D8-20A6BC13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404033-AF96-48A9-9AD3-0CE8F4C7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95950-3722-440E-9768-C0350861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3252B-1D61-4B90-AEE1-D30E78BF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25906-2537-4B35-82FA-122B99DD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21ECC0-943B-4535-ABE1-83B4A6CA4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9F92E2-80EC-44BC-B5A9-74C57ED33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4C9C3-D113-49DF-B919-6983D784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76120F-1D29-4245-8B17-912823A9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C4960-65B3-4DC8-84E6-D8AB6832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5F11E-A086-4C23-B6C7-AA8133A5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AC34F-2702-4549-B636-C3E262016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D4253-BC6B-49EC-A75C-A7F38E41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66BA9C-BF6E-482F-925E-78A5C779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9F65B-3992-46E3-B1FB-200F4E58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2B99C-2EAA-40C1-91FD-A1560EEC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3C9042-4687-450A-980F-0D48BB2C7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25233-D077-447F-BE5A-F862E428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C50BE3-FA4E-452A-828C-F49FA6B6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1D9B3-410C-47CC-980B-21AE87DF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2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7A885-EC75-44E9-B6B1-8328D4F9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D76C8-B1D9-4C48-8035-29A598182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64C7D6-9DE1-4ECC-8320-631F68FBD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89360-0E5B-4E40-B2EF-BD3AC938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EE51F8-2EF8-4525-BB4F-861ED021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A44EB1-8070-4098-A3C0-6214DD2D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5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81696-5B93-4039-AE36-DB24A019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0D892-625F-47DB-84EA-0DAE6E78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960C22-94A9-49FB-95B3-25E499C48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ACADB3-61A5-468A-BB5D-B50FBA702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B5AF02-4390-4CC4-B1B9-9B9EB6AE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18C2AE-BD97-4898-A059-27BCC8F7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6A5358-CFE4-4EC2-A524-9F12B33A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A4D592-C6B1-4BEB-8A1D-C2A71659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2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DBB6C-BCC0-4415-A469-DC6CE9E2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AE6B27-3120-4352-8247-EB7D912E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910192-6AF6-4861-8AFB-30C70E11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82BB83-C410-4A7E-A08A-AA18E35D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4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A285E1-34A3-417C-B067-E04BC7C7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68F874-C062-4CE9-8376-7DA57B89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BDD2E7-E738-4FC4-B317-2B27F97A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F8E32-9B38-441D-9E3B-E0655320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F3752B-E13A-461B-95A4-A20CE921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1AFCEF-08A0-49FA-8BA2-EB754D2A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7D184B-E722-4BCB-A1E3-F0C0770B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07F768-2C44-4FF4-ACCD-A37DDB78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36561E-B0C5-4CCD-BA43-4A9F94A9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E1BCC-7FCE-4F6E-8442-37704DFF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A17902-5FBE-49C7-8739-936CCFDC3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6C533E-077F-4B8C-B9BF-F6B5175DD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8DDCB2-BC3E-4EA3-A4CB-F74DA838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E918E4-F524-40DC-8528-AC4FD196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2CC6E-89DC-4D3E-A42F-D33250D7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162808-F9D9-4506-8FA9-43FD1FA6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D51148-F76E-4F0F-87A8-86EAA930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C8C693-F061-4BD7-A720-D5AEDC8FC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86964-D5CA-4023-915C-BA0ACDE48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02EAC-55D0-4848-806B-7E6D2BC26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odys.com/" TargetMode="External"/><Relationship Id="rId13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hyperlink" Target="http://www.ambest.com/latinamerica/pdfs/Mas_Informacion_FAQ_esp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pglobal.com/ratings/es/about/understanding-ratings" TargetMode="External"/><Relationship Id="rId11" Type="http://schemas.openxmlformats.org/officeDocument/2006/relationships/hyperlink" Target="https://cfpenayasociados.com/servicios-clientes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mbest.com/latinamerica/pdfs/Mas_Informacion_FAQ_esp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cfpenayasociados.com/servicios-client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pglobal.com/ratings/es/about/understanding-rat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cfpenayasociados.com/servicios-client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Moody%27s#cite_note-2" TargetMode="External"/><Relationship Id="rId13" Type="http://schemas.openxmlformats.org/officeDocument/2006/relationships/hyperlink" Target="https://es.wikipedia.org/wiki/Nueva_York" TargetMode="External"/><Relationship Id="rId3" Type="http://schemas.openxmlformats.org/officeDocument/2006/relationships/hyperlink" Target="http://www.nyse.com/quote/XNYS:MCO" TargetMode="External"/><Relationship Id="rId7" Type="http://schemas.openxmlformats.org/officeDocument/2006/relationships/hyperlink" Target="https://es.wikipedia.org/wiki/Fitch_Group" TargetMode="External"/><Relationship Id="rId12" Type="http://schemas.openxmlformats.org/officeDocument/2006/relationships/hyperlink" Target="https://es.wikipedia.org/wiki/Manhattan" TargetMode="External"/><Relationship Id="rId17" Type="http://schemas.openxmlformats.org/officeDocument/2006/relationships/image" Target="../media/image7.png"/><Relationship Id="rId2" Type="http://schemas.openxmlformats.org/officeDocument/2006/relationships/hyperlink" Target="https://es.wikipedia.org/wiki/Bolsa_de_Nueva_York" TargetMode="External"/><Relationship Id="rId16" Type="http://schemas.openxmlformats.org/officeDocument/2006/relationships/hyperlink" Target="https://cfpenayasociados.com/servicios-client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Moody%27s#cite_note-WP231104-1" TargetMode="External"/><Relationship Id="rId11" Type="http://schemas.openxmlformats.org/officeDocument/2006/relationships/hyperlink" Target="https://es.wikipedia.org/wiki/7_World_Trade_Center" TargetMode="External"/><Relationship Id="rId5" Type="http://schemas.openxmlformats.org/officeDocument/2006/relationships/hyperlink" Target="https://es.wikipedia.org/wiki/Standard_%26_Poor%27s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es.wikipedia.org/wiki/Berkshire_Hathaway" TargetMode="External"/><Relationship Id="rId4" Type="http://schemas.openxmlformats.org/officeDocument/2006/relationships/hyperlink" Target="https://es.wikipedia.org/wiki/Agencia_de_calificaci%C3%B3n_de_riesgo" TargetMode="External"/><Relationship Id="rId9" Type="http://schemas.openxmlformats.org/officeDocument/2006/relationships/hyperlink" Target="https://es.wikipedia.org/wiki/John_Moody_(analista_financiero)" TargetMode="External"/><Relationship Id="rId14" Type="http://schemas.openxmlformats.org/officeDocument/2006/relationships/hyperlink" Target="https://www.moody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pglobal.com/ratings/es/about/understanding-rat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cfpenayasociados.com/servicios-clien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hlinkClick r:id="rId2"/>
            <a:extLst>
              <a:ext uri="{FF2B5EF4-FFF2-40B4-BE49-F238E27FC236}">
                <a16:creationId xmlns:a16="http://schemas.microsoft.com/office/drawing/2014/main" id="{B1AA26BD-6AF1-41C6-9644-D59C57C7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4" t="33939" r="72045" b="51879"/>
          <a:stretch/>
        </p:blipFill>
        <p:spPr>
          <a:xfrm>
            <a:off x="1870145" y="5704045"/>
            <a:ext cx="1834545" cy="7665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9D35C4B-5B39-4711-B714-E0D3767F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13" r="3022" b="53489"/>
          <a:stretch/>
        </p:blipFill>
        <p:spPr>
          <a:xfrm>
            <a:off x="1670292" y="636104"/>
            <a:ext cx="7794445" cy="14737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42D68C-8AFE-4A79-96BD-9B35D9D10C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" t="19851" r="4750" b="14518"/>
          <a:stretch/>
        </p:blipFill>
        <p:spPr>
          <a:xfrm>
            <a:off x="862185" y="1828500"/>
            <a:ext cx="9893989" cy="4002774"/>
          </a:xfrm>
          <a:prstGeom prst="rect">
            <a:avLst/>
          </a:prstGeom>
        </p:spPr>
      </p:pic>
      <p:pic>
        <p:nvPicPr>
          <p:cNvPr id="16" name="Imagen 15">
            <a:hlinkClick r:id="rId6"/>
            <a:extLst>
              <a:ext uri="{FF2B5EF4-FFF2-40B4-BE49-F238E27FC236}">
                <a16:creationId xmlns:a16="http://schemas.microsoft.com/office/drawing/2014/main" id="{D40671D7-8FFC-4E9B-9DEB-D86B944747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75" t="36250" r="42031" b="35000"/>
          <a:stretch/>
        </p:blipFill>
        <p:spPr>
          <a:xfrm>
            <a:off x="8442652" y="5977123"/>
            <a:ext cx="1610444" cy="597423"/>
          </a:xfrm>
          <a:prstGeom prst="rect">
            <a:avLst/>
          </a:prstGeom>
        </p:spPr>
      </p:pic>
      <p:pic>
        <p:nvPicPr>
          <p:cNvPr id="17" name="Imagen 16">
            <a:hlinkClick r:id="rId8"/>
            <a:extLst>
              <a:ext uri="{FF2B5EF4-FFF2-40B4-BE49-F238E27FC236}">
                <a16:creationId xmlns:a16="http://schemas.microsoft.com/office/drawing/2014/main" id="{7D3F5C5D-D0A2-400B-B736-CE93371467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7" t="19703" r="85167" b="73186"/>
          <a:stretch/>
        </p:blipFill>
        <p:spPr>
          <a:xfrm>
            <a:off x="6325283" y="6087334"/>
            <a:ext cx="1610445" cy="454714"/>
          </a:xfrm>
          <a:prstGeom prst="rect">
            <a:avLst/>
          </a:prstGeom>
        </p:spPr>
      </p:pic>
      <p:pic>
        <p:nvPicPr>
          <p:cNvPr id="18" name="Imagen 17">
            <a:hlinkClick r:id="rId6"/>
            <a:extLst>
              <a:ext uri="{FF2B5EF4-FFF2-40B4-BE49-F238E27FC236}">
                <a16:creationId xmlns:a16="http://schemas.microsoft.com/office/drawing/2014/main" id="{CA202F70-6EF1-4B32-AECF-0F84D5420EE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273" t="20592" r="83417" b="72593"/>
          <a:stretch/>
        </p:blipFill>
        <p:spPr>
          <a:xfrm>
            <a:off x="3749349" y="5831274"/>
            <a:ext cx="2391494" cy="88912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94C75B9-1D6A-47C7-8F6A-B2B7713ABE14}"/>
              </a:ext>
            </a:extLst>
          </p:cNvPr>
          <p:cNvSpPr txBox="1"/>
          <p:nvPr/>
        </p:nvSpPr>
        <p:spPr>
          <a:xfrm>
            <a:off x="2371725" y="0"/>
            <a:ext cx="748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QUIEN ES F&amp;G ANNUITIES &amp; LIFE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1471C70-0586-46CE-95BD-708595A05ADD}"/>
              </a:ext>
            </a:extLst>
          </p:cNvPr>
          <p:cNvSpPr/>
          <p:nvPr/>
        </p:nvSpPr>
        <p:spPr>
          <a:xfrm>
            <a:off x="1600200" y="4581722"/>
            <a:ext cx="1904637" cy="503986"/>
          </a:xfrm>
          <a:prstGeom prst="roundRect">
            <a:avLst/>
          </a:prstGeom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SOLIDEZ FINANCIERA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527047D-AF05-4F1C-B1E4-EDFE285F95BC}"/>
              </a:ext>
            </a:extLst>
          </p:cNvPr>
          <p:cNvSpPr/>
          <p:nvPr/>
        </p:nvSpPr>
        <p:spPr>
          <a:xfrm>
            <a:off x="3704690" y="4581722"/>
            <a:ext cx="1904637" cy="503986"/>
          </a:xfrm>
          <a:prstGeom prst="roundRect">
            <a:avLst/>
          </a:prstGeom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CUMPLA CON SUS OBLIGACIONES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A0658BA-BA5E-410D-B138-B918662F1DD3}"/>
              </a:ext>
            </a:extLst>
          </p:cNvPr>
          <p:cNvSpPr/>
          <p:nvPr/>
        </p:nvSpPr>
        <p:spPr>
          <a:xfrm>
            <a:off x="5944289" y="4528104"/>
            <a:ext cx="1904637" cy="503986"/>
          </a:xfrm>
          <a:prstGeom prst="roundRect">
            <a:avLst/>
          </a:prstGeom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CALIFICACION</a:t>
            </a:r>
          </a:p>
          <a:p>
            <a:pPr algn="ctr"/>
            <a:r>
              <a:rPr lang="en-US" sz="1400" dirty="0"/>
              <a:t> RIESGO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D02BF4F2-D6AF-4446-AD8B-37DAE71FCBCA}"/>
              </a:ext>
            </a:extLst>
          </p:cNvPr>
          <p:cNvSpPr/>
          <p:nvPr/>
        </p:nvSpPr>
        <p:spPr>
          <a:xfrm>
            <a:off x="8148459" y="4640867"/>
            <a:ext cx="1904637" cy="503986"/>
          </a:xfrm>
          <a:prstGeom prst="roundRect">
            <a:avLst/>
          </a:prstGeom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CREDITO Y RIESGO</a:t>
            </a: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2F6048B1-A55A-4629-AE8A-E1BFE25FF7CA}"/>
              </a:ext>
            </a:extLst>
          </p:cNvPr>
          <p:cNvSpPr/>
          <p:nvPr/>
        </p:nvSpPr>
        <p:spPr>
          <a:xfrm rot="18351402">
            <a:off x="594260" y="5398494"/>
            <a:ext cx="1504956" cy="8655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AQUI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872EAD0-C092-454A-A87F-AB4D3A576231}"/>
              </a:ext>
            </a:extLst>
          </p:cNvPr>
          <p:cNvSpPr txBox="1"/>
          <p:nvPr/>
        </p:nvSpPr>
        <p:spPr>
          <a:xfrm>
            <a:off x="10417079" y="5494323"/>
            <a:ext cx="165403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 CLIC Y CONOCE CADA UNA DE LAS CLIFICADORAS</a:t>
            </a:r>
          </a:p>
        </p:txBody>
      </p:sp>
      <p:pic>
        <p:nvPicPr>
          <p:cNvPr id="28" name="Imagen 27" descr="Texto&#10;&#10;Descripción generada automáticamente con confianza baja">
            <a:hlinkClick r:id="rId11"/>
            <a:extLst>
              <a:ext uri="{FF2B5EF4-FFF2-40B4-BE49-F238E27FC236}">
                <a16:creationId xmlns:a16="http://schemas.microsoft.com/office/drawing/2014/main" id="{444733EF-9F4B-45A4-A142-2E61A67909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4967" y="-305742"/>
            <a:ext cx="1687033" cy="9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CDA9F-A8C8-4264-B4D6-74503D00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70" y="-45193"/>
            <a:ext cx="10590415" cy="1604356"/>
          </a:xfrm>
        </p:spPr>
        <p:txBody>
          <a:bodyPr>
            <a:normAutofit fontScale="90000"/>
          </a:bodyPr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Valor Único de las Calificaciones de Crédito de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Helvetica Neue"/>
              </a:rPr>
              <a:t>Best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A0247EA-B5EF-45D9-86AD-3715401C58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4770" y="1467863"/>
            <a:ext cx="9950335" cy="5355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Valor Único de las Calificaciones de Crédito de </a:t>
            </a:r>
            <a:r>
              <a:rPr lang="es-ES" sz="2000" b="0" i="0" dirty="0" err="1">
                <a:solidFill>
                  <a:srgbClr val="333333"/>
                </a:solidFill>
                <a:effectLst/>
                <a:latin typeface="Helvetica Neue"/>
              </a:rPr>
              <a:t>Best</a:t>
            </a:r>
            <a:endParaRPr lang="es-ES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Una calificación de crédito de </a:t>
            </a:r>
            <a:r>
              <a:rPr lang="es-ES" sz="2000" b="0" i="0" dirty="0" err="1">
                <a:solidFill>
                  <a:srgbClr val="333333"/>
                </a:solidFill>
                <a:effectLst/>
                <a:latin typeface="Helvetica Neue"/>
              </a:rPr>
              <a:t>Best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 proporciona una visión independiente </a:t>
            </a:r>
            <a:r>
              <a:rPr lang="es-ES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de solidez financiera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. AM </a:t>
            </a:r>
            <a:r>
              <a:rPr lang="es-ES" sz="2000" b="0" i="0" dirty="0" err="1">
                <a:solidFill>
                  <a:srgbClr val="333333"/>
                </a:solidFill>
                <a:effectLst/>
                <a:latin typeface="Helvetica Neue"/>
              </a:rPr>
              <a:t>Best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 es globalmente reconocido como el proveedor líder de Calificaciones de Riesgo de aseguradoras, y tiene más del doble de FSR que cualquier otra agencia internacional de calificaciones. Tenemos el orgullo de ofrecer la evaluación más completa e imparcial en la industria de la solidez financiera de una empresa. Nuestro proceso interactivo de calificación de crédito supone un diálogo continuo entre nuestro equipo analítico y la administración de la entidad que se está calificando, para brindar una evaluación integral y transparente.</a:t>
            </a:r>
          </a:p>
          <a:p>
            <a:pPr algn="l"/>
            <a:endParaRPr lang="es-ES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Una calificación de crédito de </a:t>
            </a:r>
            <a:r>
              <a:rPr lang="es-ES" sz="2000" b="0" i="0" dirty="0" err="1">
                <a:solidFill>
                  <a:srgbClr val="333333"/>
                </a:solidFill>
                <a:effectLst/>
                <a:latin typeface="Helvetica Neue"/>
              </a:rPr>
              <a:t>Best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 puede tener un impacto favorable sobre el costo de hacer negocios. El indicador de solidez financiera puede usarse para ayudar a incrementar el capital y la deuda. Puede convertirse en uno de los factores determinantes en la competencia por reaseguros. Los agentes y corredores consultan las calificaciones de crédito de </a:t>
            </a:r>
            <a:r>
              <a:rPr lang="es-ES" sz="2000" b="0" i="0" dirty="0" err="1">
                <a:solidFill>
                  <a:srgbClr val="333333"/>
                </a:solidFill>
                <a:effectLst/>
                <a:latin typeface="Helvetica Neue"/>
              </a:rPr>
              <a:t>Best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 en su evaluación general de recomendaciones a clientes.</a:t>
            </a:r>
          </a:p>
          <a:p>
            <a:pPr algn="l"/>
            <a:endParaRPr lang="es-ES" sz="2000" dirty="0">
              <a:solidFill>
                <a:srgbClr val="333333"/>
              </a:solidFill>
              <a:latin typeface="Helvetica Neue"/>
            </a:endParaRPr>
          </a:p>
          <a:p>
            <a:pPr algn="l"/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</a:rPr>
              <a:t>FUETE: 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Helvetica Neue"/>
                <a:hlinkClick r:id="rId2"/>
              </a:rPr>
              <a:t>http://www.ambest.com/latinamerica/pdfs/Mas_Informacion_FAQ_esp.pdf</a:t>
            </a:r>
            <a:endParaRPr lang="es-ES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1AA26BD-6AF1-41C6-9644-D59C57C7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4" t="33939" r="72045" b="51879"/>
          <a:stretch/>
        </p:blipFill>
        <p:spPr>
          <a:xfrm>
            <a:off x="9625214" y="756985"/>
            <a:ext cx="2327563" cy="972589"/>
          </a:xfrm>
          <a:prstGeom prst="rect">
            <a:avLst/>
          </a:prstGeom>
        </p:spPr>
      </p:pic>
      <p:pic>
        <p:nvPicPr>
          <p:cNvPr id="13" name="Imagen 12" descr="Texto&#10;&#10;Descripción generada automáticamente con confianza baja">
            <a:hlinkClick r:id="rId4"/>
            <a:extLst>
              <a:ext uri="{FF2B5EF4-FFF2-40B4-BE49-F238E27FC236}">
                <a16:creationId xmlns:a16="http://schemas.microsoft.com/office/drawing/2014/main" id="{54F497DD-4E55-4141-8150-711AEB1DF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966" y="5878425"/>
            <a:ext cx="1687033" cy="9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CDA9F-A8C8-4264-B4D6-74503D00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70" y="-45193"/>
            <a:ext cx="10590415" cy="1604356"/>
          </a:xfrm>
        </p:spPr>
        <p:txBody>
          <a:bodyPr>
            <a:normAutofit fontScale="90000"/>
          </a:bodyPr>
          <a:lstStyle/>
          <a:p>
            <a:pPr algn="l"/>
            <a:r>
              <a:rPr lang="es-ES" b="1" i="0" dirty="0">
                <a:solidFill>
                  <a:srgbClr val="0A0A0A"/>
                </a:solidFill>
                <a:effectLst/>
                <a:latin typeface="Conv_Akk_Pro"/>
              </a:rPr>
              <a:t>Una Calificación Crediticia es una </a:t>
            </a:r>
            <a:r>
              <a:rPr lang="es-ES" b="1" i="0" dirty="0">
                <a:solidFill>
                  <a:srgbClr val="D6002A"/>
                </a:solidFill>
                <a:effectLst/>
                <a:latin typeface="Conv_Akk_Pro"/>
              </a:rPr>
              <a:t>Opinión Informada</a:t>
            </a:r>
            <a:endParaRPr lang="es-ES" b="1" i="0" dirty="0">
              <a:solidFill>
                <a:srgbClr val="0A0A0A"/>
              </a:solidFill>
              <a:effectLst/>
              <a:latin typeface="Conv_Akk_Pro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9887D5-865B-4E68-BDDF-F11E8E6D8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2531751"/>
            <a:ext cx="10774160" cy="3192773"/>
          </a:xfrm>
        </p:spPr>
        <p:txBody>
          <a:bodyPr>
            <a:normAutofit fontScale="85000" lnSpcReduction="20000"/>
          </a:bodyPr>
          <a:lstStyle/>
          <a:p>
            <a:r>
              <a:rPr lang="es-ES" b="1" i="0" dirty="0">
                <a:solidFill>
                  <a:srgbClr val="000000"/>
                </a:solidFill>
                <a:effectLst/>
                <a:latin typeface="Conv_Akk_Pro"/>
              </a:rPr>
              <a:t>Una calificación crediticia es una opinión educada sobre la probabilidad de que un emisor </a:t>
            </a:r>
            <a:r>
              <a:rPr lang="es-E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v_Akk_Pro"/>
              </a:rPr>
              <a:t>cumpla con sus obligaciones</a:t>
            </a:r>
            <a:r>
              <a:rPr lang="es-ES" b="1" i="0" dirty="0">
                <a:solidFill>
                  <a:srgbClr val="000000"/>
                </a:solidFill>
                <a:effectLst/>
                <a:latin typeface="Conv_Akk_Pro"/>
              </a:rPr>
              <a:t> financieras en tiempo y forma. Puede ayudarle a obtener conocimientos de –y acceso a— nuevos mercados, reforzar la transparencia, servir como un parámetro universal, y evaluar y demostrar la calidad crediticia. No constituye una garantía ni un indicador absoluto, pero es una herramienta crucial para los inversionistas en el proceso de toma de decisiones.</a:t>
            </a:r>
          </a:p>
          <a:p>
            <a:endParaRPr lang="es-ES" b="1" dirty="0">
              <a:solidFill>
                <a:srgbClr val="000000"/>
              </a:solidFill>
              <a:latin typeface="Conv_Akk_Pro"/>
            </a:endParaRPr>
          </a:p>
          <a:p>
            <a:r>
              <a:rPr lang="es-ES" b="1" i="0" dirty="0">
                <a:solidFill>
                  <a:srgbClr val="999999"/>
                </a:solidFill>
                <a:effectLst/>
                <a:latin typeface="Conv_Akk_Pro"/>
              </a:rPr>
              <a:t>¿Por qué son útiles las calificaciones </a:t>
            </a:r>
            <a:r>
              <a:rPr lang="es-ES" b="1" i="0" dirty="0" err="1">
                <a:solidFill>
                  <a:srgbClr val="999999"/>
                </a:solidFill>
                <a:effectLst/>
                <a:latin typeface="Conv_Akk_Pro"/>
              </a:rPr>
              <a:t>crediticias?</a:t>
            </a:r>
            <a:r>
              <a:rPr lang="es-ES" b="1" i="0" dirty="0" err="1">
                <a:solidFill>
                  <a:srgbClr val="000000"/>
                </a:solidFill>
                <a:effectLst/>
                <a:latin typeface="Conv_Akk_Pro"/>
              </a:rPr>
              <a:t>Las</a:t>
            </a:r>
            <a:r>
              <a:rPr lang="es-ES" b="1" i="0" dirty="0">
                <a:solidFill>
                  <a:srgbClr val="000000"/>
                </a:solidFill>
                <a:effectLst/>
                <a:latin typeface="Conv_Akk_Pro"/>
              </a:rPr>
              <a:t> calificaciones crediticias son la clave de un </a:t>
            </a:r>
            <a:r>
              <a:rPr lang="es-ES" b="1" i="0" dirty="0">
                <a:solidFill>
                  <a:srgbClr val="D6002A"/>
                </a:solidFill>
                <a:effectLst/>
                <a:latin typeface="Conv_Akk_Pro"/>
              </a:rPr>
              <a:t>mercado de capitales eficiente</a:t>
            </a:r>
            <a:r>
              <a:rPr lang="es-ES" b="1" i="0" dirty="0">
                <a:solidFill>
                  <a:srgbClr val="000000"/>
                </a:solidFill>
                <a:effectLst/>
                <a:latin typeface="Conv_Akk_Pro"/>
              </a:rPr>
              <a:t>. Proveen información transparente de terceros que no solamente es prospectiva, sino que también está </a:t>
            </a:r>
            <a:r>
              <a:rPr lang="es-ES" b="1" i="0" dirty="0">
                <a:solidFill>
                  <a:srgbClr val="D6002A"/>
                </a:solidFill>
                <a:effectLst/>
                <a:latin typeface="Conv_Akk_Pro"/>
              </a:rPr>
              <a:t>estandarizada para que sea consistente</a:t>
            </a:r>
            <a:r>
              <a:rPr lang="es-ES" b="1" i="0" dirty="0">
                <a:solidFill>
                  <a:srgbClr val="000000"/>
                </a:solidFill>
                <a:effectLst/>
                <a:latin typeface="Conv_Akk_Pro"/>
              </a:rPr>
              <a:t>.</a:t>
            </a:r>
          </a:p>
          <a:p>
            <a:endParaRPr lang="en-US" dirty="0"/>
          </a:p>
          <a:p>
            <a:r>
              <a:rPr lang="en-US" dirty="0"/>
              <a:t>FUETE: </a:t>
            </a:r>
            <a:r>
              <a:rPr lang="en-US" dirty="0">
                <a:hlinkClick r:id="rId2"/>
              </a:rPr>
              <a:t>https://www.spglobal.com/ratings/es/about/understanding-ratings</a:t>
            </a:r>
            <a:endParaRPr lang="en-US" dirty="0"/>
          </a:p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47672A-819F-471E-A1A1-7AD352F26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3" t="20592" r="83417" b="72593"/>
          <a:stretch/>
        </p:blipFill>
        <p:spPr>
          <a:xfrm>
            <a:off x="9213444" y="666115"/>
            <a:ext cx="2691767" cy="1000759"/>
          </a:xfrm>
          <a:prstGeom prst="rect">
            <a:avLst/>
          </a:prstGeom>
        </p:spPr>
      </p:pic>
      <p:pic>
        <p:nvPicPr>
          <p:cNvPr id="8" name="Imagen 7" descr="Texto&#10;&#10;Descripción generada automáticamente con confianza baja">
            <a:hlinkClick r:id="rId4"/>
            <a:extLst>
              <a:ext uri="{FF2B5EF4-FFF2-40B4-BE49-F238E27FC236}">
                <a16:creationId xmlns:a16="http://schemas.microsoft.com/office/drawing/2014/main" id="{0A85CC40-17A3-4D8B-9AB4-0CD37C48F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966" y="5878425"/>
            <a:ext cx="1687033" cy="9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CDA9F-A8C8-4264-B4D6-74503D00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70" y="-45193"/>
            <a:ext cx="10590415" cy="1604356"/>
          </a:xfrm>
        </p:spPr>
        <p:txBody>
          <a:bodyPr>
            <a:normAutofit/>
          </a:bodyPr>
          <a:lstStyle/>
          <a:p>
            <a:pPr algn="l"/>
            <a:r>
              <a:rPr lang="es-ES" b="1" i="0" dirty="0">
                <a:solidFill>
                  <a:srgbClr val="0A0A0A"/>
                </a:solidFill>
                <a:effectLst/>
                <a:latin typeface="Conv_Akk_Pro"/>
              </a:rPr>
              <a:t>QUE ES 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Moody’s ??</a:t>
            </a:r>
            <a:endParaRPr lang="es-ES" b="1" i="0" dirty="0">
              <a:solidFill>
                <a:srgbClr val="0A0A0A"/>
              </a:solidFill>
              <a:effectLst/>
              <a:latin typeface="Conv_Akk_Pro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9887D5-865B-4E68-BDDF-F11E8E6D8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68" y="2210407"/>
            <a:ext cx="10793210" cy="38195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Moody's </a:t>
            </a:r>
            <a:r>
              <a:rPr lang="es-E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Corporation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Bolsa de Nueva York"/>
              </a:rPr>
              <a:t>NYSE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s-E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/>
              </a:rPr>
              <a:t>MCO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es la sociedad matriz de 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Moody's </a:t>
            </a:r>
            <a:r>
              <a:rPr lang="es-E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Investors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Service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una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Agencia de calificación de riesgo"/>
              </a:rPr>
              <a:t>agencia de calificación 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4" tooltip="Agencia de calificación de riesgo"/>
              </a:rPr>
              <a:t>de riesgo</a:t>
            </a:r>
            <a:r>
              <a:rPr lang="es-ES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que realiza la investigación financiera internacional y el análisis de las entidades comerciales y gubernamentales. La empresa también califica la solvencia de los prestatarios mediante una escala de calificaciones estandarizadas. La compañía tiene una participación del 40 % en el mercado mundial de calificación crediticia, así como su principal rival,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Standard &amp; Poor's"/>
              </a:rPr>
              <a:t>Standard &amp; Poor's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s-E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1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​ Es considerada una de las tres agencias de calificación de crédito más grandes, junto a Standard &amp; </a:t>
            </a:r>
            <a:r>
              <a:rPr lang="es-E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Poor's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y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Fitch Group"/>
              </a:rPr>
              <a:t>Fitch Ratings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y, en 2013, acumulaban entre las tres una cuota de mercado del 95%.</a:t>
            </a:r>
            <a:r>
              <a:rPr lang="es-E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/>
              </a:rPr>
              <a:t>2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/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Moody's fue fundada en 1909 por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John Moody (analista financiero)"/>
              </a:rPr>
              <a:t>John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John Moody (analista financiero)"/>
              </a:rPr>
              <a:t>Moody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Los principales propietarios institucionales de Moody's incluyen la compañía de Warren Buffett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Berkshire Hathaway"/>
              </a:rPr>
              <a:t>Berkshire Hathaway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y Davis </a:t>
            </a:r>
            <a:r>
              <a:rPr lang="es-E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Selected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Advisers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 oficina central se encuentra en el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7 World Trade Center"/>
              </a:rPr>
              <a:t>7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7 World Trade Center"/>
              </a:rPr>
              <a:t>World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7 World Trade Center"/>
              </a:rPr>
              <a:t> </a:t>
            </a:r>
            <a:r>
              <a:rPr lang="es-E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7 World Trade Center"/>
              </a:rPr>
              <a:t>Trade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7 World Trade Center"/>
              </a:rPr>
              <a:t> Center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 el bajo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Manhattan"/>
              </a:rPr>
              <a:t>Manhattan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Nueva York"/>
              </a:rPr>
              <a:t>Nueva York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  <a:p>
            <a:r>
              <a:rPr lang="en-US" dirty="0"/>
              <a:t>FUETE: </a:t>
            </a:r>
            <a:r>
              <a:rPr lang="en-US" dirty="0">
                <a:hlinkClick r:id="rId14"/>
              </a:rPr>
              <a:t>https://www.moodys.com/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CA5262-6671-4726-9D3B-4FB50AAC1C8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7" t="19703" r="85167" b="73186"/>
          <a:stretch/>
        </p:blipFill>
        <p:spPr>
          <a:xfrm>
            <a:off x="9367520" y="513144"/>
            <a:ext cx="2464628" cy="695895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baja">
            <a:hlinkClick r:id="rId16"/>
            <a:extLst>
              <a:ext uri="{FF2B5EF4-FFF2-40B4-BE49-F238E27FC236}">
                <a16:creationId xmlns:a16="http://schemas.microsoft.com/office/drawing/2014/main" id="{EC1EB478-F5DA-4630-8ABC-AB214A04A5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4966" y="5878425"/>
            <a:ext cx="1687033" cy="9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CDA9F-A8C8-4264-B4D6-74503D00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70" y="-45193"/>
            <a:ext cx="10590415" cy="1604356"/>
          </a:xfrm>
        </p:spPr>
        <p:txBody>
          <a:bodyPr>
            <a:normAutofit/>
          </a:bodyPr>
          <a:lstStyle/>
          <a:p>
            <a:pPr algn="l"/>
            <a:r>
              <a:rPr lang="es-ES" b="1" i="0" dirty="0">
                <a:solidFill>
                  <a:srgbClr val="0A0A0A"/>
                </a:solidFill>
                <a:effectLst/>
                <a:latin typeface="Conv_Akk_Pro"/>
              </a:rPr>
              <a:t>QUE ES </a:t>
            </a:r>
            <a:r>
              <a:rPr lang="en-US" b="1" i="0" dirty="0">
                <a:solidFill>
                  <a:srgbClr val="222222"/>
                </a:solidFill>
                <a:effectLst/>
                <a:latin typeface="Work Sans"/>
              </a:rPr>
              <a:t>Fitch Ratings ??</a:t>
            </a:r>
            <a:endParaRPr lang="es-ES" b="1" i="0" dirty="0">
              <a:solidFill>
                <a:srgbClr val="0A0A0A"/>
              </a:solidFill>
              <a:effectLst/>
              <a:latin typeface="Conv_Akk_Pro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9887D5-865B-4E68-BDDF-F11E8E6D8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68" y="2210407"/>
            <a:ext cx="10793210" cy="3819524"/>
          </a:xfrm>
        </p:spPr>
        <p:txBody>
          <a:bodyPr>
            <a:normAutofit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Lato"/>
              </a:rPr>
              <a:t>Fitch Ratings es una agencia internacional de calificación de 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ato"/>
              </a:rPr>
              <a:t>crédito y riesgo </a:t>
            </a:r>
            <a:r>
              <a:rPr lang="es-ES" b="0" i="0" dirty="0">
                <a:solidFill>
                  <a:srgbClr val="000000"/>
                </a:solidFill>
                <a:effectLst/>
                <a:latin typeface="Lato"/>
              </a:rPr>
              <a:t>que tiene sus oficinas centrales en New York y Londres. Los inversores internacionales usan las calificaciones de la compañía como una guía para saber cuáles economías </a:t>
            </a:r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ato"/>
              </a:rPr>
              <a:t>no entrarán en cesación de pagos </a:t>
            </a:r>
            <a:r>
              <a:rPr lang="es-ES" b="0" i="0" dirty="0">
                <a:solidFill>
                  <a:srgbClr val="000000"/>
                </a:solidFill>
                <a:effectLst/>
                <a:latin typeface="Lato"/>
              </a:rPr>
              <a:t>o «default» y que subsecuentemente podrán dar retornos sólidos. Fitch basa sus calificaciones en factores como el tipo de deuda que una compañía tiene y cuán sensitiva es esta empresa a los cambios sistémicos como las tasas de interés.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  <a:p>
            <a:r>
              <a:rPr lang="en-US" dirty="0"/>
              <a:t>FUETE: </a:t>
            </a:r>
            <a:r>
              <a:rPr lang="en-US" dirty="0">
                <a:hlinkClick r:id="rId2"/>
              </a:rPr>
              <a:t>https://www.spglobal.com/ratings/es/about/understanding-ratings</a:t>
            </a:r>
            <a:endParaRPr lang="en-US" dirty="0"/>
          </a:p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BD376C-4804-4071-8423-7B526E110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5" t="36250" r="42031" b="35000"/>
          <a:stretch/>
        </p:blipFill>
        <p:spPr>
          <a:xfrm>
            <a:off x="8391525" y="276678"/>
            <a:ext cx="3800475" cy="1409854"/>
          </a:xfrm>
          <a:prstGeom prst="rect">
            <a:avLst/>
          </a:prstGeom>
        </p:spPr>
      </p:pic>
      <p:pic>
        <p:nvPicPr>
          <p:cNvPr id="8" name="Imagen 7" descr="Texto&#10;&#10;Descripción generada automáticamente con confianza baja">
            <a:hlinkClick r:id="rId4"/>
            <a:extLst>
              <a:ext uri="{FF2B5EF4-FFF2-40B4-BE49-F238E27FC236}">
                <a16:creationId xmlns:a16="http://schemas.microsoft.com/office/drawing/2014/main" id="{EE5E421E-F9EE-442E-BD30-CAFDCE8D6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966" y="5878425"/>
            <a:ext cx="1687033" cy="9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683</Words>
  <Application>Microsoft Office PowerPoint</Application>
  <PresentationFormat>Panorámica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Conv_Akk_Pro</vt:lpstr>
      <vt:lpstr>Helvetica Neue</vt:lpstr>
      <vt:lpstr>Lato</vt:lpstr>
      <vt:lpstr>Linux Libertine</vt:lpstr>
      <vt:lpstr>Work Sans</vt:lpstr>
      <vt:lpstr>Tema de Office</vt:lpstr>
      <vt:lpstr>Presentación de PowerPoint</vt:lpstr>
      <vt:lpstr>Valor Único de las Calificaciones de Crédito de Best</vt:lpstr>
      <vt:lpstr>Una Calificación Crediticia es una Opinión Informada</vt:lpstr>
      <vt:lpstr>QUE ES Moody’s ??</vt:lpstr>
      <vt:lpstr>QUE ES Fitch Ratings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Pena, Mauricio</dc:creator>
  <cp:lastModifiedBy>Pena, Mauricio</cp:lastModifiedBy>
  <cp:revision>10</cp:revision>
  <dcterms:created xsi:type="dcterms:W3CDTF">2021-03-27T13:14:20Z</dcterms:created>
  <dcterms:modified xsi:type="dcterms:W3CDTF">2021-03-27T14:24:36Z</dcterms:modified>
</cp:coreProperties>
</file>