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33"/>
  </p:notesMasterIdLst>
  <p:sldIdLst>
    <p:sldId id="688" r:id="rId2"/>
    <p:sldId id="544" r:id="rId3"/>
    <p:sldId id="549" r:id="rId4"/>
    <p:sldId id="551" r:id="rId5"/>
    <p:sldId id="552" r:id="rId6"/>
    <p:sldId id="554" r:id="rId7"/>
    <p:sldId id="555" r:id="rId8"/>
    <p:sldId id="580" r:id="rId9"/>
    <p:sldId id="557" r:id="rId10"/>
    <p:sldId id="579" r:id="rId11"/>
    <p:sldId id="558" r:id="rId12"/>
    <p:sldId id="559" r:id="rId13"/>
    <p:sldId id="561" r:id="rId14"/>
    <p:sldId id="562" r:id="rId15"/>
    <p:sldId id="563" r:id="rId16"/>
    <p:sldId id="564" r:id="rId17"/>
    <p:sldId id="566" r:id="rId18"/>
    <p:sldId id="567" r:id="rId19"/>
    <p:sldId id="594" r:id="rId20"/>
    <p:sldId id="684" r:id="rId21"/>
    <p:sldId id="685" r:id="rId22"/>
    <p:sldId id="686" r:id="rId23"/>
    <p:sldId id="687" r:id="rId24"/>
    <p:sldId id="593" r:id="rId25"/>
    <p:sldId id="469" r:id="rId26"/>
    <p:sldId id="595" r:id="rId27"/>
    <p:sldId id="591" r:id="rId28"/>
    <p:sldId id="592" r:id="rId29"/>
    <p:sldId id="590" r:id="rId30"/>
    <p:sldId id="572" r:id="rId31"/>
    <p:sldId id="577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Open Sans ExtraBold" panose="020B0604020202020204" charset="0"/>
      <p:bold r:id="rId46"/>
      <p:italic r:id="rId47"/>
      <p:boldItalic r:id="rId48"/>
    </p:embeddedFont>
    <p:embeddedFont>
      <p:font typeface="Open Sans Light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athan Budd" initials="" lastIdx="1" clrIdx="0"/>
  <p:cmAuthor id="1" name="Charles Thompson" initials="" lastIdx="4" clrIdx="1"/>
  <p:cmAuthor id="2" name="Jim Bunch" initials="" lastIdx="2" clrIdx="2"/>
  <p:cmAuthor id="3" name="user" initials="u" lastIdx="0" clrIdx="3">
    <p:extLst>
      <p:ext uri="{19B8F6BF-5375-455C-9EA6-DF929625EA0E}">
        <p15:presenceInfo xmlns:p15="http://schemas.microsoft.com/office/powerpoint/2012/main" userId="user" providerId="None"/>
      </p:ext>
    </p:extLst>
  </p:cmAuthor>
  <p:cmAuthor id="4" name="David Oliveira" initials="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429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31B1-CF25-4382-9120-8FC2431CB958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F9A4-2FFB-4564-B7B3-6400C31E368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3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123446"/>
            <a:ext cx="8229600" cy="65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229600" cy="330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431789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162D8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1" name="Shape 71"/>
          <p:cNvCxnSpPr/>
          <p:nvPr/>
        </p:nvCxnSpPr>
        <p:spPr>
          <a:xfrm>
            <a:off x="457200" y="916214"/>
            <a:ext cx="8229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Shape 72"/>
          <p:cNvSpPr/>
          <p:nvPr/>
        </p:nvSpPr>
        <p:spPr>
          <a:xfrm>
            <a:off x="6646332" y="4519088"/>
            <a:ext cx="2497667" cy="6244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123446"/>
            <a:ext cx="8229600" cy="65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1097282"/>
            <a:ext cx="8229600" cy="303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431789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162D8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D8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62D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5559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55591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6" name="Shape 76"/>
          <p:cNvCxnSpPr/>
          <p:nvPr/>
        </p:nvCxnSpPr>
        <p:spPr>
          <a:xfrm>
            <a:off x="457200" y="916214"/>
            <a:ext cx="82296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189" marR="0" lvl="0" indent="-22859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2859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28594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fld id="{00000000-1234-1234-1234-123412341234}" type="slidenum">
              <a:rPr lang="en" sz="1400" smtClean="0"/>
              <a:pPr>
                <a:buClr>
                  <a:srgbClr val="000000"/>
                </a:buClr>
                <a:buSzPts val="1400"/>
              </a:pPr>
              <a:t>‹Nº›</a:t>
            </a:fld>
            <a:endParaRPr lang="en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chemeClr val="dk2"/>
              </a:buClr>
              <a:buSzPts val="1000"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algn="r">
                <a:buClr>
                  <a:schemeClr val="dk2"/>
                </a:buClr>
                <a:buSzPts val="1000"/>
              </a:pPr>
              <a:t>‹Nº›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9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0" descr="Background image">
            <a:extLst>
              <a:ext uri="{FF2B5EF4-FFF2-40B4-BE49-F238E27FC236}">
                <a16:creationId xmlns:a16="http://schemas.microsoft.com/office/drawing/2014/main" id="{522962B2-6CFB-482F-8D28-840CCDA6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0" cy="68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3ED7E-BCB5-457F-8CD3-88C6F045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3872" y="-795515"/>
            <a:ext cx="9814082" cy="7066139"/>
          </a:xfrm>
          <a:prstGeom prst="rect">
            <a:avLst/>
          </a:prstGeom>
        </p:spPr>
      </p:pic>
      <p:sp>
        <p:nvSpPr>
          <p:cNvPr id="97" name="Shape 97"/>
          <p:cNvSpPr txBox="1">
            <a:spLocks noGrp="1"/>
          </p:cNvSpPr>
          <p:nvPr>
            <p:ph type="ctrTitle" idx="4294967295"/>
          </p:nvPr>
        </p:nvSpPr>
        <p:spPr>
          <a:xfrm>
            <a:off x="1937444" y="65201"/>
            <a:ext cx="6092204" cy="15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IS </a:t>
            </a:r>
            <a:r>
              <a:rPr lang="en-US" sz="40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</a:t>
            </a: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r>
              <a:rPr lang="en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RIGHT FOR </a:t>
            </a:r>
            <a:r>
              <a:rPr lang="en-US" sz="40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SOLAR</a:t>
            </a:r>
            <a:r>
              <a:rPr lang="en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746952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486D2-15AC-4608-9AC4-1CAE6675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7" y="0"/>
            <a:ext cx="2250281" cy="1228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70D32-1E04-468A-AD6C-B47295ED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850" y="383647"/>
            <a:ext cx="6461678" cy="41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4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412E37-75AE-4BB9-85B4-1EF7E3DF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6301"/>
            <a:ext cx="9140400" cy="3901364"/>
          </a:xfrm>
          <a:prstGeom prst="rect">
            <a:avLst/>
          </a:prstGeom>
        </p:spPr>
      </p:pic>
      <p:pic>
        <p:nvPicPr>
          <p:cNvPr id="296" name="Shape 296" descr="slide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00" y="756651"/>
            <a:ext cx="7869624" cy="44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 descr="CT01.jpg"/>
          <p:cNvPicPr preferRelativeResize="0"/>
          <p:nvPr/>
        </p:nvPicPr>
        <p:blipFill rotWithShape="1">
          <a:blip r:embed="rId5">
            <a:alphaModFix/>
            <a:lum bright="70000" contrast="-70000"/>
          </a:blip>
          <a:srcRect t="42680" b="32855"/>
          <a:stretch/>
        </p:blipFill>
        <p:spPr>
          <a:xfrm>
            <a:off x="1001" y="1"/>
            <a:ext cx="9143999" cy="125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260700" y="190751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PRICE OF GAS </a:t>
            </a:r>
            <a:r>
              <a:rPr lang="en" sz="2700" b="1" dirty="0">
                <a:solidFill>
                  <a:srgbClr val="1FC1F0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27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KWH OF </a:t>
            </a:r>
            <a:r>
              <a:rPr lang="en" sz="27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50659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8E6D61-CA9B-474D-B7D2-0D1974BA65DE}"/>
              </a:ext>
            </a:extLst>
          </p:cNvPr>
          <p:cNvSpPr/>
          <p:nvPr/>
        </p:nvSpPr>
        <p:spPr>
          <a:xfrm>
            <a:off x="-21735" y="0"/>
            <a:ext cx="9165735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" name="Shape 30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-15874"/>
            <a:ext cx="9145003" cy="13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502" y="1300776"/>
            <a:ext cx="2395356" cy="38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1476" y="1290383"/>
            <a:ext cx="2986275" cy="385768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5859851" y="2349650"/>
            <a:ext cx="3021900" cy="1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Clr>
                <a:schemeClr val="dk1"/>
              </a:buClr>
              <a:buSzPct val="25000"/>
            </a:pPr>
            <a:r>
              <a:rPr lang="en-US" b="1" dirty="0">
                <a:solidFill>
                  <a:srgbClr val="146787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b="1" i="0" u="none" strike="noStrike" cap="none" dirty="0">
                <a:solidFill>
                  <a:srgbClr val="146787"/>
                </a:solidFill>
                <a:latin typeface="Open Sans"/>
                <a:ea typeface="Open Sans"/>
                <a:cs typeface="Open Sans"/>
                <a:sym typeface="Open Sans"/>
              </a:rPr>
              <a:t>rice per KWH</a:t>
            </a:r>
          </a:p>
          <a:p>
            <a:pPr marL="0" indent="0" algn="ctr">
              <a:spcBef>
                <a:spcPts val="1600"/>
              </a:spcBef>
              <a:buClr>
                <a:schemeClr val="dk1"/>
              </a:buClr>
              <a:buSzPct val="25000"/>
            </a:pPr>
            <a:r>
              <a:rPr lang="en" b="1" i="0" u="none" strike="noStrike" cap="none" dirty="0">
                <a:solidFill>
                  <a:srgbClr val="146787"/>
                </a:solidFill>
                <a:latin typeface="Open Sans"/>
                <a:ea typeface="Open Sans"/>
                <a:cs typeface="Open Sans"/>
                <a:sym typeface="Open Sans"/>
              </a:rPr>
              <a:t>$525.03 / 3728 KWH</a:t>
            </a:r>
          </a:p>
          <a:p>
            <a:pPr marL="0" indent="0" algn="ctr">
              <a:spcBef>
                <a:spcPts val="1600"/>
              </a:spcBef>
              <a:buClr>
                <a:schemeClr val="dk1"/>
              </a:buClr>
              <a:buSzPct val="25000"/>
            </a:pPr>
            <a:r>
              <a:rPr lang="en" b="1" i="0" u="none" strike="noStrike" cap="none" dirty="0">
                <a:solidFill>
                  <a:srgbClr val="146787"/>
                </a:solidFill>
                <a:latin typeface="Open Sans"/>
                <a:ea typeface="Open Sans"/>
                <a:cs typeface="Open Sans"/>
                <a:sym typeface="Open Sans"/>
              </a:rPr>
              <a:t>$0.1408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131235" y="207683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DO YOU DO PAPER OF ON-LINE BILLING?</a:t>
            </a:r>
          </a:p>
        </p:txBody>
      </p:sp>
    </p:spTree>
    <p:extLst>
      <p:ext uri="{BB962C8B-B14F-4D97-AF65-F5344CB8AC3E}">
        <p14:creationId xmlns:p14="http://schemas.microsoft.com/office/powerpoint/2010/main" val="6005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2743D0-7611-466A-A27E-A0875F74EFFD}"/>
              </a:ext>
            </a:extLst>
          </p:cNvPr>
          <p:cNvSpPr/>
          <p:nvPr/>
        </p:nvSpPr>
        <p:spPr>
          <a:xfrm>
            <a:off x="-21735" y="0"/>
            <a:ext cx="9165735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3" name="Shape 3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1450"/>
            <a:ext cx="9143998" cy="12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325" name="Shape 325"/>
          <p:cNvSpPr/>
          <p:nvPr/>
        </p:nvSpPr>
        <p:spPr>
          <a:xfrm>
            <a:off x="1259201" y="2248001"/>
            <a:ext cx="1667700" cy="4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326" name="Shape 326"/>
          <p:cNvSpPr/>
          <p:nvPr/>
        </p:nvSpPr>
        <p:spPr>
          <a:xfrm>
            <a:off x="3028375" y="1654825"/>
            <a:ext cx="3598200" cy="77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1720523"/>
            <a:ext cx="5625759" cy="342531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5625759" y="1823979"/>
            <a:ext cx="3449832" cy="415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14308" indent="-214308">
              <a:buClr>
                <a:srgbClr val="000000"/>
              </a:buClr>
              <a:buSzPct val="95454"/>
              <a:buFont typeface="Arial"/>
              <a:buChar char="•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Most of your power is needed at night, when there is no sun out</a:t>
            </a:r>
          </a:p>
        </p:txBody>
      </p:sp>
      <p:sp>
        <p:nvSpPr>
          <p:cNvPr id="329" name="Shape 329"/>
          <p:cNvSpPr/>
          <p:nvPr/>
        </p:nvSpPr>
        <p:spPr>
          <a:xfrm>
            <a:off x="5625761" y="2331739"/>
            <a:ext cx="3258305" cy="415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14308" indent="-214308">
              <a:buClr>
                <a:srgbClr val="000000"/>
              </a:buClr>
              <a:buSzPct val="95454"/>
              <a:buFont typeface="Arial"/>
              <a:buChar char="•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The solar system is connected to the grid; it acts as a giant battery</a:t>
            </a:r>
          </a:p>
        </p:txBody>
      </p:sp>
      <p:sp>
        <p:nvSpPr>
          <p:cNvPr id="330" name="Shape 330"/>
          <p:cNvSpPr/>
          <p:nvPr/>
        </p:nvSpPr>
        <p:spPr>
          <a:xfrm>
            <a:off x="5625760" y="2868503"/>
            <a:ext cx="3335235" cy="415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557199" lvl="1" indent="-214307">
              <a:buClr>
                <a:srgbClr val="000000"/>
              </a:buClr>
              <a:buSzPct val="95454"/>
              <a:buFont typeface="Courier New"/>
              <a:buChar char="o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The grid receives the excess energy produced during the daylight hours</a:t>
            </a:r>
          </a:p>
        </p:txBody>
      </p:sp>
      <p:sp>
        <p:nvSpPr>
          <p:cNvPr id="331" name="Shape 331"/>
          <p:cNvSpPr/>
          <p:nvPr/>
        </p:nvSpPr>
        <p:spPr>
          <a:xfrm>
            <a:off x="5625759" y="3382743"/>
            <a:ext cx="3449832" cy="415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557199" lvl="1" indent="-214307">
              <a:buClr>
                <a:srgbClr val="000000"/>
              </a:buClr>
              <a:buSzPct val="95454"/>
              <a:buFont typeface="Courier New"/>
              <a:buChar char="o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You pull energy from the grid during the night when there is no sun</a:t>
            </a:r>
          </a:p>
        </p:txBody>
      </p:sp>
      <p:sp>
        <p:nvSpPr>
          <p:cNvPr id="332" name="Shape 332"/>
          <p:cNvSpPr/>
          <p:nvPr/>
        </p:nvSpPr>
        <p:spPr>
          <a:xfrm>
            <a:off x="5625761" y="3955659"/>
            <a:ext cx="3394457" cy="5770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14308" indent="-214308">
              <a:buClr>
                <a:srgbClr val="000000"/>
              </a:buClr>
              <a:buSzPct val="95454"/>
              <a:buFont typeface="Arial"/>
              <a:buChar char="•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The power company credits you for electricity you put on, and then deducts the credits at night when you draw. </a:t>
            </a:r>
          </a:p>
        </p:txBody>
      </p:sp>
      <p:sp>
        <p:nvSpPr>
          <p:cNvPr id="333" name="Shape 333"/>
          <p:cNvSpPr/>
          <p:nvPr/>
        </p:nvSpPr>
        <p:spPr>
          <a:xfrm>
            <a:off x="5625759" y="4690155"/>
            <a:ext cx="3613935" cy="3071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14308" indent="-214308">
              <a:buClr>
                <a:srgbClr val="000000"/>
              </a:buClr>
              <a:buSzPct val="95454"/>
              <a:buFont typeface="Arial"/>
              <a:buChar char="•"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They bill you each month for the difference 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052623" y="1358910"/>
            <a:ext cx="7772400" cy="300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is only generated during daylight hours when demand is low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190871" y="193461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GRID TIED SOLAR ELECTRIC SYSTEM</a:t>
            </a:r>
          </a:p>
        </p:txBody>
      </p:sp>
    </p:spTree>
    <p:extLst>
      <p:ext uri="{BB962C8B-B14F-4D97-AF65-F5344CB8AC3E}">
        <p14:creationId xmlns:p14="http://schemas.microsoft.com/office/powerpoint/2010/main" val="2755197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132BEA-681E-45A5-84DD-45AD4149C5CA}"/>
              </a:ext>
            </a:extLst>
          </p:cNvPr>
          <p:cNvSpPr/>
          <p:nvPr/>
        </p:nvSpPr>
        <p:spPr>
          <a:xfrm>
            <a:off x="-21735" y="0"/>
            <a:ext cx="9165735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430" y="1360601"/>
            <a:ext cx="8419085" cy="386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-15889"/>
            <a:ext cx="9143998" cy="12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528800" y="461401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GENERATION AND CONSUMPTION</a:t>
            </a:r>
          </a:p>
        </p:txBody>
      </p:sp>
    </p:spTree>
    <p:extLst>
      <p:ext uri="{BB962C8B-B14F-4D97-AF65-F5344CB8AC3E}">
        <p14:creationId xmlns:p14="http://schemas.microsoft.com/office/powerpoint/2010/main" val="418211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C95A84-9E38-4E7B-958E-206C3D26C2DE}"/>
              </a:ext>
            </a:extLst>
          </p:cNvPr>
          <p:cNvSpPr/>
          <p:nvPr/>
        </p:nvSpPr>
        <p:spPr>
          <a:xfrm>
            <a:off x="-21735" y="0"/>
            <a:ext cx="9165735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8" y="1240274"/>
            <a:ext cx="8210863" cy="382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1450"/>
            <a:ext cx="9143998" cy="12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140561" y="151061"/>
            <a:ext cx="8527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NET METERING ALLOWS CONSUMPTION </a:t>
            </a:r>
            <a:br>
              <a:rPr lang="en" sz="2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WHEN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8B168-E6B9-4154-B441-BCE13F476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936" y="42680"/>
            <a:ext cx="1054064" cy="11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0" descr="Background image">
            <a:extLst>
              <a:ext uri="{FF2B5EF4-FFF2-40B4-BE49-F238E27FC236}">
                <a16:creationId xmlns:a16="http://schemas.microsoft.com/office/drawing/2014/main" id="{0CC60CF1-662E-468A-882D-5770BF09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1" cy="68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64" name="Shape 364"/>
          <p:cNvSpPr txBox="1">
            <a:spLocks noGrp="1"/>
          </p:cNvSpPr>
          <p:nvPr>
            <p:ph type="ctrTitle" idx="4294967295"/>
          </p:nvPr>
        </p:nvSpPr>
        <p:spPr>
          <a:xfrm>
            <a:off x="769925" y="1615074"/>
            <a:ext cx="3280411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LET’S TAKE A </a:t>
            </a:r>
            <a:r>
              <a:rPr lang="en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LOOK</a:t>
            </a:r>
            <a:r>
              <a:rPr lang="en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br>
              <a:rPr lang="en-US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RATING</a:t>
            </a:r>
            <a:r>
              <a:rPr lang="en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OF </a:t>
            </a:r>
            <a:r>
              <a:rPr lang="en-US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YOUR </a:t>
            </a: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PANEL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ABC2F-20DE-4AD0-88F7-274A266884E3}"/>
              </a:ext>
            </a:extLst>
          </p:cNvPr>
          <p:cNvSpPr/>
          <p:nvPr/>
        </p:nvSpPr>
        <p:spPr>
          <a:xfrm>
            <a:off x="769925" y="305735"/>
            <a:ext cx="3565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GENERALLY, SOLAR REQUIRES A </a:t>
            </a:r>
            <a:r>
              <a:rPr lang="en" sz="2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2OO </a:t>
            </a:r>
            <a:r>
              <a:rPr lang="en-US" sz="2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AMP </a:t>
            </a:r>
            <a:r>
              <a:rPr lang="en" sz="2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PANEL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53CDF-FB02-4630-8CCC-044726F9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498" y="1046284"/>
            <a:ext cx="2288198" cy="3050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A picture containing indoor, wall, clock, cabinet&#10;&#10;Description automatically generated">
            <a:extLst>
              <a:ext uri="{FF2B5EF4-FFF2-40B4-BE49-F238E27FC236}">
                <a16:creationId xmlns:a16="http://schemas.microsoft.com/office/drawing/2014/main" id="{0893616F-2501-48FD-8E8C-D5311FF6E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259" y="335221"/>
            <a:ext cx="1981200" cy="1485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0D7E0AEE-98DF-4C69-9A6E-42154101B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259" y="2166680"/>
            <a:ext cx="1981200" cy="2641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91200F0C-1701-4FD8-83F8-9B2B1ECF9C22}"/>
              </a:ext>
            </a:extLst>
          </p:cNvPr>
          <p:cNvSpPr/>
          <p:nvPr/>
        </p:nvSpPr>
        <p:spPr>
          <a:xfrm>
            <a:off x="5490382" y="434778"/>
            <a:ext cx="898249" cy="482464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0" descr="Background image">
            <a:extLst>
              <a:ext uri="{FF2B5EF4-FFF2-40B4-BE49-F238E27FC236}">
                <a16:creationId xmlns:a16="http://schemas.microsoft.com/office/drawing/2014/main" id="{A04EE30D-8329-4BF2-AFCC-87CA6B3A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1" cy="68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70" name="Shape 370"/>
          <p:cNvSpPr txBox="1"/>
          <p:nvPr/>
        </p:nvSpPr>
        <p:spPr>
          <a:xfrm>
            <a:off x="969075" y="1697558"/>
            <a:ext cx="3304200" cy="22529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Cost of Energy </a:t>
            </a:r>
          </a:p>
          <a:p>
            <a:pPr>
              <a:buClr>
                <a:schemeClr val="dk1"/>
              </a:buClr>
            </a:pPr>
            <a:endParaRPr sz="1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Credit</a:t>
            </a:r>
          </a:p>
          <a:p>
            <a:pPr>
              <a:buClr>
                <a:schemeClr val="dk1"/>
              </a:buClr>
            </a:pPr>
            <a:endParaRPr sz="1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Roofing</a:t>
            </a:r>
          </a:p>
          <a:p>
            <a:pPr>
              <a:buClr>
                <a:schemeClr val="dk1"/>
              </a:buClr>
            </a:pPr>
            <a:endParaRPr sz="18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Shading</a:t>
            </a:r>
          </a:p>
        </p:txBody>
      </p:sp>
      <p:pic>
        <p:nvPicPr>
          <p:cNvPr id="371" name="Shape 371" descr="screen-caption.jpg"/>
          <p:cNvPicPr preferRelativeResize="0"/>
          <p:nvPr/>
        </p:nvPicPr>
        <p:blipFill rotWithShape="1">
          <a:blip r:embed="rId4">
            <a:alphaModFix/>
          </a:blip>
          <a:srcRect l="1057"/>
          <a:stretch/>
        </p:blipFill>
        <p:spPr>
          <a:xfrm>
            <a:off x="4273275" y="834589"/>
            <a:ext cx="4781688" cy="771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3" name="Shape 373"/>
          <p:cNvSpPr txBox="1">
            <a:spLocks noGrp="1"/>
          </p:cNvSpPr>
          <p:nvPr>
            <p:ph type="ctrTitle" idx="4294967295"/>
          </p:nvPr>
        </p:nvSpPr>
        <p:spPr>
          <a:xfrm>
            <a:off x="743228" y="1016390"/>
            <a:ext cx="72468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SOLAR</a:t>
            </a:r>
            <a:r>
              <a:rPr lang="en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3000" b="1" dirty="0">
                <a:solidFill>
                  <a:srgbClr val="0067B4"/>
                </a:solidFill>
                <a:latin typeface="Open Sans"/>
                <a:ea typeface="Open Sans"/>
                <a:cs typeface="Open Sans"/>
                <a:sym typeface="Open Sans"/>
              </a:rPr>
              <a:t>ELIGIBITY</a:t>
            </a:r>
          </a:p>
        </p:txBody>
      </p:sp>
    </p:spTree>
    <p:extLst>
      <p:ext uri="{BB962C8B-B14F-4D97-AF65-F5344CB8AC3E}">
        <p14:creationId xmlns:p14="http://schemas.microsoft.com/office/powerpoint/2010/main" val="10804757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0" descr="Background image">
            <a:extLst>
              <a:ext uri="{FF2B5EF4-FFF2-40B4-BE49-F238E27FC236}">
                <a16:creationId xmlns:a16="http://schemas.microsoft.com/office/drawing/2014/main" id="{986848D5-E48B-4026-9EAD-990F0458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1" cy="68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81" name="Shape 381"/>
          <p:cNvSpPr txBox="1"/>
          <p:nvPr/>
        </p:nvSpPr>
        <p:spPr>
          <a:xfrm>
            <a:off x="158201" y="1762149"/>
            <a:ext cx="2617500" cy="159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F3C650"/>
              </a:buClr>
              <a:buSzPct val="25000"/>
            </a:pPr>
            <a:r>
              <a:rPr lang="en" sz="3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</a:p>
          <a:p>
            <a:pPr>
              <a:lnSpc>
                <a:spcPct val="115000"/>
              </a:lnSpc>
              <a:buClr>
                <a:schemeClr val="lt1"/>
              </a:buClr>
              <a:buSzPct val="25000"/>
            </a:pPr>
            <a:r>
              <a:rPr lang="en" sz="24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Roof orientation, size and shape</a:t>
            </a:r>
          </a:p>
          <a:p>
            <a:pPr>
              <a:spcBef>
                <a:spcPts val="1000"/>
              </a:spcBef>
            </a:pPr>
            <a:endParaRPr dirty="0"/>
          </a:p>
        </p:txBody>
      </p:sp>
      <p:sp>
        <p:nvSpPr>
          <p:cNvPr id="382" name="Shape 382"/>
          <p:cNvSpPr txBox="1"/>
          <p:nvPr/>
        </p:nvSpPr>
        <p:spPr>
          <a:xfrm>
            <a:off x="3209563" y="1762145"/>
            <a:ext cx="2772600" cy="16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F3C650"/>
              </a:buClr>
              <a:buSzPct val="25000"/>
            </a:pPr>
            <a:r>
              <a:rPr lang="en" sz="3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</a:p>
          <a:p>
            <a:pPr>
              <a:lnSpc>
                <a:spcPct val="115000"/>
              </a:lnSpc>
              <a:buClr>
                <a:schemeClr val="lt1"/>
              </a:buClr>
              <a:buSzPct val="25000"/>
            </a:pPr>
            <a:r>
              <a:rPr lang="en" sz="24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Roof</a:t>
            </a:r>
            <a:br>
              <a:rPr lang="en" sz="24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24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Quality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8800" y="1"/>
            <a:ext cx="13800" cy="511332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6252300" y="1763853"/>
            <a:ext cx="2772600" cy="162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F3C650"/>
              </a:buClr>
              <a:buSzPct val="25000"/>
            </a:pPr>
            <a:r>
              <a:rPr lang="en" sz="3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</a:p>
          <a:p>
            <a:pPr>
              <a:lnSpc>
                <a:spcPct val="115000"/>
              </a:lnSpc>
              <a:buClr>
                <a:schemeClr val="lt1"/>
              </a:buClr>
              <a:buSzPct val="25000"/>
            </a:pPr>
            <a:r>
              <a:rPr lang="en" sz="24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Tree on the south facing side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3825" y="1"/>
            <a:ext cx="13800" cy="511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CT24.1.jpg"/>
          <p:cNvPicPr preferRelativeResize="0"/>
          <p:nvPr/>
        </p:nvPicPr>
        <p:blipFill rotWithShape="1">
          <a:blip r:embed="rId5">
            <a:alphaModFix/>
          </a:blip>
          <a:srcRect l="99393" t="11749" r="2096" b="73983"/>
          <a:stretch/>
        </p:blipFill>
        <p:spPr>
          <a:xfrm flipH="1">
            <a:off x="3018027" y="747451"/>
            <a:ext cx="59724" cy="6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>
            <a:spLocks noGrp="1"/>
          </p:cNvSpPr>
          <p:nvPr>
            <p:ph type="ctrTitle" idx="4294967295"/>
          </p:nvPr>
        </p:nvSpPr>
        <p:spPr>
          <a:xfrm>
            <a:off x="158201" y="489527"/>
            <a:ext cx="918351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ROOF ASSESSMENT</a:t>
            </a:r>
          </a:p>
          <a:p>
            <a:pPr>
              <a:buSzPct val="25000"/>
            </a:pPr>
            <a:r>
              <a:rPr lang="en" sz="18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Look at the roof and check for the following...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31725" y="3273950"/>
            <a:ext cx="2708100" cy="12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189" indent="-304792">
              <a:buClr>
                <a:srgbClr val="0067B4"/>
              </a:buClr>
              <a:buSzPct val="100000"/>
              <a:buFont typeface="Open Sans"/>
              <a:buChar char="●"/>
            </a:pPr>
            <a:r>
              <a:rPr lang="en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Is it the right direction?</a:t>
            </a:r>
          </a:p>
          <a:p>
            <a:pPr marL="457189" indent="-304792">
              <a:spcBef>
                <a:spcPts val="1000"/>
              </a:spcBef>
              <a:buClr>
                <a:srgbClr val="0067B4"/>
              </a:buClr>
              <a:buSzPct val="100000"/>
              <a:buFont typeface="Open Sans"/>
              <a:buChar char="●"/>
            </a:pPr>
            <a:r>
              <a:rPr lang="en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Is there enough space for panels on the south side?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3082347" y="3370373"/>
            <a:ext cx="2457600" cy="7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189" indent="-304792">
              <a:buClr>
                <a:srgbClr val="0067B4"/>
              </a:buClr>
              <a:buSzPct val="100000"/>
              <a:buFont typeface="Open Sans"/>
              <a:buChar char="●"/>
            </a:pPr>
            <a:r>
              <a:rPr lang="en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Are the shingles intact or do they look old and ratty?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6230463" y="3709881"/>
            <a:ext cx="2743800" cy="6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189" indent="-304792">
              <a:buClr>
                <a:srgbClr val="0067B4"/>
              </a:buClr>
              <a:buSzPct val="100000"/>
              <a:buFont typeface="Open Sans"/>
              <a:buChar char="●"/>
            </a:pPr>
            <a:r>
              <a:rPr lang="en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Are there trees that could create shade on the roof?</a:t>
            </a:r>
          </a:p>
          <a:p>
            <a:pPr marL="457189" indent="-304792">
              <a:spcBef>
                <a:spcPts val="1000"/>
              </a:spcBef>
              <a:buClr>
                <a:srgbClr val="0067B4"/>
              </a:buClr>
              <a:buSzPct val="100000"/>
              <a:buFont typeface="Open Sans"/>
              <a:buChar char="●"/>
            </a:pPr>
            <a:r>
              <a:rPr lang="en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Proximity of trees to the home?</a:t>
            </a:r>
          </a:p>
        </p:txBody>
      </p:sp>
    </p:spTree>
    <p:extLst>
      <p:ext uri="{BB962C8B-B14F-4D97-AF65-F5344CB8AC3E}">
        <p14:creationId xmlns:p14="http://schemas.microsoft.com/office/powerpoint/2010/main" val="7391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  <p:bldP spid="390" grpId="0"/>
      <p:bldP spid="3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5FCDB-794C-4D8A-8A16-755B9E830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0"/>
          <a:stretch/>
        </p:blipFill>
        <p:spPr>
          <a:xfrm>
            <a:off x="2235199" y="100539"/>
            <a:ext cx="6589889" cy="4942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hape 388">
            <a:extLst>
              <a:ext uri="{FF2B5EF4-FFF2-40B4-BE49-F238E27FC236}">
                <a16:creationId xmlns:a16="http://schemas.microsoft.com/office/drawing/2014/main" id="{31BEB7D8-B816-4C32-BF61-7CC240DB2B2E}"/>
              </a:ext>
            </a:extLst>
          </p:cNvPr>
          <p:cNvSpPr txBox="1">
            <a:spLocks/>
          </p:cNvSpPr>
          <p:nvPr/>
        </p:nvSpPr>
        <p:spPr>
          <a:xfrm>
            <a:off x="127000" y="1497364"/>
            <a:ext cx="1790944" cy="369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buSzPct val="25000"/>
            </a:pP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WHAT</a:t>
            </a:r>
          </a:p>
          <a:p>
            <a:pPr>
              <a:buSzPct val="25000"/>
            </a:pP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IF I SELL MY HOME?</a:t>
            </a:r>
            <a:endParaRPr lang="en" sz="30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598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Shape 579" descr="Myths.jp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163" t="2793" r="4118" b="23302"/>
          <a:stretch/>
        </p:blipFill>
        <p:spPr>
          <a:xfrm>
            <a:off x="0" y="1"/>
            <a:ext cx="91439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Shape 581"/>
          <p:cNvSpPr txBox="1">
            <a:spLocks noGrp="1"/>
          </p:cNvSpPr>
          <p:nvPr>
            <p:ph type="ctrTitle" idx="4294967295"/>
          </p:nvPr>
        </p:nvSpPr>
        <p:spPr>
          <a:xfrm>
            <a:off x="289651" y="142876"/>
            <a:ext cx="6314100" cy="10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40"/>
              </a:spcBef>
              <a:buSzPct val="36666"/>
            </a:pPr>
            <a:r>
              <a:rPr lang="en" sz="3000" b="1" dirty="0">
                <a:solidFill>
                  <a:srgbClr val="F5C752"/>
                </a:solidFill>
                <a:latin typeface="Montserrat"/>
                <a:ea typeface="Montserrat"/>
                <a:cs typeface="Montserrat"/>
                <a:sym typeface="Montserrat"/>
              </a:rPr>
              <a:t>MYTHS 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HOMEOWNER’S SIDE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2065575" y="1080950"/>
            <a:ext cx="1692900" cy="54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Solar is</a:t>
            </a:r>
          </a:p>
          <a:p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too expensive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289651" y="1955850"/>
            <a:ext cx="2508300" cy="8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don’t get enough sun where I live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227370" y="3582301"/>
            <a:ext cx="2369100" cy="8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technology is improving too fast, I’ll just wait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5142051" y="871245"/>
            <a:ext cx="1759800" cy="8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don’t know who to trust…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6978051" y="1944601"/>
            <a:ext cx="2048100" cy="68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I’m going to move</a:t>
            </a:r>
          </a:p>
          <a:p>
            <a:pPr algn="r"/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next 20 years</a:t>
            </a:r>
          </a:p>
        </p:txBody>
      </p:sp>
      <p:sp>
        <p:nvSpPr>
          <p:cNvPr id="587" name="Shape 587"/>
          <p:cNvSpPr txBox="1"/>
          <p:nvPr/>
        </p:nvSpPr>
        <p:spPr>
          <a:xfrm>
            <a:off x="6051653" y="3988501"/>
            <a:ext cx="2508300" cy="8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Should 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</a:t>
            </a: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ease </a:t>
            </a: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lang="en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own?</a:t>
            </a:r>
            <a:endParaRPr lang="en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411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03E7D-B176-4758-8EB7-AD15C86C2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0938"/>
          <a:stretch/>
        </p:blipFill>
        <p:spPr>
          <a:xfrm>
            <a:off x="1226263" y="62445"/>
            <a:ext cx="6691474" cy="5018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1393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03E7D-B176-4758-8EB7-AD15C86C2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5" y="131222"/>
            <a:ext cx="6976533" cy="4849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3517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03E7D-B176-4758-8EB7-AD15C86C2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1131727" y="100545"/>
            <a:ext cx="6589874" cy="4942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8B3A6C-4D1C-42CE-845F-86E71A006760}"/>
              </a:ext>
            </a:extLst>
          </p:cNvPr>
          <p:cNvCxnSpPr>
            <a:cxnSpLocks/>
          </p:cNvCxnSpPr>
          <p:nvPr/>
        </p:nvCxnSpPr>
        <p:spPr>
          <a:xfrm>
            <a:off x="3716234" y="3927980"/>
            <a:ext cx="92286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66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03E7D-B176-4758-8EB7-AD15C86C2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9"/>
          <a:stretch/>
        </p:blipFill>
        <p:spPr>
          <a:xfrm>
            <a:off x="1301059" y="37045"/>
            <a:ext cx="6759207" cy="5069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CB7DD5-967B-4237-BB3A-B447BE051A43}"/>
              </a:ext>
            </a:extLst>
          </p:cNvPr>
          <p:cNvCxnSpPr>
            <a:cxnSpLocks/>
          </p:cNvCxnSpPr>
          <p:nvPr/>
        </p:nvCxnSpPr>
        <p:spPr>
          <a:xfrm>
            <a:off x="4258734" y="4876801"/>
            <a:ext cx="92286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2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2F0BD5D1-8670-4C81-A6D9-A7D0BCD7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69" y="382191"/>
            <a:ext cx="3929063" cy="43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BF7E24-D8A4-4FDF-9285-25B308014578}"/>
              </a:ext>
            </a:extLst>
          </p:cNvPr>
          <p:cNvSpPr/>
          <p:nvPr/>
        </p:nvSpPr>
        <p:spPr>
          <a:xfrm>
            <a:off x="1363133" y="162900"/>
            <a:ext cx="4842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is the </a:t>
            </a:r>
          </a:p>
          <a:p>
            <a:r>
              <a:rPr lang="en-US" sz="2400" dirty="0"/>
              <a:t>Valuation Determined?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AEDBE-C8A5-4711-980A-6573AFAF388D}"/>
              </a:ext>
            </a:extLst>
          </p:cNvPr>
          <p:cNvSpPr/>
          <p:nvPr/>
        </p:nvSpPr>
        <p:spPr>
          <a:xfrm>
            <a:off x="2912534" y="1988898"/>
            <a:ext cx="1261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Asset: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D0C3C-A16F-4965-ACA0-D06B34854177}"/>
              </a:ext>
            </a:extLst>
          </p:cNvPr>
          <p:cNvSpPr/>
          <p:nvPr/>
        </p:nvSpPr>
        <p:spPr>
          <a:xfrm>
            <a:off x="3219451" y="4322728"/>
            <a:ext cx="1360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Liability: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4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896DDE-145C-48D8-9F97-A25D4B5A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4266"/>
            <a:ext cx="6863696" cy="5139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9C686-1F62-44CB-8636-353AA7DD0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21" y="111629"/>
            <a:ext cx="1921410" cy="16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5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96DDE-145C-48D8-9F97-A25D4B5A7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96" y="842645"/>
            <a:ext cx="3407756" cy="3453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D0A9D0-69CC-480F-A979-D8AC892AD48A}"/>
              </a:ext>
            </a:extLst>
          </p:cNvPr>
          <p:cNvSpPr/>
          <p:nvPr/>
        </p:nvSpPr>
        <p:spPr>
          <a:xfrm>
            <a:off x="1262410" y="1506298"/>
            <a:ext cx="1463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Asset versus a</a:t>
            </a:r>
          </a:p>
          <a:p>
            <a:pPr algn="r"/>
            <a:r>
              <a:rPr lang="en-US" sz="2400" dirty="0"/>
              <a:t>Liability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8172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E5092-3E02-48AB-8D2D-9D50E9AF27DF}"/>
              </a:ext>
            </a:extLst>
          </p:cNvPr>
          <p:cNvSpPr/>
          <p:nvPr/>
        </p:nvSpPr>
        <p:spPr>
          <a:xfrm>
            <a:off x="1960033" y="828501"/>
            <a:ext cx="5405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NREL Study Finds Solar Homes Sold 20% Faster and for 17% More.</a:t>
            </a:r>
          </a:p>
        </p:txBody>
      </p:sp>
      <p:pic>
        <p:nvPicPr>
          <p:cNvPr id="3074" name="Picture 2" descr="https://www.federallabs.org/sites/default/files/styles/lab_logo/public/1FLcfl10627.JPEG?itok=S8pLPqjo">
            <a:extLst>
              <a:ext uri="{FF2B5EF4-FFF2-40B4-BE49-F238E27FC236}">
                <a16:creationId xmlns:a16="http://schemas.microsoft.com/office/drawing/2014/main" id="{044AD3D1-575A-4FC3-8CEE-5D7FCD00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66" y="2416001"/>
            <a:ext cx="4000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3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F347E-C05F-42ED-A977-99CA70D0A970}"/>
              </a:ext>
            </a:extLst>
          </p:cNvPr>
          <p:cNvSpPr/>
          <p:nvPr/>
        </p:nvSpPr>
        <p:spPr>
          <a:xfrm>
            <a:off x="1960033" y="3435603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/>
          </a:p>
          <a:p>
            <a:pPr algn="ctr"/>
            <a:r>
              <a:rPr lang="en-US" sz="1500" dirty="0"/>
              <a:t>According to the U.S. Department of Energy’s Office of Energy Efficiency &amp; Renewable Energy, a home with solar panels will sell twice as fast as a home without solar panels. </a:t>
            </a:r>
          </a:p>
          <a:p>
            <a:endParaRPr lang="en-US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E5092-3E02-48AB-8D2D-9D50E9AF27DF}"/>
              </a:ext>
            </a:extLst>
          </p:cNvPr>
          <p:cNvSpPr/>
          <p:nvPr/>
        </p:nvSpPr>
        <p:spPr>
          <a:xfrm>
            <a:off x="1960033" y="201967"/>
            <a:ext cx="54059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Homes with Solar Sell Faster 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Homes with lower electricity bills also sell faster, spending less time on the market. </a:t>
            </a:r>
          </a:p>
        </p:txBody>
      </p:sp>
      <p:pic>
        <p:nvPicPr>
          <p:cNvPr id="1028" name="Picture 4" descr="Image result for U.S. Department of Energyâs Office of Energy Efficiency logo transparent">
            <a:extLst>
              <a:ext uri="{FF2B5EF4-FFF2-40B4-BE49-F238E27FC236}">
                <a16:creationId xmlns:a16="http://schemas.microsoft.com/office/drawing/2014/main" id="{2DDE1FBE-01E7-4C10-88F2-602EDA4C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65" y="1774074"/>
            <a:ext cx="5405968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1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8E5092-3E02-48AB-8D2D-9D50E9AF27DF}"/>
              </a:ext>
            </a:extLst>
          </p:cNvPr>
          <p:cNvSpPr/>
          <p:nvPr/>
        </p:nvSpPr>
        <p:spPr>
          <a:xfrm>
            <a:off x="430925" y="201967"/>
            <a:ext cx="69350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Homes with Solar Sell Faster 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Homes with lower electricity bills also sell faster, spending less time on the market. </a:t>
            </a:r>
          </a:p>
        </p:txBody>
      </p:sp>
      <p:pic>
        <p:nvPicPr>
          <p:cNvPr id="1026" name="Picture 2" descr="Image result for hud logo">
            <a:extLst>
              <a:ext uri="{FF2B5EF4-FFF2-40B4-BE49-F238E27FC236}">
                <a16:creationId xmlns:a16="http://schemas.microsoft.com/office/drawing/2014/main" id="{C5251604-EE59-49D8-87C6-DF5EF62A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06" y="1870087"/>
            <a:ext cx="2410883" cy="24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BCB0DE-0F86-44BE-AE40-4B637FB5EA24}"/>
              </a:ext>
            </a:extLst>
          </p:cNvPr>
          <p:cNvSpPr/>
          <p:nvPr/>
        </p:nvSpPr>
        <p:spPr>
          <a:xfrm>
            <a:off x="325820" y="1471546"/>
            <a:ext cx="509751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r"/>
            <a:r>
              <a:rPr lang="en-US" dirty="0"/>
              <a:t>The website for the </a:t>
            </a:r>
            <a:r>
              <a:rPr lang="en-US" b="1" dirty="0"/>
              <a:t>U.S. Department of Housing and Urban Development </a:t>
            </a:r>
            <a:r>
              <a:rPr lang="en-US" dirty="0"/>
              <a:t>states that energy saving improvements increase the potential resale value of your home and help it sell more quickly because they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“make your house more affordable to more people”,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“attract attention in a competitive market”,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are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“improvements which will actually save money.”</a:t>
            </a:r>
          </a:p>
        </p:txBody>
      </p:sp>
    </p:spTree>
    <p:extLst>
      <p:ext uri="{BB962C8B-B14F-4D97-AF65-F5344CB8AC3E}">
        <p14:creationId xmlns:p14="http://schemas.microsoft.com/office/powerpoint/2010/main" val="35120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t="15617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>
            <a:spLocks noGrp="1"/>
          </p:cNvSpPr>
          <p:nvPr>
            <p:ph type="ctrTitle" idx="4294967295"/>
          </p:nvPr>
        </p:nvSpPr>
        <p:spPr>
          <a:xfrm>
            <a:off x="537825" y="613630"/>
            <a:ext cx="63648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OUR MAIN SOURCE OF ENERGY COMES FROM </a:t>
            </a:r>
            <a:r>
              <a:rPr lang="en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DIRTY ENERGY</a:t>
            </a:r>
          </a:p>
          <a:p>
            <a:pPr>
              <a:buSzPct val="25000"/>
            </a:pPr>
            <a:r>
              <a:rPr lang="en" sz="18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Coal, Oil, Gas, etc.</a:t>
            </a:r>
          </a:p>
          <a:p>
            <a:pPr>
              <a:buSzPct val="25000"/>
            </a:pPr>
            <a:endParaRPr sz="18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ct val="25000"/>
            </a:pPr>
            <a:r>
              <a:rPr lang="en-US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NEARLY 8,000</a:t>
            </a:r>
            <a:r>
              <a:rPr lang="en" sz="3000" b="1" dirty="0">
                <a:solidFill>
                  <a:srgbClr val="F5C752"/>
                </a:solidFill>
                <a:latin typeface="Open Sans"/>
                <a:ea typeface="Open Sans"/>
                <a:cs typeface="Open Sans"/>
                <a:sym typeface="Open Sans"/>
              </a:rPr>
              <a:t> OPERATIONAL POWER PLANTS</a:t>
            </a:r>
            <a:r>
              <a:rPr lang="en" sz="3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IN US ALONE</a:t>
            </a:r>
          </a:p>
          <a:p>
            <a:pPr>
              <a:buSzPct val="25000"/>
            </a:pPr>
            <a:endParaRPr sz="3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560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0" descr="Background image">
            <a:extLst>
              <a:ext uri="{FF2B5EF4-FFF2-40B4-BE49-F238E27FC236}">
                <a16:creationId xmlns:a16="http://schemas.microsoft.com/office/drawing/2014/main" id="{98932062-48B3-49D8-AD7F-5843F81E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1" cy="68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75" name="Shape 475"/>
          <p:cNvSpPr txBox="1">
            <a:spLocks noGrp="1"/>
          </p:cNvSpPr>
          <p:nvPr>
            <p:ph type="ctrTitle" idx="4294967295"/>
          </p:nvPr>
        </p:nvSpPr>
        <p:spPr>
          <a:xfrm>
            <a:off x="1942948" y="201490"/>
            <a:ext cx="72468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Your Options…</a:t>
            </a:r>
            <a:endParaRPr lang="en" sz="30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1964511" y="615790"/>
            <a:ext cx="7474688" cy="256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514338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Stick with your current electricity provider </a:t>
            </a:r>
          </a:p>
          <a:p>
            <a:pPr marL="1062964" lvl="5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Unpredictable rates</a:t>
            </a:r>
          </a:p>
          <a:p>
            <a:pPr marL="1062964" lvl="3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Adds no value to your home</a:t>
            </a:r>
          </a:p>
          <a:p>
            <a:pPr marL="514338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Go Solar</a:t>
            </a:r>
          </a:p>
          <a:p>
            <a:pPr marL="1062964" lvl="5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Zero Out of Pocket Option</a:t>
            </a:r>
          </a:p>
          <a:p>
            <a:pPr marL="1062964" lvl="5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Long Term Savings</a:t>
            </a:r>
          </a:p>
          <a:p>
            <a:pPr marL="1062964" lvl="5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Control &amp; Predictability</a:t>
            </a:r>
          </a:p>
          <a:p>
            <a:pPr marL="1062964" lvl="3" indent="-285744">
              <a:lnSpc>
                <a:spcPct val="200000"/>
              </a:lnSpc>
              <a:buClr>
                <a:srgbClr val="0067B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Adds Value to Your Home</a:t>
            </a:r>
          </a:p>
        </p:txBody>
      </p:sp>
    </p:spTree>
    <p:extLst>
      <p:ext uri="{BB962C8B-B14F-4D97-AF65-F5344CB8AC3E}">
        <p14:creationId xmlns:p14="http://schemas.microsoft.com/office/powerpoint/2010/main" val="31032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0" descr="Background image">
            <a:extLst>
              <a:ext uri="{FF2B5EF4-FFF2-40B4-BE49-F238E27FC236}">
                <a16:creationId xmlns:a16="http://schemas.microsoft.com/office/drawing/2014/main" id="{668F1563-56AA-4606-BC2B-BB20BF55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10" y="-652371"/>
            <a:ext cx="9190210" cy="68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75" name="Shape 475"/>
          <p:cNvSpPr txBox="1">
            <a:spLocks noGrp="1"/>
          </p:cNvSpPr>
          <p:nvPr>
            <p:ph type="ctrTitle" idx="4294967295"/>
          </p:nvPr>
        </p:nvSpPr>
        <p:spPr>
          <a:xfrm>
            <a:off x="1943411" y="141345"/>
            <a:ext cx="72468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WHAT HAPPENS NEXT?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1722447" y="748401"/>
            <a:ext cx="7630016" cy="256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-US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SUBMIT YOUR ELECTRIC BILL AND  SET AN APPOINTMENT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-US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REVIEW PROPOSAL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REVIEW &amp; SIGN INSTALLATION AGREEMENT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SOLAR INSTALLER SITE VISIT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RESIDENTIAL SOLAR PERMIT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SOLAR INSTALLATION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UTILITY INSPECTION</a:t>
            </a:r>
          </a:p>
          <a:p>
            <a:pPr marL="457189" indent="-228594">
              <a:lnSpc>
                <a:spcPct val="200000"/>
              </a:lnSpc>
              <a:buClr>
                <a:srgbClr val="0067B4"/>
              </a:buClr>
              <a:buFont typeface="Open Sans"/>
              <a:buChar char="●"/>
            </a:pPr>
            <a:r>
              <a:rPr lang="en" sz="17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TURN ON SOLAR &amp; START SAVING!</a:t>
            </a:r>
          </a:p>
        </p:txBody>
      </p:sp>
    </p:spTree>
    <p:extLst>
      <p:ext uri="{BB962C8B-B14F-4D97-AF65-F5344CB8AC3E}">
        <p14:creationId xmlns:p14="http://schemas.microsoft.com/office/powerpoint/2010/main" val="41909847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97" descr="CT01.jpg">
            <a:extLst>
              <a:ext uri="{FF2B5EF4-FFF2-40B4-BE49-F238E27FC236}">
                <a16:creationId xmlns:a16="http://schemas.microsoft.com/office/drawing/2014/main" id="{3BAFD303-E9AE-4377-86FD-2BB92230E02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t="42680" b="32855"/>
          <a:stretch/>
        </p:blipFill>
        <p:spPr>
          <a:xfrm>
            <a:off x="1001" y="1"/>
            <a:ext cx="9143999" cy="12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25CFF8-E951-4EE7-A963-8AA8E7A8D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6301"/>
            <a:ext cx="9140400" cy="3901364"/>
          </a:xfrm>
          <a:prstGeom prst="rect">
            <a:avLst/>
          </a:prstGeom>
        </p:spPr>
      </p:pic>
      <p:pic>
        <p:nvPicPr>
          <p:cNvPr id="176" name="Shape 176" descr="http://summerwindsolar.com/wp-content/uploads/2013/12/solar-power-for-home.gif"/>
          <p:cNvPicPr preferRelativeResize="0"/>
          <p:nvPr/>
        </p:nvPicPr>
        <p:blipFill rotWithShape="1">
          <a:blip r:embed="rId5">
            <a:alphaModFix/>
          </a:blip>
          <a:srcRect b="3716"/>
          <a:stretch/>
        </p:blipFill>
        <p:spPr>
          <a:xfrm>
            <a:off x="669819" y="1654825"/>
            <a:ext cx="7557027" cy="34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pic>
        <p:nvPicPr>
          <p:cNvPr id="179" name="Shape 179" descr="http://summerwindsolar.com/wp-content/uploads/2013/12/solar-power-for-home.gif"/>
          <p:cNvPicPr preferRelativeResize="0"/>
          <p:nvPr/>
        </p:nvPicPr>
        <p:blipFill rotWithShape="1">
          <a:blip r:embed="rId6">
            <a:alphaModFix/>
          </a:blip>
          <a:srcRect l="67998" b="57133"/>
          <a:stretch/>
        </p:blipFill>
        <p:spPr>
          <a:xfrm>
            <a:off x="5843195" y="1654825"/>
            <a:ext cx="2418487" cy="15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1259201" y="2248001"/>
            <a:ext cx="1667700" cy="4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181" name="Shape 181"/>
          <p:cNvSpPr/>
          <p:nvPr/>
        </p:nvSpPr>
        <p:spPr>
          <a:xfrm>
            <a:off x="3028375" y="1654825"/>
            <a:ext cx="3598200" cy="77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grpSp>
        <p:nvGrpSpPr>
          <p:cNvPr id="182" name="Shape 182"/>
          <p:cNvGrpSpPr/>
          <p:nvPr/>
        </p:nvGrpSpPr>
        <p:grpSpPr>
          <a:xfrm>
            <a:off x="609049" y="3715101"/>
            <a:ext cx="7678569" cy="1933999"/>
            <a:chOff x="753800" y="3725625"/>
            <a:chExt cx="7678569" cy="1933998"/>
          </a:xfrm>
        </p:grpSpPr>
        <p:sp>
          <p:nvSpPr>
            <p:cNvPr id="183" name="Shape 183"/>
            <p:cNvSpPr/>
            <p:nvPr/>
          </p:nvSpPr>
          <p:spPr>
            <a:xfrm>
              <a:off x="753800" y="3908150"/>
              <a:ext cx="3426600" cy="123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184" name="Shape 184"/>
            <p:cNvSpPr/>
            <p:nvPr/>
          </p:nvSpPr>
          <p:spPr>
            <a:xfrm>
              <a:off x="3451500" y="3725625"/>
              <a:ext cx="729000" cy="331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185" name="Shape 185"/>
            <p:cNvSpPr/>
            <p:nvPr/>
          </p:nvSpPr>
          <p:spPr>
            <a:xfrm rot="795300">
              <a:off x="4025360" y="4333890"/>
              <a:ext cx="2107854" cy="10987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186" name="Shape 186"/>
            <p:cNvSpPr/>
            <p:nvPr/>
          </p:nvSpPr>
          <p:spPr>
            <a:xfrm rot="-1420765">
              <a:off x="6047766" y="4218677"/>
              <a:ext cx="2281266" cy="99283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187" name="Shape 187"/>
            <p:cNvSpPr/>
            <p:nvPr/>
          </p:nvSpPr>
          <p:spPr>
            <a:xfrm rot="435868">
              <a:off x="7873805" y="3742102"/>
              <a:ext cx="275209" cy="2298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7896375" y="3725625"/>
              <a:ext cx="490200" cy="39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09584" y="189252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HOW DOES SUNSHINE BECOME </a:t>
            </a:r>
            <a:b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SOLAR ENERGY?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5DC2-7D95-414F-92D7-BFFDC5CCCA38}"/>
              </a:ext>
            </a:extLst>
          </p:cNvPr>
          <p:cNvSpPr/>
          <p:nvPr/>
        </p:nvSpPr>
        <p:spPr>
          <a:xfrm>
            <a:off x="876633" y="2180100"/>
            <a:ext cx="718251" cy="33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BCA20-8A87-42AF-9FD8-80C53AA19A93}"/>
              </a:ext>
            </a:extLst>
          </p:cNvPr>
          <p:cNvSpPr/>
          <p:nvPr/>
        </p:nvSpPr>
        <p:spPr>
          <a:xfrm>
            <a:off x="2538257" y="1747225"/>
            <a:ext cx="718251" cy="33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Shape 189"/>
          <p:cNvSpPr txBox="1"/>
          <p:nvPr/>
        </p:nvSpPr>
        <p:spPr>
          <a:xfrm>
            <a:off x="223814" y="1370251"/>
            <a:ext cx="6480900" cy="1241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2340" dirty="0">
                <a:solidFill>
                  <a:srgbClr val="146787"/>
                </a:solidFill>
              </a:rPr>
              <a:t>Solar Panels capture energy from the </a:t>
            </a:r>
            <a:r>
              <a:rPr lang="en" sz="2340" b="1" dirty="0">
                <a:solidFill>
                  <a:srgbClr val="F3C650"/>
                </a:solidFill>
              </a:rPr>
              <a:t>Sun</a:t>
            </a:r>
            <a:r>
              <a:rPr lang="en" sz="2340" dirty="0">
                <a:solidFill>
                  <a:srgbClr val="146787"/>
                </a:solidFill>
              </a:rPr>
              <a:t> and channel it to an inverter, where it’s converted to AC electricity to </a:t>
            </a:r>
            <a:r>
              <a:rPr lang="en" sz="2340" dirty="0">
                <a:solidFill>
                  <a:srgbClr val="1FC1F0"/>
                </a:solidFill>
              </a:rPr>
              <a:t>power your home</a:t>
            </a:r>
            <a:r>
              <a:rPr lang="en" sz="2340" dirty="0">
                <a:solidFill>
                  <a:srgbClr val="146787"/>
                </a:solidFill>
              </a:rPr>
              <a:t>.</a:t>
            </a:r>
          </a:p>
          <a:p>
            <a:pPr marL="228594" indent="-228594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</a:pPr>
            <a:endParaRPr sz="683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297" descr="CT01.jpg">
            <a:extLst>
              <a:ext uri="{FF2B5EF4-FFF2-40B4-BE49-F238E27FC236}">
                <a16:creationId xmlns:a16="http://schemas.microsoft.com/office/drawing/2014/main" id="{8EE50F31-BC16-4851-8552-22971B5DB08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t="42680" b="32855"/>
          <a:stretch/>
        </p:blipFill>
        <p:spPr>
          <a:xfrm>
            <a:off x="1001" y="1"/>
            <a:ext cx="9143999" cy="12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B8FBA-3D8B-4665-8657-07D0CF5D4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80959"/>
            <a:ext cx="9144000" cy="3862543"/>
          </a:xfrm>
          <a:prstGeom prst="rect">
            <a:avLst/>
          </a:prstGeom>
        </p:spPr>
      </p:pic>
      <p:pic>
        <p:nvPicPr>
          <p:cNvPr id="196" name="Shape 196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6187298" y="1447464"/>
            <a:ext cx="2403416" cy="36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620251" y="18322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Glass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620251" y="21839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Encapsulant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620251" y="25356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Crystalline Cells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620251" y="28873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Encapsulant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620251" y="32390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Back Sheet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620251" y="35907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Junction Box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620251" y="3942476"/>
            <a:ext cx="1637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Frame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525" y="1791251"/>
            <a:ext cx="3745855" cy="2565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Shape 207"/>
          <p:cNvGrpSpPr/>
          <p:nvPr/>
        </p:nvGrpSpPr>
        <p:grpSpPr>
          <a:xfrm>
            <a:off x="4024151" y="4093537"/>
            <a:ext cx="596100" cy="75000"/>
            <a:chOff x="4024150" y="4093536"/>
            <a:chExt cx="596100" cy="75000"/>
          </a:xfrm>
        </p:grpSpPr>
        <p:cxnSp>
          <p:nvCxnSpPr>
            <p:cNvPr id="208" name="Shape 208"/>
            <p:cNvCxnSpPr>
              <a:stCxn id="205" idx="1"/>
              <a:endCxn id="209" idx="6"/>
            </p:cNvCxnSpPr>
            <p:nvPr/>
          </p:nvCxnSpPr>
          <p:spPr>
            <a:xfrm rot="10800000">
              <a:off x="4099150" y="4131025"/>
              <a:ext cx="5211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9" name="Shape 209"/>
            <p:cNvSpPr/>
            <p:nvPr/>
          </p:nvSpPr>
          <p:spPr>
            <a:xfrm>
              <a:off x="4024150" y="4093536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10" name="Shape 210"/>
          <p:cNvGrpSpPr/>
          <p:nvPr/>
        </p:nvGrpSpPr>
        <p:grpSpPr>
          <a:xfrm>
            <a:off x="3947951" y="3741825"/>
            <a:ext cx="672300" cy="75000"/>
            <a:chOff x="3947950" y="3741825"/>
            <a:chExt cx="672300" cy="75000"/>
          </a:xfrm>
        </p:grpSpPr>
        <p:cxnSp>
          <p:nvCxnSpPr>
            <p:cNvPr id="211" name="Shape 211"/>
            <p:cNvCxnSpPr>
              <a:stCxn id="204" idx="1"/>
              <a:endCxn id="212" idx="6"/>
            </p:cNvCxnSpPr>
            <p:nvPr/>
          </p:nvCxnSpPr>
          <p:spPr>
            <a:xfrm rot="10800000">
              <a:off x="4022950" y="3779325"/>
              <a:ext cx="5973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2" name="Shape 212"/>
            <p:cNvSpPr/>
            <p:nvPr/>
          </p:nvSpPr>
          <p:spPr>
            <a:xfrm>
              <a:off x="3947950" y="3741825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13" name="Shape 213"/>
          <p:cNvGrpSpPr/>
          <p:nvPr/>
        </p:nvGrpSpPr>
        <p:grpSpPr>
          <a:xfrm>
            <a:off x="3719351" y="3390129"/>
            <a:ext cx="900900" cy="75000"/>
            <a:chOff x="3719350" y="3390128"/>
            <a:chExt cx="900900" cy="75000"/>
          </a:xfrm>
        </p:grpSpPr>
        <p:cxnSp>
          <p:nvCxnSpPr>
            <p:cNvPr id="214" name="Shape 214"/>
            <p:cNvCxnSpPr>
              <a:stCxn id="203" idx="1"/>
              <a:endCxn id="215" idx="6"/>
            </p:cNvCxnSpPr>
            <p:nvPr/>
          </p:nvCxnSpPr>
          <p:spPr>
            <a:xfrm rot="10800000">
              <a:off x="3794350" y="3427625"/>
              <a:ext cx="8259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5" name="Shape 215"/>
            <p:cNvSpPr/>
            <p:nvPr/>
          </p:nvSpPr>
          <p:spPr>
            <a:xfrm>
              <a:off x="3719350" y="3390128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16" name="Shape 216"/>
          <p:cNvGrpSpPr/>
          <p:nvPr/>
        </p:nvGrpSpPr>
        <p:grpSpPr>
          <a:xfrm>
            <a:off x="3643151" y="3038434"/>
            <a:ext cx="977100" cy="75000"/>
            <a:chOff x="3643150" y="3038434"/>
            <a:chExt cx="977100" cy="75000"/>
          </a:xfrm>
        </p:grpSpPr>
        <p:cxnSp>
          <p:nvCxnSpPr>
            <p:cNvPr id="217" name="Shape 217"/>
            <p:cNvCxnSpPr>
              <a:stCxn id="202" idx="1"/>
              <a:endCxn id="218" idx="6"/>
            </p:cNvCxnSpPr>
            <p:nvPr/>
          </p:nvCxnSpPr>
          <p:spPr>
            <a:xfrm rot="10800000">
              <a:off x="3718150" y="3075925"/>
              <a:ext cx="9021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8" name="Shape 218"/>
            <p:cNvSpPr/>
            <p:nvPr/>
          </p:nvSpPr>
          <p:spPr>
            <a:xfrm>
              <a:off x="3643150" y="3038434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19" name="Shape 219"/>
          <p:cNvGrpSpPr/>
          <p:nvPr/>
        </p:nvGrpSpPr>
        <p:grpSpPr>
          <a:xfrm>
            <a:off x="3262151" y="2686721"/>
            <a:ext cx="1358100" cy="75000"/>
            <a:chOff x="3262150" y="2686720"/>
            <a:chExt cx="1358100" cy="75000"/>
          </a:xfrm>
        </p:grpSpPr>
        <p:cxnSp>
          <p:nvCxnSpPr>
            <p:cNvPr id="220" name="Shape 220"/>
            <p:cNvCxnSpPr>
              <a:stCxn id="201" idx="1"/>
              <a:endCxn id="221" idx="6"/>
            </p:cNvCxnSpPr>
            <p:nvPr/>
          </p:nvCxnSpPr>
          <p:spPr>
            <a:xfrm rot="10800000">
              <a:off x="3337150" y="2724225"/>
              <a:ext cx="12831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1" name="Shape 221"/>
            <p:cNvSpPr/>
            <p:nvPr/>
          </p:nvSpPr>
          <p:spPr>
            <a:xfrm>
              <a:off x="3262150" y="2686720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22" name="Shape 222"/>
          <p:cNvGrpSpPr/>
          <p:nvPr/>
        </p:nvGrpSpPr>
        <p:grpSpPr>
          <a:xfrm>
            <a:off x="2957351" y="2335031"/>
            <a:ext cx="1662900" cy="75000"/>
            <a:chOff x="2957350" y="2335031"/>
            <a:chExt cx="1662900" cy="75000"/>
          </a:xfrm>
        </p:grpSpPr>
        <p:cxnSp>
          <p:nvCxnSpPr>
            <p:cNvPr id="223" name="Shape 223"/>
            <p:cNvCxnSpPr>
              <a:stCxn id="200" idx="1"/>
              <a:endCxn id="224" idx="6"/>
            </p:cNvCxnSpPr>
            <p:nvPr/>
          </p:nvCxnSpPr>
          <p:spPr>
            <a:xfrm rot="10800000">
              <a:off x="3032350" y="2372525"/>
              <a:ext cx="15879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" name="Shape 224"/>
            <p:cNvSpPr/>
            <p:nvPr/>
          </p:nvSpPr>
          <p:spPr>
            <a:xfrm>
              <a:off x="2957350" y="2335031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grpSp>
        <p:nvGrpSpPr>
          <p:cNvPr id="225" name="Shape 225"/>
          <p:cNvGrpSpPr/>
          <p:nvPr/>
        </p:nvGrpSpPr>
        <p:grpSpPr>
          <a:xfrm>
            <a:off x="2576351" y="1983330"/>
            <a:ext cx="2043900" cy="75000"/>
            <a:chOff x="2576350" y="1983330"/>
            <a:chExt cx="2043900" cy="75000"/>
          </a:xfrm>
        </p:grpSpPr>
        <p:cxnSp>
          <p:nvCxnSpPr>
            <p:cNvPr id="226" name="Shape 226"/>
            <p:cNvCxnSpPr>
              <a:stCxn id="199" idx="1"/>
              <a:endCxn id="227" idx="6"/>
            </p:cNvCxnSpPr>
            <p:nvPr/>
          </p:nvCxnSpPr>
          <p:spPr>
            <a:xfrm rot="10800000">
              <a:off x="2651350" y="2020825"/>
              <a:ext cx="19689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7" name="Shape 227"/>
            <p:cNvSpPr/>
            <p:nvPr/>
          </p:nvSpPr>
          <p:spPr>
            <a:xfrm>
              <a:off x="2576350" y="1983330"/>
              <a:ext cx="75000" cy="75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</p:grp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63100" y="119725"/>
            <a:ext cx="82884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MANY CELLS ARE THEN TURNED </a:t>
            </a:r>
            <a:b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INTO A PANEL</a:t>
            </a:r>
          </a:p>
        </p:txBody>
      </p:sp>
    </p:spTree>
    <p:extLst>
      <p:ext uri="{BB962C8B-B14F-4D97-AF65-F5344CB8AC3E}">
        <p14:creationId xmlns:p14="http://schemas.microsoft.com/office/powerpoint/2010/main" val="347220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0" descr="Background image">
            <a:extLst>
              <a:ext uri="{FF2B5EF4-FFF2-40B4-BE49-F238E27FC236}">
                <a16:creationId xmlns:a16="http://schemas.microsoft.com/office/drawing/2014/main" id="{04DAA3C9-8670-4842-AE13-D0657EAB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554"/>
            <a:ext cx="9190211" cy="68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35" name="Shape 235"/>
          <p:cNvSpPr txBox="1">
            <a:spLocks noGrp="1"/>
          </p:cNvSpPr>
          <p:nvPr>
            <p:ph type="ctrTitle" idx="4294967295"/>
          </p:nvPr>
        </p:nvSpPr>
        <p:spPr>
          <a:xfrm>
            <a:off x="2273308" y="1129961"/>
            <a:ext cx="5511000" cy="1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ORE THAN ONE </a:t>
            </a: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PANEL FORM</a:t>
            </a:r>
            <a:r>
              <a:rPr lang="en-US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" sz="3000" dirty="0">
                <a:solidFill>
                  <a:srgbClr val="0067B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SOLAR ARRAY</a:t>
            </a:r>
            <a:br>
              <a:rPr lang="en" sz="3000" dirty="0">
                <a:solidFill>
                  <a:srgbClr val="F5C75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br>
              <a:rPr lang="en" sz="30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US" sz="30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WE DESIGN THIS </a:t>
            </a:r>
            <a:r>
              <a:rPr lang="en-US" sz="3000" dirty="0">
                <a:solidFill>
                  <a:srgbClr val="0067B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ARRAY</a:t>
            </a:r>
            <a:r>
              <a:rPr lang="en-US" sz="3000" dirty="0">
                <a:solidFill>
                  <a:srgbClr val="F5C75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 REPLACE THE ENERGY YOU ARE</a:t>
            </a:r>
            <a:r>
              <a:rPr lang="en-US" sz="3000" dirty="0">
                <a:solidFill>
                  <a:srgbClr val="F5C75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US" sz="3000" dirty="0">
                <a:solidFill>
                  <a:srgbClr val="0067B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RENTING</a:t>
            </a:r>
            <a:r>
              <a:rPr lang="en-US" sz="3000" dirty="0">
                <a:solidFill>
                  <a:srgbClr val="F5C75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FROM THE UTILITY…</a:t>
            </a:r>
            <a:endParaRPr lang="en" sz="3000" dirty="0">
              <a:solidFill>
                <a:schemeClr val="tx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9829197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297" descr="CT01.jpg">
            <a:extLst>
              <a:ext uri="{FF2B5EF4-FFF2-40B4-BE49-F238E27FC236}">
                <a16:creationId xmlns:a16="http://schemas.microsoft.com/office/drawing/2014/main" id="{ABB96917-A8DC-4962-9965-1EAD0F7BCCB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t="42680" b="32855"/>
          <a:stretch/>
        </p:blipFill>
        <p:spPr>
          <a:xfrm>
            <a:off x="1001" y="1"/>
            <a:ext cx="9143999" cy="12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9D39C1-DD80-4E6D-89C5-EAF7DB06B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6301"/>
            <a:ext cx="9140400" cy="3901364"/>
          </a:xfrm>
          <a:prstGeom prst="rect">
            <a:avLst/>
          </a:prstGeom>
        </p:spPr>
      </p:pic>
      <p:sp>
        <p:nvSpPr>
          <p:cNvPr id="242" name="Shape 242"/>
          <p:cNvSpPr/>
          <p:nvPr/>
        </p:nvSpPr>
        <p:spPr>
          <a:xfrm>
            <a:off x="0" y="1258775"/>
            <a:ext cx="9140400" cy="42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b="4670"/>
          <a:stretch/>
        </p:blipFill>
        <p:spPr>
          <a:xfrm>
            <a:off x="1005340" y="2703901"/>
            <a:ext cx="7103832" cy="243516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66276" y="128193"/>
            <a:ext cx="82608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SOLAR </a:t>
            </a:r>
            <a:r>
              <a:rPr lang="en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(PHOTOVOLTAIC)</a:t>
            </a:r>
            <a:r>
              <a:rPr lang="en" sz="27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SYSTEM </a:t>
            </a:r>
            <a:r>
              <a:rPr lang="en" sz="2700" b="1" dirty="0">
                <a:solidFill>
                  <a:srgbClr val="F3C650"/>
                </a:solidFill>
                <a:latin typeface="Open Sans"/>
                <a:ea typeface="Open Sans"/>
                <a:cs typeface="Open Sans"/>
                <a:sym typeface="Open Sans"/>
              </a:rPr>
              <a:t>COMPONENTS</a:t>
            </a:r>
          </a:p>
          <a:p>
            <a:pPr>
              <a:buSzPct val="25000"/>
            </a:pPr>
            <a:r>
              <a:rPr lang="en" sz="1800" dirty="0">
                <a:solidFill>
                  <a:schemeClr val="tx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PV Array refers to all system components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567937" y="3701876"/>
            <a:ext cx="6780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Array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4452067" y="2983228"/>
            <a:ext cx="1593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Electricity Meter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310049" y="3423895"/>
            <a:ext cx="1050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Utility Grid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2578451" y="3955201"/>
            <a:ext cx="9402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Clr>
                <a:schemeClr val="dk1"/>
              </a:buClr>
              <a:buSzPct val="25000"/>
            </a:pPr>
            <a:r>
              <a:rPr lang="en" sz="12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Interactive Inverter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5716527" y="4550736"/>
            <a:ext cx="1738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ct val="25000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AC Power Distribution Panel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908239" y="1403075"/>
            <a:ext cx="1081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SzPct val="25000"/>
            </a:pPr>
            <a:r>
              <a:rPr lang="en" sz="1600">
                <a:solidFill>
                  <a:srgbClr val="45818E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Panels</a:t>
            </a:r>
          </a:p>
        </p:txBody>
      </p:sp>
      <p:grpSp>
        <p:nvGrpSpPr>
          <p:cNvPr id="251" name="Shape 251"/>
          <p:cNvGrpSpPr/>
          <p:nvPr/>
        </p:nvGrpSpPr>
        <p:grpSpPr>
          <a:xfrm>
            <a:off x="611405" y="1813981"/>
            <a:ext cx="252771" cy="260400"/>
            <a:chOff x="699281" y="1839963"/>
            <a:chExt cx="252770" cy="260400"/>
          </a:xfrm>
        </p:grpSpPr>
        <p:sp>
          <p:nvSpPr>
            <p:cNvPr id="252" name="Shape 252"/>
            <p:cNvSpPr/>
            <p:nvPr/>
          </p:nvSpPr>
          <p:spPr>
            <a:xfrm>
              <a:off x="732451" y="1880847"/>
              <a:ext cx="219600" cy="219300"/>
            </a:xfrm>
            <a:prstGeom prst="ellipse">
              <a:avLst/>
            </a:prstGeom>
            <a:solidFill>
              <a:srgbClr val="146787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699281" y="1839963"/>
              <a:ext cx="2196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»</a:t>
              </a:r>
            </a:p>
          </p:txBody>
        </p:sp>
      </p:grpSp>
      <p:grpSp>
        <p:nvGrpSpPr>
          <p:cNvPr id="254" name="Shape 254"/>
          <p:cNvGrpSpPr/>
          <p:nvPr/>
        </p:nvGrpSpPr>
        <p:grpSpPr>
          <a:xfrm>
            <a:off x="611405" y="2143322"/>
            <a:ext cx="252771" cy="260400"/>
            <a:chOff x="699281" y="1839963"/>
            <a:chExt cx="252770" cy="260400"/>
          </a:xfrm>
        </p:grpSpPr>
        <p:sp>
          <p:nvSpPr>
            <p:cNvPr id="255" name="Shape 255"/>
            <p:cNvSpPr/>
            <p:nvPr/>
          </p:nvSpPr>
          <p:spPr>
            <a:xfrm>
              <a:off x="732451" y="1880847"/>
              <a:ext cx="219600" cy="219300"/>
            </a:xfrm>
            <a:prstGeom prst="ellipse">
              <a:avLst/>
            </a:prstGeom>
            <a:solidFill>
              <a:srgbClr val="146787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699281" y="1839963"/>
              <a:ext cx="2196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»</a:t>
              </a:r>
            </a:p>
          </p:txBody>
        </p:sp>
      </p:grpSp>
      <p:grpSp>
        <p:nvGrpSpPr>
          <p:cNvPr id="257" name="Shape 257"/>
          <p:cNvGrpSpPr/>
          <p:nvPr/>
        </p:nvGrpSpPr>
        <p:grpSpPr>
          <a:xfrm>
            <a:off x="611405" y="2472665"/>
            <a:ext cx="252771" cy="260400"/>
            <a:chOff x="699281" y="1839963"/>
            <a:chExt cx="252770" cy="260400"/>
          </a:xfrm>
        </p:grpSpPr>
        <p:sp>
          <p:nvSpPr>
            <p:cNvPr id="258" name="Shape 258"/>
            <p:cNvSpPr/>
            <p:nvPr/>
          </p:nvSpPr>
          <p:spPr>
            <a:xfrm>
              <a:off x="732451" y="1880847"/>
              <a:ext cx="219600" cy="219300"/>
            </a:xfrm>
            <a:prstGeom prst="ellipse">
              <a:avLst/>
            </a:prstGeom>
            <a:solidFill>
              <a:srgbClr val="146787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259" name="Shape 259"/>
            <p:cNvSpPr txBox="1"/>
            <p:nvPr/>
          </p:nvSpPr>
          <p:spPr>
            <a:xfrm>
              <a:off x="699281" y="1839963"/>
              <a:ext cx="2196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</a:pPr>
              <a:r>
                <a:rPr lang="en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»</a:t>
              </a:r>
            </a:p>
          </p:txBody>
        </p:sp>
      </p:grpSp>
      <p:sp>
        <p:nvSpPr>
          <p:cNvPr id="261" name="Shape 261"/>
          <p:cNvSpPr txBox="1"/>
          <p:nvPr/>
        </p:nvSpPr>
        <p:spPr>
          <a:xfrm>
            <a:off x="872586" y="2497422"/>
            <a:ext cx="5264700" cy="26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45818E"/>
              </a:buClr>
              <a:buSzPct val="25000"/>
            </a:pPr>
            <a:r>
              <a:rPr lang="en" sz="1600">
                <a:solidFill>
                  <a:srgbClr val="45818E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Racking and / or Railing Systems (not shown)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896519" y="2184084"/>
            <a:ext cx="1381800" cy="2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45818E"/>
              </a:buClr>
              <a:buSzPct val="25000"/>
            </a:pPr>
            <a:r>
              <a:rPr lang="en" sz="1600">
                <a:solidFill>
                  <a:srgbClr val="45818E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Wiring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908239" y="1795481"/>
            <a:ext cx="1240500" cy="2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buClr>
                <a:srgbClr val="45818E"/>
              </a:buClr>
              <a:buSzPct val="25000"/>
            </a:pPr>
            <a:r>
              <a:rPr lang="en" sz="1600">
                <a:solidFill>
                  <a:srgbClr val="45818E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Inverters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698529" y="1388324"/>
            <a:ext cx="219600" cy="21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5" name="Shape 265"/>
          <p:cNvGrpSpPr/>
          <p:nvPr/>
        </p:nvGrpSpPr>
        <p:grpSpPr>
          <a:xfrm>
            <a:off x="617266" y="1502029"/>
            <a:ext cx="255599" cy="256488"/>
            <a:chOff x="679492" y="1077208"/>
            <a:chExt cx="255599" cy="256488"/>
          </a:xfrm>
        </p:grpSpPr>
        <p:sp>
          <p:nvSpPr>
            <p:cNvPr id="266" name="Shape 266"/>
            <p:cNvSpPr/>
            <p:nvPr/>
          </p:nvSpPr>
          <p:spPr>
            <a:xfrm>
              <a:off x="709424" y="1114396"/>
              <a:ext cx="219599" cy="219300"/>
            </a:xfrm>
            <a:prstGeom prst="ellipse">
              <a:avLst/>
            </a:prstGeom>
            <a:solidFill>
              <a:srgbClr val="146787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00"/>
            </a:p>
          </p:txBody>
        </p:sp>
        <p:sp>
          <p:nvSpPr>
            <p:cNvPr id="267" name="Shape 267"/>
            <p:cNvSpPr txBox="1"/>
            <p:nvPr/>
          </p:nvSpPr>
          <p:spPr>
            <a:xfrm>
              <a:off x="679492" y="1077208"/>
              <a:ext cx="255599" cy="251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>
                <a:buClr>
                  <a:srgbClr val="FFFFFF"/>
                </a:buClr>
                <a:buSzPct val="25000"/>
              </a:pPr>
              <a:r>
                <a:rPr lang="en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7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03E7D-B176-4758-8EB7-AD15C86C2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24" y="-36589"/>
            <a:ext cx="4802736" cy="52038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A453EF-C91B-4BFE-967B-6C2BE645A2FD}"/>
              </a:ext>
            </a:extLst>
          </p:cNvPr>
          <p:cNvSpPr/>
          <p:nvPr/>
        </p:nvSpPr>
        <p:spPr>
          <a:xfrm>
            <a:off x="239283" y="113383"/>
            <a:ext cx="3777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/>
              <a:t>Federal Tax Credit for Solar Energy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E8508-6526-41BF-8CA6-733D83A7C819}"/>
              </a:ext>
            </a:extLst>
          </p:cNvPr>
          <p:cNvSpPr/>
          <p:nvPr/>
        </p:nvSpPr>
        <p:spPr>
          <a:xfrm>
            <a:off x="324740" y="1152130"/>
            <a:ext cx="32354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Installing alternative energy equipment in your home can qualify you for a credit equal to 30% of your total cost. The credit is available through the end of 2019. </a:t>
            </a:r>
          </a:p>
          <a:p>
            <a:endParaRPr lang="en-US" dirty="0"/>
          </a:p>
          <a:p>
            <a:r>
              <a:rPr lang="en-US" dirty="0"/>
              <a:t>The credit is only available for improvements you make to your residence. This can apply to a second residence as well.</a:t>
            </a:r>
          </a:p>
          <a:p>
            <a:endParaRPr lang="en-US" dirty="0"/>
          </a:p>
          <a:p>
            <a:r>
              <a:rPr lang="en-US" dirty="0"/>
              <a:t>As a credit, you take the amount directly off your tax payment, rather than as a deduction from your taxable income. Other than the cost of the system, there's no limit to the dollar amount of the credit</a:t>
            </a:r>
            <a:r>
              <a:rPr lang="en-US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82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 descr="slide-16.png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 l="327" r="327"/>
          <a:stretch/>
        </p:blipFill>
        <p:spPr>
          <a:xfrm>
            <a:off x="0" y="0"/>
            <a:ext cx="9143998" cy="51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>
            <a:spLocks noGrp="1"/>
          </p:cNvSpPr>
          <p:nvPr>
            <p:ph type="ctrTitle" idx="4294967295"/>
          </p:nvPr>
        </p:nvSpPr>
        <p:spPr>
          <a:xfrm>
            <a:off x="563777" y="613125"/>
            <a:ext cx="5511000" cy="1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" sz="3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NEW LAWS BEING PASSED THAT REQUIRE SOLAR</a:t>
            </a:r>
          </a:p>
        </p:txBody>
      </p:sp>
    </p:spTree>
    <p:extLst>
      <p:ext uri="{BB962C8B-B14F-4D97-AF65-F5344CB8AC3E}">
        <p14:creationId xmlns:p14="http://schemas.microsoft.com/office/powerpoint/2010/main" val="28355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19072</TotalTime>
  <Words>811</Words>
  <Application>Microsoft Office PowerPoint</Application>
  <PresentationFormat>Presentación en pantalla (16:9)</PresentationFormat>
  <Paragraphs>122</Paragraphs>
  <Slides>31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Open Sans</vt:lpstr>
      <vt:lpstr>Calibri</vt:lpstr>
      <vt:lpstr>Open Sans Light</vt:lpstr>
      <vt:lpstr>Open Sans ExtraBold</vt:lpstr>
      <vt:lpstr>Courier New</vt:lpstr>
      <vt:lpstr>Arial</vt:lpstr>
      <vt:lpstr>Wingdings</vt:lpstr>
      <vt:lpstr>Montserrat</vt:lpstr>
      <vt:lpstr>simple-light-2</vt:lpstr>
      <vt:lpstr>IS YOUR HOME RIGHT FOR SOLAR?</vt:lpstr>
      <vt:lpstr>MYTHS HOMEOWNER’S SIDE</vt:lpstr>
      <vt:lpstr>OUR MAIN SOURCE OF ENERGY COMES FROM DIRTY ENERGY Coal, Oil, Gas, etc.  NEARLY 8,000 OPERATIONAL POWER PLANTS IN US ALONE </vt:lpstr>
      <vt:lpstr>HOW DOES SUNSHINE BECOME  SOLAR ENERGY?</vt:lpstr>
      <vt:lpstr>MANY CELLS ARE THEN TURNED  INTO A PANEL</vt:lpstr>
      <vt:lpstr>MORE THAN ONE PANEL FORMS A SOLAR ARRAY  WE DESIGN THIS ARRAY TO REPLACE THE ENERGY YOU ARE RENTING FROM THE UTILITY…</vt:lpstr>
      <vt:lpstr>SOLAR (PHOTOVOLTAIC) SYSTEM COMPONENTS PV Array refers to all system components</vt:lpstr>
      <vt:lpstr>Presentación de PowerPoint</vt:lpstr>
      <vt:lpstr>NEW LAWS BEING PASSED THAT REQUIRE SOLAR</vt:lpstr>
      <vt:lpstr>Presentación de PowerPoint</vt:lpstr>
      <vt:lpstr>PRICE OF GAS VS KWH OF ENERGY</vt:lpstr>
      <vt:lpstr>DO YOU DO PAPER OF ON-LINE BILLING?</vt:lpstr>
      <vt:lpstr>GRID TIED SOLAR ELECTRIC SYSTEM</vt:lpstr>
      <vt:lpstr>GENERATION AND CONSUMPTION</vt:lpstr>
      <vt:lpstr>NET METERING ALLOWS CONSUMPTION  WHEN NEEDED</vt:lpstr>
      <vt:lpstr>LET’S TAKE A LOOK AT THE  RATING OF YOUR PANEL</vt:lpstr>
      <vt:lpstr>SOLAR ELIGIBITY</vt:lpstr>
      <vt:lpstr>ROOF ASSESSMENT Look at the roof and check for the following...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Your Options…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Pena, Mauricio</cp:lastModifiedBy>
  <cp:revision>96</cp:revision>
  <dcterms:modified xsi:type="dcterms:W3CDTF">2020-03-28T12:55:07Z</dcterms:modified>
</cp:coreProperties>
</file>