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29"/>
  </p:notesMasterIdLst>
  <p:sldIdLst>
    <p:sldId id="256" r:id="rId2"/>
    <p:sldId id="257" r:id="rId3"/>
    <p:sldId id="258" r:id="rId4"/>
    <p:sldId id="260" r:id="rId5"/>
    <p:sldId id="27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2" r:id="rId17"/>
    <p:sldId id="272" r:id="rId18"/>
    <p:sldId id="273" r:id="rId19"/>
    <p:sldId id="283" r:id="rId20"/>
    <p:sldId id="274" r:id="rId21"/>
    <p:sldId id="285" r:id="rId22"/>
    <p:sldId id="280" r:id="rId23"/>
    <p:sldId id="281" r:id="rId24"/>
    <p:sldId id="275" r:id="rId25"/>
    <p:sldId id="276" r:id="rId26"/>
    <p:sldId id="277" r:id="rId27"/>
    <p:sldId id="284" r:id="rId28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7266" autoAdjust="0"/>
  </p:normalViewPr>
  <p:slideViewPr>
    <p:cSldViewPr>
      <p:cViewPr>
        <p:scale>
          <a:sx n="73" d="100"/>
          <a:sy n="73" d="100"/>
        </p:scale>
        <p:origin x="-38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\Charts%20-%20CONFY16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koppari\Documents\MFC_FY17\Charts%20-%20CONFY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solidFill>
                <a:schemeClr val="accent4"/>
              </a:solidFill>
            </a:ln>
          </c:spPr>
          <c:invertIfNegative val="0"/>
          <c:cat>
            <c:multiLvlStrRef>
              <c:f>Overall!$A$1:$B$10</c:f>
              <c:multiLvlStrCache>
                <c:ptCount val="10"/>
                <c:lvl>
                  <c:pt idx="0">
                    <c:v>.20(b)(2)</c:v>
                  </c:pt>
                  <c:pt idx="1">
                    <c:v>.501(b)(10)</c:v>
                  </c:pt>
                  <c:pt idx="2">
                    <c:v>.451(g)(1)</c:v>
                  </c:pt>
                  <c:pt idx="3">
                    <c:v>.453(b)(2)(v) </c:v>
                  </c:pt>
                  <c:pt idx="4">
                    <c:v>.100(a) </c:v>
                  </c:pt>
                  <c:pt idx="5">
                    <c:v>.501(b)(1) </c:v>
                  </c:pt>
                  <c:pt idx="6">
                    <c:v>.503(a)(1) </c:v>
                  </c:pt>
                  <c:pt idx="7">
                    <c:v>.102(a)(1) </c:v>
                  </c:pt>
                  <c:pt idx="8">
                    <c:v>.1053(b)(1)</c:v>
                  </c:pt>
                  <c:pt idx="9">
                    <c:v>.501(b)(13)</c:v>
                  </c:pt>
                </c:lvl>
                <c:lvl>
                  <c:pt idx="0">
                    <c:v>C</c:v>
                  </c:pt>
                  <c:pt idx="1">
                    <c:v>M</c:v>
                  </c:pt>
                  <c:pt idx="2">
                    <c:v>L</c:v>
                  </c:pt>
                  <c:pt idx="3">
                    <c:v>L</c:v>
                  </c:pt>
                  <c:pt idx="4">
                    <c:v>E</c:v>
                  </c:pt>
                  <c:pt idx="5">
                    <c:v>M</c:v>
                  </c:pt>
                  <c:pt idx="6">
                    <c:v>M</c:v>
                  </c:pt>
                  <c:pt idx="7">
                    <c:v>E</c:v>
                  </c:pt>
                  <c:pt idx="8">
                    <c:v>X</c:v>
                  </c:pt>
                  <c:pt idx="9">
                    <c:v>M</c:v>
                  </c:pt>
                </c:lvl>
              </c:multiLvlStrCache>
            </c:multiLvlStrRef>
          </c:cat>
          <c:val>
            <c:numRef>
              <c:f>Overall!$C$1:$C$10</c:f>
              <c:numCache>
                <c:formatCode>General</c:formatCode>
                <c:ptCount val="10"/>
                <c:pt idx="0">
                  <c:v>507</c:v>
                </c:pt>
                <c:pt idx="1">
                  <c:v>593</c:v>
                </c:pt>
                <c:pt idx="2">
                  <c:v>608</c:v>
                </c:pt>
                <c:pt idx="3">
                  <c:v>682</c:v>
                </c:pt>
                <c:pt idx="4">
                  <c:v>923</c:v>
                </c:pt>
                <c:pt idx="5">
                  <c:v>1061</c:v>
                </c:pt>
                <c:pt idx="6">
                  <c:v>1243</c:v>
                </c:pt>
                <c:pt idx="7">
                  <c:v>1389</c:v>
                </c:pt>
                <c:pt idx="8">
                  <c:v>1458</c:v>
                </c:pt>
                <c:pt idx="9">
                  <c:v>4273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830272"/>
        <c:axId val="61696832"/>
      </c:barChart>
      <c:catAx>
        <c:axId val="67830272"/>
        <c:scaling>
          <c:orientation val="minMax"/>
        </c:scaling>
        <c:delete val="0"/>
        <c:axPos val="l"/>
        <c:majorTickMark val="out"/>
        <c:minorTickMark val="none"/>
        <c:tickLblPos val="nextTo"/>
        <c:crossAx val="61696832"/>
        <c:crosses val="autoZero"/>
        <c:auto val="1"/>
        <c:lblAlgn val="ctr"/>
        <c:lblOffset val="100"/>
        <c:noMultiLvlLbl val="0"/>
      </c:catAx>
      <c:valAx>
        <c:axId val="61696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7830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K'!$A$1:$A$5</c:f>
              <c:strCache>
                <c:ptCount val="5"/>
                <c:pt idx="0">
                  <c:v>403(b)(2)</c:v>
                </c:pt>
                <c:pt idx="1">
                  <c:v>416(e)(1)</c:v>
                </c:pt>
                <c:pt idx="2">
                  <c:v>405(g)(2)(iv) </c:v>
                </c:pt>
                <c:pt idx="3">
                  <c:v>416(a)(1) </c:v>
                </c:pt>
                <c:pt idx="4">
                  <c:v>404(f)(6) </c:v>
                </c:pt>
              </c:strCache>
            </c:strRef>
          </c:cat>
          <c:val>
            <c:numRef>
              <c:f>'Subpart K'!$B$1:$B$5</c:f>
              <c:numCache>
                <c:formatCode>General</c:formatCode>
                <c:ptCount val="5"/>
                <c:pt idx="0">
                  <c:v>95</c:v>
                </c:pt>
                <c:pt idx="1">
                  <c:v>112</c:v>
                </c:pt>
                <c:pt idx="2">
                  <c:v>121</c:v>
                </c:pt>
                <c:pt idx="3">
                  <c:v>138</c:v>
                </c:pt>
                <c:pt idx="4">
                  <c:v>144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8583424"/>
        <c:axId val="111333312"/>
      </c:barChart>
      <c:catAx>
        <c:axId val="6858342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1333312"/>
        <c:crosses val="autoZero"/>
        <c:auto val="1"/>
        <c:lblAlgn val="ctr"/>
        <c:lblOffset val="100"/>
        <c:noMultiLvlLbl val="0"/>
      </c:catAx>
      <c:valAx>
        <c:axId val="1113333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85834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L'!$A$1:$A$5</c:f>
              <c:strCache>
                <c:ptCount val="5"/>
                <c:pt idx="0">
                  <c:v>451(g)(1)(vii) </c:v>
                </c:pt>
                <c:pt idx="1">
                  <c:v>451(b)(1) </c:v>
                </c:pt>
                <c:pt idx="2">
                  <c:v>451(e)(1) </c:v>
                </c:pt>
                <c:pt idx="3">
                  <c:v>451(g)(1) </c:v>
                </c:pt>
                <c:pt idx="4">
                  <c:v>453(b)(2)(v) </c:v>
                </c:pt>
              </c:strCache>
            </c:strRef>
          </c:cat>
          <c:val>
            <c:numRef>
              <c:f>'Subpart L'!$B$1:$B$5</c:f>
              <c:numCache>
                <c:formatCode>General</c:formatCode>
                <c:ptCount val="5"/>
                <c:pt idx="0">
                  <c:v>298</c:v>
                </c:pt>
                <c:pt idx="1">
                  <c:v>374</c:v>
                </c:pt>
                <c:pt idx="2">
                  <c:v>484</c:v>
                </c:pt>
                <c:pt idx="3">
                  <c:v>608</c:v>
                </c:pt>
                <c:pt idx="4">
                  <c:v>682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8633088"/>
        <c:axId val="111335616"/>
      </c:barChart>
      <c:catAx>
        <c:axId val="686330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1335616"/>
        <c:crosses val="autoZero"/>
        <c:auto val="1"/>
        <c:lblAlgn val="ctr"/>
        <c:lblOffset val="100"/>
        <c:noMultiLvlLbl val="0"/>
      </c:catAx>
      <c:valAx>
        <c:axId val="1113356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8633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M'!$A$1:$A$5</c:f>
              <c:strCache>
                <c:ptCount val="5"/>
                <c:pt idx="0">
                  <c:v>501(b)(11) </c:v>
                </c:pt>
                <c:pt idx="1">
                  <c:v>501(b)(10) </c:v>
                </c:pt>
                <c:pt idx="2">
                  <c:v>501(b)(1) </c:v>
                </c:pt>
                <c:pt idx="3">
                  <c:v>503(a)(1) </c:v>
                </c:pt>
                <c:pt idx="4">
                  <c:v>501(b)(13) </c:v>
                </c:pt>
              </c:strCache>
            </c:strRef>
          </c:cat>
          <c:val>
            <c:numRef>
              <c:f>'Subpart M'!$B$1:$B$5</c:f>
              <c:numCache>
                <c:formatCode>General</c:formatCode>
                <c:ptCount val="5"/>
                <c:pt idx="0">
                  <c:v>486</c:v>
                </c:pt>
                <c:pt idx="1">
                  <c:v>593</c:v>
                </c:pt>
                <c:pt idx="2">
                  <c:v>1061</c:v>
                </c:pt>
                <c:pt idx="3">
                  <c:v>1243</c:v>
                </c:pt>
                <c:pt idx="4">
                  <c:v>4273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8711936"/>
        <c:axId val="121012800"/>
      </c:barChart>
      <c:catAx>
        <c:axId val="6871193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1012800"/>
        <c:crosses val="autoZero"/>
        <c:auto val="1"/>
        <c:lblAlgn val="ctr"/>
        <c:lblOffset val="100"/>
        <c:noMultiLvlLbl val="0"/>
      </c:catAx>
      <c:valAx>
        <c:axId val="121012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8711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N'!$A$1:$A$5</c:f>
              <c:strCache>
                <c:ptCount val="5"/>
                <c:pt idx="0">
                  <c:v>552(b)(3)</c:v>
                </c:pt>
                <c:pt idx="1">
                  <c:v>552(b)(2)</c:v>
                </c:pt>
                <c:pt idx="2">
                  <c:v>552(b)(1)(i)</c:v>
                </c:pt>
                <c:pt idx="3">
                  <c:v>554(a)(6)</c:v>
                </c:pt>
                <c:pt idx="4">
                  <c:v>552(a)(1) </c:v>
                </c:pt>
              </c:strCache>
            </c:strRef>
          </c:cat>
          <c:val>
            <c:numRef>
              <c:f>'Subpart N'!$B$1:$B$5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782080"/>
        <c:axId val="121015104"/>
      </c:barChart>
      <c:catAx>
        <c:axId val="68782080"/>
        <c:scaling>
          <c:orientation val="minMax"/>
        </c:scaling>
        <c:delete val="0"/>
        <c:axPos val="l"/>
        <c:majorTickMark val="out"/>
        <c:minorTickMark val="none"/>
        <c:tickLblPos val="nextTo"/>
        <c:crossAx val="121015104"/>
        <c:crosses val="autoZero"/>
        <c:auto val="1"/>
        <c:lblAlgn val="ctr"/>
        <c:lblOffset val="100"/>
        <c:noMultiLvlLbl val="0"/>
      </c:catAx>
      <c:valAx>
        <c:axId val="1210151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8782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O'!$A$1:$A$5</c:f>
              <c:strCache>
                <c:ptCount val="5"/>
                <c:pt idx="0">
                  <c:v>602(a)(9)(ii)</c:v>
                </c:pt>
                <c:pt idx="1">
                  <c:v>602(c)(1)(vii) </c:v>
                </c:pt>
                <c:pt idx="2">
                  <c:v>602(c)(1)(ii) </c:v>
                </c:pt>
                <c:pt idx="3">
                  <c:v>602(c)(1)(vi) </c:v>
                </c:pt>
                <c:pt idx="4">
                  <c:v>602(d)  </c:v>
                </c:pt>
              </c:strCache>
            </c:strRef>
          </c:cat>
          <c:val>
            <c:numRef>
              <c:f>'Subpart O'!$B$1:$B$5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34</c:v>
                </c:pt>
                <c:pt idx="3">
                  <c:v>36</c:v>
                </c:pt>
                <c:pt idx="4">
                  <c:v>49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1253888"/>
        <c:axId val="121017408"/>
      </c:barChart>
      <c:catAx>
        <c:axId val="1212538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1017408"/>
        <c:crosses val="autoZero"/>
        <c:auto val="1"/>
        <c:lblAlgn val="ctr"/>
        <c:lblOffset val="100"/>
        <c:noMultiLvlLbl val="0"/>
      </c:catAx>
      <c:valAx>
        <c:axId val="1210174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253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cat>
            <c:strRef>
              <c:f>'Subpart P'!$A$1:$A$5</c:f>
              <c:strCache>
                <c:ptCount val="5"/>
                <c:pt idx="0">
                  <c:v>651(k)(2) </c:v>
                </c:pt>
                <c:pt idx="1">
                  <c:v>651(j)(2) </c:v>
                </c:pt>
                <c:pt idx="2">
                  <c:v>651(k)(1) </c:v>
                </c:pt>
                <c:pt idx="3">
                  <c:v>651(c)(2) </c:v>
                </c:pt>
                <c:pt idx="4">
                  <c:v>652(a)(1) </c:v>
                </c:pt>
              </c:strCache>
            </c:strRef>
          </c:cat>
          <c:val>
            <c:numRef>
              <c:f>'Subpart P'!$B$1:$B$5</c:f>
              <c:numCache>
                <c:formatCode>General</c:formatCode>
                <c:ptCount val="5"/>
                <c:pt idx="0">
                  <c:v>49</c:v>
                </c:pt>
                <c:pt idx="1">
                  <c:v>157</c:v>
                </c:pt>
                <c:pt idx="2">
                  <c:v>184</c:v>
                </c:pt>
                <c:pt idx="3">
                  <c:v>205</c:v>
                </c:pt>
                <c:pt idx="4">
                  <c:v>430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1914880"/>
        <c:axId val="121019712"/>
      </c:barChart>
      <c:catAx>
        <c:axId val="12191488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1019712"/>
        <c:crosses val="autoZero"/>
        <c:auto val="1"/>
        <c:lblAlgn val="ctr"/>
        <c:lblOffset val="100"/>
        <c:noMultiLvlLbl val="0"/>
      </c:catAx>
      <c:valAx>
        <c:axId val="1210197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914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Q'!$A$1:$A$5</c:f>
              <c:strCache>
                <c:ptCount val="5"/>
                <c:pt idx="0">
                  <c:v>703(b)(3)</c:v>
                </c:pt>
                <c:pt idx="1">
                  <c:v>703(a)(2)</c:v>
                </c:pt>
                <c:pt idx="2">
                  <c:v>702(i)(1)</c:v>
                </c:pt>
                <c:pt idx="3">
                  <c:v>703(a)(1) </c:v>
                </c:pt>
                <c:pt idx="4">
                  <c:v>701(b) </c:v>
                </c:pt>
              </c:strCache>
            </c:strRef>
          </c:cat>
          <c:val>
            <c:numRef>
              <c:f>'Subpart Q'!$B$1:$B$5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8</c:v>
                </c:pt>
                <c:pt idx="4">
                  <c:v>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980928"/>
        <c:axId val="121136832"/>
      </c:barChart>
      <c:catAx>
        <c:axId val="121980928"/>
        <c:scaling>
          <c:orientation val="minMax"/>
        </c:scaling>
        <c:delete val="0"/>
        <c:axPos val="l"/>
        <c:majorTickMark val="out"/>
        <c:minorTickMark val="none"/>
        <c:tickLblPos val="nextTo"/>
        <c:crossAx val="121136832"/>
        <c:crosses val="autoZero"/>
        <c:auto val="1"/>
        <c:lblAlgn val="ctr"/>
        <c:lblOffset val="100"/>
        <c:noMultiLvlLbl val="0"/>
      </c:catAx>
      <c:valAx>
        <c:axId val="121136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980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R'!$A$1:$A$5</c:f>
              <c:strCache>
                <c:ptCount val="5"/>
                <c:pt idx="0">
                  <c:v>760(d)(1)</c:v>
                </c:pt>
                <c:pt idx="1">
                  <c:v>760(b)(3) </c:v>
                </c:pt>
                <c:pt idx="2">
                  <c:v>754(a)</c:v>
                </c:pt>
                <c:pt idx="3">
                  <c:v>761(b) </c:v>
                </c:pt>
                <c:pt idx="4">
                  <c:v>760(a)(1) </c:v>
                </c:pt>
              </c:strCache>
            </c:strRef>
          </c:cat>
          <c:val>
            <c:numRef>
              <c:f>'Subpart R'!$B$1:$B$5</c:f>
              <c:numCache>
                <c:formatCode>General</c:formatCode>
                <c:ptCount val="5"/>
                <c:pt idx="0">
                  <c:v>4</c:v>
                </c:pt>
                <c:pt idx="1">
                  <c:v>6</c:v>
                </c:pt>
                <c:pt idx="2">
                  <c:v>6</c:v>
                </c:pt>
                <c:pt idx="3">
                  <c:v>35</c:v>
                </c:pt>
                <c:pt idx="4">
                  <c:v>132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2035712"/>
        <c:axId val="121139136"/>
      </c:barChart>
      <c:catAx>
        <c:axId val="12203571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1139136"/>
        <c:crosses val="autoZero"/>
        <c:auto val="1"/>
        <c:lblAlgn val="ctr"/>
        <c:lblOffset val="100"/>
        <c:noMultiLvlLbl val="0"/>
      </c:catAx>
      <c:valAx>
        <c:axId val="1211391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2035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cat>
            <c:strRef>
              <c:f>'Subpart S'!$A$1:$A$3</c:f>
              <c:strCache>
                <c:ptCount val="3"/>
                <c:pt idx="0">
                  <c:v>800(k)(1)(i)</c:v>
                </c:pt>
                <c:pt idx="1">
                  <c:v>800(j)(1)(i)(A)</c:v>
                </c:pt>
                <c:pt idx="2">
                  <c:v>800(b)(1)</c:v>
                </c:pt>
              </c:strCache>
            </c:strRef>
          </c:cat>
          <c:val>
            <c:numRef>
              <c:f>'Subpart S'!$B$1:$B$3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2111488"/>
        <c:axId val="121141440"/>
      </c:barChart>
      <c:catAx>
        <c:axId val="1221114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1141440"/>
        <c:crosses val="autoZero"/>
        <c:auto val="1"/>
        <c:lblAlgn val="ctr"/>
        <c:lblOffset val="100"/>
        <c:noMultiLvlLbl val="0"/>
      </c:catAx>
      <c:valAx>
        <c:axId val="1211414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2111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T'!$A$1:$A$5</c:f>
              <c:strCache>
                <c:ptCount val="5"/>
                <c:pt idx="0">
                  <c:v>850(c) </c:v>
                </c:pt>
                <c:pt idx="1">
                  <c:v>851(b)</c:v>
                </c:pt>
                <c:pt idx="2">
                  <c:v>850(g)</c:v>
                </c:pt>
                <c:pt idx="3">
                  <c:v>859(g)</c:v>
                </c:pt>
                <c:pt idx="4">
                  <c:v>850(a) </c:v>
                </c:pt>
              </c:strCache>
            </c:strRef>
          </c:cat>
          <c:val>
            <c:numRef>
              <c:f>'Subpart T'!$B$1:$B$5</c:f>
              <c:numCache>
                <c:formatCode>General</c:formatCode>
                <c:ptCount val="5"/>
                <c:pt idx="0">
                  <c:v>5</c:v>
                </c:pt>
                <c:pt idx="1">
                  <c:v>6</c:v>
                </c:pt>
                <c:pt idx="2">
                  <c:v>6</c:v>
                </c:pt>
                <c:pt idx="3">
                  <c:v>9</c:v>
                </c:pt>
                <c:pt idx="4">
                  <c:v>48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2198016"/>
        <c:axId val="122290752"/>
      </c:barChart>
      <c:catAx>
        <c:axId val="1221980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2290752"/>
        <c:crosses val="autoZero"/>
        <c:auto val="1"/>
        <c:lblAlgn val="ctr"/>
        <c:lblOffset val="100"/>
        <c:noMultiLvlLbl val="0"/>
      </c:catAx>
      <c:valAx>
        <c:axId val="1222907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2198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C'!$A$1:$A$5</c:f>
              <c:strCache>
                <c:ptCount val="5"/>
                <c:pt idx="0">
                  <c:v>25(a) </c:v>
                </c:pt>
                <c:pt idx="1">
                  <c:v>28(a) </c:v>
                </c:pt>
                <c:pt idx="2">
                  <c:v>20(b)(1) </c:v>
                </c:pt>
                <c:pt idx="3">
                  <c:v>21(b)(2) </c:v>
                </c:pt>
                <c:pt idx="4">
                  <c:v>20(b)(2) </c:v>
                </c:pt>
              </c:strCache>
            </c:strRef>
          </c:cat>
          <c:val>
            <c:numRef>
              <c:f>'Subpart C'!$B$1:$B$5</c:f>
              <c:numCache>
                <c:formatCode>General</c:formatCode>
                <c:ptCount val="5"/>
                <c:pt idx="0">
                  <c:v>94</c:v>
                </c:pt>
                <c:pt idx="1">
                  <c:v>104</c:v>
                </c:pt>
                <c:pt idx="2">
                  <c:v>267</c:v>
                </c:pt>
                <c:pt idx="3">
                  <c:v>406</c:v>
                </c:pt>
                <c:pt idx="4">
                  <c:v>507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2234496"/>
        <c:axId val="61698560"/>
      </c:barChart>
      <c:catAx>
        <c:axId val="1122344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1698560"/>
        <c:crosses val="autoZero"/>
        <c:auto val="1"/>
        <c:lblAlgn val="ctr"/>
        <c:lblOffset val="100"/>
        <c:noMultiLvlLbl val="0"/>
      </c:catAx>
      <c:valAx>
        <c:axId val="61698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22344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2198528"/>
        <c:axId val="122292480"/>
      </c:barChart>
      <c:catAx>
        <c:axId val="12219852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2292480"/>
        <c:crosses val="autoZero"/>
        <c:auto val="1"/>
        <c:lblAlgn val="ctr"/>
        <c:lblOffset val="100"/>
        <c:noMultiLvlLbl val="0"/>
      </c:catAx>
      <c:valAx>
        <c:axId val="1222924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21985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U'!$A$1:$A$3</c:f>
              <c:strCache>
                <c:ptCount val="3"/>
                <c:pt idx="0">
                  <c:v>901(e)</c:v>
                </c:pt>
                <c:pt idx="1">
                  <c:v>900(h)</c:v>
                </c:pt>
                <c:pt idx="2">
                  <c:v>905(h)</c:v>
                </c:pt>
              </c:strCache>
            </c:strRef>
          </c:cat>
          <c:val>
            <c:numRef>
              <c:f>'Subpart U'!$B$1:$B$3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2281472"/>
        <c:axId val="122294784"/>
      </c:barChart>
      <c:catAx>
        <c:axId val="12228147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2294784"/>
        <c:crosses val="autoZero"/>
        <c:auto val="1"/>
        <c:lblAlgn val="ctr"/>
        <c:lblOffset val="100"/>
        <c:noMultiLvlLbl val="0"/>
      </c:catAx>
      <c:valAx>
        <c:axId val="122294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2281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V'!$A$1:$A$5</c:f>
              <c:strCache>
                <c:ptCount val="5"/>
                <c:pt idx="0">
                  <c:v>960(c)(1)(iii)(B) </c:v>
                </c:pt>
                <c:pt idx="1">
                  <c:v>959(d)(2)</c:v>
                </c:pt>
                <c:pt idx="2">
                  <c:v>960(c)(1)(ii)</c:v>
                </c:pt>
                <c:pt idx="3">
                  <c:v>954(b)(1)(i)</c:v>
                </c:pt>
                <c:pt idx="4">
                  <c:v>952(a)(2)</c:v>
                </c:pt>
              </c:strCache>
            </c:strRef>
          </c:cat>
          <c:val>
            <c:numRef>
              <c:f>'Subpart V'!$B$1:$B$5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2367488"/>
        <c:axId val="122297088"/>
      </c:barChart>
      <c:catAx>
        <c:axId val="1223674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2297088"/>
        <c:crosses val="autoZero"/>
        <c:auto val="1"/>
        <c:lblAlgn val="ctr"/>
        <c:lblOffset val="100"/>
        <c:noMultiLvlLbl val="0"/>
      </c:catAx>
      <c:valAx>
        <c:axId val="122297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2367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1000(b) </c:v>
                </c:pt>
              </c:strCache>
            </c:strRef>
          </c:tx>
          <c:spPr>
            <a:solidFill>
              <a:schemeClr val="accent4"/>
            </a:solidFill>
            <a:ln w="12700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50800" dist="25400" algn="bl" rotWithShape="0">
                <a:srgbClr val="000000">
                  <a:alpha val="60000"/>
                </a:srgbClr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Sheet1!$B$1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1635840"/>
        <c:axId val="122340480"/>
      </c:barChart>
      <c:catAx>
        <c:axId val="121635840"/>
        <c:scaling>
          <c:orientation val="minMax"/>
        </c:scaling>
        <c:delete val="0"/>
        <c:axPos val="l"/>
        <c:majorTickMark val="out"/>
        <c:minorTickMark val="none"/>
        <c:tickLblPos val="nextTo"/>
        <c:crossAx val="122340480"/>
        <c:crosses val="autoZero"/>
        <c:auto val="1"/>
        <c:lblAlgn val="ctr"/>
        <c:lblOffset val="100"/>
        <c:noMultiLvlLbl val="0"/>
      </c:catAx>
      <c:valAx>
        <c:axId val="1223404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635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X'!$A$1:$A$5</c:f>
              <c:strCache>
                <c:ptCount val="5"/>
                <c:pt idx="0">
                  <c:v>1053(b)(16)</c:v>
                </c:pt>
                <c:pt idx="1">
                  <c:v>1060(a) </c:v>
                </c:pt>
                <c:pt idx="2">
                  <c:v>1053(b)(13) </c:v>
                </c:pt>
                <c:pt idx="3">
                  <c:v>1053(b)(4) </c:v>
                </c:pt>
                <c:pt idx="4">
                  <c:v>1053(b)(1) </c:v>
                </c:pt>
              </c:strCache>
            </c:strRef>
          </c:cat>
          <c:val>
            <c:numRef>
              <c:f>'Subpart X'!$B$1:$B$5</c:f>
              <c:numCache>
                <c:formatCode>General</c:formatCode>
                <c:ptCount val="5"/>
                <c:pt idx="0">
                  <c:v>110</c:v>
                </c:pt>
                <c:pt idx="1">
                  <c:v>218</c:v>
                </c:pt>
                <c:pt idx="2">
                  <c:v>220</c:v>
                </c:pt>
                <c:pt idx="3">
                  <c:v>335</c:v>
                </c:pt>
                <c:pt idx="4">
                  <c:v>1458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1689600"/>
        <c:axId val="122342784"/>
      </c:barChart>
      <c:catAx>
        <c:axId val="12168960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2342784"/>
        <c:crosses val="autoZero"/>
        <c:auto val="1"/>
        <c:lblAlgn val="ctr"/>
        <c:lblOffset val="100"/>
        <c:noMultiLvlLbl val="0"/>
      </c:catAx>
      <c:valAx>
        <c:axId val="122342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689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Z'!$A$1:$A$5</c:f>
              <c:strCache>
                <c:ptCount val="5"/>
                <c:pt idx="0">
                  <c:v>1101(k)(9)(i)</c:v>
                </c:pt>
                <c:pt idx="1">
                  <c:v>1101(k)(3)(i) </c:v>
                </c:pt>
                <c:pt idx="2">
                  <c:v>1101(k)(2)(i)</c:v>
                </c:pt>
                <c:pt idx="3">
                  <c:v>1101(f)(1)(i)</c:v>
                </c:pt>
                <c:pt idx="4">
                  <c:v>1101(f)(2)(i) </c:v>
                </c:pt>
              </c:strCache>
            </c:strRef>
          </c:cat>
          <c:val>
            <c:numRef>
              <c:f>'Subpart Z'!$B$1:$B$5</c:f>
              <c:numCache>
                <c:formatCode>General</c:formatCode>
                <c:ptCount val="5"/>
                <c:pt idx="0">
                  <c:v>10</c:v>
                </c:pt>
                <c:pt idx="1">
                  <c:v>11</c:v>
                </c:pt>
                <c:pt idx="2">
                  <c:v>14</c:v>
                </c:pt>
                <c:pt idx="3">
                  <c:v>14</c:v>
                </c:pt>
                <c:pt idx="4">
                  <c:v>24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1768448"/>
        <c:axId val="122345088"/>
      </c:barChart>
      <c:catAx>
        <c:axId val="1217684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2345088"/>
        <c:crosses val="autoZero"/>
        <c:auto val="1"/>
        <c:lblAlgn val="ctr"/>
        <c:lblOffset val="100"/>
        <c:noMultiLvlLbl val="0"/>
      </c:catAx>
      <c:valAx>
        <c:axId val="122345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7684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AA'!$A$1:$A$5</c:f>
              <c:strCache>
                <c:ptCount val="5"/>
                <c:pt idx="0">
                  <c:v>1204(b)</c:v>
                </c:pt>
                <c:pt idx="1">
                  <c:v>1203(e)(2)(iii)</c:v>
                </c:pt>
                <c:pt idx="2">
                  <c:v>1203(d)</c:v>
                </c:pt>
                <c:pt idx="3">
                  <c:v>1207(a)</c:v>
                </c:pt>
                <c:pt idx="4">
                  <c:v>1203(a)</c:v>
                </c:pt>
              </c:strCache>
            </c:strRef>
          </c:cat>
          <c:val>
            <c:numRef>
              <c:f>'Subpart AA'!$B$1:$B$5</c:f>
              <c:numCache>
                <c:formatCode>General</c:formatCode>
                <c:ptCount val="5"/>
                <c:pt idx="0">
                  <c:v>4</c:v>
                </c:pt>
                <c:pt idx="1">
                  <c:v>7</c:v>
                </c:pt>
                <c:pt idx="2">
                  <c:v>7</c:v>
                </c:pt>
                <c:pt idx="3">
                  <c:v>15</c:v>
                </c:pt>
                <c:pt idx="4">
                  <c:v>16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1847296"/>
        <c:axId val="122658816"/>
      </c:barChart>
      <c:catAx>
        <c:axId val="1218472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2658816"/>
        <c:crosses val="autoZero"/>
        <c:auto val="1"/>
        <c:lblAlgn val="ctr"/>
        <c:lblOffset val="100"/>
        <c:noMultiLvlLbl val="0"/>
      </c:catAx>
      <c:valAx>
        <c:axId val="1226588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847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CC'!$A$1:$A$5</c:f>
              <c:strCache>
                <c:ptCount val="5"/>
                <c:pt idx="0">
                  <c:v>1424(a)(2)(ii)</c:v>
                </c:pt>
                <c:pt idx="1">
                  <c:v>1412(f)(1)</c:v>
                </c:pt>
                <c:pt idx="2">
                  <c:v>1412(e)(1)</c:v>
                </c:pt>
                <c:pt idx="3">
                  <c:v>1408(a)(2)</c:v>
                </c:pt>
                <c:pt idx="4">
                  <c:v>1428(a)</c:v>
                </c:pt>
              </c:strCache>
            </c:strRef>
          </c:cat>
          <c:val>
            <c:numRef>
              <c:f>'Subpart CC'!$B$1:$B$5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8</c:v>
                </c:pt>
                <c:pt idx="3">
                  <c:v>11</c:v>
                </c:pt>
                <c:pt idx="4">
                  <c:v>12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2515968"/>
        <c:axId val="122661120"/>
      </c:barChart>
      <c:catAx>
        <c:axId val="1225159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2661120"/>
        <c:crosses val="autoZero"/>
        <c:auto val="1"/>
        <c:lblAlgn val="ctr"/>
        <c:lblOffset val="100"/>
        <c:noMultiLvlLbl val="0"/>
      </c:catAx>
      <c:valAx>
        <c:axId val="122661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2515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D'!$A$1:$A$5</c:f>
              <c:strCache>
                <c:ptCount val="5"/>
                <c:pt idx="0">
                  <c:v>52(d)(1)</c:v>
                </c:pt>
                <c:pt idx="1">
                  <c:v>50(c)</c:v>
                </c:pt>
                <c:pt idx="2">
                  <c:v>55(b)</c:v>
                </c:pt>
                <c:pt idx="3">
                  <c:v>50(g)</c:v>
                </c:pt>
                <c:pt idx="4">
                  <c:v>62(d)(1)(i)</c:v>
                </c:pt>
              </c:strCache>
            </c:strRef>
          </c:cat>
          <c:val>
            <c:numRef>
              <c:f>'Subpart D'!$B$1:$B$5</c:f>
              <c:numCache>
                <c:formatCode>General</c:formatCode>
                <c:ptCount val="5"/>
                <c:pt idx="0">
                  <c:v>14</c:v>
                </c:pt>
                <c:pt idx="1">
                  <c:v>14</c:v>
                </c:pt>
                <c:pt idx="2">
                  <c:v>16</c:v>
                </c:pt>
                <c:pt idx="3">
                  <c:v>29</c:v>
                </c:pt>
                <c:pt idx="4">
                  <c:v>47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2701312"/>
        <c:axId val="122663424"/>
      </c:barChart>
      <c:catAx>
        <c:axId val="12270131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2663424"/>
        <c:crosses val="autoZero"/>
        <c:auto val="1"/>
        <c:lblAlgn val="ctr"/>
        <c:lblOffset val="100"/>
        <c:noMultiLvlLbl val="0"/>
      </c:catAx>
      <c:valAx>
        <c:axId val="122663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2701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E'!$A$1:$A$5</c:f>
              <c:strCache>
                <c:ptCount val="5"/>
                <c:pt idx="0">
                  <c:v>106(a)</c:v>
                </c:pt>
                <c:pt idx="1">
                  <c:v>102(a)(2) </c:v>
                </c:pt>
                <c:pt idx="2">
                  <c:v>95(a)</c:v>
                </c:pt>
                <c:pt idx="3">
                  <c:v>100(a)</c:v>
                </c:pt>
                <c:pt idx="4">
                  <c:v>102(a)(1) </c:v>
                </c:pt>
              </c:strCache>
            </c:strRef>
          </c:cat>
          <c:val>
            <c:numRef>
              <c:f>'Subpart E'!$B$1:$B$5</c:f>
              <c:numCache>
                <c:formatCode>General</c:formatCode>
                <c:ptCount val="5"/>
                <c:pt idx="0">
                  <c:v>13</c:v>
                </c:pt>
                <c:pt idx="1">
                  <c:v>28</c:v>
                </c:pt>
                <c:pt idx="2">
                  <c:v>127</c:v>
                </c:pt>
                <c:pt idx="3">
                  <c:v>923</c:v>
                </c:pt>
                <c:pt idx="4">
                  <c:v>1389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3542656"/>
        <c:axId val="61700864"/>
      </c:barChart>
      <c:catAx>
        <c:axId val="1135426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1700864"/>
        <c:crosses val="autoZero"/>
        <c:auto val="1"/>
        <c:lblAlgn val="ctr"/>
        <c:lblOffset val="100"/>
        <c:noMultiLvlLbl val="0"/>
      </c:catAx>
      <c:valAx>
        <c:axId val="617008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35426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F'!$A$1:$A$5</c:f>
              <c:strCache>
                <c:ptCount val="5"/>
                <c:pt idx="0">
                  <c:v>152(d)(4)</c:v>
                </c:pt>
                <c:pt idx="1">
                  <c:v>150(c)(1)(viii) </c:v>
                </c:pt>
                <c:pt idx="2">
                  <c:v>150(a)(4)</c:v>
                </c:pt>
                <c:pt idx="3">
                  <c:v>150(c)(1)(vi) </c:v>
                </c:pt>
                <c:pt idx="4">
                  <c:v>150(c)(1)(i) </c:v>
                </c:pt>
              </c:strCache>
            </c:strRef>
          </c:cat>
          <c:val>
            <c:numRef>
              <c:f>'Subpart F'!$B$1:$B$5</c:f>
              <c:numCache>
                <c:formatCode>General</c:formatCode>
                <c:ptCount val="5"/>
                <c:pt idx="0">
                  <c:v>12</c:v>
                </c:pt>
                <c:pt idx="1">
                  <c:v>19</c:v>
                </c:pt>
                <c:pt idx="2">
                  <c:v>19</c:v>
                </c:pt>
                <c:pt idx="3">
                  <c:v>25</c:v>
                </c:pt>
                <c:pt idx="4">
                  <c:v>28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3602048"/>
        <c:axId val="61654144"/>
      </c:barChart>
      <c:catAx>
        <c:axId val="1136020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1654144"/>
        <c:crosses val="autoZero"/>
        <c:auto val="1"/>
        <c:lblAlgn val="ctr"/>
        <c:lblOffset val="100"/>
        <c:noMultiLvlLbl val="0"/>
      </c:catAx>
      <c:valAx>
        <c:axId val="616541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3602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cat>
            <c:strRef>
              <c:f>'Subpart G'!$A$1:$A$5</c:f>
              <c:strCache>
                <c:ptCount val="5"/>
                <c:pt idx="0">
                  <c:v>200(a)</c:v>
                </c:pt>
                <c:pt idx="1">
                  <c:v>202</c:v>
                </c:pt>
                <c:pt idx="2">
                  <c:v>201(a) </c:v>
                </c:pt>
                <c:pt idx="3">
                  <c:v>200(g)(1) </c:v>
                </c:pt>
                <c:pt idx="4">
                  <c:v>200(g)(2)</c:v>
                </c:pt>
              </c:strCache>
            </c:strRef>
          </c:cat>
          <c:val>
            <c:numRef>
              <c:f>'Subpart G'!$B$1:$B$5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13</c:v>
                </c:pt>
                <c:pt idx="4">
                  <c:v>16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1352192"/>
        <c:axId val="61656448"/>
      </c:barChart>
      <c:catAx>
        <c:axId val="1213521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1656448"/>
        <c:crosses val="autoZero"/>
        <c:auto val="1"/>
        <c:lblAlgn val="ctr"/>
        <c:lblOffset val="100"/>
        <c:noMultiLvlLbl val="0"/>
      </c:catAx>
      <c:valAx>
        <c:axId val="616564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352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'Supart H'!$A$1:$A$5</c:f>
              <c:strCache>
                <c:ptCount val="5"/>
                <c:pt idx="0">
                  <c:v>251(b)(1)</c:v>
                </c:pt>
                <c:pt idx="1">
                  <c:v>251(a)(6)</c:v>
                </c:pt>
                <c:pt idx="2">
                  <c:v>251(a)(2)(i) </c:v>
                </c:pt>
                <c:pt idx="3">
                  <c:v>251(a)(1) </c:v>
                </c:pt>
                <c:pt idx="4">
                  <c:v>252(a) </c:v>
                </c:pt>
              </c:strCache>
            </c:strRef>
          </c:cat>
          <c:val>
            <c:numRef>
              <c:f>'Supart H'!$B$1:$B$5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12</c:v>
                </c:pt>
                <c:pt idx="3">
                  <c:v>14</c:v>
                </c:pt>
                <c:pt idx="4">
                  <c:v>19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1415168"/>
        <c:axId val="61236352"/>
      </c:barChart>
      <c:catAx>
        <c:axId val="1214151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1236352"/>
        <c:crosses val="autoZero"/>
        <c:auto val="1"/>
        <c:lblAlgn val="ctr"/>
        <c:lblOffset val="100"/>
        <c:noMultiLvlLbl val="0"/>
      </c:catAx>
      <c:valAx>
        <c:axId val="612363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415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I'!$A$1:$A$5</c:f>
              <c:strCache>
                <c:ptCount val="5"/>
                <c:pt idx="0">
                  <c:v>300(b)(2)</c:v>
                </c:pt>
                <c:pt idx="1">
                  <c:v>304(h)(1)</c:v>
                </c:pt>
                <c:pt idx="2">
                  <c:v>304(i)(1)</c:v>
                </c:pt>
                <c:pt idx="3">
                  <c:v>304(d) </c:v>
                </c:pt>
                <c:pt idx="4">
                  <c:v>300(b)(1) </c:v>
                </c:pt>
              </c:strCache>
            </c:strRef>
          </c:cat>
          <c:val>
            <c:numRef>
              <c:f>'Subpart I'!$B$1:$B$5</c:f>
              <c:numCache>
                <c:formatCode>General</c:formatCode>
                <c:ptCount val="5"/>
                <c:pt idx="0">
                  <c:v>29</c:v>
                </c:pt>
                <c:pt idx="1">
                  <c:v>31</c:v>
                </c:pt>
                <c:pt idx="2">
                  <c:v>32</c:v>
                </c:pt>
                <c:pt idx="3">
                  <c:v>41</c:v>
                </c:pt>
                <c:pt idx="4">
                  <c:v>78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1555456"/>
        <c:axId val="61660480"/>
      </c:barChart>
      <c:catAx>
        <c:axId val="1215554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1660480"/>
        <c:crosses val="autoZero"/>
        <c:auto val="1"/>
        <c:lblAlgn val="ctr"/>
        <c:lblOffset val="100"/>
        <c:noMultiLvlLbl val="0"/>
      </c:catAx>
      <c:valAx>
        <c:axId val="616604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5554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'Subpart J'!$A$1:$A$5</c:f>
              <c:strCache>
                <c:ptCount val="5"/>
                <c:pt idx="0">
                  <c:v>351(b)(4) </c:v>
                </c:pt>
                <c:pt idx="1">
                  <c:v>352(d)</c:v>
                </c:pt>
                <c:pt idx="2">
                  <c:v>351(b)(2)</c:v>
                </c:pt>
                <c:pt idx="3">
                  <c:v>350(a)(9) </c:v>
                </c:pt>
                <c:pt idx="4">
                  <c:v>350(a)(10) </c:v>
                </c:pt>
              </c:strCache>
            </c:strRef>
          </c:cat>
          <c:val>
            <c:numRef>
              <c:f>'Subpart J'!$B$1:$B$5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5</c:v>
                </c:pt>
                <c:pt idx="3">
                  <c:v>21</c:v>
                </c:pt>
                <c:pt idx="4">
                  <c:v>21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0861952"/>
        <c:axId val="111331008"/>
      </c:barChart>
      <c:catAx>
        <c:axId val="6086195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1331008"/>
        <c:crosses val="autoZero"/>
        <c:auto val="1"/>
        <c:lblAlgn val="ctr"/>
        <c:lblOffset val="100"/>
        <c:noMultiLvlLbl val="0"/>
      </c:catAx>
      <c:valAx>
        <c:axId val="1113310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0861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1FABC-87A9-4E81-A8A8-4860D3C379E2}" type="datetimeFigureOut">
              <a:rPr lang="en-US" smtClean="0"/>
              <a:t>10/26/2017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F29C1-87F2-4AC7-A9DA-3CEE795C97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975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F29C1-87F2-4AC7-A9DA-3CEE795C97F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104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EF07-4D6B-47E5-8389-73175C2FD7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EF07-4D6B-47E5-8389-73175C2FD7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cap="small" baseline="0">
                <a:solidFill>
                  <a:schemeClr val="accent4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EF07-4D6B-47E5-8389-73175C2FD7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905000" y="6324600"/>
            <a:ext cx="5181600" cy="304800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0" kern="1200" cap="small" dirty="0" smtClean="0">
                <a:solidFill>
                  <a:schemeClr val="accent4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Number of Serious Violations – FY 2017</a:t>
            </a:r>
          </a:p>
          <a:p>
            <a:pPr algn="ctr"/>
            <a:endParaRPr lang="en-US" sz="2000" b="1" cap="small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 rot="16200000">
            <a:off x="-1422488" y="3682913"/>
            <a:ext cx="3835575" cy="533399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0" cap="small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29 CFR 1926.</a:t>
            </a:r>
          </a:p>
          <a:p>
            <a:pPr algn="l"/>
            <a:endParaRPr lang="en-US" sz="2400" b="0" cap="small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34312" y="914400"/>
            <a:ext cx="4204888" cy="1266624"/>
          </a:xfrm>
        </p:spPr>
        <p:txBody>
          <a:bodyPr>
            <a:noAutofit/>
          </a:bodyPr>
          <a:lstStyle>
            <a:lvl1pPr algn="r">
              <a:defRPr sz="4400" baseline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Most Frequently Cited Violations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87686" y="5486400"/>
            <a:ext cx="3951514" cy="853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chemeClr val="accent4">
                    <a:lumMod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OSHA Federal Standards</a:t>
            </a:r>
          </a:p>
          <a:p>
            <a:pPr lvl="0"/>
            <a:r>
              <a:rPr lang="en-US" dirty="0" smtClean="0"/>
              <a:t>October 1, 2014 – September 30, 2015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773077" y="2971800"/>
            <a:ext cx="4066123" cy="23083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4800" b="1" i="0" u="none" strike="noStrike" spc="50" normalizeH="0" baseline="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CONSTRUCTION</a:t>
            </a:r>
          </a:p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4800" b="1" i="0" u="none" strike="noStrike" spc="50" normalizeH="0" baseline="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INDUSTRY</a:t>
            </a:r>
          </a:p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4800" b="1" i="0" u="none" strike="noStrike" spc="50" normalizeH="0" baseline="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  <a:ea typeface="ヒラギノ角ゴ ProN W3" charset="0"/>
                <a:cs typeface="ヒラギノ角ゴ ProN W3" charset="0"/>
                <a:sym typeface="Gill Sans" charset="0"/>
              </a:rPr>
              <a:t>FY 2017</a:t>
            </a:r>
          </a:p>
        </p:txBody>
      </p:sp>
      <p:pic>
        <p:nvPicPr>
          <p:cNvPr id="8" name="Picture 3" descr="C:\Users\KBurke\Desktop\Lectora Working\2200\2200_WBT_v1\html\images\osha-logo-resized-60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14213"/>
            <a:ext cx="2209800" cy="6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8667" y="0"/>
            <a:ext cx="45636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FC-Constr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25668" cy="990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1504" y="666342"/>
            <a:ext cx="622496" cy="40045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2971800" y="6324600"/>
            <a:ext cx="3276600" cy="304800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Serious Violations – FY 2012</a:t>
            </a:r>
          </a:p>
          <a:p>
            <a:pPr algn="l"/>
            <a:endParaRPr lang="en-US" sz="1400" b="1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10/26/2017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7" r:id="rId3"/>
    <p:sldLayoutId id="2147483703" r:id="rId4"/>
    <p:sldLayoutId id="2147483704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small" spc="-100" baseline="0">
          <a:ln>
            <a:noFill/>
          </a:ln>
          <a:solidFill>
            <a:schemeClr val="tx2"/>
          </a:solidFill>
          <a:effectLst/>
          <a:latin typeface="+mn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title="OSHA Federal Standards"/>
          <p:cNvSpPr/>
          <p:nvPr/>
        </p:nvSpPr>
        <p:spPr>
          <a:xfrm>
            <a:off x="4495800" y="5334000"/>
            <a:ext cx="4648200" cy="914400"/>
          </a:xfrm>
          <a:prstGeom prst="rect">
            <a:avLst/>
          </a:prstGeom>
          <a:solidFill>
            <a:srgbClr val="92D05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219200"/>
            <a:ext cx="4191000" cy="1676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/>
                <a:latin typeface="+mn-lt"/>
              </a:rPr>
              <a:t>Most Frequently Cited Serious Violations</a:t>
            </a:r>
            <a:endParaRPr lang="en-US" sz="3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191000" y="5410200"/>
            <a:ext cx="4648200" cy="838200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</a:rPr>
              <a:t>OSHA Federal Standards</a:t>
            </a:r>
          </a:p>
          <a:p>
            <a:r>
              <a:rPr lang="en-US" sz="1800" b="1" dirty="0" smtClean="0">
                <a:solidFill>
                  <a:schemeClr val="accent4">
                    <a:lumMod val="75000"/>
                  </a:schemeClr>
                </a:solidFill>
              </a:rPr>
              <a:t>October 1, 2016 – September 30, 2017</a:t>
            </a:r>
            <a:endParaRPr lang="en-US" sz="18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29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 title="welding cutting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3036590"/>
              </p:ext>
            </p:extLst>
          </p:nvPr>
        </p:nvGraphicFramePr>
        <p:xfrm>
          <a:off x="762000" y="1905000"/>
          <a:ext cx="64008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Welding </a:t>
            </a:r>
            <a:r>
              <a:rPr lang="en-US" sz="3200" dirty="0">
                <a:latin typeface="+mn-lt"/>
              </a:rPr>
              <a:t>&amp; </a:t>
            </a:r>
            <a:r>
              <a:rPr lang="en-US" sz="3200" dirty="0" smtClean="0">
                <a:latin typeface="+mn-lt"/>
              </a:rPr>
              <a:t>Cutting</a:t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[1926.350 -.354]</a:t>
            </a:r>
            <a:endParaRPr lang="en-US" sz="32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752600" y="4898469"/>
            <a:ext cx="4042954" cy="359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Arc Welding – Using cables </a:t>
            </a:r>
            <a:r>
              <a:rPr lang="en-US" sz="1700" cap="small" dirty="0"/>
              <a:t>n</a:t>
            </a:r>
            <a:r>
              <a:rPr lang="en-US" sz="1700" cap="small" dirty="0" smtClean="0"/>
              <a:t>eeding </a:t>
            </a:r>
            <a:r>
              <a:rPr lang="en-US" sz="1700" cap="small" dirty="0"/>
              <a:t>r</a:t>
            </a:r>
            <a:r>
              <a:rPr lang="en-US" sz="1700" cap="small" dirty="0" smtClean="0"/>
              <a:t>epair </a:t>
            </a:r>
            <a:endParaRPr lang="en-US" sz="1700" cap="small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1752600" y="4157662"/>
            <a:ext cx="538256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Fire Prevention – Fire extinguisher </a:t>
            </a:r>
            <a:r>
              <a:rPr lang="en-US" sz="1700" cap="small" dirty="0"/>
              <a:t>a</a:t>
            </a:r>
            <a:r>
              <a:rPr lang="en-US" sz="1700" cap="small" dirty="0" smtClean="0"/>
              <a:t>vailable </a:t>
            </a:r>
            <a:endParaRPr lang="en-US" sz="1700" cap="small" dirty="0"/>
          </a:p>
        </p:txBody>
      </p:sp>
      <p:sp>
        <p:nvSpPr>
          <p:cNvPr id="5" name="Rectangle 4"/>
          <p:cNvSpPr/>
          <p:nvPr/>
        </p:nvSpPr>
        <p:spPr>
          <a:xfrm>
            <a:off x="1697915" y="1905000"/>
            <a:ext cx="355988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Gas Welding – Oxygen cylinder storage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676400" y="2667000"/>
            <a:ext cx="359079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Gas Welding – Cylinder secured upright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676400" y="3379857"/>
            <a:ext cx="494853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Arc Welding – Cables shall be free from repair or splice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J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60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 title="electrical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0461757"/>
              </p:ext>
            </p:extLst>
          </p:nvPr>
        </p:nvGraphicFramePr>
        <p:xfrm>
          <a:off x="685800" y="1905000"/>
          <a:ext cx="6934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Electrical </a:t>
            </a:r>
            <a:r>
              <a:rPr lang="en-US" sz="3200" dirty="0"/>
              <a:t>[</a:t>
            </a:r>
            <a:r>
              <a:rPr lang="en-US" sz="3200" dirty="0" smtClean="0">
                <a:latin typeface="+mn-lt"/>
              </a:rPr>
              <a:t>1926.400 – .449]</a:t>
            </a:r>
            <a:endParaRPr lang="en-US" sz="32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828800" y="5181600"/>
            <a:ext cx="4724400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General Requirements – Equipment installation &amp; use</a:t>
            </a:r>
            <a:endParaRPr lang="en-US" sz="1700" cap="small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1828800" y="4343400"/>
            <a:ext cx="51054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General Requirements – Worn &amp;frayed cords and cables</a:t>
            </a:r>
            <a:endParaRPr lang="en-US" sz="1700" cap="small" dirty="0"/>
          </a:p>
        </p:txBody>
      </p:sp>
      <p:sp>
        <p:nvSpPr>
          <p:cNvPr id="5" name="Rectangle 4"/>
          <p:cNvSpPr/>
          <p:nvPr/>
        </p:nvSpPr>
        <p:spPr>
          <a:xfrm>
            <a:off x="1752600" y="1932057"/>
            <a:ext cx="295670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Wiring Design – Grounding </a:t>
            </a:r>
            <a:r>
              <a:rPr lang="en-US" sz="1700" cap="small" dirty="0"/>
              <a:t>p</a:t>
            </a:r>
            <a:r>
              <a:rPr lang="en-US" sz="1700" cap="small" dirty="0" smtClean="0"/>
              <a:t>ath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752600" y="2514600"/>
            <a:ext cx="5334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General Requirements – No employer shall permit work near any part of an electric circuit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752600" y="3532257"/>
            <a:ext cx="398743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Wiring Methods – Flexible cord strain relief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K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89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 title="scaffold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4898112"/>
              </p:ext>
            </p:extLst>
          </p:nvPr>
        </p:nvGraphicFramePr>
        <p:xfrm>
          <a:off x="685800" y="1905000"/>
          <a:ext cx="6705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Scaffolds </a:t>
            </a:r>
            <a:r>
              <a:rPr lang="en-US" sz="3200" dirty="0"/>
              <a:t>[</a:t>
            </a:r>
            <a:r>
              <a:rPr lang="en-US" sz="3200" dirty="0" smtClean="0">
                <a:latin typeface="+mn-lt"/>
              </a:rPr>
              <a:t>1926.450 – .454]</a:t>
            </a:r>
            <a:endParaRPr lang="en-US" sz="32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828800" y="4343400"/>
            <a:ext cx="5562600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General Requirements – All working levels shall be full planked </a:t>
            </a:r>
            <a:endParaRPr lang="en-US" sz="1700" cap="small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1828800" y="5181600"/>
            <a:ext cx="60960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General Requirements – Protection </a:t>
            </a:r>
            <a:r>
              <a:rPr lang="en-US" sz="1700" cap="small" dirty="0"/>
              <a:t>by PFAS or Guard R</a:t>
            </a:r>
            <a:r>
              <a:rPr lang="en-US" sz="1700" cap="small" dirty="0" smtClean="0"/>
              <a:t>ail </a:t>
            </a:r>
            <a:r>
              <a:rPr lang="en-US" sz="1700" cap="small" dirty="0"/>
              <a:t>system</a:t>
            </a:r>
          </a:p>
        </p:txBody>
      </p:sp>
      <p:sp>
        <p:nvSpPr>
          <p:cNvPr id="5" name="Rectangle 4"/>
          <p:cNvSpPr/>
          <p:nvPr/>
        </p:nvSpPr>
        <p:spPr>
          <a:xfrm>
            <a:off x="1828800" y="1932057"/>
            <a:ext cx="394851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Aerial Lifts – Fall protection while in basket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752600" y="2743200"/>
            <a:ext cx="479015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General Requirements – Fall protection above 10 feet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752600" y="3532257"/>
            <a:ext cx="433573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General Requirements – Safe access above 2 feet</a:t>
            </a:r>
            <a:endParaRPr lang="en-US" sz="1700" cap="small" dirty="0"/>
          </a:p>
        </p:txBody>
      </p:sp>
      <p:sp>
        <p:nvSpPr>
          <p:cNvPr id="13" name="TextBox 12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L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40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 title="fall protection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961816"/>
              </p:ext>
            </p:extLst>
          </p:nvPr>
        </p:nvGraphicFramePr>
        <p:xfrm>
          <a:off x="762000" y="1905000"/>
          <a:ext cx="6705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Fall </a:t>
            </a:r>
            <a:r>
              <a:rPr lang="en-US" sz="3200" dirty="0">
                <a:latin typeface="+mn-lt"/>
              </a:rPr>
              <a:t>Protection </a:t>
            </a:r>
            <a:r>
              <a:rPr lang="en-US" sz="3200" dirty="0" smtClean="0">
                <a:latin typeface="+mn-lt"/>
              </a:rPr>
              <a:t>[1926.500 – .503]</a:t>
            </a:r>
            <a:endParaRPr lang="en-US" sz="32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748246" y="4338638"/>
            <a:ext cx="4576354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Fall Protection Roofing Work </a:t>
            </a:r>
            <a:r>
              <a:rPr lang="en-US" sz="1700" cap="small" dirty="0"/>
              <a:t>on L</a:t>
            </a:r>
            <a:r>
              <a:rPr lang="en-US" sz="1700" cap="small" dirty="0" smtClean="0"/>
              <a:t>ow-sloped </a:t>
            </a:r>
            <a:r>
              <a:rPr lang="en-US" sz="1700" cap="small" dirty="0"/>
              <a:t>R</a:t>
            </a:r>
            <a:r>
              <a:rPr lang="en-US" sz="1700" cap="small" dirty="0" smtClean="0"/>
              <a:t>oofs</a:t>
            </a:r>
            <a:endParaRPr lang="en-US" sz="1700" cap="small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1752600" y="5148262"/>
            <a:ext cx="49530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Fall Protection – Roofing </a:t>
            </a:r>
            <a:r>
              <a:rPr lang="en-US" sz="1700" cap="small" dirty="0"/>
              <a:t>W</a:t>
            </a:r>
            <a:r>
              <a:rPr lang="en-US" sz="1700" cap="small" dirty="0" smtClean="0"/>
              <a:t>ork </a:t>
            </a:r>
            <a:r>
              <a:rPr lang="en-US" sz="1700" cap="small" dirty="0"/>
              <a:t>on S</a:t>
            </a:r>
            <a:r>
              <a:rPr lang="en-US" sz="1700" cap="small" dirty="0" smtClean="0"/>
              <a:t>teep Roofs</a:t>
            </a:r>
            <a:endParaRPr lang="en-US" sz="1700" cap="small" dirty="0"/>
          </a:p>
        </p:txBody>
      </p:sp>
      <p:sp>
        <p:nvSpPr>
          <p:cNvPr id="5" name="Rectangle 4"/>
          <p:cNvSpPr/>
          <p:nvPr/>
        </p:nvSpPr>
        <p:spPr>
          <a:xfrm>
            <a:off x="1676400" y="1932057"/>
            <a:ext cx="390696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Fall Protection – Residential </a:t>
            </a:r>
            <a:r>
              <a:rPr lang="en-US" sz="1700" cap="small" dirty="0"/>
              <a:t>C</a:t>
            </a:r>
            <a:r>
              <a:rPr lang="en-US" sz="1700" cap="small" dirty="0" smtClean="0"/>
              <a:t>onstruction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676400" y="2743200"/>
            <a:ext cx="595387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Training Requirements – Training for those exposed to fall hazards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676400" y="3532257"/>
            <a:ext cx="400410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Fall Protection – Unprotected sides &amp; edges </a:t>
            </a:r>
            <a:endParaRPr lang="en-US" sz="1700" cap="small" dirty="0"/>
          </a:p>
        </p:txBody>
      </p:sp>
      <p:sp>
        <p:nvSpPr>
          <p:cNvPr id="13" name="TextBox 12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M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09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 title="helicopters hoists elevators and conveyor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8440468"/>
              </p:ext>
            </p:extLst>
          </p:nvPr>
        </p:nvGraphicFramePr>
        <p:xfrm>
          <a:off x="838200" y="1828800"/>
          <a:ext cx="60198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+mn-lt"/>
              </a:rPr>
              <a:t>Helicopters</a:t>
            </a:r>
            <a:r>
              <a:rPr lang="en-US" sz="3600" dirty="0">
                <a:latin typeface="+mn-lt"/>
              </a:rPr>
              <a:t>, Hoists, Elevators, and Conveyors </a:t>
            </a:r>
            <a:r>
              <a:rPr lang="en-US" sz="3600" dirty="0" smtClean="0">
                <a:latin typeface="+mn-lt"/>
              </a:rPr>
              <a:t>[1926.550 – .556]</a:t>
            </a:r>
            <a:endParaRPr lang="en-US" sz="36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1" name="Rectangle 5" title="overhead hoists"/>
          <p:cNvSpPr>
            <a:spLocks noChangeArrowheads="1"/>
          </p:cNvSpPr>
          <p:nvPr/>
        </p:nvSpPr>
        <p:spPr bwMode="auto">
          <a:xfrm>
            <a:off x="1824446" y="2938463"/>
            <a:ext cx="3962400" cy="258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endParaRPr lang="en-US" sz="1600" dirty="0"/>
          </a:p>
        </p:txBody>
      </p:sp>
      <p:sp>
        <p:nvSpPr>
          <p:cNvPr id="25" name="Rectangle 8" title="hoits and elevators"/>
          <p:cNvSpPr>
            <a:spLocks noChangeArrowheads="1"/>
          </p:cNvSpPr>
          <p:nvPr/>
        </p:nvSpPr>
        <p:spPr bwMode="auto">
          <a:xfrm>
            <a:off x="1824446" y="2286000"/>
            <a:ext cx="349250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1676400" y="1828800"/>
            <a:ext cx="63246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Hoists &amp; Elevators – Complying with Manufacturer’s Recommendations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1647754" y="4854182"/>
            <a:ext cx="60960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Hoists &amp; Elevators – </a:t>
            </a:r>
            <a:r>
              <a:rPr lang="en-US" sz="1700" cap="small" dirty="0" smtClean="0"/>
              <a:t>Overhead protective covering</a:t>
            </a:r>
            <a:endParaRPr lang="en-US" sz="1700" cap="small" dirty="0"/>
          </a:p>
        </p:txBody>
      </p:sp>
      <p:sp>
        <p:nvSpPr>
          <p:cNvPr id="13" name="Rectangle 12"/>
          <p:cNvSpPr/>
          <p:nvPr/>
        </p:nvSpPr>
        <p:spPr>
          <a:xfrm>
            <a:off x="1680411" y="3303657"/>
            <a:ext cx="6244389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Hoists &amp; Elevators – </a:t>
            </a:r>
            <a:r>
              <a:rPr lang="en-US" sz="1700" cap="small" dirty="0" smtClean="0"/>
              <a:t>Operating rules shall be established &amp; posted</a:t>
            </a:r>
            <a:endParaRPr lang="en-US" sz="1700" cap="small" dirty="0"/>
          </a:p>
        </p:txBody>
      </p:sp>
      <p:sp>
        <p:nvSpPr>
          <p:cNvPr id="14" name="TextBox 13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N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76400" y="2590800"/>
            <a:ext cx="6244389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Overhead Hoists – Shall meet the applicable requirements</a:t>
            </a:r>
            <a:endParaRPr lang="en-US" sz="1700" cap="small" dirty="0"/>
          </a:p>
        </p:txBody>
      </p:sp>
      <p:sp>
        <p:nvSpPr>
          <p:cNvPr id="17" name="Rectangle 16"/>
          <p:cNvSpPr/>
          <p:nvPr/>
        </p:nvSpPr>
        <p:spPr>
          <a:xfrm>
            <a:off x="1711234" y="4065657"/>
            <a:ext cx="6289766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Hoists &amp; Elevators – </a:t>
            </a:r>
            <a:r>
              <a:rPr lang="en-US" sz="1700" cap="small" dirty="0" smtClean="0"/>
              <a:t>All entrances of the hoist way shall be protected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4372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 title="motor vehicles mechanized equipmen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900367"/>
              </p:ext>
            </p:extLst>
          </p:nvPr>
        </p:nvGraphicFramePr>
        <p:xfrm>
          <a:off x="685800" y="1866900"/>
          <a:ext cx="7391400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+mn-lt"/>
              </a:rPr>
              <a:t>Motor </a:t>
            </a:r>
            <a:r>
              <a:rPr lang="en-US" sz="3600" dirty="0">
                <a:latin typeface="+mn-lt"/>
              </a:rPr>
              <a:t>Vehicles, Mechanized Equipment, &amp; Marine </a:t>
            </a:r>
            <a:r>
              <a:rPr lang="en-US" sz="3600" dirty="0" smtClean="0">
                <a:latin typeface="+mn-lt"/>
              </a:rPr>
              <a:t>Operations</a:t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[1926.600 – .606]</a:t>
            </a:r>
            <a:endParaRPr lang="en-US" sz="36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52600" y="1932057"/>
            <a:ext cx="584967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Material Handling Equipment – Industrial truck operator training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799314" y="3581400"/>
            <a:ext cx="6430286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Material Handling Equipment – Modifications that affect capacity rating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799822" y="2590800"/>
            <a:ext cx="589637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Material Handling Equipment – Industrial trucks ANSI B56.1 1969 requirements </a:t>
            </a:r>
            <a:endParaRPr lang="en-US" sz="1700" cap="small" dirty="0"/>
          </a:p>
        </p:txBody>
      </p:sp>
      <p:sp>
        <p:nvSpPr>
          <p:cNvPr id="15" name="Rectangle 14"/>
          <p:cNvSpPr/>
          <p:nvPr/>
        </p:nvSpPr>
        <p:spPr>
          <a:xfrm>
            <a:off x="1752600" y="4343400"/>
            <a:ext cx="59436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Material Handling Equipment – Unauthorized personnel shall not be permitted to ride on PIT</a:t>
            </a:r>
            <a:endParaRPr lang="en-US" sz="1700" cap="small" dirty="0"/>
          </a:p>
        </p:txBody>
      </p:sp>
      <p:sp>
        <p:nvSpPr>
          <p:cNvPr id="17" name="TextBox 16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O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88936" y="5175647"/>
            <a:ext cx="590726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Material Handling Equipment – Equipment which as obstructed </a:t>
            </a:r>
            <a:r>
              <a:rPr lang="en-US" sz="1700" cap="small" dirty="0"/>
              <a:t>v</a:t>
            </a:r>
            <a:r>
              <a:rPr lang="en-US" sz="1700" cap="small" dirty="0" smtClean="0"/>
              <a:t>iew cannot use reverse gear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342433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 title="exvavation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0394060"/>
              </p:ext>
            </p:extLst>
          </p:nvPr>
        </p:nvGraphicFramePr>
        <p:xfrm>
          <a:off x="914399" y="1905000"/>
          <a:ext cx="6941087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Excavations</a:t>
            </a:r>
            <a:br>
              <a:rPr lang="en-US" sz="3200" dirty="0" smtClean="0"/>
            </a:br>
            <a:r>
              <a:rPr lang="en-US" sz="3200" dirty="0" smtClean="0"/>
              <a:t>[1926.650 – .652]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828800" y="4876800"/>
            <a:ext cx="62484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Excavation Requirements -  Employee removal from trench by competent person</a:t>
            </a:r>
            <a:endParaRPr lang="en-US" sz="1700" cap="small" dirty="0"/>
          </a:p>
        </p:txBody>
      </p:sp>
      <p:sp>
        <p:nvSpPr>
          <p:cNvPr id="5" name="Rectangle 4"/>
          <p:cNvSpPr/>
          <p:nvPr/>
        </p:nvSpPr>
        <p:spPr>
          <a:xfrm>
            <a:off x="1821913" y="3456057"/>
            <a:ext cx="572188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Excavation Requirements – Daily inspections by competent person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828800" y="4114800"/>
            <a:ext cx="608036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Excavation Requirements – Protection </a:t>
            </a:r>
            <a:r>
              <a:rPr lang="en-US" sz="1700" cap="small" dirty="0"/>
              <a:t>from Falling/Rolling Materials </a:t>
            </a:r>
            <a:r>
              <a:rPr lang="en-US" sz="1700" cap="small" dirty="0" smtClean="0"/>
              <a:t>&amp; </a:t>
            </a:r>
            <a:r>
              <a:rPr lang="en-US" sz="1700" cap="small" dirty="0"/>
              <a:t>Equipment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1808418" y="2694057"/>
            <a:ext cx="390658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Excavation Requirements – Means of egress</a:t>
            </a:r>
            <a:endParaRPr lang="en-US" sz="1700" cap="small" dirty="0"/>
          </a:p>
        </p:txBody>
      </p:sp>
      <p:sp>
        <p:nvSpPr>
          <p:cNvPr id="8" name="Rectangle 7"/>
          <p:cNvSpPr/>
          <p:nvPr/>
        </p:nvSpPr>
        <p:spPr>
          <a:xfrm>
            <a:off x="1828800" y="1932057"/>
            <a:ext cx="364195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Protective Systems – Cave-in </a:t>
            </a:r>
            <a:r>
              <a:rPr lang="en-US" sz="1700" cap="small" dirty="0"/>
              <a:t>Protection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P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60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 title="concrete and masonry construction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79840"/>
              </p:ext>
            </p:extLst>
          </p:nvPr>
        </p:nvGraphicFramePr>
        <p:xfrm>
          <a:off x="990600" y="1905000"/>
          <a:ext cx="5867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+mn-lt"/>
              </a:rPr>
              <a:t>Concrete </a:t>
            </a:r>
            <a:r>
              <a:rPr lang="en-US" sz="3600" dirty="0">
                <a:latin typeface="+mn-lt"/>
              </a:rPr>
              <a:t>&amp; Masonry Construction</a:t>
            </a:r>
            <a:br>
              <a:rPr lang="en-US" sz="3600" dirty="0">
                <a:latin typeface="+mn-lt"/>
              </a:rPr>
            </a:br>
            <a:r>
              <a:rPr lang="en-US" sz="3600" dirty="0" smtClean="0">
                <a:latin typeface="+mn-lt"/>
              </a:rPr>
              <a:t>[1926.700 – .706]</a:t>
            </a:r>
            <a:endParaRPr lang="en-US" sz="36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52600" y="1905000"/>
            <a:ext cx="452187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General Requirements – Reinforcing steel guarded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752600" y="2694057"/>
            <a:ext cx="4700646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Cast-in-Place – Formwork designed to support loads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761591" y="3429000"/>
            <a:ext cx="5148009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Equipment &amp; Tools – Equipment shall be locked &amp; tagged</a:t>
            </a:r>
            <a:endParaRPr lang="en-US" sz="1700" cap="small" dirty="0"/>
          </a:p>
        </p:txBody>
      </p:sp>
      <p:sp>
        <p:nvSpPr>
          <p:cNvPr id="10" name="Rectangle 9"/>
          <p:cNvSpPr/>
          <p:nvPr/>
        </p:nvSpPr>
        <p:spPr>
          <a:xfrm>
            <a:off x="1775558" y="4191000"/>
            <a:ext cx="500624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Cast-in-Place – Drawing or plans available at the jobsite</a:t>
            </a:r>
            <a:endParaRPr lang="en-US" sz="1700" cap="small" dirty="0"/>
          </a:p>
        </p:txBody>
      </p:sp>
      <p:sp>
        <p:nvSpPr>
          <p:cNvPr id="12" name="Rectangle 11"/>
          <p:cNvSpPr/>
          <p:nvPr/>
        </p:nvSpPr>
        <p:spPr>
          <a:xfrm>
            <a:off x="1752600" y="4953000"/>
            <a:ext cx="536909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Cast-in-Place – Erected shoring equipment shall be inspected</a:t>
            </a:r>
            <a:endParaRPr lang="en-US" sz="1700" cap="small" dirty="0"/>
          </a:p>
        </p:txBody>
      </p:sp>
      <p:sp>
        <p:nvSpPr>
          <p:cNvPr id="13" name="TextBox 12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Q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57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 title="steel erection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5910698"/>
              </p:ext>
            </p:extLst>
          </p:nvPr>
        </p:nvGraphicFramePr>
        <p:xfrm>
          <a:off x="838199" y="1905000"/>
          <a:ext cx="6705601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Steel </a:t>
            </a:r>
            <a:r>
              <a:rPr lang="en-US" sz="3200" dirty="0" smtClean="0"/>
              <a:t>Erection</a:t>
            </a:r>
            <a:br>
              <a:rPr lang="en-US" sz="3200" dirty="0" smtClean="0"/>
            </a:br>
            <a:r>
              <a:rPr lang="en-US" sz="3200" dirty="0" smtClean="0"/>
              <a:t>[1926.750  </a:t>
            </a:r>
            <a:r>
              <a:rPr lang="en-US" sz="3200" dirty="0"/>
              <a:t>– .761]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828800" y="4800600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Fall Protection – Criteria for fall protection equipment shall conform with 1926.502</a:t>
            </a:r>
            <a:endParaRPr lang="en-US" sz="1700" cap="small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1828800" y="4191000"/>
            <a:ext cx="54102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Fall Protection – Connections for fall arrest systems</a:t>
            </a:r>
            <a:endParaRPr lang="en-US" sz="1700" cap="small" dirty="0"/>
          </a:p>
        </p:txBody>
      </p:sp>
      <p:sp>
        <p:nvSpPr>
          <p:cNvPr id="5" name="Rectangle 4"/>
          <p:cNvSpPr/>
          <p:nvPr/>
        </p:nvSpPr>
        <p:spPr>
          <a:xfrm>
            <a:off x="1719302" y="1905000"/>
            <a:ext cx="422429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Fall Protection – Protection from fall hazards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704292" y="2667000"/>
            <a:ext cx="286770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Training – Fall hazard training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746007" y="3379857"/>
            <a:ext cx="602639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Structural Steel Assembly – Stability shall be maintained at all times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R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79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 title="underground construction caissons cofferdams and compressed ai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3116546"/>
              </p:ext>
            </p:extLst>
          </p:nvPr>
        </p:nvGraphicFramePr>
        <p:xfrm>
          <a:off x="685800" y="2066924"/>
          <a:ext cx="6172200" cy="3648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77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Underground </a:t>
            </a:r>
            <a:r>
              <a:rPr lang="en-US" sz="3200" dirty="0"/>
              <a:t>Construction, Caissons, Cofferdams, and Compressed </a:t>
            </a:r>
            <a:r>
              <a:rPr lang="en-US" sz="3200" dirty="0" smtClean="0"/>
              <a:t>Air</a:t>
            </a:r>
            <a:br>
              <a:rPr lang="en-US" sz="3200" dirty="0" smtClean="0"/>
            </a:br>
            <a:r>
              <a:rPr lang="en-US" sz="3200" dirty="0" smtClean="0"/>
              <a:t>[1926.800  </a:t>
            </a:r>
            <a:r>
              <a:rPr lang="en-US" sz="3200" dirty="0"/>
              <a:t>– .804]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28800" y="1899047"/>
            <a:ext cx="55626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Underground Construction – Employee shall provide &amp; maintain safe means of access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828800" y="3042047"/>
            <a:ext cx="5334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Underground Construction – Atmosphere in all underground work areas shall be tested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828800" y="4185047"/>
            <a:ext cx="657802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Underground Construction – Fresh air shall be supplied to all underground work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 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3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latin typeface="+mn-lt"/>
              </a:rPr>
              <a:t>Most Frequently Cited Serious Violations in </a:t>
            </a:r>
            <a:r>
              <a:rPr lang="en-US" sz="4000" b="1" dirty="0" smtClean="0">
                <a:latin typeface="+mn-lt"/>
              </a:rPr>
              <a:t>Construction 2017</a:t>
            </a:r>
            <a:endParaRPr lang="en-US" sz="4000" b="1" dirty="0">
              <a:latin typeface="+mn-lt"/>
            </a:endParaRP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1926 Overall MFC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2421211" y="1560697"/>
            <a:ext cx="5057274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/>
              <a:t>Fall </a:t>
            </a:r>
            <a:r>
              <a:rPr lang="en-US" sz="1600" cap="small" dirty="0" smtClean="0"/>
              <a:t>Protection </a:t>
            </a:r>
            <a:r>
              <a:rPr lang="en-US" sz="1600" cap="small" dirty="0"/>
              <a:t>– Residential </a:t>
            </a:r>
            <a:r>
              <a:rPr lang="en-US" sz="1600" cap="small" dirty="0" smtClean="0"/>
              <a:t>construction</a:t>
            </a:r>
            <a:endParaRPr lang="en-US" sz="1700" cap="small" dirty="0"/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421211" y="2038455"/>
            <a:ext cx="5057274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 smtClean="0"/>
              <a:t>Ladders – Not </a:t>
            </a:r>
            <a:r>
              <a:rPr lang="en-US" sz="1600" cap="small" dirty="0"/>
              <a:t>e</a:t>
            </a:r>
            <a:r>
              <a:rPr lang="en-US" sz="1600" cap="small" dirty="0" smtClean="0"/>
              <a:t>xtended </a:t>
            </a:r>
            <a:r>
              <a:rPr lang="en-US" sz="1600" cap="small" dirty="0"/>
              <a:t>3 feet a</a:t>
            </a:r>
            <a:r>
              <a:rPr lang="en-US" sz="1600" cap="small" dirty="0" smtClean="0"/>
              <a:t>bove </a:t>
            </a:r>
            <a:r>
              <a:rPr lang="en-US" sz="1600" cap="small" dirty="0"/>
              <a:t>l</a:t>
            </a:r>
            <a:r>
              <a:rPr lang="en-US" sz="1600" cap="small" dirty="0" smtClean="0"/>
              <a:t>anding</a:t>
            </a:r>
            <a:endParaRPr lang="en-US" sz="1700" cap="small" dirty="0"/>
          </a:p>
        </p:txBody>
      </p:sp>
      <p:sp>
        <p:nvSpPr>
          <p:cNvPr id="52" name="Rectangle 8"/>
          <p:cNvSpPr>
            <a:spLocks noChangeArrowheads="1"/>
          </p:cNvSpPr>
          <p:nvPr/>
        </p:nvSpPr>
        <p:spPr bwMode="auto">
          <a:xfrm>
            <a:off x="2362200" y="2514600"/>
            <a:ext cx="5057274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 smtClean="0"/>
              <a:t>Eye &amp; face Protection – Use of appropriate protection</a:t>
            </a:r>
            <a:endParaRPr lang="en-US" sz="1700" cap="small" dirty="0"/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2362200" y="3435117"/>
            <a:ext cx="5057274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 smtClean="0"/>
              <a:t>Fall Protection – Unprotected sides &amp; edges</a:t>
            </a:r>
            <a:endParaRPr lang="en-US" sz="1700" cap="small" dirty="0"/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2362200" y="2986609"/>
            <a:ext cx="5562600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 smtClean="0"/>
              <a:t>Fall Protection– Training for those exposed to fall hazards</a:t>
            </a:r>
            <a:endParaRPr lang="en-US" sz="1700" cap="small" dirty="0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2362200" y="3915818"/>
            <a:ext cx="5057274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/>
              <a:t>Head </a:t>
            </a:r>
            <a:r>
              <a:rPr lang="en-US" sz="1600" cap="small" dirty="0" smtClean="0"/>
              <a:t>Protection – Use of protection</a:t>
            </a:r>
            <a:endParaRPr lang="en-US" sz="1700" cap="small" dirty="0"/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2362200" y="4377154"/>
            <a:ext cx="2528637" cy="27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 smtClean="0"/>
              <a:t>Aerial Lifts </a:t>
            </a:r>
            <a:r>
              <a:rPr lang="en-US" sz="1600" cap="small" dirty="0"/>
              <a:t>– Fall </a:t>
            </a:r>
            <a:r>
              <a:rPr lang="en-US" sz="1600" cap="small" dirty="0" smtClean="0"/>
              <a:t>protection</a:t>
            </a:r>
            <a:endParaRPr lang="en-US" sz="1700" cap="small" dirty="0"/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2334126" y="4872449"/>
            <a:ext cx="4828674" cy="309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 smtClean="0"/>
              <a:t>Scaffolds – Fall protection</a:t>
            </a:r>
            <a:endParaRPr lang="en-US" sz="1700" cap="small" dirty="0"/>
          </a:p>
        </p:txBody>
      </p:sp>
      <p:sp>
        <p:nvSpPr>
          <p:cNvPr id="58" name="Rectangle 8"/>
          <p:cNvSpPr>
            <a:spLocks noChangeArrowheads="1"/>
          </p:cNvSpPr>
          <p:nvPr/>
        </p:nvSpPr>
        <p:spPr bwMode="auto">
          <a:xfrm>
            <a:off x="2286000" y="5791200"/>
            <a:ext cx="5943600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 smtClean="0"/>
              <a:t>_General Safety &amp; Health Provision  - Inspections by a competent person</a:t>
            </a:r>
            <a:endParaRPr lang="en-US" sz="1700" cap="small" dirty="0"/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2334125" y="5334000"/>
            <a:ext cx="5895475" cy="27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 smtClean="0"/>
              <a:t>Fall Protection – Roofing work on low-sloped roofs</a:t>
            </a:r>
            <a:endParaRPr lang="en-US" sz="1700" cap="small" dirty="0"/>
          </a:p>
        </p:txBody>
      </p:sp>
      <p:sp>
        <p:nvSpPr>
          <p:cNvPr id="30" name="Footer Placeholder 4"/>
          <p:cNvSpPr txBox="1">
            <a:spLocks/>
          </p:cNvSpPr>
          <p:nvPr/>
        </p:nvSpPr>
        <p:spPr>
          <a:xfrm rot="16200000">
            <a:off x="-1422488" y="3454313"/>
            <a:ext cx="3835575" cy="5333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0" rIns="91440" bIns="45720" rtlCol="0" anchor="t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0" cap="small" dirty="0" smtClean="0">
                <a:solidFill>
                  <a:srgbClr val="0070C0"/>
                </a:solidFill>
                <a:effectLst/>
              </a:rPr>
              <a:t>29 CFR 1926 Subparts</a:t>
            </a:r>
          </a:p>
          <a:p>
            <a:pPr algn="l"/>
            <a:endParaRPr lang="en-US" sz="2400" b="0" cap="small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8" name="Chart 17" title="Most Frequently cited serious violations in construction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6886060"/>
              </p:ext>
            </p:extLst>
          </p:nvPr>
        </p:nvGraphicFramePr>
        <p:xfrm>
          <a:off x="1143000" y="1560696"/>
          <a:ext cx="7086600" cy="4916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137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 title="demolition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5364823"/>
              </p:ext>
            </p:extLst>
          </p:nvPr>
        </p:nvGraphicFramePr>
        <p:xfrm>
          <a:off x="1371600" y="1755576"/>
          <a:ext cx="6400800" cy="4188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 title="demolition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9007208"/>
              </p:ext>
            </p:extLst>
          </p:nvPr>
        </p:nvGraphicFramePr>
        <p:xfrm>
          <a:off x="1295399" y="1676400"/>
          <a:ext cx="5927901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Demolition</a:t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/>
              <a:t>[</a:t>
            </a:r>
            <a:r>
              <a:rPr lang="en-US" sz="3200" dirty="0" smtClean="0">
                <a:latin typeface="+mn-lt"/>
              </a:rPr>
              <a:t>1926.850 – .860</a:t>
            </a:r>
            <a:r>
              <a:rPr lang="en-US" sz="3200" dirty="0"/>
              <a:t>]</a:t>
            </a:r>
            <a:endParaRPr lang="en-US" sz="32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2133600" y="4114800"/>
            <a:ext cx="6400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600" cap="small" dirty="0" smtClean="0"/>
              <a:t>Stairs, Passageways &amp; Ladders – Shall be periodically inspected </a:t>
            </a:r>
            <a:endParaRPr lang="en-US" sz="1600" cap="small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2129246" y="3352800"/>
            <a:ext cx="6252754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Preparatory Operations – Open Walls Protected by a Height of 42 Inches</a:t>
            </a:r>
            <a:endParaRPr lang="en-US" sz="1700" cap="small" dirty="0"/>
          </a:p>
        </p:txBody>
      </p:sp>
      <p:sp>
        <p:nvSpPr>
          <p:cNvPr id="5" name="Rectangle 4"/>
          <p:cNvSpPr/>
          <p:nvPr/>
        </p:nvSpPr>
        <p:spPr>
          <a:xfrm>
            <a:off x="2057400" y="1518047"/>
            <a:ext cx="59436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Preparatory Operations - Engineering </a:t>
            </a:r>
            <a:r>
              <a:rPr lang="en-US" sz="1700" cap="small" dirty="0"/>
              <a:t>Survey Prior to Demolition Operations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2126483" y="2541657"/>
            <a:ext cx="541731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Mechanical Demolitions – Inspections by a Competent Person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2057400" y="4876800"/>
            <a:ext cx="48768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Preparatory Operations – Utilities Shut off or Capped  </a:t>
            </a:r>
            <a:endParaRPr lang="en-US" sz="1700" cap="small" dirty="0"/>
          </a:p>
        </p:txBody>
      </p:sp>
      <p:sp>
        <p:nvSpPr>
          <p:cNvPr id="13" name="TextBox 12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T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21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 title="blasting and the use of explosive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5393140"/>
              </p:ext>
            </p:extLst>
          </p:nvPr>
        </p:nvGraphicFramePr>
        <p:xfrm>
          <a:off x="990600" y="2133600"/>
          <a:ext cx="6629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77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Blasting and the use of Explosives</a:t>
            </a:r>
            <a:br>
              <a:rPr lang="en-US" sz="3200" dirty="0" smtClean="0"/>
            </a:br>
            <a:r>
              <a:rPr lang="en-US" sz="3200" dirty="0" smtClean="0"/>
              <a:t>[1926.900  </a:t>
            </a:r>
            <a:r>
              <a:rPr lang="en-US" sz="3200" dirty="0"/>
              <a:t>– </a:t>
            </a:r>
            <a:r>
              <a:rPr lang="en-US" sz="3200" dirty="0" smtClean="0"/>
              <a:t>.914]</a:t>
            </a:r>
            <a:endParaRPr lang="en-US" sz="3200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52600" y="4343400"/>
            <a:ext cx="59436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Blaster Qualifications – Shall be knowledgeable </a:t>
            </a:r>
            <a:r>
              <a:rPr lang="en-US" sz="1700" cap="small" dirty="0"/>
              <a:t>&amp;</a:t>
            </a:r>
            <a:r>
              <a:rPr lang="en-US" sz="1700" cap="small" dirty="0" smtClean="0"/>
              <a:t> competent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676400" y="3048000"/>
            <a:ext cx="56388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General Provisions – Special precautions shall be taken when blasting in congested areas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676400" y="2236857"/>
            <a:ext cx="657802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Loading of Explosives – Equipment shall not be operated within 50 feet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 U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60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 title="power transmission and distribution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3300388"/>
              </p:ext>
            </p:extLst>
          </p:nvPr>
        </p:nvGraphicFramePr>
        <p:xfrm>
          <a:off x="838200" y="1752600"/>
          <a:ext cx="6781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Power </a:t>
            </a:r>
            <a:r>
              <a:rPr lang="en-US" sz="3600" dirty="0"/>
              <a:t>Transmission and </a:t>
            </a:r>
            <a:r>
              <a:rPr lang="en-US" sz="3600" dirty="0" smtClean="0"/>
              <a:t>Distribution</a:t>
            </a:r>
            <a:br>
              <a:rPr lang="en-US" sz="3600" dirty="0" smtClean="0"/>
            </a:br>
            <a:r>
              <a:rPr lang="en-US" sz="3600" dirty="0" smtClean="0"/>
              <a:t>[1926.950 – .968]</a:t>
            </a:r>
            <a:endParaRPr lang="en-US" sz="36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57400" y="4870847"/>
            <a:ext cx="54864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Working On or Near Exposed Energized Parts – Energized past is insulated from the employee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V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400" y="2438400"/>
            <a:ext cx="48006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PPE – Personal fall arrest systems shall meet the requirements of Subpart M</a:t>
            </a:r>
            <a:endParaRPr lang="en-US" sz="1700" cap="small" dirty="0"/>
          </a:p>
        </p:txBody>
      </p:sp>
      <p:sp>
        <p:nvSpPr>
          <p:cNvPr id="13" name="Rectangle 12"/>
          <p:cNvSpPr/>
          <p:nvPr/>
        </p:nvSpPr>
        <p:spPr>
          <a:xfrm>
            <a:off x="2057400" y="4218057"/>
            <a:ext cx="48006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Job Briefing – Detailed discussions</a:t>
            </a:r>
            <a:endParaRPr lang="en-US" sz="1700" cap="small" dirty="0"/>
          </a:p>
        </p:txBody>
      </p:sp>
      <p:sp>
        <p:nvSpPr>
          <p:cNvPr id="14" name="Rectangle 13"/>
          <p:cNvSpPr/>
          <p:nvPr/>
        </p:nvSpPr>
        <p:spPr>
          <a:xfrm>
            <a:off x="2057400" y="3233410"/>
            <a:ext cx="5334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Working On or Near Exposed Energized Parts – Employer shall establish minimum approach distances </a:t>
            </a:r>
            <a:endParaRPr lang="en-US" sz="1700" cap="small" dirty="0"/>
          </a:p>
        </p:txBody>
      </p:sp>
      <p:sp>
        <p:nvSpPr>
          <p:cNvPr id="15" name="Rectangle 14"/>
          <p:cNvSpPr/>
          <p:nvPr/>
        </p:nvSpPr>
        <p:spPr>
          <a:xfrm>
            <a:off x="2057400" y="1752600"/>
            <a:ext cx="48006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Job Briefing – Briefing by the employee in charge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239720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0800" y="2557897"/>
            <a:ext cx="540577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ROPS on Equipment Manufactured on or </a:t>
            </a:r>
            <a:r>
              <a:rPr lang="en-US" sz="1700" cap="small" dirty="0" smtClean="0"/>
              <a:t>After </a:t>
            </a:r>
            <a:r>
              <a:rPr lang="en-US" sz="1700" cap="small" dirty="0"/>
              <a:t>Sept 1, 1972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</a:t>
            </a:r>
            <a:r>
              <a:rPr lang="en-US" sz="3200" b="1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609600" y="4270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cap="small" spc="-100" baseline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Rollover Protective Structure; Overhead Protection [1926.1000 – .1003]</a:t>
            </a:r>
            <a:endParaRPr lang="en-US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10" name="Chart 9" title="rollover protective structure overhead protection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0799616"/>
              </p:ext>
            </p:extLst>
          </p:nvPr>
        </p:nvGraphicFramePr>
        <p:xfrm>
          <a:off x="2286000" y="2438400"/>
          <a:ext cx="4572000" cy="129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ctangle 13"/>
          <p:cNvSpPr/>
          <p:nvPr/>
        </p:nvSpPr>
        <p:spPr>
          <a:xfrm>
            <a:off x="1066800" y="2893245"/>
            <a:ext cx="144780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US" sz="1200" cap="small" dirty="0"/>
              <a:t>1000(b) </a:t>
            </a:r>
          </a:p>
        </p:txBody>
      </p:sp>
    </p:spTree>
    <p:extLst>
      <p:ext uri="{BB962C8B-B14F-4D97-AF65-F5344CB8AC3E}">
        <p14:creationId xmlns:p14="http://schemas.microsoft.com/office/powerpoint/2010/main" val="230257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 title="stairways and ladder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871806"/>
              </p:ext>
            </p:extLst>
          </p:nvPr>
        </p:nvGraphicFramePr>
        <p:xfrm>
          <a:off x="990600" y="1828800"/>
          <a:ext cx="64770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Stairways and Ladders</a:t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/>
              <a:t>[</a:t>
            </a:r>
            <a:r>
              <a:rPr lang="en-US" sz="3200" dirty="0" smtClean="0">
                <a:latin typeface="+mn-lt"/>
              </a:rPr>
              <a:t>1926.1050 – .1060</a:t>
            </a:r>
            <a:r>
              <a:rPr lang="en-US" sz="3200" dirty="0"/>
              <a:t>]</a:t>
            </a:r>
            <a:endParaRPr lang="en-US" sz="32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2127543" y="3352800"/>
            <a:ext cx="3511257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Ladders – Using </a:t>
            </a:r>
            <a:r>
              <a:rPr lang="en-US" sz="1700" cap="small" dirty="0"/>
              <a:t>Top Step as a Step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2129246" y="4876800"/>
            <a:ext cx="5795554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Ladders – Portable ladders with structural defects</a:t>
            </a:r>
            <a:endParaRPr lang="en-US" sz="1700" cap="small" dirty="0"/>
          </a:p>
        </p:txBody>
      </p:sp>
      <p:sp>
        <p:nvSpPr>
          <p:cNvPr id="5" name="Rectangle 4"/>
          <p:cNvSpPr/>
          <p:nvPr/>
        </p:nvSpPr>
        <p:spPr>
          <a:xfrm>
            <a:off x="2057400" y="1828800"/>
            <a:ext cx="358745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Ladders </a:t>
            </a:r>
            <a:r>
              <a:rPr lang="en-US" sz="1700" cap="small" dirty="0"/>
              <a:t>– 3 feet </a:t>
            </a:r>
            <a:r>
              <a:rPr lang="en-US" sz="1700" cap="small" dirty="0" smtClean="0"/>
              <a:t>Above </a:t>
            </a:r>
            <a:r>
              <a:rPr lang="en-US" sz="1700" cap="small" dirty="0"/>
              <a:t>Landing Surface</a:t>
            </a:r>
          </a:p>
        </p:txBody>
      </p:sp>
      <p:sp>
        <p:nvSpPr>
          <p:cNvPr id="6" name="Rectangle 5"/>
          <p:cNvSpPr/>
          <p:nvPr/>
        </p:nvSpPr>
        <p:spPr>
          <a:xfrm>
            <a:off x="2034934" y="2590800"/>
            <a:ext cx="2460866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Ladders – Appropriate </a:t>
            </a:r>
            <a:r>
              <a:rPr lang="en-US" sz="1700" cap="small" dirty="0"/>
              <a:t>Use</a:t>
            </a:r>
          </a:p>
        </p:txBody>
      </p:sp>
      <p:sp>
        <p:nvSpPr>
          <p:cNvPr id="7" name="Rectangle 6"/>
          <p:cNvSpPr/>
          <p:nvPr/>
        </p:nvSpPr>
        <p:spPr>
          <a:xfrm>
            <a:off x="1981200" y="4065657"/>
            <a:ext cx="417146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Training – Ladder </a:t>
            </a:r>
            <a:r>
              <a:rPr lang="en-US" sz="1700" cap="small" dirty="0"/>
              <a:t>&amp; Stairway Hazard Training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X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91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 title="toxic and hazerdous substance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91845"/>
              </p:ext>
            </p:extLst>
          </p:nvPr>
        </p:nvGraphicFramePr>
        <p:xfrm>
          <a:off x="838199" y="1828800"/>
          <a:ext cx="7064993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+mn-lt"/>
              </a:rPr>
              <a:t>Toxic </a:t>
            </a:r>
            <a:r>
              <a:rPr lang="en-US" sz="3600" dirty="0">
                <a:latin typeface="+mn-lt"/>
              </a:rPr>
              <a:t>&amp; Hazardous </a:t>
            </a:r>
            <a:r>
              <a:rPr lang="en-US" sz="3600" dirty="0" smtClean="0">
                <a:latin typeface="+mn-lt"/>
              </a:rPr>
              <a:t>Substances</a:t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/>
              <a:t>[</a:t>
            </a:r>
            <a:r>
              <a:rPr lang="en-US" sz="3600" dirty="0" smtClean="0">
                <a:latin typeface="+mn-lt"/>
              </a:rPr>
              <a:t>1926.1100 – .1152]</a:t>
            </a:r>
            <a:endParaRPr lang="en-US" sz="36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981200" y="3276600"/>
            <a:ext cx="5867400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/>
              <a:t>Asbestos </a:t>
            </a:r>
            <a:r>
              <a:rPr lang="en-US" sz="1700" cap="small" dirty="0" smtClean="0"/>
              <a:t>– Determine presence, location &amp; quantity of ACM/PACM </a:t>
            </a:r>
            <a:endParaRPr lang="en-US" sz="1700" cap="small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1981200" y="4724400"/>
            <a:ext cx="62484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Asbestos – Training program </a:t>
            </a:r>
            <a:endParaRPr lang="en-US" sz="1700" cap="small" dirty="0"/>
          </a:p>
        </p:txBody>
      </p:sp>
      <p:sp>
        <p:nvSpPr>
          <p:cNvPr id="5" name="Rectangle 4"/>
          <p:cNvSpPr/>
          <p:nvPr/>
        </p:nvSpPr>
        <p:spPr>
          <a:xfrm>
            <a:off x="1905000" y="2541657"/>
            <a:ext cx="293061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Asbestos – </a:t>
            </a:r>
            <a:r>
              <a:rPr lang="en-US" sz="1700" cap="small" dirty="0" smtClean="0"/>
              <a:t>Exposure monitoring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905000" y="3989457"/>
            <a:ext cx="576959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Asbestos – Identify </a:t>
            </a:r>
            <a:r>
              <a:rPr lang="en-US" sz="1700" cap="small" dirty="0" smtClean="0"/>
              <a:t>presence</a:t>
            </a:r>
            <a:r>
              <a:rPr lang="en-US" sz="1700" cap="small" dirty="0"/>
              <a:t>, </a:t>
            </a:r>
            <a:r>
              <a:rPr lang="en-US" sz="1700" cap="small" dirty="0" smtClean="0"/>
              <a:t>location </a:t>
            </a:r>
            <a:r>
              <a:rPr lang="en-US" sz="1700" cap="small" dirty="0"/>
              <a:t>&amp; </a:t>
            </a:r>
            <a:r>
              <a:rPr lang="en-US" sz="1700" cap="small" dirty="0" smtClean="0"/>
              <a:t>quantity </a:t>
            </a:r>
            <a:r>
              <a:rPr lang="en-US" sz="1700" cap="small" dirty="0"/>
              <a:t>of ACM/PACM</a:t>
            </a:r>
          </a:p>
        </p:txBody>
      </p:sp>
      <p:sp>
        <p:nvSpPr>
          <p:cNvPr id="7" name="Rectangle 6"/>
          <p:cNvSpPr/>
          <p:nvPr/>
        </p:nvSpPr>
        <p:spPr>
          <a:xfrm>
            <a:off x="1905000" y="1828800"/>
            <a:ext cx="51816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/>
              <a:t>Asbestos – </a:t>
            </a:r>
            <a:r>
              <a:rPr lang="en-US" sz="1700" cap="small" dirty="0" smtClean="0"/>
              <a:t>Exposure assessment by a competent person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Z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54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 title="confined space in construction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889490"/>
              </p:ext>
            </p:extLst>
          </p:nvPr>
        </p:nvGraphicFramePr>
        <p:xfrm>
          <a:off x="762000" y="1905001"/>
          <a:ext cx="7239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Confined Space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>
                <a:latin typeface="+mn-lt"/>
              </a:rPr>
              <a:t>in Construction </a:t>
            </a:r>
            <a:br>
              <a:rPr lang="en-US" sz="3600" dirty="0">
                <a:latin typeface="+mn-lt"/>
              </a:rPr>
            </a:br>
            <a:r>
              <a:rPr lang="en-US" sz="3600" dirty="0" smtClean="0">
                <a:latin typeface="+mn-lt"/>
              </a:rPr>
              <a:t>[1926.1200 – .</a:t>
            </a:r>
            <a:r>
              <a:rPr lang="en-US" sz="3600" dirty="0" smtClean="0"/>
              <a:t>1212</a:t>
            </a:r>
            <a:r>
              <a:rPr lang="en-US" sz="3600" dirty="0" smtClean="0">
                <a:latin typeface="+mn-lt"/>
              </a:rPr>
              <a:t>]</a:t>
            </a:r>
            <a:endParaRPr lang="en-US" sz="36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981200" y="2743200"/>
            <a:ext cx="4267200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Training – employer </a:t>
            </a:r>
            <a:r>
              <a:rPr lang="en-US" sz="1700" cap="small" dirty="0"/>
              <a:t>m</a:t>
            </a:r>
            <a:r>
              <a:rPr lang="en-US" sz="1700" cap="small" dirty="0" smtClean="0"/>
              <a:t>ust </a:t>
            </a:r>
            <a:r>
              <a:rPr lang="en-US" sz="1700" cap="small" dirty="0"/>
              <a:t>p</a:t>
            </a:r>
            <a:r>
              <a:rPr lang="en-US" sz="1700" cap="small" dirty="0" smtClean="0"/>
              <a:t>rovide </a:t>
            </a:r>
            <a:r>
              <a:rPr lang="en-US" sz="1700" cap="small" dirty="0"/>
              <a:t>t</a:t>
            </a:r>
            <a:r>
              <a:rPr lang="en-US" sz="1700" cap="small" dirty="0" smtClean="0"/>
              <a:t>raining</a:t>
            </a:r>
            <a:endParaRPr lang="en-US" sz="1700" cap="small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1905000" y="3505200"/>
            <a:ext cx="49530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General Requirements – Written permit space program</a:t>
            </a:r>
            <a:endParaRPr lang="en-US" sz="1700" cap="small" dirty="0"/>
          </a:p>
        </p:txBody>
      </p:sp>
      <p:sp>
        <p:nvSpPr>
          <p:cNvPr id="5" name="Rectangle 4"/>
          <p:cNvSpPr/>
          <p:nvPr/>
        </p:nvSpPr>
        <p:spPr>
          <a:xfrm>
            <a:off x="1905000" y="1752600"/>
            <a:ext cx="56388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General Requirements – Competent person </a:t>
            </a:r>
            <a:r>
              <a:rPr lang="en-US" sz="1700" cap="small" dirty="0"/>
              <a:t>i</a:t>
            </a:r>
            <a:r>
              <a:rPr lang="en-US" sz="1700" cap="small" dirty="0" smtClean="0"/>
              <a:t>dentifies all confined </a:t>
            </a:r>
            <a:r>
              <a:rPr lang="en-US" sz="1700" cap="small" dirty="0"/>
              <a:t>s</a:t>
            </a:r>
            <a:r>
              <a:rPr lang="en-US" sz="1700" cap="small" dirty="0" smtClean="0"/>
              <a:t>paces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828800" y="4267200"/>
            <a:ext cx="52578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General Requirements – Guarding of all entrance covers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AA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28800" y="4953000"/>
            <a:ext cx="57912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Permit-Required Confined Space Program – Identify &amp; evaluate the hazards 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324032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 title="cranes and derricks in construction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5910469"/>
              </p:ext>
            </p:extLst>
          </p:nvPr>
        </p:nvGraphicFramePr>
        <p:xfrm>
          <a:off x="761999" y="1905000"/>
          <a:ext cx="7392351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+mn-lt"/>
              </a:rPr>
              <a:t>Cranes </a:t>
            </a:r>
            <a:r>
              <a:rPr lang="en-US" sz="3600" dirty="0">
                <a:latin typeface="+mn-lt"/>
              </a:rPr>
              <a:t>and Derricks in Construction </a:t>
            </a:r>
            <a:br>
              <a:rPr lang="en-US" sz="3600" dirty="0">
                <a:latin typeface="+mn-lt"/>
              </a:rPr>
            </a:br>
            <a:r>
              <a:rPr lang="en-US" sz="3600" dirty="0" smtClean="0">
                <a:latin typeface="+mn-lt"/>
              </a:rPr>
              <a:t>[1926.1400 – .1442]</a:t>
            </a:r>
            <a:endParaRPr lang="en-US" sz="36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905000" y="2509838"/>
            <a:ext cx="6019800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Power Line safety Equipment Operations – Part of equipment could get closer than 20 feet</a:t>
            </a:r>
            <a:endParaRPr lang="en-US" sz="1700" cap="small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1904999" y="3395662"/>
            <a:ext cx="5562601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Inspections – Equipment inspected each month it is in service</a:t>
            </a:r>
            <a:endParaRPr lang="en-US" sz="1700" cap="small" dirty="0"/>
          </a:p>
        </p:txBody>
      </p:sp>
      <p:sp>
        <p:nvSpPr>
          <p:cNvPr id="5" name="Rectangle 4"/>
          <p:cNvSpPr/>
          <p:nvPr/>
        </p:nvSpPr>
        <p:spPr>
          <a:xfrm>
            <a:off x="1828800" y="1905000"/>
            <a:ext cx="602075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Signal Person Qualification – Must meet qualification requirements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828800" y="4766846"/>
            <a:ext cx="5638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cap="small" dirty="0" smtClean="0"/>
              <a:t>Work Area Control– Maintain barriers around hazard area</a:t>
            </a:r>
            <a:endParaRPr lang="en-US" sz="16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828800" y="4038600"/>
            <a:ext cx="46482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Inspections – Equipment inspected every 12 months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CC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63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 title="general safety and health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3389633"/>
              </p:ext>
            </p:extLst>
          </p:nvPr>
        </p:nvGraphicFramePr>
        <p:xfrm>
          <a:off x="1066800" y="1676400"/>
          <a:ext cx="7086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+mn-lt"/>
              </a:rPr>
              <a:t>General Safety &amp; Health</a:t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[1926.20 – .35]</a:t>
            </a:r>
            <a:endParaRPr lang="en-US" sz="32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905000" y="2590800"/>
            <a:ext cx="5257800" cy="258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Safety Training &amp; Education - Employee </a:t>
            </a:r>
            <a:r>
              <a:rPr lang="en-US" sz="1700" cap="small" dirty="0"/>
              <a:t>Training Programs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914525" y="5181600"/>
            <a:ext cx="59340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Housekeeping – Work area shall be kept clean</a:t>
            </a:r>
            <a:endParaRPr lang="en-US" sz="1700" cap="small" dirty="0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905000" y="3276600"/>
            <a:ext cx="5562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General Safety &amp; Health Provisions – Initiate &amp;Maintain </a:t>
            </a:r>
            <a:r>
              <a:rPr lang="en-US" sz="1700" cap="small" dirty="0"/>
              <a:t>Accident Prevention Programs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905000" y="1785937"/>
            <a:ext cx="617220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General Safety &amp; Health Provision – Inspections </a:t>
            </a:r>
            <a:r>
              <a:rPr lang="en-US" sz="1700" cap="small" dirty="0"/>
              <a:t>by a Competent Person</a:t>
            </a:r>
          </a:p>
        </p:txBody>
      </p:sp>
      <p:sp>
        <p:nvSpPr>
          <p:cNvPr id="17" name="TextBox 16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C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1905000" y="4313365"/>
            <a:ext cx="5029200" cy="258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Personal Protective Equipment – Employer Responsibility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337928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 title="occupational health and evironmental control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1401651"/>
              </p:ext>
            </p:extLst>
          </p:nvPr>
        </p:nvGraphicFramePr>
        <p:xfrm>
          <a:off x="990600" y="1752600"/>
          <a:ext cx="7162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+mn-lt"/>
              </a:rPr>
              <a:t>Occupational </a:t>
            </a:r>
            <a:r>
              <a:rPr lang="en-US" sz="3600" dirty="0">
                <a:latin typeface="+mn-lt"/>
              </a:rPr>
              <a:t>Health &amp; Environmental </a:t>
            </a:r>
            <a:r>
              <a:rPr lang="en-US" sz="3600" dirty="0" smtClean="0">
                <a:latin typeface="+mn-lt"/>
              </a:rPr>
              <a:t>Controls [1926.50 – .66]</a:t>
            </a:r>
            <a:endParaRPr lang="en-US" sz="36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Rectangle 5" title="50(g)"/>
          <p:cNvSpPr>
            <a:spLocks noChangeArrowheads="1"/>
          </p:cNvSpPr>
          <p:nvPr/>
        </p:nvSpPr>
        <p:spPr bwMode="auto">
          <a:xfrm>
            <a:off x="1447800" y="3014663"/>
            <a:ext cx="3962400" cy="258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endParaRPr lang="en-US" sz="1700" cap="small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905000" y="3352800"/>
            <a:ext cx="54641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Gases, Vapors, Fumes, Dust &amp; Mist – Implementing administrative or engineering controls first</a:t>
            </a:r>
            <a:endParaRPr lang="en-US" sz="1700" cap="small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1927225" y="2514600"/>
            <a:ext cx="6149975" cy="34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Medical Service &amp; First Aid – Suitable facilitates for quick drenching or flushing of the eyes and body</a:t>
            </a:r>
            <a:endParaRPr lang="en-US" sz="1700" cap="small" dirty="0"/>
          </a:p>
        </p:txBody>
      </p:sp>
      <p:sp>
        <p:nvSpPr>
          <p:cNvPr id="25" name="Rectangle 8" title=" lead"/>
          <p:cNvSpPr>
            <a:spLocks noChangeArrowheads="1"/>
          </p:cNvSpPr>
          <p:nvPr/>
        </p:nvSpPr>
        <p:spPr bwMode="auto">
          <a:xfrm>
            <a:off x="1447800" y="2362200"/>
            <a:ext cx="349250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828800" y="4294257"/>
            <a:ext cx="64770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sz="1700" cap="small" dirty="0" smtClean="0"/>
              <a:t>Medical Service &amp; First Aid – Certified person available to render first aid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828800" y="5181600"/>
            <a:ext cx="665422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Occupational Noise Exposure – Effectives hearing conservation program</a:t>
            </a:r>
            <a:endParaRPr lang="en-US" sz="1700" cap="small" dirty="0"/>
          </a:p>
        </p:txBody>
      </p:sp>
      <p:sp>
        <p:nvSpPr>
          <p:cNvPr id="14" name="TextBox 13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</a:t>
            </a:r>
            <a:r>
              <a:rPr lang="en-US" sz="3200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1927225" y="1828800"/>
            <a:ext cx="6302375" cy="34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/>
              <a:t>Lead – </a:t>
            </a:r>
            <a:r>
              <a:rPr lang="en-US" sz="1700" cap="small" dirty="0" smtClean="0"/>
              <a:t>Determining exposure at or above </a:t>
            </a:r>
            <a:r>
              <a:rPr lang="en-US" sz="1700" cap="small" dirty="0"/>
              <a:t>a</a:t>
            </a:r>
            <a:r>
              <a:rPr lang="en-US" sz="1700" cap="small" dirty="0" smtClean="0"/>
              <a:t>ction levels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204116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16" title="personal protective life saving equipmen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36741"/>
              </p:ext>
            </p:extLst>
          </p:nvPr>
        </p:nvGraphicFramePr>
        <p:xfrm>
          <a:off x="990600" y="1752600"/>
          <a:ext cx="6951244" cy="4038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+mn-lt"/>
              </a:rPr>
              <a:t>Personal Protective &amp;  Life Saving Equipment [1926.95 – .107]</a:t>
            </a:r>
            <a:endParaRPr lang="en-US" sz="36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1" name="Rectangle 5" title="head protection"/>
          <p:cNvSpPr>
            <a:spLocks noChangeArrowheads="1"/>
          </p:cNvSpPr>
          <p:nvPr/>
        </p:nvSpPr>
        <p:spPr bwMode="auto">
          <a:xfrm>
            <a:off x="1852985" y="3112532"/>
            <a:ext cx="3962400" cy="258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endParaRPr lang="en-US" sz="1700" cap="small" dirty="0"/>
          </a:p>
        </p:txBody>
      </p:sp>
      <p:sp>
        <p:nvSpPr>
          <p:cNvPr id="25" name="Rectangle 8" title="eye and face protection"/>
          <p:cNvSpPr>
            <a:spLocks noChangeArrowheads="1"/>
          </p:cNvSpPr>
          <p:nvPr/>
        </p:nvSpPr>
        <p:spPr bwMode="auto">
          <a:xfrm>
            <a:off x="1852985" y="2460069"/>
            <a:ext cx="349250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endParaRPr lang="en-US" sz="1700" cap="small" dirty="0"/>
          </a:p>
        </p:txBody>
      </p:sp>
      <p:sp>
        <p:nvSpPr>
          <p:cNvPr id="5" name="Rectangle 4"/>
          <p:cNvSpPr/>
          <p:nvPr/>
        </p:nvSpPr>
        <p:spPr>
          <a:xfrm>
            <a:off x="1828800" y="1752600"/>
            <a:ext cx="497033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Eye and Face </a:t>
            </a:r>
            <a:r>
              <a:rPr lang="en-US" sz="1700" cap="small" dirty="0" smtClean="0"/>
              <a:t>Protection – Use of appropriate protection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828800" y="2514600"/>
            <a:ext cx="331424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Head </a:t>
            </a:r>
            <a:r>
              <a:rPr lang="en-US" sz="1700" cap="small" dirty="0" smtClean="0"/>
              <a:t>Protection – Use of protection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828800" y="3276600"/>
            <a:ext cx="315676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PPE – Provided Used &amp; Maintained</a:t>
            </a:r>
          </a:p>
        </p:txBody>
      </p:sp>
      <p:sp>
        <p:nvSpPr>
          <p:cNvPr id="13" name="TextBox 12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28800" y="4800600"/>
            <a:ext cx="603684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Working over or Near Water – Where the danger of drowning exist</a:t>
            </a:r>
            <a:endParaRPr lang="en-US" sz="1700" cap="small" dirty="0"/>
          </a:p>
        </p:txBody>
      </p:sp>
      <p:sp>
        <p:nvSpPr>
          <p:cNvPr id="16" name="Rectangle 15"/>
          <p:cNvSpPr/>
          <p:nvPr/>
        </p:nvSpPr>
        <p:spPr>
          <a:xfrm>
            <a:off x="1828800" y="3989457"/>
            <a:ext cx="487684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Required Eye &amp; Face Protection – ANSI Requirements</a:t>
            </a:r>
          </a:p>
        </p:txBody>
      </p:sp>
    </p:spTree>
    <p:extLst>
      <p:ext uri="{BB962C8B-B14F-4D97-AF65-F5344CB8AC3E}">
        <p14:creationId xmlns:p14="http://schemas.microsoft.com/office/powerpoint/2010/main" val="207310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 title="fire protection and prevention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6221678"/>
              </p:ext>
            </p:extLst>
          </p:nvPr>
        </p:nvGraphicFramePr>
        <p:xfrm>
          <a:off x="685800" y="1752600"/>
          <a:ext cx="6705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803976" y="1752600"/>
            <a:ext cx="650182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Fire Protection – 2A </a:t>
            </a:r>
            <a:r>
              <a:rPr lang="en-US" sz="1700" cap="small" dirty="0"/>
              <a:t>Fire Extinguisher Provided per 3000 sqft of </a:t>
            </a:r>
            <a:r>
              <a:rPr lang="en-US" sz="1700" cap="small" dirty="0" smtClean="0"/>
              <a:t>Building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803976" y="2584847"/>
            <a:ext cx="675524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cap="small" dirty="0" smtClean="0"/>
              <a:t>Fire Protection – Extinguishers </a:t>
            </a:r>
            <a:r>
              <a:rPr lang="en-US" sz="1700" cap="small" dirty="0"/>
              <a:t>with 50ft of 5 gallons of flammable liquids</a:t>
            </a:r>
          </a:p>
        </p:txBody>
      </p:sp>
      <p:sp>
        <p:nvSpPr>
          <p:cNvPr id="7" name="Rectangle 6"/>
          <p:cNvSpPr/>
          <p:nvPr/>
        </p:nvSpPr>
        <p:spPr>
          <a:xfrm>
            <a:off x="1774808" y="3429000"/>
            <a:ext cx="622619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Fire Protection – Firefighting equipment shall be periodically inspected</a:t>
            </a:r>
            <a:endParaRPr lang="en-US" sz="1700" cap="smal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+mn-lt"/>
              </a:rPr>
              <a:t>Fire </a:t>
            </a:r>
            <a:r>
              <a:rPr lang="en-US" sz="3600" dirty="0">
                <a:latin typeface="+mn-lt"/>
              </a:rPr>
              <a:t>Protection &amp; </a:t>
            </a:r>
            <a:r>
              <a:rPr lang="en-US" sz="3600" dirty="0" smtClean="0">
                <a:latin typeface="+mn-lt"/>
              </a:rPr>
              <a:t>Prevention</a:t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[1926.150 – .159</a:t>
            </a:r>
            <a:r>
              <a:rPr lang="en-US" sz="3600" dirty="0"/>
              <a:t>]</a:t>
            </a:r>
            <a:endParaRPr lang="en-US" sz="36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F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28800" y="5105400"/>
            <a:ext cx="500810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Flammable Liquids – 20 B:C Provided on All Tank Trucks</a:t>
            </a:r>
            <a:endParaRPr lang="en-US" sz="1700" cap="small" dirty="0"/>
          </a:p>
        </p:txBody>
      </p:sp>
      <p:sp>
        <p:nvSpPr>
          <p:cNvPr id="15" name="Rectangle 14"/>
          <p:cNvSpPr/>
          <p:nvPr/>
        </p:nvSpPr>
        <p:spPr>
          <a:xfrm>
            <a:off x="1828800" y="4267200"/>
            <a:ext cx="549150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Fire Protection – Portable extinguishers inspected periodically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119867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 title="signs signals barricade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6497068"/>
              </p:ext>
            </p:extLst>
          </p:nvPr>
        </p:nvGraphicFramePr>
        <p:xfrm>
          <a:off x="914400" y="1828800"/>
          <a:ext cx="7009902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Signs</a:t>
            </a:r>
            <a:r>
              <a:rPr lang="en-US" sz="3200" dirty="0">
                <a:latin typeface="+mn-lt"/>
              </a:rPr>
              <a:t>, Signals &amp; Barricades </a:t>
            </a:r>
            <a:r>
              <a:rPr lang="en-US" sz="3200" dirty="0" smtClean="0">
                <a:latin typeface="+mn-lt"/>
              </a:rPr>
              <a:t>[1926.200 – .203]</a:t>
            </a:r>
            <a:endParaRPr lang="en-US" sz="32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1" name="Rectangle 5" title="accident prevention signs"/>
          <p:cNvSpPr>
            <a:spLocks noChangeArrowheads="1"/>
          </p:cNvSpPr>
          <p:nvPr/>
        </p:nvSpPr>
        <p:spPr bwMode="auto">
          <a:xfrm>
            <a:off x="1824446" y="2938463"/>
            <a:ext cx="3962400" cy="258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endParaRPr lang="en-US" sz="1700" cap="small" dirty="0"/>
          </a:p>
        </p:txBody>
      </p:sp>
      <p:sp>
        <p:nvSpPr>
          <p:cNvPr id="5" name="Rectangle 4"/>
          <p:cNvSpPr/>
          <p:nvPr/>
        </p:nvSpPr>
        <p:spPr>
          <a:xfrm>
            <a:off x="1828800" y="1828800"/>
            <a:ext cx="594310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Accident Prevention Signs – Traffic signs conforming with MUTCD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828800" y="2617857"/>
            <a:ext cx="538621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Accident Prevention Signs – Traffic signs at point of hazards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828800" y="3379857"/>
            <a:ext cx="331334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Signaling – Flaggers signaling &amp; use</a:t>
            </a:r>
            <a:endParaRPr lang="en-US" sz="1700" cap="small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G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4980057"/>
            <a:ext cx="5367816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Accident Prevention Signs – Signs shall be visible at all times</a:t>
            </a:r>
            <a:endParaRPr lang="en-US" sz="1700" cap="small" dirty="0"/>
          </a:p>
        </p:txBody>
      </p:sp>
      <p:sp>
        <p:nvSpPr>
          <p:cNvPr id="14" name="Rectangle 13"/>
          <p:cNvSpPr/>
          <p:nvPr/>
        </p:nvSpPr>
        <p:spPr>
          <a:xfrm>
            <a:off x="1828800" y="4191000"/>
            <a:ext cx="658327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Barricades – Protection for employees shall conform with Part VI MUTCD</a:t>
            </a:r>
            <a:endParaRPr lang="en-US" sz="1700" cap="small" dirty="0"/>
          </a:p>
        </p:txBody>
      </p:sp>
    </p:spTree>
    <p:extLst>
      <p:ext uri="{BB962C8B-B14F-4D97-AF65-F5344CB8AC3E}">
        <p14:creationId xmlns:p14="http://schemas.microsoft.com/office/powerpoint/2010/main" val="336744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 title="materials handling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861085"/>
              </p:ext>
            </p:extLst>
          </p:nvPr>
        </p:nvGraphicFramePr>
        <p:xfrm>
          <a:off x="762000" y="1866900"/>
          <a:ext cx="7010400" cy="422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1828800" y="4343400"/>
            <a:ext cx="5414554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Rigging Equipment – Slings </a:t>
            </a:r>
            <a:r>
              <a:rPr lang="en-US" sz="1700" cap="small" dirty="0"/>
              <a:t>&amp;</a:t>
            </a:r>
            <a:r>
              <a:rPr lang="en-US" sz="1700" cap="small" dirty="0" smtClean="0"/>
              <a:t> all fastenings shall be inspected</a:t>
            </a:r>
            <a:endParaRPr lang="en-US" sz="1700" cap="small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+mn-lt"/>
              </a:rPr>
              <a:t>Materials </a:t>
            </a:r>
            <a:r>
              <a:rPr lang="en-US" sz="3600" dirty="0">
                <a:latin typeface="+mn-lt"/>
              </a:rPr>
              <a:t>Handling,  Storage, Use &amp; Disposal </a:t>
            </a:r>
            <a:br>
              <a:rPr lang="en-US" sz="3600" dirty="0">
                <a:latin typeface="+mn-lt"/>
              </a:rPr>
            </a:br>
            <a:r>
              <a:rPr lang="en-US" sz="3600" dirty="0" smtClean="0">
                <a:latin typeface="+mn-lt"/>
              </a:rPr>
              <a:t>[1926.250 – .252]</a:t>
            </a:r>
            <a:endParaRPr lang="en-US" sz="36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828800" y="5105400"/>
            <a:ext cx="5715000" cy="292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Rigging Equipment – Welding alloy steel chain sling identification</a:t>
            </a:r>
            <a:endParaRPr lang="en-US" sz="1700" cap="small" dirty="0"/>
          </a:p>
        </p:txBody>
      </p:sp>
      <p:sp>
        <p:nvSpPr>
          <p:cNvPr id="5" name="Rectangle 4"/>
          <p:cNvSpPr/>
          <p:nvPr/>
        </p:nvSpPr>
        <p:spPr>
          <a:xfrm>
            <a:off x="1752600" y="1905000"/>
            <a:ext cx="286976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Disposal – exterior drop chutes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752600" y="2667000"/>
            <a:ext cx="492974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/>
              <a:t>Rigging </a:t>
            </a:r>
            <a:r>
              <a:rPr lang="en-US" sz="1700" cap="small" dirty="0" smtClean="0"/>
              <a:t>Equipment - Inspection </a:t>
            </a:r>
            <a:r>
              <a:rPr lang="en-US" sz="1700" cap="small" dirty="0"/>
              <a:t>&amp; </a:t>
            </a:r>
            <a:r>
              <a:rPr lang="en-US" sz="1700" cap="small" dirty="0" smtClean="0"/>
              <a:t>removal </a:t>
            </a:r>
            <a:r>
              <a:rPr lang="en-US" sz="1700" cap="small" dirty="0"/>
              <a:t>from </a:t>
            </a:r>
            <a:r>
              <a:rPr lang="en-US" sz="1700" cap="small" dirty="0" smtClean="0"/>
              <a:t>service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752600" y="3456057"/>
            <a:ext cx="489024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Rigging Equipment – Permanently affixed identification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H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95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 title="tools hand and pow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542055"/>
              </p:ext>
            </p:extLst>
          </p:nvPr>
        </p:nvGraphicFramePr>
        <p:xfrm>
          <a:off x="914400" y="1905000"/>
          <a:ext cx="67818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Tools</a:t>
            </a:r>
            <a:r>
              <a:rPr lang="en-US" sz="3200" dirty="0">
                <a:latin typeface="+mn-lt"/>
              </a:rPr>
              <a:t>: Hand &amp; </a:t>
            </a:r>
            <a:r>
              <a:rPr lang="en-US" sz="3200" dirty="0" smtClean="0">
                <a:latin typeface="+mn-lt"/>
              </a:rPr>
              <a:t>Power</a:t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[1926.300 – .307]</a:t>
            </a:r>
            <a:endParaRPr lang="en-US" sz="3200" dirty="0">
              <a:latin typeface="+mn-lt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600" b="1" i="0">
                <a:solidFill>
                  <a:schemeClr val="bg1"/>
                </a:solidFill>
              </a:defRPr>
            </a:lvl1pPr>
          </a:lstStyle>
          <a:p>
            <a:fld id="{3F67EF07-4D6B-47E5-8389-73175C2FD72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828800" y="5105400"/>
            <a:ext cx="6096000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General Requirements – Guarding of Rotating/Moving Parts</a:t>
            </a:r>
            <a:endParaRPr lang="en-US" sz="1700" cap="small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1828800" y="4343400"/>
            <a:ext cx="56388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457200"/>
            <a:r>
              <a:rPr lang="en-US" sz="1700" cap="small" dirty="0" smtClean="0"/>
              <a:t>Woodworking Tools – Guarding of circular crosscut table saw</a:t>
            </a:r>
            <a:endParaRPr lang="en-US" sz="1700" cap="small" dirty="0"/>
          </a:p>
        </p:txBody>
      </p:sp>
      <p:sp>
        <p:nvSpPr>
          <p:cNvPr id="5" name="Rectangle 4"/>
          <p:cNvSpPr/>
          <p:nvPr/>
        </p:nvSpPr>
        <p:spPr>
          <a:xfrm>
            <a:off x="1752600" y="1932057"/>
            <a:ext cx="478124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General Requirements – Tools </a:t>
            </a:r>
            <a:r>
              <a:rPr lang="en-US" sz="1700" cap="small" dirty="0"/>
              <a:t>Designed for </a:t>
            </a:r>
            <a:r>
              <a:rPr lang="en-US" sz="1700" cap="small" dirty="0" smtClean="0"/>
              <a:t>Guards</a:t>
            </a:r>
            <a:endParaRPr lang="en-US" sz="1700" cap="small" dirty="0"/>
          </a:p>
        </p:txBody>
      </p:sp>
      <p:sp>
        <p:nvSpPr>
          <p:cNvPr id="6" name="Rectangle 5"/>
          <p:cNvSpPr/>
          <p:nvPr/>
        </p:nvSpPr>
        <p:spPr>
          <a:xfrm>
            <a:off x="1752600" y="2694057"/>
            <a:ext cx="529510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Woodworking Tools – Guarding </a:t>
            </a:r>
            <a:r>
              <a:rPr lang="en-US" sz="1700" cap="small" dirty="0"/>
              <a:t>of </a:t>
            </a:r>
            <a:r>
              <a:rPr lang="en-US" sz="1700" cap="small" dirty="0" smtClean="0"/>
              <a:t>portable </a:t>
            </a:r>
            <a:r>
              <a:rPr lang="en-US" sz="1700" cap="small" dirty="0"/>
              <a:t>c</a:t>
            </a:r>
            <a:r>
              <a:rPr lang="en-US" sz="1700" cap="small" dirty="0" smtClean="0"/>
              <a:t>ircular </a:t>
            </a:r>
            <a:r>
              <a:rPr lang="en-US" sz="1700" cap="small" dirty="0"/>
              <a:t>s</a:t>
            </a:r>
            <a:r>
              <a:rPr lang="en-US" sz="1700" cap="small" dirty="0" smtClean="0"/>
              <a:t>aws</a:t>
            </a:r>
            <a:endParaRPr lang="en-US" sz="1700" cap="small" dirty="0"/>
          </a:p>
        </p:txBody>
      </p:sp>
      <p:sp>
        <p:nvSpPr>
          <p:cNvPr id="7" name="Rectangle 6"/>
          <p:cNvSpPr/>
          <p:nvPr/>
        </p:nvSpPr>
        <p:spPr>
          <a:xfrm>
            <a:off x="1776050" y="3505200"/>
            <a:ext cx="668215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cap="small" dirty="0" smtClean="0"/>
              <a:t>Woodworking Tools – Circular hand-fed ripsaw shall be guarded by a hood</a:t>
            </a:r>
            <a:endParaRPr lang="en-US" sz="1700" cap="small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116747" y="2442482"/>
            <a:ext cx="5469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SUBPART I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51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298&quot;&gt;&lt;object type=&quot;3&quot; unique_id=&quot;10299&quot;&gt;&lt;property id=&quot;20148&quot; value=&quot;5&quot;/&gt;&lt;property id=&quot;20300&quot; value=&quot;Slide 1 - &amp;quot;Most Frequently Cited Serious Violations&amp;quot;&quot;/&gt;&lt;property id=&quot;20307&quot; value=&quot;256&quot;/&gt;&lt;/object&gt;&lt;object type=&quot;3&quot; unique_id=&quot;10339&quot;&gt;&lt;property id=&quot;20148&quot; value=&quot;5&quot;/&gt;&lt;property id=&quot;20300&quot; value=&quot;Slide 2 - &amp;quot;Most Frequently Cited Serious Violations in Construction 2015&amp;quot;&quot;/&gt;&lt;property id=&quot;20307&quot; value=&quot;257&quot;/&gt;&lt;/object&gt;&lt;object type=&quot;3&quot; unique_id=&quot;10340&quot;&gt;&lt;property id=&quot;20148&quot; value=&quot;5&quot;/&gt;&lt;property id=&quot;20300&quot; value=&quot;Slide 3 - &amp;quot;General Safety &amp;amp; Health [1926.20 – .35]&amp;quot;&quot;/&gt;&lt;property id=&quot;20307&quot; value=&quot;258&quot;/&gt;&lt;/object&gt;&lt;object type=&quot;3&quot; unique_id=&quot;10402&quot;&gt;&lt;property id=&quot;20148&quot; value=&quot;5&quot;/&gt;&lt;property id=&quot;20300&quot; value=&quot;Slide 4 - &amp;quot;Occupational Health &amp;amp; Environmental Controls [1926.50 – .66]&amp;quot;&quot;/&gt;&lt;property id=&quot;20307&quot; value=&quot;260&quot;/&gt;&lt;/object&gt;&lt;object type=&quot;3&quot; unique_id=&quot;10973&quot;&gt;&lt;property id=&quot;20148&quot; value=&quot;5&quot;/&gt;&lt;property id=&quot;20300&quot; value=&quot;Slide 5 - &amp;quot;Personal Protective &amp;amp;  Life Saving Equipment [1926.95 – .107]&amp;quot;&quot;/&gt;&lt;property id=&quot;20307&quot; value=&quot;278&quot;/&gt;&lt;/object&gt;&lt;object type=&quot;3&quot; unique_id=&quot;10974&quot;&gt;&lt;property id=&quot;20148&quot; value=&quot;5&quot;/&gt;&lt;property id=&quot;20300&quot; value=&quot;Slide 6 - &amp;quot;Fire Protection &amp;amp; Prevention [1926.150 – .159]&amp;quot;&quot;/&gt;&lt;property id=&quot;20307&quot; value=&quot;261&quot;/&gt;&lt;/object&gt;&lt;object type=&quot;3&quot; unique_id=&quot;10975&quot;&gt;&lt;property id=&quot;20148&quot; value=&quot;5&quot;/&gt;&lt;property id=&quot;20300&quot; value=&quot;Slide 7 - &amp;quot;Signs, Signals &amp;amp; Barricades [1926.200 – .203]&amp;quot;&quot;/&gt;&lt;property id=&quot;20307&quot; value=&quot;262&quot;/&gt;&lt;/object&gt;&lt;object type=&quot;3&quot; unique_id=&quot;10976&quot;&gt;&lt;property id=&quot;20148&quot; value=&quot;5&quot;/&gt;&lt;property id=&quot;20300&quot; value=&quot;Slide 8 - &amp;quot;Materials Handling,  Storage, Use &amp;amp; Disposal &amp;#x0D;&amp;#x0A;[1926.250 – .252]&amp;quot;&quot;/&gt;&lt;property id=&quot;20307&quot; value=&quot;263&quot;/&gt;&lt;/object&gt;&lt;object type=&quot;3&quot; unique_id=&quot;10977&quot;&gt;&lt;property id=&quot;20148&quot; value=&quot;5&quot;/&gt;&lt;property id=&quot;20300&quot; value=&quot;Slide 9 - &amp;quot;Tools: Hand &amp;amp; Power [1926.300 – .307]&amp;quot;&quot;/&gt;&lt;property id=&quot;20307&quot; value=&quot;264&quot;/&gt;&lt;/object&gt;&lt;object type=&quot;3&quot; unique_id=&quot;10978&quot;&gt;&lt;property id=&quot;20148&quot; value=&quot;5&quot;/&gt;&lt;property id=&quot;20300&quot; value=&quot;Slide 10 - &amp;quot;Welding &amp;amp; Cutting [1926.350 -.354]&amp;quot;&quot;/&gt;&lt;property id=&quot;20307&quot; value=&quot;265&quot;/&gt;&lt;/object&gt;&lt;object type=&quot;3&quot; unique_id=&quot;10979&quot;&gt;&lt;property id=&quot;20148&quot; value=&quot;5&quot;/&gt;&lt;property id=&quot;20300&quot; value=&quot;Slide 11 - &amp;quot;Electrical [1926.400 – .449]&amp;quot;&quot;/&gt;&lt;property id=&quot;20307&quot; value=&quot;266&quot;/&gt;&lt;/object&gt;&lt;object type=&quot;3&quot; unique_id=&quot;10980&quot;&gt;&lt;property id=&quot;20148&quot; value=&quot;5&quot;/&gt;&lt;property id=&quot;20300&quot; value=&quot;Slide 12 - &amp;quot;Scaffolds [1926.450 – .454]&amp;quot;&quot;/&gt;&lt;property id=&quot;20307&quot; value=&quot;267&quot;/&gt;&lt;/object&gt;&lt;object type=&quot;3&quot; unique_id=&quot;10981&quot;&gt;&lt;property id=&quot;20148&quot; value=&quot;5&quot;/&gt;&lt;property id=&quot;20300&quot; value=&quot;Slide 13 - &amp;quot;Fall Protection [1926.500 – .503]&amp;quot;&quot;/&gt;&lt;property id=&quot;20307&quot; value=&quot;268&quot;/&gt;&lt;/object&gt;&lt;object type=&quot;3&quot; unique_id=&quot;10982&quot;&gt;&lt;property id=&quot;20148&quot; value=&quot;5&quot;/&gt;&lt;property id=&quot;20300&quot; value=&quot;Slide 14 - &amp;quot;Helicopters, Hoists, Elevators, and Conveyors [1926.550 – .556]&amp;quot;&quot;/&gt;&lt;property id=&quot;20307&quot; value=&quot;269&quot;/&gt;&lt;/object&gt;&lt;object type=&quot;3&quot; unique_id=&quot;10983&quot;&gt;&lt;property id=&quot;20148&quot; value=&quot;5&quot;/&gt;&lt;property id=&quot;20300&quot; value=&quot;Slide 15 - &amp;quot;Motor Vehicles, Mechanized Equipment, &amp;amp; Marine Operations [1926.600 – .606]&amp;quot;&quot;/&gt;&lt;property id=&quot;20307&quot; value=&quot;270&quot;/&gt;&lt;/object&gt;&lt;object type=&quot;3&quot; unique_id=&quot;10985&quot;&gt;&lt;property id=&quot;20148&quot; value=&quot;5&quot;/&gt;&lt;property id=&quot;20300&quot; value=&quot;Slide 17 - &amp;quot;Concrete &amp;amp; Masonry Construction&amp;#x0D;&amp;#x0A;[1926.700 – .706]&amp;quot;&quot;/&gt;&lt;property id=&quot;20307&quot; value=&quot;272&quot;/&gt;&lt;/object&gt;&lt;object type=&quot;3&quot; unique_id=&quot;10986&quot;&gt;&lt;property id=&quot;20148&quot; value=&quot;5&quot;/&gt;&lt;property id=&quot;20300&quot; value=&quot;Slide 18 - &amp;quot;Underground Construction, Caissons, Cofferdams, and Compressed Air [1926.800  – .804]&amp;quot;&quot;/&gt;&lt;property id=&quot;20307&quot; value=&quot;273&quot;/&gt;&lt;/object&gt;&lt;object type=&quot;3&quot; unique_id=&quot;10987&quot;&gt;&lt;property id=&quot;20148&quot; value=&quot;5&quot;/&gt;&lt;property id=&quot;20300&quot; value=&quot;Slide 20 - &amp;quot;Demolition [1926.850 – .860]&amp;quot;&quot;/&gt;&lt;property id=&quot;20307&quot; value=&quot;274&quot;/&gt;&lt;/object&gt;&lt;object type=&quot;3&quot; unique_id=&quot;10988&quot;&gt;&lt;property id=&quot;20148&quot; value=&quot;5&quot;/&gt;&lt;property id=&quot;20300&quot; value=&quot;Slide 23 - &amp;quot;Stairways and Ladders [1926.1050 – .1060]&amp;quot;&quot;/&gt;&lt;property id=&quot;20307&quot; value=&quot;275&quot;/&gt;&lt;/object&gt;&lt;object type=&quot;3&quot; unique_id=&quot;10989&quot;&gt;&lt;property id=&quot;20148&quot; value=&quot;5&quot;/&gt;&lt;property id=&quot;20300&quot; value=&quot;Slide 24 - &amp;quot;Toxic &amp;amp; Hazardous Substances [1926.1100 – .1152]&amp;quot;&quot;/&gt;&lt;property id=&quot;20307&quot; value=&quot;276&quot;/&gt;&lt;/object&gt;&lt;object type=&quot;3&quot; unique_id=&quot;10990&quot;&gt;&lt;property id=&quot;20148&quot; value=&quot;5&quot;/&gt;&lt;property id=&quot;20300&quot; value=&quot;Slide 25 - &amp;quot;Cranes and Derricks in Construction &amp;#x0D;&amp;#x0A;[1926.1400 – .1442]&amp;quot;&quot;/&gt;&lt;property id=&quot;20307&quot; value=&quot;277&quot;/&gt;&lt;/object&gt;&lt;object type=&quot;3&quot; unique_id=&quot;11353&quot;&gt;&lt;property id=&quot;20148&quot; value=&quot;5&quot;/&gt;&lt;property id=&quot;20300&quot; value=&quot;Slide 21 - &amp;quot;Power Transmission and Distribution  [1926.950 – .968]&amp;quot;&quot;/&gt;&lt;property id=&quot;20307&quot; value=&quot;280&quot;/&gt;&lt;/object&gt;&lt;object type=&quot;3&quot; unique_id=&quot;11354&quot;&gt;&lt;property id=&quot;20148&quot; value=&quot;5&quot;/&gt;&lt;property id=&quot;20300&quot; value=&quot;Slide 22 - &amp;quot;&amp;#x0D;&amp;#x0A;&amp;quot;&quot;/&gt;&lt;property id=&quot;20307&quot; value=&quot;281&quot;/&gt;&lt;/object&gt;&lt;object type=&quot;3&quot; unique_id=&quot;11544&quot;&gt;&lt;property id=&quot;20148&quot; value=&quot;5&quot;/&gt;&lt;property id=&quot;20300&quot; value=&quot;Slide 16 - &amp;quot;Excavations [1926.650 – .652]&amp;quot;&quot;/&gt;&lt;property id=&quot;20307&quot; value=&quot;282&quot;/&gt;&lt;/object&gt;&lt;object type=&quot;3&quot; unique_id=&quot;12005&quot;&gt;&lt;property id=&quot;20148&quot; value=&quot;5&quot;/&gt;&lt;property id=&quot;20300&quot; value=&quot;Slide 19 - &amp;quot;Steel Erection [1926.750  – .761]&amp;quot;&quot;/&gt;&lt;property id=&quot;20307&quot; value=&quot;283&quot;/&gt;&lt;/object&gt;&lt;/object&gt;&lt;object type=&quot;8&quot; unique_id=&quot;10302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11693</TotalTime>
  <Words>1395</Words>
  <Application>Microsoft Office PowerPoint</Application>
  <PresentationFormat>On-screen Show (4:3)</PresentationFormat>
  <Paragraphs>212</Paragraphs>
  <Slides>27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Adjacency</vt:lpstr>
      <vt:lpstr>Most Frequently Cited Serious Violations</vt:lpstr>
      <vt:lpstr>Most Frequently Cited Serious Violations in Construction 2017</vt:lpstr>
      <vt:lpstr>General Safety &amp; Health [1926.20 – .35]</vt:lpstr>
      <vt:lpstr>Occupational Health &amp; Environmental Controls [1926.50 – .66]</vt:lpstr>
      <vt:lpstr>Personal Protective &amp;  Life Saving Equipment [1926.95 – .107]</vt:lpstr>
      <vt:lpstr>Fire Protection &amp; Prevention [1926.150 – .159]</vt:lpstr>
      <vt:lpstr>Signs, Signals &amp; Barricades [1926.200 – .203]</vt:lpstr>
      <vt:lpstr>Materials Handling,  Storage, Use &amp; Disposal  [1926.250 – .252]</vt:lpstr>
      <vt:lpstr>Tools: Hand &amp; Power [1926.300 – .307]</vt:lpstr>
      <vt:lpstr>Welding &amp; Cutting [1926.350 -.354]</vt:lpstr>
      <vt:lpstr>Electrical [1926.400 – .449]</vt:lpstr>
      <vt:lpstr>Scaffolds [1926.450 – .454]</vt:lpstr>
      <vt:lpstr>Fall Protection [1926.500 – .503]</vt:lpstr>
      <vt:lpstr>Helicopters, Hoists, Elevators, and Conveyors [1926.550 – .556]</vt:lpstr>
      <vt:lpstr>Motor Vehicles, Mechanized Equipment, &amp; Marine Operations [1926.600 – .606]</vt:lpstr>
      <vt:lpstr>Excavations [1926.650 – .652]</vt:lpstr>
      <vt:lpstr>Concrete &amp; Masonry Construction [1926.700 – .706]</vt:lpstr>
      <vt:lpstr>Steel Erection [1926.750  – .761]</vt:lpstr>
      <vt:lpstr>Underground Construction, Caissons, Cofferdams, and Compressed Air [1926.800  – .804]</vt:lpstr>
      <vt:lpstr>Demolition [1926.850 – .860]</vt:lpstr>
      <vt:lpstr>Blasting and the use of Explosives [1926.900  – .914]</vt:lpstr>
      <vt:lpstr>Power Transmission and Distribution [1926.950 – .968]</vt:lpstr>
      <vt:lpstr> </vt:lpstr>
      <vt:lpstr>Stairways and Ladders [1926.1050 – .1060]</vt:lpstr>
      <vt:lpstr>Toxic &amp; Hazardous Substances [1926.1100 – .1152]</vt:lpstr>
      <vt:lpstr>Confined Space in Construction  [1926.1200 – .1212]</vt:lpstr>
      <vt:lpstr>Cranes and Derricks in Construction  [1926.1400 – .1442]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Burke, Kimberly - OSHA</dc:creator>
  <cp:lastModifiedBy>Powell, John W. - OSHA CTR</cp:lastModifiedBy>
  <cp:revision>367</cp:revision>
  <dcterms:created xsi:type="dcterms:W3CDTF">2013-06-05T16:36:57Z</dcterms:created>
  <dcterms:modified xsi:type="dcterms:W3CDTF">2017-10-26T23:08:42Z</dcterms:modified>
</cp:coreProperties>
</file>