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2" r:id="rId18"/>
    <p:sldId id="273" r:id="rId19"/>
    <p:sldId id="283" r:id="rId20"/>
    <p:sldId id="274" r:id="rId21"/>
    <p:sldId id="285" r:id="rId22"/>
    <p:sldId id="280" r:id="rId23"/>
    <p:sldId id="281" r:id="rId24"/>
    <p:sldId id="275" r:id="rId25"/>
    <p:sldId id="276" r:id="rId26"/>
    <p:sldId id="277" r:id="rId27"/>
    <p:sldId id="284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7266" autoAdjust="0"/>
  </p:normalViewPr>
  <p:slideViewPr>
    <p:cSldViewPr>
      <p:cViewPr>
        <p:scale>
          <a:sx n="73" d="100"/>
          <a:sy n="73" d="100"/>
        </p:scale>
        <p:origin x="-38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\Charts%20-%20CONFY16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CONFY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solidFill>
                <a:schemeClr val="accent4"/>
              </a:solidFill>
            </a:ln>
          </c:spPr>
          <c:invertIfNegative val="0"/>
          <c:cat>
            <c:multiLvlStrRef>
              <c:f>Overall!$A$1:$B$10</c:f>
              <c:multiLvlStrCache>
                <c:ptCount val="10"/>
                <c:lvl>
                  <c:pt idx="0">
                    <c:v>.20(b)(2)</c:v>
                  </c:pt>
                  <c:pt idx="1">
                    <c:v>.501(b)(10)</c:v>
                  </c:pt>
                  <c:pt idx="2">
                    <c:v>.451(g)(1)</c:v>
                  </c:pt>
                  <c:pt idx="3">
                    <c:v>.453(b)(2)(v) </c:v>
                  </c:pt>
                  <c:pt idx="4">
                    <c:v>.100(a) </c:v>
                  </c:pt>
                  <c:pt idx="5">
                    <c:v>.501(b)(1) </c:v>
                  </c:pt>
                  <c:pt idx="6">
                    <c:v>.503(a)(1) </c:v>
                  </c:pt>
                  <c:pt idx="7">
                    <c:v>.102(a)(1) </c:v>
                  </c:pt>
                  <c:pt idx="8">
                    <c:v>.1053(b)(1)</c:v>
                  </c:pt>
                  <c:pt idx="9">
                    <c:v>.501(b)(13)</c:v>
                  </c:pt>
                </c:lvl>
                <c:lvl>
                  <c:pt idx="0">
                    <c:v>C</c:v>
                  </c:pt>
                  <c:pt idx="1">
                    <c:v>M</c:v>
                  </c:pt>
                  <c:pt idx="2">
                    <c:v>L</c:v>
                  </c:pt>
                  <c:pt idx="3">
                    <c:v>L</c:v>
                  </c:pt>
                  <c:pt idx="4">
                    <c:v>E</c:v>
                  </c:pt>
                  <c:pt idx="5">
                    <c:v>M</c:v>
                  </c:pt>
                  <c:pt idx="6">
                    <c:v>M</c:v>
                  </c:pt>
                  <c:pt idx="7">
                    <c:v>E</c:v>
                  </c:pt>
                  <c:pt idx="8">
                    <c:v>X</c:v>
                  </c:pt>
                  <c:pt idx="9">
                    <c:v>M</c:v>
                  </c:pt>
                </c:lvl>
              </c:multiLvlStrCache>
            </c:multiLvlStrRef>
          </c:cat>
          <c:val>
            <c:numRef>
              <c:f>Overall!$C$1:$C$10</c:f>
              <c:numCache>
                <c:formatCode>General</c:formatCode>
                <c:ptCount val="10"/>
                <c:pt idx="0">
                  <c:v>507</c:v>
                </c:pt>
                <c:pt idx="1">
                  <c:v>593</c:v>
                </c:pt>
                <c:pt idx="2">
                  <c:v>608</c:v>
                </c:pt>
                <c:pt idx="3">
                  <c:v>682</c:v>
                </c:pt>
                <c:pt idx="4">
                  <c:v>923</c:v>
                </c:pt>
                <c:pt idx="5">
                  <c:v>1061</c:v>
                </c:pt>
                <c:pt idx="6">
                  <c:v>1243</c:v>
                </c:pt>
                <c:pt idx="7">
                  <c:v>1389</c:v>
                </c:pt>
                <c:pt idx="8">
                  <c:v>1458</c:v>
                </c:pt>
                <c:pt idx="9">
                  <c:v>4273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830272"/>
        <c:axId val="61696832"/>
      </c:barChart>
      <c:catAx>
        <c:axId val="67830272"/>
        <c:scaling>
          <c:orientation val="minMax"/>
        </c:scaling>
        <c:delete val="0"/>
        <c:axPos val="l"/>
        <c:majorTickMark val="out"/>
        <c:minorTickMark val="none"/>
        <c:tickLblPos val="nextTo"/>
        <c:crossAx val="61696832"/>
        <c:crosses val="autoZero"/>
        <c:auto val="1"/>
        <c:lblAlgn val="ctr"/>
        <c:lblOffset val="100"/>
        <c:noMultiLvlLbl val="0"/>
      </c:catAx>
      <c:valAx>
        <c:axId val="61696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83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K'!$A$1:$A$5</c:f>
              <c:strCache>
                <c:ptCount val="5"/>
                <c:pt idx="0">
                  <c:v>403(b)(2)</c:v>
                </c:pt>
                <c:pt idx="1">
                  <c:v>416(e)(1)</c:v>
                </c:pt>
                <c:pt idx="2">
                  <c:v>405(g)(2)(iv) </c:v>
                </c:pt>
                <c:pt idx="3">
                  <c:v>416(a)(1) </c:v>
                </c:pt>
                <c:pt idx="4">
                  <c:v>404(f)(6) </c:v>
                </c:pt>
              </c:strCache>
            </c:strRef>
          </c:cat>
          <c:val>
            <c:numRef>
              <c:f>'Subpart K'!$B$1:$B$5</c:f>
              <c:numCache>
                <c:formatCode>General</c:formatCode>
                <c:ptCount val="5"/>
                <c:pt idx="0">
                  <c:v>95</c:v>
                </c:pt>
                <c:pt idx="1">
                  <c:v>112</c:v>
                </c:pt>
                <c:pt idx="2">
                  <c:v>121</c:v>
                </c:pt>
                <c:pt idx="3">
                  <c:v>138</c:v>
                </c:pt>
                <c:pt idx="4">
                  <c:v>144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583424"/>
        <c:axId val="111333312"/>
      </c:barChart>
      <c:catAx>
        <c:axId val="68583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1333312"/>
        <c:crosses val="autoZero"/>
        <c:auto val="1"/>
        <c:lblAlgn val="ctr"/>
        <c:lblOffset val="100"/>
        <c:noMultiLvlLbl val="0"/>
      </c:catAx>
      <c:valAx>
        <c:axId val="111333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58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L'!$A$1:$A$5</c:f>
              <c:strCache>
                <c:ptCount val="5"/>
                <c:pt idx="0">
                  <c:v>451(g)(1)(vii) </c:v>
                </c:pt>
                <c:pt idx="1">
                  <c:v>451(b)(1) </c:v>
                </c:pt>
                <c:pt idx="2">
                  <c:v>451(e)(1) </c:v>
                </c:pt>
                <c:pt idx="3">
                  <c:v>451(g)(1) </c:v>
                </c:pt>
                <c:pt idx="4">
                  <c:v>453(b)(2)(v) </c:v>
                </c:pt>
              </c:strCache>
            </c:strRef>
          </c:cat>
          <c:val>
            <c:numRef>
              <c:f>'Subpart L'!$B$1:$B$5</c:f>
              <c:numCache>
                <c:formatCode>General</c:formatCode>
                <c:ptCount val="5"/>
                <c:pt idx="0">
                  <c:v>298</c:v>
                </c:pt>
                <c:pt idx="1">
                  <c:v>374</c:v>
                </c:pt>
                <c:pt idx="2">
                  <c:v>484</c:v>
                </c:pt>
                <c:pt idx="3">
                  <c:v>608</c:v>
                </c:pt>
                <c:pt idx="4">
                  <c:v>682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633088"/>
        <c:axId val="111335616"/>
      </c:barChart>
      <c:catAx>
        <c:axId val="68633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1335616"/>
        <c:crosses val="autoZero"/>
        <c:auto val="1"/>
        <c:lblAlgn val="ctr"/>
        <c:lblOffset val="100"/>
        <c:noMultiLvlLbl val="0"/>
      </c:catAx>
      <c:valAx>
        <c:axId val="111335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633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M'!$A$1:$A$5</c:f>
              <c:strCache>
                <c:ptCount val="5"/>
                <c:pt idx="0">
                  <c:v>501(b)(11) </c:v>
                </c:pt>
                <c:pt idx="1">
                  <c:v>501(b)(10) </c:v>
                </c:pt>
                <c:pt idx="2">
                  <c:v>501(b)(1) </c:v>
                </c:pt>
                <c:pt idx="3">
                  <c:v>503(a)(1) </c:v>
                </c:pt>
                <c:pt idx="4">
                  <c:v>501(b)(13) </c:v>
                </c:pt>
              </c:strCache>
            </c:strRef>
          </c:cat>
          <c:val>
            <c:numRef>
              <c:f>'Subpart M'!$B$1:$B$5</c:f>
              <c:numCache>
                <c:formatCode>General</c:formatCode>
                <c:ptCount val="5"/>
                <c:pt idx="0">
                  <c:v>486</c:v>
                </c:pt>
                <c:pt idx="1">
                  <c:v>593</c:v>
                </c:pt>
                <c:pt idx="2">
                  <c:v>1061</c:v>
                </c:pt>
                <c:pt idx="3">
                  <c:v>1243</c:v>
                </c:pt>
                <c:pt idx="4">
                  <c:v>4273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711936"/>
        <c:axId val="121012800"/>
      </c:barChart>
      <c:catAx>
        <c:axId val="687119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1012800"/>
        <c:crosses val="autoZero"/>
        <c:auto val="1"/>
        <c:lblAlgn val="ctr"/>
        <c:lblOffset val="100"/>
        <c:noMultiLvlLbl val="0"/>
      </c:catAx>
      <c:valAx>
        <c:axId val="121012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711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N'!$A$1:$A$5</c:f>
              <c:strCache>
                <c:ptCount val="5"/>
                <c:pt idx="0">
                  <c:v>552(b)(3)</c:v>
                </c:pt>
                <c:pt idx="1">
                  <c:v>552(b)(2)</c:v>
                </c:pt>
                <c:pt idx="2">
                  <c:v>552(b)(1)(i)</c:v>
                </c:pt>
                <c:pt idx="3">
                  <c:v>554(a)(6)</c:v>
                </c:pt>
                <c:pt idx="4">
                  <c:v>552(a)(1) </c:v>
                </c:pt>
              </c:strCache>
            </c:strRef>
          </c:cat>
          <c:val>
            <c:numRef>
              <c:f>'Subpart N'!$B$1:$B$5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82080"/>
        <c:axId val="121015104"/>
      </c:barChart>
      <c:catAx>
        <c:axId val="68782080"/>
        <c:scaling>
          <c:orientation val="minMax"/>
        </c:scaling>
        <c:delete val="0"/>
        <c:axPos val="l"/>
        <c:majorTickMark val="out"/>
        <c:minorTickMark val="none"/>
        <c:tickLblPos val="nextTo"/>
        <c:crossAx val="121015104"/>
        <c:crosses val="autoZero"/>
        <c:auto val="1"/>
        <c:lblAlgn val="ctr"/>
        <c:lblOffset val="100"/>
        <c:noMultiLvlLbl val="0"/>
      </c:catAx>
      <c:valAx>
        <c:axId val="121015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78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O'!$A$1:$A$5</c:f>
              <c:strCache>
                <c:ptCount val="5"/>
                <c:pt idx="0">
                  <c:v>602(a)(9)(ii)</c:v>
                </c:pt>
                <c:pt idx="1">
                  <c:v>602(c)(1)(vii) </c:v>
                </c:pt>
                <c:pt idx="2">
                  <c:v>602(c)(1)(ii) </c:v>
                </c:pt>
                <c:pt idx="3">
                  <c:v>602(c)(1)(vi) </c:v>
                </c:pt>
                <c:pt idx="4">
                  <c:v>602(d)  </c:v>
                </c:pt>
              </c:strCache>
            </c:strRef>
          </c:cat>
          <c:val>
            <c:numRef>
              <c:f>'Subpart O'!$B$1:$B$5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34</c:v>
                </c:pt>
                <c:pt idx="3">
                  <c:v>36</c:v>
                </c:pt>
                <c:pt idx="4">
                  <c:v>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253888"/>
        <c:axId val="121017408"/>
      </c:barChart>
      <c:catAx>
        <c:axId val="12125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1017408"/>
        <c:crosses val="autoZero"/>
        <c:auto val="1"/>
        <c:lblAlgn val="ctr"/>
        <c:lblOffset val="100"/>
        <c:noMultiLvlLbl val="0"/>
      </c:catAx>
      <c:valAx>
        <c:axId val="121017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253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P'!$A$1:$A$5</c:f>
              <c:strCache>
                <c:ptCount val="5"/>
                <c:pt idx="0">
                  <c:v>651(k)(2) </c:v>
                </c:pt>
                <c:pt idx="1">
                  <c:v>651(j)(2) </c:v>
                </c:pt>
                <c:pt idx="2">
                  <c:v>651(k)(1) </c:v>
                </c:pt>
                <c:pt idx="3">
                  <c:v>651(c)(2) </c:v>
                </c:pt>
                <c:pt idx="4">
                  <c:v>652(a)(1) </c:v>
                </c:pt>
              </c:strCache>
            </c:strRef>
          </c:cat>
          <c:val>
            <c:numRef>
              <c:f>'Subpart P'!$B$1:$B$5</c:f>
              <c:numCache>
                <c:formatCode>General</c:formatCode>
                <c:ptCount val="5"/>
                <c:pt idx="0">
                  <c:v>49</c:v>
                </c:pt>
                <c:pt idx="1">
                  <c:v>157</c:v>
                </c:pt>
                <c:pt idx="2">
                  <c:v>184</c:v>
                </c:pt>
                <c:pt idx="3">
                  <c:v>205</c:v>
                </c:pt>
                <c:pt idx="4">
                  <c:v>430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914880"/>
        <c:axId val="121019712"/>
      </c:barChart>
      <c:catAx>
        <c:axId val="121914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1019712"/>
        <c:crosses val="autoZero"/>
        <c:auto val="1"/>
        <c:lblAlgn val="ctr"/>
        <c:lblOffset val="100"/>
        <c:noMultiLvlLbl val="0"/>
      </c:catAx>
      <c:valAx>
        <c:axId val="121019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1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Q'!$A$1:$A$5</c:f>
              <c:strCache>
                <c:ptCount val="5"/>
                <c:pt idx="0">
                  <c:v>703(b)(3)</c:v>
                </c:pt>
                <c:pt idx="1">
                  <c:v>703(a)(2)</c:v>
                </c:pt>
                <c:pt idx="2">
                  <c:v>702(i)(1)</c:v>
                </c:pt>
                <c:pt idx="3">
                  <c:v>703(a)(1) </c:v>
                </c:pt>
                <c:pt idx="4">
                  <c:v>701(b) </c:v>
                </c:pt>
              </c:strCache>
            </c:strRef>
          </c:cat>
          <c:val>
            <c:numRef>
              <c:f>'Subpart Q'!$B$1:$B$5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  <c:pt idx="4">
                  <c:v>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80928"/>
        <c:axId val="121136832"/>
      </c:barChart>
      <c:catAx>
        <c:axId val="121980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21136832"/>
        <c:crosses val="autoZero"/>
        <c:auto val="1"/>
        <c:lblAlgn val="ctr"/>
        <c:lblOffset val="100"/>
        <c:noMultiLvlLbl val="0"/>
      </c:catAx>
      <c:valAx>
        <c:axId val="121136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80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R'!$A$1:$A$5</c:f>
              <c:strCache>
                <c:ptCount val="5"/>
                <c:pt idx="0">
                  <c:v>760(d)(1)</c:v>
                </c:pt>
                <c:pt idx="1">
                  <c:v>760(b)(3) </c:v>
                </c:pt>
                <c:pt idx="2">
                  <c:v>754(a)</c:v>
                </c:pt>
                <c:pt idx="3">
                  <c:v>761(b) </c:v>
                </c:pt>
                <c:pt idx="4">
                  <c:v>760(a)(1) </c:v>
                </c:pt>
              </c:strCache>
            </c:strRef>
          </c:cat>
          <c:val>
            <c:numRef>
              <c:f>'Subpart R'!$B$1:$B$5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35</c:v>
                </c:pt>
                <c:pt idx="4">
                  <c:v>132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035712"/>
        <c:axId val="121139136"/>
      </c:barChart>
      <c:catAx>
        <c:axId val="1220357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1139136"/>
        <c:crosses val="autoZero"/>
        <c:auto val="1"/>
        <c:lblAlgn val="ctr"/>
        <c:lblOffset val="100"/>
        <c:noMultiLvlLbl val="0"/>
      </c:catAx>
      <c:valAx>
        <c:axId val="121139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035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S'!$A$1:$A$3</c:f>
              <c:strCache>
                <c:ptCount val="3"/>
                <c:pt idx="0">
                  <c:v>800(k)(1)(i)</c:v>
                </c:pt>
                <c:pt idx="1">
                  <c:v>800(j)(1)(i)(A)</c:v>
                </c:pt>
                <c:pt idx="2">
                  <c:v>800(b)(1)</c:v>
                </c:pt>
              </c:strCache>
            </c:strRef>
          </c:cat>
          <c:val>
            <c:numRef>
              <c:f>'Subpart S'!$B$1:$B$3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111488"/>
        <c:axId val="121141440"/>
      </c:barChart>
      <c:catAx>
        <c:axId val="122111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1141440"/>
        <c:crosses val="autoZero"/>
        <c:auto val="1"/>
        <c:lblAlgn val="ctr"/>
        <c:lblOffset val="100"/>
        <c:noMultiLvlLbl val="0"/>
      </c:catAx>
      <c:valAx>
        <c:axId val="121141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111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T'!$A$1:$A$5</c:f>
              <c:strCache>
                <c:ptCount val="5"/>
                <c:pt idx="0">
                  <c:v>850(c) </c:v>
                </c:pt>
                <c:pt idx="1">
                  <c:v>851(b)</c:v>
                </c:pt>
                <c:pt idx="2">
                  <c:v>850(g)</c:v>
                </c:pt>
                <c:pt idx="3">
                  <c:v>859(g)</c:v>
                </c:pt>
                <c:pt idx="4">
                  <c:v>850(a) </c:v>
                </c:pt>
              </c:strCache>
            </c:strRef>
          </c:cat>
          <c:val>
            <c:numRef>
              <c:f>'Subpart T'!$B$1:$B$5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  <c:pt idx="4">
                  <c:v>48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198016"/>
        <c:axId val="122290752"/>
      </c:barChart>
      <c:catAx>
        <c:axId val="1221980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90752"/>
        <c:crosses val="autoZero"/>
        <c:auto val="1"/>
        <c:lblAlgn val="ctr"/>
        <c:lblOffset val="100"/>
        <c:noMultiLvlLbl val="0"/>
      </c:catAx>
      <c:valAx>
        <c:axId val="122290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19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C'!$A$1:$A$5</c:f>
              <c:strCache>
                <c:ptCount val="5"/>
                <c:pt idx="0">
                  <c:v>25(a) </c:v>
                </c:pt>
                <c:pt idx="1">
                  <c:v>28(a) </c:v>
                </c:pt>
                <c:pt idx="2">
                  <c:v>20(b)(1) </c:v>
                </c:pt>
                <c:pt idx="3">
                  <c:v>21(b)(2) </c:v>
                </c:pt>
                <c:pt idx="4">
                  <c:v>20(b)(2) </c:v>
                </c:pt>
              </c:strCache>
            </c:strRef>
          </c:cat>
          <c:val>
            <c:numRef>
              <c:f>'Subpart C'!$B$1:$B$5</c:f>
              <c:numCache>
                <c:formatCode>General</c:formatCode>
                <c:ptCount val="5"/>
                <c:pt idx="0">
                  <c:v>94</c:v>
                </c:pt>
                <c:pt idx="1">
                  <c:v>104</c:v>
                </c:pt>
                <c:pt idx="2">
                  <c:v>267</c:v>
                </c:pt>
                <c:pt idx="3">
                  <c:v>406</c:v>
                </c:pt>
                <c:pt idx="4">
                  <c:v>507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234496"/>
        <c:axId val="61698560"/>
      </c:barChart>
      <c:catAx>
        <c:axId val="112234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698560"/>
        <c:crosses val="autoZero"/>
        <c:auto val="1"/>
        <c:lblAlgn val="ctr"/>
        <c:lblOffset val="100"/>
        <c:noMultiLvlLbl val="0"/>
      </c:catAx>
      <c:valAx>
        <c:axId val="61698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2234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198528"/>
        <c:axId val="122292480"/>
      </c:barChart>
      <c:catAx>
        <c:axId val="122198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92480"/>
        <c:crosses val="autoZero"/>
        <c:auto val="1"/>
        <c:lblAlgn val="ctr"/>
        <c:lblOffset val="100"/>
        <c:noMultiLvlLbl val="0"/>
      </c:catAx>
      <c:valAx>
        <c:axId val="12229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198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U'!$A$1:$A$3</c:f>
              <c:strCache>
                <c:ptCount val="3"/>
                <c:pt idx="0">
                  <c:v>901(e)</c:v>
                </c:pt>
                <c:pt idx="1">
                  <c:v>900(h)</c:v>
                </c:pt>
                <c:pt idx="2">
                  <c:v>905(h)</c:v>
                </c:pt>
              </c:strCache>
            </c:strRef>
          </c:cat>
          <c:val>
            <c:numRef>
              <c:f>'Subpart U'!$B$1:$B$3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281472"/>
        <c:axId val="122294784"/>
      </c:barChart>
      <c:catAx>
        <c:axId val="122281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94784"/>
        <c:crosses val="autoZero"/>
        <c:auto val="1"/>
        <c:lblAlgn val="ctr"/>
        <c:lblOffset val="100"/>
        <c:noMultiLvlLbl val="0"/>
      </c:catAx>
      <c:valAx>
        <c:axId val="122294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281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V'!$A$1:$A$5</c:f>
              <c:strCache>
                <c:ptCount val="5"/>
                <c:pt idx="0">
                  <c:v>960(c)(1)(iii)(B) </c:v>
                </c:pt>
                <c:pt idx="1">
                  <c:v>959(d)(2)</c:v>
                </c:pt>
                <c:pt idx="2">
                  <c:v>960(c)(1)(ii)</c:v>
                </c:pt>
                <c:pt idx="3">
                  <c:v>954(b)(1)(i)</c:v>
                </c:pt>
                <c:pt idx="4">
                  <c:v>952(a)(2)</c:v>
                </c:pt>
              </c:strCache>
            </c:strRef>
          </c:cat>
          <c:val>
            <c:numRef>
              <c:f>'Subpart V'!$B$1:$B$5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367488"/>
        <c:axId val="122297088"/>
      </c:barChart>
      <c:catAx>
        <c:axId val="122367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97088"/>
        <c:crosses val="autoZero"/>
        <c:auto val="1"/>
        <c:lblAlgn val="ctr"/>
        <c:lblOffset val="100"/>
        <c:noMultiLvlLbl val="0"/>
      </c:catAx>
      <c:valAx>
        <c:axId val="122297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367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1000(b) </c:v>
                </c:pt>
              </c:strCache>
            </c:strRef>
          </c:tx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635840"/>
        <c:axId val="122340480"/>
      </c:barChart>
      <c:catAx>
        <c:axId val="121635840"/>
        <c:scaling>
          <c:orientation val="minMax"/>
        </c:scaling>
        <c:delete val="0"/>
        <c:axPos val="l"/>
        <c:majorTickMark val="out"/>
        <c:minorTickMark val="none"/>
        <c:tickLblPos val="nextTo"/>
        <c:crossAx val="122340480"/>
        <c:crosses val="autoZero"/>
        <c:auto val="1"/>
        <c:lblAlgn val="ctr"/>
        <c:lblOffset val="100"/>
        <c:noMultiLvlLbl val="0"/>
      </c:catAx>
      <c:valAx>
        <c:axId val="122340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63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X'!$A$1:$A$5</c:f>
              <c:strCache>
                <c:ptCount val="5"/>
                <c:pt idx="0">
                  <c:v>1053(b)(16)</c:v>
                </c:pt>
                <c:pt idx="1">
                  <c:v>1060(a) </c:v>
                </c:pt>
                <c:pt idx="2">
                  <c:v>1053(b)(13) </c:v>
                </c:pt>
                <c:pt idx="3">
                  <c:v>1053(b)(4) </c:v>
                </c:pt>
                <c:pt idx="4">
                  <c:v>1053(b)(1) </c:v>
                </c:pt>
              </c:strCache>
            </c:strRef>
          </c:cat>
          <c:val>
            <c:numRef>
              <c:f>'Subpart X'!$B$1:$B$5</c:f>
              <c:numCache>
                <c:formatCode>General</c:formatCode>
                <c:ptCount val="5"/>
                <c:pt idx="0">
                  <c:v>110</c:v>
                </c:pt>
                <c:pt idx="1">
                  <c:v>218</c:v>
                </c:pt>
                <c:pt idx="2">
                  <c:v>220</c:v>
                </c:pt>
                <c:pt idx="3">
                  <c:v>335</c:v>
                </c:pt>
                <c:pt idx="4">
                  <c:v>1458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689600"/>
        <c:axId val="122342784"/>
      </c:barChart>
      <c:catAx>
        <c:axId val="121689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342784"/>
        <c:crosses val="autoZero"/>
        <c:auto val="1"/>
        <c:lblAlgn val="ctr"/>
        <c:lblOffset val="100"/>
        <c:noMultiLvlLbl val="0"/>
      </c:catAx>
      <c:valAx>
        <c:axId val="122342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68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Z'!$A$1:$A$5</c:f>
              <c:strCache>
                <c:ptCount val="5"/>
                <c:pt idx="0">
                  <c:v>1101(k)(9)(i)</c:v>
                </c:pt>
                <c:pt idx="1">
                  <c:v>1101(k)(3)(i) </c:v>
                </c:pt>
                <c:pt idx="2">
                  <c:v>1101(k)(2)(i)</c:v>
                </c:pt>
                <c:pt idx="3">
                  <c:v>1101(f)(1)(i)</c:v>
                </c:pt>
                <c:pt idx="4">
                  <c:v>1101(f)(2)(i) </c:v>
                </c:pt>
              </c:strCache>
            </c:strRef>
          </c:cat>
          <c:val>
            <c:numRef>
              <c:f>'Subpart Z'!$B$1:$B$5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14</c:v>
                </c:pt>
                <c:pt idx="3">
                  <c:v>14</c:v>
                </c:pt>
                <c:pt idx="4">
                  <c:v>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768448"/>
        <c:axId val="122345088"/>
      </c:barChart>
      <c:catAx>
        <c:axId val="1217684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345088"/>
        <c:crosses val="autoZero"/>
        <c:auto val="1"/>
        <c:lblAlgn val="ctr"/>
        <c:lblOffset val="100"/>
        <c:noMultiLvlLbl val="0"/>
      </c:catAx>
      <c:valAx>
        <c:axId val="122345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76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AA'!$A$1:$A$5</c:f>
              <c:strCache>
                <c:ptCount val="5"/>
                <c:pt idx="0">
                  <c:v>1204(b)</c:v>
                </c:pt>
                <c:pt idx="1">
                  <c:v>1203(e)(2)(iii)</c:v>
                </c:pt>
                <c:pt idx="2">
                  <c:v>1203(d)</c:v>
                </c:pt>
                <c:pt idx="3">
                  <c:v>1207(a)</c:v>
                </c:pt>
                <c:pt idx="4">
                  <c:v>1203(a)</c:v>
                </c:pt>
              </c:strCache>
            </c:strRef>
          </c:cat>
          <c:val>
            <c:numRef>
              <c:f>'Subpart AA'!$B$1:$B$5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7</c:v>
                </c:pt>
                <c:pt idx="3">
                  <c:v>15</c:v>
                </c:pt>
                <c:pt idx="4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847296"/>
        <c:axId val="122658816"/>
      </c:barChart>
      <c:catAx>
        <c:axId val="121847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658816"/>
        <c:crosses val="autoZero"/>
        <c:auto val="1"/>
        <c:lblAlgn val="ctr"/>
        <c:lblOffset val="100"/>
        <c:noMultiLvlLbl val="0"/>
      </c:catAx>
      <c:valAx>
        <c:axId val="122658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847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CC'!$A$1:$A$5</c:f>
              <c:strCache>
                <c:ptCount val="5"/>
                <c:pt idx="0">
                  <c:v>1424(a)(2)(ii)</c:v>
                </c:pt>
                <c:pt idx="1">
                  <c:v>1412(f)(1)</c:v>
                </c:pt>
                <c:pt idx="2">
                  <c:v>1412(e)(1)</c:v>
                </c:pt>
                <c:pt idx="3">
                  <c:v>1408(a)(2)</c:v>
                </c:pt>
                <c:pt idx="4">
                  <c:v>1428(a)</c:v>
                </c:pt>
              </c:strCache>
            </c:strRef>
          </c:cat>
          <c:val>
            <c:numRef>
              <c:f>'Subpart CC'!$B$1:$B$5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515968"/>
        <c:axId val="122661120"/>
      </c:barChart>
      <c:catAx>
        <c:axId val="122515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661120"/>
        <c:crosses val="autoZero"/>
        <c:auto val="1"/>
        <c:lblAlgn val="ctr"/>
        <c:lblOffset val="100"/>
        <c:noMultiLvlLbl val="0"/>
      </c:catAx>
      <c:valAx>
        <c:axId val="122661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515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D'!$A$1:$A$5</c:f>
              <c:strCache>
                <c:ptCount val="5"/>
                <c:pt idx="0">
                  <c:v>52(d)(1)</c:v>
                </c:pt>
                <c:pt idx="1">
                  <c:v>50(c)</c:v>
                </c:pt>
                <c:pt idx="2">
                  <c:v>55(b)</c:v>
                </c:pt>
                <c:pt idx="3">
                  <c:v>50(g)</c:v>
                </c:pt>
                <c:pt idx="4">
                  <c:v>62(d)(1)(i)</c:v>
                </c:pt>
              </c:strCache>
            </c:strRef>
          </c:cat>
          <c:val>
            <c:numRef>
              <c:f>'Subpart D'!$B$1:$B$5</c:f>
              <c:numCache>
                <c:formatCode>General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16</c:v>
                </c:pt>
                <c:pt idx="3">
                  <c:v>29</c:v>
                </c:pt>
                <c:pt idx="4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701312"/>
        <c:axId val="122663424"/>
      </c:barChart>
      <c:catAx>
        <c:axId val="122701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663424"/>
        <c:crosses val="autoZero"/>
        <c:auto val="1"/>
        <c:lblAlgn val="ctr"/>
        <c:lblOffset val="100"/>
        <c:noMultiLvlLbl val="0"/>
      </c:catAx>
      <c:valAx>
        <c:axId val="12266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70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E'!$A$1:$A$5</c:f>
              <c:strCache>
                <c:ptCount val="5"/>
                <c:pt idx="0">
                  <c:v>106(a)</c:v>
                </c:pt>
                <c:pt idx="1">
                  <c:v>102(a)(2) </c:v>
                </c:pt>
                <c:pt idx="2">
                  <c:v>95(a)</c:v>
                </c:pt>
                <c:pt idx="3">
                  <c:v>100(a)</c:v>
                </c:pt>
                <c:pt idx="4">
                  <c:v>102(a)(1) </c:v>
                </c:pt>
              </c:strCache>
            </c:strRef>
          </c:cat>
          <c:val>
            <c:numRef>
              <c:f>'Subpart E'!$B$1:$B$5</c:f>
              <c:numCache>
                <c:formatCode>General</c:formatCode>
                <c:ptCount val="5"/>
                <c:pt idx="0">
                  <c:v>13</c:v>
                </c:pt>
                <c:pt idx="1">
                  <c:v>28</c:v>
                </c:pt>
                <c:pt idx="2">
                  <c:v>127</c:v>
                </c:pt>
                <c:pt idx="3">
                  <c:v>923</c:v>
                </c:pt>
                <c:pt idx="4">
                  <c:v>1389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542656"/>
        <c:axId val="61700864"/>
      </c:barChart>
      <c:catAx>
        <c:axId val="113542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700864"/>
        <c:crosses val="autoZero"/>
        <c:auto val="1"/>
        <c:lblAlgn val="ctr"/>
        <c:lblOffset val="100"/>
        <c:noMultiLvlLbl val="0"/>
      </c:catAx>
      <c:valAx>
        <c:axId val="6170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542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F'!$A$1:$A$5</c:f>
              <c:strCache>
                <c:ptCount val="5"/>
                <c:pt idx="0">
                  <c:v>152(d)(4)</c:v>
                </c:pt>
                <c:pt idx="1">
                  <c:v>150(c)(1)(viii) </c:v>
                </c:pt>
                <c:pt idx="2">
                  <c:v>150(a)(4)</c:v>
                </c:pt>
                <c:pt idx="3">
                  <c:v>150(c)(1)(vi) </c:v>
                </c:pt>
                <c:pt idx="4">
                  <c:v>150(c)(1)(i) </c:v>
                </c:pt>
              </c:strCache>
            </c:strRef>
          </c:cat>
          <c:val>
            <c:numRef>
              <c:f>'Subpart F'!$B$1:$B$5</c:f>
              <c:numCache>
                <c:formatCode>General</c:formatCode>
                <c:ptCount val="5"/>
                <c:pt idx="0">
                  <c:v>12</c:v>
                </c:pt>
                <c:pt idx="1">
                  <c:v>19</c:v>
                </c:pt>
                <c:pt idx="2">
                  <c:v>19</c:v>
                </c:pt>
                <c:pt idx="3">
                  <c:v>25</c:v>
                </c:pt>
                <c:pt idx="4">
                  <c:v>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602048"/>
        <c:axId val="61654144"/>
      </c:barChart>
      <c:catAx>
        <c:axId val="113602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654144"/>
        <c:crosses val="autoZero"/>
        <c:auto val="1"/>
        <c:lblAlgn val="ctr"/>
        <c:lblOffset val="100"/>
        <c:noMultiLvlLbl val="0"/>
      </c:catAx>
      <c:valAx>
        <c:axId val="61654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60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G'!$A$1:$A$5</c:f>
              <c:strCache>
                <c:ptCount val="5"/>
                <c:pt idx="0">
                  <c:v>200(a)</c:v>
                </c:pt>
                <c:pt idx="1">
                  <c:v>202</c:v>
                </c:pt>
                <c:pt idx="2">
                  <c:v>201(a) </c:v>
                </c:pt>
                <c:pt idx="3">
                  <c:v>200(g)(1) </c:v>
                </c:pt>
                <c:pt idx="4">
                  <c:v>200(g)(2)</c:v>
                </c:pt>
              </c:strCache>
            </c:strRef>
          </c:cat>
          <c:val>
            <c:numRef>
              <c:f>'Subpart G'!$B$1:$B$5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352192"/>
        <c:axId val="61656448"/>
      </c:barChart>
      <c:catAx>
        <c:axId val="121352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656448"/>
        <c:crosses val="autoZero"/>
        <c:auto val="1"/>
        <c:lblAlgn val="ctr"/>
        <c:lblOffset val="100"/>
        <c:noMultiLvlLbl val="0"/>
      </c:catAx>
      <c:valAx>
        <c:axId val="61656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352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'Supart H'!$A$1:$A$5</c:f>
              <c:strCache>
                <c:ptCount val="5"/>
                <c:pt idx="0">
                  <c:v>251(b)(1)</c:v>
                </c:pt>
                <c:pt idx="1">
                  <c:v>251(a)(6)</c:v>
                </c:pt>
                <c:pt idx="2">
                  <c:v>251(a)(2)(i) </c:v>
                </c:pt>
                <c:pt idx="3">
                  <c:v>251(a)(1) </c:v>
                </c:pt>
                <c:pt idx="4">
                  <c:v>252(a) </c:v>
                </c:pt>
              </c:strCache>
            </c:strRef>
          </c:cat>
          <c:val>
            <c:numRef>
              <c:f>'Supart H'!$B$1:$B$5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12</c:v>
                </c:pt>
                <c:pt idx="3">
                  <c:v>14</c:v>
                </c:pt>
                <c:pt idx="4">
                  <c:v>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415168"/>
        <c:axId val="61236352"/>
      </c:barChart>
      <c:catAx>
        <c:axId val="121415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236352"/>
        <c:crosses val="autoZero"/>
        <c:auto val="1"/>
        <c:lblAlgn val="ctr"/>
        <c:lblOffset val="100"/>
        <c:noMultiLvlLbl val="0"/>
      </c:catAx>
      <c:valAx>
        <c:axId val="61236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41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I'!$A$1:$A$5</c:f>
              <c:strCache>
                <c:ptCount val="5"/>
                <c:pt idx="0">
                  <c:v>300(b)(2)</c:v>
                </c:pt>
                <c:pt idx="1">
                  <c:v>304(h)(1)</c:v>
                </c:pt>
                <c:pt idx="2">
                  <c:v>304(i)(1)</c:v>
                </c:pt>
                <c:pt idx="3">
                  <c:v>304(d) </c:v>
                </c:pt>
                <c:pt idx="4">
                  <c:v>300(b)(1) </c:v>
                </c:pt>
              </c:strCache>
            </c:strRef>
          </c:cat>
          <c:val>
            <c:numRef>
              <c:f>'Subpart I'!$B$1:$B$5</c:f>
              <c:numCache>
                <c:formatCode>General</c:formatCode>
                <c:ptCount val="5"/>
                <c:pt idx="0">
                  <c:v>29</c:v>
                </c:pt>
                <c:pt idx="1">
                  <c:v>31</c:v>
                </c:pt>
                <c:pt idx="2">
                  <c:v>32</c:v>
                </c:pt>
                <c:pt idx="3">
                  <c:v>41</c:v>
                </c:pt>
                <c:pt idx="4">
                  <c:v>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555456"/>
        <c:axId val="61660480"/>
      </c:barChart>
      <c:catAx>
        <c:axId val="1215554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660480"/>
        <c:crosses val="autoZero"/>
        <c:auto val="1"/>
        <c:lblAlgn val="ctr"/>
        <c:lblOffset val="100"/>
        <c:noMultiLvlLbl val="0"/>
      </c:catAx>
      <c:valAx>
        <c:axId val="61660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555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J'!$A$1:$A$5</c:f>
              <c:strCache>
                <c:ptCount val="5"/>
                <c:pt idx="0">
                  <c:v>351(b)(4) </c:v>
                </c:pt>
                <c:pt idx="1">
                  <c:v>352(d)</c:v>
                </c:pt>
                <c:pt idx="2">
                  <c:v>351(b)(2)</c:v>
                </c:pt>
                <c:pt idx="3">
                  <c:v>350(a)(9) </c:v>
                </c:pt>
                <c:pt idx="4">
                  <c:v>350(a)(10) </c:v>
                </c:pt>
              </c:strCache>
            </c:strRef>
          </c:cat>
          <c:val>
            <c:numRef>
              <c:f>'Subpart J'!$B$1:$B$5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861952"/>
        <c:axId val="111331008"/>
      </c:barChart>
      <c:catAx>
        <c:axId val="60861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1331008"/>
        <c:crosses val="autoZero"/>
        <c:auto val="1"/>
        <c:lblAlgn val="ctr"/>
        <c:lblOffset val="100"/>
        <c:noMultiLvlLbl val="0"/>
      </c:catAx>
      <c:valAx>
        <c:axId val="111331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86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FABC-87A9-4E81-A8A8-4860D3C379E2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29C1-87F2-4AC7-A9DA-3CEE795C9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0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cap="small" baseline="0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324600"/>
            <a:ext cx="5181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kern="1200" cap="small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Number of Serious Violations – FY 2017</a:t>
            </a:r>
          </a:p>
          <a:p>
            <a:pPr algn="ctr"/>
            <a:endParaRPr lang="en-US" sz="2000" b="1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 rot="16200000">
            <a:off x="-1422488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29 CFR 1926.</a:t>
            </a:r>
          </a:p>
          <a:p>
            <a:pPr algn="l"/>
            <a:endParaRPr lang="en-US" sz="2400" b="0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34312" y="914400"/>
            <a:ext cx="4204888" cy="1266624"/>
          </a:xfrm>
        </p:spPr>
        <p:txBody>
          <a:bodyPr>
            <a:noAutofit/>
          </a:bodyPr>
          <a:lstStyle>
            <a:lvl1pPr algn="r">
              <a:defRPr sz="4400" baseline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Most Frequently Cited Violations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87686" y="5486400"/>
            <a:ext cx="3951514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chemeClr val="accent4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OSHA Federal Standards</a:t>
            </a:r>
          </a:p>
          <a:p>
            <a:pPr lvl="0"/>
            <a:r>
              <a:rPr lang="en-US" dirty="0" smtClean="0"/>
              <a:t>October 1, 2014 – September 30, 2015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73077" y="2971800"/>
            <a:ext cx="4066123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CONSTRUCTION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INDUSTRY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FY 2017</a:t>
            </a:r>
          </a:p>
        </p:txBody>
      </p:sp>
      <p:pic>
        <p:nvPicPr>
          <p:cNvPr id="8" name="Picture 3" descr="C:\Users\KBurke\Desktop\Lectora Working\2200\2200_WBT_v1\html\images\osha-logo-resized-6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4213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667" y="0"/>
            <a:ext cx="4563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FC-Constr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504" y="666342"/>
            <a:ext cx="622496" cy="40045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971800" y="6324600"/>
            <a:ext cx="3276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Serious Violations – FY 2012</a:t>
            </a:r>
          </a:p>
          <a:p>
            <a:pPr algn="l"/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10/26/2017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7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small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OSHA Federal Standards"/>
          <p:cNvSpPr/>
          <p:nvPr/>
        </p:nvSpPr>
        <p:spPr>
          <a:xfrm>
            <a:off x="4495800" y="5334000"/>
            <a:ext cx="4648200" cy="914400"/>
          </a:xfrm>
          <a:prstGeom prst="rect">
            <a:avLst/>
          </a:prstGeom>
          <a:solidFill>
            <a:srgbClr val="92D05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219200"/>
            <a:ext cx="4191000" cy="1676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Most Frequently Cited Serious Violations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910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OSHA Federal Standards</a:t>
            </a:r>
          </a:p>
          <a:p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October 1, 2016 – September 30, 2017</a:t>
            </a:r>
            <a:endParaRPr lang="en-US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welding cutting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036590"/>
              </p:ext>
            </p:extLst>
          </p:nvPr>
        </p:nvGraphicFramePr>
        <p:xfrm>
          <a:off x="762000" y="1905000"/>
          <a:ext cx="6400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Welding </a:t>
            </a:r>
            <a:r>
              <a:rPr lang="en-US" sz="3200" dirty="0">
                <a:latin typeface="+mn-lt"/>
              </a:rPr>
              <a:t>&amp; </a:t>
            </a:r>
            <a:r>
              <a:rPr lang="en-US" sz="3200" dirty="0" smtClean="0">
                <a:latin typeface="+mn-lt"/>
              </a:rPr>
              <a:t>Cutting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[1926.350 -.354]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752600" y="4898469"/>
            <a:ext cx="4042954" cy="35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Arc Welding – Using cables </a:t>
            </a:r>
            <a:r>
              <a:rPr lang="en-US" sz="1700" cap="small" dirty="0"/>
              <a:t>n</a:t>
            </a:r>
            <a:r>
              <a:rPr lang="en-US" sz="1700" cap="small" dirty="0" smtClean="0"/>
              <a:t>eeding </a:t>
            </a:r>
            <a:r>
              <a:rPr lang="en-US" sz="1700" cap="small" dirty="0"/>
              <a:t>r</a:t>
            </a:r>
            <a:r>
              <a:rPr lang="en-US" sz="1700" cap="small" dirty="0" smtClean="0"/>
              <a:t>epair 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752600" y="4157662"/>
            <a:ext cx="538256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Fire Prevention – Fire extinguisher </a:t>
            </a:r>
            <a:r>
              <a:rPr lang="en-US" sz="1700" cap="small" dirty="0"/>
              <a:t>a</a:t>
            </a:r>
            <a:r>
              <a:rPr lang="en-US" sz="1700" cap="small" dirty="0" smtClean="0"/>
              <a:t>vailable 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697915" y="1905000"/>
            <a:ext cx="355988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Gas Welding – Oxygen cylinder storage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676400" y="2667000"/>
            <a:ext cx="359079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Gas Welding – Cylinder secured upright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676400" y="3379857"/>
            <a:ext cx="494853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Arc Welding – Cables shall be free from repair or splice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J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electrica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461757"/>
              </p:ext>
            </p:extLst>
          </p:nvPr>
        </p:nvGraphicFramePr>
        <p:xfrm>
          <a:off x="685800" y="1905000"/>
          <a:ext cx="693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Electrical </a:t>
            </a:r>
            <a:r>
              <a:rPr lang="en-US" sz="3200" dirty="0"/>
              <a:t>[</a:t>
            </a:r>
            <a:r>
              <a:rPr lang="en-US" sz="3200" dirty="0" smtClean="0">
                <a:latin typeface="+mn-lt"/>
              </a:rPr>
              <a:t>1926.400 – .449]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5181600"/>
            <a:ext cx="47244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Requirements – Equipment installation &amp; use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28800" y="4343400"/>
            <a:ext cx="5105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Requirements – Worn &amp;frayed cords and cables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752600" y="1932057"/>
            <a:ext cx="29567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Wiring Design – Grounding </a:t>
            </a:r>
            <a:r>
              <a:rPr lang="en-US" sz="1700" cap="small" dirty="0"/>
              <a:t>p</a:t>
            </a:r>
            <a:r>
              <a:rPr lang="en-US" sz="1700" cap="small" dirty="0" smtClean="0"/>
              <a:t>ath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52600" y="2514600"/>
            <a:ext cx="533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– No employer shall permit work near any part of an electric circuit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52600" y="3532257"/>
            <a:ext cx="398743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Wiring Methods – Flexible cord strain relief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K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 title="scaffold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898112"/>
              </p:ext>
            </p:extLst>
          </p:nvPr>
        </p:nvGraphicFramePr>
        <p:xfrm>
          <a:off x="685800" y="1905000"/>
          <a:ext cx="6705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Scaffolds </a:t>
            </a:r>
            <a:r>
              <a:rPr lang="en-US" sz="3200" dirty="0"/>
              <a:t>[</a:t>
            </a:r>
            <a:r>
              <a:rPr lang="en-US" sz="3200" dirty="0" smtClean="0">
                <a:latin typeface="+mn-lt"/>
              </a:rPr>
              <a:t>1926.450 – .454]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4343400"/>
            <a:ext cx="55626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Requirements – All working levels shall be full planked 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28800" y="5181600"/>
            <a:ext cx="6096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Requirements – Protection </a:t>
            </a:r>
            <a:r>
              <a:rPr lang="en-US" sz="1700" cap="small" dirty="0"/>
              <a:t>by PFAS or Guard R</a:t>
            </a:r>
            <a:r>
              <a:rPr lang="en-US" sz="1700" cap="small" dirty="0" smtClean="0"/>
              <a:t>ail </a:t>
            </a:r>
            <a:r>
              <a:rPr lang="en-US" sz="1700" cap="small" dirty="0"/>
              <a:t>system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932057"/>
            <a:ext cx="394851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Aerial Lifts – Fall protection while in basket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52600" y="2743200"/>
            <a:ext cx="479015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 – Fall protection above 10 feet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52600" y="3532257"/>
            <a:ext cx="43357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 – Safe access above 2 feet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L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fall prote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961816"/>
              </p:ext>
            </p:extLst>
          </p:nvPr>
        </p:nvGraphicFramePr>
        <p:xfrm>
          <a:off x="762000" y="1905000"/>
          <a:ext cx="6705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Fall </a:t>
            </a:r>
            <a:r>
              <a:rPr lang="en-US" sz="3200" dirty="0">
                <a:latin typeface="+mn-lt"/>
              </a:rPr>
              <a:t>Protection </a:t>
            </a:r>
            <a:r>
              <a:rPr lang="en-US" sz="3200" dirty="0" smtClean="0">
                <a:latin typeface="+mn-lt"/>
              </a:rPr>
              <a:t>[1926.500 – .503]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748246" y="4338638"/>
            <a:ext cx="45763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Fall Protection Roofing Work </a:t>
            </a:r>
            <a:r>
              <a:rPr lang="en-US" sz="1700" cap="small" dirty="0"/>
              <a:t>on L</a:t>
            </a:r>
            <a:r>
              <a:rPr lang="en-US" sz="1700" cap="small" dirty="0" smtClean="0"/>
              <a:t>ow-sloped </a:t>
            </a:r>
            <a:r>
              <a:rPr lang="en-US" sz="1700" cap="small" dirty="0"/>
              <a:t>R</a:t>
            </a:r>
            <a:r>
              <a:rPr lang="en-US" sz="1700" cap="small" dirty="0" smtClean="0"/>
              <a:t>oofs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752600" y="51482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Fall Protection – Roofing </a:t>
            </a:r>
            <a:r>
              <a:rPr lang="en-US" sz="1700" cap="small" dirty="0"/>
              <a:t>W</a:t>
            </a:r>
            <a:r>
              <a:rPr lang="en-US" sz="1700" cap="small" dirty="0" smtClean="0"/>
              <a:t>ork </a:t>
            </a:r>
            <a:r>
              <a:rPr lang="en-US" sz="1700" cap="small" dirty="0"/>
              <a:t>on S</a:t>
            </a:r>
            <a:r>
              <a:rPr lang="en-US" sz="1700" cap="small" dirty="0" smtClean="0"/>
              <a:t>teep Roofs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676400" y="1932057"/>
            <a:ext cx="39069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Fall Protection – Residential </a:t>
            </a:r>
            <a:r>
              <a:rPr lang="en-US" sz="1700" cap="small" dirty="0"/>
              <a:t>C</a:t>
            </a:r>
            <a:r>
              <a:rPr lang="en-US" sz="1700" cap="small" dirty="0" smtClean="0"/>
              <a:t>onstruction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676400" y="2743200"/>
            <a:ext cx="59538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Training Requirements – Training for those exposed to fall hazards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676400" y="3532257"/>
            <a:ext cx="400410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Fall Protection – Unprotected sides &amp; edges 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M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 title="helicopters hoists elevators and conveyo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440468"/>
              </p:ext>
            </p:extLst>
          </p:nvPr>
        </p:nvGraphicFramePr>
        <p:xfrm>
          <a:off x="838200" y="1828800"/>
          <a:ext cx="6019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Helicopters</a:t>
            </a:r>
            <a:r>
              <a:rPr lang="en-US" sz="3600" dirty="0">
                <a:latin typeface="+mn-lt"/>
              </a:rPr>
              <a:t>, Hoists, Elevators, and Conveyors </a:t>
            </a:r>
            <a:r>
              <a:rPr lang="en-US" sz="3600" dirty="0" smtClean="0">
                <a:latin typeface="+mn-lt"/>
              </a:rPr>
              <a:t>[1926.550 – .556]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" name="Rectangle 5" title="overhead hoists"/>
          <p:cNvSpPr>
            <a:spLocks noChangeArrowheads="1"/>
          </p:cNvSpPr>
          <p:nvPr/>
        </p:nvSpPr>
        <p:spPr bwMode="auto">
          <a:xfrm>
            <a:off x="1824446" y="2938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25" name="Rectangle 8" title="hoits and elevators"/>
          <p:cNvSpPr>
            <a:spLocks noChangeArrowheads="1"/>
          </p:cNvSpPr>
          <p:nvPr/>
        </p:nvSpPr>
        <p:spPr bwMode="auto">
          <a:xfrm>
            <a:off x="1824446" y="22860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676400" y="1828800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Complying with Manufacturer’s Recommendations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47754" y="4854182"/>
            <a:ext cx="6096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</a:t>
            </a:r>
            <a:r>
              <a:rPr lang="en-US" sz="1700" cap="small" dirty="0" smtClean="0"/>
              <a:t>Overhead protective covering</a:t>
            </a:r>
            <a:endParaRPr lang="en-US" sz="1700" cap="small" dirty="0"/>
          </a:p>
        </p:txBody>
      </p:sp>
      <p:sp>
        <p:nvSpPr>
          <p:cNvPr id="13" name="Rectangle 12"/>
          <p:cNvSpPr/>
          <p:nvPr/>
        </p:nvSpPr>
        <p:spPr>
          <a:xfrm>
            <a:off x="1680411" y="3303657"/>
            <a:ext cx="624438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</a:t>
            </a:r>
            <a:r>
              <a:rPr lang="en-US" sz="1700" cap="small" dirty="0" smtClean="0"/>
              <a:t>Operating rules shall be established &amp; posted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2590800"/>
            <a:ext cx="624438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Overhead Hoists – Shall meet the applicable requirements</a:t>
            </a:r>
            <a:endParaRPr lang="en-US" sz="1700" cap="small" dirty="0"/>
          </a:p>
        </p:txBody>
      </p:sp>
      <p:sp>
        <p:nvSpPr>
          <p:cNvPr id="17" name="Rectangle 16"/>
          <p:cNvSpPr/>
          <p:nvPr/>
        </p:nvSpPr>
        <p:spPr>
          <a:xfrm>
            <a:off x="1711234" y="4065657"/>
            <a:ext cx="628976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</a:t>
            </a:r>
            <a:r>
              <a:rPr lang="en-US" sz="1700" cap="small" dirty="0" smtClean="0"/>
              <a:t>All entrances of the hoist way shall be protected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37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motor vehicles mechanized equipme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900367"/>
              </p:ext>
            </p:extLst>
          </p:nvPr>
        </p:nvGraphicFramePr>
        <p:xfrm>
          <a:off x="685800" y="1866900"/>
          <a:ext cx="739140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Motor </a:t>
            </a:r>
            <a:r>
              <a:rPr lang="en-US" sz="3600" dirty="0">
                <a:latin typeface="+mn-lt"/>
              </a:rPr>
              <a:t>Vehicles, Mechanized Equipment, &amp; Marine </a:t>
            </a:r>
            <a:r>
              <a:rPr lang="en-US" sz="3600" dirty="0" smtClean="0">
                <a:latin typeface="+mn-lt"/>
              </a:rPr>
              <a:t>Operations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[1926.600 – .606]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1932057"/>
            <a:ext cx="584967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Material Handling Equipment – Industrial truck operator training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99314" y="3581400"/>
            <a:ext cx="643028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Material Handling Equipment – Modifications that affect capacity rating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99822" y="2590800"/>
            <a:ext cx="58963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Material Handling Equipment – Industrial trucks ANSI B56.1 1969 requirements 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752600" y="4343400"/>
            <a:ext cx="5943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Material Handling Equipment – Unauthorized personnel shall not be permitted to ride on PIT</a:t>
            </a:r>
            <a:endParaRPr lang="en-US" sz="1700" cap="small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88936" y="5175647"/>
            <a:ext cx="59072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Material Handling Equipment – Equipment which as obstructed </a:t>
            </a:r>
            <a:r>
              <a:rPr lang="en-US" sz="1700" cap="small" dirty="0"/>
              <a:t>v</a:t>
            </a:r>
            <a:r>
              <a:rPr lang="en-US" sz="1700" cap="small" dirty="0" smtClean="0"/>
              <a:t>iew cannot use reverse gear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4243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 title="exvavation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394060"/>
              </p:ext>
            </p:extLst>
          </p:nvPr>
        </p:nvGraphicFramePr>
        <p:xfrm>
          <a:off x="914399" y="1905000"/>
          <a:ext cx="6941087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Excavations</a:t>
            </a:r>
            <a:br>
              <a:rPr lang="en-US" sz="3200" dirty="0" smtClean="0"/>
            </a:br>
            <a:r>
              <a:rPr lang="en-US" sz="3200" dirty="0" smtClean="0"/>
              <a:t>[1926.650 – .652]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828800" y="4876800"/>
            <a:ext cx="6248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Excavation Requirements -  Employee removal from trench by competent person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821913" y="3456057"/>
            <a:ext cx="572188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Excavation Requirements – Daily inspections by competent person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4114800"/>
            <a:ext cx="60803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Excavation Requirements – Protection </a:t>
            </a:r>
            <a:r>
              <a:rPr lang="en-US" sz="1700" cap="small" dirty="0"/>
              <a:t>from Falling/Rolling Materials </a:t>
            </a:r>
            <a:r>
              <a:rPr lang="en-US" sz="1700" cap="small" dirty="0" smtClean="0"/>
              <a:t>&amp; </a:t>
            </a:r>
            <a:r>
              <a:rPr lang="en-US" sz="1700" cap="small" dirty="0"/>
              <a:t>Equipment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8418" y="2694057"/>
            <a:ext cx="390658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Excavation Requirements – Means of egress</a:t>
            </a:r>
            <a:endParaRPr lang="en-US" sz="1700" cap="small" dirty="0"/>
          </a:p>
        </p:txBody>
      </p:sp>
      <p:sp>
        <p:nvSpPr>
          <p:cNvPr id="8" name="Rectangle 7"/>
          <p:cNvSpPr/>
          <p:nvPr/>
        </p:nvSpPr>
        <p:spPr>
          <a:xfrm>
            <a:off x="1828800" y="1932057"/>
            <a:ext cx="364195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Protective Systems – Cave-in </a:t>
            </a:r>
            <a:r>
              <a:rPr lang="en-US" sz="1700" cap="small" dirty="0"/>
              <a:t>Protection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P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title="concrete and masonry constru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9840"/>
              </p:ext>
            </p:extLst>
          </p:nvPr>
        </p:nvGraphicFramePr>
        <p:xfrm>
          <a:off x="990600" y="1905000"/>
          <a:ext cx="5867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Concrete </a:t>
            </a:r>
            <a:r>
              <a:rPr lang="en-US" sz="3600" dirty="0">
                <a:latin typeface="+mn-lt"/>
              </a:rPr>
              <a:t>&amp; Masonry Construction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[1926.700 – .706]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1905000"/>
            <a:ext cx="45218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 – Reinforcing steel guarded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52600" y="2694057"/>
            <a:ext cx="470064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Cast-in-Place – Formwork designed to support loads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61591" y="3429000"/>
            <a:ext cx="51480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Equipment &amp; Tools – Equipment shall be locked &amp; tagged</a:t>
            </a:r>
            <a:endParaRPr lang="en-US" sz="1700" cap="small" dirty="0"/>
          </a:p>
        </p:txBody>
      </p:sp>
      <p:sp>
        <p:nvSpPr>
          <p:cNvPr id="10" name="Rectangle 9"/>
          <p:cNvSpPr/>
          <p:nvPr/>
        </p:nvSpPr>
        <p:spPr>
          <a:xfrm>
            <a:off x="1775558" y="4191000"/>
            <a:ext cx="50062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Cast-in-Place – Drawing or plans available at the jobsite</a:t>
            </a:r>
            <a:endParaRPr lang="en-US" sz="1700" cap="small" dirty="0"/>
          </a:p>
        </p:txBody>
      </p:sp>
      <p:sp>
        <p:nvSpPr>
          <p:cNvPr id="12" name="Rectangle 11"/>
          <p:cNvSpPr/>
          <p:nvPr/>
        </p:nvSpPr>
        <p:spPr>
          <a:xfrm>
            <a:off x="1752600" y="4953000"/>
            <a:ext cx="536909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Cast-in-Place – Erected shoring equipment shall be inspected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Q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title="steel ere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910698"/>
              </p:ext>
            </p:extLst>
          </p:nvPr>
        </p:nvGraphicFramePr>
        <p:xfrm>
          <a:off x="838199" y="1905000"/>
          <a:ext cx="6705601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Steel </a:t>
            </a:r>
            <a:r>
              <a:rPr lang="en-US" sz="3200" dirty="0" smtClean="0"/>
              <a:t>Erection</a:t>
            </a:r>
            <a:br>
              <a:rPr lang="en-US" sz="3200" dirty="0" smtClean="0"/>
            </a:br>
            <a:r>
              <a:rPr lang="en-US" sz="3200" dirty="0" smtClean="0"/>
              <a:t>[1926.750  </a:t>
            </a:r>
            <a:r>
              <a:rPr lang="en-US" sz="3200" dirty="0"/>
              <a:t>– .761]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4800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Fall Protection – Criteria for fall protection equipment shall conform with 1926.502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28800" y="4191000"/>
            <a:ext cx="54102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Fall Protection – Connections for fall arrest systems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719302" y="1905000"/>
            <a:ext cx="422429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Fall Protection – Protection from fall hazards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04292" y="2667000"/>
            <a:ext cx="286770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Training – Fall hazard training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46007" y="3379857"/>
            <a:ext cx="602639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Structural Steel Assembly – Stability shall be maintained at all times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R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underground construction caissons cofferdams and compressed ai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116546"/>
              </p:ext>
            </p:extLst>
          </p:nvPr>
        </p:nvGraphicFramePr>
        <p:xfrm>
          <a:off x="685800" y="2066924"/>
          <a:ext cx="6172200" cy="364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Underground </a:t>
            </a:r>
            <a:r>
              <a:rPr lang="en-US" sz="3200" dirty="0"/>
              <a:t>Construction, Caissons, Cofferdams, and Compressed </a:t>
            </a:r>
            <a:r>
              <a:rPr lang="en-US" sz="3200" dirty="0" smtClean="0"/>
              <a:t>Air</a:t>
            </a:r>
            <a:br>
              <a:rPr lang="en-US" sz="3200" dirty="0" smtClean="0"/>
            </a:br>
            <a:r>
              <a:rPr lang="en-US" sz="3200" dirty="0" smtClean="0"/>
              <a:t>[1926.800  </a:t>
            </a:r>
            <a:r>
              <a:rPr lang="en-US" sz="3200" dirty="0"/>
              <a:t>– .804]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899047"/>
            <a:ext cx="5562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Underground Construction – Employee shall provide &amp; maintain safe means of access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3042047"/>
            <a:ext cx="533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Underground Construction – Atmosphere in all underground work areas shall be tested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4185047"/>
            <a:ext cx="657802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Underground Construction – Fresh air shall be supplied to all underground work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 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Most Frequently Cited Serious Violations in </a:t>
            </a:r>
            <a:r>
              <a:rPr lang="en-US" sz="4000" b="1" dirty="0" smtClean="0">
                <a:latin typeface="+mn-lt"/>
              </a:rPr>
              <a:t>Construction 2017</a:t>
            </a:r>
            <a:endParaRPr lang="en-US" sz="4000" b="1" dirty="0">
              <a:latin typeface="+mn-lt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1926 Overall MFC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421211" y="1560697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Fall </a:t>
            </a:r>
            <a:r>
              <a:rPr lang="en-US" sz="1600" cap="small" dirty="0" smtClean="0"/>
              <a:t>Protection </a:t>
            </a:r>
            <a:r>
              <a:rPr lang="en-US" sz="1600" cap="small" dirty="0"/>
              <a:t>– Residential </a:t>
            </a:r>
            <a:r>
              <a:rPr lang="en-US" sz="1600" cap="small" dirty="0" smtClean="0"/>
              <a:t>construction</a:t>
            </a:r>
            <a:endParaRPr lang="en-US" sz="1700" cap="small" dirty="0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421211" y="2038455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Ladders – Not </a:t>
            </a:r>
            <a:r>
              <a:rPr lang="en-US" sz="1600" cap="small" dirty="0"/>
              <a:t>e</a:t>
            </a:r>
            <a:r>
              <a:rPr lang="en-US" sz="1600" cap="small" dirty="0" smtClean="0"/>
              <a:t>xtended </a:t>
            </a:r>
            <a:r>
              <a:rPr lang="en-US" sz="1600" cap="small" dirty="0"/>
              <a:t>3 feet a</a:t>
            </a:r>
            <a:r>
              <a:rPr lang="en-US" sz="1600" cap="small" dirty="0" smtClean="0"/>
              <a:t>bove </a:t>
            </a:r>
            <a:r>
              <a:rPr lang="en-US" sz="1600" cap="small" dirty="0"/>
              <a:t>l</a:t>
            </a:r>
            <a:r>
              <a:rPr lang="en-US" sz="1600" cap="small" dirty="0" smtClean="0"/>
              <a:t>anding</a:t>
            </a:r>
            <a:endParaRPr lang="en-US" sz="1700" cap="small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362200" y="25146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Eye &amp; face Protection – Use of appropriate protection</a:t>
            </a:r>
            <a:endParaRPr lang="en-US" sz="1700" cap="small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2362200" y="3435117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Fall Protection – Unprotected sides &amp; edges</a:t>
            </a:r>
            <a:endParaRPr lang="en-US" sz="1700" cap="small" dirty="0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2362200" y="2986609"/>
            <a:ext cx="5562600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Fall Protection– Training for those exposed to fall hazards</a:t>
            </a:r>
            <a:endParaRPr lang="en-US" sz="1700" cap="small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2362200" y="39158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Head </a:t>
            </a:r>
            <a:r>
              <a:rPr lang="en-US" sz="1600" cap="small" dirty="0" smtClean="0"/>
              <a:t>Protection – Use of protection</a:t>
            </a:r>
            <a:endParaRPr lang="en-US" sz="1700" cap="small" dirty="0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2362200" y="4377154"/>
            <a:ext cx="2528637" cy="27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Aerial Lifts </a:t>
            </a:r>
            <a:r>
              <a:rPr lang="en-US" sz="1600" cap="small" dirty="0"/>
              <a:t>– Fall </a:t>
            </a:r>
            <a:r>
              <a:rPr lang="en-US" sz="1600" cap="small" dirty="0" smtClean="0"/>
              <a:t>protection</a:t>
            </a:r>
            <a:endParaRPr lang="en-US" sz="1700" cap="small" dirty="0"/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2334126" y="4872449"/>
            <a:ext cx="4828674" cy="30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Scaffolds – Fall protection</a:t>
            </a:r>
            <a:endParaRPr lang="en-US" sz="1700" cap="small" dirty="0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2286000" y="5791200"/>
            <a:ext cx="5943600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_General Safety &amp; Health Provision  - Inspections by a competent person</a:t>
            </a:r>
            <a:endParaRPr lang="en-US" sz="1700" cap="small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334125" y="5334000"/>
            <a:ext cx="5895475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Fall Protection – Roofing work on low-sloped roofs</a:t>
            </a:r>
            <a:endParaRPr lang="en-US" sz="1700" cap="small" dirty="0"/>
          </a:p>
        </p:txBody>
      </p:sp>
      <p:sp>
        <p:nvSpPr>
          <p:cNvPr id="30" name="Footer Placeholder 4"/>
          <p:cNvSpPr txBox="1">
            <a:spLocks/>
          </p:cNvSpPr>
          <p:nvPr/>
        </p:nvSpPr>
        <p:spPr>
          <a:xfrm rot="16200000">
            <a:off x="-1422488" y="3454313"/>
            <a:ext cx="3835575" cy="53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rgbClr val="0070C0"/>
                </a:solidFill>
                <a:effectLst/>
              </a:rPr>
              <a:t>29 CFR 1926 Subparts</a:t>
            </a:r>
          </a:p>
          <a:p>
            <a:pPr algn="l"/>
            <a:endParaRPr lang="en-US" sz="2400" b="0" cap="small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Chart 17" title="Most Frequently cited serious violations in construction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886060"/>
              </p:ext>
            </p:extLst>
          </p:nvPr>
        </p:nvGraphicFramePr>
        <p:xfrm>
          <a:off x="1143000" y="1560696"/>
          <a:ext cx="7086600" cy="491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 title="demoli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364823"/>
              </p:ext>
            </p:extLst>
          </p:nvPr>
        </p:nvGraphicFramePr>
        <p:xfrm>
          <a:off x="1371600" y="1755576"/>
          <a:ext cx="6400800" cy="418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 title="demoli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007208"/>
              </p:ext>
            </p:extLst>
          </p:nvPr>
        </p:nvGraphicFramePr>
        <p:xfrm>
          <a:off x="1295399" y="1676400"/>
          <a:ext cx="592790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Demolition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/>
              <a:t>[</a:t>
            </a:r>
            <a:r>
              <a:rPr lang="en-US" sz="3200" dirty="0" smtClean="0">
                <a:latin typeface="+mn-lt"/>
              </a:rPr>
              <a:t>1926.850 – .860</a:t>
            </a:r>
            <a:r>
              <a:rPr lang="en-US" sz="3200" dirty="0"/>
              <a:t>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133600" y="41148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Stairs, Passageways &amp; Ladders – Shall be periodically inspected </a:t>
            </a:r>
            <a:endParaRPr lang="en-US" sz="16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129246" y="3352800"/>
            <a:ext cx="62527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Preparatory Operations – Open Walls Protected by a Height of 42 Inches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057400" y="1518047"/>
            <a:ext cx="5943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Preparatory Operations - Engineering </a:t>
            </a:r>
            <a:r>
              <a:rPr lang="en-US" sz="1700" cap="small" dirty="0"/>
              <a:t>Survey Prior to Demolition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6483" y="2541657"/>
            <a:ext cx="541731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Mechanical Demolitions – Inspections by a Competent Person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057400" y="4876800"/>
            <a:ext cx="4876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Preparatory Operations – Utilities Shut off or Capped  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 title="blasting and the use of explosiv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393140"/>
              </p:ext>
            </p:extLst>
          </p:nvPr>
        </p:nvGraphicFramePr>
        <p:xfrm>
          <a:off x="990600" y="2133600"/>
          <a:ext cx="6629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Blasting and the use of Explosives</a:t>
            </a:r>
            <a:br>
              <a:rPr lang="en-US" sz="3200" dirty="0" smtClean="0"/>
            </a:br>
            <a:r>
              <a:rPr lang="en-US" sz="3200" dirty="0" smtClean="0"/>
              <a:t>[1926.900  </a:t>
            </a:r>
            <a:r>
              <a:rPr lang="en-US" sz="3200" dirty="0"/>
              <a:t>– </a:t>
            </a:r>
            <a:r>
              <a:rPr lang="en-US" sz="3200" dirty="0" smtClean="0"/>
              <a:t>.914]</a:t>
            </a:r>
            <a:endParaRPr lang="en-US" sz="32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4343400"/>
            <a:ext cx="5943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Blaster Qualifications – Shall be knowledgeable </a:t>
            </a:r>
            <a:r>
              <a:rPr lang="en-US" sz="1700" cap="small" dirty="0"/>
              <a:t>&amp;</a:t>
            </a:r>
            <a:r>
              <a:rPr lang="en-US" sz="1700" cap="small" dirty="0" smtClean="0"/>
              <a:t> competent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676400" y="3048000"/>
            <a:ext cx="5638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Provisions – Special precautions shall be taken when blasting in congested areas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676400" y="2236857"/>
            <a:ext cx="657802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Loading of Explosives – Equipment shall not be operated within 50 feet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 U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 title="power transmission and distribu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300388"/>
              </p:ext>
            </p:extLst>
          </p:nvPr>
        </p:nvGraphicFramePr>
        <p:xfrm>
          <a:off x="838200" y="1752600"/>
          <a:ext cx="6781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Power </a:t>
            </a:r>
            <a:r>
              <a:rPr lang="en-US" sz="3600" dirty="0"/>
              <a:t>Transmission and </a:t>
            </a:r>
            <a:r>
              <a:rPr lang="en-US" sz="3600" dirty="0" smtClean="0"/>
              <a:t>Distribution</a:t>
            </a:r>
            <a:br>
              <a:rPr lang="en-US" sz="3600" dirty="0" smtClean="0"/>
            </a:br>
            <a:r>
              <a:rPr lang="en-US" sz="3600" dirty="0" smtClean="0"/>
              <a:t>[1926.950 – .968]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4870847"/>
            <a:ext cx="5486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Working On or Near Exposed Energized Parts – Energized past is insulated from the employee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V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438400"/>
            <a:ext cx="4800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PPE – Personal fall arrest systems shall meet the requirements of Subpart M</a:t>
            </a:r>
            <a:endParaRPr lang="en-US" sz="1700" cap="small" dirty="0"/>
          </a:p>
        </p:txBody>
      </p:sp>
      <p:sp>
        <p:nvSpPr>
          <p:cNvPr id="13" name="Rectangle 12"/>
          <p:cNvSpPr/>
          <p:nvPr/>
        </p:nvSpPr>
        <p:spPr>
          <a:xfrm>
            <a:off x="2057400" y="4218057"/>
            <a:ext cx="4800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Job Briefing – Detailed discussions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2057400" y="3233410"/>
            <a:ext cx="533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Working On or Near Exposed Energized Parts – Employer shall establish minimum approach distances 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2057400" y="1752600"/>
            <a:ext cx="4800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Job Briefing – Briefing by the employee in charge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23972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557897"/>
            <a:ext cx="540577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ROPS on Equipment Manufactured on or </a:t>
            </a:r>
            <a:r>
              <a:rPr lang="en-US" sz="1700" cap="small" dirty="0" smtClean="0"/>
              <a:t>After </a:t>
            </a:r>
            <a:r>
              <a:rPr lang="en-US" sz="1700" cap="small" dirty="0"/>
              <a:t>Sept 1, 1972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</a:t>
            </a:r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cap="small" spc="-10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Rollover Protective Structure; Overhead Protection [1926.1000 – .1003]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0" name="Chart 9" title="rollover protective structure overhead prote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799616"/>
              </p:ext>
            </p:extLst>
          </p:nvPr>
        </p:nvGraphicFramePr>
        <p:xfrm>
          <a:off x="2286000" y="2438400"/>
          <a:ext cx="4572000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1066800" y="2893245"/>
            <a:ext cx="144780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1200" cap="small" dirty="0"/>
              <a:t>1000(b) </a:t>
            </a:r>
          </a:p>
        </p:txBody>
      </p:sp>
    </p:spTree>
    <p:extLst>
      <p:ext uri="{BB962C8B-B14F-4D97-AF65-F5344CB8AC3E}">
        <p14:creationId xmlns:p14="http://schemas.microsoft.com/office/powerpoint/2010/main" val="230257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stairways and ladde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871806"/>
              </p:ext>
            </p:extLst>
          </p:nvPr>
        </p:nvGraphicFramePr>
        <p:xfrm>
          <a:off x="990600" y="1828800"/>
          <a:ext cx="6477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Stairways and Ladders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/>
              <a:t>[</a:t>
            </a:r>
            <a:r>
              <a:rPr lang="en-US" sz="3200" dirty="0" smtClean="0">
                <a:latin typeface="+mn-lt"/>
              </a:rPr>
              <a:t>1926.1050 – .1060</a:t>
            </a:r>
            <a:r>
              <a:rPr lang="en-US" sz="3200" dirty="0"/>
              <a:t>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127543" y="3352800"/>
            <a:ext cx="3511257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Ladders – Using </a:t>
            </a:r>
            <a:r>
              <a:rPr lang="en-US" sz="1700" cap="small" dirty="0"/>
              <a:t>Top Step as a Step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129246" y="4876800"/>
            <a:ext cx="57955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Ladders – Portable ladders with structural defects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057400" y="1828800"/>
            <a:ext cx="358745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Ladders </a:t>
            </a:r>
            <a:r>
              <a:rPr lang="en-US" sz="1700" cap="small" dirty="0"/>
              <a:t>– 3 feet </a:t>
            </a:r>
            <a:r>
              <a:rPr lang="en-US" sz="1700" cap="small" dirty="0" smtClean="0"/>
              <a:t>Above </a:t>
            </a:r>
            <a:r>
              <a:rPr lang="en-US" sz="1700" cap="small" dirty="0"/>
              <a:t>Landing Surface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034934" y="2590800"/>
            <a:ext cx="246086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Ladders – Appropriate </a:t>
            </a:r>
            <a:r>
              <a:rPr lang="en-US" sz="1700" cap="small" dirty="0"/>
              <a:t>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4065657"/>
            <a:ext cx="417146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Training – Ladder </a:t>
            </a:r>
            <a:r>
              <a:rPr lang="en-US" sz="1700" cap="small" dirty="0"/>
              <a:t>&amp; Stairway Hazard Training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X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toxic and hazerdous substanc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91845"/>
              </p:ext>
            </p:extLst>
          </p:nvPr>
        </p:nvGraphicFramePr>
        <p:xfrm>
          <a:off x="838199" y="1828800"/>
          <a:ext cx="7064993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Toxic </a:t>
            </a:r>
            <a:r>
              <a:rPr lang="en-US" sz="3600" dirty="0">
                <a:latin typeface="+mn-lt"/>
              </a:rPr>
              <a:t>&amp; Hazardous </a:t>
            </a:r>
            <a:r>
              <a:rPr lang="en-US" sz="3600" dirty="0" smtClean="0">
                <a:latin typeface="+mn-lt"/>
              </a:rPr>
              <a:t>Substances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/>
              <a:t>[</a:t>
            </a:r>
            <a:r>
              <a:rPr lang="en-US" sz="3600" dirty="0" smtClean="0">
                <a:latin typeface="+mn-lt"/>
              </a:rPr>
              <a:t>1926.1100 – .1152]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81200" y="3276600"/>
            <a:ext cx="58674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Asbestos </a:t>
            </a:r>
            <a:r>
              <a:rPr lang="en-US" sz="1700" cap="small" dirty="0" smtClean="0"/>
              <a:t>– Determine presence, location &amp; quantity of ACM/PACM 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81200" y="4724400"/>
            <a:ext cx="6248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Asbestos – Training program 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905000" y="2541657"/>
            <a:ext cx="29306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Asbestos – </a:t>
            </a:r>
            <a:r>
              <a:rPr lang="en-US" sz="1700" cap="small" dirty="0" smtClean="0"/>
              <a:t>Exposure monitoring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3989457"/>
            <a:ext cx="576959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Asbestos – Identify </a:t>
            </a:r>
            <a:r>
              <a:rPr lang="en-US" sz="1700" cap="small" dirty="0" smtClean="0"/>
              <a:t>presence</a:t>
            </a:r>
            <a:r>
              <a:rPr lang="en-US" sz="1700" cap="small" dirty="0"/>
              <a:t>, </a:t>
            </a:r>
            <a:r>
              <a:rPr lang="en-US" sz="1700" cap="small" dirty="0" smtClean="0"/>
              <a:t>location </a:t>
            </a:r>
            <a:r>
              <a:rPr lang="en-US" sz="1700" cap="small" dirty="0"/>
              <a:t>&amp; </a:t>
            </a:r>
            <a:r>
              <a:rPr lang="en-US" sz="1700" cap="small" dirty="0" smtClean="0"/>
              <a:t>quantity </a:t>
            </a:r>
            <a:r>
              <a:rPr lang="en-US" sz="1700" cap="small" dirty="0"/>
              <a:t>of ACM/PACM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1828800"/>
            <a:ext cx="5181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Asbestos – </a:t>
            </a:r>
            <a:r>
              <a:rPr lang="en-US" sz="1700" cap="small" dirty="0" smtClean="0"/>
              <a:t>Exposure assessment by a competent person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Z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confined space in constru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889490"/>
              </p:ext>
            </p:extLst>
          </p:nvPr>
        </p:nvGraphicFramePr>
        <p:xfrm>
          <a:off x="762000" y="1905001"/>
          <a:ext cx="7239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Confined Space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in Construction 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[1926.1200 – .</a:t>
            </a:r>
            <a:r>
              <a:rPr lang="en-US" sz="3600" dirty="0" smtClean="0"/>
              <a:t>1212</a:t>
            </a:r>
            <a:r>
              <a:rPr lang="en-US" sz="3600" dirty="0" smtClean="0">
                <a:latin typeface="+mn-lt"/>
              </a:rPr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81200" y="2743200"/>
            <a:ext cx="42672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Training – employer </a:t>
            </a:r>
            <a:r>
              <a:rPr lang="en-US" sz="1700" cap="small" dirty="0"/>
              <a:t>m</a:t>
            </a:r>
            <a:r>
              <a:rPr lang="en-US" sz="1700" cap="small" dirty="0" smtClean="0"/>
              <a:t>ust </a:t>
            </a:r>
            <a:r>
              <a:rPr lang="en-US" sz="1700" cap="small" dirty="0"/>
              <a:t>p</a:t>
            </a:r>
            <a:r>
              <a:rPr lang="en-US" sz="1700" cap="small" dirty="0" smtClean="0"/>
              <a:t>rovide </a:t>
            </a:r>
            <a:r>
              <a:rPr lang="en-US" sz="1700" cap="small" dirty="0"/>
              <a:t>t</a:t>
            </a:r>
            <a:r>
              <a:rPr lang="en-US" sz="1700" cap="small" dirty="0" smtClean="0"/>
              <a:t>raining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3505200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Requirements – Written permit space program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905000" y="1752600"/>
            <a:ext cx="5638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– Competent person </a:t>
            </a:r>
            <a:r>
              <a:rPr lang="en-US" sz="1700" cap="small" dirty="0"/>
              <a:t>i</a:t>
            </a:r>
            <a:r>
              <a:rPr lang="en-US" sz="1700" cap="small" dirty="0" smtClean="0"/>
              <a:t>dentifies all confined </a:t>
            </a:r>
            <a:r>
              <a:rPr lang="en-US" sz="1700" cap="small" dirty="0"/>
              <a:t>s</a:t>
            </a:r>
            <a:r>
              <a:rPr lang="en-US" sz="1700" cap="small" dirty="0" smtClean="0"/>
              <a:t>paces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4267200"/>
            <a:ext cx="5257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– Guarding of all entrance covers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AA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4953000"/>
            <a:ext cx="57912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Permit-Required Confined Space Program – Identify &amp; evaluate the hazards 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2403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cranes and derricks in constru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910469"/>
              </p:ext>
            </p:extLst>
          </p:nvPr>
        </p:nvGraphicFramePr>
        <p:xfrm>
          <a:off x="761999" y="1905000"/>
          <a:ext cx="7392351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Cranes </a:t>
            </a:r>
            <a:r>
              <a:rPr lang="en-US" sz="3600" dirty="0">
                <a:latin typeface="+mn-lt"/>
              </a:rPr>
              <a:t>and Derricks in Construction 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[1926.1400 – .1442]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2509838"/>
            <a:ext cx="60198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Power Line safety Equipment Operations – Part of equipment could get closer than 20 feet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4999" y="3395662"/>
            <a:ext cx="5562601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Inspections – Equipment inspected each month it is in service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828800" y="1905000"/>
            <a:ext cx="60207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Signal Person Qualification – Must meet qualification requirements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4766846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cap="small" dirty="0" smtClean="0"/>
              <a:t>Work Area Control– Maintain barriers around hazard area</a:t>
            </a:r>
            <a:endParaRPr lang="en-US" sz="16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4038600"/>
            <a:ext cx="4648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Inspections – Equipment inspected every 12 months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CC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general safety and healt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389633"/>
              </p:ext>
            </p:extLst>
          </p:nvPr>
        </p:nvGraphicFramePr>
        <p:xfrm>
          <a:off x="1066800" y="1676400"/>
          <a:ext cx="7086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+mn-lt"/>
              </a:rPr>
              <a:t>General Safety &amp; Health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[1926.20 – .35]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05000" y="2590800"/>
            <a:ext cx="52578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Safety Training &amp; Education - Employee </a:t>
            </a:r>
            <a:r>
              <a:rPr lang="en-US" sz="1700" cap="small" dirty="0"/>
              <a:t>Training Programs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14525" y="5181600"/>
            <a:ext cx="59340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Housekeeping – Work area shall be kept clean</a:t>
            </a:r>
            <a:endParaRPr lang="en-US" sz="1700" cap="small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905000" y="3276600"/>
            <a:ext cx="556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Safety &amp; Health Provisions – Initiate &amp;Maintain </a:t>
            </a:r>
            <a:r>
              <a:rPr lang="en-US" sz="1700" cap="small" dirty="0"/>
              <a:t>Accident Prevention Programs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05000" y="1785937"/>
            <a:ext cx="6172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Safety &amp; Health Provision – Inspections </a:t>
            </a:r>
            <a:r>
              <a:rPr lang="en-US" sz="1700" cap="small" dirty="0"/>
              <a:t>by a Competent Person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905000" y="4313365"/>
            <a:ext cx="50292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Personal Protective Equipment – Employer Responsibility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3792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occupational health and evironmental control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401651"/>
              </p:ext>
            </p:extLst>
          </p:nvPr>
        </p:nvGraphicFramePr>
        <p:xfrm>
          <a:off x="990600" y="1752600"/>
          <a:ext cx="7162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Occupational </a:t>
            </a:r>
            <a:r>
              <a:rPr lang="en-US" sz="3600" dirty="0">
                <a:latin typeface="+mn-lt"/>
              </a:rPr>
              <a:t>Health &amp; Environmental </a:t>
            </a:r>
            <a:r>
              <a:rPr lang="en-US" sz="3600" dirty="0" smtClean="0">
                <a:latin typeface="+mn-lt"/>
              </a:rPr>
              <a:t>Controls [1926.50 – .66]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5" title="50(g)"/>
          <p:cNvSpPr>
            <a:spLocks noChangeArrowheads="1"/>
          </p:cNvSpPr>
          <p:nvPr/>
        </p:nvSpPr>
        <p:spPr bwMode="auto">
          <a:xfrm>
            <a:off x="1447800" y="30146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3352800"/>
            <a:ext cx="5464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Gases, Vapors, Fumes, Dust &amp; Mist – Implementing administrative or engineering controls first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27225" y="2514600"/>
            <a:ext cx="6149975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Medical Service &amp; First Aid – Suitable facilitates for quick drenching or flushing of the eyes and body</a:t>
            </a:r>
            <a:endParaRPr lang="en-US" sz="1700" cap="small" dirty="0"/>
          </a:p>
        </p:txBody>
      </p:sp>
      <p:sp>
        <p:nvSpPr>
          <p:cNvPr id="25" name="Rectangle 8" title=" lead"/>
          <p:cNvSpPr>
            <a:spLocks noChangeArrowheads="1"/>
          </p:cNvSpPr>
          <p:nvPr/>
        </p:nvSpPr>
        <p:spPr bwMode="auto">
          <a:xfrm>
            <a:off x="1447800" y="23622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4294257"/>
            <a:ext cx="6477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700" cap="small" dirty="0" smtClean="0"/>
              <a:t>Medical Service &amp; First Aid – Certified person available to render first aid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5181600"/>
            <a:ext cx="665422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Occupational Noise Exposure – Effectives hearing conservation program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</a:t>
            </a:r>
            <a:r>
              <a:rPr lang="en-US" sz="32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927225" y="1828800"/>
            <a:ext cx="6302375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Lead – </a:t>
            </a:r>
            <a:r>
              <a:rPr lang="en-US" sz="1700" cap="small" dirty="0" smtClean="0"/>
              <a:t>Determining exposure at or above </a:t>
            </a:r>
            <a:r>
              <a:rPr lang="en-US" sz="1700" cap="small" dirty="0"/>
              <a:t>a</a:t>
            </a:r>
            <a:r>
              <a:rPr lang="en-US" sz="1700" cap="small" dirty="0" smtClean="0"/>
              <a:t>ction levels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20411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 title="personal protective life saving equipme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36741"/>
              </p:ext>
            </p:extLst>
          </p:nvPr>
        </p:nvGraphicFramePr>
        <p:xfrm>
          <a:off x="990600" y="1752600"/>
          <a:ext cx="6951244" cy="403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Personal Protective &amp;  Life Saving Equipment [1926.95 – .107]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" name="Rectangle 5" title="head protection"/>
          <p:cNvSpPr>
            <a:spLocks noChangeArrowheads="1"/>
          </p:cNvSpPr>
          <p:nvPr/>
        </p:nvSpPr>
        <p:spPr bwMode="auto">
          <a:xfrm>
            <a:off x="1852985" y="3112532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25" name="Rectangle 8" title="eye and face protection"/>
          <p:cNvSpPr>
            <a:spLocks noChangeArrowheads="1"/>
          </p:cNvSpPr>
          <p:nvPr/>
        </p:nvSpPr>
        <p:spPr bwMode="auto">
          <a:xfrm>
            <a:off x="1852985" y="2460069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828800" y="1752600"/>
            <a:ext cx="49703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Eye and Face </a:t>
            </a:r>
            <a:r>
              <a:rPr lang="en-US" sz="1700" cap="small" dirty="0" smtClean="0"/>
              <a:t>Protection – Use of appropriate protection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2514600"/>
            <a:ext cx="331424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Head </a:t>
            </a:r>
            <a:r>
              <a:rPr lang="en-US" sz="1700" cap="small" dirty="0" smtClean="0"/>
              <a:t>Protection – Use of protection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3276600"/>
            <a:ext cx="315676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PPE – Provided Used &amp; Maintained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4800600"/>
            <a:ext cx="603684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Working over or Near Water – Where the danger of drowning exist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1828800" y="3989457"/>
            <a:ext cx="487684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Required Eye &amp; Face Protection – ANSI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731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 title="fire protection and preven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221678"/>
              </p:ext>
            </p:extLst>
          </p:nvPr>
        </p:nvGraphicFramePr>
        <p:xfrm>
          <a:off x="685800" y="1752600"/>
          <a:ext cx="6705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03976" y="1752600"/>
            <a:ext cx="650182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Fire Protection – 2A </a:t>
            </a:r>
            <a:r>
              <a:rPr lang="en-US" sz="1700" cap="small" dirty="0"/>
              <a:t>Fire Extinguisher Provided per 3000 sqft of </a:t>
            </a:r>
            <a:r>
              <a:rPr lang="en-US" sz="1700" cap="small" dirty="0" smtClean="0"/>
              <a:t>Building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03976" y="2584847"/>
            <a:ext cx="675524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Fire Protection – Extinguishers </a:t>
            </a:r>
            <a:r>
              <a:rPr lang="en-US" sz="1700" cap="small" dirty="0"/>
              <a:t>with 50ft of 5 gallons of flammable liquids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808" y="3429000"/>
            <a:ext cx="62261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Fire Protection – Firefighting equipment shall be periodically inspected</a:t>
            </a:r>
            <a:endParaRPr lang="en-US" sz="1700" cap="smal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Fire </a:t>
            </a:r>
            <a:r>
              <a:rPr lang="en-US" sz="3600" dirty="0">
                <a:latin typeface="+mn-lt"/>
              </a:rPr>
              <a:t>Protection &amp; </a:t>
            </a:r>
            <a:r>
              <a:rPr lang="en-US" sz="3600" dirty="0" smtClean="0">
                <a:latin typeface="+mn-lt"/>
              </a:rPr>
              <a:t>Prevention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[1926.150 – .159</a:t>
            </a:r>
            <a:r>
              <a:rPr lang="en-US" sz="3600" dirty="0"/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F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5105400"/>
            <a:ext cx="50081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Flammable Liquids – 20 B:C Provided on All Tank Trucks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828800" y="4267200"/>
            <a:ext cx="54915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Fire Protection – Portable extinguishers inspected periodically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11986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title="signs signals barricad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497068"/>
              </p:ext>
            </p:extLst>
          </p:nvPr>
        </p:nvGraphicFramePr>
        <p:xfrm>
          <a:off x="914400" y="1828800"/>
          <a:ext cx="700990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Signs</a:t>
            </a:r>
            <a:r>
              <a:rPr lang="en-US" sz="3200" dirty="0">
                <a:latin typeface="+mn-lt"/>
              </a:rPr>
              <a:t>, Signals &amp; Barricades </a:t>
            </a:r>
            <a:r>
              <a:rPr lang="en-US" sz="3200" dirty="0" smtClean="0">
                <a:latin typeface="+mn-lt"/>
              </a:rPr>
              <a:t>[1926.200 – .203]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1" name="Rectangle 5" title="accident prevention signs"/>
          <p:cNvSpPr>
            <a:spLocks noChangeArrowheads="1"/>
          </p:cNvSpPr>
          <p:nvPr/>
        </p:nvSpPr>
        <p:spPr bwMode="auto">
          <a:xfrm>
            <a:off x="1824446" y="2938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828800" y="1828800"/>
            <a:ext cx="59431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Accident Prevention Signs – Traffic signs conforming with MUTCD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2617857"/>
            <a:ext cx="53862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Accident Prevention Signs – Traffic signs at point of hazards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3379857"/>
            <a:ext cx="331334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Signaling – Flaggers signaling &amp; use</a:t>
            </a:r>
            <a:endParaRPr lang="en-US" sz="1700" cap="small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4980057"/>
            <a:ext cx="536781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Accident Prevention Signs – Signs shall be visible at all times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828800" y="4191000"/>
            <a:ext cx="658327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Barricades – Protection for employees shall conform with Part VI MUTCD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3674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materials handling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61085"/>
              </p:ext>
            </p:extLst>
          </p:nvPr>
        </p:nvGraphicFramePr>
        <p:xfrm>
          <a:off x="762000" y="1866900"/>
          <a:ext cx="70104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28800" y="4343400"/>
            <a:ext cx="54145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Rigging Equipment – Slings </a:t>
            </a:r>
            <a:r>
              <a:rPr lang="en-US" sz="1700" cap="small" dirty="0"/>
              <a:t>&amp;</a:t>
            </a:r>
            <a:r>
              <a:rPr lang="en-US" sz="1700" cap="small" dirty="0" smtClean="0"/>
              <a:t> all fastenings shall be inspected</a:t>
            </a:r>
            <a:endParaRPr lang="en-US" sz="1700" cap="smal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Materials </a:t>
            </a:r>
            <a:r>
              <a:rPr lang="en-US" sz="3600" dirty="0">
                <a:latin typeface="+mn-lt"/>
              </a:rPr>
              <a:t>Handling,  Storage, Use &amp; Disposal 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[1926.250 – .252]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5105400"/>
            <a:ext cx="5715000" cy="29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Rigging Equipment – Welding alloy steel chain sling identification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752600" y="1905000"/>
            <a:ext cx="2869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Disposal – exterior drop chutes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52600" y="2667000"/>
            <a:ext cx="492974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Rigging </a:t>
            </a:r>
            <a:r>
              <a:rPr lang="en-US" sz="1700" cap="small" dirty="0" smtClean="0"/>
              <a:t>Equipment - Inspection </a:t>
            </a:r>
            <a:r>
              <a:rPr lang="en-US" sz="1700" cap="small" dirty="0"/>
              <a:t>&amp; </a:t>
            </a:r>
            <a:r>
              <a:rPr lang="en-US" sz="1700" cap="small" dirty="0" smtClean="0"/>
              <a:t>removal </a:t>
            </a:r>
            <a:r>
              <a:rPr lang="en-US" sz="1700" cap="small" dirty="0"/>
              <a:t>from </a:t>
            </a:r>
            <a:r>
              <a:rPr lang="en-US" sz="1700" cap="small" dirty="0" smtClean="0"/>
              <a:t>service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52600" y="3456057"/>
            <a:ext cx="489024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Rigging Equipment – Permanently affixed identification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H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title="tools hand and pow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542055"/>
              </p:ext>
            </p:extLst>
          </p:nvPr>
        </p:nvGraphicFramePr>
        <p:xfrm>
          <a:off x="914400" y="1905000"/>
          <a:ext cx="6781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Tools</a:t>
            </a:r>
            <a:r>
              <a:rPr lang="en-US" sz="3200" dirty="0">
                <a:latin typeface="+mn-lt"/>
              </a:rPr>
              <a:t>: Hand &amp; </a:t>
            </a:r>
            <a:r>
              <a:rPr lang="en-US" sz="3200" dirty="0" smtClean="0">
                <a:latin typeface="+mn-lt"/>
              </a:rPr>
              <a:t>Power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[1926.300 – .307]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5105400"/>
            <a:ext cx="6096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General Requirements – Guarding of Rotating/Moving Parts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28800" y="4343400"/>
            <a:ext cx="5638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Woodworking Tools – Guarding of circular crosscut table saw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752600" y="1932057"/>
            <a:ext cx="478124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 – Tools </a:t>
            </a:r>
            <a:r>
              <a:rPr lang="en-US" sz="1700" cap="small" dirty="0"/>
              <a:t>Designed for </a:t>
            </a:r>
            <a:r>
              <a:rPr lang="en-US" sz="1700" cap="small" dirty="0" smtClean="0"/>
              <a:t>Guards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752600" y="2694057"/>
            <a:ext cx="52951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Woodworking Tools – Guarding </a:t>
            </a:r>
            <a:r>
              <a:rPr lang="en-US" sz="1700" cap="small" dirty="0"/>
              <a:t>of </a:t>
            </a:r>
            <a:r>
              <a:rPr lang="en-US" sz="1700" cap="small" dirty="0" smtClean="0"/>
              <a:t>portable </a:t>
            </a:r>
            <a:r>
              <a:rPr lang="en-US" sz="1700" cap="small" dirty="0"/>
              <a:t>c</a:t>
            </a:r>
            <a:r>
              <a:rPr lang="en-US" sz="1700" cap="small" dirty="0" smtClean="0"/>
              <a:t>ircular </a:t>
            </a:r>
            <a:r>
              <a:rPr lang="en-US" sz="1700" cap="small" dirty="0"/>
              <a:t>s</a:t>
            </a:r>
            <a:r>
              <a:rPr lang="en-US" sz="1700" cap="small" dirty="0" smtClean="0"/>
              <a:t>aws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776050" y="3505200"/>
            <a:ext cx="668215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Woodworking Tools – Circular hand-fed ripsaw shall be guarded by a hood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98&quot;&gt;&lt;object type=&quot;3&quot; unique_id=&quot;10299&quot;&gt;&lt;property id=&quot;20148&quot; value=&quot;5&quot;/&gt;&lt;property id=&quot;20300&quot; value=&quot;Slide 1 - &amp;quot;Most Frequently Cited Serious Violations&amp;quot;&quot;/&gt;&lt;property id=&quot;20307&quot; value=&quot;256&quot;/&gt;&lt;/object&gt;&lt;object type=&quot;3&quot; unique_id=&quot;10339&quot;&gt;&lt;property id=&quot;20148&quot; value=&quot;5&quot;/&gt;&lt;property id=&quot;20300&quot; value=&quot;Slide 2 - &amp;quot;Most Frequently Cited Serious Violations in Construction 2015&amp;quot;&quot;/&gt;&lt;property id=&quot;20307&quot; value=&quot;257&quot;/&gt;&lt;/object&gt;&lt;object type=&quot;3&quot; unique_id=&quot;10340&quot;&gt;&lt;property id=&quot;20148&quot; value=&quot;5&quot;/&gt;&lt;property id=&quot;20300&quot; value=&quot;Slide 3 - &amp;quot;General Safety &amp;amp; Health [1926.20 – .35]&amp;quot;&quot;/&gt;&lt;property id=&quot;20307&quot; value=&quot;258&quot;/&gt;&lt;/object&gt;&lt;object type=&quot;3&quot; unique_id=&quot;10402&quot;&gt;&lt;property id=&quot;20148&quot; value=&quot;5&quot;/&gt;&lt;property id=&quot;20300&quot; value=&quot;Slide 4 - &amp;quot;Occupational Health &amp;amp; Environmental Controls [1926.50 – .66]&amp;quot;&quot;/&gt;&lt;property id=&quot;20307&quot; value=&quot;260&quot;/&gt;&lt;/object&gt;&lt;object type=&quot;3&quot; unique_id=&quot;10973&quot;&gt;&lt;property id=&quot;20148&quot; value=&quot;5&quot;/&gt;&lt;property id=&quot;20300&quot; value=&quot;Slide 5 - &amp;quot;Personal Protective &amp;amp;  Life Saving Equipment [1926.95 – .107]&amp;quot;&quot;/&gt;&lt;property id=&quot;20307&quot; value=&quot;278&quot;/&gt;&lt;/object&gt;&lt;object type=&quot;3&quot; unique_id=&quot;10974&quot;&gt;&lt;property id=&quot;20148&quot; value=&quot;5&quot;/&gt;&lt;property id=&quot;20300&quot; value=&quot;Slide 6 - &amp;quot;Fire Protection &amp;amp; Prevention [1926.150 – .159]&amp;quot;&quot;/&gt;&lt;property id=&quot;20307&quot; value=&quot;261&quot;/&gt;&lt;/object&gt;&lt;object type=&quot;3&quot; unique_id=&quot;10975&quot;&gt;&lt;property id=&quot;20148&quot; value=&quot;5&quot;/&gt;&lt;property id=&quot;20300&quot; value=&quot;Slide 7 - &amp;quot;Signs, Signals &amp;amp; Barricades [1926.200 – .203]&amp;quot;&quot;/&gt;&lt;property id=&quot;20307&quot; value=&quot;262&quot;/&gt;&lt;/object&gt;&lt;object type=&quot;3&quot; unique_id=&quot;10976&quot;&gt;&lt;property id=&quot;20148&quot; value=&quot;5&quot;/&gt;&lt;property id=&quot;20300&quot; value=&quot;Slide 8 - &amp;quot;Materials Handling,  Storage, Use &amp;amp; Disposal &amp;#x0D;&amp;#x0A;[1926.250 – .252]&amp;quot;&quot;/&gt;&lt;property id=&quot;20307&quot; value=&quot;263&quot;/&gt;&lt;/object&gt;&lt;object type=&quot;3&quot; unique_id=&quot;10977&quot;&gt;&lt;property id=&quot;20148&quot; value=&quot;5&quot;/&gt;&lt;property id=&quot;20300&quot; value=&quot;Slide 9 - &amp;quot;Tools: Hand &amp;amp; Power [1926.300 – .307]&amp;quot;&quot;/&gt;&lt;property id=&quot;20307&quot; value=&quot;264&quot;/&gt;&lt;/object&gt;&lt;object type=&quot;3&quot; unique_id=&quot;10978&quot;&gt;&lt;property id=&quot;20148&quot; value=&quot;5&quot;/&gt;&lt;property id=&quot;20300&quot; value=&quot;Slide 10 - &amp;quot;Welding &amp;amp; Cutting [1926.350 -.354]&amp;quot;&quot;/&gt;&lt;property id=&quot;20307&quot; value=&quot;265&quot;/&gt;&lt;/object&gt;&lt;object type=&quot;3&quot; unique_id=&quot;10979&quot;&gt;&lt;property id=&quot;20148&quot; value=&quot;5&quot;/&gt;&lt;property id=&quot;20300&quot; value=&quot;Slide 11 - &amp;quot;Electrical [1926.400 – .449]&amp;quot;&quot;/&gt;&lt;property id=&quot;20307&quot; value=&quot;266&quot;/&gt;&lt;/object&gt;&lt;object type=&quot;3&quot; unique_id=&quot;10980&quot;&gt;&lt;property id=&quot;20148&quot; value=&quot;5&quot;/&gt;&lt;property id=&quot;20300&quot; value=&quot;Slide 12 - &amp;quot;Scaffolds [1926.450 – .454]&amp;quot;&quot;/&gt;&lt;property id=&quot;20307&quot; value=&quot;267&quot;/&gt;&lt;/object&gt;&lt;object type=&quot;3&quot; unique_id=&quot;10981&quot;&gt;&lt;property id=&quot;20148&quot; value=&quot;5&quot;/&gt;&lt;property id=&quot;20300&quot; value=&quot;Slide 13 - &amp;quot;Fall Protection [1926.500 – .503]&amp;quot;&quot;/&gt;&lt;property id=&quot;20307&quot; value=&quot;268&quot;/&gt;&lt;/object&gt;&lt;object type=&quot;3&quot; unique_id=&quot;10982&quot;&gt;&lt;property id=&quot;20148&quot; value=&quot;5&quot;/&gt;&lt;property id=&quot;20300&quot; value=&quot;Slide 14 - &amp;quot;Helicopters, Hoists, Elevators, and Conveyors [1926.550 – .556]&amp;quot;&quot;/&gt;&lt;property id=&quot;20307&quot; value=&quot;269&quot;/&gt;&lt;/object&gt;&lt;object type=&quot;3&quot; unique_id=&quot;10983&quot;&gt;&lt;property id=&quot;20148&quot; value=&quot;5&quot;/&gt;&lt;property id=&quot;20300&quot; value=&quot;Slide 15 - &amp;quot;Motor Vehicles, Mechanized Equipment, &amp;amp; Marine Operations [1926.600 – .606]&amp;quot;&quot;/&gt;&lt;property id=&quot;20307&quot; value=&quot;270&quot;/&gt;&lt;/object&gt;&lt;object type=&quot;3&quot; unique_id=&quot;10985&quot;&gt;&lt;property id=&quot;20148&quot; value=&quot;5&quot;/&gt;&lt;property id=&quot;20300&quot; value=&quot;Slide 17 - &amp;quot;Concrete &amp;amp; Masonry Construction&amp;#x0D;&amp;#x0A;[1926.700 – .706]&amp;quot;&quot;/&gt;&lt;property id=&quot;20307&quot; value=&quot;272&quot;/&gt;&lt;/object&gt;&lt;object type=&quot;3&quot; unique_id=&quot;10986&quot;&gt;&lt;property id=&quot;20148&quot; value=&quot;5&quot;/&gt;&lt;property id=&quot;20300&quot; value=&quot;Slide 18 - &amp;quot;Underground Construction, Caissons, Cofferdams, and Compressed Air [1926.800  – .804]&amp;quot;&quot;/&gt;&lt;property id=&quot;20307&quot; value=&quot;273&quot;/&gt;&lt;/object&gt;&lt;object type=&quot;3&quot; unique_id=&quot;10987&quot;&gt;&lt;property id=&quot;20148&quot; value=&quot;5&quot;/&gt;&lt;property id=&quot;20300&quot; value=&quot;Slide 20 - &amp;quot;Demolition [1926.850 – .860]&amp;quot;&quot;/&gt;&lt;property id=&quot;20307&quot; value=&quot;274&quot;/&gt;&lt;/object&gt;&lt;object type=&quot;3&quot; unique_id=&quot;10988&quot;&gt;&lt;property id=&quot;20148&quot; value=&quot;5&quot;/&gt;&lt;property id=&quot;20300&quot; value=&quot;Slide 23 - &amp;quot;Stairways and Ladders [1926.1050 – .1060]&amp;quot;&quot;/&gt;&lt;property id=&quot;20307&quot; value=&quot;275&quot;/&gt;&lt;/object&gt;&lt;object type=&quot;3&quot; unique_id=&quot;10989&quot;&gt;&lt;property id=&quot;20148&quot; value=&quot;5&quot;/&gt;&lt;property id=&quot;20300&quot; value=&quot;Slide 24 - &amp;quot;Toxic &amp;amp; Hazardous Substances [1926.1100 – .1152]&amp;quot;&quot;/&gt;&lt;property id=&quot;20307&quot; value=&quot;276&quot;/&gt;&lt;/object&gt;&lt;object type=&quot;3&quot; unique_id=&quot;10990&quot;&gt;&lt;property id=&quot;20148&quot; value=&quot;5&quot;/&gt;&lt;property id=&quot;20300&quot; value=&quot;Slide 25 - &amp;quot;Cranes and Derricks in Construction &amp;#x0D;&amp;#x0A;[1926.1400 – .1442]&amp;quot;&quot;/&gt;&lt;property id=&quot;20307&quot; value=&quot;277&quot;/&gt;&lt;/object&gt;&lt;object type=&quot;3&quot; unique_id=&quot;11353&quot;&gt;&lt;property id=&quot;20148&quot; value=&quot;5&quot;/&gt;&lt;property id=&quot;20300&quot; value=&quot;Slide 21 - &amp;quot;Power Transmission and Distribution  [1926.950 – .968]&amp;quot;&quot;/&gt;&lt;property id=&quot;20307&quot; value=&quot;280&quot;/&gt;&lt;/object&gt;&lt;object type=&quot;3&quot; unique_id=&quot;11354&quot;&gt;&lt;property id=&quot;20148&quot; value=&quot;5&quot;/&gt;&lt;property id=&quot;20300&quot; value=&quot;Slide 22 - &amp;quot;&amp;#x0D;&amp;#x0A;&amp;quot;&quot;/&gt;&lt;property id=&quot;20307&quot; value=&quot;281&quot;/&gt;&lt;/object&gt;&lt;object type=&quot;3&quot; unique_id=&quot;11544&quot;&gt;&lt;property id=&quot;20148&quot; value=&quot;5&quot;/&gt;&lt;property id=&quot;20300&quot; value=&quot;Slide 16 - &amp;quot;Excavations [1926.650 – .652]&amp;quot;&quot;/&gt;&lt;property id=&quot;20307&quot; value=&quot;282&quot;/&gt;&lt;/object&gt;&lt;object type=&quot;3&quot; unique_id=&quot;12005&quot;&gt;&lt;property id=&quot;20148&quot; value=&quot;5&quot;/&gt;&lt;property id=&quot;20300&quot; value=&quot;Slide 19 - &amp;quot;Steel Erection [1926.750  – .761]&amp;quot;&quot;/&gt;&lt;property id=&quot;20307&quot; value=&quot;283&quot;/&gt;&lt;/object&gt;&lt;/object&gt;&lt;object type=&quot;8&quot; unique_id=&quot;103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11693</TotalTime>
  <Words>1395</Words>
  <Application>Microsoft Office PowerPoint</Application>
  <PresentationFormat>On-screen Show (4:3)</PresentationFormat>
  <Paragraphs>212</Paragraphs>
  <Slides>27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Most Frequently Cited Serious Violations</vt:lpstr>
      <vt:lpstr>Most Frequently Cited Serious Violations in Construction 2017</vt:lpstr>
      <vt:lpstr>General Safety &amp; Health [1926.20 – .35]</vt:lpstr>
      <vt:lpstr>Occupational Health &amp; Environmental Controls [1926.50 – .66]</vt:lpstr>
      <vt:lpstr>Personal Protective &amp;  Life Saving Equipment [1926.95 – .107]</vt:lpstr>
      <vt:lpstr>Fire Protection &amp; Prevention [1926.150 – .159]</vt:lpstr>
      <vt:lpstr>Signs, Signals &amp; Barricades [1926.200 – .203]</vt:lpstr>
      <vt:lpstr>Materials Handling,  Storage, Use &amp; Disposal  [1926.250 – .252]</vt:lpstr>
      <vt:lpstr>Tools: Hand &amp; Power [1926.300 – .307]</vt:lpstr>
      <vt:lpstr>Welding &amp; Cutting [1926.350 -.354]</vt:lpstr>
      <vt:lpstr>Electrical [1926.400 – .449]</vt:lpstr>
      <vt:lpstr>Scaffolds [1926.450 – .454]</vt:lpstr>
      <vt:lpstr>Fall Protection [1926.500 – .503]</vt:lpstr>
      <vt:lpstr>Helicopters, Hoists, Elevators, and Conveyors [1926.550 – .556]</vt:lpstr>
      <vt:lpstr>Motor Vehicles, Mechanized Equipment, &amp; Marine Operations [1926.600 – .606]</vt:lpstr>
      <vt:lpstr>Excavations [1926.650 – .652]</vt:lpstr>
      <vt:lpstr>Concrete &amp; Masonry Construction [1926.700 – .706]</vt:lpstr>
      <vt:lpstr>Steel Erection [1926.750  – .761]</vt:lpstr>
      <vt:lpstr>Underground Construction, Caissons, Cofferdams, and Compressed Air [1926.800  – .804]</vt:lpstr>
      <vt:lpstr>Demolition [1926.850 – .860]</vt:lpstr>
      <vt:lpstr>Blasting and the use of Explosives [1926.900  – .914]</vt:lpstr>
      <vt:lpstr>Power Transmission and Distribution [1926.950 – .968]</vt:lpstr>
      <vt:lpstr> </vt:lpstr>
      <vt:lpstr>Stairways and Ladders [1926.1050 – .1060]</vt:lpstr>
      <vt:lpstr>Toxic &amp; Hazardous Substances [1926.1100 – .1152]</vt:lpstr>
      <vt:lpstr>Confined Space in Construction  [1926.1200 – .1212]</vt:lpstr>
      <vt:lpstr>Cranes and Derricks in Construction  [1926.1400 – .1442]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Kimberly - OSHA</dc:creator>
  <cp:lastModifiedBy>Powell, John W. - OSHA CTR</cp:lastModifiedBy>
  <cp:revision>367</cp:revision>
  <dcterms:created xsi:type="dcterms:W3CDTF">2013-06-05T16:36:57Z</dcterms:created>
  <dcterms:modified xsi:type="dcterms:W3CDTF">2017-10-26T23:08:42Z</dcterms:modified>
</cp:coreProperties>
</file>