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3" r:id="rId3"/>
    <p:sldId id="302" r:id="rId4"/>
    <p:sldId id="286" r:id="rId5"/>
    <p:sldId id="282" r:id="rId6"/>
    <p:sldId id="303" r:id="rId7"/>
    <p:sldId id="300" r:id="rId8"/>
    <p:sldId id="289" r:id="rId9"/>
    <p:sldId id="290" r:id="rId10"/>
    <p:sldId id="299" r:id="rId11"/>
    <p:sldId id="292" r:id="rId12"/>
    <p:sldId id="297" r:id="rId13"/>
    <p:sldId id="298" r:id="rId14"/>
    <p:sldId id="294" r:id="rId15"/>
    <p:sldId id="305" r:id="rId16"/>
    <p:sldId id="295" r:id="rId17"/>
    <p:sldId id="304" r:id="rId18"/>
    <p:sldId id="288" r:id="rId19"/>
  </p:sldIdLst>
  <p:sldSz cx="12192000" cy="6858000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AE7F19-2A8F-4B68-81AA-C4102ED86A42}" v="3" dt="2025-03-22T15:23:00.5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7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ott Parry" userId="058f1012c3cf1acf" providerId="LiveId" clId="{60AE7F19-2A8F-4B68-81AA-C4102ED86A42}"/>
    <pc:docChg chg="undo redo custSel modSld">
      <pc:chgData name="Scott Parry" userId="058f1012c3cf1acf" providerId="LiveId" clId="{60AE7F19-2A8F-4B68-81AA-C4102ED86A42}" dt="2025-03-22T15:24:05.581" v="84" actId="1076"/>
      <pc:docMkLst>
        <pc:docMk/>
      </pc:docMkLst>
      <pc:sldChg chg="addSp delSp modSp mod">
        <pc:chgData name="Scott Parry" userId="058f1012c3cf1acf" providerId="LiveId" clId="{60AE7F19-2A8F-4B68-81AA-C4102ED86A42}" dt="2025-03-22T15:24:05.581" v="84" actId="1076"/>
        <pc:sldMkLst>
          <pc:docMk/>
          <pc:sldMk cId="713110939" sldId="297"/>
        </pc:sldMkLst>
        <pc:spChg chg="add mod">
          <ac:chgData name="Scott Parry" userId="058f1012c3cf1acf" providerId="LiveId" clId="{60AE7F19-2A8F-4B68-81AA-C4102ED86A42}" dt="2025-03-22T15:17:03.404" v="24" actId="1076"/>
          <ac:spMkLst>
            <pc:docMk/>
            <pc:sldMk cId="713110939" sldId="297"/>
            <ac:spMk id="3" creationId="{BCBB131A-E6AD-7993-D2C2-D7927E2A6FFB}"/>
          </ac:spMkLst>
        </pc:spChg>
        <pc:spChg chg="add del mod">
          <ac:chgData name="Scott Parry" userId="058f1012c3cf1acf" providerId="LiveId" clId="{60AE7F19-2A8F-4B68-81AA-C4102ED86A42}" dt="2025-03-22T15:18:53.233" v="40" actId="1582"/>
          <ac:spMkLst>
            <pc:docMk/>
            <pc:sldMk cId="713110939" sldId="297"/>
            <ac:spMk id="4" creationId="{B3D64D70-7DB3-4A26-9F09-D11D1A77566F}"/>
          </ac:spMkLst>
        </pc:spChg>
        <pc:spChg chg="add del">
          <ac:chgData name="Scott Parry" userId="058f1012c3cf1acf" providerId="LiveId" clId="{60AE7F19-2A8F-4B68-81AA-C4102ED86A42}" dt="2025-03-22T15:18:00.923" v="34" actId="11529"/>
          <ac:spMkLst>
            <pc:docMk/>
            <pc:sldMk cId="713110939" sldId="297"/>
            <ac:spMk id="6" creationId="{45E886D7-DA16-9122-4C95-4455FEB1E52E}"/>
          </ac:spMkLst>
        </pc:spChg>
        <pc:spChg chg="add del">
          <ac:chgData name="Scott Parry" userId="058f1012c3cf1acf" providerId="LiveId" clId="{60AE7F19-2A8F-4B68-81AA-C4102ED86A42}" dt="2025-03-22T15:18:21.889" v="36" actId="11529"/>
          <ac:spMkLst>
            <pc:docMk/>
            <pc:sldMk cId="713110939" sldId="297"/>
            <ac:spMk id="7" creationId="{50F8CD61-307C-27DA-2171-43E00097085C}"/>
          </ac:spMkLst>
        </pc:spChg>
        <pc:spChg chg="add mod">
          <ac:chgData name="Scott Parry" userId="058f1012c3cf1acf" providerId="LiveId" clId="{60AE7F19-2A8F-4B68-81AA-C4102ED86A42}" dt="2025-03-22T15:19:25.801" v="69" actId="1035"/>
          <ac:spMkLst>
            <pc:docMk/>
            <pc:sldMk cId="713110939" sldId="297"/>
            <ac:spMk id="8" creationId="{9905D814-42E5-8622-C767-5A42034E76A6}"/>
          </ac:spMkLst>
        </pc:spChg>
        <pc:spChg chg="add mod">
          <ac:chgData name="Scott Parry" userId="058f1012c3cf1acf" providerId="LiveId" clId="{60AE7F19-2A8F-4B68-81AA-C4102ED86A42}" dt="2025-03-22T15:24:05.581" v="84" actId="1076"/>
          <ac:spMkLst>
            <pc:docMk/>
            <pc:sldMk cId="713110939" sldId="297"/>
            <ac:spMk id="9" creationId="{C939324A-CC84-1CAB-A998-DDA39175AF93}"/>
          </ac:spMkLst>
        </pc:spChg>
        <pc:picChg chg="mod">
          <ac:chgData name="Scott Parry" userId="058f1012c3cf1acf" providerId="LiveId" clId="{60AE7F19-2A8F-4B68-81AA-C4102ED86A42}" dt="2025-03-22T15:23:17.601" v="77" actId="1076"/>
          <ac:picMkLst>
            <pc:docMk/>
            <pc:sldMk cId="713110939" sldId="297"/>
            <ac:picMk id="5" creationId="{475E50F7-F459-9247-E178-EA33509C193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4CFE6A1B-03FF-4081-90D9-0641F185D61D}" type="datetimeFigureOut">
              <a:rPr lang="en-US" smtClean="0"/>
              <a:t>3/22/2025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57EC5D0D-E447-4A7C-829E-9453B2CF94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307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6CC92-7AF3-0701-B253-E6725AD82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EA661E-D196-1B3C-5027-E28DF0CEE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9486A-3C1C-16EA-2C81-2E2050E26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C948-F31E-4B36-A9F0-AD75338F3EA3}" type="datetimeFigureOut">
              <a:rPr lang="en-US" smtClean="0"/>
              <a:t>3/22/2025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F0F5B-E9FA-EF04-309A-412AF16AE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512E3-95B5-9D5A-818B-3664BD83A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632C-B6E4-4E4E-A588-A8A372B81D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971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B1256-E621-5FED-2ED0-A40FA6696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B1D26F-B52E-858E-193D-1178F1351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0C196-5047-A7BB-D70D-455945D4D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C948-F31E-4B36-A9F0-AD75338F3EA3}" type="datetimeFigureOut">
              <a:rPr lang="en-US" smtClean="0"/>
              <a:t>3/22/2025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BD8CC-4838-CB1B-9306-C3740A8F0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088A6-F66C-1B24-A741-D97025294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632C-B6E4-4E4E-A588-A8A372B81D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820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C79F8A-3DFA-E7E0-25B3-F055B1AB26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F82451-B6CA-7999-C751-BC5FBB17E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32108-CFED-1D18-723B-ED507A24D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C948-F31E-4B36-A9F0-AD75338F3EA3}" type="datetimeFigureOut">
              <a:rPr lang="en-US" smtClean="0"/>
              <a:t>3/22/2025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DA2DA-863E-5F57-27E1-A7BB5DA4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62A86-C636-2EAB-E344-8E87C1955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632C-B6E4-4E4E-A588-A8A372B81D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48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FDF2-C854-660B-E46B-E517BAAE0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A3A0-707E-F306-78A6-8F03E6FEB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D78C4-6261-A906-E4E0-1FA112504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C948-F31E-4B36-A9F0-AD75338F3EA3}" type="datetimeFigureOut">
              <a:rPr lang="en-US" smtClean="0"/>
              <a:t>3/22/2025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99BF9-4BF7-4819-72F2-87567C3F5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C575A-9D35-B623-F6D3-137E3F79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632C-B6E4-4E4E-A588-A8A372B81D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923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1249B-D7A0-0A7F-33D7-3D99CA90A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F7BCD-5EDD-6C54-BBCD-7B439897E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7C641-5AA4-1D16-4733-02DA84487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C948-F31E-4B36-A9F0-AD75338F3EA3}" type="datetimeFigureOut">
              <a:rPr lang="en-US" smtClean="0"/>
              <a:t>3/22/2025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ACC5D-6ABD-B154-BDE4-87F11EF53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7F9D3-972F-2D9F-85E7-E13F807F7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632C-B6E4-4E4E-A588-A8A372B81D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81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7C987-CF21-D6E2-E56D-463027E71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C4E09-1BDD-4CF6-F949-335151038C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F93B1-0286-64DC-1AB3-4C29D6E50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096595-12F9-4016-9317-CE6BFE363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C948-F31E-4B36-A9F0-AD75338F3EA3}" type="datetimeFigureOut">
              <a:rPr lang="en-US" smtClean="0"/>
              <a:t>3/22/2025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A7455-8A6E-D3D9-76DB-149A97BA0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70EE6B-71F1-86EB-79E6-5765CEC2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632C-B6E4-4E4E-A588-A8A372B81D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387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B9C69-B84F-BD86-987C-2C904D179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59342-8279-E9D2-2D50-2E13E177F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D3C9D-11B7-3182-48F4-020B9A836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5FC1CA-7537-32A4-EB87-CE9A0B15B4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BD37CF-0EEA-6C17-6140-2F6EE0D8F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E6C72D-1AD7-B0EC-58AA-E2B4DBA89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C948-F31E-4B36-A9F0-AD75338F3EA3}" type="datetimeFigureOut">
              <a:rPr lang="en-US" smtClean="0"/>
              <a:t>3/22/2025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00A081-4048-336B-0ACD-BCB44DE59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1894F1-4FB6-5824-863F-6BEB2A157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632C-B6E4-4E4E-A588-A8A372B81D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007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B4E35-0755-E4C3-2B3F-170DB31D7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2570A0-DE08-189B-7E2F-BD203156D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C948-F31E-4B36-A9F0-AD75338F3EA3}" type="datetimeFigureOut">
              <a:rPr lang="en-US" smtClean="0"/>
              <a:t>3/22/2025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E6204C-7B04-A97E-1849-B68A6A950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6F5ADB-FD4A-BFD9-2081-582949515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632C-B6E4-4E4E-A588-A8A372B81D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959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A87B6D-F9AD-A889-7AA6-DF180D4A2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C948-F31E-4B36-A9F0-AD75338F3EA3}" type="datetimeFigureOut">
              <a:rPr lang="en-US" smtClean="0"/>
              <a:t>3/22/2025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93FB6E-5850-1F2D-E6BD-A2D5EC52F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EFA68-D906-39E1-29E3-4E10246B8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632C-B6E4-4E4E-A588-A8A372B81D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405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1A972-AC57-EEA8-6A50-AC27E44CA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6B075-1E75-5067-F00D-8D8089C8D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CC6EB2-C3E9-5063-8E05-92B0C6F8F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FB369D-48EB-7D97-9AB5-946F1FBE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C948-F31E-4B36-A9F0-AD75338F3EA3}" type="datetimeFigureOut">
              <a:rPr lang="en-US" smtClean="0"/>
              <a:t>3/22/2025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4EA9F-D8AF-AB7B-9464-0127E4E96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BB99E4-2699-ADB6-F8C9-91FC0918D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632C-B6E4-4E4E-A588-A8A372B81D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180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75AF7-7806-2967-8977-08772E613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3DCF5E-0D8C-B026-65ED-76776B0D8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7F774D-115C-EC95-9564-7C8D0A7F4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9FAB4-5C72-96E6-5B16-A2F876716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C948-F31E-4B36-A9F0-AD75338F3EA3}" type="datetimeFigureOut">
              <a:rPr lang="en-US" smtClean="0"/>
              <a:t>3/22/2025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5EE48-347F-7944-E0FA-20DD0835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593FA0-80C2-8F09-4B60-51000F4DC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A632C-B6E4-4E4E-A588-A8A372B81D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409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5B5465-E543-A1C0-33D2-9F08F3801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907FC-DAF5-28BA-8328-C65B41AF6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193C-7734-47EC-795D-A197867003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8BC948-F31E-4B36-A9F0-AD75338F3EA3}" type="datetimeFigureOut">
              <a:rPr lang="en-US" smtClean="0"/>
              <a:t>3/22/2025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5C4DB-3A7D-3CB5-45D3-A2502A12A1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8B9F5-7D98-A9CA-CAF8-128C564B86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BA632C-B6E4-4E4E-A588-A8A372B81D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716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7BE1B-7505-52FB-7EE1-31D9187F2B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Alternative Option to Improving the Coastal Resiliency of Chippechaug Trail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63393-047B-5E0F-EA3F-59F0457429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618324" cy="249053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11/26/24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	                   MIFD Road Protection Sub-Committee</a:t>
            </a:r>
          </a:p>
        </p:txBody>
      </p:sp>
    </p:spTree>
    <p:extLst>
      <p:ext uri="{BB962C8B-B14F-4D97-AF65-F5344CB8AC3E}">
        <p14:creationId xmlns:p14="http://schemas.microsoft.com/office/powerpoint/2010/main" val="837205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B5E4C-3AC2-BE0E-D62E-5B03A8779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To Date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383BA5-F862-59E7-6BE5-1BD41CBBF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Geotechnical Investigation: surveys, test holes,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Concept designs created </a:t>
            </a:r>
          </a:p>
          <a:p>
            <a:r>
              <a:rPr lang="en-US" dirty="0"/>
              <a:t>Sloped Rock Wall design selected by MIFD Board</a:t>
            </a:r>
          </a:p>
          <a:p>
            <a:r>
              <a:rPr lang="en-US" dirty="0"/>
              <a:t>Preliminary budgets created to help with decisions</a:t>
            </a:r>
          </a:p>
          <a:p>
            <a:r>
              <a:rPr lang="en-US" dirty="0"/>
              <a:t>Met with Town Staff for comments and permitting concerns</a:t>
            </a:r>
          </a:p>
          <a:p>
            <a:r>
              <a:rPr lang="en-US" dirty="0"/>
              <a:t>Verbal agreements with MICO for construction access</a:t>
            </a:r>
          </a:p>
        </p:txBody>
      </p:sp>
    </p:spTree>
    <p:extLst>
      <p:ext uri="{BB962C8B-B14F-4D97-AF65-F5344CB8AC3E}">
        <p14:creationId xmlns:p14="http://schemas.microsoft.com/office/powerpoint/2010/main" val="1331266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CBE85-DBAE-A364-0163-5D1121D99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Chosen Design Plan View – Sloped Rock Wall</a:t>
            </a:r>
          </a:p>
        </p:txBody>
      </p:sp>
      <p:pic>
        <p:nvPicPr>
          <p:cNvPr id="5" name="Content Placeholder 4" descr="A map of a river&#10;&#10;Description automatically generated with medium confidence">
            <a:extLst>
              <a:ext uri="{FF2B5EF4-FFF2-40B4-BE49-F238E27FC236}">
                <a16:creationId xmlns:a16="http://schemas.microsoft.com/office/drawing/2014/main" id="{9A554326-DAFB-D9B3-FE06-FF1545281D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251" y="1825625"/>
            <a:ext cx="6663498" cy="4351338"/>
          </a:xfrm>
        </p:spPr>
      </p:pic>
    </p:spTree>
    <p:extLst>
      <p:ext uri="{BB962C8B-B14F-4D97-AF65-F5344CB8AC3E}">
        <p14:creationId xmlns:p14="http://schemas.microsoft.com/office/powerpoint/2010/main" val="1612200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A228B-535C-1985-D846-D4F3C0671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Enlarged Plan View</a:t>
            </a:r>
          </a:p>
        </p:txBody>
      </p:sp>
      <p:pic>
        <p:nvPicPr>
          <p:cNvPr id="5" name="Content Placeholder 4" descr="A close-up of a map&#10;&#10;Description automatically generated">
            <a:extLst>
              <a:ext uri="{FF2B5EF4-FFF2-40B4-BE49-F238E27FC236}">
                <a16:creationId xmlns:a16="http://schemas.microsoft.com/office/drawing/2014/main" id="{475E50F7-F459-9247-E178-EA33509C1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511" y="1782896"/>
            <a:ext cx="8482977" cy="43513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BB131A-E6AD-7993-D2C2-D7927E2A6FFB}"/>
              </a:ext>
            </a:extLst>
          </p:cNvPr>
          <p:cNvSpPr txBox="1"/>
          <p:nvPr/>
        </p:nvSpPr>
        <p:spPr>
          <a:xfrm>
            <a:off x="5042018" y="2580830"/>
            <a:ext cx="282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Chippechaug Trail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3D64D70-7DB3-4A26-9F09-D11D1A77566F}"/>
              </a:ext>
            </a:extLst>
          </p:cNvPr>
          <p:cNvSpPr/>
          <p:nvPr/>
        </p:nvSpPr>
        <p:spPr>
          <a:xfrm rot="21288472">
            <a:off x="2919411" y="3347002"/>
            <a:ext cx="6363756" cy="829701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05D814-42E5-8622-C767-5A42034E76A6}"/>
              </a:ext>
            </a:extLst>
          </p:cNvPr>
          <p:cNvSpPr txBox="1"/>
          <p:nvPr/>
        </p:nvSpPr>
        <p:spPr>
          <a:xfrm>
            <a:off x="5097809" y="3312702"/>
            <a:ext cx="199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Construction Area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39324A-CC84-1CAB-A998-DDA39175AF93}"/>
              </a:ext>
            </a:extLst>
          </p:cNvPr>
          <p:cNvSpPr txBox="1"/>
          <p:nvPr/>
        </p:nvSpPr>
        <p:spPr>
          <a:xfrm rot="20475851">
            <a:off x="9660727" y="1951238"/>
            <a:ext cx="5640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 &gt;</a:t>
            </a:r>
          </a:p>
        </p:txBody>
      </p:sp>
    </p:spTree>
    <p:extLst>
      <p:ext uri="{BB962C8B-B14F-4D97-AF65-F5344CB8AC3E}">
        <p14:creationId xmlns:p14="http://schemas.microsoft.com/office/powerpoint/2010/main" val="713110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90CA-1FC3-4218-CEE7-487542FB2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Enlarged Cross Section</a:t>
            </a:r>
          </a:p>
        </p:txBody>
      </p:sp>
      <p:pic>
        <p:nvPicPr>
          <p:cNvPr id="5" name="Content Placeholder 4" descr="A close-up of a map&#10;&#10;Description automatically generated">
            <a:extLst>
              <a:ext uri="{FF2B5EF4-FFF2-40B4-BE49-F238E27FC236}">
                <a16:creationId xmlns:a16="http://schemas.microsoft.com/office/drawing/2014/main" id="{700BE5DA-4130-FA3D-E269-DD707A32E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217" y="1825625"/>
            <a:ext cx="8467565" cy="4351338"/>
          </a:xfrm>
        </p:spPr>
      </p:pic>
    </p:spTree>
    <p:extLst>
      <p:ext uri="{BB962C8B-B14F-4D97-AF65-F5344CB8AC3E}">
        <p14:creationId xmlns:p14="http://schemas.microsoft.com/office/powerpoint/2010/main" val="111657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B86D3-235F-560A-26B6-D723EFD10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Advantages of Sloped Rock Wall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ADA48-F47C-3BE9-82D8-56999DFFF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7816"/>
            <a:ext cx="10810461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Rocks work!</a:t>
            </a:r>
          </a:p>
          <a:p>
            <a:pPr lvl="1"/>
            <a:r>
              <a:rPr lang="en-US" dirty="0"/>
              <a:t>Most-often used method to protect water-front properties, roads and other transportation infrastructure</a:t>
            </a:r>
          </a:p>
          <a:p>
            <a:pPr lvl="2"/>
            <a:r>
              <a:rPr lang="en-US" dirty="0"/>
              <a:t>Examples: Causeway to Masons Island and Enders Island, Amtrak train lines, Taylor Swift home, Breakwaters in Stonington</a:t>
            </a:r>
          </a:p>
          <a:p>
            <a:pPr lvl="1"/>
            <a:r>
              <a:rPr lang="en-US" dirty="0"/>
              <a:t>Causeways have lasted through hurricanes and survived for over 100 years</a:t>
            </a:r>
          </a:p>
          <a:p>
            <a:r>
              <a:rPr lang="en-US" dirty="0"/>
              <a:t>Outside of Coastal Jurisdiction Area</a:t>
            </a:r>
          </a:p>
          <a:p>
            <a:pPr lvl="1"/>
            <a:r>
              <a:rPr lang="en-US" dirty="0"/>
              <a:t>Do not need DEEP or Army Corp of Engineers approvals</a:t>
            </a:r>
          </a:p>
          <a:p>
            <a:r>
              <a:rPr lang="en-US" dirty="0"/>
              <a:t>No need for littoral rights or liability guarantees with MICO</a:t>
            </a:r>
          </a:p>
          <a:p>
            <a:r>
              <a:rPr lang="en-US" dirty="0"/>
              <a:t>Wall would be built on land already owned by MIPOA</a:t>
            </a:r>
          </a:p>
          <a:p>
            <a:r>
              <a:rPr lang="en-US" dirty="0"/>
              <a:t>Less Expensive</a:t>
            </a:r>
          </a:p>
          <a:p>
            <a:pPr lvl="1"/>
            <a:r>
              <a:rPr lang="en-US" dirty="0"/>
              <a:t>Costs likely to be in the $200,000 - $250,000 range</a:t>
            </a:r>
          </a:p>
          <a:p>
            <a:r>
              <a:rPr lang="en-US" dirty="0"/>
              <a:t>Disadvantages: </a:t>
            </a:r>
          </a:p>
          <a:p>
            <a:pPr lvl="1"/>
            <a:r>
              <a:rPr lang="en-US" dirty="0"/>
              <a:t>Does not stop erosion until erosion is within 10’ of road</a:t>
            </a:r>
          </a:p>
          <a:p>
            <a:pPr lvl="1"/>
            <a:r>
              <a:rPr lang="en-US" dirty="0"/>
              <a:t>Does not address sea level rise</a:t>
            </a:r>
          </a:p>
          <a:p>
            <a:pPr lvl="1"/>
            <a:r>
              <a:rPr lang="en-US" dirty="0"/>
              <a:t>Likely no grant funding available to help defray cost</a:t>
            </a:r>
          </a:p>
        </p:txBody>
      </p:sp>
    </p:spTree>
    <p:extLst>
      <p:ext uri="{BB962C8B-B14F-4D97-AF65-F5344CB8AC3E}">
        <p14:creationId xmlns:p14="http://schemas.microsoft.com/office/powerpoint/2010/main" val="3669299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1F5B7-DF5E-7CC4-79B3-F5B9BAA92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63140-5F6F-447E-5BA4-CFBC7A421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446E1-76C4-F8D7-7144-25A69E833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Engineering designs, test holes, permit fee = $20,000 (already spent)</a:t>
            </a:r>
          </a:p>
          <a:p>
            <a:r>
              <a:rPr lang="en-US" dirty="0"/>
              <a:t>MICO Land Use Fee (access &amp; excavation rights):  $5,000</a:t>
            </a:r>
          </a:p>
          <a:p>
            <a:r>
              <a:rPr lang="en-US" dirty="0"/>
              <a:t>Construction (4 estimates based on initial design)</a:t>
            </a:r>
          </a:p>
          <a:p>
            <a:pPr lvl="1"/>
            <a:r>
              <a:rPr lang="en-US" dirty="0"/>
              <a:t>Coit = $95,000</a:t>
            </a:r>
          </a:p>
          <a:p>
            <a:pPr lvl="1"/>
            <a:r>
              <a:rPr lang="en-US" dirty="0" err="1"/>
              <a:t>Machnick</a:t>
            </a:r>
            <a:r>
              <a:rPr lang="en-US" dirty="0"/>
              <a:t> = $124,000</a:t>
            </a:r>
          </a:p>
          <a:p>
            <a:pPr lvl="1"/>
            <a:r>
              <a:rPr lang="en-US" dirty="0" err="1"/>
              <a:t>Camputaro</a:t>
            </a:r>
            <a:r>
              <a:rPr lang="en-US" dirty="0"/>
              <a:t> = $225,000</a:t>
            </a:r>
          </a:p>
          <a:p>
            <a:pPr lvl="1"/>
            <a:r>
              <a:rPr lang="en-US" dirty="0" err="1"/>
              <a:t>Chirenza</a:t>
            </a:r>
            <a:r>
              <a:rPr lang="en-US" dirty="0"/>
              <a:t> = $268,000</a:t>
            </a:r>
          </a:p>
          <a:p>
            <a:pPr lvl="1"/>
            <a:r>
              <a:rPr lang="en-US" b="1" dirty="0"/>
              <a:t>Average Cost = $177,000</a:t>
            </a:r>
          </a:p>
          <a:p>
            <a:r>
              <a:rPr lang="en-US" dirty="0"/>
              <a:t>25% construction contingency fee = $44,000</a:t>
            </a:r>
          </a:p>
          <a:p>
            <a:r>
              <a:rPr lang="en-US" dirty="0"/>
              <a:t>Legal Fees = $2,000</a:t>
            </a:r>
          </a:p>
          <a:p>
            <a:r>
              <a:rPr lang="en-US" dirty="0" err="1"/>
              <a:t>Addl</a:t>
            </a:r>
            <a:r>
              <a:rPr lang="en-US" dirty="0"/>
              <a:t> design fees = $3,000</a:t>
            </a:r>
          </a:p>
          <a:p>
            <a:endParaRPr lang="en-US" dirty="0"/>
          </a:p>
          <a:p>
            <a:r>
              <a:rPr lang="en-US" dirty="0"/>
              <a:t>Total Projected Cost = $250,000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945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D9C1E-3914-8AED-45C4-01259E309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and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55CA2-D771-0029-EB46-B8223E123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Final Design</a:t>
            </a:r>
          </a:p>
          <a:p>
            <a:r>
              <a:rPr lang="en-US" dirty="0"/>
              <a:t>Apply for Planning and Zoning Permit</a:t>
            </a:r>
          </a:p>
          <a:p>
            <a:r>
              <a:rPr lang="en-US" dirty="0"/>
              <a:t>Complete MICO land use agreement </a:t>
            </a:r>
          </a:p>
          <a:p>
            <a:r>
              <a:rPr lang="en-US" dirty="0"/>
              <a:t>Complete Bid Documents</a:t>
            </a:r>
          </a:p>
          <a:p>
            <a:r>
              <a:rPr lang="en-US" dirty="0"/>
              <a:t>Request/Receive Bid Proposals</a:t>
            </a:r>
          </a:p>
          <a:p>
            <a:r>
              <a:rPr lang="en-US" dirty="0"/>
              <a:t>Board Meeting: Approve Project and Select Vendor</a:t>
            </a:r>
          </a:p>
          <a:p>
            <a:r>
              <a:rPr lang="en-US" dirty="0"/>
              <a:t>Special Meeting of Taxpayers to approve budget</a:t>
            </a:r>
          </a:p>
          <a:p>
            <a:r>
              <a:rPr lang="en-US" dirty="0"/>
              <a:t>Construction</a:t>
            </a:r>
          </a:p>
        </p:txBody>
      </p:sp>
    </p:spTree>
    <p:extLst>
      <p:ext uri="{BB962C8B-B14F-4D97-AF65-F5344CB8AC3E}">
        <p14:creationId xmlns:p14="http://schemas.microsoft.com/office/powerpoint/2010/main" val="3013962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8E267-E5F2-45C3-B161-BE3E93466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BA969-08A7-C2B4-3DF5-481A0EF53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Options to Move Forward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4E677-0794-3D1E-EE73-3D12C9F60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Approve and move forward with Sloped Rock Wall only (2025) </a:t>
            </a:r>
          </a:p>
          <a:p>
            <a:r>
              <a:rPr lang="en-US" sz="2400" dirty="0"/>
              <a:t>Approve and move forward with Living Shoreline only (2026/2027)</a:t>
            </a:r>
          </a:p>
          <a:p>
            <a:r>
              <a:rPr lang="en-US" sz="2400" dirty="0"/>
              <a:t>Do both: Sloped Rock Wall in 2025, Living Shoreline in 2026/2027</a:t>
            </a:r>
          </a:p>
          <a:p>
            <a:r>
              <a:rPr lang="en-US" sz="2400" dirty="0"/>
              <a:t>Do both: Living Shoreline in 2026/2027, sloped rock wall in future (wait and see if Living Shoreline is effective)</a:t>
            </a:r>
          </a:p>
          <a:p>
            <a:r>
              <a:rPr lang="en-US" sz="2400" dirty="0"/>
              <a:t>Do neither: simply repair the road if/when it is damaged by a storm(s)</a:t>
            </a:r>
          </a:p>
          <a:p>
            <a:pPr lvl="1"/>
            <a:r>
              <a:rPr lang="en-US" sz="2000" dirty="0"/>
              <a:t>$15,000 to $50,000 rough estimate depending on extent of damage for each time it has to be repaired</a:t>
            </a:r>
          </a:p>
          <a:p>
            <a:pPr lvl="1"/>
            <a:r>
              <a:rPr lang="en-US" sz="2000" dirty="0"/>
              <a:t>Possible that a Sloped Rock Wall would be recommended to be built at the same time as a road replacement if it is completely washed out in a storm</a:t>
            </a:r>
          </a:p>
        </p:txBody>
      </p:sp>
    </p:spTree>
    <p:extLst>
      <p:ext uri="{BB962C8B-B14F-4D97-AF65-F5344CB8AC3E}">
        <p14:creationId xmlns:p14="http://schemas.microsoft.com/office/powerpoint/2010/main" val="1672242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1D8E8-0DFC-F807-D3A5-C5708600E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Shoreline Project Overview and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09DC-786A-D0ED-93B2-9C6A7B286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DEEP greenlights a pilot plan of just Rocks &amp; Plants per MICO's request (a No-Fill design)</a:t>
            </a:r>
          </a:p>
          <a:p>
            <a:r>
              <a:rPr lang="en-US" dirty="0"/>
              <a:t>Engineers finalized plan of rocks and plants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Next:</a:t>
            </a:r>
          </a:p>
          <a:p>
            <a:r>
              <a:rPr lang="en-US" dirty="0"/>
              <a:t>GZA to submit pilot plan permit applications with MIPOA as the applicant</a:t>
            </a:r>
          </a:p>
          <a:p>
            <a:r>
              <a:rPr lang="en-US" dirty="0"/>
              <a:t>Acquire a letter of permission to DEEP from landowner (MICO)</a:t>
            </a:r>
          </a:p>
          <a:p>
            <a:r>
              <a:rPr lang="en-US" dirty="0"/>
              <a:t>Negotiate agreement with MICO for access rights, littoral rights and assumption of  liability</a:t>
            </a:r>
          </a:p>
          <a:p>
            <a:r>
              <a:rPr lang="en-US" dirty="0"/>
              <a:t>Permit review period of 12-18 months</a:t>
            </a:r>
          </a:p>
          <a:p>
            <a:r>
              <a:rPr lang="en-US" dirty="0"/>
              <a:t>Seek construction grant funds in 2025 or 2026 cycle</a:t>
            </a:r>
          </a:p>
          <a:p>
            <a:r>
              <a:rPr lang="en-US" dirty="0"/>
              <a:t>Construction of pilot plan project 2026 or 2027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50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59587-53E7-6F74-66BA-464141576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FEE56-9004-58D6-9736-082F28CEE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 of erosion issue</a:t>
            </a:r>
          </a:p>
          <a:p>
            <a:r>
              <a:rPr lang="en-US" dirty="0"/>
              <a:t>Original concepts considered</a:t>
            </a:r>
          </a:p>
          <a:p>
            <a:r>
              <a:rPr lang="en-US" dirty="0"/>
              <a:t>Creation of an alternative concept option: sloped rock wall</a:t>
            </a:r>
          </a:p>
          <a:p>
            <a:r>
              <a:rPr lang="en-US" dirty="0"/>
              <a:t>Design engineer selection</a:t>
            </a:r>
          </a:p>
          <a:p>
            <a:r>
              <a:rPr lang="en-US" dirty="0"/>
              <a:t>Proposed design</a:t>
            </a:r>
          </a:p>
          <a:p>
            <a:r>
              <a:rPr lang="en-US" dirty="0"/>
              <a:t>Projected cost</a:t>
            </a:r>
          </a:p>
          <a:p>
            <a:r>
              <a:rPr lang="en-US" dirty="0"/>
              <a:t>Next steps on alternative option</a:t>
            </a:r>
          </a:p>
          <a:p>
            <a:r>
              <a:rPr lang="en-US" dirty="0"/>
              <a:t>Update on Plan A “Living Shoreline”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182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2C4E7-B5A5-00AB-D51E-D720D6016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BF58C-62A4-1725-1C3E-279B5BC1E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Erosion North of Allyn’s Alley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F0C9BF-A26F-A097-39EF-203C954DB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70" y="1552452"/>
            <a:ext cx="5568796" cy="42137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98DC4B7-A9B5-5766-D096-331B117EC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49" y="1552451"/>
            <a:ext cx="5884181" cy="421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73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682CB-6166-B15B-FED4-65C8280C9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 Side of the Road North of Allyn’s Alley</a:t>
            </a:r>
          </a:p>
        </p:txBody>
      </p:sp>
      <p:pic>
        <p:nvPicPr>
          <p:cNvPr id="5" name="Content Placeholder 4" descr="Aerial view of a lake and a marina&#10;&#10;Description automatically generated with medium confidence">
            <a:extLst>
              <a:ext uri="{FF2B5EF4-FFF2-40B4-BE49-F238E27FC236}">
                <a16:creationId xmlns:a16="http://schemas.microsoft.com/office/drawing/2014/main" id="{C908D2A5-39D7-7226-79B4-B3FE4647C5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008" y="1310978"/>
            <a:ext cx="5601703" cy="5122838"/>
          </a:xfr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1E55EBC-2EB7-B803-D5E4-B3DB1E7515B7}"/>
              </a:ext>
            </a:extLst>
          </p:cNvPr>
          <p:cNvGrpSpPr/>
          <p:nvPr/>
        </p:nvGrpSpPr>
        <p:grpSpPr>
          <a:xfrm>
            <a:off x="6482880" y="4174435"/>
            <a:ext cx="1510747" cy="646331"/>
            <a:chOff x="6482880" y="4174435"/>
            <a:chExt cx="1510747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0D64C80-F7E3-6B83-F949-34932E28E541}"/>
                </a:ext>
              </a:extLst>
            </p:cNvPr>
            <p:cNvSpPr txBox="1"/>
            <p:nvPr/>
          </p:nvSpPr>
          <p:spPr>
            <a:xfrm>
              <a:off x="6731358" y="4174435"/>
              <a:ext cx="1262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95000"/>
                    </a:schemeClr>
                  </a:solidFill>
                </a:rPr>
                <a:t>Sloped rock wall installed in the 1960s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62B4356-9AA0-A7D0-3BFC-9681AF2AEFBD}"/>
                </a:ext>
              </a:extLst>
            </p:cNvPr>
            <p:cNvCxnSpPr/>
            <p:nvPr/>
          </p:nvCxnSpPr>
          <p:spPr>
            <a:xfrm flipH="1">
              <a:off x="6482880" y="4527417"/>
              <a:ext cx="248478" cy="119270"/>
            </a:xfrm>
            <a:prstGeom prst="straightConnector1">
              <a:avLst/>
            </a:prstGeom>
            <a:ln w="38100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BCDBE9A-A5AD-CAB9-042B-79D0C280D179}"/>
              </a:ext>
            </a:extLst>
          </p:cNvPr>
          <p:cNvSpPr txBox="1"/>
          <p:nvPr/>
        </p:nvSpPr>
        <p:spPr>
          <a:xfrm>
            <a:off x="5032997" y="4448552"/>
            <a:ext cx="1262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No erosion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98AE14-0CE5-E389-93FD-FDCE99E603E8}"/>
              </a:ext>
            </a:extLst>
          </p:cNvPr>
          <p:cNvGrpSpPr/>
          <p:nvPr/>
        </p:nvGrpSpPr>
        <p:grpSpPr>
          <a:xfrm>
            <a:off x="6295266" y="3429000"/>
            <a:ext cx="1698360" cy="646331"/>
            <a:chOff x="6295266" y="3429000"/>
            <a:chExt cx="1698360" cy="6463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CDDAD4-68A7-D61F-42E4-8C7AA028EC71}"/>
                </a:ext>
              </a:extLst>
            </p:cNvPr>
            <p:cNvSpPr txBox="1"/>
            <p:nvPr/>
          </p:nvSpPr>
          <p:spPr>
            <a:xfrm>
              <a:off x="6731357" y="3429000"/>
              <a:ext cx="1262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95000"/>
                    </a:schemeClr>
                  </a:solidFill>
                </a:rPr>
                <a:t>Living shoreline protection without rocks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73B0559-B446-5BA3-6598-BBFA8DEA74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5266" y="3734986"/>
              <a:ext cx="408840" cy="0"/>
            </a:xfrm>
            <a:prstGeom prst="straightConnector1">
              <a:avLst/>
            </a:prstGeom>
            <a:ln w="38100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AFA6E4D-79AA-0F8D-47B1-FC47EF3CD02B}"/>
              </a:ext>
            </a:extLst>
          </p:cNvPr>
          <p:cNvSpPr txBox="1"/>
          <p:nvPr/>
        </p:nvSpPr>
        <p:spPr>
          <a:xfrm>
            <a:off x="5501632" y="3452406"/>
            <a:ext cx="1100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Massive erosion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A4E264-C72A-B59C-DBA7-00096C5AFA9A}"/>
              </a:ext>
            </a:extLst>
          </p:cNvPr>
          <p:cNvSpPr txBox="1"/>
          <p:nvPr/>
        </p:nvSpPr>
        <p:spPr>
          <a:xfrm>
            <a:off x="9163876" y="1690688"/>
            <a:ext cx="2110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Conclusion: Sloped Rock Walls work!!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C50A92-696D-9427-C4E3-AE7BC66DD376}"/>
              </a:ext>
            </a:extLst>
          </p:cNvPr>
          <p:cNvSpPr txBox="1"/>
          <p:nvPr/>
        </p:nvSpPr>
        <p:spPr>
          <a:xfrm>
            <a:off x="9163877" y="3301893"/>
            <a:ext cx="21104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Issue: Regulators no longer allow them to be installed within CJA (there are exceptions)</a:t>
            </a:r>
          </a:p>
        </p:txBody>
      </p:sp>
    </p:spTree>
    <p:extLst>
      <p:ext uri="{BB962C8B-B14F-4D97-AF65-F5344CB8AC3E}">
        <p14:creationId xmlns:p14="http://schemas.microsoft.com/office/powerpoint/2010/main" val="181750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4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6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C5DF6-3F63-CFA7-922B-675CE77AB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Resiliency Options Originally Considered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0F269-CC32-A6DF-69D2-52329DB5F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Elevate the existing road </a:t>
            </a:r>
          </a:p>
          <a:p>
            <a:pPr lvl="1"/>
            <a:r>
              <a:rPr lang="en-US" dirty="0"/>
              <a:t>Very expensive and disruptive </a:t>
            </a:r>
          </a:p>
          <a:p>
            <a:pPr lvl="1"/>
            <a:r>
              <a:rPr lang="en-US" dirty="0"/>
              <a:t>Effective long-term solution for erosion and sea level rise</a:t>
            </a:r>
          </a:p>
          <a:p>
            <a:r>
              <a:rPr lang="en-US" dirty="0"/>
              <a:t>Permanently relocate main thruway onto Old South Rd and Allyn’s Alley</a:t>
            </a:r>
          </a:p>
          <a:p>
            <a:pPr lvl="1"/>
            <a:r>
              <a:rPr lang="en-US" dirty="0"/>
              <a:t>Expensive and disruptive</a:t>
            </a:r>
          </a:p>
          <a:p>
            <a:pPr lvl="1"/>
            <a:r>
              <a:rPr lang="en-US" dirty="0"/>
              <a:t>Deed restrictions and neighbor concerns</a:t>
            </a:r>
          </a:p>
          <a:p>
            <a:pPr lvl="1"/>
            <a:r>
              <a:rPr lang="en-US" dirty="0"/>
              <a:t>Effective long-term solution for erosion and sea level rise</a:t>
            </a:r>
          </a:p>
          <a:p>
            <a:r>
              <a:rPr lang="en-US" dirty="0"/>
              <a:t>Create a shoreline barrier to prevent or slow down further erosion (Living Shoreline Project)</a:t>
            </a:r>
          </a:p>
          <a:p>
            <a:pPr lvl="1"/>
            <a:r>
              <a:rPr lang="en-US" dirty="0"/>
              <a:t>Limited historical data to 10 years on effectiveness, </a:t>
            </a:r>
          </a:p>
          <a:p>
            <a:pPr lvl="1"/>
            <a:r>
              <a:rPr lang="en-US" dirty="0"/>
              <a:t>High cost ($350,000 to $600,000)</a:t>
            </a:r>
          </a:p>
          <a:p>
            <a:pPr lvl="1"/>
            <a:r>
              <a:rPr lang="en-US" dirty="0"/>
              <a:t>Not a solution if sea level rise continues</a:t>
            </a:r>
          </a:p>
          <a:p>
            <a:pPr lvl="1"/>
            <a:r>
              <a:rPr lang="en-US" dirty="0"/>
              <a:t>Preferred method by DEEP</a:t>
            </a:r>
          </a:p>
          <a:p>
            <a:pPr lvl="1"/>
            <a:r>
              <a:rPr lang="en-US" dirty="0"/>
              <a:t>Grant funding available to fund up to 75% of cost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240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712CE-EFC1-B4FD-5A37-7F2F01A8B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238F2-3398-A09B-457B-19DDF1369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Living Shoreline Option Was Selected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F2552-4482-5ABE-3D45-CA3CDD6A0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Problems arose </a:t>
            </a:r>
          </a:p>
          <a:p>
            <a:pPr lvl="1"/>
            <a:r>
              <a:rPr lang="en-US" sz="2000" dirty="0"/>
              <a:t>Challenges with creating a design that meets MICO concerns. </a:t>
            </a:r>
          </a:p>
          <a:p>
            <a:pPr lvl="2"/>
            <a:r>
              <a:rPr lang="en-US" sz="1600" dirty="0"/>
              <a:t>Use of shipped-in fill would not be approved due to concerns over it compromising Allyn’s Alley marina.</a:t>
            </a:r>
          </a:p>
          <a:p>
            <a:pPr lvl="1"/>
            <a:r>
              <a:rPr lang="en-US" sz="2000" dirty="0"/>
              <a:t>Living shoreline projects have required 3 components: fill, plantings, and rocks</a:t>
            </a:r>
          </a:p>
          <a:p>
            <a:pPr lvl="1"/>
            <a:r>
              <a:rPr lang="en-US" sz="2000" dirty="0"/>
              <a:t>Grant funding available for living shoreline projects, but now funding in question without all 3 components, </a:t>
            </a:r>
          </a:p>
          <a:p>
            <a:pPr lvl="1"/>
            <a:r>
              <a:rPr lang="en-US" sz="2000" dirty="0"/>
              <a:t>Unclear DEEP responses as to whether no-fill living shoreline design would be approved</a:t>
            </a:r>
          </a:p>
          <a:p>
            <a:pPr lvl="1"/>
            <a:r>
              <a:rPr lang="en-US" sz="2000" dirty="0"/>
              <a:t>Issues of ownership of in-water components: littoral rights, liability, maintenance</a:t>
            </a:r>
          </a:p>
          <a:p>
            <a:r>
              <a:rPr lang="en-US" sz="2400" dirty="0"/>
              <a:t>In spring of 2024, the living shoreline project seemed like it was in jeopardy and unlikely to happen.</a:t>
            </a:r>
          </a:p>
          <a:p>
            <a:r>
              <a:rPr lang="en-US" sz="2400" dirty="0"/>
              <a:t>The MIFD Board asked the Task Force to keep pushing on the Living Shoreline option, but an alternative solution was clearly needed in case the issues could not be resolved.</a:t>
            </a:r>
          </a:p>
          <a:p>
            <a:pPr lvl="1"/>
            <a:endParaRPr lang="en-US" sz="2000" dirty="0"/>
          </a:p>
          <a:p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6719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632EF-CEB4-6723-DB93-2CE68699F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Project Group Was Formed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F899D-E70D-D434-048C-6BC3937C04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Scott Parry - MIFD</a:t>
            </a:r>
          </a:p>
          <a:p>
            <a:r>
              <a:rPr lang="en-US" dirty="0"/>
              <a:t>Jeff Miceli - MIFD</a:t>
            </a:r>
          </a:p>
          <a:p>
            <a:r>
              <a:rPr lang="en-US" dirty="0"/>
              <a:t>Tom </a:t>
            </a:r>
            <a:r>
              <a:rPr lang="en-US" dirty="0" err="1"/>
              <a:t>Giola</a:t>
            </a:r>
            <a:r>
              <a:rPr lang="en-US" dirty="0"/>
              <a:t> - MIFD</a:t>
            </a:r>
          </a:p>
          <a:p>
            <a:r>
              <a:rPr lang="en-US" dirty="0"/>
              <a:t>Bob </a:t>
            </a:r>
            <a:r>
              <a:rPr lang="en-US" dirty="0" err="1"/>
              <a:t>Domurat</a:t>
            </a:r>
            <a:r>
              <a:rPr lang="en-US" dirty="0"/>
              <a:t> - MIPOA</a:t>
            </a:r>
          </a:p>
          <a:p>
            <a:r>
              <a:rPr lang="en-US" dirty="0"/>
              <a:t>Lou Allen - MICO</a:t>
            </a:r>
          </a:p>
          <a:p>
            <a:r>
              <a:rPr lang="en-US" dirty="0"/>
              <a:t>Kevin Miller - Advisor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12E2A5-44BA-81DE-D202-0D5EABC50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9468" y="1825625"/>
            <a:ext cx="5624332" cy="4351338"/>
          </a:xfrm>
        </p:spPr>
        <p:txBody>
          <a:bodyPr>
            <a:normAutofit/>
          </a:bodyPr>
          <a:lstStyle/>
          <a:p>
            <a:r>
              <a:rPr lang="en-US" dirty="0"/>
              <a:t>Develop an alternative approach</a:t>
            </a:r>
          </a:p>
          <a:p>
            <a:pPr lvl="1"/>
            <a:r>
              <a:rPr lang="en-US" dirty="0"/>
              <a:t>Could be located within MIPOA owned property </a:t>
            </a:r>
          </a:p>
          <a:p>
            <a:pPr lvl="1"/>
            <a:r>
              <a:rPr lang="en-US" dirty="0"/>
              <a:t>Would not require a DEEP permit (Outside Coastal Jurisdiction area)</a:t>
            </a:r>
          </a:p>
          <a:p>
            <a:pPr lvl="1"/>
            <a:r>
              <a:rPr lang="en-US" dirty="0"/>
              <a:t>More palatable to MICO</a:t>
            </a:r>
          </a:p>
          <a:p>
            <a:pPr lvl="1"/>
            <a:r>
              <a:rPr lang="en-US" dirty="0"/>
              <a:t>With a more proven record of success in shoreline road protection</a:t>
            </a:r>
          </a:p>
        </p:txBody>
      </p:sp>
    </p:spTree>
    <p:extLst>
      <p:ext uri="{BB962C8B-B14F-4D97-AF65-F5344CB8AC3E}">
        <p14:creationId xmlns:p14="http://schemas.microsoft.com/office/powerpoint/2010/main" val="3977785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1FCF7-485C-365F-5591-8352F78EC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31" y="35468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Alternative Options Created that Met Criteria</a:t>
            </a:r>
          </a:p>
        </p:txBody>
      </p:sp>
      <p:pic>
        <p:nvPicPr>
          <p:cNvPr id="7" name="Content Placeholder 6" descr="A paper with a diagram&#10;&#10;Description automatically generated">
            <a:extLst>
              <a:ext uri="{FF2B5EF4-FFF2-40B4-BE49-F238E27FC236}">
                <a16:creationId xmlns:a16="http://schemas.microsoft.com/office/drawing/2014/main" id="{9822B387-A06F-BF00-1798-F53F6E537D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19" y="3078866"/>
            <a:ext cx="3369303" cy="2536887"/>
          </a:xfrm>
        </p:spPr>
      </p:pic>
      <p:pic>
        <p:nvPicPr>
          <p:cNvPr id="9" name="Content Placeholder 8" descr="A white paper with blue writing on it&#10;&#10;Description automatically generated">
            <a:extLst>
              <a:ext uri="{FF2B5EF4-FFF2-40B4-BE49-F238E27FC236}">
                <a16:creationId xmlns:a16="http://schemas.microsoft.com/office/drawing/2014/main" id="{4437DD76-ACAA-56BB-0F10-176E4391FA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277" y="3039503"/>
            <a:ext cx="3516219" cy="264750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BF5935-1606-7E39-C885-B7E342460626}"/>
              </a:ext>
            </a:extLst>
          </p:cNvPr>
          <p:cNvSpPr txBox="1"/>
          <p:nvPr/>
        </p:nvSpPr>
        <p:spPr>
          <a:xfrm>
            <a:off x="717631" y="2575215"/>
            <a:ext cx="3402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Sloped Rock Wall (Riprap)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6A24B3-6DD8-B50E-8159-0BEEA27D81D0}"/>
              </a:ext>
            </a:extLst>
          </p:cNvPr>
          <p:cNvSpPr txBox="1"/>
          <p:nvPr/>
        </p:nvSpPr>
        <p:spPr>
          <a:xfrm>
            <a:off x="8789043" y="2522979"/>
            <a:ext cx="3402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Buried Sheet Metal Barrier</a:t>
            </a:r>
          </a:p>
        </p:txBody>
      </p:sp>
      <p:pic>
        <p:nvPicPr>
          <p:cNvPr id="5" name="Content Placeholder 6" descr="A diagram of a block&#10;&#10;Description automatically generated">
            <a:extLst>
              <a:ext uri="{FF2B5EF4-FFF2-40B4-BE49-F238E27FC236}">
                <a16:creationId xmlns:a16="http://schemas.microsoft.com/office/drawing/2014/main" id="{E7EAC1A4-BEEC-E3DC-73FD-4F5D97B12C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9" t="10484" r="16419" b="23471"/>
          <a:stretch/>
        </p:blipFill>
        <p:spPr>
          <a:xfrm>
            <a:off x="4209326" y="3039503"/>
            <a:ext cx="3773347" cy="209251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5B6178-79CA-E809-2447-373BADEF2957}"/>
              </a:ext>
            </a:extLst>
          </p:cNvPr>
          <p:cNvSpPr txBox="1"/>
          <p:nvPr/>
        </p:nvSpPr>
        <p:spPr>
          <a:xfrm>
            <a:off x="4794812" y="2560452"/>
            <a:ext cx="267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Buried Concrete Blocks</a:t>
            </a:r>
          </a:p>
        </p:txBody>
      </p:sp>
    </p:spTree>
    <p:extLst>
      <p:ext uri="{BB962C8B-B14F-4D97-AF65-F5344CB8AC3E}">
        <p14:creationId xmlns:p14="http://schemas.microsoft.com/office/powerpoint/2010/main" val="578706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4E8C7-D4A6-58B7-3AE2-A2CC26FF3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0826" cy="1325563"/>
          </a:xfrm>
        </p:spPr>
        <p:txBody>
          <a:bodyPr/>
          <a:lstStyle/>
          <a:p>
            <a:r>
              <a:rPr lang="en-US" dirty="0"/>
              <a:t>Engineering Search to Create Design Concepts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1F7FCF-1C0D-FFBB-3482-F561B2C70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Contacted 10 different local firms</a:t>
            </a:r>
          </a:p>
          <a:p>
            <a:r>
              <a:rPr lang="en-US" dirty="0"/>
              <a:t>Received 3 proposals</a:t>
            </a:r>
          </a:p>
          <a:p>
            <a:r>
              <a:rPr lang="en-US" dirty="0"/>
              <a:t>CLA From Norwich Selected</a:t>
            </a:r>
          </a:p>
        </p:txBody>
      </p:sp>
    </p:spTree>
    <p:extLst>
      <p:ext uri="{BB962C8B-B14F-4D97-AF65-F5344CB8AC3E}">
        <p14:creationId xmlns:p14="http://schemas.microsoft.com/office/powerpoint/2010/main" val="3988116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5168</TotalTime>
  <Words>1019</Words>
  <Application>Microsoft Office PowerPoint</Application>
  <PresentationFormat>Widescreen</PresentationFormat>
  <Paragraphs>145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An Alternative Option to Improving the Coastal Resiliency of Chippechaug Trail </vt:lpstr>
      <vt:lpstr>Presentation Topics</vt:lpstr>
      <vt:lpstr>Recent Erosion North of Allyn’s Alley</vt:lpstr>
      <vt:lpstr>East Side of the Road North of Allyn’s Alley</vt:lpstr>
      <vt:lpstr>Resiliency Options Originally Considered</vt:lpstr>
      <vt:lpstr>Living Shoreline Option Was Selected</vt:lpstr>
      <vt:lpstr>A Project Group Was Formed</vt:lpstr>
      <vt:lpstr>Alternative Options Created that Met Criteria</vt:lpstr>
      <vt:lpstr>Engineering Search to Create Design Concepts </vt:lpstr>
      <vt:lpstr>Progress To Date</vt:lpstr>
      <vt:lpstr>Chosen Design Plan View – Sloped Rock Wall</vt:lpstr>
      <vt:lpstr>Enlarged Plan View</vt:lpstr>
      <vt:lpstr>Enlarged Cross Section</vt:lpstr>
      <vt:lpstr>Advantages of Sloped Rock Wall Design</vt:lpstr>
      <vt:lpstr>Projected Cost</vt:lpstr>
      <vt:lpstr>Next Steps and Schedule</vt:lpstr>
      <vt:lpstr>Potential Options to Move Forward </vt:lpstr>
      <vt:lpstr>Living Shoreline Project Overview and Update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Giola</dc:creator>
  <cp:lastModifiedBy>Scott Parry</cp:lastModifiedBy>
  <cp:revision>24</cp:revision>
  <cp:lastPrinted>2024-11-19T22:10:06Z</cp:lastPrinted>
  <dcterms:created xsi:type="dcterms:W3CDTF">2024-09-16T18:48:34Z</dcterms:created>
  <dcterms:modified xsi:type="dcterms:W3CDTF">2025-03-22T15:24:11Z</dcterms:modified>
</cp:coreProperties>
</file>