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5" r:id="rId4"/>
  </p:sldMasterIdLst>
  <p:notesMasterIdLst>
    <p:notesMasterId r:id="rId36"/>
  </p:notesMasterIdLst>
  <p:sldIdLst>
    <p:sldId id="256" r:id="rId5"/>
    <p:sldId id="263" r:id="rId6"/>
    <p:sldId id="266" r:id="rId7"/>
    <p:sldId id="267" r:id="rId8"/>
    <p:sldId id="268" r:id="rId9"/>
    <p:sldId id="269" r:id="rId10"/>
    <p:sldId id="265" r:id="rId11"/>
    <p:sldId id="270" r:id="rId12"/>
    <p:sldId id="271" r:id="rId13"/>
    <p:sldId id="272" r:id="rId14"/>
    <p:sldId id="273" r:id="rId15"/>
    <p:sldId id="278" r:id="rId16"/>
    <p:sldId id="274" r:id="rId17"/>
    <p:sldId id="279" r:id="rId18"/>
    <p:sldId id="280" r:id="rId19"/>
    <p:sldId id="281" r:id="rId20"/>
    <p:sldId id="282" r:id="rId21"/>
    <p:sldId id="283" r:id="rId22"/>
    <p:sldId id="296" r:id="rId23"/>
    <p:sldId id="297" r:id="rId24"/>
    <p:sldId id="284" r:id="rId25"/>
    <p:sldId id="285" r:id="rId26"/>
    <p:sldId id="286" r:id="rId27"/>
    <p:sldId id="287" r:id="rId28"/>
    <p:sldId id="290" r:id="rId29"/>
    <p:sldId id="291" r:id="rId30"/>
    <p:sldId id="293" r:id="rId31"/>
    <p:sldId id="292" r:id="rId32"/>
    <p:sldId id="289" r:id="rId33"/>
    <p:sldId id="288" r:id="rId34"/>
    <p:sldId id="298" r:id="rId3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15B61"/>
    <a:srgbClr val="005B94"/>
    <a:srgbClr val="4ABDE8"/>
    <a:srgbClr val="A6D3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81" autoAdjust="0"/>
    <p:restoredTop sz="62989" autoAdjust="0"/>
  </p:normalViewPr>
  <p:slideViewPr>
    <p:cSldViewPr>
      <p:cViewPr>
        <p:scale>
          <a:sx n="104" d="100"/>
          <a:sy n="104" d="100"/>
        </p:scale>
        <p:origin x="-288" y="12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6946813-02E1-443B-A725-ABB84259F136}" type="datetimeFigureOut">
              <a:rPr lang="en-US"/>
              <a:pPr>
                <a:defRPr/>
              </a:pPr>
              <a:t>4/27/2017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E54B4585-F1D6-46B2-96F9-B460943EBDC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46178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ENA is crucial partner in</a:t>
            </a:r>
            <a:r>
              <a:rPr lang="en-US" baseline="0" dirty="0" smtClean="0"/>
              <a:t> supporting this work , as nurses are frontline in managing patient pain. </a:t>
            </a:r>
          </a:p>
          <a:p>
            <a:r>
              <a:rPr lang="en-US" baseline="0" dirty="0" smtClean="0"/>
              <a:t>Evidence based approach to care.</a:t>
            </a:r>
          </a:p>
          <a:p>
            <a:r>
              <a:rPr lang="en-US" baseline="0" dirty="0" smtClean="0"/>
              <a:t>Represent ALL ER nurses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4B4585-F1D6-46B2-96F9-B460943EBDC8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46554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RN encouraged to partner with MD </a:t>
            </a:r>
            <a:r>
              <a:rPr lang="en-US" baseline="0" dirty="0" smtClean="0"/>
              <a:t> to identify and support pain management options, </a:t>
            </a:r>
            <a:r>
              <a:rPr lang="en-US" baseline="0" dirty="0" err="1" smtClean="0"/>
              <a:t>ie</a:t>
            </a:r>
            <a:r>
              <a:rPr lang="en-US" baseline="0" dirty="0" smtClean="0"/>
              <a:t>;  with migraine patient.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4B4585-F1D6-46B2-96F9-B460943EBDC8}" type="slidenum">
              <a:rPr lang="en-US" altLang="en-US" smtClean="0"/>
              <a:pPr>
                <a:defRPr/>
              </a:pPr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84230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Ketamine has</a:t>
            </a:r>
            <a:r>
              <a:rPr lang="en-US" baseline="0" dirty="0" smtClean="0"/>
              <a:t> narrow therapeutic index. </a:t>
            </a:r>
            <a:endParaRPr lang="en-US" dirty="0" smtClean="0"/>
          </a:p>
          <a:p>
            <a:r>
              <a:rPr lang="en-US" dirty="0" smtClean="0"/>
              <a:t>Effect lasts several hours – may continue into inpatient units</a:t>
            </a:r>
          </a:p>
          <a:p>
            <a:endParaRPr lang="en-US" dirty="0" smtClean="0"/>
          </a:p>
          <a:p>
            <a:r>
              <a:rPr lang="en-US" dirty="0" smtClean="0"/>
              <a:t>Must be</a:t>
            </a:r>
            <a:r>
              <a:rPr lang="en-US" baseline="0" dirty="0" smtClean="0"/>
              <a:t> given slowly; over 5-8 minutes- Options: via syringe pump, Add ease from pharmacy, </a:t>
            </a:r>
            <a:r>
              <a:rPr lang="en-US" baseline="0" dirty="0" err="1" smtClean="0"/>
              <a:t>buretrol</a:t>
            </a:r>
            <a:r>
              <a:rPr lang="en-US" baseline="0" dirty="0" smtClean="0"/>
              <a:t>- what are your facilities resources? 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Add other nursing interventions</a:t>
            </a:r>
            <a:r>
              <a:rPr lang="en-US" baseline="0" dirty="0" smtClean="0"/>
              <a:t> to support effect: manage environment, dim lights, reduce stimuli , warm blankets, etc.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Dissociative effect of Ketamine can trigger PTSD flashbacks.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4B4585-F1D6-46B2-96F9-B460943EBDC8}" type="slidenum">
              <a:rPr lang="en-US" altLang="en-US" smtClean="0"/>
              <a:pPr>
                <a:defRPr/>
              </a:pPr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75600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Toredol</a:t>
            </a:r>
            <a:r>
              <a:rPr lang="en-US" dirty="0" smtClean="0"/>
              <a:t>= No </a:t>
            </a:r>
            <a:r>
              <a:rPr lang="en-US" dirty="0"/>
              <a:t>increased benefit with 30</a:t>
            </a:r>
            <a:r>
              <a:rPr lang="en-US" baseline="0" dirty="0"/>
              <a:t> </a:t>
            </a:r>
            <a:r>
              <a:rPr lang="en-US" baseline="0" dirty="0" smtClean="0"/>
              <a:t>mg, so dose is 15 mg for all.</a:t>
            </a:r>
          </a:p>
          <a:p>
            <a:endParaRPr lang="en-US" baseline="0" dirty="0" smtClean="0"/>
          </a:p>
          <a:p>
            <a:r>
              <a:rPr lang="en-US" baseline="0" dirty="0" smtClean="0"/>
              <a:t>Haldol </a:t>
            </a:r>
            <a:r>
              <a:rPr lang="en-US" baseline="0" dirty="0" err="1" smtClean="0"/>
              <a:t>amy</a:t>
            </a:r>
            <a:r>
              <a:rPr lang="en-US" baseline="0" dirty="0" smtClean="0"/>
              <a:t> cause extrapyramidal symptoms, prolonged QT. </a:t>
            </a:r>
            <a:endParaRPr lang="en-US" baseline="0" dirty="0"/>
          </a:p>
          <a:p>
            <a:endParaRPr lang="en-US" baseline="0" dirty="0" smtClean="0"/>
          </a:p>
          <a:p>
            <a:endParaRPr lang="en-US" baseline="0" dirty="0" smtClean="0"/>
          </a:p>
          <a:p>
            <a:r>
              <a:rPr lang="en-US" b="1" baseline="0" dirty="0" smtClean="0">
                <a:solidFill>
                  <a:srgbClr val="FF0000"/>
                </a:solidFill>
              </a:rPr>
              <a:t>*** Potential Med Error ***  </a:t>
            </a:r>
            <a:r>
              <a:rPr lang="en-US" baseline="0" dirty="0" err="1" smtClean="0"/>
              <a:t>Dicyclomine</a:t>
            </a:r>
            <a:r>
              <a:rPr lang="en-US" baseline="0" dirty="0" smtClean="0"/>
              <a:t> (</a:t>
            </a:r>
            <a:r>
              <a:rPr lang="en-US" baseline="0" dirty="0" err="1" smtClean="0"/>
              <a:t>Bentyl</a:t>
            </a:r>
            <a:r>
              <a:rPr lang="en-US" baseline="0" dirty="0" smtClean="0"/>
              <a:t>) IV may cause thrombosis</a:t>
            </a:r>
            <a:r>
              <a:rPr lang="en-US" baseline="0" dirty="0"/>
              <a:t>, thrombophlebitis, injection site reaction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8EB97E-DDB0-4BF4-9CF6-3DF53570B1C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1498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Knowledge Points on Less Common Medications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Valproic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Acid (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Depakene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for HA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Thought to inhibit neuronal firing, thus reducing intracerebral vasodilation as a source of pain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GABA potentiation actions may reduce neuronal inflammation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Magnesium for HA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Decreases release of pain modulating substances in the brain (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e.g. Substance P and Glutamate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Reduces cortical spreading depression, brain signaling related to aura and migraine related sensory changes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4B4585-F1D6-46B2-96F9-B460943EBDC8}" type="slidenum">
              <a:rPr lang="en-US" altLang="en-US" smtClean="0"/>
              <a:pPr>
                <a:defRPr/>
              </a:pPr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88268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Cyclobenzaprine=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Flexeril</a:t>
            </a:r>
            <a:r>
              <a:rPr lang="en-US" baseline="0" dirty="0" smtClean="0"/>
              <a:t> </a:t>
            </a:r>
          </a:p>
          <a:p>
            <a:r>
              <a:rPr lang="en-US" dirty="0" smtClean="0"/>
              <a:t>Diazepam= Valium </a:t>
            </a:r>
          </a:p>
          <a:p>
            <a:r>
              <a:rPr lang="en-US" dirty="0" smtClean="0"/>
              <a:t>Gabapentin = Neurontin </a:t>
            </a:r>
          </a:p>
          <a:p>
            <a:r>
              <a:rPr lang="en-US" dirty="0" smtClean="0"/>
              <a:t>Ketorolac= </a:t>
            </a:r>
            <a:r>
              <a:rPr lang="en-US" dirty="0" err="1" smtClean="0"/>
              <a:t>Toredol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4B4585-F1D6-46B2-96F9-B460943EBDC8}" type="slidenum">
              <a:rPr lang="en-US" altLang="en-US" smtClean="0"/>
              <a:pPr>
                <a:defRPr/>
              </a:pPr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24328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Knowledge Points on Less Common Medications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Valproic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Acid (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Depakene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for HA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Thought to inhibit neuronal firing, thus reducing intracerebral vasodilation as a source of pain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GABA potentiation actions may reduce neuronal inflammation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Magnesium for HA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Decreases release of pain modulating substances in the brain (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e.g. Substance P and Glutamate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Reduces cortical spreading depression, brain signaling related to aura and migraine related sensory changes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4B4585-F1D6-46B2-96F9-B460943EBDC8}" type="slidenum">
              <a:rPr lang="en-US" altLang="en-US" smtClean="0"/>
              <a:pPr>
                <a:defRPr/>
              </a:pPr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960739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4B4585-F1D6-46B2-96F9-B460943EBDC8}" type="slidenum">
              <a:rPr lang="en-US" altLang="en-US" smtClean="0"/>
              <a:pPr>
                <a:defRPr/>
              </a:pPr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238807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Patient /Family Education important regarding safety</a:t>
            </a:r>
            <a:r>
              <a:rPr lang="en-US" baseline="0" dirty="0" smtClean="0"/>
              <a:t> features of Nitrous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4B4585-F1D6-46B2-96F9-B460943EBDC8}" type="slidenum">
              <a:rPr lang="en-US" altLang="en-US" smtClean="0"/>
              <a:pPr>
                <a:defRPr/>
              </a:pPr>
              <a:t>20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655755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4B4585-F1D6-46B2-96F9-B460943EBDC8}" type="slidenum">
              <a:rPr lang="en-US" altLang="en-US" smtClean="0"/>
              <a:pPr>
                <a:defRPr/>
              </a:pPr>
              <a:t>23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09554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Reframe to “how can</a:t>
            </a:r>
            <a:r>
              <a:rPr lang="en-US" baseline="0" dirty="0" smtClean="0"/>
              <a:t> we improve your comfort?”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4B4585-F1D6-46B2-96F9-B460943EBDC8}" type="slidenum">
              <a:rPr lang="en-US" altLang="en-US" smtClean="0"/>
              <a:pPr>
                <a:defRPr/>
              </a:pPr>
              <a:t>24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70259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Recent study identified that addiction can begin I</a:t>
            </a:r>
            <a:r>
              <a:rPr lang="en-US" baseline="0" dirty="0" smtClean="0"/>
              <a:t> 3 days of using opioids </a:t>
            </a:r>
          </a:p>
          <a:p>
            <a:r>
              <a:rPr lang="en-US" baseline="0" dirty="0" smtClean="0"/>
              <a:t>If used for one month, can become life long issue.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4B4585-F1D6-46B2-96F9-B460943EBDC8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677846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4B4585-F1D6-46B2-96F9-B460943EBDC8}" type="slidenum">
              <a:rPr lang="en-US" altLang="en-US" smtClean="0"/>
              <a:pPr>
                <a:defRPr/>
              </a:pPr>
              <a:t>31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21676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Began October 2016 @ Swedish Hospital </a:t>
            </a:r>
          </a:p>
          <a:p>
            <a:r>
              <a:rPr lang="en-US" dirty="0" smtClean="0"/>
              <a:t>Collect data until October 2017 @ pilot hospitals </a:t>
            </a:r>
          </a:p>
          <a:p>
            <a:r>
              <a:rPr lang="en-US" dirty="0" smtClean="0"/>
              <a:t>Will go Colorado wide to all hospitals in 2018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4B4585-F1D6-46B2-96F9-B460943EBDC8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178329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Pilot group represent diverse emergency</a:t>
            </a:r>
            <a:r>
              <a:rPr lang="en-US" baseline="0" dirty="0" smtClean="0"/>
              <a:t> department; testing administration of program in many types of ED’s.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4B4585-F1D6-46B2-96F9-B460943EBDC8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46502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4B4585-F1D6-46B2-96F9-B460943EBDC8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37172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Highlight each bullet point – start conversation with patient early. </a:t>
            </a:r>
          </a:p>
          <a:p>
            <a:r>
              <a:rPr lang="en-US" dirty="0" smtClean="0"/>
              <a:t>Stress</a:t>
            </a:r>
            <a:r>
              <a:rPr lang="en-US" baseline="0" dirty="0" smtClean="0"/>
              <a:t> use of multiple methods to manage pain versus simply restricting opioids 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4B4585-F1D6-46B2-96F9-B460943EBDC8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78633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Based on improved understanding of the neurobiological aspect of pain</a:t>
            </a:r>
          </a:p>
          <a:p>
            <a:r>
              <a:rPr lang="en-US" dirty="0"/>
              <a:t>Part of the multi-modal analgesia strategy</a:t>
            </a:r>
          </a:p>
          <a:p>
            <a:r>
              <a:rPr lang="en-US" dirty="0"/>
              <a:t>Synergistic combinations act on different target sites</a:t>
            </a:r>
          </a:p>
          <a:p>
            <a:r>
              <a:rPr lang="en-US" dirty="0"/>
              <a:t>Specifically sedation!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8EB97E-DDB0-4BF4-9CF6-3DF53570B1C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5398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Care pathways targeting different receptors for better pain </a:t>
            </a:r>
            <a:r>
              <a:rPr lang="en-US" dirty="0" err="1" smtClean="0">
                <a:solidFill>
                  <a:srgbClr val="C00000"/>
                </a:solidFill>
              </a:rPr>
              <a:t>mangement</a:t>
            </a:r>
            <a:r>
              <a:rPr lang="en-US" smtClean="0">
                <a:solidFill>
                  <a:srgbClr val="C00000"/>
                </a:solidFill>
              </a:rPr>
              <a:t> 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4B4585-F1D6-46B2-96F9-B460943EBDC8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1676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Note: </a:t>
            </a:r>
          </a:p>
          <a:p>
            <a:r>
              <a:rPr lang="en-US" dirty="0" smtClean="0"/>
              <a:t>Lidoderm </a:t>
            </a:r>
            <a:r>
              <a:rPr lang="en-US" baseline="0" dirty="0" smtClean="0"/>
              <a:t>5%  patch is prescription only </a:t>
            </a:r>
            <a:r>
              <a:rPr lang="en-US" b="1" baseline="0" dirty="0" smtClean="0"/>
              <a:t>BUT</a:t>
            </a:r>
            <a:r>
              <a:rPr lang="en-US" baseline="0" dirty="0" smtClean="0"/>
              <a:t> </a:t>
            </a:r>
          </a:p>
          <a:p>
            <a:r>
              <a:rPr lang="en-US" baseline="0" dirty="0" smtClean="0"/>
              <a:t>Lidocaine </a:t>
            </a:r>
            <a:r>
              <a:rPr lang="en-US" u="sng" baseline="0" dirty="0" smtClean="0"/>
              <a:t>4% is OTC </a:t>
            </a:r>
            <a:r>
              <a:rPr lang="en-US" baseline="0" dirty="0" smtClean="0"/>
              <a:t>and more affordable ( Box of 10/ about $5.00 )</a:t>
            </a:r>
          </a:p>
          <a:p>
            <a:endParaRPr lang="en-US" baseline="0" dirty="0" smtClean="0"/>
          </a:p>
          <a:p>
            <a:r>
              <a:rPr lang="en-US" baseline="0" dirty="0" smtClean="0"/>
              <a:t>Lidocaine is toxic at 4 mg/kg- this dose is 1.5 mg/kg and can last up to 24 hours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4B4585-F1D6-46B2-96F9-B460943EBDC8}" type="slidenum">
              <a:rPr lang="en-US" altLang="en-US" smtClean="0"/>
              <a:pPr>
                <a:defRPr/>
              </a:pPr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54800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 t="-18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074" y="5410200"/>
            <a:ext cx="5283359" cy="99057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rgbClr val="005B94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6076" y="2438400"/>
            <a:ext cx="5065524" cy="280884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000" b="1" spc="-50" baseline="0">
                <a:solidFill>
                  <a:srgbClr val="515B6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116074" y="5256055"/>
            <a:ext cx="5065526" cy="1715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838200"/>
            <a:ext cx="3996712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3122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14300"/>
            <a:ext cx="8686799" cy="1143000"/>
          </a:xfrm>
          <a:noFill/>
        </p:spPr>
        <p:txBody>
          <a:bodyPr/>
          <a:lstStyle>
            <a:lvl1pPr>
              <a:defRPr b="1">
                <a:solidFill>
                  <a:srgbClr val="515B6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47799"/>
            <a:ext cx="8686799" cy="4554061"/>
          </a:xfrm>
          <a:noFill/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800" y="1257300"/>
            <a:ext cx="8613289" cy="17041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 userDrawn="1"/>
        </p:nvSpPr>
        <p:spPr>
          <a:xfrm>
            <a:off x="0" y="6132615"/>
            <a:ext cx="9144000" cy="728124"/>
          </a:xfrm>
          <a:prstGeom prst="rect">
            <a:avLst/>
          </a:prstGeom>
          <a:gradFill flip="none" rotWithShape="1">
            <a:gsLst>
              <a:gs pos="0">
                <a:srgbClr val="005B94"/>
              </a:gs>
              <a:gs pos="68000">
                <a:schemeClr val="accent1">
                  <a:lumMod val="45000"/>
                  <a:lumOff val="55000"/>
                </a:schemeClr>
              </a:gs>
              <a:gs pos="62000">
                <a:schemeClr val="accent1">
                  <a:lumMod val="45000"/>
                  <a:lumOff val="55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5489" y="6195353"/>
            <a:ext cx="1752600" cy="534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3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6132615"/>
            <a:ext cx="9144000" cy="728124"/>
          </a:xfrm>
          <a:prstGeom prst="rect">
            <a:avLst/>
          </a:prstGeom>
          <a:gradFill flip="none" rotWithShape="1">
            <a:gsLst>
              <a:gs pos="0">
                <a:srgbClr val="005B94"/>
              </a:gs>
              <a:gs pos="68000">
                <a:schemeClr val="accent1">
                  <a:lumMod val="45000"/>
                  <a:lumOff val="55000"/>
                </a:schemeClr>
              </a:gs>
              <a:gs pos="62000">
                <a:schemeClr val="accent1">
                  <a:lumMod val="45000"/>
                  <a:lumOff val="55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1">
                <a:solidFill>
                  <a:srgbClr val="515B6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rgbClr val="005B94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5489" y="6195353"/>
            <a:ext cx="1752600" cy="534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262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6132615"/>
            <a:ext cx="9144000" cy="728124"/>
          </a:xfrm>
          <a:prstGeom prst="rect">
            <a:avLst/>
          </a:prstGeom>
          <a:gradFill flip="none" rotWithShape="1">
            <a:gsLst>
              <a:gs pos="0">
                <a:srgbClr val="005B94"/>
              </a:gs>
              <a:gs pos="68000">
                <a:schemeClr val="accent1">
                  <a:lumMod val="45000"/>
                  <a:lumOff val="55000"/>
                </a:schemeClr>
              </a:gs>
              <a:gs pos="62000">
                <a:schemeClr val="accent1">
                  <a:lumMod val="45000"/>
                  <a:lumOff val="55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16523" y="1450733"/>
            <a:ext cx="4053255" cy="396409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3545" y="1447800"/>
            <a:ext cx="4053255" cy="396409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5489" y="6195353"/>
            <a:ext cx="1752600" cy="534632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04800" y="114300"/>
            <a:ext cx="8686799" cy="1143000"/>
          </a:xfrm>
          <a:noFill/>
        </p:spPr>
        <p:txBody>
          <a:bodyPr/>
          <a:lstStyle>
            <a:lvl1pPr>
              <a:defRPr b="1">
                <a:solidFill>
                  <a:srgbClr val="515B6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304800" y="1257300"/>
            <a:ext cx="8613289" cy="17041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63628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6132615"/>
            <a:ext cx="9144000" cy="728124"/>
          </a:xfrm>
          <a:prstGeom prst="rect">
            <a:avLst/>
          </a:prstGeom>
          <a:gradFill flip="none" rotWithShape="1">
            <a:gsLst>
              <a:gs pos="0">
                <a:srgbClr val="005B94"/>
              </a:gs>
              <a:gs pos="68000">
                <a:schemeClr val="accent1">
                  <a:lumMod val="45000"/>
                  <a:lumOff val="55000"/>
                </a:schemeClr>
              </a:gs>
              <a:gs pos="62000">
                <a:schemeClr val="accent1">
                  <a:lumMod val="45000"/>
                  <a:lumOff val="55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371600"/>
            <a:ext cx="4236720" cy="677334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rgbClr val="005B9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2048934"/>
            <a:ext cx="4236720" cy="397086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371600"/>
            <a:ext cx="4236720" cy="677334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rgbClr val="005B9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2048934"/>
            <a:ext cx="4236720" cy="397086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5489" y="6195353"/>
            <a:ext cx="1752600" cy="534632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04800" y="114300"/>
            <a:ext cx="8686799" cy="1143000"/>
          </a:xfrm>
          <a:noFill/>
        </p:spPr>
        <p:txBody>
          <a:bodyPr/>
          <a:lstStyle>
            <a:lvl1pPr>
              <a:defRPr b="1">
                <a:solidFill>
                  <a:srgbClr val="515B6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304800" y="1257300"/>
            <a:ext cx="8613289" cy="17041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5344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6132615"/>
            <a:ext cx="9144000" cy="728124"/>
          </a:xfrm>
          <a:prstGeom prst="rect">
            <a:avLst/>
          </a:prstGeom>
          <a:gradFill flip="none" rotWithShape="1">
            <a:gsLst>
              <a:gs pos="0">
                <a:srgbClr val="005B94"/>
              </a:gs>
              <a:gs pos="68000">
                <a:schemeClr val="accent1">
                  <a:lumMod val="45000"/>
                  <a:lumOff val="55000"/>
                </a:schemeClr>
              </a:gs>
              <a:gs pos="62000">
                <a:schemeClr val="accent1">
                  <a:lumMod val="45000"/>
                  <a:lumOff val="55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5489" y="6195353"/>
            <a:ext cx="1752600" cy="534632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04800" y="114300"/>
            <a:ext cx="8686799" cy="1143000"/>
          </a:xfrm>
          <a:noFill/>
        </p:spPr>
        <p:txBody>
          <a:bodyPr/>
          <a:lstStyle>
            <a:lvl1pPr>
              <a:defRPr b="1">
                <a:solidFill>
                  <a:srgbClr val="515B6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4800" y="1257300"/>
            <a:ext cx="8613289" cy="17041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80539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5489" y="6195353"/>
            <a:ext cx="1752600" cy="534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9018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6132615"/>
            <a:ext cx="9144000" cy="728124"/>
          </a:xfrm>
          <a:prstGeom prst="rect">
            <a:avLst/>
          </a:prstGeom>
          <a:gradFill flip="none" rotWithShape="1">
            <a:gsLst>
              <a:gs pos="0">
                <a:srgbClr val="005B94"/>
              </a:gs>
              <a:gs pos="68000">
                <a:schemeClr val="accent1">
                  <a:lumMod val="45000"/>
                  <a:lumOff val="55000"/>
                </a:schemeClr>
              </a:gs>
              <a:gs pos="62000">
                <a:schemeClr val="accent1">
                  <a:lumMod val="45000"/>
                  <a:lumOff val="55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1">
                <a:solidFill>
                  <a:srgbClr val="515B6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113828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5489" y="6195353"/>
            <a:ext cx="1752600" cy="534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8892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6132615"/>
            <a:ext cx="9144000" cy="728124"/>
          </a:xfrm>
          <a:prstGeom prst="rect">
            <a:avLst/>
          </a:prstGeom>
          <a:gradFill flip="none" rotWithShape="1">
            <a:gsLst>
              <a:gs pos="0">
                <a:srgbClr val="005B94"/>
              </a:gs>
              <a:gs pos="68000">
                <a:schemeClr val="accent1">
                  <a:lumMod val="45000"/>
                  <a:lumOff val="55000"/>
                </a:schemeClr>
              </a:gs>
              <a:gs pos="62000">
                <a:schemeClr val="accent1">
                  <a:lumMod val="45000"/>
                  <a:lumOff val="55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496824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515B6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791200"/>
            <a:ext cx="7589520" cy="341415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5489" y="6195353"/>
            <a:ext cx="1752600" cy="534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4214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609600"/>
            <a:ext cx="7543800" cy="11430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5734"/>
            <a:ext cx="7543800" cy="4023360"/>
          </a:xfrm>
          <a:prstGeom prst="rect">
            <a:avLst/>
          </a:prstGeom>
          <a:noFill/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18039" y="6485186"/>
            <a:ext cx="725961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515B61"/>
                </a:solidFill>
              </a:defRPr>
            </a:lvl1pPr>
          </a:lstStyle>
          <a:p>
            <a:pPr>
              <a:defRPr/>
            </a:pPr>
            <a:fld id="{72463FD8-2D6C-4AE9-8BB0-7727139A61AD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47970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pr.org/news/story/colorado-drug-overdoses-almost-every-county-and-ahead-national-average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10" Type="http://schemas.openxmlformats.org/officeDocument/2006/relationships/image" Target="../media/image30.png"/><Relationship Id="rId4" Type="http://schemas.openxmlformats.org/officeDocument/2006/relationships/image" Target="../media/image24.jpeg"/><Relationship Id="rId9" Type="http://schemas.openxmlformats.org/officeDocument/2006/relationships/image" Target="../media/image2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600200"/>
            <a:ext cx="7656324" cy="2808840"/>
          </a:xfrm>
        </p:spPr>
        <p:txBody>
          <a:bodyPr>
            <a:normAutofit/>
          </a:bodyPr>
          <a:lstStyle/>
          <a:p>
            <a:r>
              <a:rPr lang="en-US" sz="4000" dirty="0"/>
              <a:t>Colorado Opioid Safety Collaborative</a:t>
            </a:r>
            <a:br>
              <a:rPr lang="en-US" sz="4000" dirty="0"/>
            </a:br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/>
              <a:t>ED Opioid Pilot 2017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5241886"/>
            <a:ext cx="5283359" cy="1143000"/>
          </a:xfrm>
        </p:spPr>
        <p:txBody>
          <a:bodyPr/>
          <a:lstStyle/>
          <a:p>
            <a:r>
              <a:rPr lang="en-US" dirty="0"/>
              <a:t>ED Nurse education series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0000000-0008-0000-0000-000002000000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33" y="6294575"/>
            <a:ext cx="1437860" cy="515054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218" y="6245140"/>
            <a:ext cx="2166620" cy="57848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210766"/>
            <a:ext cx="1485284" cy="647234"/>
          </a:xfrm>
          <a:prstGeom prst="rect">
            <a:avLst/>
          </a:prstGeom>
        </p:spPr>
      </p:pic>
      <p:pic>
        <p:nvPicPr>
          <p:cNvPr id="8" name="Picture 7" descr="F:\ENA\CO ENA\Co ENA logo.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6195271"/>
            <a:ext cx="990600" cy="641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/>
              <a:t>C</a:t>
            </a:r>
            <a:r>
              <a:rPr lang="en-US" dirty="0"/>
              <a:t>hannels: </a:t>
            </a:r>
          </a:p>
          <a:p>
            <a:pPr lvl="1"/>
            <a:r>
              <a:rPr lang="en-US" dirty="0"/>
              <a:t>Sodium (Lidocaine)</a:t>
            </a:r>
          </a:p>
          <a:p>
            <a:pPr lvl="1"/>
            <a:r>
              <a:rPr lang="en-US" dirty="0"/>
              <a:t>Calcium (Gabapentin)</a:t>
            </a:r>
          </a:p>
          <a:p>
            <a:r>
              <a:rPr lang="en-US" b="1" u="sng" dirty="0"/>
              <a:t>E</a:t>
            </a:r>
            <a:r>
              <a:rPr lang="en-US" dirty="0"/>
              <a:t>nzymes: </a:t>
            </a:r>
          </a:p>
          <a:p>
            <a:pPr lvl="1"/>
            <a:r>
              <a:rPr lang="en-US" dirty="0"/>
              <a:t>COX 1,2,3 (NSAIDS)</a:t>
            </a:r>
          </a:p>
          <a:p>
            <a:r>
              <a:rPr lang="en-US" b="1" u="sng" dirty="0"/>
              <a:t>R</a:t>
            </a:r>
            <a:r>
              <a:rPr lang="en-US" dirty="0"/>
              <a:t>eceptors: </a:t>
            </a:r>
          </a:p>
          <a:p>
            <a:pPr lvl="1"/>
            <a:r>
              <a:rPr lang="en-US" dirty="0"/>
              <a:t>MOP/DOP/KOP (Opioids)</a:t>
            </a:r>
          </a:p>
          <a:p>
            <a:pPr lvl="1"/>
            <a:r>
              <a:rPr lang="en-US" dirty="0"/>
              <a:t>NMDA (Ketamine/Magnesium)</a:t>
            </a:r>
          </a:p>
          <a:p>
            <a:pPr lvl="1"/>
            <a:r>
              <a:rPr lang="en-US" dirty="0"/>
              <a:t>GABA(</a:t>
            </a:r>
            <a:r>
              <a:rPr lang="en-US" dirty="0" smtClean="0"/>
              <a:t>Gabapentin</a:t>
            </a:r>
            <a:r>
              <a:rPr lang="en-US" dirty="0"/>
              <a:t>/</a:t>
            </a:r>
            <a:r>
              <a:rPr lang="en-US" dirty="0" smtClean="0"/>
              <a:t>Valproate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5HT1-4(Haloperidol/Ondansetron/Metoclopramide)</a:t>
            </a:r>
          </a:p>
          <a:p>
            <a:pPr lvl="1"/>
            <a:r>
              <a:rPr lang="en-US" dirty="0"/>
              <a:t>D1-2(Haloperidol</a:t>
            </a:r>
            <a:r>
              <a:rPr lang="en-US" dirty="0" smtClean="0"/>
              <a:t>/</a:t>
            </a:r>
            <a:r>
              <a:rPr lang="en-US" dirty="0" err="1" smtClean="0"/>
              <a:t>Prochlorperazine</a:t>
            </a:r>
            <a:r>
              <a:rPr lang="en-US" dirty="0"/>
              <a:t>)</a:t>
            </a:r>
          </a:p>
          <a:p>
            <a:pPr marL="1097280" lvl="4" indent="0">
              <a:buNone/>
            </a:pPr>
            <a:endParaRPr lang="en-US" b="1" u="sng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</a:t>
            </a:r>
          </a:p>
        </p:txBody>
      </p:sp>
      <p:sp>
        <p:nvSpPr>
          <p:cNvPr id="4" name="Rectangle 3"/>
          <p:cNvSpPr/>
          <p:nvPr/>
        </p:nvSpPr>
        <p:spPr>
          <a:xfrm>
            <a:off x="381000" y="5867400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/>
              <a:t>http://www.propofology.com/infographs/certa-concept-of-analgesia</a:t>
            </a:r>
          </a:p>
        </p:txBody>
      </p:sp>
    </p:spTree>
    <p:extLst>
      <p:ext uri="{BB962C8B-B14F-4D97-AF65-F5344CB8AC3E}">
        <p14:creationId xmlns:p14="http://schemas.microsoft.com/office/powerpoint/2010/main" val="19007136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Lidocaine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Action: </a:t>
            </a:r>
            <a:r>
              <a:rPr lang="en-US" dirty="0"/>
              <a:t>Acts on central and peripheral voltage dependent sodium channels, G protein-coupled receptors, and NMDA receptors</a:t>
            </a:r>
          </a:p>
          <a:p>
            <a:r>
              <a:rPr lang="en-US" dirty="0" smtClean="0"/>
              <a:t>Uses: Musculoskeletal pain, migraines</a:t>
            </a:r>
          </a:p>
          <a:p>
            <a:r>
              <a:rPr lang="en-US" dirty="0"/>
              <a:t>Route: Topically, IV, Trigger point injections</a:t>
            </a:r>
          </a:p>
          <a:p>
            <a:r>
              <a:rPr lang="en-US" dirty="0" smtClean="0"/>
              <a:t>Dose: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Patch 5% : 1-3 patches , remove after 12 hours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IV: 1.5 mg/kg given over 10 minutes (MAX 200 mg) </a:t>
            </a:r>
          </a:p>
          <a:p>
            <a:r>
              <a:rPr lang="en-US" dirty="0" smtClean="0"/>
              <a:t>**At low IV doses</a:t>
            </a:r>
            <a:r>
              <a:rPr lang="en-US" dirty="0"/>
              <a:t>, lidocaine is generally benign</a:t>
            </a:r>
          </a:p>
          <a:p>
            <a:r>
              <a:rPr lang="en-US" b="1" dirty="0" smtClean="0"/>
              <a:t>Caution: </a:t>
            </a:r>
            <a:r>
              <a:rPr lang="en-US" dirty="0" smtClean="0"/>
              <a:t> Monitor patients </a:t>
            </a:r>
            <a:r>
              <a:rPr lang="en-US" dirty="0"/>
              <a:t>with a </a:t>
            </a:r>
            <a:r>
              <a:rPr lang="en-US" dirty="0" smtClean="0"/>
              <a:t>cardiac </a:t>
            </a:r>
            <a:r>
              <a:rPr lang="en-US" dirty="0"/>
              <a:t>history 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676878"/>
            <a:ext cx="3124199" cy="2333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9623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Trigger Point Injections</a:t>
            </a:r>
          </a:p>
        </p:txBody>
      </p:sp>
      <p:pic>
        <p:nvPicPr>
          <p:cNvPr id="6149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057400"/>
            <a:ext cx="7246012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95493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Ketamine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Action: </a:t>
            </a:r>
            <a:r>
              <a:rPr lang="en-US" dirty="0"/>
              <a:t>Antagonizes NMDA </a:t>
            </a:r>
            <a:r>
              <a:rPr lang="en-US" dirty="0" smtClean="0"/>
              <a:t>receptors; reduces </a:t>
            </a:r>
            <a:r>
              <a:rPr lang="en-US" dirty="0" err="1" smtClean="0"/>
              <a:t>hyperalgesia</a:t>
            </a:r>
            <a:r>
              <a:rPr lang="en-US" dirty="0" smtClean="0"/>
              <a:t> and opioid tolerance</a:t>
            </a:r>
            <a:endParaRPr lang="en-US" dirty="0"/>
          </a:p>
          <a:p>
            <a:r>
              <a:rPr lang="en-US" dirty="0" smtClean="0"/>
              <a:t>Uses: MSK pain, joint dislocations, fractures</a:t>
            </a:r>
          </a:p>
          <a:p>
            <a:r>
              <a:rPr lang="en-US" dirty="0"/>
              <a:t>Route: IV or </a:t>
            </a:r>
            <a:r>
              <a:rPr lang="en-US" dirty="0" err="1"/>
              <a:t>intranasally</a:t>
            </a:r>
            <a:endParaRPr lang="en-US" dirty="0"/>
          </a:p>
          <a:p>
            <a:r>
              <a:rPr lang="en-US" dirty="0" smtClean="0"/>
              <a:t>Dose: Analgesia= 0.2 mg/kg </a:t>
            </a:r>
            <a:r>
              <a:rPr lang="en-US" b="1" dirty="0" smtClean="0"/>
              <a:t>slow</a:t>
            </a:r>
            <a:r>
              <a:rPr lang="en-US" dirty="0" smtClean="0"/>
              <a:t> IVP over 3-5 minutes (use 50 mg/5 mL dilute 	product – see below)</a:t>
            </a:r>
          </a:p>
          <a:p>
            <a:pPr lvl="5"/>
            <a:r>
              <a:rPr lang="en-US" sz="1600" dirty="0" smtClean="0"/>
              <a:t>0.1 mg/kg/</a:t>
            </a:r>
            <a:r>
              <a:rPr lang="en-US" sz="1600" dirty="0" err="1" smtClean="0"/>
              <a:t>hr</a:t>
            </a:r>
            <a:r>
              <a:rPr lang="en-US" sz="1600" dirty="0" smtClean="0"/>
              <a:t> continuous infusion</a:t>
            </a:r>
          </a:p>
          <a:p>
            <a:pPr lvl="5"/>
            <a:r>
              <a:rPr lang="en-US" sz="1600" dirty="0" smtClean="0"/>
              <a:t>Suitable for inpatient units </a:t>
            </a:r>
          </a:p>
          <a:p>
            <a:pPr lvl="3"/>
            <a:r>
              <a:rPr lang="en-US" sz="2000" dirty="0" smtClean="0"/>
              <a:t>Intranasal: 50 mg</a:t>
            </a:r>
            <a:r>
              <a:rPr lang="en-US" sz="2000" dirty="0"/>
              <a:t> </a:t>
            </a:r>
            <a:r>
              <a:rPr lang="en-US" sz="2000" dirty="0" smtClean="0"/>
              <a:t>(use 100 mg/1 mL product)</a:t>
            </a:r>
          </a:p>
          <a:p>
            <a:r>
              <a:rPr lang="en-US" dirty="0" smtClean="0"/>
              <a:t>Benign in low doses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Cautions : Do not use in PTSD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4876800"/>
            <a:ext cx="4514088" cy="1226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9781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Ketorolac </a:t>
            </a:r>
            <a:r>
              <a:rPr lang="en-US" b="1" dirty="0" smtClean="0"/>
              <a:t>(</a:t>
            </a:r>
            <a:r>
              <a:rPr lang="en-US" b="1" dirty="0" err="1" smtClean="0"/>
              <a:t>Toradol</a:t>
            </a:r>
            <a:r>
              <a:rPr lang="en-US" b="1" dirty="0" smtClean="0"/>
              <a:t>)</a:t>
            </a:r>
            <a:endParaRPr lang="en-US" b="1" dirty="0"/>
          </a:p>
          <a:p>
            <a:pPr lvl="1"/>
            <a:r>
              <a:rPr lang="en-US" dirty="0"/>
              <a:t>15 mg for </a:t>
            </a:r>
            <a:r>
              <a:rPr lang="en-US" dirty="0" smtClean="0"/>
              <a:t>everyone</a:t>
            </a:r>
            <a:endParaRPr lang="en-US" dirty="0"/>
          </a:p>
          <a:p>
            <a:pPr lvl="2"/>
            <a:r>
              <a:rPr lang="en-US" sz="1600" dirty="0"/>
              <a:t>No difference in pain reduction with 30 mg </a:t>
            </a:r>
            <a:r>
              <a:rPr lang="en-US" sz="1600" dirty="0" err="1"/>
              <a:t>vs</a:t>
            </a:r>
            <a:r>
              <a:rPr lang="en-US" sz="1600" dirty="0"/>
              <a:t> </a:t>
            </a:r>
            <a:r>
              <a:rPr lang="en-US" sz="1600" dirty="0" smtClean="0"/>
              <a:t>15 mg</a:t>
            </a:r>
            <a:endParaRPr lang="en-US" sz="1600" dirty="0"/>
          </a:p>
          <a:p>
            <a:pPr lvl="1"/>
            <a:r>
              <a:rPr lang="en-US" dirty="0"/>
              <a:t>Great for many pain indications including </a:t>
            </a:r>
            <a:r>
              <a:rPr lang="en-US" dirty="0" smtClean="0"/>
              <a:t>musculoskeletal/pelvic </a:t>
            </a:r>
            <a:r>
              <a:rPr lang="en-US" dirty="0"/>
              <a:t>pain and renal colic</a:t>
            </a:r>
          </a:p>
          <a:p>
            <a:r>
              <a:rPr lang="en-US" b="1" dirty="0" smtClean="0"/>
              <a:t>Haloperidol(Haldol)</a:t>
            </a:r>
            <a:endParaRPr lang="en-US" b="1" dirty="0"/>
          </a:p>
          <a:p>
            <a:pPr lvl="1"/>
            <a:r>
              <a:rPr lang="en-US" dirty="0"/>
              <a:t>Low dose (2.5 mg IV)</a:t>
            </a:r>
          </a:p>
          <a:p>
            <a:pPr lvl="1"/>
            <a:r>
              <a:rPr lang="en-US" dirty="0"/>
              <a:t>Great for nausea, especially cannabinoid induced hyperemesis</a:t>
            </a:r>
          </a:p>
          <a:p>
            <a:r>
              <a:rPr lang="en-US" b="1" dirty="0" err="1" smtClean="0"/>
              <a:t>Dicyclomine</a:t>
            </a:r>
            <a:r>
              <a:rPr lang="en-US" b="1" dirty="0" smtClean="0"/>
              <a:t> (</a:t>
            </a:r>
            <a:r>
              <a:rPr lang="en-US" b="1" dirty="0" err="1" smtClean="0"/>
              <a:t>Bentyl</a:t>
            </a:r>
            <a:r>
              <a:rPr lang="en-US" b="1" dirty="0" smtClean="0"/>
              <a:t>)</a:t>
            </a:r>
            <a:endParaRPr lang="en-US" b="1" dirty="0"/>
          </a:p>
          <a:p>
            <a:pPr lvl="1"/>
            <a:r>
              <a:rPr lang="en-US" dirty="0"/>
              <a:t>MOA: antispasmodic and anticholinergic agent that acts to alleviate smooth muscle spasms in the GI tract</a:t>
            </a:r>
          </a:p>
          <a:p>
            <a:pPr lvl="1"/>
            <a:r>
              <a:rPr lang="en-US" dirty="0"/>
              <a:t>20 mg/kg </a:t>
            </a:r>
            <a:r>
              <a:rPr lang="en-US" dirty="0" smtClean="0"/>
              <a:t>PO or IM </a:t>
            </a:r>
            <a:r>
              <a:rPr lang="en-US" u="sng" dirty="0" smtClean="0">
                <a:solidFill>
                  <a:srgbClr val="FF0000"/>
                </a:solidFill>
              </a:rPr>
              <a:t>(IM only!!!)</a:t>
            </a:r>
          </a:p>
          <a:p>
            <a:pPr lvl="1"/>
            <a:r>
              <a:rPr lang="en-US" dirty="0" smtClean="0"/>
              <a:t>Great </a:t>
            </a:r>
            <a:r>
              <a:rPr lang="en-US" dirty="0"/>
              <a:t>for abdominal pain  (think cramps)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Options</a:t>
            </a:r>
          </a:p>
        </p:txBody>
      </p:sp>
    </p:spTree>
    <p:extLst>
      <p:ext uri="{BB962C8B-B14F-4D97-AF65-F5344CB8AC3E}">
        <p14:creationId xmlns:p14="http://schemas.microsoft.com/office/powerpoint/2010/main" val="28736536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 Pain Pathways </a:t>
            </a:r>
          </a:p>
        </p:txBody>
      </p:sp>
    </p:spTree>
    <p:extLst>
      <p:ext uri="{BB962C8B-B14F-4D97-AF65-F5344CB8AC3E}">
        <p14:creationId xmlns:p14="http://schemas.microsoft.com/office/powerpoint/2010/main" val="9205620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52400"/>
            <a:ext cx="5867400" cy="586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4713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43256"/>
            <a:ext cx="5855208" cy="5855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4508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76200"/>
            <a:ext cx="59436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7091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" y="457200"/>
            <a:ext cx="9144000" cy="5018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0342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Colorado Opioid Safety Collaborative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7911" y="1458351"/>
            <a:ext cx="8451442" cy="4529222"/>
          </a:xfrm>
        </p:spPr>
        <p:txBody>
          <a:bodyPr/>
          <a:lstStyle/>
          <a:p>
            <a:r>
              <a:rPr lang="en-US" sz="2800" b="1" dirty="0"/>
              <a:t>What is the Colorado Opioid Safety Collaborative?</a:t>
            </a:r>
          </a:p>
          <a:p>
            <a:endParaRPr lang="en-US" sz="1100" b="1" dirty="0"/>
          </a:p>
          <a:p>
            <a:pPr marL="0" indent="0">
              <a:buNone/>
            </a:pPr>
            <a:r>
              <a:rPr lang="en-US" sz="2400" dirty="0"/>
              <a:t>Partnership between: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 Colorado Hospital Association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 Colorado Chapter of the American College of Emergency Physicians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 Telligen – QIN/QIO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 Colorado’s Quality Improvement Network/Quality Improvement Organization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 Colorado </a:t>
            </a:r>
            <a:r>
              <a:rPr lang="en-US" dirty="0" smtClean="0"/>
              <a:t>Emergency </a:t>
            </a:r>
            <a:r>
              <a:rPr lang="en-US" dirty="0"/>
              <a:t>Nurses Association</a:t>
            </a:r>
          </a:p>
          <a:p>
            <a:pPr marL="0" indent="0">
              <a:buNone/>
            </a:pPr>
            <a:endParaRPr lang="en-US" sz="1600" dirty="0"/>
          </a:p>
          <a:p>
            <a:pPr marL="0" indent="0" algn="ctr">
              <a:buNone/>
            </a:pPr>
            <a:r>
              <a:rPr lang="en-US" dirty="0"/>
              <a:t> Many others who care about the opioid epidemic gripping our nation!</a:t>
            </a:r>
          </a:p>
          <a:p>
            <a:endParaRPr lang="en-US" dirty="0"/>
          </a:p>
        </p:txBody>
      </p:sp>
      <p:pic>
        <p:nvPicPr>
          <p:cNvPr id="1030" name="Picture 6" descr="Image result for opioid crisis pictur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905000"/>
            <a:ext cx="1981200" cy="1341946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  <a:effectLst>
            <a:reflection blurRad="6350" stA="50000" endA="275" endPos="40000" dist="101600" dir="5400000" sy="-100000" algn="bl" rotWithShape="0"/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83859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696" y="685800"/>
            <a:ext cx="8987016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4313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758952"/>
            <a:ext cx="8610600" cy="3736848"/>
          </a:xfrm>
        </p:spPr>
        <p:txBody>
          <a:bodyPr>
            <a:normAutofit/>
          </a:bodyPr>
          <a:lstStyle/>
          <a:p>
            <a:r>
              <a:rPr lang="en-US" sz="7200" dirty="0" smtClean="0"/>
              <a:t>What Can Nursing Do?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10955568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Why do we need this project?</a:t>
            </a:r>
          </a:p>
          <a:p>
            <a:pPr lvl="1"/>
            <a:r>
              <a:rPr lang="en-US" dirty="0" smtClean="0"/>
              <a:t>Colorado has the 12</a:t>
            </a:r>
            <a:r>
              <a:rPr lang="en-US" baseline="30000" dirty="0" smtClean="0"/>
              <a:t>th</a:t>
            </a:r>
            <a:r>
              <a:rPr lang="en-US" dirty="0" smtClean="0"/>
              <a:t> highest rate of misuse and abuse of opioids</a:t>
            </a:r>
          </a:p>
          <a:p>
            <a:pPr lvl="1"/>
            <a:r>
              <a:rPr lang="en-US" dirty="0" smtClean="0"/>
              <a:t>Pain is the most common reason to visit the ED</a:t>
            </a:r>
          </a:p>
          <a:p>
            <a:pPr lvl="1"/>
            <a:r>
              <a:rPr lang="en-US" dirty="0" smtClean="0"/>
              <a:t>Vicodin/Norco has been the #1 prescribed medication for the last 6 years</a:t>
            </a:r>
          </a:p>
          <a:p>
            <a:pPr lvl="1"/>
            <a:r>
              <a:rPr lang="en-US" dirty="0" smtClean="0"/>
              <a:t>4/5 new heroin users report using prescription opioids first</a:t>
            </a:r>
          </a:p>
          <a:p>
            <a:pPr lvl="1"/>
            <a:r>
              <a:rPr lang="en-US" dirty="0" smtClean="0"/>
              <a:t>There are safer and more efficacious medications with fewer side effects</a:t>
            </a:r>
          </a:p>
          <a:p>
            <a:pPr lvl="1"/>
            <a:endParaRPr lang="en-US" dirty="0" smtClean="0"/>
          </a:p>
          <a:p>
            <a:pPr marL="4572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Education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2960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Nursing education</a:t>
            </a:r>
            <a:endParaRPr lang="en-US" dirty="0"/>
          </a:p>
          <a:p>
            <a:pPr lvl="1"/>
            <a:r>
              <a:rPr lang="en-US" dirty="0"/>
              <a:t>Learn about the new multimodal, opioid-free pain management pathways</a:t>
            </a:r>
          </a:p>
          <a:p>
            <a:pPr lvl="1"/>
            <a:r>
              <a:rPr lang="en-US" dirty="0"/>
              <a:t>Work with physicians to limit the use of opioids</a:t>
            </a:r>
          </a:p>
          <a:p>
            <a:pPr lvl="1"/>
            <a:r>
              <a:rPr lang="en-US" dirty="0"/>
              <a:t>Be proactive with patient and family concerns </a:t>
            </a:r>
          </a:p>
          <a:p>
            <a:pPr lvl="2"/>
            <a:r>
              <a:rPr lang="en-US" dirty="0" smtClean="0"/>
              <a:t>Begin conversation regarding best practices to manage pain </a:t>
            </a:r>
          </a:p>
          <a:p>
            <a:pPr lvl="2"/>
            <a:r>
              <a:rPr lang="en-US" dirty="0" smtClean="0"/>
              <a:t>Manage pain management expectations</a:t>
            </a:r>
          </a:p>
          <a:p>
            <a:pPr lvl="2"/>
            <a:r>
              <a:rPr lang="en-US" dirty="0" smtClean="0"/>
              <a:t>Provide educational resources</a:t>
            </a:r>
          </a:p>
          <a:p>
            <a:pPr lvl="2"/>
            <a:r>
              <a:rPr lang="en-US" dirty="0" smtClean="0"/>
              <a:t>Talk about realistic pain goal</a:t>
            </a:r>
            <a:endParaRPr lang="en-US" dirty="0"/>
          </a:p>
          <a:p>
            <a:pPr lvl="2"/>
            <a:r>
              <a:rPr lang="en-US" dirty="0"/>
              <a:t>Scripting regarding “control” of pain versus “relief” of </a:t>
            </a:r>
            <a:r>
              <a:rPr lang="en-US" dirty="0" smtClean="0"/>
              <a:t>pain</a:t>
            </a:r>
          </a:p>
          <a:p>
            <a:pPr lvl="2"/>
            <a:r>
              <a:rPr lang="en-US" dirty="0" smtClean="0"/>
              <a:t>Promote “increasing comfort” </a:t>
            </a:r>
            <a:endParaRPr lang="en-US" dirty="0"/>
          </a:p>
          <a:p>
            <a:r>
              <a:rPr lang="en-US" dirty="0" smtClean="0"/>
              <a:t>Patient education</a:t>
            </a:r>
          </a:p>
          <a:p>
            <a:pPr lvl="1"/>
            <a:r>
              <a:rPr lang="en-US" dirty="0" smtClean="0"/>
              <a:t>Educate patients and families on how to use the pain assessment tools</a:t>
            </a:r>
          </a:p>
          <a:p>
            <a:pPr lvl="1"/>
            <a:r>
              <a:rPr lang="en-US" dirty="0" smtClean="0"/>
              <a:t>Provide non-pharmacologic alternatives to medication</a:t>
            </a:r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Education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8814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Assess patient prior to administration of any pain intervention</a:t>
            </a:r>
          </a:p>
          <a:p>
            <a:pPr lvl="1"/>
            <a:r>
              <a:rPr lang="en-US" dirty="0" smtClean="0"/>
              <a:t>Standardized Pain Assessment tools</a:t>
            </a:r>
          </a:p>
          <a:p>
            <a:pPr lvl="1"/>
            <a:r>
              <a:rPr lang="en-US" dirty="0" smtClean="0"/>
              <a:t>Use scripting that medication will help “</a:t>
            </a:r>
            <a:r>
              <a:rPr lang="en-US" b="1" i="1" dirty="0" smtClean="0"/>
              <a:t>control</a:t>
            </a:r>
            <a:r>
              <a:rPr lang="en-US" dirty="0" smtClean="0"/>
              <a:t> your pain” and improve your comfort</a:t>
            </a:r>
          </a:p>
          <a:p>
            <a:r>
              <a:rPr lang="en-US" dirty="0" smtClean="0"/>
              <a:t>Reassessment within a reasonable time frame</a:t>
            </a:r>
          </a:p>
          <a:p>
            <a:pPr lvl="1"/>
            <a:r>
              <a:rPr lang="en-US" dirty="0" smtClean="0"/>
              <a:t>Standardized Pain Assessment tools</a:t>
            </a:r>
          </a:p>
          <a:p>
            <a:pPr lvl="1"/>
            <a:r>
              <a:rPr lang="en-US" dirty="0" smtClean="0"/>
              <a:t>If pain is not “</a:t>
            </a:r>
            <a:r>
              <a:rPr lang="en-US" b="1" i="1" dirty="0" smtClean="0"/>
              <a:t>controlled</a:t>
            </a:r>
            <a:r>
              <a:rPr lang="en-US" dirty="0" smtClean="0"/>
              <a:t>” suggest alternatives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Pain assessment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23131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1905000"/>
            <a:ext cx="8229600" cy="2362200"/>
          </a:xfrm>
        </p:spPr>
        <p:txBody>
          <a:bodyPr>
            <a:normAutofit/>
          </a:bodyPr>
          <a:lstStyle/>
          <a:p>
            <a:r>
              <a:rPr lang="en-US" sz="7200" dirty="0" smtClean="0"/>
              <a:t>Who Else is Involved?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25183748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ED Nursing</a:t>
            </a:r>
          </a:p>
          <a:p>
            <a:pPr lvl="1"/>
            <a:r>
              <a:rPr lang="en-US" dirty="0"/>
              <a:t>Director, charge RNs, staff</a:t>
            </a:r>
          </a:p>
          <a:p>
            <a:r>
              <a:rPr lang="en-US" dirty="0"/>
              <a:t>ED Physicians</a:t>
            </a:r>
          </a:p>
          <a:p>
            <a:pPr lvl="1"/>
            <a:r>
              <a:rPr lang="en-US" dirty="0"/>
              <a:t>Director, staff</a:t>
            </a:r>
          </a:p>
          <a:p>
            <a:r>
              <a:rPr lang="en-US" dirty="0"/>
              <a:t>Hospital Leadership</a:t>
            </a:r>
          </a:p>
          <a:p>
            <a:pPr lvl="1"/>
            <a:r>
              <a:rPr lang="en-US" dirty="0"/>
              <a:t>CNO, CMO, CEO</a:t>
            </a:r>
          </a:p>
          <a:p>
            <a:r>
              <a:rPr lang="en-US" dirty="0"/>
              <a:t>Other Support</a:t>
            </a:r>
          </a:p>
          <a:p>
            <a:pPr lvl="1"/>
            <a:r>
              <a:rPr lang="en-US" dirty="0"/>
              <a:t>IT</a:t>
            </a:r>
          </a:p>
          <a:p>
            <a:pPr lvl="1"/>
            <a:r>
              <a:rPr lang="en-US" dirty="0"/>
              <a:t>Pharmacy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champions</a:t>
            </a:r>
          </a:p>
        </p:txBody>
      </p:sp>
    </p:spTree>
    <p:extLst>
      <p:ext uri="{BB962C8B-B14F-4D97-AF65-F5344CB8AC3E}">
        <p14:creationId xmlns:p14="http://schemas.microsoft.com/office/powerpoint/2010/main" val="37592830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Procedural Sedation</a:t>
            </a:r>
          </a:p>
          <a:p>
            <a:pPr lvl="1"/>
            <a:r>
              <a:rPr lang="en-US" dirty="0"/>
              <a:t>Ketamine dosing – must clearly define analgesia vs sedation doses</a:t>
            </a:r>
          </a:p>
          <a:p>
            <a:pPr lvl="2"/>
            <a:r>
              <a:rPr lang="en-US" dirty="0"/>
              <a:t>&lt; 0.25 mg/kg slow IVP = analgesia</a:t>
            </a:r>
          </a:p>
          <a:p>
            <a:pPr lvl="2"/>
            <a:r>
              <a:rPr lang="en-US" dirty="0"/>
              <a:t>&gt;/= 1 mg/kg slow IVP = sedation = “timeout”</a:t>
            </a:r>
          </a:p>
          <a:p>
            <a:r>
              <a:rPr lang="en-US" dirty="0"/>
              <a:t>High-risk Medication Administration</a:t>
            </a:r>
          </a:p>
          <a:p>
            <a:pPr lvl="1"/>
            <a:r>
              <a:rPr lang="en-US" dirty="0"/>
              <a:t>Lidocaine administration</a:t>
            </a:r>
          </a:p>
          <a:p>
            <a:pPr lvl="2"/>
            <a:r>
              <a:rPr lang="en-US" dirty="0"/>
              <a:t>1.5 mg/kg bolus + 1-2 mg/kg/</a:t>
            </a:r>
            <a:r>
              <a:rPr lang="en-US" dirty="0" err="1"/>
              <a:t>hr</a:t>
            </a:r>
            <a:r>
              <a:rPr lang="en-US" dirty="0"/>
              <a:t> drip x 24 </a:t>
            </a:r>
            <a:r>
              <a:rPr lang="en-US" dirty="0" err="1"/>
              <a:t>hrs</a:t>
            </a:r>
            <a:r>
              <a:rPr lang="en-US" dirty="0"/>
              <a:t> max = floor</a:t>
            </a:r>
          </a:p>
          <a:p>
            <a:pPr lvl="2"/>
            <a:r>
              <a:rPr lang="en-US" dirty="0"/>
              <a:t>Cardiac lidocaine = CCU</a:t>
            </a:r>
          </a:p>
          <a:p>
            <a:pPr lvl="1"/>
            <a:r>
              <a:rPr lang="en-US" dirty="0"/>
              <a:t>Ketamine administration</a:t>
            </a:r>
          </a:p>
          <a:p>
            <a:pPr lvl="2"/>
            <a:r>
              <a:rPr lang="en-US" dirty="0"/>
              <a:t>&lt; 0.25 mg/kg slow IVP + 0.1 mg/kg/</a:t>
            </a:r>
            <a:r>
              <a:rPr lang="en-US" dirty="0" err="1"/>
              <a:t>hr</a:t>
            </a:r>
            <a:r>
              <a:rPr lang="en-US" dirty="0"/>
              <a:t> x 48 </a:t>
            </a:r>
            <a:r>
              <a:rPr lang="en-US" dirty="0" err="1"/>
              <a:t>hrs</a:t>
            </a:r>
            <a:r>
              <a:rPr lang="en-US" dirty="0"/>
              <a:t> max = floor</a:t>
            </a:r>
          </a:p>
          <a:p>
            <a:pPr lvl="2"/>
            <a:r>
              <a:rPr lang="en-US" dirty="0"/>
              <a:t>1-2 mg/kg + 5-30 mg/</a:t>
            </a:r>
            <a:r>
              <a:rPr lang="en-US" dirty="0" err="1"/>
              <a:t>hr</a:t>
            </a:r>
            <a:r>
              <a:rPr lang="en-US" dirty="0"/>
              <a:t> = CCU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Policy changes</a:t>
            </a:r>
          </a:p>
        </p:txBody>
      </p:sp>
    </p:spTree>
    <p:extLst>
      <p:ext uri="{BB962C8B-B14F-4D97-AF65-F5344CB8AC3E}">
        <p14:creationId xmlns:p14="http://schemas.microsoft.com/office/powerpoint/2010/main" val="33034019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Education</a:t>
            </a:r>
          </a:p>
          <a:p>
            <a:pPr lvl="1"/>
            <a:r>
              <a:rPr lang="en-US" dirty="0"/>
              <a:t>Nurses, physicians, pharmacists</a:t>
            </a:r>
          </a:p>
          <a:p>
            <a:r>
              <a:rPr lang="en-US" dirty="0"/>
              <a:t>CPOE</a:t>
            </a:r>
          </a:p>
          <a:p>
            <a:pPr lvl="1"/>
            <a:r>
              <a:rPr lang="en-US" dirty="0"/>
              <a:t>Creation of pain treatment </a:t>
            </a:r>
            <a:r>
              <a:rPr lang="en-US" dirty="0" smtClean="0"/>
              <a:t>order set</a:t>
            </a:r>
            <a:endParaRPr lang="en-US" dirty="0"/>
          </a:p>
          <a:p>
            <a:pPr lvl="2"/>
            <a:r>
              <a:rPr lang="en-US" dirty="0"/>
              <a:t>Split by indication</a:t>
            </a:r>
          </a:p>
          <a:p>
            <a:pPr lvl="1"/>
            <a:r>
              <a:rPr lang="en-US" dirty="0"/>
              <a:t>Create order strings for unique entries – clearly label “for pain”</a:t>
            </a:r>
          </a:p>
          <a:p>
            <a:pPr lvl="2"/>
            <a:r>
              <a:rPr lang="en-US" dirty="0"/>
              <a:t>Lidocaine</a:t>
            </a:r>
          </a:p>
          <a:p>
            <a:pPr lvl="2"/>
            <a:r>
              <a:rPr lang="en-US" dirty="0"/>
              <a:t>Ketamine</a:t>
            </a:r>
          </a:p>
          <a:p>
            <a:r>
              <a:rPr lang="en-US" dirty="0"/>
              <a:t>Smart Pumps</a:t>
            </a:r>
          </a:p>
          <a:p>
            <a:pPr lvl="1"/>
            <a:r>
              <a:rPr lang="en-US" dirty="0"/>
              <a:t>Addition of new medications – clearly label “for pain”</a:t>
            </a:r>
          </a:p>
          <a:p>
            <a:pPr lvl="2"/>
            <a:r>
              <a:rPr lang="en-US" dirty="0"/>
              <a:t>Lidocaine</a:t>
            </a:r>
          </a:p>
          <a:p>
            <a:pPr lvl="3"/>
            <a:r>
              <a:rPr lang="en-US" dirty="0"/>
              <a:t>Bolus = 1.5 mg/kg in 100 mL NS over 10 min</a:t>
            </a:r>
          </a:p>
          <a:p>
            <a:pPr lvl="3"/>
            <a:r>
              <a:rPr lang="en-US" dirty="0" err="1"/>
              <a:t>Gtt</a:t>
            </a:r>
            <a:r>
              <a:rPr lang="en-US" dirty="0"/>
              <a:t> = 2 g/250 mL D5W premix bag max 2 mg/kg/</a:t>
            </a:r>
            <a:r>
              <a:rPr lang="en-US" dirty="0" err="1"/>
              <a:t>hr</a:t>
            </a:r>
            <a:endParaRPr lang="en-US" dirty="0"/>
          </a:p>
          <a:p>
            <a:pPr lvl="2"/>
            <a:r>
              <a:rPr lang="en-US" dirty="0"/>
              <a:t>Ketamine</a:t>
            </a:r>
          </a:p>
          <a:p>
            <a:pPr lvl="3"/>
            <a:r>
              <a:rPr lang="en-US" dirty="0"/>
              <a:t>Bolus = 50 mg/5 mL prefilled syringe entry to infuse over 5-10 min</a:t>
            </a:r>
          </a:p>
          <a:p>
            <a:pPr lvl="3"/>
            <a:r>
              <a:rPr lang="en-US" dirty="0" err="1"/>
              <a:t>Gtt</a:t>
            </a:r>
            <a:r>
              <a:rPr lang="en-US" dirty="0"/>
              <a:t> = 100 mg/50 mL NS max 0.1 mg/kg/</a:t>
            </a:r>
            <a:r>
              <a:rPr lang="en-US" dirty="0" err="1"/>
              <a:t>hr</a:t>
            </a:r>
            <a:endParaRPr lang="en-US" dirty="0"/>
          </a:p>
          <a:p>
            <a:pPr lvl="3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Pharmacy/IT SUPPORT</a:t>
            </a:r>
          </a:p>
        </p:txBody>
      </p:sp>
    </p:spTree>
    <p:extLst>
      <p:ext uri="{BB962C8B-B14F-4D97-AF65-F5344CB8AC3E}">
        <p14:creationId xmlns:p14="http://schemas.microsoft.com/office/powerpoint/2010/main" val="135875646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Primary outcome </a:t>
            </a:r>
            <a:r>
              <a:rPr lang="en-US" dirty="0"/>
              <a:t>= change in ED opioid use pre- and post- implementation</a:t>
            </a:r>
          </a:p>
          <a:p>
            <a:pPr lvl="1"/>
            <a:r>
              <a:rPr lang="en-US" dirty="0"/>
              <a:t>Measured in morphine dosing equivalents</a:t>
            </a:r>
          </a:p>
          <a:p>
            <a:pPr lvl="1"/>
            <a:r>
              <a:rPr lang="en-US" dirty="0"/>
              <a:t>Per ED patient visit</a:t>
            </a:r>
          </a:p>
          <a:p>
            <a:r>
              <a:rPr lang="en-US" dirty="0"/>
              <a:t>Utilize EHR reports to gather doses administered of various opioids used in your ED</a:t>
            </a:r>
          </a:p>
          <a:p>
            <a:pPr lvl="1"/>
            <a:r>
              <a:rPr lang="en-US" dirty="0"/>
              <a:t>Convert to morphine dosing equivalents</a:t>
            </a:r>
          </a:p>
          <a:p>
            <a:r>
              <a:rPr lang="en-US" dirty="0"/>
              <a:t>Patient volume data</a:t>
            </a:r>
          </a:p>
          <a:p>
            <a:r>
              <a:rPr lang="en-US" b="1" dirty="0"/>
              <a:t>Secondary outcome </a:t>
            </a:r>
            <a:r>
              <a:rPr lang="en-US" dirty="0"/>
              <a:t>= patient satisfaction</a:t>
            </a:r>
          </a:p>
          <a:p>
            <a:pPr lvl="1"/>
            <a:r>
              <a:rPr lang="en-US" dirty="0"/>
              <a:t>Press </a:t>
            </a:r>
            <a:r>
              <a:rPr lang="en-US" dirty="0" err="1"/>
              <a:t>Ganey</a:t>
            </a:r>
            <a:r>
              <a:rPr lang="en-US" dirty="0"/>
              <a:t> Scores</a:t>
            </a:r>
          </a:p>
          <a:p>
            <a:pPr lvl="2"/>
            <a:r>
              <a:rPr lang="en-US" dirty="0"/>
              <a:t>Overall and for “pain control”</a:t>
            </a:r>
          </a:p>
          <a:p>
            <a:pPr marL="45720" indent="0">
              <a:buNone/>
            </a:pPr>
            <a:r>
              <a:rPr lang="en-US" dirty="0"/>
              <a:t>**All data organized by month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collection</a:t>
            </a:r>
          </a:p>
        </p:txBody>
      </p:sp>
    </p:spTree>
    <p:extLst>
      <p:ext uri="{BB962C8B-B14F-4D97-AF65-F5344CB8AC3E}">
        <p14:creationId xmlns:p14="http://schemas.microsoft.com/office/powerpoint/2010/main" val="9576161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are we participating?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 Pain is the most common reason for admission into the Emergency Department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 Colorado is at the center of the US opioid epidemic with the 12</a:t>
            </a:r>
            <a:r>
              <a:rPr lang="en-US" baseline="30000" dirty="0"/>
              <a:t>th</a:t>
            </a:r>
            <a:r>
              <a:rPr lang="en-US" dirty="0"/>
              <a:t> highest rate of misuse and abuse of prescription opioids across all 50 states </a:t>
            </a:r>
            <a:endParaRPr lang="en-US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4/10 Colorado adults admit to misuse of prescription medication: primarily pain killers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Overdoses: 2/3 from pharmaceuticals to 1/3 from heroin </a:t>
            </a:r>
            <a:endParaRPr lang="en-US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 Emergency Departments are in a strong position to reduce opioid use in a population at high risk for misuse and abuse through alternative pain management </a:t>
            </a:r>
            <a:r>
              <a:rPr lang="en-US" dirty="0" smtClean="0"/>
              <a:t>strategies</a:t>
            </a:r>
          </a:p>
          <a:p>
            <a:pPr>
              <a:buFont typeface="Wingdings" panose="05000000000000000000" pitchFamily="2" charset="2"/>
              <a:buChar char="q"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09600" y="5791200"/>
            <a:ext cx="7315200" cy="365125"/>
          </a:xfrm>
        </p:spPr>
        <p:txBody>
          <a:bodyPr/>
          <a:lstStyle/>
          <a:p>
            <a:pPr>
              <a:defRPr/>
            </a:pPr>
            <a:r>
              <a:rPr lang="en-US" b="1" dirty="0">
                <a:hlinkClick r:id="rId3"/>
              </a:rPr>
              <a:t>http://www.cpr.org/news/story/colorado-drug-overdoses-almost-every-county-and-ahead-national-average</a:t>
            </a:r>
            <a:r>
              <a:rPr lang="en-US" b="1" dirty="0"/>
              <a:t> </a:t>
            </a:r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492037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can CHA, CO ACEP, </a:t>
            </a:r>
            <a:r>
              <a:rPr lang="en-US" dirty="0" smtClean="0"/>
              <a:t>CO ENA and </a:t>
            </a:r>
            <a:r>
              <a:rPr lang="en-US" dirty="0"/>
              <a:t>Swedish support YOUR hospital?</a:t>
            </a:r>
          </a:p>
          <a:p>
            <a:r>
              <a:rPr lang="en-US" dirty="0"/>
              <a:t>Numerous contacts from previous projects</a:t>
            </a:r>
          </a:p>
          <a:p>
            <a:r>
              <a:rPr lang="en-US" dirty="0"/>
              <a:t>Educational resources</a:t>
            </a:r>
          </a:p>
          <a:p>
            <a:r>
              <a:rPr lang="en-US" dirty="0"/>
              <a:t>Toolkit</a:t>
            </a:r>
          </a:p>
          <a:p>
            <a:r>
              <a:rPr lang="en-US" dirty="0"/>
              <a:t>Encouragement – YOU CAN DO THIS!!! Change your practice.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45720" indent="0" algn="ctr">
              <a:buNone/>
            </a:pPr>
            <a:r>
              <a:rPr lang="en-US" sz="3600" b="1" dirty="0"/>
              <a:t>QUESTIONS???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Support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3352800"/>
            <a:ext cx="1905000" cy="2498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01590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6251510"/>
            <a:ext cx="9136068" cy="60649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11" y="1369078"/>
            <a:ext cx="2628155" cy="279531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8393" y="1354860"/>
            <a:ext cx="2628155" cy="279531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3956" y="1369078"/>
            <a:ext cx="2628155" cy="279531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153" y="4262609"/>
            <a:ext cx="3553800" cy="197811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0485" y="4074219"/>
            <a:ext cx="3538737" cy="2509212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0266" y="-294148"/>
            <a:ext cx="4298589" cy="152400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0266" y="409313"/>
            <a:ext cx="4298589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2117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are we hoping to accomplish?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81996">
            <a:off x="6130241" y="2758671"/>
            <a:ext cx="2352160" cy="2792288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799" y="1371600"/>
            <a:ext cx="8686799" cy="45540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/>
              <a:t>Pilot Objective:</a:t>
            </a:r>
            <a:r>
              <a:rPr lang="en-US" sz="2800" dirty="0"/>
              <a:t>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/>
              <a:t> Reduce administration of opioid medications by Emergency Department providers through implementation of the </a:t>
            </a:r>
            <a:r>
              <a:rPr lang="en-US" sz="2400" i="1" dirty="0"/>
              <a:t>Colorado ACEP Emergency Department Opioid</a:t>
            </a:r>
            <a:r>
              <a:rPr lang="en-US" sz="2400" dirty="0"/>
              <a:t> </a:t>
            </a:r>
            <a:r>
              <a:rPr lang="en-US" sz="2400" i="1" dirty="0"/>
              <a:t>Guideline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sz="2800" b="1" dirty="0"/>
              <a:t>Specific Aim:</a:t>
            </a:r>
            <a:r>
              <a:rPr lang="en-US" sz="2800" dirty="0"/>
              <a:t> </a:t>
            </a:r>
            <a:endParaRPr lang="en-US" sz="2800" i="1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sz="2400" i="1" dirty="0"/>
              <a:t> </a:t>
            </a:r>
            <a:r>
              <a:rPr lang="en-US" sz="2400" dirty="0"/>
              <a:t>Reduce Emergency Department opioid                                      administration by 15 percent</a:t>
            </a:r>
            <a:endParaRPr lang="en-US" dirty="0"/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574943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is participating in the pilot?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400" dirty="0"/>
              <a:t> Swedish Medical Center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/>
              <a:t> Boulder Community Health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/>
              <a:t> Sedgewick County Health Center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/>
              <a:t> Gunnison Valley Health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/>
              <a:t> Sky Ridge Medical Center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/>
              <a:t> Yampa Valley Medical Center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/>
              <a:t> Poudre Valley Hospital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200" dirty="0"/>
              <a:t> </a:t>
            </a:r>
            <a:r>
              <a:rPr lang="en-US" sz="2000" dirty="0" err="1"/>
              <a:t>UCHealth</a:t>
            </a:r>
            <a:r>
              <a:rPr lang="en-US" sz="2000" dirty="0"/>
              <a:t> Emergency Room – Harmony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/>
              <a:t> Medical Center of the Rockies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200" dirty="0"/>
              <a:t> </a:t>
            </a:r>
            <a:r>
              <a:rPr lang="en-US" sz="2000" dirty="0" err="1"/>
              <a:t>UCHealth</a:t>
            </a:r>
            <a:r>
              <a:rPr lang="en-US" sz="2000" dirty="0"/>
              <a:t> – Greeley Emergency and Surgery Center</a:t>
            </a:r>
          </a:p>
        </p:txBody>
      </p:sp>
    </p:spTree>
    <p:extLst>
      <p:ext uri="{BB962C8B-B14F-4D97-AF65-F5344CB8AC3E}">
        <p14:creationId xmlns:p14="http://schemas.microsoft.com/office/powerpoint/2010/main" val="33372391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37" y="1828800"/>
            <a:ext cx="44196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8463" y="1828800"/>
            <a:ext cx="4496937" cy="4420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08405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04800"/>
            <a:ext cx="7604125" cy="55387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633389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407893" cy="4834129"/>
          </a:xfrm>
        </p:spPr>
        <p:txBody>
          <a:bodyPr>
            <a:normAutofit/>
          </a:bodyPr>
          <a:lstStyle/>
          <a:p>
            <a:r>
              <a:rPr lang="en-US" dirty="0"/>
              <a:t>Multi-modal non-opiate approach to analgesia for specific conditions</a:t>
            </a:r>
          </a:p>
          <a:p>
            <a:r>
              <a:rPr lang="en-US" b="1" dirty="0"/>
              <a:t>Goals: </a:t>
            </a:r>
            <a:r>
              <a:rPr lang="en-US" dirty="0"/>
              <a:t>To utilize non-opiate approaches as </a:t>
            </a:r>
            <a:r>
              <a:rPr lang="en-US" dirty="0" smtClean="0"/>
              <a:t>first </a:t>
            </a:r>
            <a:r>
              <a:rPr lang="en-US" dirty="0"/>
              <a:t>line therapy and educate our patients</a:t>
            </a:r>
          </a:p>
          <a:p>
            <a:pPr lvl="1">
              <a:buFont typeface="Arial"/>
              <a:buChar char="•"/>
            </a:pPr>
            <a:r>
              <a:rPr lang="en-US" dirty="0"/>
              <a:t>Discuss realistic pain management goals with patients</a:t>
            </a:r>
          </a:p>
          <a:p>
            <a:pPr lvl="1">
              <a:buFont typeface="Arial"/>
              <a:buChar char="•"/>
            </a:pPr>
            <a:r>
              <a:rPr lang="en-US" dirty="0"/>
              <a:t>Discuss addiction potential and side effects with using </a:t>
            </a:r>
            <a:r>
              <a:rPr lang="en-US" dirty="0" smtClean="0"/>
              <a:t>opiates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Opiates </a:t>
            </a:r>
            <a:r>
              <a:rPr lang="en-US" dirty="0"/>
              <a:t>will be second line treatment</a:t>
            </a:r>
          </a:p>
          <a:p>
            <a:pPr lvl="1">
              <a:buFont typeface="Arial"/>
              <a:buChar char="•"/>
            </a:pPr>
            <a:r>
              <a:rPr lang="en-US" dirty="0"/>
              <a:t>Opiates can be given as rescue medication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Al</a:t>
            </a:r>
            <a:r>
              <a:rPr lang="en-US" dirty="0"/>
              <a:t>ternatives </a:t>
            </a:r>
            <a:r>
              <a:rPr lang="en-US" b="1" dirty="0"/>
              <a:t>T</a:t>
            </a:r>
            <a:r>
              <a:rPr lang="en-US" dirty="0"/>
              <a:t>o </a:t>
            </a:r>
            <a:r>
              <a:rPr lang="en-US" b="1" dirty="0"/>
              <a:t>O</a:t>
            </a:r>
            <a:r>
              <a:rPr lang="en-US" dirty="0"/>
              <a:t>pioids 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28600" y="6463099"/>
            <a:ext cx="2057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/>
              <a:t>LaPietra</a:t>
            </a:r>
            <a:r>
              <a:rPr lang="en-US" sz="1200" dirty="0"/>
              <a:t> A. ALTO</a:t>
            </a:r>
            <a:r>
              <a:rPr lang="en-US" sz="1200" baseline="30000" dirty="0"/>
              <a:t>SM</a:t>
            </a:r>
            <a:r>
              <a:rPr lang="en-US" sz="1200" dirty="0"/>
              <a:t> Program.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304" y="4071455"/>
            <a:ext cx="7016496" cy="2126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62199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Channels/Enzymes/Receptors Targeted Analgesia</a:t>
            </a:r>
          </a:p>
          <a:p>
            <a:r>
              <a:rPr lang="en-US" dirty="0"/>
              <a:t>Shift from a symptom based approach to a mechanistic approach</a:t>
            </a:r>
          </a:p>
          <a:p>
            <a:r>
              <a:rPr lang="en-US" dirty="0"/>
              <a:t>Targeted, patient-focused analgesic </a:t>
            </a:r>
            <a:r>
              <a:rPr lang="en-US" dirty="0" smtClean="0"/>
              <a:t>approach = combinations </a:t>
            </a:r>
            <a:r>
              <a:rPr lang="en-US" dirty="0"/>
              <a:t>of non-opioid </a:t>
            </a:r>
            <a:r>
              <a:rPr lang="en-US" dirty="0" smtClean="0"/>
              <a:t>analgesics = less </a:t>
            </a:r>
            <a:r>
              <a:rPr lang="en-US" dirty="0"/>
              <a:t>opioids</a:t>
            </a:r>
          </a:p>
          <a:p>
            <a:r>
              <a:rPr lang="en-US" dirty="0"/>
              <a:t>Results in</a:t>
            </a:r>
          </a:p>
          <a:p>
            <a:pPr lvl="1"/>
            <a:r>
              <a:rPr lang="en-US" dirty="0"/>
              <a:t>Greater analgesia </a:t>
            </a:r>
          </a:p>
          <a:p>
            <a:pPr lvl="1"/>
            <a:r>
              <a:rPr lang="en-US" dirty="0"/>
              <a:t>Reduced doses of each medication</a:t>
            </a:r>
          </a:p>
          <a:p>
            <a:pPr lvl="1"/>
            <a:r>
              <a:rPr lang="en-US" dirty="0"/>
              <a:t>Fewer side effects </a:t>
            </a:r>
          </a:p>
          <a:p>
            <a:pPr lvl="1"/>
            <a:r>
              <a:rPr lang="en-US" dirty="0"/>
              <a:t>Shorter length of stay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CERTA Approach</a:t>
            </a:r>
          </a:p>
        </p:txBody>
      </p:sp>
      <p:sp>
        <p:nvSpPr>
          <p:cNvPr id="4" name="Rectangle 3"/>
          <p:cNvSpPr/>
          <p:nvPr/>
        </p:nvSpPr>
        <p:spPr>
          <a:xfrm>
            <a:off x="304800" y="5867400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/>
              <a:t>http://www.propofology.com/infographs/certa-concept-of-analgesia</a:t>
            </a:r>
          </a:p>
        </p:txBody>
      </p:sp>
    </p:spTree>
    <p:extLst>
      <p:ext uri="{BB962C8B-B14F-4D97-AF65-F5344CB8AC3E}">
        <p14:creationId xmlns:p14="http://schemas.microsoft.com/office/powerpoint/2010/main" val="2845383365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Custom 5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4ABDE8"/>
      </a:accent1>
      <a:accent2>
        <a:srgbClr val="0E2144"/>
      </a:accent2>
      <a:accent3>
        <a:srgbClr val="A6D30B"/>
      </a:accent3>
      <a:accent4>
        <a:srgbClr val="515B61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6D09F7C30CE4F47AA48BDC85A05A7F5" ma:contentTypeVersion="4" ma:contentTypeDescription="Create a new document." ma:contentTypeScope="" ma:versionID="51017cfe94b9cbccb889cc8ca8af8723">
  <xsd:schema xmlns:xsd="http://www.w3.org/2001/XMLSchema" xmlns:xs="http://www.w3.org/2001/XMLSchema" xmlns:p="http://schemas.microsoft.com/office/2006/metadata/properties" xmlns:ns2="b7d17d27-7c21-46f2-8ebc-a4358db84241" targetNamespace="http://schemas.microsoft.com/office/2006/metadata/properties" ma:root="true" ma:fieldsID="4d4ca74e8ffbc9a2cf23b3aaddcacb5c" ns2:_="">
    <xsd:import namespace="b7d17d27-7c21-46f2-8ebc-a4358db84241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7d17d27-7c21-46f2-8ebc-a4358db8424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st Shared By Time" ma:description="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9DAC727-BE99-4473-B5C3-BB0442A914F7}">
  <ds:schemaRefs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b7d17d27-7c21-46f2-8ebc-a4358db84241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2C5A28B9-24B9-4C12-A173-980968DCF6E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B03D1DD-5BE9-4912-9F8B-E24B63727D6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7d17d27-7c21-46f2-8ebc-a4358db8424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756</TotalTime>
  <Words>1531</Words>
  <Application>Microsoft Office PowerPoint</Application>
  <PresentationFormat>On-screen Show (4:3)</PresentationFormat>
  <Paragraphs>282</Paragraphs>
  <Slides>31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Retrospect</vt:lpstr>
      <vt:lpstr>Colorado Opioid Safety Collaborative  ED Opioid Pilot 2017</vt:lpstr>
      <vt:lpstr>Colorado Opioid Safety Collaborative</vt:lpstr>
      <vt:lpstr>Why are we participating?</vt:lpstr>
      <vt:lpstr>What are we hoping to accomplish?</vt:lpstr>
      <vt:lpstr>Who is participating in the pilot?</vt:lpstr>
      <vt:lpstr>Background</vt:lpstr>
      <vt:lpstr>PowerPoint Presentation</vt:lpstr>
      <vt:lpstr>Alternatives To Opioids </vt:lpstr>
      <vt:lpstr>CERTA Approach</vt:lpstr>
      <vt:lpstr>Examples</vt:lpstr>
      <vt:lpstr>Lidocaine </vt:lpstr>
      <vt:lpstr>Trigger Point Injections</vt:lpstr>
      <vt:lpstr>Ketamine </vt:lpstr>
      <vt:lpstr>Other Options</vt:lpstr>
      <vt:lpstr>ED Pain Pathways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Can Nursing Do?</vt:lpstr>
      <vt:lpstr>Education</vt:lpstr>
      <vt:lpstr>Education</vt:lpstr>
      <vt:lpstr>Pain assessment </vt:lpstr>
      <vt:lpstr>Who Else is Involved?</vt:lpstr>
      <vt:lpstr>Project champions</vt:lpstr>
      <vt:lpstr>Policy changes</vt:lpstr>
      <vt:lpstr>Pharmacy/IT SUPPORT</vt:lpstr>
      <vt:lpstr>Data collection</vt:lpstr>
      <vt:lpstr>Support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Cara Welch</dc:creator>
  <cp:lastModifiedBy>Sharon</cp:lastModifiedBy>
  <cp:revision>115</cp:revision>
  <dcterms:created xsi:type="dcterms:W3CDTF">2015-04-02T18:29:14Z</dcterms:created>
  <dcterms:modified xsi:type="dcterms:W3CDTF">2017-04-27T16:24:42Z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0x01010086D09F7C30CE4F47AA48BDC85A05A7F5</vt:lpwstr>
  </property>
</Properties>
</file>