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6"/>
  </p:notesMasterIdLst>
  <p:handoutMasterIdLst>
    <p:handoutMasterId r:id="rId37"/>
  </p:handoutMasterIdLst>
  <p:sldIdLst>
    <p:sldId id="264" r:id="rId6"/>
    <p:sldId id="265" r:id="rId7"/>
    <p:sldId id="266" r:id="rId8"/>
    <p:sldId id="268" r:id="rId9"/>
    <p:sldId id="269" r:id="rId10"/>
    <p:sldId id="270" r:id="rId11"/>
    <p:sldId id="272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61" r:id="rId32"/>
    <p:sldId id="267" r:id="rId33"/>
    <p:sldId id="291" r:id="rId34"/>
    <p:sldId id="292" r:id="rId35"/>
  </p:sldIdLst>
  <p:sldSz cx="12192000" cy="6858000"/>
  <p:notesSz cx="6858000" cy="9144000"/>
  <p:defaultTextStyle>
    <a:defPPr>
      <a:defRPr lang="en-US"/>
    </a:defPPr>
    <a:lvl1pPr marL="0" algn="l" defTabSz="1088490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1pPr>
    <a:lvl2pPr marL="544245" algn="l" defTabSz="1088490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2pPr>
    <a:lvl3pPr marL="1088490" algn="l" defTabSz="1088490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3pPr>
    <a:lvl4pPr marL="1632735" algn="l" defTabSz="1088490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4pPr>
    <a:lvl5pPr marL="2176980" algn="l" defTabSz="1088490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5pPr>
    <a:lvl6pPr marL="2721224" algn="l" defTabSz="1088490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6pPr>
    <a:lvl7pPr marL="3265469" algn="l" defTabSz="1088490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7pPr>
    <a:lvl8pPr marL="3809714" algn="l" defTabSz="1088490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8pPr>
    <a:lvl9pPr marL="4353959" algn="l" defTabSz="1088490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0072"/>
    <a:srgbClr val="F48472"/>
    <a:srgbClr val="008AAB"/>
    <a:srgbClr val="6BA242"/>
    <a:srgbClr val="FF6B00"/>
    <a:srgbClr val="FFC627"/>
    <a:srgbClr val="6A2E6B"/>
    <a:srgbClr val="CF0A2C"/>
    <a:srgbClr val="290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ECFAE1-6262-4AAD-ACE4-9B0CBC678F1A}" v="7" dt="2025-01-20T00:16:30.1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62" autoAdjust="0"/>
    <p:restoredTop sz="70937" autoAdjust="0"/>
  </p:normalViewPr>
  <p:slideViewPr>
    <p:cSldViewPr>
      <p:cViewPr varScale="1">
        <p:scale>
          <a:sx n="80" d="100"/>
          <a:sy n="80" d="100"/>
        </p:scale>
        <p:origin x="219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5" d="100"/>
          <a:sy n="125" d="100"/>
        </p:scale>
        <p:origin x="5104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96012-9AFC-4526-B8F4-5D265A88DDA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52EB3-F14D-488B-9738-8CDBBD309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40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BF099-F583-584F-B17B-0593B2BE32DB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D0D30-A566-4F42-BFDF-CB7D62B00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35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44245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1pPr>
    <a:lvl2pPr marL="544245" algn="l" defTabSz="544245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2pPr>
    <a:lvl3pPr marL="1088490" algn="l" defTabSz="544245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3pPr>
    <a:lvl4pPr marL="1632735" algn="l" defTabSz="544245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4pPr>
    <a:lvl5pPr marL="2176980" algn="l" defTabSz="544245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5pPr>
    <a:lvl6pPr marL="2721224" algn="l" defTabSz="544245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6pPr>
    <a:lvl7pPr marL="3265469" algn="l" defTabSz="544245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7pPr>
    <a:lvl8pPr marL="3809714" algn="l" defTabSz="544245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8pPr>
    <a:lvl9pPr marL="4353959" algn="l" defTabSz="544245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44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Amy</a:t>
            </a:r>
          </a:p>
          <a:p>
            <a:pPr marL="0" marR="0" lvl="0" indent="0" algn="l" defTabSz="544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NO DISCLOSURES ARE TO BE MADE ON PRESENTATION SLIDE DECKS.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Check link on slide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Log into ENA website prior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D0D30-A566-4F42-BFDF-CB7D62B00E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59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Tina</a:t>
            </a:r>
          </a:p>
          <a:p>
            <a:endParaRPr lang="en-US" dirty="0"/>
          </a:p>
          <a:p>
            <a:r>
              <a:rPr lang="en-US" dirty="0"/>
              <a:t>Figure out what works best in your state.</a:t>
            </a:r>
          </a:p>
          <a:p>
            <a:endParaRPr lang="en-US" dirty="0"/>
          </a:p>
          <a:p>
            <a:r>
              <a:rPr lang="en-US" dirty="0"/>
              <a:t>Benefits to each:</a:t>
            </a:r>
          </a:p>
          <a:p>
            <a:r>
              <a:rPr lang="en-US" dirty="0"/>
              <a:t>	packages vs envelopes vs emails– budget </a:t>
            </a:r>
          </a:p>
          <a:p>
            <a:r>
              <a:rPr lang="en-US" dirty="0"/>
              <a:t>		Think about making them stand out, maybe a purple envelope. </a:t>
            </a:r>
          </a:p>
          <a:p>
            <a:r>
              <a:rPr lang="en-US" dirty="0"/>
              <a:t>	hand addressing – signing the letter</a:t>
            </a:r>
          </a:p>
          <a:p>
            <a:r>
              <a:rPr lang="en-US" dirty="0"/>
              <a:t>	It was rewarding when people at conferences would tell me I got a letter or email from you. </a:t>
            </a:r>
          </a:p>
          <a:p>
            <a:r>
              <a:rPr lang="en-US" dirty="0"/>
              <a:t>	emails get lost do get lost.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D0D30-A566-4F42-BFDF-CB7D62B00E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61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Tina</a:t>
            </a:r>
          </a:p>
          <a:p>
            <a:endParaRPr lang="en-US" dirty="0"/>
          </a:p>
          <a:p>
            <a:pPr marL="0" marR="0" lvl="0" indent="0" algn="l" defTabSz="544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included the CO ENA sticker and brochures from ENA – they are free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D0D30-A566-4F42-BFDF-CB7D62B00E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1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44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ea typeface="Calibri"/>
                <a:cs typeface="Calibri"/>
              </a:rPr>
              <a:t>Tina</a:t>
            </a:r>
            <a:endParaRPr lang="en-US" sz="1600" dirty="0"/>
          </a:p>
          <a:p>
            <a:pPr marL="0" marR="0" lvl="0" indent="0" algn="l" defTabSz="544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ea typeface="Calibri"/>
              <a:cs typeface="Calibri"/>
            </a:endParaRPr>
          </a:p>
          <a:p>
            <a:pPr marL="0" marR="0" lvl="0" indent="0" algn="l" defTabSz="544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ea typeface="Calibri"/>
              <a:cs typeface="Calibri"/>
            </a:endParaRPr>
          </a:p>
          <a:p>
            <a:r>
              <a:rPr lang="en-US" sz="1400" dirty="0"/>
              <a:t>You can choose to use USPS, UPS, </a:t>
            </a:r>
            <a:r>
              <a:rPr lang="en-US" sz="1400" dirty="0" err="1"/>
              <a:t>Fedex</a:t>
            </a:r>
            <a:r>
              <a:rPr lang="en-US" sz="1400" dirty="0"/>
              <a:t>. Pirate Ship</a:t>
            </a:r>
          </a:p>
          <a:p>
            <a:endParaRPr lang="en-US" sz="1400" dirty="0"/>
          </a:p>
          <a:p>
            <a:r>
              <a:rPr lang="en-US" sz="1400" dirty="0"/>
              <a:t>I did not know how to do a mass shipping.  Amy taught me and it made it much less time consuming.  </a:t>
            </a:r>
          </a:p>
          <a:p>
            <a:endParaRPr lang="en-US" sz="1400" dirty="0"/>
          </a:p>
          <a:p>
            <a:pPr marL="0" marR="0" lvl="0" indent="0" algn="l" defTabSz="544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ea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D0D30-A566-4F42-BFDF-CB7D62B00E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2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D0D30-A566-4F42-BFDF-CB7D62B00E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90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Amy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We want to honor current members.  Award winners are listed on the Colorado ENA webpage. 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D0D30-A566-4F42-BFDF-CB7D62B00E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2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D0D30-A566-4F42-BFDF-CB7D62B00E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500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</a:t>
            </a:r>
          </a:p>
          <a:p>
            <a:endParaRPr lang="en-US" dirty="0"/>
          </a:p>
          <a:p>
            <a:r>
              <a:rPr lang="en-US" dirty="0"/>
              <a:t>You can request ENA handouts from the recruitment material request form or there are downloadable flyers.  ENA will also send stickers and magazines if requested. </a:t>
            </a:r>
          </a:p>
          <a:p>
            <a:endParaRPr lang="en-US" dirty="0"/>
          </a:p>
          <a:p>
            <a:r>
              <a:rPr lang="en-US" dirty="0"/>
              <a:t>Emergency nursing career journey</a:t>
            </a:r>
          </a:p>
          <a:p>
            <a:r>
              <a:rPr lang="en-US" dirty="0"/>
              <a:t>ENA get involved palm card</a:t>
            </a:r>
          </a:p>
          <a:p>
            <a:r>
              <a:rPr lang="en-US" dirty="0"/>
              <a:t>ENA membership application – I put a QR code on that goes directly to the ENA membership page</a:t>
            </a:r>
          </a:p>
          <a:p>
            <a:r>
              <a:rPr lang="en-US" dirty="0"/>
              <a:t>ENA membership brochure</a:t>
            </a:r>
          </a:p>
          <a:p>
            <a:r>
              <a:rPr lang="en-US" dirty="0"/>
              <a:t>Membership benefits fact sheet flyer</a:t>
            </a:r>
          </a:p>
          <a:p>
            <a:r>
              <a:rPr lang="en-US" dirty="0"/>
              <a:t>Mentoring program flyer</a:t>
            </a:r>
          </a:p>
          <a:p>
            <a:endParaRPr lang="en-US" dirty="0"/>
          </a:p>
          <a:p>
            <a:r>
              <a:rPr lang="en-US" dirty="0"/>
              <a:t>Reach out to the Foundation for handouts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D0D30-A566-4F42-BFDF-CB7D62B00E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22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</a:t>
            </a:r>
          </a:p>
          <a:p>
            <a:endParaRPr lang="en-US" dirty="0"/>
          </a:p>
          <a:p>
            <a:r>
              <a:rPr lang="en-US" dirty="0"/>
              <a:t>Highlight the student membership for only $25/year</a:t>
            </a:r>
          </a:p>
          <a:p>
            <a:endParaRPr lang="en-US" dirty="0"/>
          </a:p>
          <a:p>
            <a:r>
              <a:rPr lang="en-US" dirty="0"/>
              <a:t>We attended the Colorado Student Nurse Association Conference:  COSNA.org</a:t>
            </a:r>
          </a:p>
          <a:p>
            <a:endParaRPr lang="en-US" dirty="0"/>
          </a:p>
          <a:p>
            <a:r>
              <a:rPr lang="en-US" dirty="0"/>
              <a:t>	We obtained 23 new student memberships after the COSNA conference!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D0D30-A566-4F42-BFDF-CB7D62B00E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447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</a:t>
            </a:r>
          </a:p>
          <a:p>
            <a:endParaRPr lang="en-US" dirty="0"/>
          </a:p>
          <a:p>
            <a:r>
              <a:rPr lang="en-US" dirty="0"/>
              <a:t>Goal 4, went to 4.</a:t>
            </a:r>
          </a:p>
          <a:p>
            <a:endParaRPr lang="en-US" dirty="0"/>
          </a:p>
          <a:p>
            <a:r>
              <a:rPr lang="en-US" dirty="0"/>
              <a:t>We raffled off tickets to the 2024 CO ENA Education Conference</a:t>
            </a:r>
          </a:p>
          <a:p>
            <a:endParaRPr lang="en-US" dirty="0"/>
          </a:p>
          <a:p>
            <a:pPr marL="0" marR="0" lvl="0" indent="0" algn="l" defTabSz="544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Colorado Student Nurse Association Conference:  COSNA.org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D0D30-A566-4F42-BFDF-CB7D62B00E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80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44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Amy</a:t>
            </a:r>
          </a:p>
          <a:p>
            <a:pPr marL="0" marR="0" lvl="0" indent="0" algn="l" defTabSz="544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544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https://www.ena.org/docs/default-source/state-and-chapter-leaders/brand-center/guidelines/ena_brand_guidelines.pdf?sfvrsn=e2b245b0_14</a:t>
            </a:r>
          </a:p>
          <a:p>
            <a:pPr marL="0" marR="0" lvl="0" indent="0" algn="l" defTabSz="544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Everything Promo</a:t>
            </a:r>
          </a:p>
          <a:p>
            <a:pPr marL="0" marR="0" lvl="0" indent="0" algn="l" defTabSz="544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  <a:r>
              <a:rPr lang="en-US" dirty="0" err="1"/>
              <a:t>Uprinting</a:t>
            </a:r>
            <a:r>
              <a:rPr lang="en-US" dirty="0"/>
              <a:t> - stickers</a:t>
            </a:r>
          </a:p>
          <a:p>
            <a:pPr marL="0" marR="0" lvl="0" indent="0" algn="l" defTabSz="544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544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Some of the companies charged an extra $50 to use the exact ENA colors.  This was a one time charge, so for every other order we were able to receive the exact color.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D0D30-A566-4F42-BFDF-CB7D62B00E8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97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D0D30-A566-4F42-BFDF-CB7D62B00E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030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44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Amy</a:t>
            </a:r>
          </a:p>
          <a:p>
            <a:pPr marL="0" marR="0" lvl="0" indent="0" algn="l" defTabSz="544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544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https://www.ena.org/membership/get-involved/state-and-chapter-leader-area/ena-brand-center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D0D30-A566-4F42-BFDF-CB7D62B00E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151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D0D30-A566-4F42-BFDF-CB7D62B00E8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82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Tina</a:t>
            </a:r>
          </a:p>
          <a:p>
            <a:endParaRPr lang="en-US" dirty="0"/>
          </a:p>
          <a:p>
            <a:r>
              <a:rPr lang="en-US" dirty="0"/>
              <a:t>You can build any liaison program that you want.  This is what we did.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D0D30-A566-4F42-BFDF-CB7D62B00E8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251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44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Tina</a:t>
            </a:r>
          </a:p>
          <a:p>
            <a:pPr marL="0" marR="0" lvl="0" indent="0" algn="l" defTabSz="544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544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544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Fun and connection!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D0D30-A566-4F42-BFDF-CB7D62B00E8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94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Tina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person on the membership committee was assigned hospitals to call.  We each made cold calls to the ED leaders.  I color coded each person to make it easy to see. </a:t>
            </a:r>
          </a:p>
          <a:p>
            <a:pPr marL="829995" lvl="1" indent="-285750">
              <a:buFont typeface="Arial" panose="020B0604020202020204" pitchFamily="34" charset="0"/>
              <a:buChar char="•"/>
            </a:pPr>
            <a:r>
              <a:rPr lang="en-US" dirty="0"/>
              <a:t>Had scripting available</a:t>
            </a:r>
          </a:p>
          <a:p>
            <a:pPr marL="829995" lvl="1" indent="-285750">
              <a:buFont typeface="Arial" panose="020B0604020202020204" pitchFamily="34" charset="0"/>
              <a:buChar char="•"/>
            </a:pPr>
            <a:r>
              <a:rPr lang="en-US" dirty="0"/>
              <a:t>How do you get the list of hospitals in your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Microsoft form includes an attestation of what the liaison responsibilities are and an essay of why they would like this opportunity.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Emails were sent out regularly with information to send out to the liaison’s coworkers with CO member meeting details, events and opportunities, scholarship deadlines,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a thank you this year to our liaisons we sent out t-shirts to the current liaisons.  On the back it says “ask me about Colorado ENA”.  They have been a huge hit. These were sent with thank you cards from our CO ENA membership team.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D0D30-A566-4F42-BFDF-CB7D62B00E8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24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Tina</a:t>
            </a:r>
          </a:p>
          <a:p>
            <a:endParaRPr lang="en-US" dirty="0"/>
          </a:p>
          <a:p>
            <a:r>
              <a:rPr lang="en-US" dirty="0"/>
              <a:t>Have goals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D0D30-A566-4F42-BFDF-CB7D62B00E8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96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Tina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They can be whatever you choose.  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attended 4 conference in 2024, up from 2 in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went from 36 liaisons to 59 by the end of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did not meet our membership goal, we left 2023 with 1065 members and ended 2024 with 983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did contact all expiring members each month and send out welcome letters to all new CO ENA members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D0D30-A566-4F42-BFDF-CB7D62B00E8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386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Tina</a:t>
            </a:r>
          </a:p>
          <a:p>
            <a:endParaRPr lang="en-US" dirty="0"/>
          </a:p>
          <a:p>
            <a:r>
              <a:rPr lang="en-US" dirty="0"/>
              <a:t>Feedback from the current CO ENA liaisons is “how do we engage and inspire our coworkers” – we had our first CO ENA liaison meeting on Monday. </a:t>
            </a:r>
          </a:p>
          <a:p>
            <a:r>
              <a:rPr lang="en-US" dirty="0"/>
              <a:t>We will continue with our lofty goal of 1300 CO ENA members for 2025.</a:t>
            </a:r>
          </a:p>
          <a:p>
            <a:r>
              <a:rPr lang="en-US" dirty="0"/>
              <a:t>We want to attend at least 5 Nursing Conferences in 2025</a:t>
            </a:r>
          </a:p>
          <a:p>
            <a:r>
              <a:rPr lang="en-US" dirty="0"/>
              <a:t>We want to have at least one member activity in 2025.</a:t>
            </a:r>
          </a:p>
          <a:p>
            <a:r>
              <a:rPr lang="en-US" dirty="0"/>
              <a:t>We also would like to increase </a:t>
            </a:r>
            <a:r>
              <a:rPr lang="en-US"/>
              <a:t>our liaisons to 65 in 2025.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D0D30-A566-4F42-BFDF-CB7D62B00E8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224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 and Tina</a:t>
            </a:r>
          </a:p>
          <a:p>
            <a:endParaRPr lang="en-US" dirty="0"/>
          </a:p>
          <a:p>
            <a:r>
              <a:rPr lang="en-US" dirty="0"/>
              <a:t>We invited ENA liaisons to walk the ENA 5k with us.  We had one taker!</a:t>
            </a:r>
          </a:p>
          <a:p>
            <a:endParaRPr lang="en-US" dirty="0"/>
          </a:p>
          <a:p>
            <a:r>
              <a:rPr lang="en-US" dirty="0"/>
              <a:t>I am honored to be Amy’s successor.  I did not realize the amount of time and energy that she put into the roll of membership chair when I was a committee member.  Even though it is lots of work, it is so rewarding.  Reach out to us with any questions.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D0D30-A566-4F42-BFDF-CB7D62B00E8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155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Amy or Tina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D0D30-A566-4F42-BFDF-CB7D62B00E8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29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44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Tina</a:t>
            </a:r>
          </a:p>
          <a:p>
            <a:pPr marL="0" marR="0" lvl="0" indent="0" algn="l" defTabSz="544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544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Speak to board to enlist assistance with ideas, budget, SWAG, etc.</a:t>
            </a:r>
          </a:p>
          <a:p>
            <a:pPr marL="0" marR="0" lvl="0" indent="0" algn="l" defTabSz="544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544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Presented to the board about budget re. conference costs, liaison t-shirts, and swag</a:t>
            </a:r>
          </a:p>
          <a:p>
            <a:pPr marL="0" marR="0" lvl="0" indent="0" algn="l" defTabSz="544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544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My board was super supportive and said did say no at time, helping me to prioritize with my budget.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D0D30-A566-4F42-BFDF-CB7D62B00E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489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D0D30-A566-4F42-BFDF-CB7D62B00E8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15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Tina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Show in real time how to pull report.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ighlight>
                  <a:srgbClr val="FFFF00"/>
                </a:highlight>
                <a:ea typeface="Calibri"/>
                <a:cs typeface="Calibri"/>
              </a:rPr>
              <a:t>report demonstration—live demo preferred but will also have a video if AV fails. 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D0D30-A566-4F42-BFDF-CB7D62B00E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95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D0D30-A566-4F42-BFDF-CB7D62B00E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75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44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Tina</a:t>
            </a:r>
          </a:p>
          <a:p>
            <a:pPr marL="0" marR="0" lvl="0" indent="0" algn="l" defTabSz="544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544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don’t plan to show the video, but we can. I do plan to make this presentation available via QR code so they can watch the video at home.</a:t>
            </a:r>
          </a:p>
          <a:p>
            <a:pPr marL="0" marR="0" lvl="0" indent="0" algn="l" defTabSz="544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544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 was a learning curve for me,  the YouTube videos were helpful, I also reached out to Amy.  If you need help reach out, our contact information is at the end of our presentation.  Feel free to contact us at any time.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D0D30-A566-4F42-BFDF-CB7D62B00E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04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D0D30-A566-4F42-BFDF-CB7D62B00E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98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44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Tina</a:t>
            </a:r>
          </a:p>
          <a:p>
            <a:pPr marL="0" marR="0" lvl="0" indent="0" algn="l" defTabSz="544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544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Here is an example of what ours looks like;  you can copy it as needed. </a:t>
            </a:r>
          </a:p>
          <a:p>
            <a:pPr marL="0" marR="0" lvl="0" indent="0" algn="l" defTabSz="544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544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Just a quick glance at what our email looked like…It isn’t important to be able to read it</a:t>
            </a:r>
          </a:p>
          <a:p>
            <a:pPr marL="0" marR="0" lvl="0" indent="0" algn="l" defTabSz="544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544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People did respond, which is great, even if it is just a few.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D0D30-A566-4F42-BFDF-CB7D62B00E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13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D0D30-A566-4F42-BFDF-CB7D62B00E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65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Title and Speak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FE66CF25-A610-063B-9F9E-8BF9E29E48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0" y="2286000"/>
            <a:ext cx="8839200" cy="1295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Title of Session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0F19FE-DC5A-4BFE-1828-31C41EF7A9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91434" y="3733800"/>
            <a:ext cx="8238565" cy="23622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list speaker(s) with credentials</a:t>
            </a:r>
          </a:p>
        </p:txBody>
      </p:sp>
    </p:spTree>
    <p:extLst>
      <p:ext uri="{BB962C8B-B14F-4D97-AF65-F5344CB8AC3E}">
        <p14:creationId xmlns:p14="http://schemas.microsoft.com/office/powerpoint/2010/main" val="32087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utline/Objectiv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OUTLINE/OBJECTIVES OF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1921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ody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439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ody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296" y="1600201"/>
            <a:ext cx="5384800" cy="41147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600201"/>
            <a:ext cx="5384800" cy="41147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1331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ferenc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449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3296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296" y="1600201"/>
            <a:ext cx="10972800" cy="4038600"/>
          </a:xfrm>
          <a:prstGeom prst="rect">
            <a:avLst/>
          </a:prstGeom>
        </p:spPr>
        <p:txBody>
          <a:bodyPr vert="horz" lIns="9144" tIns="9144" rIns="9144" bIns="914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659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668" r:id="rId3"/>
    <p:sldLayoutId id="2147483652" r:id="rId4"/>
    <p:sldLayoutId id="2147483669" r:id="rId5"/>
  </p:sldLayoutIdLst>
  <p:txStyles>
    <p:titleStyle>
      <a:lvl1pPr algn="l" defTabSz="914377" rtl="0" eaLnBrk="1" latinLnBrk="0" hangingPunct="1">
        <a:spcBef>
          <a:spcPct val="0"/>
        </a:spcBef>
        <a:buNone/>
        <a:defRPr sz="3200" b="1" kern="1200">
          <a:solidFill>
            <a:srgbClr val="59007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myLouENA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Tinajlarson@hot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8.png"/><Relationship Id="rId7" Type="http://schemas.openxmlformats.org/officeDocument/2006/relationships/slide" Target="slide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AmyLouENA@gmail.com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hyperlink" Target="mailto:membership@coloradoena.org" TargetMode="External"/><Relationship Id="rId4" Type="http://schemas.openxmlformats.org/officeDocument/2006/relationships/hyperlink" Target="mailto:tinaj.larson@hot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oloradoena.org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youtu.be/_Efb_oMgxEs" TargetMode="External"/><Relationship Id="rId4" Type="http://schemas.openxmlformats.org/officeDocument/2006/relationships/hyperlink" Target="https://www.ena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loradoena-my.sharepoint.com/:v:/g/personal/membership_coloradoena_org/EZcBOfaVp6FHk6K4FOfZi-8B1mzfmuHEKkt9sRwAnBZI_A?e=cYdXsO&amp;nav=eyJyZWZlcnJhbEluZm8iOnsicmVmZXJyYWxBcHAiOiJTdHJlYW1XZWJBcHAiLCJyZWZlcnJhbFZpZXciOiJTaGFyZURpYWxvZy1MaW5rIiwicmVmZXJyYWxBcHBQbGF0Zm9ybSI6IldlYiIsInJlZmVycmFsTW9kZSI6InZpZXcifX0%3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Efb_oMgx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E6D3B-470A-4ED3-5D36-E1FABC31D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2286000"/>
            <a:ext cx="9601200" cy="1295400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br>
              <a:rPr lang="en-US" dirty="0">
                <a:effectLst/>
              </a:rPr>
            </a:b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Successful Year as a Membership Chair 2.0: How You Can Do it Too</a:t>
            </a:r>
            <a:br>
              <a: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18C0A-E9DB-83C0-C445-913A7EEA00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9800" y="3962400"/>
            <a:ext cx="9220199" cy="23622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Amy Boren, MS, BSN, RN, NREMT, CEN, CPEN, TCRN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  <a:hlinkClick r:id="rId3"/>
              </a:rPr>
              <a:t>AmyLouENA@gmail.com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Cambria"/>
              <a:cs typeface="+mn-cs"/>
              <a:hlinkClick r:id="rId3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Cambria"/>
                <a:cs typeface="+mn-cs"/>
              </a:rPr>
              <a:t>Kristina (Tina) Larson, MSN, RN, CEN, CPEN, TCRN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Cambria"/>
                <a:cs typeface="+mn-cs"/>
                <a:hlinkClick r:id="rId4"/>
              </a:rPr>
              <a:t>Tinajlarson@hotmail.com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Cambria"/>
                <a:cs typeface="+mn-cs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612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710CD-C309-4872-723C-77B5E4418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17" y="57268"/>
            <a:ext cx="10972800" cy="1143000"/>
          </a:xfrm>
        </p:spPr>
        <p:txBody>
          <a:bodyPr/>
          <a:lstStyle/>
          <a:p>
            <a:r>
              <a:rPr lang="en-US" sz="3200" dirty="0">
                <a:ea typeface="Calibri Light"/>
                <a:cs typeface="Calibri Light"/>
              </a:rPr>
              <a:t>Welcome New Members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478F6-AB46-805D-2D3C-E844D4A56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296" y="1417639"/>
            <a:ext cx="4794504" cy="4221162"/>
          </a:xfrm>
        </p:spPr>
        <p:txBody>
          <a:bodyPr/>
          <a:lstStyle/>
          <a:p>
            <a:r>
              <a:rPr lang="en-US" dirty="0">
                <a:ea typeface="Calibri"/>
                <a:cs typeface="Calibri"/>
              </a:rPr>
              <a:t>S</a:t>
            </a:r>
            <a:r>
              <a:rPr lang="en-US" sz="2800" dirty="0">
                <a:ea typeface="Calibri"/>
                <a:cs typeface="Calibri"/>
              </a:rPr>
              <a:t>end something in the mail or an email</a:t>
            </a:r>
          </a:p>
          <a:p>
            <a:endParaRPr lang="en-US" sz="2800" dirty="0">
              <a:ea typeface="Calibri"/>
              <a:cs typeface="Calibri"/>
            </a:endParaRPr>
          </a:p>
          <a:p>
            <a:r>
              <a:rPr lang="en-US" sz="2800" dirty="0">
                <a:ea typeface="Calibri"/>
                <a:cs typeface="Calibri"/>
              </a:rPr>
              <a:t>Update Welcome letter each month (delete old information and add anything new)</a:t>
            </a:r>
          </a:p>
          <a:p>
            <a:endParaRPr lang="en-US" dirty="0"/>
          </a:p>
        </p:txBody>
      </p:sp>
      <p:pic>
        <p:nvPicPr>
          <p:cNvPr id="4" name="Picture 3" descr="A white paper with text and a purple and white text">
            <a:extLst>
              <a:ext uri="{FF2B5EF4-FFF2-40B4-BE49-F238E27FC236}">
                <a16:creationId xmlns:a16="http://schemas.microsoft.com/office/drawing/2014/main" id="{01071CDF-F415-1C3C-7EEC-6AD266AD7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042" y="279452"/>
            <a:ext cx="5634918" cy="550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74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8ACC7-E28E-D136-B356-A2A1A8AC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96" y="92241"/>
            <a:ext cx="8375904" cy="593559"/>
          </a:xfrm>
        </p:spPr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Ideas to include in your welcome letter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BC25C-45F0-9BF7-CE0C-D6267A79F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60" y="706582"/>
            <a:ext cx="5099304" cy="40386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ea typeface="Calibri"/>
                <a:cs typeface="Calibri"/>
              </a:rPr>
              <a:t>Outline of member benefits</a:t>
            </a:r>
          </a:p>
          <a:p>
            <a:r>
              <a:rPr lang="en-US" dirty="0">
                <a:ea typeface="Calibri"/>
                <a:cs typeface="Calibri"/>
              </a:rPr>
              <a:t>Future meeting dates</a:t>
            </a:r>
          </a:p>
          <a:p>
            <a:r>
              <a:rPr lang="en-US" dirty="0">
                <a:ea typeface="Calibri"/>
                <a:cs typeface="Calibri"/>
              </a:rPr>
              <a:t>How to find us on social media</a:t>
            </a:r>
          </a:p>
          <a:p>
            <a:r>
              <a:rPr lang="en-US" dirty="0">
                <a:ea typeface="Calibri"/>
                <a:cs typeface="Calibri"/>
              </a:rPr>
              <a:t>Included something extra</a:t>
            </a:r>
          </a:p>
          <a:p>
            <a:pPr lvl="1"/>
            <a:r>
              <a:rPr lang="en-US" dirty="0">
                <a:ea typeface="Calibri"/>
                <a:cs typeface="Calibri"/>
              </a:rPr>
              <a:t>CO ENA Sticker</a:t>
            </a:r>
          </a:p>
          <a:p>
            <a:pPr lvl="1"/>
            <a:r>
              <a:rPr lang="en-US" dirty="0">
                <a:ea typeface="Calibri"/>
                <a:cs typeface="Calibri"/>
              </a:rPr>
              <a:t>ENA Get Involved Card</a:t>
            </a:r>
          </a:p>
          <a:p>
            <a:pPr lvl="1"/>
            <a:r>
              <a:rPr lang="en-US" dirty="0">
                <a:ea typeface="Calibri"/>
                <a:cs typeface="Calibri"/>
              </a:rPr>
              <a:t>ENA membership benefits</a:t>
            </a:r>
          </a:p>
          <a:p>
            <a:pPr lvl="1"/>
            <a:r>
              <a:rPr lang="en-US" dirty="0">
                <a:ea typeface="Calibri"/>
                <a:cs typeface="Calibri"/>
              </a:rPr>
              <a:t>ENAU ED Journey Flyer</a:t>
            </a:r>
          </a:p>
          <a:p>
            <a:endParaRPr lang="en-US" dirty="0"/>
          </a:p>
        </p:txBody>
      </p:sp>
      <p:pic>
        <p:nvPicPr>
          <p:cNvPr id="4" name="Picture 3" descr="A close-up of a document&#10;&#10;Description automatically generated">
            <a:extLst>
              <a:ext uri="{FF2B5EF4-FFF2-40B4-BE49-F238E27FC236}">
                <a16:creationId xmlns:a16="http://schemas.microsoft.com/office/drawing/2014/main" id="{6FE54BF6-7F25-0B29-E963-5DC8122A5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541" y="64167"/>
            <a:ext cx="2505459" cy="5749012"/>
          </a:xfrm>
          <a:prstGeom prst="rect">
            <a:avLst/>
          </a:prstGeom>
        </p:spPr>
      </p:pic>
      <p:pic>
        <p:nvPicPr>
          <p:cNvPr id="5" name="Picture 4" descr="A white and blue card with text">
            <a:extLst>
              <a:ext uri="{FF2B5EF4-FFF2-40B4-BE49-F238E27FC236}">
                <a16:creationId xmlns:a16="http://schemas.microsoft.com/office/drawing/2014/main" id="{6D275FF9-A6BE-60FB-E7FF-557BE1B087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29608"/>
            <a:ext cx="3969081" cy="3789123"/>
          </a:xfrm>
          <a:prstGeom prst="rect">
            <a:avLst/>
          </a:prstGeom>
        </p:spPr>
      </p:pic>
      <p:pic>
        <p:nvPicPr>
          <p:cNvPr id="6" name="Picture 5" descr="A white square sticker with purple text">
            <a:extLst>
              <a:ext uri="{FF2B5EF4-FFF2-40B4-BE49-F238E27FC236}">
                <a16:creationId xmlns:a16="http://schemas.microsoft.com/office/drawing/2014/main" id="{221DB83D-2595-02EE-3DE2-26A7C9CF18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634" y="4500792"/>
            <a:ext cx="2432447" cy="2157475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Slide Zoom 7">
                <a:extLst>
                  <a:ext uri="{FF2B5EF4-FFF2-40B4-BE49-F238E27FC236}">
                    <a16:creationId xmlns:a16="http://schemas.microsoft.com/office/drawing/2014/main" id="{7773BF27-784C-3B83-AD52-7A3D7CEE754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20234545"/>
                  </p:ext>
                </p:extLst>
              </p:nvPr>
            </p:nvGraphicFramePr>
            <p:xfrm>
              <a:off x="-3794964" y="3009392"/>
              <a:ext cx="3048000" cy="1714500"/>
            </p:xfrm>
            <a:graphic>
              <a:graphicData uri="http://schemas.microsoft.com/office/powerpoint/2016/slidezoom">
                <pslz:sldZm>
                  <pslz:sldZmObj sldId="275" cId="113455523">
                    <pslz:zmPr id="{9EC14232-4BC2-4C0D-A709-C5F77575AC14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Slide Zoom 7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7773BF27-784C-3B83-AD52-7A3D7CEE754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3794964" y="3009392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F5B2350-36EA-BA21-2C73-1C566E0DD0B7}"/>
              </a:ext>
            </a:extLst>
          </p:cNvPr>
          <p:cNvSpPr txBox="1"/>
          <p:nvPr/>
        </p:nvSpPr>
        <p:spPr>
          <a:xfrm>
            <a:off x="6255081" y="5133023"/>
            <a:ext cx="3505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Photos from ENA site. Retrieved 1/19/2025 from  https://www.ena.org/membership/recruit-and-share/resources-and-materials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424A31-59AC-CA32-E701-0A3C27507BD1}"/>
              </a:ext>
            </a:extLst>
          </p:cNvPr>
          <p:cNvSpPr txBox="1"/>
          <p:nvPr/>
        </p:nvSpPr>
        <p:spPr>
          <a:xfrm>
            <a:off x="4114800" y="6620246"/>
            <a:ext cx="350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Photo credit Kristina Larson</a:t>
            </a:r>
          </a:p>
        </p:txBody>
      </p:sp>
    </p:spTree>
    <p:extLst>
      <p:ext uri="{BB962C8B-B14F-4D97-AF65-F5344CB8AC3E}">
        <p14:creationId xmlns:p14="http://schemas.microsoft.com/office/powerpoint/2010/main" val="113455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2708F-79BF-3E40-BCB4-FBC9F0492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Mailing packages</a:t>
            </a:r>
            <a:br>
              <a:rPr lang="en-US" dirty="0">
                <a:ea typeface="Calibri"/>
                <a:cs typeface="Calibri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D1982-9C77-26E2-E86C-95CA61770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09700"/>
            <a:ext cx="4419600" cy="4038600"/>
          </a:xfrm>
        </p:spPr>
        <p:txBody>
          <a:bodyPr>
            <a:normAutofit/>
          </a:bodyPr>
          <a:lstStyle/>
          <a:p>
            <a:pPr lvl="1"/>
            <a:r>
              <a:rPr lang="en-US" sz="2800" dirty="0">
                <a:ea typeface="Calibri"/>
                <a:cs typeface="Calibri"/>
              </a:rPr>
              <a:t>A food scale and a ruler come in handy—or you can weigh your standard package at the post office</a:t>
            </a:r>
          </a:p>
          <a:p>
            <a:pPr lvl="1"/>
            <a:endParaRPr lang="en-US" sz="2800" dirty="0">
              <a:ea typeface="Calibri"/>
              <a:cs typeface="Calibri"/>
            </a:endParaRPr>
          </a:p>
          <a:p>
            <a:pPr lvl="1"/>
            <a:r>
              <a:rPr lang="en-US" sz="2800" dirty="0">
                <a:ea typeface="Calibri"/>
                <a:cs typeface="Calibri"/>
              </a:rPr>
              <a:t>4x6 labels—2 per sheet</a:t>
            </a:r>
          </a:p>
          <a:p>
            <a:pPr marL="457188" lvl="1" indent="0">
              <a:buNone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188" lvl="1" indent="0">
              <a:buNone/>
            </a:pPr>
            <a:endParaRPr lang="en-US" sz="2800" dirty="0">
              <a:ea typeface="Calibri"/>
              <a:cs typeface="Calibri"/>
            </a:endParaRPr>
          </a:p>
          <a:p>
            <a:pPr lvl="1"/>
            <a:endParaRPr lang="en-US" sz="2800" dirty="0">
              <a:ea typeface="Calibri"/>
              <a:cs typeface="Calibri"/>
            </a:endParaRPr>
          </a:p>
          <a:p>
            <a:pPr lvl="1"/>
            <a:endParaRPr lang="en-US" sz="2800" dirty="0">
              <a:ea typeface="Calibri"/>
              <a:cs typeface="Calibri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00F503-7484-505A-FD74-5CC8106AB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601" y="381000"/>
            <a:ext cx="3206402" cy="4275203"/>
          </a:xfrm>
          <a:prstGeom prst="rect">
            <a:avLst/>
          </a:prstGeom>
        </p:spPr>
      </p:pic>
      <p:pic>
        <p:nvPicPr>
          <p:cNvPr id="6" name="Picture 5" descr="A white envelope with black text on it">
            <a:extLst>
              <a:ext uri="{FF2B5EF4-FFF2-40B4-BE49-F238E27FC236}">
                <a16:creationId xmlns:a16="http://schemas.microsoft.com/office/drawing/2014/main" id="{A601B9B4-7A0C-FC0D-BF5F-A520B5D7B5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174" y="2641441"/>
            <a:ext cx="2089558" cy="27860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FBF487-A885-C443-4395-BAECDB9C9312}"/>
              </a:ext>
            </a:extLst>
          </p:cNvPr>
          <p:cNvSpPr txBox="1"/>
          <p:nvPr/>
        </p:nvSpPr>
        <p:spPr>
          <a:xfrm>
            <a:off x="6768353" y="4953000"/>
            <a:ext cx="3657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Photo Credit Kristina Larson</a:t>
            </a:r>
          </a:p>
        </p:txBody>
      </p:sp>
    </p:spTree>
    <p:extLst>
      <p:ext uri="{BB962C8B-B14F-4D97-AF65-F5344CB8AC3E}">
        <p14:creationId xmlns:p14="http://schemas.microsoft.com/office/powerpoint/2010/main" val="3777590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21F09-1808-886A-5FC4-1FBFF16C0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96" y="274638"/>
            <a:ext cx="10972800" cy="4144961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590072"/>
                </a:solidFill>
              </a:rPr>
              <a:t>Current Members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61918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EB5FF-09E3-5452-8166-DACE0F00F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54" y="152400"/>
            <a:ext cx="10972800" cy="838200"/>
          </a:xfrm>
        </p:spPr>
        <p:txBody>
          <a:bodyPr/>
          <a:lstStyle/>
          <a:p>
            <a:pPr algn="ctr"/>
            <a:r>
              <a:rPr lang="en-US" dirty="0"/>
              <a:t>Highlight benefits and honor current members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AC0CAD9-8689-DC9A-3C6F-CD638ACD9E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3112823"/>
              </p:ext>
            </p:extLst>
          </p:nvPr>
        </p:nvGraphicFramePr>
        <p:xfrm>
          <a:off x="381000" y="990600"/>
          <a:ext cx="11464456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2228">
                  <a:extLst>
                    <a:ext uri="{9D8B030D-6E8A-4147-A177-3AD203B41FA5}">
                      <a16:colId xmlns:a16="http://schemas.microsoft.com/office/drawing/2014/main" val="4195715631"/>
                    </a:ext>
                  </a:extLst>
                </a:gridCol>
                <a:gridCol w="5732228">
                  <a:extLst>
                    <a:ext uri="{9D8B030D-6E8A-4147-A177-3AD203B41FA5}">
                      <a16:colId xmlns:a16="http://schemas.microsoft.com/office/drawing/2014/main" val="2562435752"/>
                    </a:ext>
                  </a:extLst>
                </a:gridCol>
              </a:tblGrid>
              <a:tr h="4572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000" dirty="0"/>
                        <a:t>ENA Members benefits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Scholarship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Professional reimbursement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Conferences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Delegate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ENA Connect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JEN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CE</a:t>
                      </a:r>
                    </a:p>
                    <a:p>
                      <a:endParaRPr lang="en-US" sz="2000" dirty="0"/>
                    </a:p>
                  </a:txBody>
                  <a:tcPr>
                    <a:solidFill>
                      <a:srgbClr val="590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CO ENA Member benefits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/>
                        <a:t>Annual CO Nurse Awards</a:t>
                      </a:r>
                    </a:p>
                    <a:p>
                      <a:pPr marL="914389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000" dirty="0"/>
                        <a:t>Excellence in Emergency Nursing</a:t>
                      </a:r>
                    </a:p>
                    <a:p>
                      <a:pPr marL="914389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000" dirty="0"/>
                        <a:t>Lifetime Achievement </a:t>
                      </a:r>
                    </a:p>
                    <a:p>
                      <a:pPr marL="914389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000" dirty="0"/>
                        <a:t>Inspire</a:t>
                      </a:r>
                    </a:p>
                    <a:p>
                      <a:pPr marL="914389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000" dirty="0"/>
                        <a:t>Nurse Leader </a:t>
                      </a:r>
                    </a:p>
                    <a:p>
                      <a:pPr marL="914389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000" dirty="0"/>
                        <a:t>Rising Star</a:t>
                      </a:r>
                    </a:p>
                    <a:p>
                      <a:pPr marL="914389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000" dirty="0"/>
                        <a:t>Nursing Education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/>
                        <a:t>Annual Education Conference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/>
                        <a:t>Quarterly meetings with virtual offerings</a:t>
                      </a:r>
                    </a:p>
                    <a:p>
                      <a:pPr marL="914389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000" dirty="0"/>
                        <a:t>Includes 1 CE</a:t>
                      </a:r>
                    </a:p>
                    <a:p>
                      <a:pPr marL="914389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000" dirty="0"/>
                        <a:t>Drawing for $100 to spend on the ENA Site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/>
                        <a:t>Academic Scholarships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/>
                        <a:t>CE Reimbursement</a:t>
                      </a:r>
                    </a:p>
                    <a:p>
                      <a:endParaRPr lang="en-US" sz="2000" dirty="0"/>
                    </a:p>
                  </a:txBody>
                  <a:tcPr>
                    <a:solidFill>
                      <a:srgbClr val="5900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732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7605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4B59-0494-5766-92B2-6AD23EB0A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96" y="274638"/>
            <a:ext cx="10972800" cy="3916362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590072"/>
                </a:solidFill>
              </a:rPr>
              <a:t>Future Members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42990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0FB7B-5098-35A2-841C-278BDA38F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Recruiting New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2DF64-5764-35D9-EB99-25E7B1CFA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776" y="1220805"/>
            <a:ext cx="9310424" cy="4038600"/>
          </a:xfrm>
        </p:spPr>
        <p:txBody>
          <a:bodyPr/>
          <a:lstStyle/>
          <a:p>
            <a:r>
              <a:rPr lang="en-US" sz="2000" dirty="0">
                <a:ea typeface="Calibri"/>
                <a:cs typeface="Calibri"/>
              </a:rPr>
              <a:t>We chose to attend 4 conferences and interact with members</a:t>
            </a:r>
          </a:p>
          <a:p>
            <a:pPr lvl="1"/>
            <a:r>
              <a:rPr lang="en-US" sz="2000" dirty="0">
                <a:ea typeface="Calibri"/>
                <a:cs typeface="Calibri"/>
              </a:rPr>
              <a:t>When possible, opted for venues that would waived or discounted the vender fee</a:t>
            </a:r>
          </a:p>
          <a:p>
            <a:pPr lvl="1"/>
            <a:r>
              <a:rPr lang="en-US" sz="2000" dirty="0">
                <a:ea typeface="Calibri"/>
                <a:cs typeface="Calibri"/>
              </a:rPr>
              <a:t>Our committee reimbursed committee members for expenses incurred because of attending (meals &amp; mileage)</a:t>
            </a:r>
          </a:p>
          <a:p>
            <a:r>
              <a:rPr lang="en-US" sz="2000" dirty="0"/>
              <a:t>Swag</a:t>
            </a:r>
          </a:p>
          <a:p>
            <a:r>
              <a:rPr lang="en-US" sz="2000" dirty="0"/>
              <a:t>Raffle for tickets to the 2024 CO ENA</a:t>
            </a:r>
          </a:p>
          <a:p>
            <a:pPr marL="457200" lvl="1" indent="0">
              <a:buNone/>
            </a:pPr>
            <a:r>
              <a:rPr lang="en-US" sz="2000" dirty="0"/>
              <a:t>Education Conference</a:t>
            </a:r>
          </a:p>
          <a:p>
            <a:r>
              <a:rPr lang="en-US" sz="2000" dirty="0"/>
              <a:t>Handouts from ENA</a:t>
            </a:r>
          </a:p>
          <a:p>
            <a:endParaRPr lang="en-US" dirty="0"/>
          </a:p>
        </p:txBody>
      </p:sp>
      <p:pic>
        <p:nvPicPr>
          <p:cNvPr id="6" name="Picture 5" descr="A group of women holding signs">
            <a:extLst>
              <a:ext uri="{FF2B5EF4-FFF2-40B4-BE49-F238E27FC236}">
                <a16:creationId xmlns:a16="http://schemas.microsoft.com/office/drawing/2014/main" id="{BC5FDEBE-A2BC-F272-3133-E36E84E3B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562" y="610908"/>
            <a:ext cx="2580662" cy="3914384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EC8AA1D2-A1D0-6BA3-C35C-BC54623840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9999"/>
            <a:ext cx="6575141" cy="2363496"/>
          </a:xfrm>
          <a:prstGeom prst="rect">
            <a:avLst/>
          </a:prstGeom>
        </p:spPr>
      </p:pic>
      <p:pic>
        <p:nvPicPr>
          <p:cNvPr id="4" name="Picture 3" descr="A screenshot of a cell phone">
            <a:extLst>
              <a:ext uri="{FF2B5EF4-FFF2-40B4-BE49-F238E27FC236}">
                <a16:creationId xmlns:a16="http://schemas.microsoft.com/office/drawing/2014/main" id="{EC693295-19B8-6661-7F53-8BF768DE95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74" y="2621659"/>
            <a:ext cx="3442000" cy="30500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57B934-57C7-82C3-9CE8-4C2041FCE715}"/>
              </a:ext>
            </a:extLst>
          </p:cNvPr>
          <p:cNvSpPr txBox="1"/>
          <p:nvPr/>
        </p:nvSpPr>
        <p:spPr>
          <a:xfrm>
            <a:off x="9253810" y="4768339"/>
            <a:ext cx="305897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Photos from ENA site. Retrieved 1/19/2025 from  https://www.ena.org/membership/recruit-and-share/resources-and-materials</a:t>
            </a:r>
          </a:p>
        </p:txBody>
      </p:sp>
    </p:spTree>
    <p:extLst>
      <p:ext uri="{BB962C8B-B14F-4D97-AF65-F5344CB8AC3E}">
        <p14:creationId xmlns:p14="http://schemas.microsoft.com/office/powerpoint/2010/main" val="2352987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42BDB-7196-AA87-B8D1-1DD2C2062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Student Member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4AB4B-1012-19F4-09DB-8CBB8A5CC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Nursing Student Organization</a:t>
            </a:r>
          </a:p>
          <a:p>
            <a:r>
              <a:rPr lang="en-US" dirty="0"/>
              <a:t>Packets from ENA</a:t>
            </a:r>
          </a:p>
          <a:p>
            <a:r>
              <a:rPr lang="en-US" dirty="0"/>
              <a:t>Swag</a:t>
            </a:r>
          </a:p>
          <a:p>
            <a:r>
              <a:rPr lang="en-US" dirty="0"/>
              <a:t>Raffle </a:t>
            </a:r>
          </a:p>
          <a:p>
            <a:r>
              <a:rPr lang="en-US" dirty="0"/>
              <a:t>RN mentor program through ENA</a:t>
            </a:r>
          </a:p>
          <a:p>
            <a:endParaRPr lang="en-US" dirty="0"/>
          </a:p>
        </p:txBody>
      </p:sp>
      <p:pic>
        <p:nvPicPr>
          <p:cNvPr id="4" name="Picture 3" descr="A purple and white poster with text and images&#10;&#10;Description automatically generated">
            <a:extLst>
              <a:ext uri="{FF2B5EF4-FFF2-40B4-BE49-F238E27FC236}">
                <a16:creationId xmlns:a16="http://schemas.microsoft.com/office/drawing/2014/main" id="{67E2DE32-EF19-0041-D3ED-C46026E12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467813"/>
            <a:ext cx="5648950" cy="38020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511568-4550-351B-264B-D1B4D9ECD504}"/>
              </a:ext>
            </a:extLst>
          </p:cNvPr>
          <p:cNvSpPr txBox="1"/>
          <p:nvPr/>
        </p:nvSpPr>
        <p:spPr>
          <a:xfrm>
            <a:off x="6705600" y="5371079"/>
            <a:ext cx="56489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Photos from ENA site. Retrieved 1/19/2025 from  https://www.ena.org/membership/recruit-and-share/resources-and-materials</a:t>
            </a:r>
          </a:p>
        </p:txBody>
      </p:sp>
    </p:spTree>
    <p:extLst>
      <p:ext uri="{BB962C8B-B14F-4D97-AF65-F5344CB8AC3E}">
        <p14:creationId xmlns:p14="http://schemas.microsoft.com/office/powerpoint/2010/main" val="3691073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o women standing next to a table&#10;&#10;Description automatically generated">
            <a:extLst>
              <a:ext uri="{FF2B5EF4-FFF2-40B4-BE49-F238E27FC236}">
                <a16:creationId xmlns:a16="http://schemas.microsoft.com/office/drawing/2014/main" id="{1EF102E4-00E0-CD38-FD89-04F93934BC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6" y="2013559"/>
            <a:ext cx="3633331" cy="4844441"/>
          </a:xfrm>
          <a:prstGeom prst="rect">
            <a:avLst/>
          </a:prstGeom>
        </p:spPr>
      </p:pic>
      <p:pic>
        <p:nvPicPr>
          <p:cNvPr id="7" name="Picture 6" descr="A group of women standing next to a table with a black table with white text">
            <a:extLst>
              <a:ext uri="{FF2B5EF4-FFF2-40B4-BE49-F238E27FC236}">
                <a16:creationId xmlns:a16="http://schemas.microsoft.com/office/drawing/2014/main" id="{955FCBE7-2935-16A7-5CEC-BD11578034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311" y="7219"/>
            <a:ext cx="3677074" cy="4902765"/>
          </a:xfrm>
          <a:prstGeom prst="rect">
            <a:avLst/>
          </a:prstGeom>
        </p:spPr>
      </p:pic>
      <p:pic>
        <p:nvPicPr>
          <p:cNvPr id="4" name="Picture 3" descr="A couple standing next to a table&#10;&#10;Description automatically generated">
            <a:extLst>
              <a:ext uri="{FF2B5EF4-FFF2-40B4-BE49-F238E27FC236}">
                <a16:creationId xmlns:a16="http://schemas.microsoft.com/office/drawing/2014/main" id="{5E7E2555-1239-D474-BAC3-B3E6D5F3F6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7219"/>
            <a:ext cx="3200400" cy="4267200"/>
          </a:xfrm>
          <a:prstGeom prst="rect">
            <a:avLst/>
          </a:prstGeom>
        </p:spPr>
      </p:pic>
      <p:pic>
        <p:nvPicPr>
          <p:cNvPr id="6" name="Picture 5" descr="Two women standing next to a table&#10;&#10;Description automatically generated">
            <a:extLst>
              <a:ext uri="{FF2B5EF4-FFF2-40B4-BE49-F238E27FC236}">
                <a16:creationId xmlns:a16="http://schemas.microsoft.com/office/drawing/2014/main" id="{79A2F018-3850-89AF-B892-9BBAEDAEC9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667000"/>
            <a:ext cx="4039642" cy="30297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6A50C0-AFEE-E3DF-94C7-095387451CAF}"/>
              </a:ext>
            </a:extLst>
          </p:cNvPr>
          <p:cNvSpPr txBox="1"/>
          <p:nvPr/>
        </p:nvSpPr>
        <p:spPr>
          <a:xfrm>
            <a:off x="9203876" y="5180247"/>
            <a:ext cx="2819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Photo credit Kristina Larson and Jamie Groshans</a:t>
            </a:r>
          </a:p>
        </p:txBody>
      </p:sp>
    </p:spTree>
    <p:extLst>
      <p:ext uri="{BB962C8B-B14F-4D97-AF65-F5344CB8AC3E}">
        <p14:creationId xmlns:p14="http://schemas.microsoft.com/office/powerpoint/2010/main" val="3786871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E028-2C31-F223-E813-84BF9C302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swag	</a:t>
            </a:r>
          </a:p>
        </p:txBody>
      </p:sp>
      <p:pic>
        <p:nvPicPr>
          <p:cNvPr id="4" name="Content Placeholder 3" descr="A medical supplies on a black surface&#10;&#10;Description automatically generated">
            <a:extLst>
              <a:ext uri="{FF2B5EF4-FFF2-40B4-BE49-F238E27FC236}">
                <a16:creationId xmlns:a16="http://schemas.microsoft.com/office/drawing/2014/main" id="{83AAA455-56FE-C6CB-4009-AAED18B3D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81796"/>
            <a:ext cx="3967775" cy="52903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AF6303-27E5-666C-DE76-764CFF212D84}"/>
              </a:ext>
            </a:extLst>
          </p:cNvPr>
          <p:cNvSpPr txBox="1"/>
          <p:nvPr/>
        </p:nvSpPr>
        <p:spPr>
          <a:xfrm>
            <a:off x="357738" y="1341820"/>
            <a:ext cx="5738262" cy="108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Brand Center (under state and chapter leaders)</a:t>
            </a:r>
          </a:p>
          <a:p>
            <a:pPr marL="887145" lvl="1" indent="-342900">
              <a:buFont typeface="Arial" panose="020B0604020202020204" pitchFamily="34" charset="0"/>
              <a:buChar char="•"/>
            </a:pPr>
            <a:r>
              <a:rPr lang="en-US" dirty="0"/>
              <a:t>Logos</a:t>
            </a:r>
          </a:p>
          <a:p>
            <a:pPr marL="887145" lvl="1" indent="-342900">
              <a:buFont typeface="Arial" panose="020B0604020202020204" pitchFamily="34" charset="0"/>
              <a:buChar char="•"/>
            </a:pPr>
            <a:r>
              <a:rPr lang="en-US" dirty="0"/>
              <a:t>Colors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29D51D-88F8-D7D1-845C-ABBE3746B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1874676"/>
            <a:ext cx="4918671" cy="39528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4488D5-A160-2937-991F-6A785333AC5F}"/>
              </a:ext>
            </a:extLst>
          </p:cNvPr>
          <p:cNvSpPr txBox="1"/>
          <p:nvPr/>
        </p:nvSpPr>
        <p:spPr>
          <a:xfrm>
            <a:off x="4443184" y="5930616"/>
            <a:ext cx="29820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ENA Brand Center. Retrieve 1/19/2025 at https://www.ena.org/membership/get-involved/state-and-chapter-leaders/ena-brand-center/guidelines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ABE39B-EC8F-67CF-DB3F-B6ACA7301BF5}"/>
              </a:ext>
            </a:extLst>
          </p:cNvPr>
          <p:cNvSpPr txBox="1"/>
          <p:nvPr/>
        </p:nvSpPr>
        <p:spPr>
          <a:xfrm>
            <a:off x="9220200" y="5554179"/>
            <a:ext cx="419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Photo credit Kristina Larson</a:t>
            </a:r>
          </a:p>
        </p:txBody>
      </p:sp>
    </p:spTree>
    <p:extLst>
      <p:ext uri="{BB962C8B-B14F-4D97-AF65-F5344CB8AC3E}">
        <p14:creationId xmlns:p14="http://schemas.microsoft.com/office/powerpoint/2010/main" val="710807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D1ADD-E896-F53D-97A0-80D5496A6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8A44F-5730-73AD-81CF-A47F395BA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676400"/>
            <a:ext cx="10972800" cy="4038600"/>
          </a:xfrm>
        </p:spPr>
        <p:txBody>
          <a:bodyPr/>
          <a:lstStyle/>
          <a:p>
            <a:r>
              <a:rPr lang="en-US" dirty="0"/>
              <a:t>Expiring Members</a:t>
            </a:r>
          </a:p>
          <a:p>
            <a:r>
              <a:rPr lang="en-US" dirty="0"/>
              <a:t>New Members</a:t>
            </a:r>
          </a:p>
          <a:p>
            <a:r>
              <a:rPr lang="en-US" dirty="0"/>
              <a:t>Current Members </a:t>
            </a:r>
          </a:p>
          <a:p>
            <a:r>
              <a:rPr lang="en-US" dirty="0"/>
              <a:t>Future Members</a:t>
            </a:r>
          </a:p>
          <a:p>
            <a:r>
              <a:rPr lang="en-US" dirty="0"/>
              <a:t>Students </a:t>
            </a:r>
          </a:p>
          <a:p>
            <a:r>
              <a:rPr lang="en-US" dirty="0"/>
              <a:t>Find a successor (not just a replacement)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448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F72AB-4890-3F75-37DF-8E7BB63C1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 Resources</a:t>
            </a: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E5D27573-AC1C-BE7D-CE86-9B13B6D144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1600" y="1409700"/>
            <a:ext cx="6317599" cy="40386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347E0C-E505-8434-E5F7-B6B7D9C9BED0}"/>
              </a:ext>
            </a:extLst>
          </p:cNvPr>
          <p:cNvSpPr txBox="1"/>
          <p:nvPr/>
        </p:nvSpPr>
        <p:spPr>
          <a:xfrm>
            <a:off x="5257800" y="5562600"/>
            <a:ext cx="68088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Photos from ENA site. Retrieved 1/19/2025 from  https://www.ena.org/membership/recruit-and-share/resources-and-materials</a:t>
            </a:r>
          </a:p>
        </p:txBody>
      </p:sp>
    </p:spTree>
    <p:extLst>
      <p:ext uri="{BB962C8B-B14F-4D97-AF65-F5344CB8AC3E}">
        <p14:creationId xmlns:p14="http://schemas.microsoft.com/office/powerpoint/2010/main" val="905458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B6D42-43C9-9E6B-6228-698F6547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96" y="274638"/>
            <a:ext cx="10972800" cy="3611561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590072"/>
                </a:solidFill>
              </a:rPr>
              <a:t>Liaison Program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59430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6F9FF-1732-6008-089B-FCF9684AA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a typeface="Calibri Light"/>
                <a:cs typeface="Calibri Light"/>
              </a:rPr>
              <a:t>Liaison Responsibilities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1A906-0072-2146-B38B-DDF8ABE42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Read emails from CO ENA</a:t>
            </a:r>
          </a:p>
          <a:p>
            <a:r>
              <a:rPr lang="en-US" dirty="0">
                <a:ea typeface="Calibri"/>
                <a:cs typeface="Calibri"/>
              </a:rPr>
              <a:t>Share information from the emails with co-workers (ex: meetings, conference, committee applications)</a:t>
            </a:r>
          </a:p>
          <a:p>
            <a:r>
              <a:rPr lang="en-US" dirty="0">
                <a:ea typeface="Calibri"/>
                <a:cs typeface="Calibri"/>
              </a:rPr>
              <a:t>Attend at least one meeting per year (in person or on zoom)</a:t>
            </a:r>
          </a:p>
          <a:p>
            <a:r>
              <a:rPr lang="en-US" dirty="0">
                <a:ea typeface="Calibri"/>
                <a:cs typeface="Calibri"/>
              </a:rPr>
              <a:t>Encourage staff to attend meetings—organize a carpool or watch party</a:t>
            </a:r>
          </a:p>
          <a:p>
            <a:r>
              <a:rPr lang="en-US" dirty="0">
                <a:ea typeface="Calibri"/>
                <a:cs typeface="Calibri"/>
              </a:rPr>
              <a:t>Interact with us on Social Media if they have accounts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0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329D1-AFCF-64C2-509C-60721CC95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a typeface="Calibri Light"/>
                <a:cs typeface="Calibri Light"/>
              </a:rPr>
              <a:t>Liaison Benefits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D5C0E-44C6-1D4A-1B07-BF64039DA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524000"/>
            <a:ext cx="10972800" cy="4038600"/>
          </a:xfrm>
        </p:spPr>
        <p:txBody>
          <a:bodyPr/>
          <a:lstStyle/>
          <a:p>
            <a:r>
              <a:rPr lang="en-US" dirty="0">
                <a:ea typeface="Calibri"/>
                <a:cs typeface="Calibri"/>
              </a:rPr>
              <a:t>Reimburse ½ of their annual membership</a:t>
            </a:r>
          </a:p>
          <a:p>
            <a:r>
              <a:rPr lang="en-US" dirty="0">
                <a:ea typeface="Calibri"/>
                <a:cs typeface="Calibri"/>
              </a:rPr>
              <a:t>Delegate points to represent CO at General Assembly</a:t>
            </a:r>
          </a:p>
          <a:p>
            <a:endParaRPr lang="en-US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83A39A48-7D8D-E911-1D67-DE36BA141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27702"/>
            <a:ext cx="7010400" cy="40302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767423-741F-0EF8-48F5-E0E8B244EEE7}"/>
              </a:ext>
            </a:extLst>
          </p:cNvPr>
          <p:cNvSpPr txBox="1"/>
          <p:nvPr/>
        </p:nvSpPr>
        <p:spPr>
          <a:xfrm>
            <a:off x="7772400" y="5362545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Photo from Colorado ENA site. Retrieve 1/19/2025 from https://coloradoena.org/membership</a:t>
            </a:r>
          </a:p>
        </p:txBody>
      </p:sp>
    </p:spTree>
    <p:extLst>
      <p:ext uri="{BB962C8B-B14F-4D97-AF65-F5344CB8AC3E}">
        <p14:creationId xmlns:p14="http://schemas.microsoft.com/office/powerpoint/2010/main" val="3689763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0CBE4-8279-509C-A968-5B802E72E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5946"/>
            <a:ext cx="10972800" cy="1143000"/>
          </a:xfrm>
        </p:spPr>
        <p:txBody>
          <a:bodyPr/>
          <a:lstStyle/>
          <a:p>
            <a:pPr algn="ctr"/>
            <a:r>
              <a:rPr lang="en-US" dirty="0">
                <a:ea typeface="Calibri Light"/>
                <a:cs typeface="Calibri Light"/>
              </a:rPr>
              <a:t>Growing the Liaison Program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762EF-4617-6669-DBAC-FB9EEFD16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4191000" cy="40386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ea typeface="Calibri"/>
                <a:cs typeface="Calibri"/>
              </a:rPr>
              <a:t>R</a:t>
            </a:r>
            <a:r>
              <a:rPr lang="en-US" sz="2800" dirty="0">
                <a:ea typeface="Calibri"/>
                <a:cs typeface="Calibri"/>
              </a:rPr>
              <a:t>eached out to each CO hospital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Use Microsoft Forms to create an application</a:t>
            </a:r>
          </a:p>
          <a:p>
            <a:r>
              <a:rPr lang="en-US" dirty="0">
                <a:ea typeface="Calibri"/>
                <a:cs typeface="Calibri"/>
              </a:rPr>
              <a:t>Make a contact list in outlook for ease of reaching out</a:t>
            </a:r>
          </a:p>
          <a:p>
            <a:r>
              <a:rPr lang="en-US" dirty="0">
                <a:ea typeface="Calibri"/>
                <a:cs typeface="Calibri"/>
              </a:rPr>
              <a:t>Send emails out to all the Trauma Program managers in the state of Colorado</a:t>
            </a:r>
          </a:p>
          <a:p>
            <a:r>
              <a:rPr lang="en-US" dirty="0">
                <a:ea typeface="Calibri"/>
                <a:cs typeface="Calibri"/>
              </a:rPr>
              <a:t>Give something special for the liaisons</a:t>
            </a:r>
          </a:p>
          <a:p>
            <a:endParaRPr lang="en-US" dirty="0"/>
          </a:p>
        </p:txBody>
      </p:sp>
      <p:pic>
        <p:nvPicPr>
          <p:cNvPr id="13" name="Picture 1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6C11639-B46B-4106-60B6-72B3A28EB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631" y="977161"/>
            <a:ext cx="6445689" cy="2451839"/>
          </a:xfrm>
          <a:prstGeom prst="rect">
            <a:avLst/>
          </a:prstGeom>
        </p:spPr>
      </p:pic>
      <p:pic>
        <p:nvPicPr>
          <p:cNvPr id="14" name="Picture 13" descr="A grey long sleeved shirt">
            <a:extLst>
              <a:ext uri="{FF2B5EF4-FFF2-40B4-BE49-F238E27FC236}">
                <a16:creationId xmlns:a16="http://schemas.microsoft.com/office/drawing/2014/main" id="{3947BF2C-236C-CAB3-B990-15B8E7FF62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314700"/>
            <a:ext cx="2597943" cy="3464946"/>
          </a:xfrm>
          <a:prstGeom prst="rect">
            <a:avLst/>
          </a:prstGeom>
        </p:spPr>
      </p:pic>
      <p:pic>
        <p:nvPicPr>
          <p:cNvPr id="15" name="Picture 14" descr="A screenshot of a computer screen">
            <a:extLst>
              <a:ext uri="{FF2B5EF4-FFF2-40B4-BE49-F238E27FC236}">
                <a16:creationId xmlns:a16="http://schemas.microsoft.com/office/drawing/2014/main" id="{D67E4855-1747-EC3F-F44C-20435E6ED7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05200"/>
            <a:ext cx="3475881" cy="22034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9C6316-3C78-DED5-9766-1AC2F0450953}"/>
              </a:ext>
            </a:extLst>
          </p:cNvPr>
          <p:cNvSpPr txBox="1"/>
          <p:nvPr/>
        </p:nvSpPr>
        <p:spPr>
          <a:xfrm>
            <a:off x="3701558" y="6595737"/>
            <a:ext cx="16209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Photo credit Kristina Larson</a:t>
            </a:r>
          </a:p>
        </p:txBody>
      </p:sp>
    </p:spTree>
    <p:extLst>
      <p:ext uri="{BB962C8B-B14F-4D97-AF65-F5344CB8AC3E}">
        <p14:creationId xmlns:p14="http://schemas.microsoft.com/office/powerpoint/2010/main" val="568600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A560F-C2FD-1325-7265-698A58FE9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96" y="274638"/>
            <a:ext cx="10972800" cy="3611562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G</a:t>
            </a:r>
            <a:r>
              <a:rPr lang="en-US" sz="5400" b="1" dirty="0">
                <a:solidFill>
                  <a:srgbClr val="590072"/>
                </a:solidFill>
              </a:rPr>
              <a:t>oals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69422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DFCB3-B469-14E9-9BEF-BD99A4E7F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Membership Committee 2024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A911C-20D2-813B-9102-3CB41C8E11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296" y="1600201"/>
            <a:ext cx="11042904" cy="4114799"/>
          </a:xfrm>
        </p:spPr>
        <p:txBody>
          <a:bodyPr>
            <a:normAutofit/>
          </a:bodyPr>
          <a:lstStyle/>
          <a:p>
            <a:pPr lvl="1" fontAlgn="base"/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</a:rPr>
              <a:t>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ttend at least 4 nursing conferences during 2024 with a CO ENA booth.</a:t>
            </a:r>
          </a:p>
          <a:p>
            <a:pPr lvl="1" fontAlgn="base"/>
            <a:r>
              <a:rPr lang="en-US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CO ENA Liaisons:  in 2023 we had 36 facility liaisons.  Our goal is to increase this to 45. </a:t>
            </a:r>
          </a:p>
          <a:p>
            <a:pPr lvl="1" fontAlgn="base"/>
            <a:r>
              <a:rPr lang="en-US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Current CO ENA membership is 1065.  We will continue with our goal of 1300 for 2024.   </a:t>
            </a:r>
          </a:p>
          <a:p>
            <a:pPr lvl="1" fontAlgn="base"/>
            <a:r>
              <a:rPr lang="en-US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Contact all expiring CO ENA Members.</a:t>
            </a:r>
          </a:p>
          <a:p>
            <a:pPr lvl="1" fontAlgn="base"/>
            <a:r>
              <a:rPr lang="en-US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Send all new CO ENA Members a welcome package. 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261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C4891-BE14-C88D-19E5-9ECA816F8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96" y="274638"/>
            <a:ext cx="10972800" cy="3763962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Looking to 2025</a:t>
            </a:r>
          </a:p>
        </p:txBody>
      </p:sp>
    </p:spTree>
    <p:extLst>
      <p:ext uri="{BB962C8B-B14F-4D97-AF65-F5344CB8AC3E}">
        <p14:creationId xmlns:p14="http://schemas.microsoft.com/office/powerpoint/2010/main" val="3974084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3B51F-9A74-B985-B196-6554C389E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a successor</a:t>
            </a:r>
          </a:p>
        </p:txBody>
      </p:sp>
      <p:pic>
        <p:nvPicPr>
          <p:cNvPr id="4" name="Content Placeholder 3" descr="A group of women wearing matching shirts">
            <a:extLst>
              <a:ext uri="{FF2B5EF4-FFF2-40B4-BE49-F238E27FC236}">
                <a16:creationId xmlns:a16="http://schemas.microsoft.com/office/drawing/2014/main" id="{FC56BE0D-1EC2-F990-A48A-7F1CDAE74B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33400"/>
            <a:ext cx="6483096" cy="48623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EF8850-5A21-9952-87B1-7A2A841C2101}"/>
              </a:ext>
            </a:extLst>
          </p:cNvPr>
          <p:cNvSpPr txBox="1"/>
          <p:nvPr/>
        </p:nvSpPr>
        <p:spPr>
          <a:xfrm>
            <a:off x="7696200" y="5531373"/>
            <a:ext cx="14334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Photo credit Amy Boren</a:t>
            </a:r>
          </a:p>
        </p:txBody>
      </p:sp>
    </p:spTree>
    <p:extLst>
      <p:ext uri="{BB962C8B-B14F-4D97-AF65-F5344CB8AC3E}">
        <p14:creationId xmlns:p14="http://schemas.microsoft.com/office/powerpoint/2010/main" val="28607936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5983E-3513-E42B-A7BF-077D4E41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96" y="274638"/>
            <a:ext cx="10972800" cy="1935161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en-US" dirty="0"/>
              <a:t>Email us at </a:t>
            </a:r>
            <a:r>
              <a:rPr lang="en-US" dirty="0">
                <a:hlinkClick r:id="rId3"/>
              </a:rPr>
              <a:t>AmyLouENA@gmail.com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tinaj.larson@hotmail.com</a:t>
            </a:r>
            <a:r>
              <a:rPr lang="en-US" dirty="0"/>
              <a:t>, or </a:t>
            </a:r>
            <a:r>
              <a:rPr lang="en-US" dirty="0">
                <a:hlinkClick r:id="rId5"/>
              </a:rPr>
              <a:t>membership@coloradoena.org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392EF-D9AC-97C9-9B5E-4388535FA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Get the presentation and see our committee page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280384-28B8-2AF3-C9FB-3BEE6801CA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3138" y="2141438"/>
            <a:ext cx="3565724" cy="356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57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2B484-7948-0A04-4952-746E0C57F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96" y="0"/>
            <a:ext cx="5251704" cy="1143000"/>
          </a:xfrm>
        </p:spPr>
        <p:txBody>
          <a:bodyPr>
            <a:normAutofit/>
          </a:bodyPr>
          <a:lstStyle/>
          <a:p>
            <a:r>
              <a:rPr lang="en-US" sz="2800" dirty="0"/>
              <a:t>Engage with your State Board</a:t>
            </a:r>
          </a:p>
        </p:txBody>
      </p:sp>
      <p:pic>
        <p:nvPicPr>
          <p:cNvPr id="4" name="Content Placeholder 4" descr="A screenshot of a website">
            <a:extLst>
              <a:ext uri="{FF2B5EF4-FFF2-40B4-BE49-F238E27FC236}">
                <a16:creationId xmlns:a16="http://schemas.microsoft.com/office/drawing/2014/main" id="{8DFB4B46-1F7B-8111-85C2-A640B3865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24000"/>
            <a:ext cx="4223856" cy="4038600"/>
          </a:xfrm>
        </p:spPr>
      </p:pic>
      <p:pic>
        <p:nvPicPr>
          <p:cNvPr id="5" name="Picture 4" descr="A collage of a group of women">
            <a:extLst>
              <a:ext uri="{FF2B5EF4-FFF2-40B4-BE49-F238E27FC236}">
                <a16:creationId xmlns:a16="http://schemas.microsoft.com/office/drawing/2014/main" id="{15E57C1A-B5D8-B97B-0523-0E22B13F68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067" y="152257"/>
            <a:ext cx="5244777" cy="57003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907617-6F4E-C373-A340-170DCE44D35D}"/>
              </a:ext>
            </a:extLst>
          </p:cNvPr>
          <p:cNvSpPr txBox="1"/>
          <p:nvPr/>
        </p:nvSpPr>
        <p:spPr>
          <a:xfrm>
            <a:off x="3341964" y="5943600"/>
            <a:ext cx="550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Photo from Colorado ENA site. Retrieve 1/19/2025 from https://coloradoena.org/about</a:t>
            </a:r>
          </a:p>
        </p:txBody>
      </p:sp>
    </p:spTree>
    <p:extLst>
      <p:ext uri="{BB962C8B-B14F-4D97-AF65-F5344CB8AC3E}">
        <p14:creationId xmlns:p14="http://schemas.microsoft.com/office/powerpoint/2010/main" val="3839813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960A3-FB6F-DF3D-CBFD-FC3593A2A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and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0E99A-3127-01C1-89CB-994C62572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Colorado Emergency Nurses Association (2025, January 19). </a:t>
            </a:r>
            <a:r>
              <a:rPr lang="en-US" sz="2400" i="1" dirty="0"/>
              <a:t>Colorado ENA. </a:t>
            </a:r>
            <a:r>
              <a:rPr lang="en-US" sz="2400" i="1" dirty="0">
                <a:hlinkClick r:id="rId3"/>
              </a:rPr>
              <a:t>https://coloradoena.org</a:t>
            </a:r>
            <a:endParaRPr lang="en-US" sz="2400" i="1" dirty="0"/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sz="2400" dirty="0"/>
              <a:t>Emergency Nurses Association (2025, January 19).  </a:t>
            </a:r>
            <a:r>
              <a:rPr lang="en-US" sz="2400" i="1" dirty="0"/>
              <a:t>Emergency nurses association</a:t>
            </a:r>
            <a:r>
              <a:rPr lang="en-US" sz="2400" dirty="0"/>
              <a:t>. </a:t>
            </a:r>
            <a:r>
              <a:rPr lang="en-US" sz="2400" dirty="0">
                <a:hlinkClick r:id="rId4"/>
              </a:rPr>
              <a:t>https://www.ena.org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0" i="0" u="sng" strike="noStrike" dirty="0">
                <a:solidFill>
                  <a:srgbClr val="0563C1"/>
                </a:solidFill>
                <a:effectLst/>
                <a:hlinkClick r:id="rId5"/>
              </a:rPr>
              <a:t>https://youtu.be/_Efb_oMgxEs</a:t>
            </a:r>
            <a:endParaRPr lang="en-US" sz="2400" b="0" i="0" u="sng" strike="noStrike" dirty="0">
              <a:solidFill>
                <a:srgbClr val="0563C1"/>
              </a:solidFill>
              <a:effectLst/>
            </a:endParaRPr>
          </a:p>
          <a:p>
            <a:pPr marL="0" indent="0">
              <a:buNone/>
            </a:pPr>
            <a:endParaRPr lang="en-US" sz="2400" b="0" i="0" u="sng" strike="noStrike" dirty="0">
              <a:solidFill>
                <a:srgbClr val="0563C1"/>
              </a:solidFill>
              <a:effectLst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337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87775-F2F3-3F45-DE0B-F45C5BE08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Pull reports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8B3E2-6423-4A02-15EE-244D100D0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New member report</a:t>
            </a:r>
          </a:p>
          <a:p>
            <a:r>
              <a:rPr lang="en-US" dirty="0">
                <a:ea typeface="Calibri"/>
                <a:cs typeface="Calibri"/>
              </a:rPr>
              <a:t>Expiring member report</a:t>
            </a:r>
          </a:p>
          <a:p>
            <a:r>
              <a:rPr lang="en-US" dirty="0">
                <a:ea typeface="Calibri"/>
                <a:cs typeface="Calibri"/>
              </a:rPr>
              <a:t>Membership report (how many members do you have)</a:t>
            </a:r>
          </a:p>
          <a:p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1A29885-943A-9F65-7397-7AFFA897F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495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Recording-20250112_143607.webm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253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7092A-1630-CD72-CB91-944B0987E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31242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590072"/>
                </a:solidFill>
              </a:rPr>
              <a:t>Expiring Members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95275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96594-22BA-F934-B3EA-E674B574D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Email expiring members each month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31AD8-0A04-01B9-C6C6-6174F0505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Use Mail Merge in Word to create an email that includes their name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Create a form letter in Word—update each time as needed</a:t>
            </a:r>
          </a:p>
          <a:p>
            <a:pPr lvl="1"/>
            <a:r>
              <a:rPr lang="en-US" dirty="0"/>
              <a:t>Mailings—select recipients—choose your excel spread sheet (click: my table has headers and ok)</a:t>
            </a:r>
          </a:p>
          <a:p>
            <a:pPr lvl="1"/>
            <a:r>
              <a:rPr lang="en-US" dirty="0"/>
              <a:t>Insert merge field —choose first name</a:t>
            </a:r>
          </a:p>
          <a:p>
            <a:pPr lvl="1"/>
            <a:r>
              <a:rPr lang="en-US" dirty="0"/>
              <a:t>Preview Results</a:t>
            </a:r>
          </a:p>
          <a:p>
            <a:pPr lvl="1"/>
            <a:r>
              <a:rPr lang="en-US" dirty="0"/>
              <a:t>Finish and Merge—email messages, fill in data. When you click ok, it will send in outlook</a:t>
            </a:r>
          </a:p>
          <a:p>
            <a:pPr marL="457188" lvl="1" indent="0">
              <a:buNone/>
            </a:pPr>
            <a:endParaRPr lang="en-US" sz="1800" u="sng" dirty="0">
              <a:solidFill>
                <a:srgbClr val="0563C1"/>
              </a:solidFill>
              <a:latin typeface="Cambria" panose="02040503050406030204" pitchFamily="18" charset="0"/>
              <a:hlinkClick r:id="rId3"/>
            </a:endParaRPr>
          </a:p>
          <a:p>
            <a:pPr marL="457188" lvl="1" indent="0">
              <a:buNone/>
            </a:pP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mbria" panose="02040503050406030204" pitchFamily="18" charset="0"/>
                <a:hlinkClick r:id="rId3"/>
              </a:rPr>
              <a:t>https://youtu.be/_Efb_oMgxEs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164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B2A77-92D7-0CEB-7836-1169835FC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your email say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8C14E-4C1D-4CF6-82DC-30B567F2A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0" y="1524000"/>
            <a:ext cx="10972800" cy="4038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Please don’t go</a:t>
            </a:r>
          </a:p>
          <a:p>
            <a:r>
              <a:rPr lang="en-US" dirty="0"/>
              <a:t>Why they should stay</a:t>
            </a:r>
          </a:p>
          <a:p>
            <a:pPr lvl="1"/>
            <a:r>
              <a:rPr lang="en-US" dirty="0"/>
              <a:t>Scholarships</a:t>
            </a:r>
          </a:p>
          <a:p>
            <a:pPr lvl="1"/>
            <a:r>
              <a:rPr lang="en-US" dirty="0"/>
              <a:t>CEs</a:t>
            </a:r>
          </a:p>
          <a:p>
            <a:pPr lvl="1"/>
            <a:r>
              <a:rPr lang="en-US" dirty="0"/>
              <a:t>Networking</a:t>
            </a:r>
          </a:p>
          <a:p>
            <a:pPr lvl="1"/>
            <a:r>
              <a:rPr lang="en-US" dirty="0"/>
              <a:t>Publications</a:t>
            </a:r>
          </a:p>
          <a:p>
            <a:r>
              <a:rPr lang="en-US" dirty="0"/>
              <a:t>What is happening in your state</a:t>
            </a:r>
          </a:p>
          <a:p>
            <a:pPr lvl="1"/>
            <a:r>
              <a:rPr lang="en-US" dirty="0"/>
              <a:t>Future meetings</a:t>
            </a:r>
          </a:p>
          <a:p>
            <a:pPr lvl="1"/>
            <a:r>
              <a:rPr lang="en-US" dirty="0"/>
              <a:t>Future events or projects</a:t>
            </a:r>
          </a:p>
          <a:p>
            <a:r>
              <a:rPr lang="en-US" b="1" dirty="0"/>
              <a:t>Ask them to renew and provide a link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009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letter to a nurse">
            <a:extLst>
              <a:ext uri="{FF2B5EF4-FFF2-40B4-BE49-F238E27FC236}">
                <a16:creationId xmlns:a16="http://schemas.microsoft.com/office/drawing/2014/main" id="{B3A08506-7E34-5BC3-0D97-57BAA398A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52400"/>
            <a:ext cx="534572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7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8A0AD-D49E-5BBD-05D7-77C687E44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10972800" cy="3687761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590072"/>
                </a:solidFill>
              </a:rPr>
              <a:t>New Members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51138543"/>
      </p:ext>
    </p:extLst>
  </p:cSld>
  <p:clrMapOvr>
    <a:masterClrMapping/>
  </p:clrMapOvr>
</p:sld>
</file>

<file path=ppt/theme/theme1.xml><?xml version="1.0" encoding="utf-8"?>
<a:theme xmlns:a="http://schemas.openxmlformats.org/drawingml/2006/main" name="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734d6d7-9b34-46ad-8ffd-dd7f6245e8af">PJHTS7SMZNNV-841818523-1067</_dlc_DocId>
    <_dlc_DocIdUrl xmlns="3734d6d7-9b34-46ad-8ffd-dd7f6245e8af">
      <Url>https://emergencynursesassociation.sharepoint.com/sites/CreativeBranding/_layouts/15/DocIdRedir.aspx?ID=PJHTS7SMZNNV-841818523-1067</Url>
      <Description>PJHTS7SMZNNV-841818523-1067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CA4361E1C06E41915622F83BB72613" ma:contentTypeVersion="0" ma:contentTypeDescription="Create a new document." ma:contentTypeScope="" ma:versionID="eb85ce4fc65384d272cd0374912eb576">
  <xsd:schema xmlns:xsd="http://www.w3.org/2001/XMLSchema" xmlns:xs="http://www.w3.org/2001/XMLSchema" xmlns:p="http://schemas.microsoft.com/office/2006/metadata/properties" xmlns:ns2="3734d6d7-9b34-46ad-8ffd-dd7f6245e8af" targetNamespace="http://schemas.microsoft.com/office/2006/metadata/properties" ma:root="true" ma:fieldsID="aec6f4bbcd7399423547def5abdc637a" ns2:_="">
    <xsd:import namespace="3734d6d7-9b34-46ad-8ffd-dd7f6245e8a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34d6d7-9b34-46ad-8ffd-dd7f6245e8a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020CB1-8CD6-4603-9385-FBCD1FC2ED1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05A21CF-3807-4984-AA5C-8CB71A0C27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DBEBC5-4C1C-4572-9227-8DD1E690610C}">
  <ds:schemaRefs>
    <ds:schemaRef ds:uri="http://schemas.microsoft.com/office/2006/metadata/properties"/>
    <ds:schemaRef ds:uri="http://schemas.microsoft.com/office/infopath/2007/PartnerControls"/>
    <ds:schemaRef ds:uri="3734d6d7-9b34-46ad-8ffd-dd7f6245e8af"/>
  </ds:schemaRefs>
</ds:datastoreItem>
</file>

<file path=customXml/itemProps4.xml><?xml version="1.0" encoding="utf-8"?>
<ds:datastoreItem xmlns:ds="http://schemas.openxmlformats.org/officeDocument/2006/customXml" ds:itemID="{F353FD5E-029A-410E-B016-224B5B977C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34d6d7-9b34-46ad-8ffd-dd7f6245e8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e77fabd-40e5-4335-9d12-298222ec242f}" enabled="1" method="Standard" siteId="{adeadcd2-3aaf-4835-b273-1ebe8a7726f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1991</Words>
  <Application>Microsoft Office PowerPoint</Application>
  <PresentationFormat>Widescreen</PresentationFormat>
  <Paragraphs>318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Aptos</vt:lpstr>
      <vt:lpstr>Arial</vt:lpstr>
      <vt:lpstr>Calibri</vt:lpstr>
      <vt:lpstr>Calibri Light</vt:lpstr>
      <vt:lpstr>Cambria</vt:lpstr>
      <vt:lpstr>Wingdings</vt:lpstr>
      <vt:lpstr>Text</vt:lpstr>
      <vt:lpstr> My Successful Year as a Membership Chair 2.0: How You Can Do it Too </vt:lpstr>
      <vt:lpstr>Focus Areas</vt:lpstr>
      <vt:lpstr>Engage with your State Board</vt:lpstr>
      <vt:lpstr>Pull reports </vt:lpstr>
      <vt:lpstr>Expiring Members</vt:lpstr>
      <vt:lpstr>Email expiring members each month</vt:lpstr>
      <vt:lpstr>What should your email say </vt:lpstr>
      <vt:lpstr>PowerPoint Presentation</vt:lpstr>
      <vt:lpstr>New Members</vt:lpstr>
      <vt:lpstr>Welcome New Members</vt:lpstr>
      <vt:lpstr>Ideas to include in your welcome letter</vt:lpstr>
      <vt:lpstr>Mailing packages </vt:lpstr>
      <vt:lpstr>Current Members</vt:lpstr>
      <vt:lpstr>Highlight benefits and honor current members</vt:lpstr>
      <vt:lpstr>Future Members</vt:lpstr>
      <vt:lpstr>Recruiting New Members</vt:lpstr>
      <vt:lpstr>Student Member Engagement</vt:lpstr>
      <vt:lpstr>PowerPoint Presentation</vt:lpstr>
      <vt:lpstr>Notes on swag </vt:lpstr>
      <vt:lpstr>ENA Resources</vt:lpstr>
      <vt:lpstr>Liaison Program</vt:lpstr>
      <vt:lpstr>Liaison Responsibilities</vt:lpstr>
      <vt:lpstr>Liaison Benefits</vt:lpstr>
      <vt:lpstr>Growing the Liaison Program</vt:lpstr>
      <vt:lpstr>Goals</vt:lpstr>
      <vt:lpstr>Membership Committee 2024 Goals</vt:lpstr>
      <vt:lpstr>Looking to 2025</vt:lpstr>
      <vt:lpstr>Find a successor</vt:lpstr>
      <vt:lpstr>Email us at AmyLouENA@gmail.com, tinaj.larson@hotmail.com, or membership@coloradoena.org  </vt:lpstr>
      <vt:lpstr>References and Resources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Abbinante, Anna</dc:creator>
  <cp:lastModifiedBy>Larson, Kristina J</cp:lastModifiedBy>
  <cp:revision>81</cp:revision>
  <dcterms:created xsi:type="dcterms:W3CDTF">2015-11-06T21:21:27Z</dcterms:created>
  <dcterms:modified xsi:type="dcterms:W3CDTF">2025-01-20T16:11:40Z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0x010100B4CA4361E1C06E41915622F83BB72613</vt:lpwstr>
  </property>
  <property fmtid="{D5CDD505-2E9C-101B-9397-08002B2CF9AE}" pid="3" name="_dlc_DocIdItemGuid">
    <vt:lpwstr>2d61bd51-e718-47da-afb1-1516b90b0686</vt:lpwstr>
  </property>
</Properties>
</file>