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86C2523-B9F6-4F0F-8F85-5ED602D13937}" type="datetimeFigureOut">
              <a:rPr lang="en-GB" smtClean="0"/>
              <a:t>21/07/2018</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66C6400-9C4D-4535-AE43-6031E1B64CBA}" type="slidenum">
              <a:rPr lang="en-GB" smtClean="0"/>
              <a:t>‹Nº›</a:t>
            </a:fld>
            <a:endParaRPr lang="en-GB"/>
          </a:p>
        </p:txBody>
      </p:sp>
    </p:spTree>
    <p:extLst>
      <p:ext uri="{BB962C8B-B14F-4D97-AF65-F5344CB8AC3E}">
        <p14:creationId xmlns:p14="http://schemas.microsoft.com/office/powerpoint/2010/main" val="4182738623"/>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86C2523-B9F6-4F0F-8F85-5ED602D13937}" type="datetimeFigureOut">
              <a:rPr lang="en-GB" smtClean="0"/>
              <a:t>21/07/2018</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6C6400-9C4D-4535-AE43-6031E1B64CBA}" type="slidenum">
              <a:rPr lang="en-GB" smtClean="0"/>
              <a:t>‹Nº›</a:t>
            </a:fld>
            <a:endParaRPr lang="en-GB"/>
          </a:p>
        </p:txBody>
      </p:sp>
    </p:spTree>
    <p:extLst>
      <p:ext uri="{BB962C8B-B14F-4D97-AF65-F5344CB8AC3E}">
        <p14:creationId xmlns:p14="http://schemas.microsoft.com/office/powerpoint/2010/main" val="3142744249"/>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86C2523-B9F6-4F0F-8F85-5ED602D13937}" type="datetimeFigureOut">
              <a:rPr lang="en-GB" smtClean="0"/>
              <a:t>21/07/2018</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6C6400-9C4D-4535-AE43-6031E1B64CBA}" type="slidenum">
              <a:rPr lang="en-GB" smtClean="0"/>
              <a:t>‹Nº›</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3159203"/>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A86C2523-B9F6-4F0F-8F85-5ED602D13937}" type="datetimeFigureOut">
              <a:rPr lang="en-GB" smtClean="0"/>
              <a:t>21/07/2018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6C6400-9C4D-4535-AE43-6031E1B64CBA}" type="slidenum">
              <a:rPr lang="en-GB" smtClean="0"/>
              <a:t>‹Nº›</a:t>
            </a:fld>
            <a:endParaRPr lang="en-GB"/>
          </a:p>
        </p:txBody>
      </p:sp>
    </p:spTree>
    <p:extLst>
      <p:ext uri="{BB962C8B-B14F-4D97-AF65-F5344CB8AC3E}">
        <p14:creationId xmlns:p14="http://schemas.microsoft.com/office/powerpoint/2010/main" val="1181012439"/>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A86C2523-B9F6-4F0F-8F85-5ED602D13937}" type="datetimeFigureOut">
              <a:rPr lang="en-GB" smtClean="0"/>
              <a:t>21/07/2018</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6C6400-9C4D-4535-AE43-6031E1B64CBA}" type="slidenum">
              <a:rPr lang="en-GB" smtClean="0"/>
              <a:t>‹Nº›</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64629392"/>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A86C2523-B9F6-4F0F-8F85-5ED602D13937}" type="datetimeFigureOut">
              <a:rPr lang="en-GB" smtClean="0"/>
              <a:t>21/07/2018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6C6400-9C4D-4535-AE43-6031E1B64CBA}" type="slidenum">
              <a:rPr lang="en-GB" smtClean="0"/>
              <a:t>‹Nº›</a:t>
            </a:fld>
            <a:endParaRPr lang="en-GB"/>
          </a:p>
        </p:txBody>
      </p:sp>
    </p:spTree>
    <p:extLst>
      <p:ext uri="{BB962C8B-B14F-4D97-AF65-F5344CB8AC3E}">
        <p14:creationId xmlns:p14="http://schemas.microsoft.com/office/powerpoint/2010/main" val="3962977614"/>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6C2523-B9F6-4F0F-8F85-5ED602D13937}" type="datetimeFigureOut">
              <a:rPr lang="en-GB" smtClean="0"/>
              <a:t>21/07/2018</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6C6400-9C4D-4535-AE43-6031E1B64CBA}" type="slidenum">
              <a:rPr lang="en-GB" smtClean="0"/>
              <a:t>‹Nº›</a:t>
            </a:fld>
            <a:endParaRPr lang="en-GB"/>
          </a:p>
        </p:txBody>
      </p:sp>
    </p:spTree>
    <p:extLst>
      <p:ext uri="{BB962C8B-B14F-4D97-AF65-F5344CB8AC3E}">
        <p14:creationId xmlns:p14="http://schemas.microsoft.com/office/powerpoint/2010/main" val="1118894959"/>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6C2523-B9F6-4F0F-8F85-5ED602D13937}" type="datetimeFigureOut">
              <a:rPr lang="en-GB" smtClean="0"/>
              <a:t>21/07/2018</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6C6400-9C4D-4535-AE43-6031E1B64CBA}" type="slidenum">
              <a:rPr lang="en-GB" smtClean="0"/>
              <a:t>‹Nº›</a:t>
            </a:fld>
            <a:endParaRPr lang="en-GB"/>
          </a:p>
        </p:txBody>
      </p:sp>
    </p:spTree>
    <p:extLst>
      <p:ext uri="{BB962C8B-B14F-4D97-AF65-F5344CB8AC3E}">
        <p14:creationId xmlns:p14="http://schemas.microsoft.com/office/powerpoint/2010/main" val="3882883619"/>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6C2523-B9F6-4F0F-8F85-5ED602D13937}" type="datetimeFigureOut">
              <a:rPr lang="en-GB" smtClean="0"/>
              <a:t>21/07/2018</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6C6400-9C4D-4535-AE43-6031E1B64CBA}" type="slidenum">
              <a:rPr lang="en-GB" smtClean="0"/>
              <a:t>‹Nº›</a:t>
            </a:fld>
            <a:endParaRPr lang="en-GB"/>
          </a:p>
        </p:txBody>
      </p:sp>
    </p:spTree>
    <p:extLst>
      <p:ext uri="{BB962C8B-B14F-4D97-AF65-F5344CB8AC3E}">
        <p14:creationId xmlns:p14="http://schemas.microsoft.com/office/powerpoint/2010/main" val="2779642147"/>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86C2523-B9F6-4F0F-8F85-5ED602D13937}" type="datetimeFigureOut">
              <a:rPr lang="en-GB" smtClean="0"/>
              <a:t>21/07/2018</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6C6400-9C4D-4535-AE43-6031E1B64CBA}" type="slidenum">
              <a:rPr lang="en-GB" smtClean="0"/>
              <a:t>‹Nº›</a:t>
            </a:fld>
            <a:endParaRPr lang="en-GB"/>
          </a:p>
        </p:txBody>
      </p:sp>
    </p:spTree>
    <p:extLst>
      <p:ext uri="{BB962C8B-B14F-4D97-AF65-F5344CB8AC3E}">
        <p14:creationId xmlns:p14="http://schemas.microsoft.com/office/powerpoint/2010/main" val="96678765"/>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86C2523-B9F6-4F0F-8F85-5ED602D13937}" type="datetimeFigureOut">
              <a:rPr lang="en-GB" smtClean="0"/>
              <a:t>21/07/2018</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66C6400-9C4D-4535-AE43-6031E1B64CBA}" type="slidenum">
              <a:rPr lang="en-GB" smtClean="0"/>
              <a:t>‹Nº›</a:t>
            </a:fld>
            <a:endParaRPr lang="en-GB"/>
          </a:p>
        </p:txBody>
      </p:sp>
    </p:spTree>
    <p:extLst>
      <p:ext uri="{BB962C8B-B14F-4D97-AF65-F5344CB8AC3E}">
        <p14:creationId xmlns:p14="http://schemas.microsoft.com/office/powerpoint/2010/main" val="124837850"/>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86C2523-B9F6-4F0F-8F85-5ED602D13937}" type="datetimeFigureOut">
              <a:rPr lang="en-GB" smtClean="0"/>
              <a:t>21/07/2018</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66C6400-9C4D-4535-AE43-6031E1B64CBA}" type="slidenum">
              <a:rPr lang="en-GB" smtClean="0"/>
              <a:t>‹Nº›</a:t>
            </a:fld>
            <a:endParaRPr lang="en-GB"/>
          </a:p>
        </p:txBody>
      </p:sp>
    </p:spTree>
    <p:extLst>
      <p:ext uri="{BB962C8B-B14F-4D97-AF65-F5344CB8AC3E}">
        <p14:creationId xmlns:p14="http://schemas.microsoft.com/office/powerpoint/2010/main" val="882042654"/>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86C2523-B9F6-4F0F-8F85-5ED602D13937}" type="datetimeFigureOut">
              <a:rPr lang="en-GB" smtClean="0"/>
              <a:t>21/07/2018</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66C6400-9C4D-4535-AE43-6031E1B64CBA}" type="slidenum">
              <a:rPr lang="en-GB" smtClean="0"/>
              <a:t>‹Nº›</a:t>
            </a:fld>
            <a:endParaRPr lang="en-GB"/>
          </a:p>
        </p:txBody>
      </p:sp>
    </p:spTree>
    <p:extLst>
      <p:ext uri="{BB962C8B-B14F-4D97-AF65-F5344CB8AC3E}">
        <p14:creationId xmlns:p14="http://schemas.microsoft.com/office/powerpoint/2010/main" val="3982093056"/>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C2523-B9F6-4F0F-8F85-5ED602D13937}" type="datetimeFigureOut">
              <a:rPr lang="en-GB" smtClean="0"/>
              <a:t>21/07/2018</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66C6400-9C4D-4535-AE43-6031E1B64CBA}" type="slidenum">
              <a:rPr lang="en-GB" smtClean="0"/>
              <a:t>‹Nº›</a:t>
            </a:fld>
            <a:endParaRPr lang="en-GB"/>
          </a:p>
        </p:txBody>
      </p:sp>
    </p:spTree>
    <p:extLst>
      <p:ext uri="{BB962C8B-B14F-4D97-AF65-F5344CB8AC3E}">
        <p14:creationId xmlns:p14="http://schemas.microsoft.com/office/powerpoint/2010/main" val="3114538734"/>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86C2523-B9F6-4F0F-8F85-5ED602D13937}" type="datetimeFigureOut">
              <a:rPr lang="en-GB" smtClean="0"/>
              <a:t>21/07/2018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66C6400-9C4D-4535-AE43-6031E1B64CBA}" type="slidenum">
              <a:rPr lang="en-GB" smtClean="0"/>
              <a:t>‹Nº›</a:t>
            </a:fld>
            <a:endParaRPr lang="en-GB"/>
          </a:p>
        </p:txBody>
      </p:sp>
    </p:spTree>
    <p:extLst>
      <p:ext uri="{BB962C8B-B14F-4D97-AF65-F5344CB8AC3E}">
        <p14:creationId xmlns:p14="http://schemas.microsoft.com/office/powerpoint/2010/main" val="3291028172"/>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86C2523-B9F6-4F0F-8F85-5ED602D13937}" type="datetimeFigureOut">
              <a:rPr lang="en-GB" smtClean="0"/>
              <a:t>21/07/2018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6C6400-9C4D-4535-AE43-6031E1B64CBA}" type="slidenum">
              <a:rPr lang="en-GB" smtClean="0"/>
              <a:t>‹Nº›</a:t>
            </a:fld>
            <a:endParaRPr lang="en-GB"/>
          </a:p>
        </p:txBody>
      </p:sp>
    </p:spTree>
    <p:extLst>
      <p:ext uri="{BB962C8B-B14F-4D97-AF65-F5344CB8AC3E}">
        <p14:creationId xmlns:p14="http://schemas.microsoft.com/office/powerpoint/2010/main" val="3902712436"/>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86C2523-B9F6-4F0F-8F85-5ED602D13937}" type="datetimeFigureOut">
              <a:rPr lang="en-GB" smtClean="0"/>
              <a:t>21/07/2018</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66C6400-9C4D-4535-AE43-6031E1B64CBA}" type="slidenum">
              <a:rPr lang="en-GB" smtClean="0"/>
              <a:t>‹Nº›</a:t>
            </a:fld>
            <a:endParaRPr lang="en-GB"/>
          </a:p>
        </p:txBody>
      </p:sp>
    </p:spTree>
    <p:extLst>
      <p:ext uri="{BB962C8B-B14F-4D97-AF65-F5344CB8AC3E}">
        <p14:creationId xmlns:p14="http://schemas.microsoft.com/office/powerpoint/2010/main" val="127045230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PE" dirty="0" err="1" smtClean="0">
                <a:solidFill>
                  <a:schemeClr val="accent6">
                    <a:lumMod val="75000"/>
                  </a:schemeClr>
                </a:solidFill>
                <a:latin typeface="Segoe Print" panose="02000600000000000000" pitchFamily="2" charset="0"/>
              </a:rPr>
              <a:t>Natubor</a:t>
            </a:r>
            <a:r>
              <a:rPr lang="es-PE" dirty="0" smtClean="0">
                <a:solidFill>
                  <a:schemeClr val="accent6">
                    <a:lumMod val="75000"/>
                  </a:schemeClr>
                </a:solidFill>
                <a:latin typeface="Segoe Print" panose="02000600000000000000" pitchFamily="2" charset="0"/>
              </a:rPr>
              <a:t> 54 </a:t>
            </a:r>
            <a:endParaRPr lang="en-GB" dirty="0">
              <a:solidFill>
                <a:schemeClr val="accent6">
                  <a:lumMod val="75000"/>
                </a:schemeClr>
              </a:solidFill>
              <a:latin typeface="Segoe Print" panose="02000600000000000000" pitchFamily="2" charset="0"/>
            </a:endParaRPr>
          </a:p>
        </p:txBody>
      </p:sp>
      <p:sp>
        <p:nvSpPr>
          <p:cNvPr id="3" name="Subtítulo 2"/>
          <p:cNvSpPr>
            <a:spLocks noGrp="1"/>
          </p:cNvSpPr>
          <p:nvPr>
            <p:ph type="subTitle" idx="1"/>
          </p:nvPr>
        </p:nvSpPr>
        <p:spPr/>
        <p:txBody>
          <a:bodyPr>
            <a:normAutofit/>
          </a:bodyPr>
          <a:lstStyle/>
          <a:p>
            <a:pPr algn="ctr"/>
            <a:r>
              <a:rPr lang="es-PE" sz="3600" dirty="0" err="1" smtClean="0">
                <a:solidFill>
                  <a:schemeClr val="accent6">
                    <a:lumMod val="75000"/>
                  </a:schemeClr>
                </a:solidFill>
                <a:latin typeface="Segoe Print" panose="02000600000000000000" pitchFamily="2" charset="0"/>
              </a:rPr>
              <a:t>Ulexita</a:t>
            </a:r>
            <a:r>
              <a:rPr lang="es-PE" sz="3600" dirty="0" smtClean="0">
                <a:solidFill>
                  <a:schemeClr val="accent6">
                    <a:lumMod val="75000"/>
                  </a:schemeClr>
                </a:solidFill>
                <a:latin typeface="Segoe Print" panose="02000600000000000000" pitchFamily="2" charset="0"/>
              </a:rPr>
              <a:t> Anhidra (frita)</a:t>
            </a:r>
            <a:endParaRPr lang="en-GB" sz="3600" dirty="0">
              <a:solidFill>
                <a:schemeClr val="accent6">
                  <a:lumMod val="75000"/>
                </a:schemeClr>
              </a:solidFill>
              <a:latin typeface="Segoe Print" panose="02000600000000000000" pitchFamily="2"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58" y="0"/>
            <a:ext cx="4356324" cy="1543129"/>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76532" y="258485"/>
            <a:ext cx="3540760" cy="3540760"/>
          </a:xfrm>
          <a:prstGeom prst="rect">
            <a:avLst/>
          </a:prstGeom>
        </p:spPr>
      </p:pic>
    </p:spTree>
    <p:extLst>
      <p:ext uri="{BB962C8B-B14F-4D97-AF65-F5344CB8AC3E}">
        <p14:creationId xmlns:p14="http://schemas.microsoft.com/office/powerpoint/2010/main" val="2955838788"/>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1049" y="0"/>
            <a:ext cx="4848301" cy="6858000"/>
          </a:xfrm>
          <a:prstGeom prst="rect">
            <a:avLst/>
          </a:prstGeom>
        </p:spPr>
      </p:pic>
    </p:spTree>
    <p:extLst>
      <p:ext uri="{BB962C8B-B14F-4D97-AF65-F5344CB8AC3E}">
        <p14:creationId xmlns:p14="http://schemas.microsoft.com/office/powerpoint/2010/main" val="1540133403"/>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3757" y="1986875"/>
            <a:ext cx="6666919" cy="2361605"/>
          </a:xfrm>
          <a:prstGeom prst="rect">
            <a:avLst/>
          </a:prstGeom>
        </p:spPr>
      </p:pic>
      <p:sp>
        <p:nvSpPr>
          <p:cNvPr id="3" name="CuadroTexto 2"/>
          <p:cNvSpPr txBox="1"/>
          <p:nvPr/>
        </p:nvSpPr>
        <p:spPr>
          <a:xfrm>
            <a:off x="4826000" y="5039360"/>
            <a:ext cx="3129280" cy="369332"/>
          </a:xfrm>
          <a:prstGeom prst="rect">
            <a:avLst/>
          </a:prstGeom>
          <a:noFill/>
        </p:spPr>
        <p:txBody>
          <a:bodyPr wrap="square" rtlCol="0">
            <a:spAutoFit/>
          </a:bodyPr>
          <a:lstStyle/>
          <a:p>
            <a:pPr algn="ctr"/>
            <a:r>
              <a:rPr lang="es-PE" dirty="0" smtClean="0">
                <a:solidFill>
                  <a:schemeClr val="accent6">
                    <a:lumMod val="75000"/>
                  </a:schemeClr>
                </a:solidFill>
                <a:latin typeface="Segoe Print" panose="02000600000000000000" pitchFamily="2" charset="0"/>
              </a:rPr>
              <a:t>www.natubor.com</a:t>
            </a:r>
            <a:endParaRPr lang="en-GB" dirty="0">
              <a:solidFill>
                <a:schemeClr val="accent6">
                  <a:lumMod val="75000"/>
                </a:schemeClr>
              </a:solidFill>
              <a:latin typeface="Segoe Print" panose="02000600000000000000" pitchFamily="2" charset="0"/>
            </a:endParaRPr>
          </a:p>
        </p:txBody>
      </p:sp>
    </p:spTree>
    <p:extLst>
      <p:ext uri="{BB962C8B-B14F-4D97-AF65-F5344CB8AC3E}">
        <p14:creationId xmlns:p14="http://schemas.microsoft.com/office/powerpoint/2010/main" val="2493640912"/>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ctr"/>
            <a:r>
              <a:rPr lang="es-PE" sz="3200" dirty="0" smtClean="0">
                <a:solidFill>
                  <a:schemeClr val="accent6">
                    <a:lumMod val="75000"/>
                  </a:schemeClr>
                </a:solidFill>
                <a:latin typeface="Segoe Print" panose="02000600000000000000" pitchFamily="2" charset="0"/>
              </a:rPr>
              <a:t>En </a:t>
            </a:r>
            <a:r>
              <a:rPr lang="es-PE" sz="3200" dirty="0" err="1" smtClean="0">
                <a:solidFill>
                  <a:schemeClr val="accent6">
                    <a:lumMod val="75000"/>
                  </a:schemeClr>
                </a:solidFill>
                <a:latin typeface="Segoe Print" panose="02000600000000000000" pitchFamily="2" charset="0"/>
              </a:rPr>
              <a:t>Natubor</a:t>
            </a:r>
            <a:r>
              <a:rPr lang="es-PE" sz="3200" dirty="0" smtClean="0">
                <a:solidFill>
                  <a:schemeClr val="accent6">
                    <a:lumMod val="75000"/>
                  </a:schemeClr>
                </a:solidFill>
                <a:latin typeface="Segoe Print" panose="02000600000000000000" pitchFamily="2" charset="0"/>
              </a:rPr>
              <a:t> nos preocupa nuestro medio ambiente tanto como la calidad de nuestros productos y la satisfacción de nuestros clientes. </a:t>
            </a:r>
            <a:endParaRPr lang="en-GB" sz="3200" dirty="0">
              <a:solidFill>
                <a:schemeClr val="accent6">
                  <a:lumMod val="75000"/>
                </a:schemeClr>
              </a:solidFill>
              <a:latin typeface="Segoe Print" panose="02000600000000000000" pitchFamily="2" charset="0"/>
            </a:endParaRPr>
          </a:p>
        </p:txBody>
      </p:sp>
      <p:sp>
        <p:nvSpPr>
          <p:cNvPr id="3" name="Subtítulo 2"/>
          <p:cNvSpPr>
            <a:spLocks noGrp="1"/>
          </p:cNvSpPr>
          <p:nvPr>
            <p:ph type="subTitle" idx="1"/>
          </p:nvPr>
        </p:nvSpPr>
        <p:spPr/>
        <p:txBody>
          <a:bodyPr>
            <a:normAutofit/>
          </a:bodyPr>
          <a:lstStyle/>
          <a:p>
            <a:pPr algn="ctr"/>
            <a:r>
              <a:rPr lang="es-PE" sz="3200" dirty="0" smtClean="0">
                <a:solidFill>
                  <a:schemeClr val="accent6">
                    <a:lumMod val="75000"/>
                  </a:schemeClr>
                </a:solidFill>
                <a:latin typeface="Segoe Print" panose="02000600000000000000" pitchFamily="2" charset="0"/>
              </a:rPr>
              <a:t>Por ello, todos nuestros productos son 100% naturales.</a:t>
            </a:r>
            <a:endParaRPr lang="en-GB" sz="3200" dirty="0">
              <a:solidFill>
                <a:schemeClr val="accent6">
                  <a:lumMod val="75000"/>
                </a:schemeClr>
              </a:solidFill>
              <a:latin typeface="Segoe Print" panose="02000600000000000000" pitchFamily="2"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58" y="0"/>
            <a:ext cx="4356324" cy="1543129"/>
          </a:xfrm>
          <a:prstGeom prst="rect">
            <a:avLst/>
          </a:prstGeom>
        </p:spPr>
      </p:pic>
    </p:spTree>
    <p:extLst>
      <p:ext uri="{BB962C8B-B14F-4D97-AF65-F5344CB8AC3E}">
        <p14:creationId xmlns:p14="http://schemas.microsoft.com/office/powerpoint/2010/main" val="1582103295"/>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pPr algn="ctr"/>
            <a:r>
              <a:rPr lang="es-PE" sz="3200" dirty="0" smtClean="0">
                <a:solidFill>
                  <a:schemeClr val="accent6">
                    <a:lumMod val="75000"/>
                  </a:schemeClr>
                </a:solidFill>
                <a:latin typeface="Segoe Print" panose="02000600000000000000" pitchFamily="2" charset="0"/>
              </a:rPr>
              <a:t>Nos especializamos en la transformación y comercialización de </a:t>
            </a:r>
            <a:r>
              <a:rPr lang="es-PE" sz="3200" dirty="0" err="1" smtClean="0">
                <a:solidFill>
                  <a:schemeClr val="accent6">
                    <a:lumMod val="75000"/>
                  </a:schemeClr>
                </a:solidFill>
                <a:latin typeface="Segoe Print" panose="02000600000000000000" pitchFamily="2" charset="0"/>
              </a:rPr>
              <a:t>ulexita</a:t>
            </a:r>
            <a:r>
              <a:rPr lang="es-PE" sz="3200" dirty="0" smtClean="0">
                <a:solidFill>
                  <a:schemeClr val="accent6">
                    <a:lumMod val="75000"/>
                  </a:schemeClr>
                </a:solidFill>
                <a:latin typeface="Segoe Print" panose="02000600000000000000" pitchFamily="2" charset="0"/>
              </a:rPr>
              <a:t> de origen boliviano a la que sólo se elimina el agua, en mayor o menor medida, para sus diversos usos agrícolas e industriales.</a:t>
            </a:r>
            <a:endParaRPr lang="en-GB" sz="3200" dirty="0">
              <a:solidFill>
                <a:schemeClr val="accent6">
                  <a:lumMod val="75000"/>
                </a:schemeClr>
              </a:solidFill>
              <a:latin typeface="Segoe Print" panose="02000600000000000000" pitchFamily="2"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58" y="0"/>
            <a:ext cx="4356324" cy="1543129"/>
          </a:xfrm>
          <a:prstGeom prst="rect">
            <a:avLst/>
          </a:prstGeom>
        </p:spPr>
      </p:pic>
    </p:spTree>
    <p:extLst>
      <p:ext uri="{BB962C8B-B14F-4D97-AF65-F5344CB8AC3E}">
        <p14:creationId xmlns:p14="http://schemas.microsoft.com/office/powerpoint/2010/main" val="3209866859"/>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99373" y="3093720"/>
            <a:ext cx="8915399" cy="2262781"/>
          </a:xfrm>
        </p:spPr>
        <p:txBody>
          <a:bodyPr>
            <a:normAutofit fontScale="90000"/>
          </a:bodyPr>
          <a:lstStyle/>
          <a:p>
            <a:pPr algn="ct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err="1" smtClean="0">
                <a:solidFill>
                  <a:schemeClr val="accent6">
                    <a:lumMod val="75000"/>
                  </a:schemeClr>
                </a:solidFill>
                <a:latin typeface="Segoe Print" panose="02000600000000000000" pitchFamily="2" charset="0"/>
              </a:rPr>
              <a:t>Natubor</a:t>
            </a:r>
            <a:r>
              <a:rPr lang="es-PE" sz="3600" b="1" dirty="0" smtClean="0">
                <a:solidFill>
                  <a:schemeClr val="accent6">
                    <a:lumMod val="75000"/>
                  </a:schemeClr>
                </a:solidFill>
                <a:latin typeface="Segoe Print" panose="02000600000000000000" pitchFamily="2" charset="0"/>
              </a:rPr>
              <a:t> 54</a:t>
            </a:r>
            <a:br>
              <a:rPr lang="es-PE" sz="3600" b="1" dirty="0" smtClean="0">
                <a:solidFill>
                  <a:schemeClr val="accent6">
                    <a:lumMod val="75000"/>
                  </a:schemeClr>
                </a:solidFill>
                <a:latin typeface="Segoe Print" panose="02000600000000000000" pitchFamily="2" charset="0"/>
              </a:rPr>
            </a:br>
            <a:r>
              <a:rPr lang="es-PE" sz="3200" dirty="0" smtClean="0">
                <a:solidFill>
                  <a:schemeClr val="accent6">
                    <a:lumMod val="75000"/>
                  </a:schemeClr>
                </a:solidFill>
                <a:latin typeface="Segoe Print" panose="02000600000000000000" pitchFamily="2" charset="0"/>
              </a:rPr>
              <a:t/>
            </a:r>
            <a:br>
              <a:rPr lang="es-PE" sz="3200" dirty="0" smtClean="0">
                <a:solidFill>
                  <a:schemeClr val="accent6">
                    <a:lumMod val="75000"/>
                  </a:schemeClr>
                </a:solidFill>
                <a:latin typeface="Segoe Print" panose="02000600000000000000" pitchFamily="2" charset="0"/>
              </a:rPr>
            </a:br>
            <a:r>
              <a:rPr lang="es-PE" sz="3200" dirty="0" smtClean="0">
                <a:solidFill>
                  <a:schemeClr val="accent6">
                    <a:lumMod val="75000"/>
                  </a:schemeClr>
                </a:solidFill>
                <a:latin typeface="Segoe Print" panose="02000600000000000000" pitchFamily="2" charset="0"/>
              </a:rPr>
              <a:t>Es un producto fabricado a partir de </a:t>
            </a:r>
            <a:r>
              <a:rPr lang="es-PE" sz="3200" dirty="0" err="1" smtClean="0">
                <a:solidFill>
                  <a:schemeClr val="accent6">
                    <a:lumMod val="75000"/>
                  </a:schemeClr>
                </a:solidFill>
                <a:latin typeface="Segoe Print" panose="02000600000000000000" pitchFamily="2" charset="0"/>
              </a:rPr>
              <a:t>ulexita</a:t>
            </a:r>
            <a:r>
              <a:rPr lang="es-PE" sz="3200" dirty="0" smtClean="0">
                <a:solidFill>
                  <a:schemeClr val="accent6">
                    <a:lumMod val="75000"/>
                  </a:schemeClr>
                </a:solidFill>
                <a:latin typeface="Segoe Print" panose="02000600000000000000" pitchFamily="2" charset="0"/>
              </a:rPr>
              <a:t> procedente del Salar de Uyuni, Bolivia, mediante un proceso de fritado (fusión) en hornos similares a los empleados para la producción de fritas cerámicas.</a:t>
            </a:r>
            <a:endParaRPr lang="en-GB" sz="3200" dirty="0">
              <a:solidFill>
                <a:schemeClr val="accent6">
                  <a:lumMod val="75000"/>
                </a:schemeClr>
              </a:solidFill>
              <a:latin typeface="Segoe Print" panose="02000600000000000000" pitchFamily="2"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58" y="0"/>
            <a:ext cx="4356324" cy="1543129"/>
          </a:xfrm>
          <a:prstGeom prst="rect">
            <a:avLst/>
          </a:prstGeom>
        </p:spPr>
      </p:pic>
    </p:spTree>
    <p:extLst>
      <p:ext uri="{BB962C8B-B14F-4D97-AF65-F5344CB8AC3E}">
        <p14:creationId xmlns:p14="http://schemas.microsoft.com/office/powerpoint/2010/main" val="1419638989"/>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99373" y="3093720"/>
            <a:ext cx="8915399" cy="2262781"/>
          </a:xfrm>
        </p:spPr>
        <p:txBody>
          <a:bodyPr>
            <a:normAutofit fontScale="90000"/>
          </a:bodyPr>
          <a:lstStyle/>
          <a:p>
            <a:pPr algn="ct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err="1" smtClean="0">
                <a:solidFill>
                  <a:schemeClr val="accent6">
                    <a:lumMod val="75000"/>
                  </a:schemeClr>
                </a:solidFill>
                <a:latin typeface="Segoe Print" panose="02000600000000000000" pitchFamily="2" charset="0"/>
              </a:rPr>
              <a:t>Natubor</a:t>
            </a:r>
            <a:r>
              <a:rPr lang="es-PE" sz="3600" b="1" dirty="0" smtClean="0">
                <a:solidFill>
                  <a:schemeClr val="accent6">
                    <a:lumMod val="75000"/>
                  </a:schemeClr>
                </a:solidFill>
                <a:latin typeface="Segoe Print" panose="02000600000000000000" pitchFamily="2" charset="0"/>
              </a:rPr>
              <a:t> 54</a:t>
            </a:r>
            <a:br>
              <a:rPr lang="es-PE" sz="3600" b="1" dirty="0" smtClean="0">
                <a:solidFill>
                  <a:schemeClr val="accent6">
                    <a:lumMod val="75000"/>
                  </a:schemeClr>
                </a:solidFill>
                <a:latin typeface="Segoe Print" panose="02000600000000000000" pitchFamily="2" charset="0"/>
              </a:rPr>
            </a:br>
            <a:r>
              <a:rPr lang="es-PE" sz="3200" dirty="0" smtClean="0">
                <a:solidFill>
                  <a:schemeClr val="accent6">
                    <a:lumMod val="75000"/>
                  </a:schemeClr>
                </a:solidFill>
                <a:latin typeface="Segoe Print" panose="02000600000000000000" pitchFamily="2" charset="0"/>
              </a:rPr>
              <a:t/>
            </a:r>
            <a:br>
              <a:rPr lang="es-PE" sz="3200" dirty="0" smtClean="0">
                <a:solidFill>
                  <a:schemeClr val="accent6">
                    <a:lumMod val="75000"/>
                  </a:schemeClr>
                </a:solidFill>
                <a:latin typeface="Segoe Print" panose="02000600000000000000" pitchFamily="2" charset="0"/>
              </a:rPr>
            </a:br>
            <a:r>
              <a:rPr lang="es-PE" sz="3200" dirty="0" smtClean="0">
                <a:solidFill>
                  <a:schemeClr val="accent6">
                    <a:lumMod val="75000"/>
                  </a:schemeClr>
                </a:solidFill>
                <a:latin typeface="Segoe Print" panose="02000600000000000000" pitchFamily="2" charset="0"/>
              </a:rPr>
              <a:t>Este proceso de fritado elimina por completo el agua molecular propia de la </a:t>
            </a:r>
            <a:r>
              <a:rPr lang="es-PE" sz="3200" dirty="0" err="1" smtClean="0">
                <a:solidFill>
                  <a:schemeClr val="accent6">
                    <a:lumMod val="75000"/>
                  </a:schemeClr>
                </a:solidFill>
                <a:latin typeface="Segoe Print" panose="02000600000000000000" pitchFamily="2" charset="0"/>
              </a:rPr>
              <a:t>ulexita</a:t>
            </a:r>
            <a:r>
              <a:rPr lang="es-PE" sz="3200" dirty="0" smtClean="0">
                <a:solidFill>
                  <a:schemeClr val="accent6">
                    <a:lumMod val="75000"/>
                  </a:schemeClr>
                </a:solidFill>
                <a:latin typeface="Segoe Print" panose="02000600000000000000" pitchFamily="2" charset="0"/>
              </a:rPr>
              <a:t> y confiere al producto una naturaleza vítrea. El producto terminado sólo puede contener un pequeño residuo del agua empleada para la refrigeración.</a:t>
            </a:r>
            <a:endParaRPr lang="en-GB" sz="3200" dirty="0">
              <a:solidFill>
                <a:schemeClr val="accent6">
                  <a:lumMod val="75000"/>
                </a:schemeClr>
              </a:solidFill>
              <a:latin typeface="Segoe Print" panose="02000600000000000000" pitchFamily="2"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58" y="0"/>
            <a:ext cx="4356324" cy="1543129"/>
          </a:xfrm>
          <a:prstGeom prst="rect">
            <a:avLst/>
          </a:prstGeom>
        </p:spPr>
      </p:pic>
    </p:spTree>
    <p:extLst>
      <p:ext uri="{BB962C8B-B14F-4D97-AF65-F5344CB8AC3E}">
        <p14:creationId xmlns:p14="http://schemas.microsoft.com/office/powerpoint/2010/main" val="617509402"/>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57120" y="5613400"/>
            <a:ext cx="8915399" cy="2262781"/>
          </a:xfrm>
        </p:spPr>
        <p:txBody>
          <a:bodyPr>
            <a:normAutofit fontScale="90000"/>
          </a:bodyPr>
          <a:lstStyle/>
          <a:p>
            <a:pPr algn="ct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err="1" smtClean="0">
                <a:solidFill>
                  <a:schemeClr val="accent6">
                    <a:lumMod val="75000"/>
                  </a:schemeClr>
                </a:solidFill>
                <a:latin typeface="Segoe Print" panose="02000600000000000000" pitchFamily="2" charset="0"/>
              </a:rPr>
              <a:t>Natubor</a:t>
            </a:r>
            <a:r>
              <a:rPr lang="es-PE" sz="3600" b="1" dirty="0" smtClean="0">
                <a:solidFill>
                  <a:schemeClr val="accent6">
                    <a:lumMod val="75000"/>
                  </a:schemeClr>
                </a:solidFill>
                <a:latin typeface="Segoe Print" panose="02000600000000000000" pitchFamily="2" charset="0"/>
              </a:rPr>
              <a:t> 54</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dirty="0" smtClean="0">
                <a:solidFill>
                  <a:schemeClr val="accent6">
                    <a:lumMod val="75000"/>
                  </a:schemeClr>
                </a:solidFill>
                <a:latin typeface="Segoe Print" panose="02000600000000000000" pitchFamily="2" charset="0"/>
              </a:rPr>
              <a:t>Nuestro producto tiene una pérdida por calcinación cercana a cero, lo que genera un </a:t>
            </a:r>
            <a:r>
              <a:rPr lang="es-PE" sz="3600" b="1" dirty="0" smtClean="0">
                <a:solidFill>
                  <a:schemeClr val="accent6">
                    <a:lumMod val="75000"/>
                  </a:schemeClr>
                </a:solidFill>
                <a:latin typeface="Segoe Print" panose="02000600000000000000" pitchFamily="2" charset="0"/>
              </a:rPr>
              <a:t>ahorro energético </a:t>
            </a:r>
            <a:r>
              <a:rPr lang="es-PE" sz="3600" dirty="0" smtClean="0">
                <a:solidFill>
                  <a:schemeClr val="accent6">
                    <a:lumMod val="75000"/>
                  </a:schemeClr>
                </a:solidFill>
                <a:latin typeface="Segoe Print" panose="02000600000000000000" pitchFamily="2" charset="0"/>
              </a:rPr>
              <a:t>en fusión en comparación con otros productos como el bórax </a:t>
            </a:r>
            <a:r>
              <a:rPr lang="es-PE" sz="3600" dirty="0" err="1" smtClean="0">
                <a:solidFill>
                  <a:schemeClr val="accent6">
                    <a:lumMod val="75000"/>
                  </a:schemeClr>
                </a:solidFill>
                <a:latin typeface="Segoe Print" panose="02000600000000000000" pitchFamily="2" charset="0"/>
              </a:rPr>
              <a:t>deca</a:t>
            </a:r>
            <a:r>
              <a:rPr lang="es-PE" sz="3600" dirty="0" smtClean="0">
                <a:solidFill>
                  <a:schemeClr val="accent6">
                    <a:lumMod val="75000"/>
                  </a:schemeClr>
                </a:solidFill>
                <a:latin typeface="Segoe Print" panose="02000600000000000000" pitchFamily="2" charset="0"/>
              </a:rPr>
              <a:t> o </a:t>
            </a:r>
            <a:r>
              <a:rPr lang="es-PE" sz="3600" dirty="0" err="1" smtClean="0">
                <a:solidFill>
                  <a:schemeClr val="accent6">
                    <a:lumMod val="75000"/>
                  </a:schemeClr>
                </a:solidFill>
                <a:latin typeface="Segoe Print" panose="02000600000000000000" pitchFamily="2" charset="0"/>
              </a:rPr>
              <a:t>pentahidratado</a:t>
            </a:r>
            <a:r>
              <a:rPr lang="es-PE" sz="3600" dirty="0" smtClean="0">
                <a:solidFill>
                  <a:schemeClr val="accent6">
                    <a:lumMod val="75000"/>
                  </a:schemeClr>
                </a:solidFill>
                <a:latin typeface="Segoe Print" panose="02000600000000000000" pitchFamily="2" charset="0"/>
              </a:rPr>
              <a:t>, ya que no se emplea energía en eliminar el agua contenida en el producto. Esto puede tener un impacto positivo en la productividad del horno.</a:t>
            </a: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endParaRPr lang="en-GB" sz="3200" dirty="0">
              <a:solidFill>
                <a:schemeClr val="accent6">
                  <a:lumMod val="75000"/>
                </a:schemeClr>
              </a:solidFill>
              <a:latin typeface="Segoe Print" panose="02000600000000000000" pitchFamily="2"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58" y="0"/>
            <a:ext cx="4356324" cy="1543129"/>
          </a:xfrm>
          <a:prstGeom prst="rect">
            <a:avLst/>
          </a:prstGeom>
        </p:spPr>
      </p:pic>
    </p:spTree>
    <p:extLst>
      <p:ext uri="{BB962C8B-B14F-4D97-AF65-F5344CB8AC3E}">
        <p14:creationId xmlns:p14="http://schemas.microsoft.com/office/powerpoint/2010/main" val="3232299518"/>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57120" y="5582920"/>
            <a:ext cx="8915399" cy="2262781"/>
          </a:xfrm>
        </p:spPr>
        <p:txBody>
          <a:bodyPr>
            <a:normAutofit fontScale="90000"/>
          </a:bodyPr>
          <a:lstStyle/>
          <a:p>
            <a:pPr algn="ct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err="1" smtClean="0">
                <a:solidFill>
                  <a:schemeClr val="accent6">
                    <a:lumMod val="75000"/>
                  </a:schemeClr>
                </a:solidFill>
                <a:latin typeface="Segoe Print" panose="02000600000000000000" pitchFamily="2" charset="0"/>
              </a:rPr>
              <a:t>Natubor</a:t>
            </a:r>
            <a:r>
              <a:rPr lang="es-PE" sz="3600" b="1" dirty="0" smtClean="0">
                <a:solidFill>
                  <a:schemeClr val="accent6">
                    <a:lumMod val="75000"/>
                  </a:schemeClr>
                </a:solidFill>
                <a:latin typeface="Segoe Print" panose="02000600000000000000" pitchFamily="2" charset="0"/>
              </a:rPr>
              <a:t> 54</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dirty="0" smtClean="0">
                <a:solidFill>
                  <a:schemeClr val="accent6">
                    <a:lumMod val="75000"/>
                  </a:schemeClr>
                </a:solidFill>
                <a:latin typeface="Segoe Print" panose="02000600000000000000" pitchFamily="2" charset="0"/>
              </a:rPr>
              <a:t>A diferencia del bórax sintético, tanto hidratado como anhidro, nuestro producto contiene además de </a:t>
            </a:r>
            <a:r>
              <a:rPr lang="es-PE" sz="3600" b="1" dirty="0" smtClean="0">
                <a:solidFill>
                  <a:schemeClr val="accent6">
                    <a:lumMod val="75000"/>
                  </a:schemeClr>
                </a:solidFill>
                <a:latin typeface="Segoe Print" panose="02000600000000000000" pitchFamily="2" charset="0"/>
              </a:rPr>
              <a:t>sodio </a:t>
            </a:r>
            <a:r>
              <a:rPr lang="es-PE" sz="3600" dirty="0" smtClean="0">
                <a:solidFill>
                  <a:schemeClr val="accent6">
                    <a:lumMod val="75000"/>
                  </a:schemeClr>
                </a:solidFill>
                <a:latin typeface="Segoe Print" panose="02000600000000000000" pitchFamily="2" charset="0"/>
              </a:rPr>
              <a:t>otros óxidos esenciales para la producción de fritas cerámicas, tales cómo:</a:t>
            </a:r>
            <a:br>
              <a:rPr lang="es-PE" sz="3600" dirty="0" smtClean="0">
                <a:solidFill>
                  <a:schemeClr val="accent6">
                    <a:lumMod val="75000"/>
                  </a:schemeClr>
                </a:solidFill>
                <a:latin typeface="Segoe Print" panose="02000600000000000000" pitchFamily="2" charset="0"/>
              </a:rPr>
            </a:br>
            <a:r>
              <a:rPr lang="es-PE" sz="3600" dirty="0" smtClean="0">
                <a:solidFill>
                  <a:schemeClr val="accent6">
                    <a:lumMod val="75000"/>
                  </a:schemeClr>
                </a:solidFill>
                <a:latin typeface="Segoe Print" panose="02000600000000000000" pitchFamily="2" charset="0"/>
              </a:rPr>
              <a:t>- Sílice</a:t>
            </a:r>
            <a:br>
              <a:rPr lang="es-PE" sz="3600" dirty="0" smtClean="0">
                <a:solidFill>
                  <a:schemeClr val="accent6">
                    <a:lumMod val="75000"/>
                  </a:schemeClr>
                </a:solidFill>
                <a:latin typeface="Segoe Print" panose="02000600000000000000" pitchFamily="2" charset="0"/>
              </a:rPr>
            </a:br>
            <a:r>
              <a:rPr lang="es-PE" sz="3600" dirty="0" smtClean="0">
                <a:solidFill>
                  <a:schemeClr val="accent6">
                    <a:lumMod val="75000"/>
                  </a:schemeClr>
                </a:solidFill>
                <a:latin typeface="Segoe Print" panose="02000600000000000000" pitchFamily="2" charset="0"/>
              </a:rPr>
              <a:t>- Calcio</a:t>
            </a:r>
            <a:br>
              <a:rPr lang="es-PE" sz="3600" dirty="0" smtClean="0">
                <a:solidFill>
                  <a:schemeClr val="accent6">
                    <a:lumMod val="75000"/>
                  </a:schemeClr>
                </a:solidFill>
                <a:latin typeface="Segoe Print" panose="02000600000000000000" pitchFamily="2" charset="0"/>
              </a:rPr>
            </a:br>
            <a:r>
              <a:rPr lang="es-PE" sz="3600" dirty="0" smtClean="0">
                <a:solidFill>
                  <a:schemeClr val="accent6">
                    <a:lumMod val="75000"/>
                  </a:schemeClr>
                </a:solidFill>
                <a:latin typeface="Segoe Print" panose="02000600000000000000" pitchFamily="2" charset="0"/>
              </a:rPr>
              <a:t>- Magnesio</a:t>
            </a:r>
            <a:br>
              <a:rPr lang="es-PE" sz="3600"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endParaRPr lang="en-GB" sz="3200" dirty="0">
              <a:solidFill>
                <a:schemeClr val="accent6">
                  <a:lumMod val="75000"/>
                </a:schemeClr>
              </a:solidFill>
              <a:latin typeface="Segoe Print" panose="02000600000000000000" pitchFamily="2"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58" y="0"/>
            <a:ext cx="4356324" cy="1543129"/>
          </a:xfrm>
          <a:prstGeom prst="rect">
            <a:avLst/>
          </a:prstGeom>
        </p:spPr>
      </p:pic>
    </p:spTree>
    <p:extLst>
      <p:ext uri="{BB962C8B-B14F-4D97-AF65-F5344CB8AC3E}">
        <p14:creationId xmlns:p14="http://schemas.microsoft.com/office/powerpoint/2010/main" val="4164969579"/>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57120" y="4595219"/>
            <a:ext cx="8915399" cy="2262781"/>
          </a:xfrm>
        </p:spPr>
        <p:txBody>
          <a:bodyPr>
            <a:normAutofit fontScale="90000"/>
          </a:bodyPr>
          <a:lstStyle/>
          <a:p>
            <a:pPr algn="ct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err="1" smtClean="0">
                <a:solidFill>
                  <a:schemeClr val="accent6">
                    <a:lumMod val="75000"/>
                  </a:schemeClr>
                </a:solidFill>
                <a:latin typeface="Segoe Print" panose="02000600000000000000" pitchFamily="2" charset="0"/>
              </a:rPr>
              <a:t>Natubor</a:t>
            </a:r>
            <a:r>
              <a:rPr lang="es-PE" sz="3600" b="1" dirty="0" smtClean="0">
                <a:solidFill>
                  <a:schemeClr val="accent6">
                    <a:lumMod val="75000"/>
                  </a:schemeClr>
                </a:solidFill>
                <a:latin typeface="Segoe Print" panose="02000600000000000000" pitchFamily="2" charset="0"/>
              </a:rPr>
              <a:t> 54</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dirty="0" smtClean="0">
                <a:solidFill>
                  <a:schemeClr val="accent6">
                    <a:lumMod val="75000"/>
                  </a:schemeClr>
                </a:solidFill>
                <a:latin typeface="Segoe Print" panose="02000600000000000000" pitchFamily="2" charset="0"/>
              </a:rPr>
              <a:t>En definitiva, su bajo punto de fusión, su casi nula pérdida por calcinación y su alto contenido en óxido de boro, hacen de </a:t>
            </a:r>
            <a:r>
              <a:rPr lang="es-PE" sz="3600" dirty="0" err="1" smtClean="0">
                <a:solidFill>
                  <a:schemeClr val="accent6">
                    <a:lumMod val="75000"/>
                  </a:schemeClr>
                </a:solidFill>
                <a:latin typeface="Segoe Print" panose="02000600000000000000" pitchFamily="2" charset="0"/>
              </a:rPr>
              <a:t>Natubor</a:t>
            </a:r>
            <a:r>
              <a:rPr lang="es-PE" sz="3600" dirty="0" smtClean="0">
                <a:solidFill>
                  <a:schemeClr val="accent6">
                    <a:lumMod val="75000"/>
                  </a:schemeClr>
                </a:solidFill>
                <a:latin typeface="Segoe Print" panose="02000600000000000000" pitchFamily="2" charset="0"/>
              </a:rPr>
              <a:t> 54 un producto altamente recomendable para la fabricación de fritas cerámicas con contenido en </a:t>
            </a:r>
            <a:r>
              <a:rPr lang="es-PE" sz="3600" dirty="0" smtClean="0">
                <a:solidFill>
                  <a:schemeClr val="accent6">
                    <a:lumMod val="75000"/>
                  </a:schemeClr>
                </a:solidFill>
                <a:latin typeface="Segoe Print" panose="02000600000000000000" pitchFamily="2" charset="0"/>
              </a:rPr>
              <a:t>sodio, así como otros procesos como fundición en metalurgia.</a:t>
            </a: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endParaRPr lang="en-GB" sz="3200" dirty="0">
              <a:solidFill>
                <a:schemeClr val="accent6">
                  <a:lumMod val="75000"/>
                </a:schemeClr>
              </a:solidFill>
              <a:latin typeface="Segoe Print" panose="02000600000000000000" pitchFamily="2"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58" y="0"/>
            <a:ext cx="4356324" cy="1543129"/>
          </a:xfrm>
          <a:prstGeom prst="rect">
            <a:avLst/>
          </a:prstGeom>
        </p:spPr>
      </p:pic>
    </p:spTree>
    <p:extLst>
      <p:ext uri="{BB962C8B-B14F-4D97-AF65-F5344CB8AC3E}">
        <p14:creationId xmlns:p14="http://schemas.microsoft.com/office/powerpoint/2010/main" val="3606283491"/>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57120" y="3528419"/>
            <a:ext cx="8915399" cy="2262781"/>
          </a:xfrm>
        </p:spPr>
        <p:txBody>
          <a:bodyPr>
            <a:normAutofit fontScale="90000"/>
          </a:bodyPr>
          <a:lstStyle/>
          <a:p>
            <a:pPr algn="ct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r>
              <a:rPr lang="es-PE" sz="3600" b="1" dirty="0" err="1" smtClean="0">
                <a:solidFill>
                  <a:schemeClr val="accent6">
                    <a:lumMod val="75000"/>
                  </a:schemeClr>
                </a:solidFill>
                <a:latin typeface="Segoe Print" panose="02000600000000000000" pitchFamily="2" charset="0"/>
              </a:rPr>
              <a:t>Natubor</a:t>
            </a:r>
            <a:r>
              <a:rPr lang="es-PE" sz="3600" b="1" dirty="0" smtClean="0">
                <a:solidFill>
                  <a:schemeClr val="accent6">
                    <a:lumMod val="75000"/>
                  </a:schemeClr>
                </a:solidFill>
                <a:latin typeface="Segoe Print" panose="02000600000000000000" pitchFamily="2" charset="0"/>
              </a:rPr>
              <a:t> 54</a:t>
            </a:r>
            <a:br>
              <a:rPr lang="es-PE" sz="3600" b="1" dirty="0" smtClean="0">
                <a:solidFill>
                  <a:schemeClr val="accent6">
                    <a:lumMod val="75000"/>
                  </a:schemeClr>
                </a:solidFill>
                <a:latin typeface="Segoe Print" panose="02000600000000000000" pitchFamily="2" charset="0"/>
              </a:rPr>
            </a:br>
            <a:r>
              <a:rPr lang="es-PE" sz="3600" b="1" dirty="0">
                <a:solidFill>
                  <a:schemeClr val="accent6">
                    <a:lumMod val="75000"/>
                  </a:schemeClr>
                </a:solidFill>
                <a:latin typeface="Segoe Print" panose="02000600000000000000" pitchFamily="2" charset="0"/>
              </a:rPr>
              <a:t/>
            </a:r>
            <a:br>
              <a:rPr lang="es-PE" sz="3600" b="1" dirty="0">
                <a:solidFill>
                  <a:schemeClr val="accent6">
                    <a:lumMod val="75000"/>
                  </a:schemeClr>
                </a:solidFill>
                <a:latin typeface="Segoe Print" panose="02000600000000000000" pitchFamily="2" charset="0"/>
              </a:rPr>
            </a:br>
            <a:r>
              <a:rPr lang="es-PE" sz="3600" dirty="0" smtClean="0">
                <a:solidFill>
                  <a:schemeClr val="accent6">
                    <a:lumMod val="75000"/>
                  </a:schemeClr>
                </a:solidFill>
                <a:latin typeface="Segoe Print" panose="02000600000000000000" pitchFamily="2" charset="0"/>
              </a:rPr>
              <a:t>Es una alternativa natural al empleo de productos sintéticos como </a:t>
            </a:r>
            <a:br>
              <a:rPr lang="es-PE" sz="3600" dirty="0" smtClean="0">
                <a:solidFill>
                  <a:schemeClr val="accent6">
                    <a:lumMod val="75000"/>
                  </a:schemeClr>
                </a:solidFill>
                <a:latin typeface="Segoe Print" panose="02000600000000000000" pitchFamily="2" charset="0"/>
              </a:rPr>
            </a:br>
            <a:r>
              <a:rPr lang="es-PE" sz="3600" dirty="0" smtClean="0">
                <a:solidFill>
                  <a:schemeClr val="accent6">
                    <a:lumMod val="75000"/>
                  </a:schemeClr>
                </a:solidFill>
                <a:latin typeface="Segoe Print" panose="02000600000000000000" pitchFamily="2" charset="0"/>
              </a:rPr>
              <a:t>- Bórax </a:t>
            </a:r>
            <a:r>
              <a:rPr lang="es-PE" sz="3600" dirty="0" err="1" smtClean="0">
                <a:solidFill>
                  <a:schemeClr val="accent6">
                    <a:lumMod val="75000"/>
                  </a:schemeClr>
                </a:solidFill>
                <a:latin typeface="Segoe Print" panose="02000600000000000000" pitchFamily="2" charset="0"/>
              </a:rPr>
              <a:t>Decahidratado</a:t>
            </a:r>
            <a:r>
              <a:rPr lang="es-PE" sz="3600" dirty="0" smtClean="0">
                <a:solidFill>
                  <a:schemeClr val="accent6">
                    <a:lumMod val="75000"/>
                  </a:schemeClr>
                </a:solidFill>
                <a:latin typeface="Segoe Print" panose="02000600000000000000" pitchFamily="2" charset="0"/>
              </a:rPr>
              <a:t/>
            </a:r>
            <a:br>
              <a:rPr lang="es-PE" sz="3600" dirty="0" smtClean="0">
                <a:solidFill>
                  <a:schemeClr val="accent6">
                    <a:lumMod val="75000"/>
                  </a:schemeClr>
                </a:solidFill>
                <a:latin typeface="Segoe Print" panose="02000600000000000000" pitchFamily="2" charset="0"/>
              </a:rPr>
            </a:br>
            <a:r>
              <a:rPr lang="es-PE" sz="3600" dirty="0" smtClean="0">
                <a:solidFill>
                  <a:schemeClr val="accent6">
                    <a:lumMod val="75000"/>
                  </a:schemeClr>
                </a:solidFill>
                <a:latin typeface="Segoe Print" panose="02000600000000000000" pitchFamily="2" charset="0"/>
              </a:rPr>
              <a:t>- Bórax </a:t>
            </a:r>
            <a:r>
              <a:rPr lang="es-PE" sz="3600" dirty="0" err="1" smtClean="0">
                <a:solidFill>
                  <a:schemeClr val="accent6">
                    <a:lumMod val="75000"/>
                  </a:schemeClr>
                </a:solidFill>
                <a:latin typeface="Segoe Print" panose="02000600000000000000" pitchFamily="2" charset="0"/>
              </a:rPr>
              <a:t>Pentahidratado</a:t>
            </a:r>
            <a:r>
              <a:rPr lang="es-PE" sz="3600" dirty="0" smtClean="0">
                <a:solidFill>
                  <a:schemeClr val="accent6">
                    <a:lumMod val="75000"/>
                  </a:schemeClr>
                </a:solidFill>
                <a:latin typeface="Segoe Print" panose="02000600000000000000" pitchFamily="2" charset="0"/>
              </a:rPr>
              <a:t/>
            </a:r>
            <a:br>
              <a:rPr lang="es-PE" sz="3600" dirty="0" smtClean="0">
                <a:solidFill>
                  <a:schemeClr val="accent6">
                    <a:lumMod val="75000"/>
                  </a:schemeClr>
                </a:solidFill>
                <a:latin typeface="Segoe Print" panose="02000600000000000000" pitchFamily="2" charset="0"/>
              </a:rPr>
            </a:br>
            <a:r>
              <a:rPr lang="es-PE" sz="3600" dirty="0" smtClean="0">
                <a:solidFill>
                  <a:schemeClr val="accent6">
                    <a:lumMod val="75000"/>
                  </a:schemeClr>
                </a:solidFill>
                <a:latin typeface="Segoe Print" panose="02000600000000000000" pitchFamily="2" charset="0"/>
              </a:rPr>
              <a:t>- </a:t>
            </a:r>
            <a:r>
              <a:rPr lang="es-PE" sz="3600" dirty="0" err="1" smtClean="0">
                <a:solidFill>
                  <a:schemeClr val="accent6">
                    <a:lumMod val="75000"/>
                  </a:schemeClr>
                </a:solidFill>
                <a:latin typeface="Segoe Print" panose="02000600000000000000" pitchFamily="2" charset="0"/>
              </a:rPr>
              <a:t>Borax</a:t>
            </a:r>
            <a:r>
              <a:rPr lang="es-PE" sz="3600" dirty="0" smtClean="0">
                <a:solidFill>
                  <a:schemeClr val="accent6">
                    <a:lumMod val="75000"/>
                  </a:schemeClr>
                </a:solidFill>
                <a:latin typeface="Segoe Print" panose="02000600000000000000" pitchFamily="2" charset="0"/>
              </a:rPr>
              <a:t> Anhidro (</a:t>
            </a:r>
            <a:r>
              <a:rPr lang="es-PE" sz="3600" dirty="0" err="1" smtClean="0">
                <a:solidFill>
                  <a:schemeClr val="accent6">
                    <a:lumMod val="75000"/>
                  </a:schemeClr>
                </a:solidFill>
                <a:latin typeface="Segoe Print" panose="02000600000000000000" pitchFamily="2" charset="0"/>
              </a:rPr>
              <a:t>Dehybor</a:t>
            </a:r>
            <a:r>
              <a:rPr lang="es-PE" sz="3600" dirty="0" smtClean="0">
                <a:solidFill>
                  <a:schemeClr val="accent6">
                    <a:lumMod val="75000"/>
                  </a:schemeClr>
                </a:solidFill>
                <a:latin typeface="Segoe Print" panose="02000600000000000000" pitchFamily="2" charset="0"/>
              </a:rPr>
              <a:t>)</a:t>
            </a:r>
            <a:r>
              <a:rPr lang="es-PE" sz="3600" b="1" dirty="0" smtClean="0">
                <a:solidFill>
                  <a:schemeClr val="accent6">
                    <a:lumMod val="75000"/>
                  </a:schemeClr>
                </a:solidFill>
                <a:latin typeface="Segoe Print" panose="02000600000000000000" pitchFamily="2" charset="0"/>
              </a:rPr>
              <a:t/>
            </a:r>
            <a:br>
              <a:rPr lang="es-PE" sz="3600" b="1" dirty="0" smtClean="0">
                <a:solidFill>
                  <a:schemeClr val="accent6">
                    <a:lumMod val="75000"/>
                  </a:schemeClr>
                </a:solidFill>
                <a:latin typeface="Segoe Print" panose="02000600000000000000" pitchFamily="2" charset="0"/>
              </a:rPr>
            </a:br>
            <a:endParaRPr lang="en-GB" sz="3200" dirty="0">
              <a:solidFill>
                <a:schemeClr val="accent6">
                  <a:lumMod val="75000"/>
                </a:schemeClr>
              </a:solidFill>
              <a:latin typeface="Segoe Print" panose="02000600000000000000" pitchFamily="2"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58" y="0"/>
            <a:ext cx="4356324" cy="1543129"/>
          </a:xfrm>
          <a:prstGeom prst="rect">
            <a:avLst/>
          </a:prstGeom>
        </p:spPr>
      </p:pic>
    </p:spTree>
    <p:extLst>
      <p:ext uri="{BB962C8B-B14F-4D97-AF65-F5344CB8AC3E}">
        <p14:creationId xmlns:p14="http://schemas.microsoft.com/office/powerpoint/2010/main" val="732426308"/>
      </p:ext>
    </p:extLst>
  </p:cSld>
  <p:clrMapOvr>
    <a:masterClrMapping/>
  </p:clrMapOvr>
  <mc:AlternateContent xmlns:mc="http://schemas.openxmlformats.org/markup-compatibility/2006" xmlns:p14="http://schemas.microsoft.com/office/powerpoint/2010/main">
    <mc:Choice Requires="p14">
      <p:transition spd="slow" p14:dur="5000" advTm="5604">
        <p:push dir="u"/>
      </p:transition>
    </mc:Choice>
    <mc:Fallback xmlns="">
      <p:transition spd="slow" advTm="5604">
        <p:push dir="u"/>
      </p:transition>
    </mc:Fallback>
  </mc:AlternateContent>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49</TotalTime>
  <Words>75</Words>
  <Application>Microsoft Office PowerPoint</Application>
  <PresentationFormat>Panorámica</PresentationFormat>
  <Paragraphs>12</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Century Gothic</vt:lpstr>
      <vt:lpstr>Segoe Print</vt:lpstr>
      <vt:lpstr>Wingdings 3</vt:lpstr>
      <vt:lpstr>Espiral</vt:lpstr>
      <vt:lpstr>Natubor 54 </vt:lpstr>
      <vt:lpstr>En Natubor nos preocupa nuestro medio ambiente tanto como la calidad de nuestros productos y la satisfacción de nuestros clientes. </vt:lpstr>
      <vt:lpstr>Nos especializamos en la transformación y comercialización de ulexita de origen boliviano a la que sólo se elimina el agua, en mayor o menor medida, para sus diversos usos agrícolas e industriales.</vt:lpstr>
      <vt:lpstr>     Natubor 54  Es un producto fabricado a partir de ulexita procedente del Salar de Uyuni, Bolivia, mediante un proceso de fritado (fusión) en hornos similares a los empleados para la producción de fritas cerámicas.</vt:lpstr>
      <vt:lpstr>     Natubor 54  Este proceso de fritado elimina por completo el agua molecular propia de la ulexita y confiere al producto una naturaleza vítrea. El producto terminado sólo puede contener un pequeño residuo del agua empleada para la refrigeración.</vt:lpstr>
      <vt:lpstr>                              Natubor 54  Nuestro producto tiene una pérdida por calcinación cercana a cero, lo que genera un ahorro energético en fusión en comparación con otros productos como el bórax deca o pentahidratado, ya que no se emplea energía en eliminar el agua contenida en el producto. Esto puede tener un impacto positivo en la productividad del horno.   </vt:lpstr>
      <vt:lpstr>                               Natubor 54  A diferencia del bórax sintético, tanto hidratado como anhidro, nuestro producto contiene además de sodio otros óxidos esenciales para la producción de fritas cerámicas, tales cómo: - Sílice - Calcio - Magnesio   </vt:lpstr>
      <vt:lpstr>                               Natubor 54  En definitiva, su bajo punto de fusión, su casi nula pérdida por calcinación y su alto contenido en óxido de boro, hacen de Natubor 54 un producto altamente recomendable para la fabricación de fritas cerámicas con contenido en sodio, así como otros procesos como fundición en metalurgia.  </vt:lpstr>
      <vt:lpstr>                               Natubor 54  Es una alternativa natural al empleo de productos sintéticos como  - Bórax Decahidratado - Bórax Pentahidratado - Borax Anhidro (Dehybor) </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Natubor 54 </dc:title>
  <dc:creator>sonyva</dc:creator>
  <cp:lastModifiedBy>sonyva</cp:lastModifiedBy>
  <cp:revision>13</cp:revision>
  <dcterms:created xsi:type="dcterms:W3CDTF">2018-06-26T18:45:53Z</dcterms:created>
  <dcterms:modified xsi:type="dcterms:W3CDTF">2018-07-21T14:11:12Z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