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62" r:id="rId3"/>
    <p:sldId id="256" r:id="rId4"/>
    <p:sldId id="257" r:id="rId5"/>
    <p:sldId id="261" r:id="rId6"/>
    <p:sldId id="258" r:id="rId7"/>
  </p:sldIdLst>
  <p:sldSz cx="6858000" cy="9144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531FBA-406D-4284-BE8F-5A72E6C3536B}" v="42" dt="2026-01-17T20:57:40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94572" autoAdjust="0"/>
  </p:normalViewPr>
  <p:slideViewPr>
    <p:cSldViewPr snapToGrid="0">
      <p:cViewPr varScale="1">
        <p:scale>
          <a:sx n="72" d="100"/>
          <a:sy n="72" d="100"/>
        </p:scale>
        <p:origin x="262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yl Morin" userId="7f72cec4379ab1e4" providerId="LiveId" clId="{FB757676-64B6-4869-B8E7-768768BA6762}"/>
    <pc:docChg chg="undo custSel modSld">
      <pc:chgData name="Darryl Morin" userId="7f72cec4379ab1e4" providerId="LiveId" clId="{FB757676-64B6-4869-B8E7-768768BA6762}" dt="2026-01-17T20:58:13.922" v="355" actId="20577"/>
      <pc:docMkLst>
        <pc:docMk/>
      </pc:docMkLst>
      <pc:sldChg chg="addSp modSp mod">
        <pc:chgData name="Darryl Morin" userId="7f72cec4379ab1e4" providerId="LiveId" clId="{FB757676-64B6-4869-B8E7-768768BA6762}" dt="2026-01-17T20:57:55.508" v="341" actId="20577"/>
        <pc:sldMkLst>
          <pc:docMk/>
          <pc:sldMk cId="3885010547" sldId="256"/>
        </pc:sldMkLst>
        <pc:spChg chg="mod">
          <ac:chgData name="Darryl Morin" userId="7f72cec4379ab1e4" providerId="LiveId" clId="{FB757676-64B6-4869-B8E7-768768BA6762}" dt="2026-01-15T14:37:07.406" v="290" actId="255"/>
          <ac:spMkLst>
            <pc:docMk/>
            <pc:sldMk cId="3885010547" sldId="256"/>
            <ac:spMk id="2" creationId="{CFB506BE-EF57-B55E-D445-11B9731910DC}"/>
          </ac:spMkLst>
        </pc:spChg>
        <pc:spChg chg="mod">
          <ac:chgData name="Darryl Morin" userId="7f72cec4379ab1e4" providerId="LiveId" clId="{FB757676-64B6-4869-B8E7-768768BA6762}" dt="2026-01-17T20:57:55.508" v="341" actId="20577"/>
          <ac:spMkLst>
            <pc:docMk/>
            <pc:sldMk cId="3885010547" sldId="256"/>
            <ac:spMk id="5" creationId="{BD939F64-D427-EFBE-C283-F780C677CBAA}"/>
          </ac:spMkLst>
        </pc:spChg>
        <pc:spChg chg="mod">
          <ac:chgData name="Darryl Morin" userId="7f72cec4379ab1e4" providerId="LiveId" clId="{FB757676-64B6-4869-B8E7-768768BA6762}" dt="2026-01-15T13:44:34.507" v="67" actId="207"/>
          <ac:spMkLst>
            <pc:docMk/>
            <pc:sldMk cId="3885010547" sldId="256"/>
            <ac:spMk id="10" creationId="{2CF644F7-A769-32C3-4AEB-C8E60ABAA338}"/>
          </ac:spMkLst>
        </pc:spChg>
        <pc:spChg chg="mod">
          <ac:chgData name="Darryl Morin" userId="7f72cec4379ab1e4" providerId="LiveId" clId="{FB757676-64B6-4869-B8E7-768768BA6762}" dt="2026-01-15T13:45:15.576" v="70" actId="20577"/>
          <ac:spMkLst>
            <pc:docMk/>
            <pc:sldMk cId="3885010547" sldId="256"/>
            <ac:spMk id="13" creationId="{BC0EA0F8-7201-217F-7DC0-F313C7EA9381}"/>
          </ac:spMkLst>
        </pc:spChg>
      </pc:sldChg>
      <pc:sldChg chg="modSp mod">
        <pc:chgData name="Darryl Morin" userId="7f72cec4379ab1e4" providerId="LiveId" clId="{FB757676-64B6-4869-B8E7-768768BA6762}" dt="2026-01-17T20:58:06.704" v="348" actId="20577"/>
        <pc:sldMkLst>
          <pc:docMk/>
          <pc:sldMk cId="425322019" sldId="257"/>
        </pc:sldMkLst>
        <pc:spChg chg="mod">
          <ac:chgData name="Darryl Morin" userId="7f72cec4379ab1e4" providerId="LiveId" clId="{FB757676-64B6-4869-B8E7-768768BA6762}" dt="2026-01-17T20:58:06.704" v="348" actId="20577"/>
          <ac:spMkLst>
            <pc:docMk/>
            <pc:sldMk cId="425322019" sldId="257"/>
            <ac:spMk id="2" creationId="{D6F4BC5A-1F46-ACAA-244C-09A291A9D742}"/>
          </ac:spMkLst>
        </pc:spChg>
        <pc:spChg chg="mod">
          <ac:chgData name="Darryl Morin" userId="7f72cec4379ab1e4" providerId="LiveId" clId="{FB757676-64B6-4869-B8E7-768768BA6762}" dt="2026-01-15T13:58:59.120" v="181" actId="20577"/>
          <ac:spMkLst>
            <pc:docMk/>
            <pc:sldMk cId="425322019" sldId="257"/>
            <ac:spMk id="7" creationId="{CD1AE604-C0F4-6BFD-6EC8-AC4A4B633686}"/>
          </ac:spMkLst>
        </pc:spChg>
        <pc:spChg chg="mod">
          <ac:chgData name="Darryl Morin" userId="7f72cec4379ab1e4" providerId="LiveId" clId="{FB757676-64B6-4869-B8E7-768768BA6762}" dt="2026-01-15T14:00:06.695" v="188" actId="14100"/>
          <ac:spMkLst>
            <pc:docMk/>
            <pc:sldMk cId="425322019" sldId="257"/>
            <ac:spMk id="10" creationId="{70253839-C9E3-BE96-389C-BC326A8FCA57}"/>
          </ac:spMkLst>
        </pc:spChg>
      </pc:sldChg>
      <pc:sldChg chg="modSp mod">
        <pc:chgData name="Darryl Morin" userId="7f72cec4379ab1e4" providerId="LiveId" clId="{FB757676-64B6-4869-B8E7-768768BA6762}" dt="2026-01-15T14:02:23.934" v="203" actId="207"/>
        <pc:sldMkLst>
          <pc:docMk/>
          <pc:sldMk cId="1440370838" sldId="258"/>
        </pc:sldMkLst>
        <pc:spChg chg="mod">
          <ac:chgData name="Darryl Morin" userId="7f72cec4379ab1e4" providerId="LiveId" clId="{FB757676-64B6-4869-B8E7-768768BA6762}" dt="2026-01-15T14:02:23.934" v="203" actId="207"/>
          <ac:spMkLst>
            <pc:docMk/>
            <pc:sldMk cId="1440370838" sldId="258"/>
            <ac:spMk id="4" creationId="{736FCB44-4556-E8F5-B6AF-32BBE96424F9}"/>
          </ac:spMkLst>
        </pc:spChg>
      </pc:sldChg>
      <pc:sldChg chg="modSp mod">
        <pc:chgData name="Darryl Morin" userId="7f72cec4379ab1e4" providerId="LiveId" clId="{FB757676-64B6-4869-B8E7-768768BA6762}" dt="2026-01-17T20:58:13.922" v="355" actId="20577"/>
        <pc:sldMkLst>
          <pc:docMk/>
          <pc:sldMk cId="1974085932" sldId="261"/>
        </pc:sldMkLst>
        <pc:spChg chg="mod">
          <ac:chgData name="Darryl Morin" userId="7f72cec4379ab1e4" providerId="LiveId" clId="{FB757676-64B6-4869-B8E7-768768BA6762}" dt="2026-01-17T20:58:13.922" v="355" actId="20577"/>
          <ac:spMkLst>
            <pc:docMk/>
            <pc:sldMk cId="1974085932" sldId="261"/>
            <ac:spMk id="2" creationId="{35416217-98E4-43E5-F5B7-E2AF25F9FA31}"/>
          </ac:spMkLst>
        </pc:spChg>
        <pc:spChg chg="mod">
          <ac:chgData name="Darryl Morin" userId="7f72cec4379ab1e4" providerId="LiveId" clId="{FB757676-64B6-4869-B8E7-768768BA6762}" dt="2026-01-15T14:35:55.063" v="271" actId="113"/>
          <ac:spMkLst>
            <pc:docMk/>
            <pc:sldMk cId="1974085932" sldId="261"/>
            <ac:spMk id="7" creationId="{876B0900-8244-E73B-22FF-7CA052D55FDA}"/>
          </ac:spMkLst>
        </pc:spChg>
        <pc:spChg chg="mod">
          <ac:chgData name="Darryl Morin" userId="7f72cec4379ab1e4" providerId="LiveId" clId="{FB757676-64B6-4869-B8E7-768768BA6762}" dt="2026-01-15T14:04:15.802" v="206" actId="255"/>
          <ac:spMkLst>
            <pc:docMk/>
            <pc:sldMk cId="1974085932" sldId="261"/>
            <ac:spMk id="10" creationId="{3F73255E-6115-8788-A737-5B0B671B4D03}"/>
          </ac:spMkLst>
        </pc:spChg>
      </pc:sldChg>
      <pc:sldChg chg="addSp modSp mod">
        <pc:chgData name="Darryl Morin" userId="7f72cec4379ab1e4" providerId="LiveId" clId="{FB757676-64B6-4869-B8E7-768768BA6762}" dt="2026-01-17T20:57:27.638" v="325" actId="20577"/>
        <pc:sldMkLst>
          <pc:docMk/>
          <pc:sldMk cId="3332943624" sldId="262"/>
        </pc:sldMkLst>
        <pc:spChg chg="mod">
          <ac:chgData name="Darryl Morin" userId="7f72cec4379ab1e4" providerId="LiveId" clId="{FB757676-64B6-4869-B8E7-768768BA6762}" dt="2026-01-15T13:43:38.420" v="61" actId="20577"/>
          <ac:spMkLst>
            <pc:docMk/>
            <pc:sldMk cId="3332943624" sldId="262"/>
            <ac:spMk id="4" creationId="{5AB4DAE6-B877-1DBE-C4F6-2C3EF15176C7}"/>
          </ac:spMkLst>
        </pc:spChg>
        <pc:spChg chg="mod">
          <ac:chgData name="Darryl Morin" userId="7f72cec4379ab1e4" providerId="LiveId" clId="{FB757676-64B6-4869-B8E7-768768BA6762}" dt="2026-01-17T20:57:27.638" v="325" actId="20577"/>
          <ac:spMkLst>
            <pc:docMk/>
            <pc:sldMk cId="3332943624" sldId="262"/>
            <ac:spMk id="6" creationId="{DA0A82C0-BD26-B2AF-CFC2-7094C1869711}"/>
          </ac:spMkLst>
        </pc:spChg>
      </pc:sldChg>
      <pc:sldChg chg="modSp mod">
        <pc:chgData name="Darryl Morin" userId="7f72cec4379ab1e4" providerId="LiveId" clId="{FB757676-64B6-4869-B8E7-768768BA6762}" dt="2026-01-17T20:57:41.454" v="334" actId="6549"/>
        <pc:sldMkLst>
          <pc:docMk/>
          <pc:sldMk cId="4156233909" sldId="263"/>
        </pc:sldMkLst>
        <pc:spChg chg="mod">
          <ac:chgData name="Darryl Morin" userId="7f72cec4379ab1e4" providerId="LiveId" clId="{FB757676-64B6-4869-B8E7-768768BA6762}" dt="2026-01-15T13:35:55.843" v="12" actId="113"/>
          <ac:spMkLst>
            <pc:docMk/>
            <pc:sldMk cId="4156233909" sldId="263"/>
            <ac:spMk id="9" creationId="{7BF740A4-D394-7C74-7B16-AFDD2052D6DB}"/>
          </ac:spMkLst>
        </pc:spChg>
        <pc:spChg chg="mod">
          <ac:chgData name="Darryl Morin" userId="7f72cec4379ab1e4" providerId="LiveId" clId="{FB757676-64B6-4869-B8E7-768768BA6762}" dt="2026-01-17T20:57:41.454" v="334" actId="6549"/>
          <ac:spMkLst>
            <pc:docMk/>
            <pc:sldMk cId="4156233909" sldId="263"/>
            <ac:spMk id="11" creationId="{33286D3B-D4AA-A35D-3C91-82D5569652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3CB7-31F3-41B2-9E24-2CCEBF134FD7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73163"/>
            <a:ext cx="237807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91EEC-835C-4341-9102-CC56AB349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91EEC-835C-4341-9102-CC56AB349F6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9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C70-2F58-4AA9-89AC-DCECB6849475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F12-E1BC-4816-B547-79790E154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7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C70-2F58-4AA9-89AC-DCECB6849475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F12-E1BC-4816-B547-79790E154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7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C70-2F58-4AA9-89AC-DCECB6849475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F12-E1BC-4816-B547-79790E154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0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C70-2F58-4AA9-89AC-DCECB6849475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F12-E1BC-4816-B547-79790E154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3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C70-2F58-4AA9-89AC-DCECB6849475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F12-E1BC-4816-B547-79790E154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9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C70-2F58-4AA9-89AC-DCECB6849475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F12-E1BC-4816-B547-79790E154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3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C70-2F58-4AA9-89AC-DCECB6849475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F12-E1BC-4816-B547-79790E154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9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C70-2F58-4AA9-89AC-DCECB6849475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F12-E1BC-4816-B547-79790E154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C70-2F58-4AA9-89AC-DCECB6849475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F12-E1BC-4816-B547-79790E154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9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C70-2F58-4AA9-89AC-DCECB6849475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F12-E1BC-4816-B547-79790E154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6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C70-2F58-4AA9-89AC-DCECB6849475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AF12-E1BC-4816-B547-79790E154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5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1B4C70-2F58-4AA9-89AC-DCECB6849475}" type="datetimeFigureOut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93AF12-E1BC-4816-B547-79790E154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rwardlatinoespanol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orwardlatinoespanol.org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wardlatino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is.eoir.justice.gov/en/" TargetMode="External"/><Relationship Id="rId2" Type="http://schemas.openxmlformats.org/officeDocument/2006/relationships/hyperlink" Target="https://locator.ice.gov/odls/#/search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forwardlatino.or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raubimmigration.com/" TargetMode="External"/><Relationship Id="rId3" Type="http://schemas.openxmlformats.org/officeDocument/2006/relationships/hyperlink" Target="https://laydeimmigration.com/" TargetMode="External"/><Relationship Id="rId7" Type="http://schemas.openxmlformats.org/officeDocument/2006/relationships/hyperlink" Target="https://murrarlaw.com/" TargetMode="External"/><Relationship Id="rId12" Type="http://schemas.openxmlformats.org/officeDocument/2006/relationships/image" Target="../media/image2.png"/><Relationship Id="rId2" Type="http://schemas.openxmlformats.org/officeDocument/2006/relationships/hyperlink" Target="https://www.oulahanimmigratio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hristopher-law.com/" TargetMode="External"/><Relationship Id="rId11" Type="http://schemas.openxmlformats.org/officeDocument/2006/relationships/hyperlink" Target="http://www.forwardlatino.org/" TargetMode="External"/><Relationship Id="rId5" Type="http://schemas.openxmlformats.org/officeDocument/2006/relationships/hyperlink" Target="https://djovisa.com/" TargetMode="External"/><Relationship Id="rId10" Type="http://schemas.openxmlformats.org/officeDocument/2006/relationships/hyperlink" Target="https://www.michaelbest.com/" TargetMode="External"/><Relationship Id="rId4" Type="http://schemas.openxmlformats.org/officeDocument/2006/relationships/hyperlink" Target="https://www.fccimmigrationlaw.com/" TargetMode="External"/><Relationship Id="rId9" Type="http://schemas.openxmlformats.org/officeDocument/2006/relationships/hyperlink" Target="https://www.sesinilaw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wardlatinoespanol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6FD5E5-90A9-66C1-4B3A-8AFF6CA52D7B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0506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rgbClr val="05063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FEFAA0-E4FB-37DC-B163-53517A5EA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70"/>
          <a:stretch>
            <a:fillRect/>
          </a:stretch>
        </p:blipFill>
        <p:spPr>
          <a:xfrm>
            <a:off x="930555" y="1688910"/>
            <a:ext cx="4996889" cy="59310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740A4-D394-7C74-7B16-AFDD2052D6DB}"/>
              </a:ext>
            </a:extLst>
          </p:cNvPr>
          <p:cNvSpPr txBox="1"/>
          <p:nvPr/>
        </p:nvSpPr>
        <p:spPr>
          <a:xfrm>
            <a:off x="332877" y="443948"/>
            <a:ext cx="6094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Impact" panose="020B0806030902050204" pitchFamily="34" charset="0"/>
              </a:rPr>
              <a:t>Kit de herramientas de planificación familiar de emergencia de Wisconsin para familias </a:t>
            </a:r>
            <a:r>
              <a:rPr lang="es-ES" sz="1600" dirty="0" err="1">
                <a:solidFill>
                  <a:schemeClr val="bg1"/>
                </a:solidFill>
                <a:latin typeface="Impact" panose="020B0806030902050204" pitchFamily="34" charset="0"/>
              </a:rPr>
              <a:t>enriesgo</a:t>
            </a:r>
            <a:r>
              <a:rPr lang="es-ES" sz="1600" dirty="0">
                <a:solidFill>
                  <a:schemeClr val="bg1"/>
                </a:solidFill>
                <a:latin typeface="Impact" panose="020B0806030902050204" pitchFamily="34" charset="0"/>
              </a:rPr>
              <a:t> de separación</a:t>
            </a:r>
            <a:endParaRPr 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Impact" panose="020B0806030902050204" pitchFamily="34" charset="0"/>
              </a:rPr>
              <a:t>v4.0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F6F19-3237-BD60-A265-D9B802494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61" y="7697622"/>
            <a:ext cx="1235765" cy="1235418"/>
          </a:xfrm>
          <a:prstGeom prst="rect">
            <a:avLst/>
          </a:prstGeom>
          <a:solidFill>
            <a:srgbClr val="050637"/>
          </a:solidFill>
          <a:ln>
            <a:solidFill>
              <a:srgbClr val="050637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286D3B-D4AA-A35D-3C91-82D55696525C}"/>
              </a:ext>
            </a:extLst>
          </p:cNvPr>
          <p:cNvSpPr txBox="1"/>
          <p:nvPr/>
        </p:nvSpPr>
        <p:spPr>
          <a:xfrm>
            <a:off x="2114624" y="8053721"/>
            <a:ext cx="2560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www.forwardlatinoespanol.org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(833)LAT-INO1</a:t>
            </a:r>
          </a:p>
        </p:txBody>
      </p:sp>
    </p:spTree>
    <p:extLst>
      <p:ext uri="{BB962C8B-B14F-4D97-AF65-F5344CB8AC3E}">
        <p14:creationId xmlns:p14="http://schemas.microsoft.com/office/powerpoint/2010/main" val="415623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CE73C-64FC-A61A-10D2-BE2201687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B4DAE6-B877-1DBE-C4F6-2C3EF15176C7}"/>
              </a:ext>
            </a:extLst>
          </p:cNvPr>
          <p:cNvSpPr txBox="1"/>
          <p:nvPr/>
        </p:nvSpPr>
        <p:spPr>
          <a:xfrm>
            <a:off x="1058013" y="158688"/>
            <a:ext cx="3998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  <a:latin typeface="Impact" panose="020B0806030902050204" pitchFamily="34" charset="0"/>
              </a:rPr>
              <a:t>Carta de apoyo y </a:t>
            </a:r>
          </a:p>
          <a:p>
            <a:r>
              <a:rPr lang="es-ES" dirty="0">
                <a:solidFill>
                  <a:schemeClr val="tx2"/>
                </a:solidFill>
                <a:latin typeface="Impact" panose="020B0806030902050204" pitchFamily="34" charset="0"/>
              </a:rPr>
              <a:t>resumen del kit de herramientas</a:t>
            </a:r>
            <a:endParaRPr lang="en-US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9CD6C-4F03-E8DD-B9D9-B77E62C97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64" y="108825"/>
            <a:ext cx="746267" cy="746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13C574-0D0B-3FD2-322A-8A19F1354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40" y="954771"/>
            <a:ext cx="1008444" cy="1109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0A82C0-BD26-B2AF-CFC2-7094C1869711}"/>
              </a:ext>
            </a:extLst>
          </p:cNvPr>
          <p:cNvSpPr txBox="1"/>
          <p:nvPr/>
        </p:nvSpPr>
        <p:spPr>
          <a:xfrm>
            <a:off x="147364" y="1044236"/>
            <a:ext cx="6404244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s-ES" sz="1100" dirty="0"/>
              <a:t>Estimado/a miembro de la comunidad:</a:t>
            </a:r>
          </a:p>
          <a:p>
            <a:pPr>
              <a:lnSpc>
                <a:spcPts val="1300"/>
              </a:lnSpc>
            </a:pPr>
            <a:endParaRPr lang="es-ES" sz="1100" dirty="0"/>
          </a:p>
          <a:p>
            <a:pPr>
              <a:lnSpc>
                <a:spcPts val="1300"/>
              </a:lnSpc>
            </a:pPr>
            <a:r>
              <a:rPr lang="es-ES" sz="1100" dirty="0"/>
              <a:t>Forward Latino se complace en compartir con usted este Kit de herramientas de</a:t>
            </a:r>
          </a:p>
          <a:p>
            <a:pPr>
              <a:lnSpc>
                <a:spcPts val="1300"/>
              </a:lnSpc>
            </a:pPr>
            <a:r>
              <a:rPr lang="es-ES" sz="1100" dirty="0"/>
              <a:t>preparación familiar durante este momento difícil para nuestra comunidad. Forward</a:t>
            </a:r>
          </a:p>
          <a:p>
            <a:pPr>
              <a:lnSpc>
                <a:spcPts val="1300"/>
              </a:lnSpc>
            </a:pPr>
            <a:r>
              <a:rPr lang="es-ES" sz="1100" dirty="0"/>
              <a:t>Latino está aquí para apoyarle a usted y a su familia.</a:t>
            </a:r>
          </a:p>
          <a:p>
            <a:pPr>
              <a:lnSpc>
                <a:spcPts val="1300"/>
              </a:lnSpc>
            </a:pPr>
            <a:endParaRPr lang="es-ES" sz="1100" dirty="0"/>
          </a:p>
          <a:p>
            <a:pPr>
              <a:lnSpc>
                <a:spcPts val="1300"/>
              </a:lnSpc>
            </a:pPr>
            <a:r>
              <a:rPr lang="es-ES" sz="1100" dirty="0"/>
              <a:t>Como organización nacional con miembros y afiliados en 29 estados, hemos visto de</a:t>
            </a:r>
          </a:p>
          <a:p>
            <a:pPr>
              <a:lnSpc>
                <a:spcPts val="1300"/>
              </a:lnSpc>
            </a:pPr>
            <a:r>
              <a:rPr lang="es-ES" sz="1100" dirty="0"/>
              <a:t>primera mano el estrés y la incertidumbre que muchas familias están experimentando. Este kit fue creado para ayudar a las familias a prepararse ante la posibilidad de detención o separación, y para garantizar que todas las personas comprendan y puedan ejercer sus derechos constitucionales.</a:t>
            </a:r>
          </a:p>
          <a:p>
            <a:pPr>
              <a:lnSpc>
                <a:spcPts val="1300"/>
              </a:lnSpc>
            </a:pPr>
            <a:endParaRPr lang="es-ES" sz="1100" dirty="0"/>
          </a:p>
          <a:p>
            <a:pPr>
              <a:lnSpc>
                <a:spcPts val="1300"/>
              </a:lnSpc>
            </a:pPr>
            <a:r>
              <a:rPr lang="es-ES" sz="1100" dirty="0"/>
              <a:t>Este kit incluye:</a:t>
            </a:r>
          </a:p>
          <a:p>
            <a:pPr lvl="1">
              <a:lnSpc>
                <a:spcPts val="1300"/>
              </a:lnSpc>
            </a:pPr>
            <a:r>
              <a:rPr lang="es-ES" sz="1100" b="1" dirty="0"/>
              <a:t>1. Lista de tareas de planificación familiar</a:t>
            </a:r>
            <a:br>
              <a:rPr lang="es-ES" sz="1100" dirty="0"/>
            </a:br>
            <a:r>
              <a:rPr lang="es-ES" sz="1100" dirty="0"/>
              <a:t>Una lista de verificación de pasos importantes que las familias en riesgo deben completar con anticipación ante cualquier posible separación o detención.</a:t>
            </a:r>
          </a:p>
          <a:p>
            <a:pPr lvl="1">
              <a:lnSpc>
                <a:spcPts val="1300"/>
              </a:lnSpc>
            </a:pPr>
            <a:r>
              <a:rPr lang="es-ES" sz="1100" b="1" dirty="0"/>
              <a:t>2. Qué hacer si es detenido/a y cómo localizar a un ser querido en detención</a:t>
            </a:r>
            <a:br>
              <a:rPr lang="es-ES" sz="1100" dirty="0"/>
            </a:br>
            <a:r>
              <a:rPr lang="es-ES" sz="1100" dirty="0"/>
              <a:t>Orientación práctica para ayudarle a preservar sus derechos, proteger a sus seres queridos y localizar a familiares si ocurre una detención, sin aumentar el riesgo para usted ni para otras personas.</a:t>
            </a:r>
          </a:p>
          <a:p>
            <a:pPr lvl="1">
              <a:lnSpc>
                <a:spcPts val="1300"/>
              </a:lnSpc>
            </a:pPr>
            <a:r>
              <a:rPr lang="es-ES" sz="1100" b="1" dirty="0"/>
              <a:t>3. Lista de referencias de abogados/as para la defensa contra la remoción/deportación</a:t>
            </a:r>
            <a:br>
              <a:rPr lang="es-ES" sz="1100" dirty="0"/>
            </a:br>
            <a:r>
              <a:rPr lang="es-ES" sz="1100" dirty="0"/>
              <a:t>Una lista de abogados/as de inmigración calificados y éticos con quienes Forward Latino ha trabajado y que brindan servicios de defensa contra la remoción/deportación.</a:t>
            </a:r>
          </a:p>
          <a:p>
            <a:pPr lvl="1">
              <a:lnSpc>
                <a:spcPts val="1300"/>
              </a:lnSpc>
            </a:pPr>
            <a:r>
              <a:rPr lang="es-ES" sz="1100" b="1" dirty="0"/>
              <a:t>4. Tarjetas de derechos constitucionales (inglés/español)</a:t>
            </a:r>
            <a:br>
              <a:rPr lang="es-ES" sz="1100" dirty="0"/>
            </a:br>
            <a:r>
              <a:rPr lang="es-ES" sz="1100" dirty="0"/>
              <a:t>Tarjetas bilingües, plegables para la billetera, que explican sus derechos y pueden mostrarse a funcionarios de inmigración para ayudarle a hacer valer sus protecciones bajo la Constitución de los Estados Unidos.</a:t>
            </a:r>
          </a:p>
          <a:p>
            <a:pPr lvl="1">
              <a:lnSpc>
                <a:spcPts val="1300"/>
              </a:lnSpc>
            </a:pPr>
            <a:r>
              <a:rPr lang="es-ES" sz="1100" b="1" dirty="0"/>
              <a:t>5. Poder notarial (PoA) para finanzas y bienes</a:t>
            </a:r>
            <a:br>
              <a:rPr lang="es-ES" sz="1100" dirty="0"/>
            </a:br>
            <a:r>
              <a:rPr lang="es-ES" sz="1100" dirty="0"/>
              <a:t>Un documento legal que le permite nombrar a una persona de confianza como su representante para administrar sus asuntos financieros y de propiedad si usted no puede hacerlo.</a:t>
            </a:r>
          </a:p>
          <a:p>
            <a:pPr lvl="1">
              <a:lnSpc>
                <a:spcPts val="1300"/>
              </a:lnSpc>
            </a:pPr>
            <a:r>
              <a:rPr lang="es-ES" sz="1100" b="1" dirty="0"/>
              <a:t>6. Poder notarial para la delegación temporal de poderes parentales</a:t>
            </a:r>
            <a:br>
              <a:rPr lang="es-ES" sz="1100" dirty="0"/>
            </a:br>
            <a:r>
              <a:rPr lang="es-ES" sz="1100" dirty="0"/>
              <a:t>Un documento legal que le permite nombrar temporalmente a un adulto de confianza como su representante para cuidar y tomar decisiones legales relacionadas con el bienestar de su hijo/a si usted se separa por un período prolongado de tiempo.</a:t>
            </a:r>
          </a:p>
          <a:p>
            <a:pPr>
              <a:lnSpc>
                <a:spcPts val="1300"/>
              </a:lnSpc>
            </a:pPr>
            <a:endParaRPr lang="es-ES" sz="1100" dirty="0"/>
          </a:p>
          <a:p>
            <a:pPr>
              <a:lnSpc>
                <a:spcPts val="1300"/>
              </a:lnSpc>
            </a:pPr>
            <a:r>
              <a:rPr lang="es-ES" sz="1100" dirty="0"/>
              <a:t>Recomendamos encarecidamente que toda familia en riesgo de separación revise este kit cuidadosamente y complete los pasos recomendados lo antes posible. Tenga en cuenta</a:t>
            </a:r>
            <a:r>
              <a:rPr lang="es-ES" sz="1100" b="1" dirty="0"/>
              <a:t>:</a:t>
            </a:r>
            <a:r>
              <a:rPr lang="es-ES" sz="1100" dirty="0"/>
              <a:t> este kit está diseñado para ayudarle a prepararse, pero no sustituye el asesoramiento legal. Aun así, recomendamos hablar con un/a abogado/a de inmigración y/o un/a abogado/a de planificación familiar sobre su situación específica.</a:t>
            </a:r>
          </a:p>
          <a:p>
            <a:pPr>
              <a:lnSpc>
                <a:spcPts val="1300"/>
              </a:lnSpc>
            </a:pPr>
            <a:endParaRPr lang="es-ES" sz="1100" dirty="0"/>
          </a:p>
          <a:p>
            <a:pPr>
              <a:lnSpc>
                <a:spcPts val="1300"/>
              </a:lnSpc>
            </a:pPr>
            <a:r>
              <a:rPr lang="es-ES" sz="1100" dirty="0"/>
              <a:t>Si tiene preguntas o necesita ayuda, comuníquese con Forward Latino al (833) LAT-INO1 o visite </a:t>
            </a:r>
            <a:r>
              <a:rPr lang="es-ES" sz="1100" dirty="0">
                <a:hlinkClick r:id="rId5"/>
              </a:rPr>
              <a:t>www.forwardlatinoespanol.org</a:t>
            </a:r>
            <a:r>
              <a:rPr lang="es-ES" sz="1100" dirty="0"/>
              <a:t> .</a:t>
            </a:r>
          </a:p>
          <a:p>
            <a:pPr>
              <a:lnSpc>
                <a:spcPts val="1300"/>
              </a:lnSpc>
            </a:pPr>
            <a:endParaRPr lang="es-ES" sz="1100" dirty="0"/>
          </a:p>
          <a:p>
            <a:pPr>
              <a:lnSpc>
                <a:spcPts val="1300"/>
              </a:lnSpc>
            </a:pPr>
            <a:r>
              <a:rPr lang="es-ES" sz="1100" dirty="0"/>
              <a:t>Gracias, y que Dios le bendiga.</a:t>
            </a:r>
          </a:p>
          <a:p>
            <a:pPr>
              <a:lnSpc>
                <a:spcPts val="1300"/>
              </a:lnSpc>
            </a:pPr>
            <a:endParaRPr lang="en-US" sz="1100" dirty="0"/>
          </a:p>
          <a:p>
            <a:pPr>
              <a:lnSpc>
                <a:spcPts val="1300"/>
              </a:lnSpc>
            </a:pPr>
            <a:r>
              <a:rPr lang="en-US" sz="1100" dirty="0"/>
              <a:t>Darryl D. Morin</a:t>
            </a:r>
          </a:p>
          <a:p>
            <a:pPr>
              <a:lnSpc>
                <a:spcPts val="1300"/>
              </a:lnSpc>
            </a:pPr>
            <a:r>
              <a:rPr lang="en-US" sz="1100" dirty="0"/>
              <a:t>National President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AE6CE6-8E94-CA13-ADF4-1ABA742291F8}"/>
              </a:ext>
            </a:extLst>
          </p:cNvPr>
          <p:cNvSpPr txBox="1"/>
          <p:nvPr/>
        </p:nvSpPr>
        <p:spPr>
          <a:xfrm>
            <a:off x="6335819" y="8687586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3294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F644F7-A769-32C3-4AEB-C8E60ABAA338}"/>
              </a:ext>
            </a:extLst>
          </p:cNvPr>
          <p:cNvSpPr txBox="1"/>
          <p:nvPr/>
        </p:nvSpPr>
        <p:spPr>
          <a:xfrm>
            <a:off x="1108538" y="176215"/>
            <a:ext cx="3998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  <a:latin typeface="Impact" panose="020B0806030902050204" pitchFamily="34" charset="0"/>
              </a:rPr>
              <a:t>Lista de tareas de</a:t>
            </a:r>
          </a:p>
          <a:p>
            <a:r>
              <a:rPr lang="es-ES" dirty="0">
                <a:solidFill>
                  <a:schemeClr val="tx2"/>
                </a:solidFill>
                <a:latin typeface="Impact" panose="020B0806030902050204" pitchFamily="34" charset="0"/>
              </a:rPr>
              <a:t>planificación familiar</a:t>
            </a:r>
          </a:p>
          <a:p>
            <a:r>
              <a:rPr lang="en-US" sz="800" dirty="0">
                <a:solidFill>
                  <a:schemeClr val="tx2"/>
                </a:solidFill>
                <a:latin typeface="Impact" panose="020B0806030902050204" pitchFamily="34" charset="0"/>
              </a:rPr>
              <a:t>v4.0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0EA0F8-7201-217F-7DC0-F313C7EA9381}"/>
              </a:ext>
            </a:extLst>
          </p:cNvPr>
          <p:cNvSpPr txBox="1"/>
          <p:nvPr/>
        </p:nvSpPr>
        <p:spPr>
          <a:xfrm>
            <a:off x="278296" y="984388"/>
            <a:ext cx="63658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Lo siguiente es una lista de tareas que todas las personas en riesgo de separación de su familia deben</a:t>
            </a:r>
          </a:p>
          <a:p>
            <a:r>
              <a:rPr lang="es-ES" sz="1100" dirty="0"/>
              <a:t>completar de inmediato.</a:t>
            </a:r>
            <a:endParaRPr lang="en-US" sz="11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B506BE-EF57-B55E-D445-11B9731910DC}"/>
              </a:ext>
            </a:extLst>
          </p:cNvPr>
          <p:cNvSpPr txBox="1"/>
          <p:nvPr/>
        </p:nvSpPr>
        <p:spPr>
          <a:xfrm>
            <a:off x="278296" y="1399886"/>
            <a:ext cx="6414547" cy="717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200"/>
              </a:lnSpc>
            </a:pPr>
            <a:r>
              <a:rPr lang="es-ES" sz="1100" b="1" dirty="0"/>
              <a:t>1. Establezca su contacto de emergencia y cree un plan familiar</a:t>
            </a:r>
          </a:p>
          <a:p>
            <a:pPr lvl="0">
              <a:lnSpc>
                <a:spcPts val="1200"/>
              </a:lnSpc>
            </a:pPr>
            <a:r>
              <a:rPr lang="es-ES" sz="800" dirty="0"/>
              <a:t>○ </a:t>
            </a:r>
            <a:r>
              <a:rPr lang="es-ES" sz="1100" dirty="0"/>
              <a:t>Su contacto de emergencia debe ser, de ser posible, alguien que se encuentre legalmente en los Estados Unidos, que tenga un teléfono celular y esté disponible las 24 horas del día.</a:t>
            </a:r>
          </a:p>
          <a:p>
            <a:pPr lvl="0">
              <a:lnSpc>
                <a:spcPts val="1200"/>
              </a:lnSpc>
            </a:pPr>
            <a:r>
              <a:rPr lang="es-ES" sz="800" dirty="0"/>
              <a:t>○</a:t>
            </a:r>
            <a:r>
              <a:rPr lang="es-ES" sz="1100" dirty="0"/>
              <a:t> Su plan familiar debe detallar las acciones que su familia debe tomar en caso de que ocurra una separación.</a:t>
            </a:r>
          </a:p>
          <a:p>
            <a:pPr lvl="0">
              <a:lnSpc>
                <a:spcPts val="1200"/>
              </a:lnSpc>
            </a:pPr>
            <a:endParaRPr lang="es-ES" sz="1100" dirty="0"/>
          </a:p>
          <a:p>
            <a:pPr lvl="0">
              <a:lnSpc>
                <a:spcPts val="1200"/>
              </a:lnSpc>
            </a:pPr>
            <a:r>
              <a:rPr lang="es-ES" sz="1100" b="1" dirty="0"/>
              <a:t>2. Organice todos sus documentos relacionados con inmigración</a:t>
            </a:r>
          </a:p>
          <a:p>
            <a:pPr lvl="0">
              <a:lnSpc>
                <a:spcPts val="1200"/>
              </a:lnSpc>
            </a:pPr>
            <a:r>
              <a:rPr lang="es-ES" sz="800" dirty="0"/>
              <a:t>○ </a:t>
            </a:r>
            <a:r>
              <a:rPr lang="es-ES" sz="1100" dirty="0"/>
              <a:t>Organice todos sus documentos, incluyendo su visa, pasaporte, tarjeta de residencia (“</a:t>
            </a:r>
            <a:r>
              <a:rPr lang="es-ES" sz="1100" dirty="0" err="1"/>
              <a:t>green</a:t>
            </a:r>
            <a:r>
              <a:rPr lang="es-ES" sz="1100" dirty="0"/>
              <a:t> </a:t>
            </a:r>
            <a:r>
              <a:rPr lang="es-ES" sz="1100" dirty="0" err="1"/>
              <a:t>card</a:t>
            </a:r>
            <a:r>
              <a:rPr lang="es-ES" sz="1100" dirty="0"/>
              <a:t>”), certificado de nacimiento, permisos de trabajo y cualquier otro documento relacionado con inmigración.</a:t>
            </a:r>
          </a:p>
          <a:p>
            <a:pPr lvl="0">
              <a:lnSpc>
                <a:spcPts val="1200"/>
              </a:lnSpc>
            </a:pPr>
            <a:r>
              <a:rPr lang="es-ES" sz="800" dirty="0"/>
              <a:t>○ </a:t>
            </a:r>
            <a:r>
              <a:rPr lang="es-ES" sz="1100" dirty="0"/>
              <a:t>Guarde copias de todos sus documentos en un lugar seguro y comparta copias con su abogado/a de inmigración.</a:t>
            </a:r>
          </a:p>
          <a:p>
            <a:pPr lvl="0">
              <a:lnSpc>
                <a:spcPts val="1200"/>
              </a:lnSpc>
            </a:pPr>
            <a:endParaRPr lang="es-ES" sz="1100" dirty="0"/>
          </a:p>
          <a:p>
            <a:pPr lvl="0">
              <a:lnSpc>
                <a:spcPts val="1200"/>
              </a:lnSpc>
            </a:pPr>
            <a:r>
              <a:rPr lang="es-ES" sz="1100" b="1" dirty="0"/>
              <a:t>3. Establezca una relación con un/a abogado/a de inmigración con licencia que brinde servicios de defensa contra la remoción (deportación)</a:t>
            </a:r>
          </a:p>
          <a:p>
            <a:pPr lvl="0">
              <a:lnSpc>
                <a:spcPts val="1200"/>
              </a:lnSpc>
            </a:pPr>
            <a:r>
              <a:rPr lang="es-ES" sz="800" dirty="0"/>
              <a:t>○ </a:t>
            </a:r>
            <a:r>
              <a:rPr lang="es-ES" sz="1100" dirty="0"/>
              <a:t>Revise su situación migratoria para determinar si existe una vía para regularizar su estatus.</a:t>
            </a:r>
          </a:p>
          <a:p>
            <a:pPr lvl="0">
              <a:lnSpc>
                <a:spcPts val="1200"/>
              </a:lnSpc>
            </a:pPr>
            <a:r>
              <a:rPr lang="es-ES" sz="800" dirty="0"/>
              <a:t>○ </a:t>
            </a:r>
            <a:r>
              <a:rPr lang="es-ES" sz="1100" dirty="0"/>
              <a:t>Revise los métodos para comunicarse con su abogado/a en caso de que ocurra una separación fuera del horario laboral.</a:t>
            </a:r>
          </a:p>
          <a:p>
            <a:pPr lvl="0">
              <a:lnSpc>
                <a:spcPts val="1200"/>
              </a:lnSpc>
            </a:pPr>
            <a:r>
              <a:rPr lang="es-ES" sz="800" dirty="0"/>
              <a:t>○ </a:t>
            </a:r>
            <a:r>
              <a:rPr lang="es-ES" sz="1100" dirty="0"/>
              <a:t>Revise sus derechos legales.</a:t>
            </a:r>
          </a:p>
          <a:p>
            <a:pPr lvl="0">
              <a:lnSpc>
                <a:spcPts val="1200"/>
              </a:lnSpc>
            </a:pPr>
            <a:r>
              <a:rPr lang="es-ES" sz="800" dirty="0"/>
              <a:t>○ </a:t>
            </a:r>
            <a:r>
              <a:rPr lang="es-ES" sz="1100" dirty="0"/>
              <a:t>Proporcione copias de sus documentos relacionados con inmigración.</a:t>
            </a:r>
          </a:p>
          <a:p>
            <a:pPr lvl="0">
              <a:lnSpc>
                <a:spcPts val="1200"/>
              </a:lnSpc>
            </a:pPr>
            <a:r>
              <a:rPr lang="es-ES" sz="800" dirty="0"/>
              <a:t>○</a:t>
            </a:r>
            <a:r>
              <a:rPr lang="es-ES" sz="1100" dirty="0"/>
              <a:t> Memorice el número de teléfono de su abogado/a de inmigración, ya que con frecuencia se les quitan los teléfonos celulares a las personas en detención.</a:t>
            </a:r>
          </a:p>
          <a:p>
            <a:pPr lvl="0">
              <a:lnSpc>
                <a:spcPts val="1200"/>
              </a:lnSpc>
            </a:pPr>
            <a:endParaRPr lang="es-ES" sz="1100" dirty="0"/>
          </a:p>
          <a:p>
            <a:pPr lvl="0">
              <a:lnSpc>
                <a:spcPts val="1200"/>
              </a:lnSpc>
            </a:pPr>
            <a:r>
              <a:rPr lang="es-ES" sz="1100" b="1" dirty="0"/>
              <a:t>4. Establezca un(os) poder(es) notarial(es) para administrar sus asuntos personales</a:t>
            </a:r>
          </a:p>
          <a:p>
            <a:pPr lvl="0">
              <a:lnSpc>
                <a:spcPts val="1200"/>
              </a:lnSpc>
            </a:pPr>
            <a:r>
              <a:rPr lang="es-ES" sz="800" dirty="0"/>
              <a:t>○</a:t>
            </a:r>
            <a:r>
              <a:rPr lang="es-ES" sz="1100" dirty="0"/>
              <a:t> Un poder notarial para finanzas y bienes permitirá que su representante tome decisiones en su nombre según lo indicado en el formulario. En este kit se incluye un poder notarial de Wisconsin para finanzas y bienes.</a:t>
            </a:r>
          </a:p>
          <a:p>
            <a:pPr lvl="0">
              <a:lnSpc>
                <a:spcPts val="1200"/>
              </a:lnSpc>
            </a:pPr>
            <a:r>
              <a:rPr lang="es-ES" sz="800" dirty="0"/>
              <a:t>○ </a:t>
            </a:r>
            <a:r>
              <a:rPr lang="es-ES" sz="1100" dirty="0"/>
              <a:t>Un poder notarial para la delegación temporal de la autoridad parental permitirá que su representante tome decisiones por sus hijos/as según lo indicado en el formulario. En este kit se incluye un poder notarial de Wisconsin para la delegación temporal de la autoridad parental.</a:t>
            </a:r>
          </a:p>
          <a:p>
            <a:pPr lvl="0">
              <a:lnSpc>
                <a:spcPts val="1200"/>
              </a:lnSpc>
            </a:pPr>
            <a:r>
              <a:rPr lang="es-ES" sz="800" dirty="0"/>
              <a:t>○ </a:t>
            </a:r>
            <a:r>
              <a:rPr lang="es-ES" sz="1100" dirty="0"/>
              <a:t>Los/las representantes deben tener 18 años o más y ser competentes. Se recomienda que se encuentren legalmente en los Estados Unidos.</a:t>
            </a:r>
          </a:p>
          <a:p>
            <a:pPr lvl="0">
              <a:lnSpc>
                <a:spcPts val="1200"/>
              </a:lnSpc>
            </a:pPr>
            <a:r>
              <a:rPr lang="es-ES" sz="800" dirty="0"/>
              <a:t>○ </a:t>
            </a:r>
            <a:r>
              <a:rPr lang="es-ES" sz="1100" dirty="0"/>
              <a:t>Aunque los formularios de poder notarial no necesitan ser notarizados, recomendamos hacerlo si es posible.</a:t>
            </a:r>
          </a:p>
          <a:p>
            <a:pPr lvl="0">
              <a:lnSpc>
                <a:spcPts val="1200"/>
              </a:lnSpc>
            </a:pPr>
            <a:endParaRPr lang="es-ES" sz="1100" dirty="0"/>
          </a:p>
          <a:p>
            <a:pPr lvl="0">
              <a:lnSpc>
                <a:spcPts val="1200"/>
              </a:lnSpc>
            </a:pPr>
            <a:r>
              <a:rPr lang="es-ES" sz="1100" b="1" dirty="0"/>
              <a:t>5. Evite actividades delictivas y el contacto con personas involucradas en actividades delictivas</a:t>
            </a:r>
          </a:p>
          <a:p>
            <a:pPr lvl="0">
              <a:lnSpc>
                <a:spcPts val="1200"/>
              </a:lnSpc>
            </a:pPr>
            <a:r>
              <a:rPr lang="es-ES" sz="800" dirty="0"/>
              <a:t>○ </a:t>
            </a:r>
            <a:r>
              <a:rPr lang="es-ES" sz="1100" dirty="0"/>
              <a:t>Cumpla con todas las leyes y evite cualquier acción o relación con personas involucradas en dichas acciones que pudiera llevar a interacciones con las autoridades. Con los cambios recientes, incluso infracciones menores pueden afectar su estatus migratorio.</a:t>
            </a:r>
          </a:p>
          <a:p>
            <a:pPr lvl="0">
              <a:lnSpc>
                <a:spcPts val="1200"/>
              </a:lnSpc>
            </a:pPr>
            <a:r>
              <a:rPr lang="es-ES" sz="800" dirty="0"/>
              <a:t>○</a:t>
            </a:r>
            <a:r>
              <a:rPr lang="es-ES" sz="1100" dirty="0"/>
              <a:t> Si es arrestado/a por un delito, consulte tanto con su abogado/a penal como con su abogado/a de inmigración antes de aceptar cualquier acuerdo de culpabilidad o firmar cualquier documento legal, ya que podría afectar su estatus migratorio.</a:t>
            </a:r>
          </a:p>
          <a:p>
            <a:pPr lvl="0">
              <a:lnSpc>
                <a:spcPts val="1200"/>
              </a:lnSpc>
            </a:pPr>
            <a:endParaRPr lang="es-ES" sz="1100" dirty="0"/>
          </a:p>
          <a:p>
            <a:pPr lvl="0">
              <a:lnSpc>
                <a:spcPts val="1200"/>
              </a:lnSpc>
            </a:pPr>
            <a:r>
              <a:rPr lang="es-ES" sz="1100" b="1" dirty="0"/>
              <a:t>6. Planifique sus finanzas</a:t>
            </a:r>
          </a:p>
          <a:p>
            <a:pPr lvl="0">
              <a:lnSpc>
                <a:spcPts val="1200"/>
              </a:lnSpc>
            </a:pPr>
            <a:r>
              <a:rPr lang="es-ES" sz="1100" dirty="0"/>
              <a:t>Asegúrese de tener acceso a fondos para cubrir honorarios legales, posibles fianzas y multas, y otros gastos relacionados con su caso. Considere abrir una cuenta de ahorros separada para estos fines.</a:t>
            </a:r>
            <a:endParaRPr lang="en-US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06702-5CD2-07D3-1803-F9ECA9040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1" y="217316"/>
            <a:ext cx="624839" cy="624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939F64-D427-EFBE-C283-F780C677CBAA}"/>
              </a:ext>
            </a:extLst>
          </p:cNvPr>
          <p:cNvSpPr txBox="1"/>
          <p:nvPr/>
        </p:nvSpPr>
        <p:spPr>
          <a:xfrm>
            <a:off x="1341022" y="8687586"/>
            <a:ext cx="42274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www.forwardlatinoespanol.org</a:t>
            </a:r>
            <a:r>
              <a:rPr lang="en-US" sz="1000" dirty="0"/>
              <a:t>    				(833)LAT-INO1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B7A0C-E1A2-31DB-14A9-4FAE2ABE419C}"/>
              </a:ext>
            </a:extLst>
          </p:cNvPr>
          <p:cNvSpPr txBox="1"/>
          <p:nvPr/>
        </p:nvSpPr>
        <p:spPr>
          <a:xfrm>
            <a:off x="6335819" y="8687586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501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9772C-039C-0E39-3E1B-59BBB4B55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1AE604-C0F4-6BFD-6EC8-AC4A4B633686}"/>
              </a:ext>
            </a:extLst>
          </p:cNvPr>
          <p:cNvSpPr txBox="1"/>
          <p:nvPr/>
        </p:nvSpPr>
        <p:spPr>
          <a:xfrm>
            <a:off x="357094" y="968854"/>
            <a:ext cx="6143811" cy="7832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/>
              <a:t>Qué hacer si usted es detenido/a:</a:t>
            </a:r>
            <a:endParaRPr lang="es-ES" sz="1200" dirty="0"/>
          </a:p>
          <a:p>
            <a:r>
              <a:rPr lang="es-ES" sz="1200" dirty="0"/>
              <a:t>1. Mantenga la calma y siga las instrucciones, pero no firme documentos legales sin que su abogado/a los haya revisado.</a:t>
            </a:r>
          </a:p>
          <a:p>
            <a:r>
              <a:rPr lang="es-ES" sz="1200" dirty="0"/>
              <a:t>2. Si usted se encuentra legalmente en los Estados Unidos o es ciudadano/a, notifíqueselo a los agentes de inmediato.</a:t>
            </a:r>
          </a:p>
          <a:p>
            <a:r>
              <a:rPr lang="es-ES" sz="1200" dirty="0"/>
              <a:t>3. Ejerza su derecho a guardar silencio. Sin embargo, debe proporcionar su nombre cuando se lo pidan.</a:t>
            </a:r>
          </a:p>
          <a:p>
            <a:r>
              <a:rPr lang="es-ES" sz="1200" dirty="0"/>
              <a:t>4. Usted tiene el derecho de negarse a firmar cualquier formulario hasta que sea revisado por su abogado/a de inmigración.</a:t>
            </a:r>
          </a:p>
          <a:p>
            <a:r>
              <a:rPr lang="es-ES" sz="1200" dirty="0"/>
              <a:t>5. Notifique al oficial o agente de inmigración si usted es el/la cuidador/a principal de un/a niño/a, o si tiene una condición médica que requiere medicamentos o atención médica, o si está embarazada.</a:t>
            </a:r>
          </a:p>
          <a:p>
            <a:r>
              <a:rPr lang="es-ES" sz="1200" dirty="0"/>
              <a:t>6. Durante el proceso de detención y admisión, anote el nombre y el número de teléfono de su oficial de caso y su Número de Registro de Extranjero (A-</a:t>
            </a:r>
            <a:r>
              <a:rPr lang="es-ES" sz="1200" dirty="0" err="1"/>
              <a:t>Number</a:t>
            </a:r>
            <a:r>
              <a:rPr lang="es-ES" sz="1200" dirty="0"/>
              <a:t>). Si todavía no tiene un número A, se le asignará uno. Comparta esta información con su contacto de emergencia. Esto les ayudará a localizarle si lo/la trasladan a otro centro de detención.</a:t>
            </a:r>
          </a:p>
          <a:p>
            <a:r>
              <a:rPr lang="es-ES" sz="1200" dirty="0"/>
              <a:t>7. No mienta ni proporcione información falsa, ya que esto podría ser un acto criminal y/o empeorar su situación.</a:t>
            </a:r>
          </a:p>
          <a:p>
            <a:r>
              <a:rPr lang="es-ES" sz="1200" dirty="0"/>
              <a:t>8. Las autoridades están obligadas a permitirle llamar a un familiar o a un/a abogado/a. Si no se lo ofrecen, usted tiene el derecho de pedir hacer una llamada. Recuerde que las llamadas entre usted y su abogado/a son confidenciales; sin embargo, cualquier llamada a familiares o amistades no lo es, y la información de esas conversaciones puede usarse en su contra.</a:t>
            </a:r>
          </a:p>
          <a:p>
            <a:r>
              <a:rPr lang="es-ES" sz="1200" dirty="0"/>
              <a:t>9. Comuníquese con su contacto de emergencia y proporciónele el nombre y el número de teléfono de su oficial de caso y su Número A.</a:t>
            </a:r>
          </a:p>
          <a:p>
            <a:r>
              <a:rPr lang="es-ES" sz="1200" dirty="0"/>
              <a:t>10. Si tiene miedo de regresar a su país de origen, dígalo en voz alta y con claridad a cada agente que vea. Si no dice que tiene miedo, podrían deportarle sin darle la oportunidad de ver a un/a juez/a o solicitar asilo.</a:t>
            </a:r>
          </a:p>
          <a:p>
            <a:br>
              <a:rPr lang="es-ES" sz="1200" dirty="0"/>
            </a:br>
            <a:endParaRPr lang="es-ES" sz="1200" dirty="0"/>
          </a:p>
          <a:p>
            <a:r>
              <a:rPr lang="es-ES" sz="1200" b="1" dirty="0"/>
              <a:t>Qué hacer si un familiar es detenido/a:</a:t>
            </a:r>
            <a:endParaRPr lang="es-ES" sz="1200" dirty="0"/>
          </a:p>
          <a:p>
            <a:r>
              <a:rPr lang="es-ES" sz="1200" dirty="0"/>
              <a:t>1. Notifique de inmediato al/la abogado/a de inmigración de la persona detenida y al consulado.</a:t>
            </a:r>
          </a:p>
          <a:p>
            <a:r>
              <a:rPr lang="es-ES" sz="1200" dirty="0"/>
              <a:t>2. Ponga en marcha su plan familiar.</a:t>
            </a:r>
          </a:p>
          <a:p>
            <a:r>
              <a:rPr lang="es-ES" sz="1200" dirty="0"/>
              <a:t>3. Si han trasladado a la persona detenida, hay dos maneras principales de localizarla:</a:t>
            </a:r>
          </a:p>
          <a:p>
            <a:pPr lvl="1"/>
            <a:r>
              <a:rPr lang="es-ES" sz="1200" b="1" dirty="0"/>
              <a:t>- Opción en línea:</a:t>
            </a:r>
            <a:r>
              <a:rPr lang="es-ES" sz="1200" dirty="0"/>
              <a:t> Vaya a </a:t>
            </a:r>
            <a:r>
              <a:rPr lang="es-ES" sz="1200" dirty="0">
                <a:hlinkClick r:id="rId2"/>
              </a:rPr>
              <a:t>https://locator.ice.gov/odls/#/search</a:t>
            </a:r>
            <a:endParaRPr lang="es-ES" sz="1200" dirty="0"/>
          </a:p>
          <a:p>
            <a:pPr lvl="1"/>
            <a:r>
              <a:rPr lang="es-ES" sz="1200" b="1" dirty="0"/>
              <a:t>- Opción por teléfono (horario limitado):</a:t>
            </a:r>
            <a:r>
              <a:rPr lang="es-ES" sz="1200" dirty="0"/>
              <a:t> Llame al (888) 351-4024</a:t>
            </a:r>
          </a:p>
          <a:p>
            <a:r>
              <a:rPr lang="es-ES" sz="1200" dirty="0"/>
              <a:t>4. Para encontrar información sobre la corte de inmigración, vaya a: </a:t>
            </a:r>
            <a:r>
              <a:rPr lang="es-ES" sz="1200" dirty="0">
                <a:hlinkClick r:id="rId3"/>
              </a:rPr>
              <a:t>https://acis.eoir.justice.gov/en/</a:t>
            </a:r>
            <a:r>
              <a:rPr lang="es-ES" sz="1200" dirty="0"/>
              <a:t> o llame al 1-800-898-7180.</a:t>
            </a:r>
          </a:p>
          <a:p>
            <a:r>
              <a:rPr lang="es-ES" sz="1200" dirty="0"/>
              <a:t>5. Puede verificar si existen órdenes de remoción pendientes o deportaciones previas emitidas por un/a juez/a de inmigración en: </a:t>
            </a:r>
            <a:r>
              <a:rPr lang="es-ES" sz="1200" dirty="0">
                <a:hlinkClick r:id="rId3"/>
              </a:rPr>
              <a:t>https://acis.eoir.justice.gov/en/</a:t>
            </a:r>
            <a:endParaRPr lang="es-ES" sz="1200" dirty="0"/>
          </a:p>
          <a:p>
            <a:pPr marL="171450" indent="-171450">
              <a:buSzPts val="1000"/>
              <a:buFontTx/>
              <a:buChar char="-"/>
              <a:tabLst>
                <a:tab pos="914400" algn="l"/>
              </a:tabLst>
            </a:pPr>
            <a:endParaRPr lang="en-US" sz="1100" kern="1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253839-C9E3-BE96-389C-BC326A8FCA57}"/>
              </a:ext>
            </a:extLst>
          </p:cNvPr>
          <p:cNvSpPr txBox="1"/>
          <p:nvPr/>
        </p:nvSpPr>
        <p:spPr>
          <a:xfrm>
            <a:off x="1108537" y="156476"/>
            <a:ext cx="4503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  <a:latin typeface="Impact" panose="020B0806030902050204" pitchFamily="34" charset="0"/>
              </a:rPr>
              <a:t>Qué hacer si es detenido/a y </a:t>
            </a:r>
          </a:p>
          <a:p>
            <a:r>
              <a:rPr lang="es-ES" dirty="0">
                <a:solidFill>
                  <a:schemeClr val="tx2"/>
                </a:solidFill>
                <a:latin typeface="Impact" panose="020B0806030902050204" pitchFamily="34" charset="0"/>
              </a:rPr>
              <a:t>cómo localizar a un ser querido en detención</a:t>
            </a:r>
          </a:p>
          <a:p>
            <a:r>
              <a:rPr lang="en-US" sz="800" dirty="0">
                <a:solidFill>
                  <a:srgbClr val="002060"/>
                </a:solidFill>
                <a:latin typeface="Impact" panose="020B0806030902050204" pitchFamily="34" charset="0"/>
              </a:rPr>
              <a:t>V4.0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F4BC5A-1F46-ACAA-244C-09A291A9D742}"/>
              </a:ext>
            </a:extLst>
          </p:cNvPr>
          <p:cNvSpPr txBox="1"/>
          <p:nvPr/>
        </p:nvSpPr>
        <p:spPr>
          <a:xfrm>
            <a:off x="1341022" y="8687586"/>
            <a:ext cx="42274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4"/>
              </a:rPr>
              <a:t>www.forwardlatinoespanol.org</a:t>
            </a:r>
            <a:r>
              <a:rPr lang="en-US" sz="1000" dirty="0"/>
              <a:t>    				(833)LAT-INO1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E37F0-9A98-3D1A-F316-C650FDC61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1" y="193549"/>
            <a:ext cx="624839" cy="6246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1721F4-2911-F369-2B2C-979BC59EC849}"/>
              </a:ext>
            </a:extLst>
          </p:cNvPr>
          <p:cNvSpPr txBox="1"/>
          <p:nvPr/>
        </p:nvSpPr>
        <p:spPr>
          <a:xfrm>
            <a:off x="6335819" y="8687586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532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F8AEB-2E79-D66D-3D5A-8A5EBA7CF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6B0900-8244-E73B-22FF-7CA052D55FDA}"/>
              </a:ext>
            </a:extLst>
          </p:cNvPr>
          <p:cNvSpPr txBox="1"/>
          <p:nvPr/>
        </p:nvSpPr>
        <p:spPr>
          <a:xfrm>
            <a:off x="305741" y="985784"/>
            <a:ext cx="6426363" cy="7427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25"/>
              </a:lnSpc>
            </a:pPr>
            <a:r>
              <a:rPr lang="en-US" sz="1000" b="1" dirty="0"/>
              <a:t>Oulahan Immigration Law, S.C.</a:t>
            </a:r>
            <a:endParaRPr lang="en-US" sz="1000" dirty="0"/>
          </a:p>
          <a:p>
            <a:pPr>
              <a:lnSpc>
                <a:spcPts val="1125"/>
              </a:lnSpc>
            </a:pPr>
            <a:r>
              <a:rPr lang="en-US" sz="1000" dirty="0"/>
              <a:t>2514 S. 102nd Street, Suite 250, West Allis, WI 53227</a:t>
            </a:r>
          </a:p>
          <a:p>
            <a:pPr>
              <a:lnSpc>
                <a:spcPts val="1125"/>
              </a:lnSpc>
            </a:pPr>
            <a:r>
              <a:rPr lang="en-US" sz="1000" dirty="0"/>
              <a:t>(414) 501-3963     </a:t>
            </a:r>
            <a:r>
              <a:rPr lang="en-US" sz="1000" u="sng" dirty="0">
                <a:hlinkClick r:id="rId2"/>
              </a:rPr>
              <a:t>https://www.oulahanimmigration.com/</a:t>
            </a:r>
            <a:endParaRPr lang="en-US" sz="1000" dirty="0"/>
          </a:p>
          <a:p>
            <a:pPr>
              <a:lnSpc>
                <a:spcPts val="1125"/>
              </a:lnSpc>
            </a:pPr>
            <a:r>
              <a:rPr lang="es-ES" sz="1000" b="1" dirty="0"/>
              <a:t>Servicios:</a:t>
            </a:r>
            <a:r>
              <a:rPr lang="es-ES" sz="1000" dirty="0"/>
              <a:t> Inmigración basada en la familia, defensa contra la deportación, naturalización, visas U, VAWA, asilo, acción diferida/DACA, alivio posterior a la condena y consecuencias migratorias de condenas penales.</a:t>
            </a:r>
          </a:p>
          <a:p>
            <a:pPr>
              <a:lnSpc>
                <a:spcPts val="1125"/>
              </a:lnSpc>
            </a:pPr>
            <a:br>
              <a:rPr lang="en-US" sz="1000" dirty="0"/>
            </a:br>
            <a:r>
              <a:rPr lang="en-US" sz="1000" b="1" dirty="0"/>
              <a:t>Layde &amp; Parra, S.C.</a:t>
            </a:r>
            <a:endParaRPr lang="en-US" sz="1000" dirty="0"/>
          </a:p>
          <a:p>
            <a:pPr>
              <a:lnSpc>
                <a:spcPts val="1125"/>
              </a:lnSpc>
            </a:pPr>
            <a:r>
              <a:rPr lang="en-US" sz="1000" dirty="0"/>
              <a:t>6737 W. Washington St. #1111, West Allis, WI 53214</a:t>
            </a:r>
          </a:p>
          <a:p>
            <a:pPr>
              <a:lnSpc>
                <a:spcPts val="1125"/>
              </a:lnSpc>
            </a:pPr>
            <a:r>
              <a:rPr lang="en-US" sz="1000" dirty="0"/>
              <a:t>(414) 488-1200     </a:t>
            </a:r>
            <a:r>
              <a:rPr lang="en-US" sz="1000" u="sng" dirty="0">
                <a:hlinkClick r:id="rId3"/>
              </a:rPr>
              <a:t>https://laydeimmigration.com/</a:t>
            </a:r>
            <a:endParaRPr lang="en-US" sz="1000" dirty="0"/>
          </a:p>
          <a:p>
            <a:pPr>
              <a:lnSpc>
                <a:spcPts val="1125"/>
              </a:lnSpc>
            </a:pPr>
            <a:r>
              <a:rPr lang="es-ES" sz="1000" b="1" dirty="0"/>
              <a:t>Servicios:</a:t>
            </a:r>
            <a:r>
              <a:rPr lang="es-ES" sz="1000" dirty="0"/>
              <a:t> Inmigración basada en la familia, defensa contra la deportación, alivio humanitario, asilo y visas.</a:t>
            </a:r>
          </a:p>
          <a:p>
            <a:pPr>
              <a:lnSpc>
                <a:spcPts val="1125"/>
              </a:lnSpc>
            </a:pPr>
            <a:br>
              <a:rPr lang="en-US" sz="1000" dirty="0"/>
            </a:br>
            <a:r>
              <a:rPr lang="en-US" sz="1000" b="1" dirty="0"/>
              <a:t>Fernandez, Chadwick &amp; Crouse</a:t>
            </a:r>
            <a:endParaRPr lang="en-US" sz="1000" dirty="0"/>
          </a:p>
          <a:p>
            <a:pPr>
              <a:lnSpc>
                <a:spcPts val="1125"/>
              </a:lnSpc>
            </a:pPr>
            <a:r>
              <a:rPr lang="en-US" sz="1000" dirty="0"/>
              <a:t>3920 W. National Avenue, Milwaukee, WI 53215</a:t>
            </a:r>
          </a:p>
          <a:p>
            <a:pPr>
              <a:lnSpc>
                <a:spcPts val="1125"/>
              </a:lnSpc>
            </a:pPr>
            <a:r>
              <a:rPr lang="en-US" sz="1000" dirty="0"/>
              <a:t>(414) 643-5676     </a:t>
            </a:r>
            <a:r>
              <a:rPr lang="en-US" sz="1000" u="sng" dirty="0">
                <a:hlinkClick r:id="rId4"/>
              </a:rPr>
              <a:t>https://www.fccimmigrationlaw.com/</a:t>
            </a:r>
            <a:endParaRPr lang="en-US" sz="1000" dirty="0"/>
          </a:p>
          <a:p>
            <a:pPr>
              <a:lnSpc>
                <a:spcPts val="1125"/>
              </a:lnSpc>
            </a:pPr>
            <a:r>
              <a:rPr lang="es-ES" sz="1000" dirty="0"/>
              <a:t>Servicios: Inmigración basada en la familia, defensa contra la remoción, asilo, Acción Diferida para los Llegados en la Infancia (DACA), alivio humanitario, visas U, Estatus de Protección Temporal (TPS) y solicitudes para víctimas de violencia doméstica.</a:t>
            </a:r>
            <a:br>
              <a:rPr lang="en-US" sz="1000" dirty="0"/>
            </a:br>
            <a:r>
              <a:rPr lang="en-US" sz="1000" b="1" dirty="0"/>
              <a:t>Odrcic Law Group, LLC</a:t>
            </a:r>
            <a:endParaRPr lang="en-US" sz="1000" dirty="0"/>
          </a:p>
          <a:p>
            <a:pPr>
              <a:lnSpc>
                <a:spcPts val="1125"/>
              </a:lnSpc>
            </a:pPr>
            <a:r>
              <a:rPr lang="en-US" sz="1000" dirty="0"/>
              <a:t>5555 N. Port Washington Road, Suite 201, Milwaukee, WI 53227</a:t>
            </a:r>
          </a:p>
          <a:p>
            <a:pPr>
              <a:lnSpc>
                <a:spcPts val="1125"/>
              </a:lnSpc>
            </a:pPr>
            <a:r>
              <a:rPr lang="en-US" sz="1000" dirty="0"/>
              <a:t>(414) 249-3720     </a:t>
            </a:r>
            <a:r>
              <a:rPr lang="en-US" sz="1000" u="sng" dirty="0">
                <a:hlinkClick r:id="rId5"/>
              </a:rPr>
              <a:t>https://djovisa.com/</a:t>
            </a:r>
            <a:endParaRPr lang="en-US" sz="1000" dirty="0"/>
          </a:p>
          <a:p>
            <a:pPr>
              <a:lnSpc>
                <a:spcPts val="1125"/>
              </a:lnSpc>
            </a:pPr>
            <a:r>
              <a:rPr lang="es-ES" sz="1000" dirty="0"/>
              <a:t>Servicios: Inmigración basada en la familia, litigio federal, defensa contra la remoción, asilo, alivio posterior a la condena y alivio humanitario.</a:t>
            </a:r>
            <a:br>
              <a:rPr lang="en-US" sz="1000" dirty="0"/>
            </a:br>
            <a:endParaRPr lang="en-US" sz="1000" dirty="0"/>
          </a:p>
          <a:p>
            <a:pPr>
              <a:lnSpc>
                <a:spcPts val="1125"/>
              </a:lnSpc>
            </a:pPr>
            <a:r>
              <a:rPr lang="en-US" sz="1000" b="1" dirty="0"/>
              <a:t>Christopher &amp; De Leon</a:t>
            </a:r>
            <a:endParaRPr lang="en-US" sz="1000" dirty="0"/>
          </a:p>
          <a:p>
            <a:pPr>
              <a:lnSpc>
                <a:spcPts val="1125"/>
              </a:lnSpc>
            </a:pPr>
            <a:r>
              <a:rPr lang="en-US" sz="1000" dirty="0"/>
              <a:t>2013 14th Avenue, South Milwaukee, WI 53172</a:t>
            </a:r>
          </a:p>
          <a:p>
            <a:pPr>
              <a:lnSpc>
                <a:spcPts val="1125"/>
              </a:lnSpc>
            </a:pPr>
            <a:r>
              <a:rPr lang="en-US" sz="1000" dirty="0"/>
              <a:t>(414) 751-0051      </a:t>
            </a:r>
            <a:r>
              <a:rPr lang="en-US" sz="1000" u="sng" dirty="0">
                <a:hlinkClick r:id="rId6"/>
              </a:rPr>
              <a:t>https://christopher-law.com/</a:t>
            </a:r>
            <a:endParaRPr lang="en-US" sz="1000" dirty="0"/>
          </a:p>
          <a:p>
            <a:pPr>
              <a:lnSpc>
                <a:spcPts val="1125"/>
              </a:lnSpc>
            </a:pPr>
            <a:r>
              <a:rPr lang="es-ES" sz="1000" dirty="0"/>
              <a:t>Servicios: Inmigración familiar, defensa penal y defensa contra la remoción.</a:t>
            </a:r>
            <a:br>
              <a:rPr lang="en-US" sz="1000" dirty="0"/>
            </a:br>
            <a:endParaRPr lang="en-US" sz="1000" dirty="0"/>
          </a:p>
          <a:p>
            <a:pPr>
              <a:lnSpc>
                <a:spcPts val="1125"/>
              </a:lnSpc>
            </a:pPr>
            <a:r>
              <a:rPr lang="en-US" sz="1000" b="1" dirty="0" err="1"/>
              <a:t>Murrar</a:t>
            </a:r>
            <a:r>
              <a:rPr lang="en-US" sz="1000" b="1" dirty="0"/>
              <a:t> Law, LLC</a:t>
            </a:r>
            <a:endParaRPr lang="en-US" sz="1000" dirty="0"/>
          </a:p>
          <a:p>
            <a:pPr>
              <a:lnSpc>
                <a:spcPts val="1125"/>
              </a:lnSpc>
            </a:pPr>
            <a:r>
              <a:rPr lang="en-US" sz="1000" dirty="0"/>
              <a:t>610 W. Lincoln Avenue, Suite 2B, Milwaukee, WI 53215</a:t>
            </a:r>
          </a:p>
          <a:p>
            <a:pPr>
              <a:lnSpc>
                <a:spcPts val="1125"/>
              </a:lnSpc>
            </a:pPr>
            <a:r>
              <a:rPr lang="en-US" sz="1000" dirty="0"/>
              <a:t>(414) 519-6882</a:t>
            </a:r>
          </a:p>
          <a:p>
            <a:pPr>
              <a:lnSpc>
                <a:spcPts val="1125"/>
              </a:lnSpc>
            </a:pPr>
            <a:r>
              <a:rPr lang="en-US" sz="1000" u="sng" dirty="0">
                <a:hlinkClick r:id="rId7"/>
              </a:rPr>
              <a:t>https://murrarlaw.com/</a:t>
            </a:r>
            <a:endParaRPr lang="en-US" sz="1000" dirty="0"/>
          </a:p>
          <a:p>
            <a:pPr>
              <a:lnSpc>
                <a:spcPts val="1125"/>
              </a:lnSpc>
            </a:pPr>
            <a:r>
              <a:rPr lang="es-ES" sz="1000" dirty="0"/>
              <a:t>Servicios: Inmigración basada en la familia, asilo, alivio humanitario y defensa contra la remoción.</a:t>
            </a:r>
          </a:p>
          <a:p>
            <a:pPr>
              <a:lnSpc>
                <a:spcPts val="1125"/>
              </a:lnSpc>
            </a:pPr>
            <a:endParaRPr lang="en-US" sz="1000" dirty="0"/>
          </a:p>
          <a:p>
            <a:pPr>
              <a:lnSpc>
                <a:spcPts val="1125"/>
              </a:lnSpc>
            </a:pPr>
            <a:r>
              <a:rPr lang="en-US" sz="1000" b="1" dirty="0"/>
              <a:t>Straub Immigration, LLC </a:t>
            </a:r>
            <a:endParaRPr lang="en-US" sz="1000" dirty="0"/>
          </a:p>
          <a:p>
            <a:pPr>
              <a:lnSpc>
                <a:spcPts val="1125"/>
              </a:lnSpc>
            </a:pPr>
            <a:r>
              <a:rPr lang="en-US" sz="1000" dirty="0"/>
              <a:t>250 E. Wisconsin Avenue, #810</a:t>
            </a:r>
          </a:p>
          <a:p>
            <a:pPr>
              <a:lnSpc>
                <a:spcPts val="1125"/>
              </a:lnSpc>
            </a:pPr>
            <a:r>
              <a:rPr lang="en-US" sz="1000" dirty="0"/>
              <a:t>Milwaukee, WI 53202</a:t>
            </a:r>
          </a:p>
          <a:p>
            <a:pPr>
              <a:lnSpc>
                <a:spcPts val="1125"/>
              </a:lnSpc>
            </a:pPr>
            <a:r>
              <a:rPr lang="en-US" sz="1000" dirty="0"/>
              <a:t>(414) 224-8472     </a:t>
            </a:r>
            <a:r>
              <a:rPr lang="en-US" sz="1000" u="sng" dirty="0">
                <a:hlinkClick r:id="rId8"/>
              </a:rPr>
              <a:t>https://www.straubimmigration.com/</a:t>
            </a:r>
            <a:endParaRPr lang="en-US" sz="1000" dirty="0"/>
          </a:p>
          <a:p>
            <a:pPr>
              <a:lnSpc>
                <a:spcPts val="1125"/>
              </a:lnSpc>
            </a:pPr>
            <a:r>
              <a:rPr lang="es-ES" sz="1000" dirty="0"/>
              <a:t>Servicios: Inmigración basada en la familia, asilo, visas y defensa contra la remoción.</a:t>
            </a:r>
          </a:p>
          <a:p>
            <a:pPr>
              <a:lnSpc>
                <a:spcPts val="1125"/>
              </a:lnSpc>
            </a:pPr>
            <a:br>
              <a:rPr lang="en-US" sz="1000" dirty="0"/>
            </a:br>
            <a:r>
              <a:rPr lang="en-US" sz="1000" b="1" dirty="0"/>
              <a:t>Sesini Law Group, S.C.</a:t>
            </a:r>
            <a:endParaRPr lang="en-US" sz="1000" dirty="0"/>
          </a:p>
          <a:p>
            <a:pPr>
              <a:lnSpc>
                <a:spcPts val="1125"/>
              </a:lnSpc>
            </a:pPr>
            <a:r>
              <a:rPr lang="en-US" sz="1000" dirty="0"/>
              <a:t>234 W. Florida Street, Suite 211, Milwaukee, WI 53204</a:t>
            </a:r>
          </a:p>
          <a:p>
            <a:pPr>
              <a:lnSpc>
                <a:spcPts val="1125"/>
              </a:lnSpc>
            </a:pPr>
            <a:r>
              <a:rPr lang="en-US" sz="1000" dirty="0"/>
              <a:t>(414) 224-8080      </a:t>
            </a:r>
            <a:r>
              <a:rPr lang="en-US" sz="1000" u="sng" dirty="0">
                <a:hlinkClick r:id="rId9"/>
              </a:rPr>
              <a:t>https://www.sesinilaw.com/</a:t>
            </a:r>
            <a:endParaRPr lang="en-US" sz="1000" dirty="0"/>
          </a:p>
          <a:p>
            <a:pPr>
              <a:lnSpc>
                <a:spcPts val="1125"/>
              </a:lnSpc>
            </a:pPr>
            <a:r>
              <a:rPr lang="es-ES" sz="1000" dirty="0"/>
              <a:t>Servicios: Inmigración basada en la familia, litigio federal, asilo, DACA, visas y defensa contra la remoción.</a:t>
            </a:r>
          </a:p>
          <a:p>
            <a:pPr>
              <a:lnSpc>
                <a:spcPts val="1125"/>
              </a:lnSpc>
            </a:pPr>
            <a:br>
              <a:rPr lang="en-US" sz="1200" dirty="0"/>
            </a:br>
            <a:r>
              <a:rPr lang="en-US" sz="1000" b="1" dirty="0"/>
              <a:t>Michael Best &amp; Friedrich LLP (Para </a:t>
            </a:r>
            <a:r>
              <a:rPr lang="en-US" sz="1000" b="1" dirty="0" err="1"/>
              <a:t>empleadores</a:t>
            </a:r>
            <a:r>
              <a:rPr lang="en-US" sz="1000" b="1" dirty="0"/>
              <a:t>)</a:t>
            </a:r>
          </a:p>
          <a:p>
            <a:pPr>
              <a:lnSpc>
                <a:spcPts val="1125"/>
              </a:lnSpc>
            </a:pPr>
            <a:r>
              <a:rPr lang="en-US" sz="1000" dirty="0"/>
              <a:t>790 N. Water Street, Suite 2500, Milwaukee, WI 53202</a:t>
            </a:r>
          </a:p>
          <a:p>
            <a:pPr>
              <a:lnSpc>
                <a:spcPts val="1125"/>
              </a:lnSpc>
            </a:pPr>
            <a:r>
              <a:rPr lang="en-US" sz="1000" dirty="0"/>
              <a:t>(414)271-6560     </a:t>
            </a:r>
            <a:r>
              <a:rPr lang="en-US" sz="1000" dirty="0">
                <a:hlinkClick r:id="rId10"/>
              </a:rPr>
              <a:t>https://www.michaelbest.com/</a:t>
            </a:r>
            <a:r>
              <a:rPr lang="en-US" sz="1000" dirty="0"/>
              <a:t> </a:t>
            </a:r>
          </a:p>
          <a:p>
            <a:pPr>
              <a:lnSpc>
                <a:spcPts val="1125"/>
              </a:lnSpc>
            </a:pPr>
            <a:r>
              <a:rPr lang="es-ES" sz="1000" dirty="0"/>
              <a:t>Servicios: Visas de trabajo patrocinadas por empleadores (H-1B, TN, L-1, O-1, J-1 y R-1), tarjetas de residencia (“Green </a:t>
            </a:r>
            <a:r>
              <a:rPr lang="es-ES" sz="1000" dirty="0" err="1"/>
              <a:t>Cards</a:t>
            </a:r>
            <a:r>
              <a:rPr lang="es-ES" sz="1000" dirty="0"/>
              <a:t>”) para todas las categorías de EB-1, EB-2 y EB-3, resolución de problemas relacionados con visas de trabajo y tarjetas de residencia, cumplimiento del formulario I-9, creación de políticas, capacitación, negociaciones con ICE y asuntos de discrepancia (“</a:t>
            </a:r>
            <a:r>
              <a:rPr lang="es-ES" sz="1000" dirty="0" err="1"/>
              <a:t>mismatch</a:t>
            </a:r>
            <a:r>
              <a:rPr lang="es-ES" sz="1000" dirty="0"/>
              <a:t>”) del número de Seguro Social.</a:t>
            </a:r>
            <a:endParaRPr lang="en-US" sz="1200" kern="1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3255E-6115-8788-A737-5B0B671B4D03}"/>
              </a:ext>
            </a:extLst>
          </p:cNvPr>
          <p:cNvSpPr txBox="1"/>
          <p:nvPr/>
        </p:nvSpPr>
        <p:spPr>
          <a:xfrm>
            <a:off x="1059180" y="131995"/>
            <a:ext cx="464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Wisconsin:</a:t>
            </a:r>
          </a:p>
          <a:p>
            <a:r>
              <a:rPr lang="es-ES" sz="1200" dirty="0">
                <a:solidFill>
                  <a:schemeClr val="tx2"/>
                </a:solidFill>
                <a:latin typeface="Impact" panose="020B0806030902050204" pitchFamily="34" charset="0"/>
              </a:rPr>
              <a:t>Lista de referencias de defensa contra la remoción/deportación</a:t>
            </a:r>
          </a:p>
          <a:p>
            <a:r>
              <a:rPr lang="es-ES" sz="1000" dirty="0">
                <a:solidFill>
                  <a:schemeClr val="tx2"/>
                </a:solidFill>
                <a:latin typeface="Impact" panose="020B0806030902050204" pitchFamily="34" charset="0"/>
              </a:rPr>
              <a:t>V4.0</a:t>
            </a:r>
            <a:endParaRPr lang="en-US" sz="10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16217-98E4-43E5-F5B7-E2AF25F9FA31}"/>
              </a:ext>
            </a:extLst>
          </p:cNvPr>
          <p:cNvSpPr txBox="1"/>
          <p:nvPr/>
        </p:nvSpPr>
        <p:spPr>
          <a:xfrm>
            <a:off x="1341022" y="8687586"/>
            <a:ext cx="42274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11"/>
              </a:rPr>
              <a:t>www</a:t>
            </a:r>
            <a:r>
              <a:rPr lang="en-US" sz="1000">
                <a:hlinkClick r:id="rId11"/>
              </a:rPr>
              <a:t>.forwardlatinoespanol.</a:t>
            </a:r>
            <a:r>
              <a:rPr lang="en-US" sz="1000" dirty="0">
                <a:hlinkClick r:id="rId11"/>
              </a:rPr>
              <a:t>org</a:t>
            </a:r>
            <a:r>
              <a:rPr lang="en-US" sz="1000" dirty="0"/>
              <a:t>    				(833)LAT-INO1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2143B-2092-6536-AC6A-474F01E96C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1" y="193549"/>
            <a:ext cx="624839" cy="6246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58B5B6-5738-BA7F-8D13-4F42CBBB3CAC}"/>
              </a:ext>
            </a:extLst>
          </p:cNvPr>
          <p:cNvSpPr txBox="1"/>
          <p:nvPr/>
        </p:nvSpPr>
        <p:spPr>
          <a:xfrm>
            <a:off x="6335819" y="8687586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7408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6FCB44-4556-E8F5-B6AF-32BBE96424F9}"/>
              </a:ext>
            </a:extLst>
          </p:cNvPr>
          <p:cNvSpPr txBox="1"/>
          <p:nvPr/>
        </p:nvSpPr>
        <p:spPr>
          <a:xfrm>
            <a:off x="1058012" y="82714"/>
            <a:ext cx="3998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  <a:latin typeface="Impact" panose="020B0806030902050204" pitchFamily="34" charset="0"/>
              </a:rPr>
              <a:t>Tarjetas de derechos constitucionales para ciudadanos e inmigrantes</a:t>
            </a:r>
          </a:p>
          <a:p>
            <a:r>
              <a:rPr lang="en-US" sz="800" dirty="0">
                <a:solidFill>
                  <a:srgbClr val="002060"/>
                </a:solidFill>
                <a:latin typeface="Impact" panose="020B0806030902050204" pitchFamily="34" charset="0"/>
              </a:rPr>
              <a:t>V4.0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3561C-5106-5CE2-D5F3-142BBD53F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64" y="108825"/>
            <a:ext cx="746267" cy="746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7AABC8-B036-1600-653E-8D4A1EC41A43}"/>
              </a:ext>
            </a:extLst>
          </p:cNvPr>
          <p:cNvSpPr txBox="1"/>
          <p:nvPr/>
        </p:nvSpPr>
        <p:spPr>
          <a:xfrm>
            <a:off x="99547" y="1201795"/>
            <a:ext cx="31099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/>
              <a:t>NO LE ABRA LA PUERTA</a:t>
            </a:r>
            <a:r>
              <a:rPr lang="es-ES" sz="700" dirty="0"/>
              <a:t> a un agente de inmigración a menos que tenga una orden firmada por un juez.  Si no es así, no abra la puerta.</a:t>
            </a:r>
          </a:p>
          <a:p>
            <a:r>
              <a:rPr lang="en-US" sz="700" b="1" dirty="0"/>
              <a:t>NO CONTESTE NINGUNA PREGUNTA </a:t>
            </a:r>
            <a:r>
              <a:rPr lang="en-US" sz="700" dirty="0"/>
              <a:t>de un agente de inmigración si el</a:t>
            </a:r>
          </a:p>
          <a:p>
            <a:r>
              <a:rPr lang="en-US" sz="700" dirty="0"/>
              <a:t>trata de hablar con usted. </a:t>
            </a:r>
            <a:r>
              <a:rPr lang="es-ES" sz="700" dirty="0"/>
              <a:t>Tiene derecho a permanecer en silencio o </a:t>
            </a:r>
          </a:p>
          <a:p>
            <a:r>
              <a:rPr lang="es-ES" sz="700" dirty="0"/>
              <a:t>hablar con su abogado.</a:t>
            </a:r>
            <a:endParaRPr lang="en-US" sz="700" dirty="0"/>
          </a:p>
          <a:p>
            <a:r>
              <a:rPr lang="en-US" sz="700" b="1" dirty="0"/>
              <a:t>NO FIRME NADA</a:t>
            </a:r>
            <a:r>
              <a:rPr lang="en-US" sz="700" dirty="0"/>
              <a:t> sin antes hablar con un abogado.  Usted tiene el</a:t>
            </a:r>
          </a:p>
          <a:p>
            <a:r>
              <a:rPr lang="en-US" sz="700" dirty="0"/>
              <a:t>derecho de hablar con un abogado.</a:t>
            </a:r>
          </a:p>
          <a:p>
            <a:r>
              <a:rPr lang="es-ES" sz="700" b="1" dirty="0"/>
              <a:t>SI EST</a:t>
            </a:r>
            <a:r>
              <a:rPr lang="en-US" sz="700" b="1" i="0" dirty="0">
                <a:solidFill>
                  <a:srgbClr val="1F1F1F"/>
                </a:solidFill>
                <a:effectLst/>
                <a:latin typeface="Google Sans"/>
              </a:rPr>
              <a:t>À</a:t>
            </a:r>
            <a:r>
              <a:rPr lang="es-ES" sz="700" b="1" dirty="0"/>
              <a:t> CONDUCIENDO Y LO DETIENEN,</a:t>
            </a:r>
            <a:r>
              <a:rPr lang="es-ES" sz="700" dirty="0"/>
              <a:t> el oficial puede exigirle que</a:t>
            </a:r>
          </a:p>
          <a:p>
            <a:r>
              <a:rPr lang="es-ES" sz="700" dirty="0"/>
              <a:t>muestre su licencia, el registro del vehículo y un comprobante de seguro,</a:t>
            </a:r>
          </a:p>
          <a:p>
            <a:r>
              <a:rPr lang="es-ES" sz="700" dirty="0"/>
              <a:t>pero no tiene que responder preguntas sobre su estádo migratorio.</a:t>
            </a:r>
            <a:endParaRPr lang="en-US" sz="700" dirty="0"/>
          </a:p>
          <a:p>
            <a:r>
              <a:rPr lang="en-US" sz="700" b="1" dirty="0"/>
              <a:t>SI USTED EST</a:t>
            </a:r>
            <a:r>
              <a:rPr lang="en-US" sz="700" b="1" i="0" dirty="0">
                <a:solidFill>
                  <a:srgbClr val="1F1F1F"/>
                </a:solidFill>
                <a:effectLst/>
                <a:latin typeface="Google Sans"/>
              </a:rPr>
              <a:t>À</a:t>
            </a:r>
            <a:r>
              <a:rPr lang="en-US" sz="700" b="1" dirty="0"/>
              <a:t> AFUERA DE SU CASA</a:t>
            </a:r>
            <a:r>
              <a:rPr lang="en-US" sz="700" dirty="0"/>
              <a:t>, pregunte al agente si es libre para</a:t>
            </a:r>
          </a:p>
          <a:p>
            <a:r>
              <a:rPr lang="en-US" sz="700" dirty="0"/>
              <a:t>irse y si dice que sí, váyase con tranquilidad.</a:t>
            </a:r>
          </a:p>
          <a:p>
            <a:r>
              <a:rPr lang="en-US" sz="800" b="1" dirty="0"/>
              <a:t>Números de teléfono:</a:t>
            </a:r>
          </a:p>
          <a:p>
            <a:r>
              <a:rPr lang="en-US" sz="800" b="1" dirty="0"/>
              <a:t>Abogado</a:t>
            </a:r>
            <a:r>
              <a:rPr lang="en-US" sz="800" dirty="0"/>
              <a:t>:                                             </a:t>
            </a:r>
            <a:r>
              <a:rPr lang="en-US" sz="800" b="1" dirty="0"/>
              <a:t>Consulado: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FE0514-B089-1E57-1112-E7D5EED891E1}"/>
              </a:ext>
            </a:extLst>
          </p:cNvPr>
          <p:cNvSpPr txBox="1"/>
          <p:nvPr/>
        </p:nvSpPr>
        <p:spPr>
          <a:xfrm>
            <a:off x="246864" y="2757931"/>
            <a:ext cx="2748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www.forwardlatinoespanol.org</a:t>
            </a:r>
            <a:r>
              <a:rPr lang="en-US" sz="900" b="1" dirty="0">
                <a:solidFill>
                  <a:srgbClr val="002060"/>
                </a:solidFill>
              </a:rPr>
              <a:t>     </a:t>
            </a:r>
            <a:r>
              <a:rPr lang="en-US" sz="900" b="1" dirty="0"/>
              <a:t>(833)LAT-INO1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47157E-5C7E-FF42-077A-6D08E7F5B8FD}"/>
              </a:ext>
            </a:extLst>
          </p:cNvPr>
          <p:cNvSpPr txBox="1"/>
          <p:nvPr/>
        </p:nvSpPr>
        <p:spPr>
          <a:xfrm>
            <a:off x="460866" y="1046043"/>
            <a:ext cx="2534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DERECHOS CONSTITUCIONALES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24C3A8-3852-F84E-F7B7-C2550F7885AC}"/>
              </a:ext>
            </a:extLst>
          </p:cNvPr>
          <p:cNvCxnSpPr>
            <a:cxnSpLocks/>
          </p:cNvCxnSpPr>
          <p:nvPr/>
        </p:nvCxnSpPr>
        <p:spPr>
          <a:xfrm>
            <a:off x="2159550" y="2783674"/>
            <a:ext cx="813051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81AFFE-7889-9E5B-3853-C9363481F875}"/>
              </a:ext>
            </a:extLst>
          </p:cNvPr>
          <p:cNvSpPr txBox="1"/>
          <p:nvPr/>
        </p:nvSpPr>
        <p:spPr>
          <a:xfrm>
            <a:off x="3519154" y="1201984"/>
            <a:ext cx="333642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30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DO NOT OPEN THE DOOR 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if an immigration agent is knocking on the door unless</a:t>
            </a:r>
          </a:p>
          <a:p>
            <a:pPr marR="5920" algn="l"/>
            <a:r>
              <a:rPr lang="en-US" sz="700" dirty="0">
                <a:latin typeface="Aptos" panose="020B0004020202020204" pitchFamily="34" charset="0"/>
              </a:rPr>
              <a:t>t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hey have a warrant signed by a judge. If they do not, do not open the door.</a:t>
            </a:r>
          </a:p>
          <a:p>
            <a:pPr marR="265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DO NOT ANSWER ANY QUESTIONS 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from an immigration agent if he tries to talk </a:t>
            </a:r>
          </a:p>
          <a:p>
            <a:pPr marR="11800" algn="l"/>
            <a:r>
              <a:rPr lang="en-US" sz="700" b="0" i="0" u="none" strike="noStrike" baseline="0" dirty="0">
                <a:latin typeface="Aptos" panose="020B0004020202020204" pitchFamily="34" charset="0"/>
              </a:rPr>
              <a:t>to you. You have the right to remain silent or talk to your attorney.</a:t>
            </a:r>
          </a:p>
          <a:p>
            <a:pPr marR="307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DO NOT SIGN ANYTHING 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without first talking to an attorney. You have the right </a:t>
            </a:r>
          </a:p>
          <a:p>
            <a:pPr marR="37950" algn="l"/>
            <a:r>
              <a:rPr lang="en-US" sz="700" b="0" i="0" u="none" strike="noStrike" baseline="0" dirty="0">
                <a:latin typeface="Aptos" panose="020B0004020202020204" pitchFamily="34" charset="0"/>
              </a:rPr>
              <a:t>to talk to an attorney.</a:t>
            </a:r>
          </a:p>
          <a:p>
            <a:pPr marR="380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IF YOU ARE DRIVING AND ARE STOPPED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, the officer may require you to show</a:t>
            </a:r>
          </a:p>
          <a:p>
            <a:pPr marR="3100" algn="l"/>
            <a:r>
              <a:rPr lang="en-US" sz="700" b="0" i="0" u="none" strike="noStrike" baseline="0" dirty="0">
                <a:latin typeface="Aptos" panose="020B0004020202020204" pitchFamily="34" charset="0"/>
              </a:rPr>
              <a:t>your license, vehicle registration, and proof of insurance, but you do not have to answer questions about your immigration status.</a:t>
            </a:r>
          </a:p>
          <a:p>
            <a:pPr marR="367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IF YOU ARE OUTSIDE YOUR HOME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, ask the agent if you are free to leave and if</a:t>
            </a:r>
          </a:p>
          <a:p>
            <a:pPr marR="31200" algn="l"/>
            <a:r>
              <a:rPr lang="en-US" sz="700" b="0" i="0" u="none" strike="noStrike" baseline="0" dirty="0">
                <a:latin typeface="Aptos" panose="020B0004020202020204" pitchFamily="34" charset="0"/>
              </a:rPr>
              <a:t>he or she says yes, leave quietly.</a:t>
            </a:r>
          </a:p>
          <a:p>
            <a:pPr marR="40070" algn="l"/>
            <a:r>
              <a:rPr lang="en-US" sz="800" b="1" i="0" u="none" strike="noStrike" baseline="0" dirty="0">
                <a:latin typeface="Aptos" panose="020B0004020202020204" pitchFamily="34" charset="0"/>
              </a:rPr>
              <a:t>Phone Numbers:</a:t>
            </a:r>
            <a:endParaRPr lang="en-US" sz="800" b="0" i="0" u="none" strike="noStrike" baseline="0" dirty="0">
              <a:latin typeface="Aptos" panose="020B0004020202020204" pitchFamily="34" charset="0"/>
            </a:endParaRPr>
          </a:p>
          <a:p>
            <a:pPr marR="21520" algn="l"/>
            <a:endParaRPr lang="en-US" sz="800" b="1" i="0" u="none" strike="noStrike" baseline="0" dirty="0">
              <a:latin typeface="Aptos" panose="020B0004020202020204" pitchFamily="34" charset="0"/>
            </a:endParaRPr>
          </a:p>
          <a:p>
            <a:pPr marR="21520" algn="l"/>
            <a:r>
              <a:rPr lang="en-US" sz="800" b="1" i="0" u="none" strike="noStrike" baseline="0" dirty="0">
                <a:latin typeface="Aptos" panose="020B0004020202020204" pitchFamily="34" charset="0"/>
              </a:rPr>
              <a:t>Attorney: 			Consulate</a:t>
            </a:r>
            <a:r>
              <a:rPr lang="en-US" sz="700" b="1" i="0" u="none" strike="noStrike" baseline="0" dirty="0">
                <a:latin typeface="Aptos" panose="020B0004020202020204" pitchFamily="34" charset="0"/>
              </a:rPr>
              <a:t>:</a:t>
            </a:r>
            <a:endParaRPr lang="en-US" sz="7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15817C-3766-C6E8-712F-BEE02EF45576}"/>
              </a:ext>
            </a:extLst>
          </p:cNvPr>
          <p:cNvCxnSpPr>
            <a:cxnSpLocks/>
          </p:cNvCxnSpPr>
          <p:nvPr/>
        </p:nvCxnSpPr>
        <p:spPr>
          <a:xfrm>
            <a:off x="651487" y="2779864"/>
            <a:ext cx="813051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62438A-DB7B-0B47-F3CC-EAD77FE75925}"/>
              </a:ext>
            </a:extLst>
          </p:cNvPr>
          <p:cNvCxnSpPr>
            <a:cxnSpLocks/>
          </p:cNvCxnSpPr>
          <p:nvPr/>
        </p:nvCxnSpPr>
        <p:spPr>
          <a:xfrm>
            <a:off x="4073049" y="2795347"/>
            <a:ext cx="813051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D9A883-E65A-6490-85AF-9F5FDBF3E696}"/>
              </a:ext>
            </a:extLst>
          </p:cNvPr>
          <p:cNvCxnSpPr>
            <a:cxnSpLocks/>
          </p:cNvCxnSpPr>
          <p:nvPr/>
        </p:nvCxnSpPr>
        <p:spPr>
          <a:xfrm>
            <a:off x="5523478" y="2780757"/>
            <a:ext cx="1002828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6936990-55AF-B150-73E2-5A3467EA1A75}"/>
              </a:ext>
            </a:extLst>
          </p:cNvPr>
          <p:cNvSpPr txBox="1"/>
          <p:nvPr/>
        </p:nvSpPr>
        <p:spPr>
          <a:xfrm>
            <a:off x="3862219" y="2757931"/>
            <a:ext cx="25346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www.forwardlatino.org</a:t>
            </a:r>
            <a:r>
              <a:rPr lang="en-US" sz="900" b="1" dirty="0">
                <a:solidFill>
                  <a:srgbClr val="002060"/>
                </a:solidFill>
              </a:rPr>
              <a:t>     </a:t>
            </a:r>
            <a:r>
              <a:rPr lang="en-US" sz="900" b="1" dirty="0"/>
              <a:t>(833)LAT-INO1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ABCE36-9F2F-67D8-A564-F36F51A3B16A}"/>
              </a:ext>
            </a:extLst>
          </p:cNvPr>
          <p:cNvSpPr txBox="1"/>
          <p:nvPr/>
        </p:nvSpPr>
        <p:spPr>
          <a:xfrm>
            <a:off x="3864519" y="1043316"/>
            <a:ext cx="2534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CONSTITUTIONAL RIGHTS</a:t>
            </a:r>
          </a:p>
        </p:txBody>
      </p:sp>
      <p:pic>
        <p:nvPicPr>
          <p:cNvPr id="16" name="Picture 15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5878547F-A919-8598-D321-1262CDC8D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4" y="1032886"/>
            <a:ext cx="243872" cy="222853"/>
          </a:xfrm>
          <a:prstGeom prst="rect">
            <a:avLst/>
          </a:prstGeom>
        </p:spPr>
      </p:pic>
      <p:pic>
        <p:nvPicPr>
          <p:cNvPr id="17" name="Picture 16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5BF0C5EC-9C4D-C176-3682-BD88C11FE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11" y="1022298"/>
            <a:ext cx="243872" cy="2228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5E0D9-8E48-B51B-4BD4-6D2C303DD269}"/>
              </a:ext>
            </a:extLst>
          </p:cNvPr>
          <p:cNvSpPr txBox="1"/>
          <p:nvPr/>
        </p:nvSpPr>
        <p:spPr>
          <a:xfrm>
            <a:off x="101969" y="3215332"/>
            <a:ext cx="31099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/>
              <a:t>NO LE ABRA LA PUERTA</a:t>
            </a:r>
            <a:r>
              <a:rPr lang="es-ES" sz="700" dirty="0"/>
              <a:t> a un agente de inmigración a menos que tenga una orden firmada por un juez.  Si no es así, no abra la puerta.</a:t>
            </a:r>
          </a:p>
          <a:p>
            <a:r>
              <a:rPr lang="en-US" sz="700" b="1" dirty="0"/>
              <a:t>NO CONTESTE NINGUNA PREGUNTA </a:t>
            </a:r>
            <a:r>
              <a:rPr lang="en-US" sz="700" dirty="0"/>
              <a:t>de un agente de inmigración si el</a:t>
            </a:r>
          </a:p>
          <a:p>
            <a:r>
              <a:rPr lang="en-US" sz="700" dirty="0"/>
              <a:t>trata de hablar con usted. </a:t>
            </a:r>
            <a:r>
              <a:rPr lang="es-ES" sz="700" dirty="0"/>
              <a:t>Tiene derecho a permanecer en silencio o </a:t>
            </a:r>
          </a:p>
          <a:p>
            <a:r>
              <a:rPr lang="es-ES" sz="700" dirty="0"/>
              <a:t>hablar con su abogado.</a:t>
            </a:r>
            <a:endParaRPr lang="en-US" sz="700" dirty="0"/>
          </a:p>
          <a:p>
            <a:r>
              <a:rPr lang="en-US" sz="700" b="1" dirty="0"/>
              <a:t>NO FIRME NADA</a:t>
            </a:r>
            <a:r>
              <a:rPr lang="en-US" sz="700" dirty="0"/>
              <a:t> sin antes hablar con un abogado.  Usted tiene el</a:t>
            </a:r>
          </a:p>
          <a:p>
            <a:r>
              <a:rPr lang="en-US" sz="700" dirty="0"/>
              <a:t>derecho de hablar con un abogado.</a:t>
            </a:r>
          </a:p>
          <a:p>
            <a:r>
              <a:rPr lang="es-ES" sz="700" b="1" dirty="0"/>
              <a:t>SI EST</a:t>
            </a:r>
            <a:r>
              <a:rPr lang="en-US" sz="700" b="1" i="0" dirty="0">
                <a:solidFill>
                  <a:srgbClr val="1F1F1F"/>
                </a:solidFill>
                <a:effectLst/>
                <a:latin typeface="Google Sans"/>
              </a:rPr>
              <a:t>À</a:t>
            </a:r>
            <a:r>
              <a:rPr lang="es-ES" sz="700" b="1" dirty="0"/>
              <a:t> CONDUCIENDO Y LO DETIENEN,</a:t>
            </a:r>
            <a:r>
              <a:rPr lang="es-ES" sz="700" dirty="0"/>
              <a:t> el oficial puede exigirle que</a:t>
            </a:r>
          </a:p>
          <a:p>
            <a:r>
              <a:rPr lang="es-ES" sz="700" dirty="0"/>
              <a:t>muestre su licencia, el registro del vehículo y un comprobante de seguro,</a:t>
            </a:r>
          </a:p>
          <a:p>
            <a:r>
              <a:rPr lang="es-ES" sz="700" dirty="0"/>
              <a:t>pero no tiene que responder preguntas sobre su estádo migratorio.</a:t>
            </a:r>
            <a:endParaRPr lang="en-US" sz="700" dirty="0"/>
          </a:p>
          <a:p>
            <a:r>
              <a:rPr lang="en-US" sz="700" b="1" dirty="0"/>
              <a:t>SI USTED EST</a:t>
            </a:r>
            <a:r>
              <a:rPr lang="en-US" sz="700" b="1" i="0" dirty="0">
                <a:solidFill>
                  <a:srgbClr val="1F1F1F"/>
                </a:solidFill>
                <a:effectLst/>
                <a:latin typeface="Google Sans"/>
              </a:rPr>
              <a:t>À</a:t>
            </a:r>
            <a:r>
              <a:rPr lang="en-US" sz="700" b="1" dirty="0"/>
              <a:t> AFUERA DE SU CASA</a:t>
            </a:r>
            <a:r>
              <a:rPr lang="en-US" sz="700" dirty="0"/>
              <a:t>, pregunte al agente si es libre para</a:t>
            </a:r>
          </a:p>
          <a:p>
            <a:r>
              <a:rPr lang="en-US" sz="700" dirty="0"/>
              <a:t>irse y si dice que sí, váyase con tranquilidad.</a:t>
            </a:r>
          </a:p>
          <a:p>
            <a:r>
              <a:rPr lang="en-US" sz="800" b="1" dirty="0"/>
              <a:t>Números de teléfono:</a:t>
            </a:r>
          </a:p>
          <a:p>
            <a:r>
              <a:rPr lang="en-US" sz="800" b="1" dirty="0"/>
              <a:t>Abogado</a:t>
            </a:r>
            <a:r>
              <a:rPr lang="en-US" sz="800" dirty="0"/>
              <a:t>:                                             </a:t>
            </a:r>
            <a:r>
              <a:rPr lang="en-US" sz="800" b="1" dirty="0"/>
              <a:t>Consulado: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93922B-B995-D3AC-01B8-96662FC3E39D}"/>
              </a:ext>
            </a:extLst>
          </p:cNvPr>
          <p:cNvSpPr txBox="1"/>
          <p:nvPr/>
        </p:nvSpPr>
        <p:spPr>
          <a:xfrm>
            <a:off x="249286" y="4771468"/>
            <a:ext cx="2748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www.forwardlatinoespanol.org</a:t>
            </a:r>
            <a:r>
              <a:rPr lang="en-US" sz="900" b="1" dirty="0">
                <a:solidFill>
                  <a:srgbClr val="002060"/>
                </a:solidFill>
              </a:rPr>
              <a:t>     </a:t>
            </a:r>
            <a:r>
              <a:rPr lang="en-US" sz="900" b="1" dirty="0"/>
              <a:t>(833)LAT-INO1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B1FE19-DDAE-FDFB-67D6-6EBC5FA2F709}"/>
              </a:ext>
            </a:extLst>
          </p:cNvPr>
          <p:cNvSpPr txBox="1"/>
          <p:nvPr/>
        </p:nvSpPr>
        <p:spPr>
          <a:xfrm>
            <a:off x="463288" y="3059580"/>
            <a:ext cx="2534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DERECHOS CONSTITUCIONALES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95BC8D-7628-D868-80F1-34D2A78399B0}"/>
              </a:ext>
            </a:extLst>
          </p:cNvPr>
          <p:cNvCxnSpPr>
            <a:cxnSpLocks/>
          </p:cNvCxnSpPr>
          <p:nvPr/>
        </p:nvCxnSpPr>
        <p:spPr>
          <a:xfrm>
            <a:off x="2161972" y="4797211"/>
            <a:ext cx="813051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62DDD55-CDF4-5B1F-B60E-26CFE53E38B2}"/>
              </a:ext>
            </a:extLst>
          </p:cNvPr>
          <p:cNvSpPr txBox="1"/>
          <p:nvPr/>
        </p:nvSpPr>
        <p:spPr>
          <a:xfrm>
            <a:off x="3521576" y="3215521"/>
            <a:ext cx="333642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30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DO NOT OPEN THE DOOR 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if an immigration agent is knocking on the door unless</a:t>
            </a:r>
          </a:p>
          <a:p>
            <a:pPr marR="5920" algn="l"/>
            <a:r>
              <a:rPr lang="en-US" sz="700" dirty="0">
                <a:latin typeface="Aptos" panose="020B0004020202020204" pitchFamily="34" charset="0"/>
              </a:rPr>
              <a:t>t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hey have a warrant signed by a judge. If they do not, do not open the door.</a:t>
            </a:r>
          </a:p>
          <a:p>
            <a:pPr marR="265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DO NOT ANSWER ANY QUESTIONS 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from an immigration agent if he tries to talk </a:t>
            </a:r>
          </a:p>
          <a:p>
            <a:pPr marR="11800" algn="l"/>
            <a:r>
              <a:rPr lang="en-US" sz="700" b="0" i="0" u="none" strike="noStrike" baseline="0" dirty="0">
                <a:latin typeface="Aptos" panose="020B0004020202020204" pitchFamily="34" charset="0"/>
              </a:rPr>
              <a:t>to you. You have the right to remain silent or talk to your attorney.</a:t>
            </a:r>
          </a:p>
          <a:p>
            <a:pPr marR="307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DO NOT SIGN ANYTHING 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without first talking to an attorney. You have the right </a:t>
            </a:r>
          </a:p>
          <a:p>
            <a:pPr marR="37950" algn="l"/>
            <a:r>
              <a:rPr lang="en-US" sz="700" b="0" i="0" u="none" strike="noStrike" baseline="0" dirty="0">
                <a:latin typeface="Aptos" panose="020B0004020202020204" pitchFamily="34" charset="0"/>
              </a:rPr>
              <a:t>to talk to an attorney.</a:t>
            </a:r>
          </a:p>
          <a:p>
            <a:pPr marR="380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IF YOU ARE DRIVING AND ARE STOPPED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, the officer may require you to show</a:t>
            </a:r>
          </a:p>
          <a:p>
            <a:pPr marR="3100" algn="l"/>
            <a:r>
              <a:rPr lang="en-US" sz="700" b="0" i="0" u="none" strike="noStrike" baseline="0" dirty="0">
                <a:latin typeface="Aptos" panose="020B0004020202020204" pitchFamily="34" charset="0"/>
              </a:rPr>
              <a:t>your license, vehicle registration, and proof of insurance, but you do not have to answer questions about your immigration status.</a:t>
            </a:r>
          </a:p>
          <a:p>
            <a:pPr marR="367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IF YOU ARE OUTSIDE YOUR HOME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, ask the agent if you are free to leave and if</a:t>
            </a:r>
          </a:p>
          <a:p>
            <a:pPr marR="31200" algn="l"/>
            <a:r>
              <a:rPr lang="en-US" sz="700" b="0" i="0" u="none" strike="noStrike" baseline="0" dirty="0">
                <a:latin typeface="Aptos" panose="020B0004020202020204" pitchFamily="34" charset="0"/>
              </a:rPr>
              <a:t>he or she says yes, leave quietly.</a:t>
            </a:r>
          </a:p>
          <a:p>
            <a:pPr marR="40070" algn="l"/>
            <a:r>
              <a:rPr lang="en-US" sz="800" b="1" i="0" u="none" strike="noStrike" baseline="0" dirty="0">
                <a:latin typeface="Aptos" panose="020B0004020202020204" pitchFamily="34" charset="0"/>
              </a:rPr>
              <a:t>Phone Numbers:</a:t>
            </a:r>
            <a:endParaRPr lang="en-US" sz="800" b="0" i="0" u="none" strike="noStrike" baseline="0" dirty="0">
              <a:latin typeface="Aptos" panose="020B0004020202020204" pitchFamily="34" charset="0"/>
            </a:endParaRPr>
          </a:p>
          <a:p>
            <a:pPr marR="21520" algn="l"/>
            <a:endParaRPr lang="en-US" sz="800" b="1" i="0" u="none" strike="noStrike" baseline="0" dirty="0">
              <a:latin typeface="Aptos" panose="020B0004020202020204" pitchFamily="34" charset="0"/>
            </a:endParaRPr>
          </a:p>
          <a:p>
            <a:pPr marR="21520" algn="l"/>
            <a:r>
              <a:rPr lang="en-US" sz="800" b="1" i="0" u="none" strike="noStrike" baseline="0" dirty="0">
                <a:latin typeface="Aptos" panose="020B0004020202020204" pitchFamily="34" charset="0"/>
              </a:rPr>
              <a:t>Attorney: 			Consulate</a:t>
            </a:r>
            <a:r>
              <a:rPr lang="en-US" sz="700" b="1" i="0" u="none" strike="noStrike" baseline="0" dirty="0">
                <a:latin typeface="Aptos" panose="020B0004020202020204" pitchFamily="34" charset="0"/>
              </a:rPr>
              <a:t>:</a:t>
            </a:r>
            <a:endParaRPr lang="en-US" sz="7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51C2EC-73C0-F457-2428-29E156C9B3B2}"/>
              </a:ext>
            </a:extLst>
          </p:cNvPr>
          <p:cNvCxnSpPr>
            <a:cxnSpLocks/>
          </p:cNvCxnSpPr>
          <p:nvPr/>
        </p:nvCxnSpPr>
        <p:spPr>
          <a:xfrm>
            <a:off x="653909" y="4793401"/>
            <a:ext cx="813051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AA76F7-B4CF-9D26-8903-09AA1325C316}"/>
              </a:ext>
            </a:extLst>
          </p:cNvPr>
          <p:cNvCxnSpPr>
            <a:cxnSpLocks/>
          </p:cNvCxnSpPr>
          <p:nvPr/>
        </p:nvCxnSpPr>
        <p:spPr>
          <a:xfrm>
            <a:off x="4075471" y="4808884"/>
            <a:ext cx="813051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28EFE8-BBCC-E941-A732-11AFC03F9EF5}"/>
              </a:ext>
            </a:extLst>
          </p:cNvPr>
          <p:cNvCxnSpPr>
            <a:cxnSpLocks/>
          </p:cNvCxnSpPr>
          <p:nvPr/>
        </p:nvCxnSpPr>
        <p:spPr>
          <a:xfrm>
            <a:off x="5525900" y="4794294"/>
            <a:ext cx="1002828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FDBBB39-108D-5450-817A-87316941231B}"/>
              </a:ext>
            </a:extLst>
          </p:cNvPr>
          <p:cNvSpPr txBox="1"/>
          <p:nvPr/>
        </p:nvSpPr>
        <p:spPr>
          <a:xfrm>
            <a:off x="3864641" y="4771468"/>
            <a:ext cx="25346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www.forwardlatino.org</a:t>
            </a:r>
            <a:r>
              <a:rPr lang="en-US" sz="900" b="1" dirty="0">
                <a:solidFill>
                  <a:srgbClr val="002060"/>
                </a:solidFill>
              </a:rPr>
              <a:t>     </a:t>
            </a:r>
            <a:r>
              <a:rPr lang="en-US" sz="900" b="1" dirty="0"/>
              <a:t>(833)LAT-INO1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B9C6BE-D050-9036-DA13-C63EE831279E}"/>
              </a:ext>
            </a:extLst>
          </p:cNvPr>
          <p:cNvSpPr txBox="1"/>
          <p:nvPr/>
        </p:nvSpPr>
        <p:spPr>
          <a:xfrm>
            <a:off x="3866941" y="3056853"/>
            <a:ext cx="2534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CONSTITUTIONAL RIGHTS</a:t>
            </a:r>
          </a:p>
        </p:txBody>
      </p:sp>
      <p:pic>
        <p:nvPicPr>
          <p:cNvPr id="28" name="Picture 27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66A1A786-71A6-1CBF-9B27-B92731EA8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6" y="3046423"/>
            <a:ext cx="243872" cy="222853"/>
          </a:xfrm>
          <a:prstGeom prst="rect">
            <a:avLst/>
          </a:prstGeom>
        </p:spPr>
      </p:pic>
      <p:pic>
        <p:nvPicPr>
          <p:cNvPr id="29" name="Picture 28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A86D3F70-87B9-9A77-F3CE-9BAA059FC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33" y="3035835"/>
            <a:ext cx="243872" cy="2228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C469788-FB0A-ADD8-99D3-E6A91DFC9EDE}"/>
              </a:ext>
            </a:extLst>
          </p:cNvPr>
          <p:cNvSpPr txBox="1"/>
          <p:nvPr/>
        </p:nvSpPr>
        <p:spPr>
          <a:xfrm>
            <a:off x="99547" y="5218769"/>
            <a:ext cx="31099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/>
              <a:t>NO LE ABRA LA PUERTA</a:t>
            </a:r>
            <a:r>
              <a:rPr lang="es-ES" sz="700" dirty="0"/>
              <a:t> a un agente de inmigración a menos que tenga una orden firmada por un juez.  Si no es así, no abra la puerta.</a:t>
            </a:r>
          </a:p>
          <a:p>
            <a:r>
              <a:rPr lang="en-US" sz="700" b="1" dirty="0"/>
              <a:t>NO CONTESTE NINGUNA PREGUNTA </a:t>
            </a:r>
            <a:r>
              <a:rPr lang="en-US" sz="700" dirty="0"/>
              <a:t>de un agente de inmigración si el</a:t>
            </a:r>
          </a:p>
          <a:p>
            <a:r>
              <a:rPr lang="en-US" sz="700" dirty="0"/>
              <a:t>trata de hablar con usted. </a:t>
            </a:r>
            <a:r>
              <a:rPr lang="es-ES" sz="700" dirty="0"/>
              <a:t>Tiene derecho a permanecer en silencio o </a:t>
            </a:r>
          </a:p>
          <a:p>
            <a:r>
              <a:rPr lang="es-ES" sz="700" dirty="0"/>
              <a:t>hablar con su abogado.</a:t>
            </a:r>
            <a:endParaRPr lang="en-US" sz="700" dirty="0"/>
          </a:p>
          <a:p>
            <a:r>
              <a:rPr lang="en-US" sz="700" b="1" dirty="0"/>
              <a:t>NO FIRME NADA</a:t>
            </a:r>
            <a:r>
              <a:rPr lang="en-US" sz="700" dirty="0"/>
              <a:t> sin antes hablar con un abogado.  Usted tiene el</a:t>
            </a:r>
          </a:p>
          <a:p>
            <a:r>
              <a:rPr lang="en-US" sz="700" dirty="0"/>
              <a:t>derecho de hablar con un abogado.</a:t>
            </a:r>
          </a:p>
          <a:p>
            <a:r>
              <a:rPr lang="es-ES" sz="700" b="1" dirty="0"/>
              <a:t>SI EST</a:t>
            </a:r>
            <a:r>
              <a:rPr lang="en-US" sz="700" b="1" i="0" dirty="0">
                <a:solidFill>
                  <a:srgbClr val="1F1F1F"/>
                </a:solidFill>
                <a:effectLst/>
                <a:latin typeface="Google Sans"/>
              </a:rPr>
              <a:t>À</a:t>
            </a:r>
            <a:r>
              <a:rPr lang="es-ES" sz="700" b="1" dirty="0"/>
              <a:t> CONDUCIENDO Y LO DETIENEN,</a:t>
            </a:r>
            <a:r>
              <a:rPr lang="es-ES" sz="700" dirty="0"/>
              <a:t> el oficial puede exigirle que</a:t>
            </a:r>
          </a:p>
          <a:p>
            <a:r>
              <a:rPr lang="es-ES" sz="700" dirty="0"/>
              <a:t>muestre su licencia, el registro del vehículo y un comprobante de seguro,</a:t>
            </a:r>
          </a:p>
          <a:p>
            <a:r>
              <a:rPr lang="es-ES" sz="700" dirty="0"/>
              <a:t>pero no tiene que responder preguntas sobre su estádo migratorio.</a:t>
            </a:r>
            <a:endParaRPr lang="en-US" sz="700" dirty="0"/>
          </a:p>
          <a:p>
            <a:r>
              <a:rPr lang="en-US" sz="700" b="1" dirty="0"/>
              <a:t>SI USTED EST</a:t>
            </a:r>
            <a:r>
              <a:rPr lang="en-US" sz="700" b="1" i="0" dirty="0">
                <a:solidFill>
                  <a:srgbClr val="1F1F1F"/>
                </a:solidFill>
                <a:effectLst/>
                <a:latin typeface="Google Sans"/>
              </a:rPr>
              <a:t>À</a:t>
            </a:r>
            <a:r>
              <a:rPr lang="en-US" sz="700" b="1" dirty="0"/>
              <a:t> AFUERA DE SU CASA</a:t>
            </a:r>
            <a:r>
              <a:rPr lang="en-US" sz="700" dirty="0"/>
              <a:t>, pregunte al agente si es libre para</a:t>
            </a:r>
          </a:p>
          <a:p>
            <a:r>
              <a:rPr lang="en-US" sz="700" dirty="0"/>
              <a:t>irse y si dice que sí, váyase con tranquilidad.</a:t>
            </a:r>
          </a:p>
          <a:p>
            <a:r>
              <a:rPr lang="en-US" sz="800" b="1" dirty="0"/>
              <a:t>Números de teléfono:</a:t>
            </a:r>
          </a:p>
          <a:p>
            <a:r>
              <a:rPr lang="en-US" sz="800" b="1" dirty="0"/>
              <a:t>Abogado</a:t>
            </a:r>
            <a:r>
              <a:rPr lang="en-US" sz="800" dirty="0"/>
              <a:t>:                                             </a:t>
            </a:r>
            <a:r>
              <a:rPr lang="en-US" sz="800" b="1" dirty="0"/>
              <a:t>Consulado: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21EE1F-8C3B-3380-65D1-8BF574F27FDC}"/>
              </a:ext>
            </a:extLst>
          </p:cNvPr>
          <p:cNvSpPr txBox="1"/>
          <p:nvPr/>
        </p:nvSpPr>
        <p:spPr>
          <a:xfrm>
            <a:off x="246864" y="6774905"/>
            <a:ext cx="2748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www.forwardlatinoespanol.org</a:t>
            </a:r>
            <a:r>
              <a:rPr lang="en-US" sz="900" b="1" dirty="0">
                <a:solidFill>
                  <a:srgbClr val="002060"/>
                </a:solidFill>
              </a:rPr>
              <a:t>     </a:t>
            </a:r>
            <a:r>
              <a:rPr lang="en-US" sz="900" b="1" dirty="0"/>
              <a:t>(833)LAT-INO1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470E82-4AA3-E0C8-92D6-70B148767E28}"/>
              </a:ext>
            </a:extLst>
          </p:cNvPr>
          <p:cNvSpPr txBox="1"/>
          <p:nvPr/>
        </p:nvSpPr>
        <p:spPr>
          <a:xfrm>
            <a:off x="460866" y="5063017"/>
            <a:ext cx="2534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DERECHOS CONSTITUCIONALES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71EC5DF-B359-F004-EDC4-910BABD305FF}"/>
              </a:ext>
            </a:extLst>
          </p:cNvPr>
          <p:cNvCxnSpPr>
            <a:cxnSpLocks/>
          </p:cNvCxnSpPr>
          <p:nvPr/>
        </p:nvCxnSpPr>
        <p:spPr>
          <a:xfrm>
            <a:off x="2159550" y="6800648"/>
            <a:ext cx="813051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0A4348D-B5D9-6385-3064-0B323250E1E4}"/>
              </a:ext>
            </a:extLst>
          </p:cNvPr>
          <p:cNvSpPr txBox="1"/>
          <p:nvPr/>
        </p:nvSpPr>
        <p:spPr>
          <a:xfrm>
            <a:off x="3519154" y="5218958"/>
            <a:ext cx="333642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30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DO NOT OPEN THE DOOR 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if an immigration agent is knocking on the door unless</a:t>
            </a:r>
          </a:p>
          <a:p>
            <a:pPr marR="5920" algn="l"/>
            <a:r>
              <a:rPr lang="en-US" sz="700" dirty="0">
                <a:latin typeface="Aptos" panose="020B0004020202020204" pitchFamily="34" charset="0"/>
              </a:rPr>
              <a:t>t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hey have a warrant signed by a judge. If they do not, do not open the door.</a:t>
            </a:r>
          </a:p>
          <a:p>
            <a:pPr marR="265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DO NOT ANSWER ANY QUESTIONS 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from an immigration agent if he tries to talk </a:t>
            </a:r>
          </a:p>
          <a:p>
            <a:pPr marR="11800" algn="l"/>
            <a:r>
              <a:rPr lang="en-US" sz="700" b="0" i="0" u="none" strike="noStrike" baseline="0" dirty="0">
                <a:latin typeface="Aptos" panose="020B0004020202020204" pitchFamily="34" charset="0"/>
              </a:rPr>
              <a:t>to you. You have the right to remain silent or talk to your attorney.</a:t>
            </a:r>
          </a:p>
          <a:p>
            <a:pPr marR="307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DO NOT SIGN ANYTHING 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without first talking to an attorney. You have the right </a:t>
            </a:r>
          </a:p>
          <a:p>
            <a:pPr marR="37950" algn="l"/>
            <a:r>
              <a:rPr lang="en-US" sz="700" b="0" i="0" u="none" strike="noStrike" baseline="0" dirty="0">
                <a:latin typeface="Aptos" panose="020B0004020202020204" pitchFamily="34" charset="0"/>
              </a:rPr>
              <a:t>to talk to an attorney.</a:t>
            </a:r>
          </a:p>
          <a:p>
            <a:pPr marR="380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IF YOU ARE DRIVING AND ARE STOPPED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, the officer may require you to show</a:t>
            </a:r>
          </a:p>
          <a:p>
            <a:pPr marR="3100" algn="l"/>
            <a:r>
              <a:rPr lang="en-US" sz="700" b="0" i="0" u="none" strike="noStrike" baseline="0" dirty="0">
                <a:latin typeface="Aptos" panose="020B0004020202020204" pitchFamily="34" charset="0"/>
              </a:rPr>
              <a:t>your license, vehicle registration, and proof of insurance, but you do not have to answer questions about your immigration status.</a:t>
            </a:r>
          </a:p>
          <a:p>
            <a:pPr marR="367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IF YOU ARE OUTSIDE YOUR HOME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, ask the agent if you are free to leave and if</a:t>
            </a:r>
          </a:p>
          <a:p>
            <a:pPr marR="31200" algn="l"/>
            <a:r>
              <a:rPr lang="en-US" sz="700" b="0" i="0" u="none" strike="noStrike" baseline="0" dirty="0">
                <a:latin typeface="Aptos" panose="020B0004020202020204" pitchFamily="34" charset="0"/>
              </a:rPr>
              <a:t>he or she says yes, leave quietly.</a:t>
            </a:r>
          </a:p>
          <a:p>
            <a:pPr marR="40070" algn="l"/>
            <a:r>
              <a:rPr lang="en-US" sz="800" b="1" i="0" u="none" strike="noStrike" baseline="0" dirty="0">
                <a:latin typeface="Aptos" panose="020B0004020202020204" pitchFamily="34" charset="0"/>
              </a:rPr>
              <a:t>Phone Numbers:</a:t>
            </a:r>
            <a:endParaRPr lang="en-US" sz="800" b="0" i="0" u="none" strike="noStrike" baseline="0" dirty="0">
              <a:latin typeface="Aptos" panose="020B0004020202020204" pitchFamily="34" charset="0"/>
            </a:endParaRPr>
          </a:p>
          <a:p>
            <a:pPr marR="21520" algn="l"/>
            <a:endParaRPr lang="en-US" sz="800" b="1" i="0" u="none" strike="noStrike" baseline="0" dirty="0">
              <a:latin typeface="Aptos" panose="020B0004020202020204" pitchFamily="34" charset="0"/>
            </a:endParaRPr>
          </a:p>
          <a:p>
            <a:pPr marR="21520" algn="l"/>
            <a:r>
              <a:rPr lang="en-US" sz="800" b="1" i="0" u="none" strike="noStrike" baseline="0" dirty="0">
                <a:latin typeface="Aptos" panose="020B0004020202020204" pitchFamily="34" charset="0"/>
              </a:rPr>
              <a:t>Attorney: 			Consulate</a:t>
            </a:r>
            <a:r>
              <a:rPr lang="en-US" sz="700" b="1" i="0" u="none" strike="noStrike" baseline="0" dirty="0">
                <a:latin typeface="Aptos" panose="020B0004020202020204" pitchFamily="34" charset="0"/>
              </a:rPr>
              <a:t>:</a:t>
            </a:r>
            <a:endParaRPr lang="en-US" sz="7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1784E2-F0D4-5DC5-21EE-DE9410B231DF}"/>
              </a:ext>
            </a:extLst>
          </p:cNvPr>
          <p:cNvCxnSpPr>
            <a:cxnSpLocks/>
          </p:cNvCxnSpPr>
          <p:nvPr/>
        </p:nvCxnSpPr>
        <p:spPr>
          <a:xfrm>
            <a:off x="651487" y="6796838"/>
            <a:ext cx="813051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BF0725-8569-DF54-E6DB-FCA07E899CC9}"/>
              </a:ext>
            </a:extLst>
          </p:cNvPr>
          <p:cNvCxnSpPr>
            <a:cxnSpLocks/>
          </p:cNvCxnSpPr>
          <p:nvPr/>
        </p:nvCxnSpPr>
        <p:spPr>
          <a:xfrm>
            <a:off x="4073049" y="6812321"/>
            <a:ext cx="813051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1B9D44D-8495-A7BF-F709-2D6A3D533505}"/>
              </a:ext>
            </a:extLst>
          </p:cNvPr>
          <p:cNvCxnSpPr>
            <a:cxnSpLocks/>
          </p:cNvCxnSpPr>
          <p:nvPr/>
        </p:nvCxnSpPr>
        <p:spPr>
          <a:xfrm>
            <a:off x="5523478" y="6797731"/>
            <a:ext cx="1002828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9ADB3E5-DF75-EA53-3903-D192BAB6BC8F}"/>
              </a:ext>
            </a:extLst>
          </p:cNvPr>
          <p:cNvSpPr txBox="1"/>
          <p:nvPr/>
        </p:nvSpPr>
        <p:spPr>
          <a:xfrm>
            <a:off x="3862219" y="6774905"/>
            <a:ext cx="25346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www.forwardlatino.org</a:t>
            </a:r>
            <a:r>
              <a:rPr lang="en-US" sz="900" b="1" dirty="0">
                <a:solidFill>
                  <a:srgbClr val="002060"/>
                </a:solidFill>
              </a:rPr>
              <a:t>     </a:t>
            </a:r>
            <a:r>
              <a:rPr lang="en-US" sz="900" b="1" dirty="0"/>
              <a:t>(833)LAT-INO1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A9EB59-72E7-2A77-EA40-38CF428D1B18}"/>
              </a:ext>
            </a:extLst>
          </p:cNvPr>
          <p:cNvSpPr txBox="1"/>
          <p:nvPr/>
        </p:nvSpPr>
        <p:spPr>
          <a:xfrm>
            <a:off x="3864519" y="5060290"/>
            <a:ext cx="2534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CONSTITUTIONAL RIGHTS</a:t>
            </a:r>
          </a:p>
        </p:txBody>
      </p:sp>
      <p:pic>
        <p:nvPicPr>
          <p:cNvPr id="40" name="Picture 39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658E0119-53DC-CDAC-20CC-DB659C5AD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4" y="5049860"/>
            <a:ext cx="243872" cy="222853"/>
          </a:xfrm>
          <a:prstGeom prst="rect">
            <a:avLst/>
          </a:prstGeom>
        </p:spPr>
      </p:pic>
      <p:pic>
        <p:nvPicPr>
          <p:cNvPr id="41" name="Picture 40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3926C247-D1CF-5B16-FED6-2A5A4682D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11" y="5039272"/>
            <a:ext cx="243872" cy="22285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EF90531-47AD-8DCE-14FB-A76301A336AF}"/>
              </a:ext>
            </a:extLst>
          </p:cNvPr>
          <p:cNvSpPr txBox="1"/>
          <p:nvPr/>
        </p:nvSpPr>
        <p:spPr>
          <a:xfrm>
            <a:off x="101969" y="7283789"/>
            <a:ext cx="31099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/>
              <a:t>NO LE ABRA LA PUERTA</a:t>
            </a:r>
            <a:r>
              <a:rPr lang="es-ES" sz="700" dirty="0"/>
              <a:t> a un agente de inmigración a menos que tenga una orden firmada por un juez.  Si no es así, no abra la puerta.</a:t>
            </a:r>
          </a:p>
          <a:p>
            <a:r>
              <a:rPr lang="en-US" sz="700" b="1" dirty="0"/>
              <a:t>NO CONTESTE NINGUNA PREGUNTA </a:t>
            </a:r>
            <a:r>
              <a:rPr lang="en-US" sz="700" dirty="0"/>
              <a:t>de un agente de inmigración si el</a:t>
            </a:r>
          </a:p>
          <a:p>
            <a:r>
              <a:rPr lang="en-US" sz="700" dirty="0"/>
              <a:t>trata de hablar con usted. </a:t>
            </a:r>
            <a:r>
              <a:rPr lang="es-ES" sz="700" dirty="0"/>
              <a:t>Tiene derecho a permanecer en silencio o </a:t>
            </a:r>
          </a:p>
          <a:p>
            <a:r>
              <a:rPr lang="es-ES" sz="700" dirty="0"/>
              <a:t>hablar con su abogado.</a:t>
            </a:r>
            <a:endParaRPr lang="en-US" sz="700" dirty="0"/>
          </a:p>
          <a:p>
            <a:r>
              <a:rPr lang="en-US" sz="700" b="1" dirty="0"/>
              <a:t>NO FIRME NADA</a:t>
            </a:r>
            <a:r>
              <a:rPr lang="en-US" sz="700" dirty="0"/>
              <a:t> sin antes hablar con un abogado.  Usted tiene el</a:t>
            </a:r>
          </a:p>
          <a:p>
            <a:r>
              <a:rPr lang="en-US" sz="700" dirty="0"/>
              <a:t>derecho de hablar con un abogado.</a:t>
            </a:r>
          </a:p>
          <a:p>
            <a:r>
              <a:rPr lang="es-ES" sz="700" b="1" dirty="0"/>
              <a:t>SI EST</a:t>
            </a:r>
            <a:r>
              <a:rPr lang="en-US" sz="700" b="1" i="0" dirty="0">
                <a:solidFill>
                  <a:srgbClr val="1F1F1F"/>
                </a:solidFill>
                <a:effectLst/>
                <a:latin typeface="Google Sans"/>
              </a:rPr>
              <a:t>À</a:t>
            </a:r>
            <a:r>
              <a:rPr lang="es-ES" sz="700" b="1" dirty="0"/>
              <a:t> CONDUCIENDO Y LO DETIENEN,</a:t>
            </a:r>
            <a:r>
              <a:rPr lang="es-ES" sz="700" dirty="0"/>
              <a:t> el oficial puede exigirle que</a:t>
            </a:r>
          </a:p>
          <a:p>
            <a:r>
              <a:rPr lang="es-ES" sz="700" dirty="0"/>
              <a:t>muestre su licencia, el registro del vehículo y un comprobante de seguro,</a:t>
            </a:r>
          </a:p>
          <a:p>
            <a:r>
              <a:rPr lang="es-ES" sz="700" dirty="0"/>
              <a:t>pero no tiene que responder preguntas sobre su estádo migratorio.</a:t>
            </a:r>
            <a:endParaRPr lang="en-US" sz="700" dirty="0"/>
          </a:p>
          <a:p>
            <a:r>
              <a:rPr lang="en-US" sz="700" b="1" dirty="0"/>
              <a:t>SI USTED EST</a:t>
            </a:r>
            <a:r>
              <a:rPr lang="en-US" sz="700" b="1" i="0" dirty="0">
                <a:solidFill>
                  <a:srgbClr val="1F1F1F"/>
                </a:solidFill>
                <a:effectLst/>
                <a:latin typeface="Google Sans"/>
              </a:rPr>
              <a:t>À</a:t>
            </a:r>
            <a:r>
              <a:rPr lang="en-US" sz="700" b="1" dirty="0"/>
              <a:t> AFUERA DE SU CASA</a:t>
            </a:r>
            <a:r>
              <a:rPr lang="en-US" sz="700" dirty="0"/>
              <a:t>, pregunte al agente si es libre para</a:t>
            </a:r>
          </a:p>
          <a:p>
            <a:r>
              <a:rPr lang="en-US" sz="700" dirty="0"/>
              <a:t>irse y si dice que sí, váyase con tranquilidad.</a:t>
            </a:r>
          </a:p>
          <a:p>
            <a:r>
              <a:rPr lang="en-US" sz="800" b="1" dirty="0"/>
              <a:t>Números de teléfono:</a:t>
            </a:r>
          </a:p>
          <a:p>
            <a:r>
              <a:rPr lang="en-US" sz="800" b="1" dirty="0"/>
              <a:t>Abogado</a:t>
            </a:r>
            <a:r>
              <a:rPr lang="en-US" sz="800" dirty="0"/>
              <a:t>:                                             </a:t>
            </a:r>
            <a:r>
              <a:rPr lang="en-US" sz="800" b="1" dirty="0"/>
              <a:t>Consulado: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CF1024-10CD-ED10-11C6-71F206457BDC}"/>
              </a:ext>
            </a:extLst>
          </p:cNvPr>
          <p:cNvSpPr txBox="1"/>
          <p:nvPr/>
        </p:nvSpPr>
        <p:spPr>
          <a:xfrm>
            <a:off x="249286" y="8839925"/>
            <a:ext cx="2748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www.forwardlatinoespanol.org</a:t>
            </a:r>
            <a:r>
              <a:rPr lang="en-US" sz="900" b="1" dirty="0">
                <a:solidFill>
                  <a:srgbClr val="002060"/>
                </a:solidFill>
              </a:rPr>
              <a:t>     </a:t>
            </a:r>
            <a:r>
              <a:rPr lang="en-US" sz="900" b="1" dirty="0"/>
              <a:t>(833)LAT-INO1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B697A0-9BAE-AB0D-FD7B-5E3BB35C2FEE}"/>
              </a:ext>
            </a:extLst>
          </p:cNvPr>
          <p:cNvSpPr txBox="1"/>
          <p:nvPr/>
        </p:nvSpPr>
        <p:spPr>
          <a:xfrm>
            <a:off x="463288" y="7128037"/>
            <a:ext cx="2534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DERECHOS CONSTITUCIONALES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C45641D-7E0F-BC7B-F383-F6D06FFB2C88}"/>
              </a:ext>
            </a:extLst>
          </p:cNvPr>
          <p:cNvCxnSpPr>
            <a:cxnSpLocks/>
          </p:cNvCxnSpPr>
          <p:nvPr/>
        </p:nvCxnSpPr>
        <p:spPr>
          <a:xfrm>
            <a:off x="2161972" y="8865668"/>
            <a:ext cx="813051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71014DB-A195-2DB5-D8E6-9435EDFA141C}"/>
              </a:ext>
            </a:extLst>
          </p:cNvPr>
          <p:cNvSpPr txBox="1"/>
          <p:nvPr/>
        </p:nvSpPr>
        <p:spPr>
          <a:xfrm>
            <a:off x="3521576" y="7283978"/>
            <a:ext cx="333642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30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DO NOT OPEN THE DOOR 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if an immigration agent is knocking on the door unless</a:t>
            </a:r>
          </a:p>
          <a:p>
            <a:pPr marR="5920" algn="l"/>
            <a:r>
              <a:rPr lang="en-US" sz="700" dirty="0">
                <a:latin typeface="Aptos" panose="020B0004020202020204" pitchFamily="34" charset="0"/>
              </a:rPr>
              <a:t>t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hey have a warrant signed by a judge. If they do not, do not open the door.</a:t>
            </a:r>
          </a:p>
          <a:p>
            <a:pPr marR="265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DO NOT ANSWER ANY QUESTIONS 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from an immigration agent if he tries to talk </a:t>
            </a:r>
          </a:p>
          <a:p>
            <a:pPr marR="11800" algn="l"/>
            <a:r>
              <a:rPr lang="en-US" sz="700" b="0" i="0" u="none" strike="noStrike" baseline="0" dirty="0">
                <a:latin typeface="Aptos" panose="020B0004020202020204" pitchFamily="34" charset="0"/>
              </a:rPr>
              <a:t>to you. You have the right to remain silent or talk to your attorney.</a:t>
            </a:r>
          </a:p>
          <a:p>
            <a:pPr marR="307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DO NOT SIGN ANYTHING 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without first talking to an attorney. You have the right </a:t>
            </a:r>
          </a:p>
          <a:p>
            <a:pPr marR="37950" algn="l"/>
            <a:r>
              <a:rPr lang="en-US" sz="700" b="0" i="0" u="none" strike="noStrike" baseline="0" dirty="0">
                <a:latin typeface="Aptos" panose="020B0004020202020204" pitchFamily="34" charset="0"/>
              </a:rPr>
              <a:t>to talk to an attorney.</a:t>
            </a:r>
          </a:p>
          <a:p>
            <a:pPr marR="380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IF YOU ARE DRIVING AND ARE STOPPED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, the officer may require you to show</a:t>
            </a:r>
          </a:p>
          <a:p>
            <a:pPr marR="3100" algn="l"/>
            <a:r>
              <a:rPr lang="en-US" sz="700" b="0" i="0" u="none" strike="noStrike" baseline="0" dirty="0">
                <a:latin typeface="Aptos" panose="020B0004020202020204" pitchFamily="34" charset="0"/>
              </a:rPr>
              <a:t>your license, vehicle registration, and proof of insurance, but you do not have to answer questions about your immigration status.</a:t>
            </a:r>
          </a:p>
          <a:p>
            <a:pPr marR="3670" algn="l"/>
            <a:r>
              <a:rPr lang="en-US" sz="700" b="1" i="0" u="none" strike="noStrike" baseline="0" dirty="0">
                <a:latin typeface="Aptos" panose="020B0004020202020204" pitchFamily="34" charset="0"/>
              </a:rPr>
              <a:t>IF YOU ARE OUTSIDE YOUR HOME</a:t>
            </a:r>
            <a:r>
              <a:rPr lang="en-US" sz="700" b="0" i="0" u="none" strike="noStrike" baseline="0" dirty="0">
                <a:latin typeface="Aptos" panose="020B0004020202020204" pitchFamily="34" charset="0"/>
              </a:rPr>
              <a:t>, ask the agent if you are free to leave and if</a:t>
            </a:r>
          </a:p>
          <a:p>
            <a:pPr marR="31200" algn="l"/>
            <a:r>
              <a:rPr lang="en-US" sz="700" b="0" i="0" u="none" strike="noStrike" baseline="0" dirty="0">
                <a:latin typeface="Aptos" panose="020B0004020202020204" pitchFamily="34" charset="0"/>
              </a:rPr>
              <a:t>he or she says yes, leave quietly.</a:t>
            </a:r>
          </a:p>
          <a:p>
            <a:pPr marR="40070" algn="l"/>
            <a:r>
              <a:rPr lang="en-US" sz="800" b="1" i="0" u="none" strike="noStrike" baseline="0" dirty="0">
                <a:latin typeface="Aptos" panose="020B0004020202020204" pitchFamily="34" charset="0"/>
              </a:rPr>
              <a:t>Phone Numbers:</a:t>
            </a:r>
            <a:endParaRPr lang="en-US" sz="800" b="0" i="0" u="none" strike="noStrike" baseline="0" dirty="0">
              <a:latin typeface="Aptos" panose="020B0004020202020204" pitchFamily="34" charset="0"/>
            </a:endParaRPr>
          </a:p>
          <a:p>
            <a:pPr marR="21520" algn="l"/>
            <a:endParaRPr lang="en-US" sz="800" b="1" i="0" u="none" strike="noStrike" baseline="0" dirty="0">
              <a:latin typeface="Aptos" panose="020B0004020202020204" pitchFamily="34" charset="0"/>
            </a:endParaRPr>
          </a:p>
          <a:p>
            <a:pPr marR="21520" algn="l"/>
            <a:r>
              <a:rPr lang="en-US" sz="800" b="1" i="0" u="none" strike="noStrike" baseline="0" dirty="0">
                <a:latin typeface="Aptos" panose="020B0004020202020204" pitchFamily="34" charset="0"/>
              </a:rPr>
              <a:t>Attorney: 			Consulate</a:t>
            </a:r>
            <a:r>
              <a:rPr lang="en-US" sz="700" b="1" i="0" u="none" strike="noStrike" baseline="0" dirty="0">
                <a:latin typeface="Aptos" panose="020B0004020202020204" pitchFamily="34" charset="0"/>
              </a:rPr>
              <a:t>:</a:t>
            </a:r>
            <a:endParaRPr lang="en-US" sz="700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321144F-3C23-EDF2-A2DD-8D3C0FE9D0F2}"/>
              </a:ext>
            </a:extLst>
          </p:cNvPr>
          <p:cNvCxnSpPr>
            <a:cxnSpLocks/>
          </p:cNvCxnSpPr>
          <p:nvPr/>
        </p:nvCxnSpPr>
        <p:spPr>
          <a:xfrm>
            <a:off x="653909" y="8861858"/>
            <a:ext cx="813051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40EC9B1-EDD2-1ED6-BFBF-BCDCD2BFE0E7}"/>
              </a:ext>
            </a:extLst>
          </p:cNvPr>
          <p:cNvCxnSpPr>
            <a:cxnSpLocks/>
          </p:cNvCxnSpPr>
          <p:nvPr/>
        </p:nvCxnSpPr>
        <p:spPr>
          <a:xfrm>
            <a:off x="4075471" y="8877341"/>
            <a:ext cx="813051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92EBE54-EE0B-CD1D-070C-231F94B9DC08}"/>
              </a:ext>
            </a:extLst>
          </p:cNvPr>
          <p:cNvCxnSpPr>
            <a:cxnSpLocks/>
          </p:cNvCxnSpPr>
          <p:nvPr/>
        </p:nvCxnSpPr>
        <p:spPr>
          <a:xfrm>
            <a:off x="5525900" y="8862751"/>
            <a:ext cx="1002828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FD0BAA8-1DF3-BB1A-25C3-5E884C5373FE}"/>
              </a:ext>
            </a:extLst>
          </p:cNvPr>
          <p:cNvSpPr txBox="1"/>
          <p:nvPr/>
        </p:nvSpPr>
        <p:spPr>
          <a:xfrm>
            <a:off x="3864641" y="8839925"/>
            <a:ext cx="25346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www.forwardlatino.org</a:t>
            </a:r>
            <a:r>
              <a:rPr lang="en-US" sz="900" b="1" dirty="0">
                <a:solidFill>
                  <a:srgbClr val="002060"/>
                </a:solidFill>
              </a:rPr>
              <a:t>     </a:t>
            </a:r>
            <a:r>
              <a:rPr lang="en-US" sz="900" b="1" dirty="0"/>
              <a:t>(833)LAT-INO1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648804-BA4A-BB91-6067-807E5D0A7EC9}"/>
              </a:ext>
            </a:extLst>
          </p:cNvPr>
          <p:cNvSpPr txBox="1"/>
          <p:nvPr/>
        </p:nvSpPr>
        <p:spPr>
          <a:xfrm>
            <a:off x="3866941" y="7125310"/>
            <a:ext cx="2534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CONSTITUTIONAL RIGHTS</a:t>
            </a:r>
          </a:p>
        </p:txBody>
      </p:sp>
      <p:pic>
        <p:nvPicPr>
          <p:cNvPr id="52" name="Picture 51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212EF3EF-6BA3-F58A-02F2-CDF3A4D47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6" y="7114880"/>
            <a:ext cx="243872" cy="222853"/>
          </a:xfrm>
          <a:prstGeom prst="rect">
            <a:avLst/>
          </a:prstGeom>
        </p:spPr>
      </p:pic>
      <p:pic>
        <p:nvPicPr>
          <p:cNvPr id="53" name="Picture 52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D5A68AD2-CCC2-08D7-9F4F-47CA144BA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33" y="7104292"/>
            <a:ext cx="243872" cy="2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7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</TotalTime>
  <Words>3634</Words>
  <Application>Microsoft Office PowerPoint</Application>
  <PresentationFormat>On-screen Show (4:3)</PresentationFormat>
  <Paragraphs>257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Google Sans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Darryl Morin</dc:creator>
  <cp:lastModifiedBy>Darryl Morin</cp:lastModifiedBy>
  <cp:revision>6</cp:revision>
  <cp:lastPrinted>2026-01-14T01:07:33Z</cp:lastPrinted>
  <dcterms:created xsi:type="dcterms:W3CDTF">2024-11-17T21:39:05Z</dcterms:created>
  <dcterms:modified xsi:type="dcterms:W3CDTF">2026-01-17T20:58:14Z</dcterms:modified>
</cp:coreProperties>
</file>