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24"/>
  </p:notesMasterIdLst>
  <p:sldIdLst>
    <p:sldId id="256" r:id="rId2"/>
    <p:sldId id="275" r:id="rId3"/>
    <p:sldId id="257" r:id="rId4"/>
    <p:sldId id="258" r:id="rId5"/>
    <p:sldId id="259" r:id="rId6"/>
    <p:sldId id="260" r:id="rId7"/>
    <p:sldId id="276" r:id="rId8"/>
    <p:sldId id="277" r:id="rId9"/>
    <p:sldId id="261" r:id="rId10"/>
    <p:sldId id="262" r:id="rId11"/>
    <p:sldId id="263" r:id="rId12"/>
    <p:sldId id="264" r:id="rId13"/>
    <p:sldId id="265" r:id="rId14"/>
    <p:sldId id="266" r:id="rId15"/>
    <p:sldId id="267" r:id="rId16"/>
    <p:sldId id="270" r:id="rId17"/>
    <p:sldId id="269" r:id="rId18"/>
    <p:sldId id="268" r:id="rId19"/>
    <p:sldId id="271" r:id="rId20"/>
    <p:sldId id="272" r:id="rId21"/>
    <p:sldId id="274" r:id="rId22"/>
    <p:sldId id="273" r:id="rId23"/>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4" autoAdjust="0"/>
    <p:restoredTop sz="94660"/>
  </p:normalViewPr>
  <p:slideViewPr>
    <p:cSldViewPr snapToGrid="0">
      <p:cViewPr varScale="1">
        <p:scale>
          <a:sx n="85" d="100"/>
          <a:sy n="85" d="100"/>
        </p:scale>
        <p:origin x="48" y="1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EB40D001-202E-42EB-8752-B6CD740665B1}" type="datetimeFigureOut">
              <a:rPr lang="en-CA" smtClean="0"/>
              <a:t>2017-09-30</a:t>
            </a:fld>
            <a:endParaRPr lang="en-CA"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ED0264A9-F6D7-43A5-A0B0-35452F3640AC}" type="slidenum">
              <a:rPr lang="en-CA" smtClean="0"/>
              <a:t>‹#›</a:t>
            </a:fld>
            <a:endParaRPr lang="en-CA" dirty="0"/>
          </a:p>
        </p:txBody>
      </p:sp>
    </p:spTree>
    <p:extLst>
      <p:ext uri="{BB962C8B-B14F-4D97-AF65-F5344CB8AC3E}">
        <p14:creationId xmlns:p14="http://schemas.microsoft.com/office/powerpoint/2010/main" val="3150833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1113B1-E5AD-4C7A-854C-E9CD3F82E392}" type="datetime1">
              <a:rPr lang="en-US" smtClean="0"/>
              <a:t>9/30/2017</a:t>
            </a:fld>
            <a:endParaRPr lang="en-US" dirty="0"/>
          </a:p>
        </p:txBody>
      </p:sp>
      <p:sp>
        <p:nvSpPr>
          <p:cNvPr id="5" name="Footer Placeholder 4"/>
          <p:cNvSpPr>
            <a:spLocks noGrp="1"/>
          </p:cNvSpPr>
          <p:nvPr>
            <p:ph type="ftr" sz="quarter" idx="11"/>
          </p:nvPr>
        </p:nvSpPr>
        <p:spPr/>
        <p:txBody>
          <a:bodyPr/>
          <a:lstStyle/>
          <a:p>
            <a:r>
              <a:rPr lang="en-CA" dirty="0"/>
              <a:t>Get Out and Vote Rod - Monday, October 16th</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CA45C0-9F99-4781-B533-537540DAF965}" type="datetime1">
              <a:rPr lang="en-US" smtClean="0"/>
              <a:t>9/30/2017</a:t>
            </a:fld>
            <a:endParaRPr lang="en-US" dirty="0"/>
          </a:p>
        </p:txBody>
      </p:sp>
      <p:sp>
        <p:nvSpPr>
          <p:cNvPr id="5" name="Footer Placeholder 4"/>
          <p:cNvSpPr>
            <a:spLocks noGrp="1"/>
          </p:cNvSpPr>
          <p:nvPr>
            <p:ph type="ftr" sz="quarter" idx="11"/>
          </p:nvPr>
        </p:nvSpPr>
        <p:spPr/>
        <p:txBody>
          <a:bodyPr/>
          <a:lstStyle/>
          <a:p>
            <a:r>
              <a:rPr lang="en-CA" dirty="0"/>
              <a:t>Get Out and Vote Rod - Monday, October 16th</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58DF71-9542-4C6C-B4B4-1973869471B0}" type="datetime1">
              <a:rPr lang="en-US" smtClean="0"/>
              <a:t>9/30/2017</a:t>
            </a:fld>
            <a:endParaRPr lang="en-US" dirty="0"/>
          </a:p>
        </p:txBody>
      </p:sp>
      <p:sp>
        <p:nvSpPr>
          <p:cNvPr id="5" name="Footer Placeholder 4"/>
          <p:cNvSpPr>
            <a:spLocks noGrp="1"/>
          </p:cNvSpPr>
          <p:nvPr>
            <p:ph type="ftr" sz="quarter" idx="11"/>
          </p:nvPr>
        </p:nvSpPr>
        <p:spPr/>
        <p:txBody>
          <a:bodyPr/>
          <a:lstStyle/>
          <a:p>
            <a:r>
              <a:rPr lang="en-CA" dirty="0"/>
              <a:t>Get Out and Vote Rod - Monday, October 16th</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108706F-0D0B-4575-90EA-680D78F29CA2}" type="datetime1">
              <a:rPr lang="en-US" smtClean="0"/>
              <a:t>9/30/2017</a:t>
            </a:fld>
            <a:endParaRPr lang="en-US" dirty="0"/>
          </a:p>
        </p:txBody>
      </p:sp>
      <p:sp>
        <p:nvSpPr>
          <p:cNvPr id="5" name="Footer Placeholder 4"/>
          <p:cNvSpPr>
            <a:spLocks noGrp="1"/>
          </p:cNvSpPr>
          <p:nvPr>
            <p:ph type="ftr" sz="quarter" idx="11"/>
          </p:nvPr>
        </p:nvSpPr>
        <p:spPr/>
        <p:txBody>
          <a:bodyPr/>
          <a:lstStyle/>
          <a:p>
            <a:r>
              <a:rPr lang="en-CA" dirty="0"/>
              <a:t>Get Out and Vote Rod - Monday, October 16th</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55C6681-4E77-4BCF-BA13-8D62EABB8725}" type="datetime1">
              <a:rPr lang="en-US" smtClean="0"/>
              <a:t>9/30/2017</a:t>
            </a:fld>
            <a:endParaRPr lang="en-US" dirty="0"/>
          </a:p>
        </p:txBody>
      </p:sp>
      <p:sp>
        <p:nvSpPr>
          <p:cNvPr id="5" name="Footer Placeholder 4"/>
          <p:cNvSpPr>
            <a:spLocks noGrp="1"/>
          </p:cNvSpPr>
          <p:nvPr>
            <p:ph type="ftr" sz="quarter" idx="11"/>
          </p:nvPr>
        </p:nvSpPr>
        <p:spPr/>
        <p:txBody>
          <a:bodyPr/>
          <a:lstStyle/>
          <a:p>
            <a:r>
              <a:rPr lang="en-CA" dirty="0"/>
              <a:t>Get Out and Vote Rod - Monday, October 16th</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25E8631-6F3D-46C1-8CF6-FC3571A0C06E}" type="datetime1">
              <a:rPr lang="en-US" smtClean="0"/>
              <a:t>9/30/2017</a:t>
            </a:fld>
            <a:endParaRPr lang="en-US" dirty="0"/>
          </a:p>
        </p:txBody>
      </p:sp>
      <p:sp>
        <p:nvSpPr>
          <p:cNvPr id="5" name="Footer Placeholder 4"/>
          <p:cNvSpPr>
            <a:spLocks noGrp="1"/>
          </p:cNvSpPr>
          <p:nvPr>
            <p:ph type="ftr" sz="quarter" idx="11"/>
          </p:nvPr>
        </p:nvSpPr>
        <p:spPr/>
        <p:txBody>
          <a:bodyPr/>
          <a:lstStyle/>
          <a:p>
            <a:r>
              <a:rPr lang="en-CA" dirty="0"/>
              <a:t>Get Out and Vote Rod - Monday, October 16th</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BB5B81-BCCA-4727-AFED-C48F3C7D7313}" type="datetime1">
              <a:rPr lang="en-US" smtClean="0"/>
              <a:t>9/30/2017</a:t>
            </a:fld>
            <a:endParaRPr lang="en-US" dirty="0"/>
          </a:p>
        </p:txBody>
      </p:sp>
      <p:sp>
        <p:nvSpPr>
          <p:cNvPr id="5" name="Footer Placeholder 4"/>
          <p:cNvSpPr>
            <a:spLocks noGrp="1"/>
          </p:cNvSpPr>
          <p:nvPr>
            <p:ph type="ftr" sz="quarter" idx="11"/>
          </p:nvPr>
        </p:nvSpPr>
        <p:spPr/>
        <p:txBody>
          <a:bodyPr/>
          <a:lstStyle/>
          <a:p>
            <a:r>
              <a:rPr lang="en-CA" dirty="0"/>
              <a:t>Get Out and Vote Rod - Monday, October 16th</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541B08-6ED4-4473-B51E-19AAF380025C}" type="datetime1">
              <a:rPr lang="en-US" smtClean="0"/>
              <a:t>9/30/2017</a:t>
            </a:fld>
            <a:endParaRPr lang="en-US" dirty="0"/>
          </a:p>
        </p:txBody>
      </p:sp>
      <p:sp>
        <p:nvSpPr>
          <p:cNvPr id="5" name="Footer Placeholder 4"/>
          <p:cNvSpPr>
            <a:spLocks noGrp="1"/>
          </p:cNvSpPr>
          <p:nvPr>
            <p:ph type="ftr" sz="quarter" idx="11"/>
          </p:nvPr>
        </p:nvSpPr>
        <p:spPr/>
        <p:txBody>
          <a:bodyPr/>
          <a:lstStyle/>
          <a:p>
            <a:r>
              <a:rPr lang="en-CA" dirty="0"/>
              <a:t>Get Out and Vote Rod - Monday, October 16th</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A85BCB-1EF2-4FA2-877E-F4C4CFA13716}" type="datetime1">
              <a:rPr lang="en-US" smtClean="0"/>
              <a:t>9/30/2017</a:t>
            </a:fld>
            <a:endParaRPr lang="en-US" dirty="0"/>
          </a:p>
        </p:txBody>
      </p:sp>
      <p:sp>
        <p:nvSpPr>
          <p:cNvPr id="5" name="Footer Placeholder 4"/>
          <p:cNvSpPr>
            <a:spLocks noGrp="1"/>
          </p:cNvSpPr>
          <p:nvPr>
            <p:ph type="ftr" sz="quarter" idx="11"/>
          </p:nvPr>
        </p:nvSpPr>
        <p:spPr/>
        <p:txBody>
          <a:bodyPr/>
          <a:lstStyle/>
          <a:p>
            <a:r>
              <a:rPr lang="en-CA" dirty="0"/>
              <a:t>Get Out and Vote Rod - Monday, October 16th</a:t>
            </a:r>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2203EB9-A9E9-4500-A418-689B7629C970}" type="datetime1">
              <a:rPr lang="en-US" smtClean="0"/>
              <a:t>9/30/2017</a:t>
            </a:fld>
            <a:endParaRPr lang="en-US" dirty="0"/>
          </a:p>
        </p:txBody>
      </p:sp>
      <p:sp>
        <p:nvSpPr>
          <p:cNvPr id="5" name="Footer Placeholder 4"/>
          <p:cNvSpPr>
            <a:spLocks noGrp="1"/>
          </p:cNvSpPr>
          <p:nvPr>
            <p:ph type="ftr" sz="quarter" idx="11"/>
          </p:nvPr>
        </p:nvSpPr>
        <p:spPr/>
        <p:txBody>
          <a:bodyPr/>
          <a:lstStyle/>
          <a:p>
            <a:r>
              <a:rPr lang="en-CA" dirty="0"/>
              <a:t>Get Out and Vote Rod - Monday, October 16th</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BE3018-F5F0-4A25-BE2D-73C43814E18B}" type="datetime1">
              <a:rPr lang="en-US" smtClean="0"/>
              <a:t>9/30/2017</a:t>
            </a:fld>
            <a:endParaRPr lang="en-US" dirty="0"/>
          </a:p>
        </p:txBody>
      </p:sp>
      <p:sp>
        <p:nvSpPr>
          <p:cNvPr id="6" name="Footer Placeholder 5"/>
          <p:cNvSpPr>
            <a:spLocks noGrp="1"/>
          </p:cNvSpPr>
          <p:nvPr>
            <p:ph type="ftr" sz="quarter" idx="11"/>
          </p:nvPr>
        </p:nvSpPr>
        <p:spPr/>
        <p:txBody>
          <a:bodyPr/>
          <a:lstStyle/>
          <a:p>
            <a:r>
              <a:rPr lang="en-CA" dirty="0"/>
              <a:t>Get Out and Vote Rod - Monday, October 16th</a:t>
            </a:r>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145299-C89E-4305-897D-86D4518D35F2}" type="datetime1">
              <a:rPr lang="en-US" smtClean="0"/>
              <a:t>9/30/2017</a:t>
            </a:fld>
            <a:endParaRPr lang="en-US" dirty="0"/>
          </a:p>
        </p:txBody>
      </p:sp>
      <p:sp>
        <p:nvSpPr>
          <p:cNvPr id="8" name="Footer Placeholder 7"/>
          <p:cNvSpPr>
            <a:spLocks noGrp="1"/>
          </p:cNvSpPr>
          <p:nvPr>
            <p:ph type="ftr" sz="quarter" idx="11"/>
          </p:nvPr>
        </p:nvSpPr>
        <p:spPr/>
        <p:txBody>
          <a:bodyPr/>
          <a:lstStyle/>
          <a:p>
            <a:r>
              <a:rPr lang="en-CA" dirty="0"/>
              <a:t>Get Out and Vote Rod - Monday, October 16th</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7D6D18-7D6C-4CFB-B3E6-C6BD258E5EF0}" type="datetime1">
              <a:rPr lang="en-US" smtClean="0"/>
              <a:t>9/30/2017</a:t>
            </a:fld>
            <a:endParaRPr lang="en-US" dirty="0"/>
          </a:p>
        </p:txBody>
      </p:sp>
      <p:sp>
        <p:nvSpPr>
          <p:cNvPr id="4" name="Footer Placeholder 3"/>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EA96C4-5003-452E-BE78-5249BCFC1D28}" type="datetime1">
              <a:rPr lang="en-US" smtClean="0"/>
              <a:t>9/30/2017</a:t>
            </a:fld>
            <a:endParaRPr lang="en-US" dirty="0"/>
          </a:p>
        </p:txBody>
      </p:sp>
      <p:sp>
        <p:nvSpPr>
          <p:cNvPr id="3" name="Footer Placeholder 2"/>
          <p:cNvSpPr>
            <a:spLocks noGrp="1"/>
          </p:cNvSpPr>
          <p:nvPr>
            <p:ph type="ftr" sz="quarter" idx="11"/>
          </p:nvPr>
        </p:nvSpPr>
        <p:spPr/>
        <p:txBody>
          <a:bodyPr/>
          <a:lstStyle/>
          <a:p>
            <a:r>
              <a:rPr lang="en-CA" dirty="0"/>
              <a:t>Get Out and Vote Rod - Monday, October 16th</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9AC8D2-99BF-4273-B4FB-5400E6D1D800}" type="datetime1">
              <a:rPr lang="en-US" smtClean="0"/>
              <a:t>9/30/2017</a:t>
            </a:fld>
            <a:endParaRPr lang="en-US" dirty="0"/>
          </a:p>
        </p:txBody>
      </p:sp>
      <p:sp>
        <p:nvSpPr>
          <p:cNvPr id="6" name="Footer Placeholder 5"/>
          <p:cNvSpPr>
            <a:spLocks noGrp="1"/>
          </p:cNvSpPr>
          <p:nvPr>
            <p:ph type="ftr" sz="quarter" idx="11"/>
          </p:nvPr>
        </p:nvSpPr>
        <p:spPr/>
        <p:txBody>
          <a:bodyPr/>
          <a:lstStyle/>
          <a:p>
            <a:r>
              <a:rPr lang="en-CA" dirty="0"/>
              <a:t>Get Out and Vote Rod - Monday, October 16th</a:t>
            </a:r>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CA" dirty="0"/>
              <a:t>Get Out and Vote Rod - Monday, October 16th</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EA5695B2-BA36-41EA-9CE9-79826C458358}" type="datetime1">
              <a:rPr lang="en-US" smtClean="0"/>
              <a:t>9/30/2017</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97AEAE4-01E2-49DF-B1D8-1C3ECAA86399}" type="datetime1">
              <a:rPr lang="en-US" smtClean="0"/>
              <a:t>9/30/2017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CA" dirty="0"/>
              <a:t>Get Out and Vote Rod - Monday, October 16th</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rfrank@rfrank.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33D53-024A-45C6-A40A-C94C11D4ED35}"/>
              </a:ext>
            </a:extLst>
          </p:cNvPr>
          <p:cNvSpPr>
            <a:spLocks noGrp="1"/>
          </p:cNvSpPr>
          <p:nvPr>
            <p:ph type="ctrTitle"/>
          </p:nvPr>
        </p:nvSpPr>
        <p:spPr>
          <a:xfrm>
            <a:off x="1507067" y="2354043"/>
            <a:ext cx="7766936" cy="1646302"/>
          </a:xfrm>
        </p:spPr>
        <p:txBody>
          <a:bodyPr/>
          <a:lstStyle/>
          <a:p>
            <a:r>
              <a:rPr lang="en-CA" sz="4000" dirty="0">
                <a:solidFill>
                  <a:schemeClr val="accent2"/>
                </a:solidFill>
              </a:rPr>
              <a:t>Addressing Seniors’ Challenges</a:t>
            </a:r>
            <a:br>
              <a:rPr lang="en-CA" dirty="0">
                <a:solidFill>
                  <a:schemeClr val="accent2"/>
                </a:solidFill>
              </a:rPr>
            </a:br>
            <a:r>
              <a:rPr lang="en-CA" sz="6600" dirty="0">
                <a:solidFill>
                  <a:schemeClr val="accent2"/>
                </a:solidFill>
                <a:latin typeface="Brush Script MT" panose="03060802040406070304" pitchFamily="66" charset="0"/>
              </a:rPr>
              <a:t>Rod</a:t>
            </a:r>
            <a:r>
              <a:rPr lang="en-CA" dirty="0">
                <a:solidFill>
                  <a:schemeClr val="accent2"/>
                </a:solidFill>
              </a:rPr>
              <a:t> </a:t>
            </a:r>
            <a:r>
              <a:rPr lang="en-CA" sz="4000" dirty="0">
                <a:solidFill>
                  <a:schemeClr val="accent2"/>
                </a:solidFill>
              </a:rPr>
              <a:t>FRANK Campaign</a:t>
            </a:r>
          </a:p>
        </p:txBody>
      </p:sp>
      <p:sp>
        <p:nvSpPr>
          <p:cNvPr id="3" name="Subtitle 2">
            <a:extLst>
              <a:ext uri="{FF2B5EF4-FFF2-40B4-BE49-F238E27FC236}">
                <a16:creationId xmlns:a16="http://schemas.microsoft.com/office/drawing/2014/main" id="{30BBC61B-B413-4A7D-AA9C-8FFBC9BF8B9C}"/>
              </a:ext>
            </a:extLst>
          </p:cNvPr>
          <p:cNvSpPr>
            <a:spLocks noGrp="1"/>
          </p:cNvSpPr>
          <p:nvPr>
            <p:ph type="subTitle" idx="1"/>
          </p:nvPr>
        </p:nvSpPr>
        <p:spPr/>
        <p:txBody>
          <a:bodyPr>
            <a:noAutofit/>
          </a:bodyPr>
          <a:lstStyle/>
          <a:p>
            <a:r>
              <a:rPr lang="en-CA" sz="1500" b="1" i="1" dirty="0"/>
              <a:t>NOW! Positive Change – Proven Leadership</a:t>
            </a:r>
          </a:p>
          <a:p>
            <a:endParaRPr lang="en-CA" sz="1500" dirty="0"/>
          </a:p>
          <a:p>
            <a:r>
              <a:rPr lang="en-CA" sz="1500" b="1" dirty="0">
                <a:solidFill>
                  <a:schemeClr val="accent1"/>
                </a:solidFill>
              </a:rPr>
              <a:t>Monday, October 16: Get Out and Vote for Mayor – Strathcona County/Sherwood Park</a:t>
            </a:r>
          </a:p>
        </p:txBody>
      </p:sp>
    </p:spTree>
    <p:extLst>
      <p:ext uri="{BB962C8B-B14F-4D97-AF65-F5344CB8AC3E}">
        <p14:creationId xmlns:p14="http://schemas.microsoft.com/office/powerpoint/2010/main" val="2458742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4847A-CF39-483F-8277-1A73B5A60AAD}"/>
              </a:ext>
            </a:extLst>
          </p:cNvPr>
          <p:cNvSpPr>
            <a:spLocks noGrp="1"/>
          </p:cNvSpPr>
          <p:nvPr>
            <p:ph type="title"/>
          </p:nvPr>
        </p:nvSpPr>
        <p:spPr/>
        <p:txBody>
          <a:bodyPr/>
          <a:lstStyle/>
          <a:p>
            <a:r>
              <a:rPr lang="en-CA" dirty="0">
                <a:solidFill>
                  <a:schemeClr val="accent2"/>
                </a:solidFill>
              </a:rPr>
              <a:t>County’s Progress Stalled Under </a:t>
            </a:r>
            <a:br>
              <a:rPr lang="en-CA" dirty="0">
                <a:solidFill>
                  <a:schemeClr val="accent2"/>
                </a:solidFill>
              </a:rPr>
            </a:br>
            <a:r>
              <a:rPr lang="en-CA" dirty="0">
                <a:solidFill>
                  <a:schemeClr val="accent2"/>
                </a:solidFill>
              </a:rPr>
              <a:t>Current Regime</a:t>
            </a:r>
          </a:p>
        </p:txBody>
      </p:sp>
      <p:sp>
        <p:nvSpPr>
          <p:cNvPr id="3" name="Content Placeholder 2">
            <a:extLst>
              <a:ext uri="{FF2B5EF4-FFF2-40B4-BE49-F238E27FC236}">
                <a16:creationId xmlns:a16="http://schemas.microsoft.com/office/drawing/2014/main" id="{2FA01F85-B454-415F-BE4F-D027AA30A627}"/>
              </a:ext>
            </a:extLst>
          </p:cNvPr>
          <p:cNvSpPr>
            <a:spLocks noGrp="1"/>
          </p:cNvSpPr>
          <p:nvPr>
            <p:ph idx="1"/>
          </p:nvPr>
        </p:nvSpPr>
        <p:spPr/>
        <p:txBody>
          <a:bodyPr>
            <a:noAutofit/>
          </a:bodyPr>
          <a:lstStyle/>
          <a:p>
            <a:pPr marL="0" indent="0">
              <a:buNone/>
            </a:pPr>
            <a:r>
              <a:rPr lang="en-CA" sz="1600" b="1" dirty="0"/>
              <a:t>Failed Mission</a:t>
            </a:r>
            <a:r>
              <a:rPr lang="en-CA" sz="1600" dirty="0"/>
              <a:t> “</a:t>
            </a:r>
            <a:r>
              <a:rPr lang="en-CA" sz="1600" b="1" dirty="0"/>
              <a:t>We are Canada’s most livable community”</a:t>
            </a:r>
            <a:endParaRPr lang="en-CA" sz="1600" dirty="0"/>
          </a:p>
          <a:p>
            <a:pPr lvl="0"/>
            <a:r>
              <a:rPr lang="en-CA" sz="1600" dirty="0"/>
              <a:t>County’s 2017 Community Talks: 8000 participated. Findings included that the County is “not affordable”; and is “socially disconnected.”</a:t>
            </a:r>
          </a:p>
          <a:p>
            <a:pPr lvl="0" fontAlgn="base"/>
            <a:r>
              <a:rPr lang="en-CA" sz="1600" dirty="0"/>
              <a:t>Top Priorities: affordability; access to programs and services; safety; and connectedness and inclusion</a:t>
            </a:r>
          </a:p>
          <a:p>
            <a:pPr lvl="0" fontAlgn="base"/>
            <a:r>
              <a:rPr lang="en-CA" sz="1600" dirty="0"/>
              <a:t>Exact four areas of focus were identified as top priorities in County’s 2007 Social Sustainability Framework</a:t>
            </a:r>
          </a:p>
          <a:p>
            <a:pPr lvl="0" fontAlgn="base"/>
            <a:r>
              <a:rPr lang="en-CA" sz="1600" dirty="0"/>
              <a:t>County dropped from No. 3 to 31 by Moneysense’s best places to live, St. Albert stayed at 4</a:t>
            </a:r>
          </a:p>
          <a:p>
            <a:pPr lvl="0" fontAlgn="base"/>
            <a:r>
              <a:rPr lang="en-CA" sz="1600" dirty="0"/>
              <a:t>Food Bank usage increased by 90% from 2014 to 2016</a:t>
            </a:r>
          </a:p>
          <a:p>
            <a:r>
              <a:rPr lang="en-CA" sz="1600" dirty="0"/>
              <a:t>Waiting list for subsidized housing in the county increased by 5.5% from 2016 to 2017</a:t>
            </a:r>
          </a:p>
        </p:txBody>
      </p:sp>
      <p:sp>
        <p:nvSpPr>
          <p:cNvPr id="4" name="Footer Placeholder 3">
            <a:extLst>
              <a:ext uri="{FF2B5EF4-FFF2-40B4-BE49-F238E27FC236}">
                <a16:creationId xmlns:a16="http://schemas.microsoft.com/office/drawing/2014/main" id="{43B46EB4-F28E-43DF-B717-9C1A9E2E1BC8}"/>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18C6568B-8E05-411B-97CB-D68FE2143A37}"/>
              </a:ext>
            </a:extLst>
          </p:cNvPr>
          <p:cNvSpPr>
            <a:spLocks noGrp="1"/>
          </p:cNvSpPr>
          <p:nvPr>
            <p:ph type="sldNum" sz="quarter" idx="12"/>
          </p:nvPr>
        </p:nvSpPr>
        <p:spPr/>
        <p:txBody>
          <a:bodyPr/>
          <a:lstStyle/>
          <a:p>
            <a:fld id="{519954A3-9DFD-4C44-94BA-B95130A3BA1C}" type="slidenum">
              <a:rPr lang="en-US" smtClean="0"/>
              <a:t>10</a:t>
            </a:fld>
            <a:endParaRPr lang="en-US" dirty="0"/>
          </a:p>
        </p:txBody>
      </p:sp>
    </p:spTree>
    <p:extLst>
      <p:ext uri="{BB962C8B-B14F-4D97-AF65-F5344CB8AC3E}">
        <p14:creationId xmlns:p14="http://schemas.microsoft.com/office/powerpoint/2010/main" val="3375510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35EF8-5A38-43B2-A9D4-1F88989C464F}"/>
              </a:ext>
            </a:extLst>
          </p:cNvPr>
          <p:cNvSpPr>
            <a:spLocks noGrp="1"/>
          </p:cNvSpPr>
          <p:nvPr>
            <p:ph type="title"/>
          </p:nvPr>
        </p:nvSpPr>
        <p:spPr/>
        <p:txBody>
          <a:bodyPr/>
          <a:lstStyle/>
          <a:p>
            <a:r>
              <a:rPr lang="en-CA" dirty="0">
                <a:solidFill>
                  <a:schemeClr val="accent2"/>
                </a:solidFill>
              </a:rPr>
              <a:t>Rod’s Plan - </a:t>
            </a:r>
            <a:br>
              <a:rPr lang="en-CA" dirty="0">
                <a:solidFill>
                  <a:schemeClr val="accent2"/>
                </a:solidFill>
              </a:rPr>
            </a:br>
            <a:r>
              <a:rPr lang="en-CA" i="1" dirty="0">
                <a:solidFill>
                  <a:schemeClr val="accent2"/>
                </a:solidFill>
              </a:rPr>
              <a:t>Positive Change</a:t>
            </a:r>
          </a:p>
        </p:txBody>
      </p:sp>
      <p:sp>
        <p:nvSpPr>
          <p:cNvPr id="3" name="Content Placeholder 2">
            <a:extLst>
              <a:ext uri="{FF2B5EF4-FFF2-40B4-BE49-F238E27FC236}">
                <a16:creationId xmlns:a16="http://schemas.microsoft.com/office/drawing/2014/main" id="{A78952B4-A873-4FAA-92F8-7FDB8FF41CE4}"/>
              </a:ext>
            </a:extLst>
          </p:cNvPr>
          <p:cNvSpPr>
            <a:spLocks noGrp="1"/>
          </p:cNvSpPr>
          <p:nvPr>
            <p:ph idx="1"/>
          </p:nvPr>
        </p:nvSpPr>
        <p:spPr/>
        <p:txBody>
          <a:bodyPr>
            <a:normAutofit fontScale="92500" lnSpcReduction="20000"/>
          </a:bodyPr>
          <a:lstStyle/>
          <a:p>
            <a:pPr marL="0" indent="0">
              <a:buNone/>
            </a:pPr>
            <a:r>
              <a:rPr lang="en-CA" b="1" dirty="0"/>
              <a:t>	Hold the line on taxes, unleash the power of free enterprise to support our quality of life, and follow professional standards.</a:t>
            </a:r>
          </a:p>
          <a:p>
            <a:pPr marL="0" indent="0">
              <a:buNone/>
            </a:pPr>
            <a:endParaRPr lang="en-CA" b="1" dirty="0"/>
          </a:p>
          <a:p>
            <a:pPr lvl="0"/>
            <a:r>
              <a:rPr lang="en-CA" b="1" dirty="0"/>
              <a:t>Fiscal Responsibility</a:t>
            </a:r>
            <a:r>
              <a:rPr lang="en-CA" dirty="0"/>
              <a:t>. Rod will work for a net 0 per cent tax increase for two years (limit to rate of inflation). This contrasts with County’s own forecast, that has taxes rising each of three years until 2020 – with rates as high as 4.79 per cent per year.</a:t>
            </a:r>
          </a:p>
          <a:p>
            <a:pPr lvl="0"/>
            <a:r>
              <a:rPr lang="en-CA" b="1" dirty="0"/>
              <a:t>Promote Free Enterprise</a:t>
            </a:r>
            <a:r>
              <a:rPr lang="en-CA" dirty="0"/>
              <a:t> </a:t>
            </a:r>
            <a:r>
              <a:rPr lang="en-CA" b="1" dirty="0"/>
              <a:t>to support our standard of living</a:t>
            </a:r>
            <a:r>
              <a:rPr lang="en-CA" dirty="0"/>
              <a:t>. Cut red tape; speed up business approvals. None of the Strathcona County’s Executive Team’s Corporate Business Plan goals speak to a pro–industry culture to support our standard of living. </a:t>
            </a:r>
            <a:r>
              <a:rPr lang="en-CA" i="1" dirty="0"/>
              <a:t>If it’s not in the plan, it won’t get done and the culture will not be created.</a:t>
            </a:r>
            <a:endParaRPr lang="en-CA" dirty="0"/>
          </a:p>
          <a:p>
            <a:pPr lvl="0"/>
            <a:r>
              <a:rPr lang="en-CA" b="1" dirty="0"/>
              <a:t>Professional Standards</a:t>
            </a:r>
            <a:r>
              <a:rPr lang="en-CA" dirty="0"/>
              <a:t>. Stick to budgets. Clear reporting must come from elected officials, and Administration must provide a full and timely disclosure. Case in point, $8 million over spend debacle on the Emerald Hill’s pool.</a:t>
            </a:r>
          </a:p>
          <a:p>
            <a:endParaRPr lang="en-CA" dirty="0"/>
          </a:p>
        </p:txBody>
      </p:sp>
      <p:sp>
        <p:nvSpPr>
          <p:cNvPr id="4" name="Footer Placeholder 3">
            <a:extLst>
              <a:ext uri="{FF2B5EF4-FFF2-40B4-BE49-F238E27FC236}">
                <a16:creationId xmlns:a16="http://schemas.microsoft.com/office/drawing/2014/main" id="{4039FC95-ABF9-44CB-B160-D8151C984774}"/>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ED3C6BB5-2D3D-453A-8A3B-FDF95C9F2354}"/>
              </a:ext>
            </a:extLst>
          </p:cNvPr>
          <p:cNvSpPr>
            <a:spLocks noGrp="1"/>
          </p:cNvSpPr>
          <p:nvPr>
            <p:ph type="sldNum" sz="quarter" idx="12"/>
          </p:nvPr>
        </p:nvSpPr>
        <p:spPr/>
        <p:txBody>
          <a:bodyPr/>
          <a:lstStyle/>
          <a:p>
            <a:fld id="{519954A3-9DFD-4C44-94BA-B95130A3BA1C}" type="slidenum">
              <a:rPr lang="en-US" smtClean="0"/>
              <a:t>11</a:t>
            </a:fld>
            <a:endParaRPr lang="en-US" dirty="0"/>
          </a:p>
        </p:txBody>
      </p:sp>
    </p:spTree>
    <p:extLst>
      <p:ext uri="{BB962C8B-B14F-4D97-AF65-F5344CB8AC3E}">
        <p14:creationId xmlns:p14="http://schemas.microsoft.com/office/powerpoint/2010/main" val="4110122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574D0-288C-4EC4-9E5A-5EB8287837ED}"/>
              </a:ext>
            </a:extLst>
          </p:cNvPr>
          <p:cNvSpPr>
            <a:spLocks noGrp="1"/>
          </p:cNvSpPr>
          <p:nvPr>
            <p:ph type="title"/>
          </p:nvPr>
        </p:nvSpPr>
        <p:spPr/>
        <p:txBody>
          <a:bodyPr/>
          <a:lstStyle/>
          <a:p>
            <a:r>
              <a:rPr lang="en-CA" dirty="0">
                <a:solidFill>
                  <a:schemeClr val="accent2"/>
                </a:solidFill>
              </a:rPr>
              <a:t>Rod’s Plan</a:t>
            </a:r>
            <a:br>
              <a:rPr lang="en-CA" dirty="0">
                <a:solidFill>
                  <a:schemeClr val="accent2"/>
                </a:solidFill>
              </a:rPr>
            </a:br>
            <a:r>
              <a:rPr lang="en-CA" i="1" dirty="0">
                <a:solidFill>
                  <a:schemeClr val="accent2"/>
                </a:solidFill>
              </a:rPr>
              <a:t>Positive Change – Long Term Vision</a:t>
            </a:r>
          </a:p>
        </p:txBody>
      </p:sp>
      <p:sp>
        <p:nvSpPr>
          <p:cNvPr id="3" name="Content Placeholder 2">
            <a:extLst>
              <a:ext uri="{FF2B5EF4-FFF2-40B4-BE49-F238E27FC236}">
                <a16:creationId xmlns:a16="http://schemas.microsoft.com/office/drawing/2014/main" id="{D5B02344-C5DD-42B1-BA17-9C000AA3D19C}"/>
              </a:ext>
            </a:extLst>
          </p:cNvPr>
          <p:cNvSpPr>
            <a:spLocks noGrp="1"/>
          </p:cNvSpPr>
          <p:nvPr>
            <p:ph idx="1"/>
          </p:nvPr>
        </p:nvSpPr>
        <p:spPr/>
        <p:txBody>
          <a:bodyPr>
            <a:normAutofit lnSpcReduction="10000"/>
          </a:bodyPr>
          <a:lstStyle/>
          <a:p>
            <a:pPr marL="0" indent="0">
              <a:buNone/>
            </a:pPr>
            <a:r>
              <a:rPr lang="en-CA" b="1" dirty="0"/>
              <a:t>	Energy Center of Excellence</a:t>
            </a:r>
            <a:r>
              <a:rPr lang="en-CA" dirty="0"/>
              <a:t>. Team with business, governments and post secondary for Strathcona to take a more active role in branding, r &amp; d; develop expertise. </a:t>
            </a:r>
          </a:p>
          <a:p>
            <a:pPr marL="0" indent="0">
              <a:buNone/>
            </a:pPr>
            <a:endParaRPr lang="en-CA" dirty="0"/>
          </a:p>
          <a:p>
            <a:pPr lvl="0"/>
            <a:r>
              <a:rPr lang="en-CA" dirty="0"/>
              <a:t>World’s need for energy will increase by 31% over the next 25 years. </a:t>
            </a:r>
          </a:p>
          <a:p>
            <a:pPr marL="0" lvl="0" indent="0">
              <a:buNone/>
            </a:pPr>
            <a:endParaRPr lang="en-CA" dirty="0"/>
          </a:p>
          <a:p>
            <a:pPr lvl="0"/>
            <a:r>
              <a:rPr lang="en-CA" dirty="0"/>
              <a:t>University of British Columbia: $10.8 million from federal government’s Clean Energy Fund!</a:t>
            </a:r>
          </a:p>
          <a:p>
            <a:pPr marL="0" lvl="0" indent="0">
              <a:buNone/>
            </a:pPr>
            <a:endParaRPr lang="en-CA" dirty="0"/>
          </a:p>
          <a:p>
            <a:r>
              <a:rPr lang="en-CA" dirty="0"/>
              <a:t>Leadership Role: </a:t>
            </a:r>
            <a:r>
              <a:rPr lang="en-US" dirty="0"/>
              <a:t>step up work </a:t>
            </a:r>
            <a:r>
              <a:rPr lang="en-CA" dirty="0"/>
              <a:t>networking with other communities to promote energy, to avoid duplication of initiatives, and to support prosperity while maintaining a green environment.</a:t>
            </a:r>
          </a:p>
        </p:txBody>
      </p:sp>
      <p:sp>
        <p:nvSpPr>
          <p:cNvPr id="4" name="Footer Placeholder 3">
            <a:extLst>
              <a:ext uri="{FF2B5EF4-FFF2-40B4-BE49-F238E27FC236}">
                <a16:creationId xmlns:a16="http://schemas.microsoft.com/office/drawing/2014/main" id="{439D9078-94B5-425C-B862-C0A6C9CB5674}"/>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B66B3880-2DF3-4E9C-B718-20846F5837EE}"/>
              </a:ext>
            </a:extLst>
          </p:cNvPr>
          <p:cNvSpPr>
            <a:spLocks noGrp="1"/>
          </p:cNvSpPr>
          <p:nvPr>
            <p:ph type="sldNum" sz="quarter" idx="12"/>
          </p:nvPr>
        </p:nvSpPr>
        <p:spPr/>
        <p:txBody>
          <a:bodyPr/>
          <a:lstStyle/>
          <a:p>
            <a:fld id="{519954A3-9DFD-4C44-94BA-B95130A3BA1C}" type="slidenum">
              <a:rPr lang="en-US" smtClean="0"/>
              <a:t>12</a:t>
            </a:fld>
            <a:endParaRPr lang="en-US" dirty="0"/>
          </a:p>
        </p:txBody>
      </p:sp>
    </p:spTree>
    <p:extLst>
      <p:ext uri="{BB962C8B-B14F-4D97-AF65-F5344CB8AC3E}">
        <p14:creationId xmlns:p14="http://schemas.microsoft.com/office/powerpoint/2010/main" val="434123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732FA-B4BD-436C-B17C-15DFCA1D4EF1}"/>
              </a:ext>
            </a:extLst>
          </p:cNvPr>
          <p:cNvSpPr>
            <a:spLocks noGrp="1"/>
          </p:cNvSpPr>
          <p:nvPr>
            <p:ph type="title"/>
          </p:nvPr>
        </p:nvSpPr>
        <p:spPr/>
        <p:txBody>
          <a:bodyPr/>
          <a:lstStyle/>
          <a:p>
            <a:r>
              <a:rPr lang="en-CA" dirty="0">
                <a:solidFill>
                  <a:schemeClr val="accent2"/>
                </a:solidFill>
              </a:rPr>
              <a:t>Rod’s Plan</a:t>
            </a:r>
            <a:br>
              <a:rPr lang="en-CA" dirty="0">
                <a:solidFill>
                  <a:schemeClr val="accent2"/>
                </a:solidFill>
              </a:rPr>
            </a:br>
            <a:r>
              <a:rPr lang="en-CA" i="1" dirty="0">
                <a:solidFill>
                  <a:schemeClr val="accent2"/>
                </a:solidFill>
              </a:rPr>
              <a:t>Positive Change – Long Term Vision</a:t>
            </a:r>
          </a:p>
        </p:txBody>
      </p:sp>
      <p:sp>
        <p:nvSpPr>
          <p:cNvPr id="3" name="Content Placeholder 2">
            <a:extLst>
              <a:ext uri="{FF2B5EF4-FFF2-40B4-BE49-F238E27FC236}">
                <a16:creationId xmlns:a16="http://schemas.microsoft.com/office/drawing/2014/main" id="{45791DF6-6ECC-4277-B72B-584C750822AA}"/>
              </a:ext>
            </a:extLst>
          </p:cNvPr>
          <p:cNvSpPr>
            <a:spLocks noGrp="1"/>
          </p:cNvSpPr>
          <p:nvPr>
            <p:ph idx="1"/>
          </p:nvPr>
        </p:nvSpPr>
        <p:spPr/>
        <p:txBody>
          <a:bodyPr/>
          <a:lstStyle/>
          <a:p>
            <a:pPr marL="0" indent="0">
              <a:buNone/>
            </a:pPr>
            <a:r>
              <a:rPr lang="en-CA" b="1" dirty="0"/>
              <a:t>Strategic Initiative for Post Secondary Schooling</a:t>
            </a:r>
          </a:p>
          <a:p>
            <a:pPr marL="0" indent="0">
              <a:buNone/>
            </a:pPr>
            <a:endParaRPr lang="en-CA" dirty="0"/>
          </a:p>
          <a:p>
            <a:pPr lvl="0"/>
            <a:r>
              <a:rPr lang="en-CA" dirty="0"/>
              <a:t>Vision for a higher learning initiative</a:t>
            </a:r>
          </a:p>
          <a:p>
            <a:pPr marL="0" lvl="0" indent="0">
              <a:buNone/>
            </a:pPr>
            <a:endParaRPr lang="en-CA" dirty="0"/>
          </a:p>
          <a:p>
            <a:pPr lvl="0"/>
            <a:r>
              <a:rPr lang="en-CA" dirty="0"/>
              <a:t>Continuing education supports growth, jobs, access to government grants, and adds to the culture of the community. </a:t>
            </a:r>
          </a:p>
          <a:p>
            <a:pPr marL="0" lvl="0" indent="0">
              <a:buNone/>
            </a:pPr>
            <a:endParaRPr lang="en-CA" dirty="0"/>
          </a:p>
          <a:p>
            <a:pPr lvl="0"/>
            <a:r>
              <a:rPr lang="en-CA" dirty="0"/>
              <a:t>Make this part of our municipality’s strategy, it is not even in the County strategic plan. </a:t>
            </a:r>
            <a:r>
              <a:rPr lang="en-CA" i="1" dirty="0"/>
              <a:t>What doesn’t get measured, doesn’t get done</a:t>
            </a:r>
            <a:r>
              <a:rPr lang="en-CA" dirty="0"/>
              <a:t>.</a:t>
            </a:r>
          </a:p>
          <a:p>
            <a:endParaRPr lang="en-CA" dirty="0"/>
          </a:p>
        </p:txBody>
      </p:sp>
      <p:sp>
        <p:nvSpPr>
          <p:cNvPr id="4" name="Footer Placeholder 3">
            <a:extLst>
              <a:ext uri="{FF2B5EF4-FFF2-40B4-BE49-F238E27FC236}">
                <a16:creationId xmlns:a16="http://schemas.microsoft.com/office/drawing/2014/main" id="{9CA3C403-AA2E-4719-A057-43E70EDA112A}"/>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B0665C1B-8C1D-479B-B440-8301161A463F}"/>
              </a:ext>
            </a:extLst>
          </p:cNvPr>
          <p:cNvSpPr>
            <a:spLocks noGrp="1"/>
          </p:cNvSpPr>
          <p:nvPr>
            <p:ph type="sldNum" sz="quarter" idx="12"/>
          </p:nvPr>
        </p:nvSpPr>
        <p:spPr/>
        <p:txBody>
          <a:bodyPr/>
          <a:lstStyle/>
          <a:p>
            <a:fld id="{519954A3-9DFD-4C44-94BA-B95130A3BA1C}" type="slidenum">
              <a:rPr lang="en-US" smtClean="0"/>
              <a:t>13</a:t>
            </a:fld>
            <a:endParaRPr lang="en-US" dirty="0"/>
          </a:p>
        </p:txBody>
      </p:sp>
    </p:spTree>
    <p:extLst>
      <p:ext uri="{BB962C8B-B14F-4D97-AF65-F5344CB8AC3E}">
        <p14:creationId xmlns:p14="http://schemas.microsoft.com/office/powerpoint/2010/main" val="1891835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3EB57-F5C8-41A8-897D-D40B711FED08}"/>
              </a:ext>
            </a:extLst>
          </p:cNvPr>
          <p:cNvSpPr>
            <a:spLocks noGrp="1"/>
          </p:cNvSpPr>
          <p:nvPr>
            <p:ph type="title"/>
          </p:nvPr>
        </p:nvSpPr>
        <p:spPr/>
        <p:txBody>
          <a:bodyPr>
            <a:normAutofit fontScale="90000"/>
          </a:bodyPr>
          <a:lstStyle/>
          <a:p>
            <a:r>
              <a:rPr lang="en-CA" dirty="0">
                <a:solidFill>
                  <a:schemeClr val="accent2"/>
                </a:solidFill>
              </a:rPr>
              <a:t>Vote Rod – </a:t>
            </a:r>
            <a:r>
              <a:rPr lang="en-CA" i="1" dirty="0">
                <a:solidFill>
                  <a:schemeClr val="accent2"/>
                </a:solidFill>
              </a:rPr>
              <a:t>Protect Your Wallet</a:t>
            </a:r>
            <a:br>
              <a:rPr lang="en-CA" i="1" dirty="0">
                <a:solidFill>
                  <a:schemeClr val="accent2"/>
                </a:solidFill>
              </a:rPr>
            </a:br>
            <a:r>
              <a:rPr lang="en-CA" i="1" dirty="0">
                <a:solidFill>
                  <a:schemeClr val="accent2"/>
                </a:solidFill>
              </a:rPr>
              <a:t>	</a:t>
            </a:r>
            <a:r>
              <a:rPr lang="en-CA" b="1" dirty="0">
                <a:solidFill>
                  <a:schemeClr val="tx1"/>
                </a:solidFill>
              </a:rPr>
              <a:t>Hold Mayor Accountable on Salary Freeze</a:t>
            </a:r>
            <a:endParaRPr lang="en-CA" b="1" i="1" dirty="0">
              <a:solidFill>
                <a:schemeClr val="tx1"/>
              </a:solidFill>
            </a:endParaRPr>
          </a:p>
        </p:txBody>
      </p:sp>
      <p:sp>
        <p:nvSpPr>
          <p:cNvPr id="3" name="Content Placeholder 2">
            <a:extLst>
              <a:ext uri="{FF2B5EF4-FFF2-40B4-BE49-F238E27FC236}">
                <a16:creationId xmlns:a16="http://schemas.microsoft.com/office/drawing/2014/main" id="{80B8BD4C-7A9B-46F6-9FFE-4BDE30710247}"/>
              </a:ext>
            </a:extLst>
          </p:cNvPr>
          <p:cNvSpPr>
            <a:spLocks noGrp="1"/>
          </p:cNvSpPr>
          <p:nvPr>
            <p:ph idx="1"/>
          </p:nvPr>
        </p:nvSpPr>
        <p:spPr/>
        <p:txBody>
          <a:bodyPr>
            <a:normAutofit fontScale="92500" lnSpcReduction="20000"/>
          </a:bodyPr>
          <a:lstStyle/>
          <a:p>
            <a:pPr marL="0" indent="0">
              <a:buNone/>
            </a:pPr>
            <a:r>
              <a:rPr lang="en-CA" sz="3000" b="1" dirty="0"/>
              <a:t>	</a:t>
            </a:r>
            <a:r>
              <a:rPr lang="en-CA" sz="3500" dirty="0"/>
              <a:t>Has grown 12% from $109,704 to $122,785, despite: </a:t>
            </a:r>
          </a:p>
          <a:p>
            <a:pPr marL="0" indent="0">
              <a:buNone/>
            </a:pPr>
            <a:r>
              <a:rPr lang="en-CA" sz="3500" dirty="0"/>
              <a:t>	</a:t>
            </a:r>
          </a:p>
          <a:p>
            <a:pPr marL="0" indent="0">
              <a:buNone/>
            </a:pPr>
            <a:r>
              <a:rPr lang="en-CA" sz="3500" dirty="0"/>
              <a:t>“</a:t>
            </a:r>
            <a:r>
              <a:rPr lang="en-CA" sz="3500" i="1" dirty="0"/>
              <a:t>My newly reduced salary will be the same amount per month, and stay that amount for the four-year term</a:t>
            </a:r>
            <a:r>
              <a:rPr lang="en-CA" sz="3500" dirty="0"/>
              <a:t>.” [Mayor, December 2013] </a:t>
            </a:r>
          </a:p>
          <a:p>
            <a:pPr marL="0" indent="0">
              <a:buNone/>
            </a:pPr>
            <a:endParaRPr lang="en-CA" sz="2400" dirty="0"/>
          </a:p>
          <a:p>
            <a:pPr marL="0" indent="0">
              <a:buNone/>
            </a:pPr>
            <a:r>
              <a:rPr lang="en-CA" sz="2400" dirty="0"/>
              <a:t>[Source for figures: the County’s Governance Support Services department]</a:t>
            </a:r>
            <a:r>
              <a:rPr lang="en-CA" sz="3000" dirty="0"/>
              <a:t>. </a:t>
            </a:r>
            <a:endParaRPr lang="en-CA" dirty="0"/>
          </a:p>
        </p:txBody>
      </p:sp>
      <p:sp>
        <p:nvSpPr>
          <p:cNvPr id="4" name="Footer Placeholder 3">
            <a:extLst>
              <a:ext uri="{FF2B5EF4-FFF2-40B4-BE49-F238E27FC236}">
                <a16:creationId xmlns:a16="http://schemas.microsoft.com/office/drawing/2014/main" id="{219473AF-507D-4509-8172-E4DA3E39E41B}"/>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8F740407-7594-495B-A933-57D6360A9645}"/>
              </a:ext>
            </a:extLst>
          </p:cNvPr>
          <p:cNvSpPr>
            <a:spLocks noGrp="1"/>
          </p:cNvSpPr>
          <p:nvPr>
            <p:ph type="sldNum" sz="quarter" idx="12"/>
          </p:nvPr>
        </p:nvSpPr>
        <p:spPr/>
        <p:txBody>
          <a:bodyPr/>
          <a:lstStyle/>
          <a:p>
            <a:fld id="{519954A3-9DFD-4C44-94BA-B95130A3BA1C}" type="slidenum">
              <a:rPr lang="en-US" smtClean="0"/>
              <a:t>14</a:t>
            </a:fld>
            <a:endParaRPr lang="en-US" dirty="0"/>
          </a:p>
        </p:txBody>
      </p:sp>
    </p:spTree>
    <p:extLst>
      <p:ext uri="{BB962C8B-B14F-4D97-AF65-F5344CB8AC3E}">
        <p14:creationId xmlns:p14="http://schemas.microsoft.com/office/powerpoint/2010/main" val="3240868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4F78C-5154-4FB8-BCFD-A2F592493E1A}"/>
              </a:ext>
            </a:extLst>
          </p:cNvPr>
          <p:cNvSpPr>
            <a:spLocks noGrp="1"/>
          </p:cNvSpPr>
          <p:nvPr>
            <p:ph type="title"/>
          </p:nvPr>
        </p:nvSpPr>
        <p:spPr/>
        <p:txBody>
          <a:bodyPr/>
          <a:lstStyle/>
          <a:p>
            <a:r>
              <a:rPr lang="en-CA" dirty="0">
                <a:solidFill>
                  <a:schemeClr val="accent2"/>
                </a:solidFill>
              </a:rPr>
              <a:t>Vote Rod – </a:t>
            </a:r>
            <a:br>
              <a:rPr lang="en-CA" dirty="0">
                <a:solidFill>
                  <a:schemeClr val="accent2"/>
                </a:solidFill>
              </a:rPr>
            </a:br>
            <a:r>
              <a:rPr lang="en-CA" i="1" dirty="0">
                <a:solidFill>
                  <a:schemeClr val="accent2"/>
                </a:solidFill>
              </a:rPr>
              <a:t>Protect Your Wallet</a:t>
            </a:r>
          </a:p>
        </p:txBody>
      </p:sp>
      <p:sp>
        <p:nvSpPr>
          <p:cNvPr id="3" name="Content Placeholder 2">
            <a:extLst>
              <a:ext uri="{FF2B5EF4-FFF2-40B4-BE49-F238E27FC236}">
                <a16:creationId xmlns:a16="http://schemas.microsoft.com/office/drawing/2014/main" id="{610BF82A-E0B2-4DA4-930C-58F9D73DACD7}"/>
              </a:ext>
            </a:extLst>
          </p:cNvPr>
          <p:cNvSpPr>
            <a:spLocks noGrp="1"/>
          </p:cNvSpPr>
          <p:nvPr>
            <p:ph idx="1"/>
          </p:nvPr>
        </p:nvSpPr>
        <p:spPr/>
        <p:txBody>
          <a:bodyPr>
            <a:normAutofit lnSpcReduction="10000"/>
          </a:bodyPr>
          <a:lstStyle/>
          <a:p>
            <a:pPr lvl="0"/>
            <a:r>
              <a:rPr lang="en-CA" b="1" dirty="0"/>
              <a:t>Bremner</a:t>
            </a:r>
            <a:r>
              <a:rPr lang="en-CA" dirty="0"/>
              <a:t> – Review to consider affect on prime farmland, and cost to taxpayer.</a:t>
            </a:r>
            <a:endParaRPr lang="en-CA" sz="1600" dirty="0"/>
          </a:p>
          <a:p>
            <a:pPr lvl="0"/>
            <a:r>
              <a:rPr lang="en-CA" b="1" dirty="0"/>
              <a:t>Accountability on $8 million overrun on Emerald Hills pool</a:t>
            </a:r>
            <a:r>
              <a:rPr lang="en-CA" dirty="0"/>
              <a:t>. Those responsible for this debacle would not survive in the private sector. Accountability needs to come at the ballot box.</a:t>
            </a:r>
            <a:endParaRPr lang="en-CA" sz="1600" dirty="0"/>
          </a:p>
          <a:p>
            <a:pPr lvl="0"/>
            <a:r>
              <a:rPr lang="en-CA" b="1" dirty="0"/>
              <a:t>Failed Mission</a:t>
            </a:r>
            <a:r>
              <a:rPr lang="en-CA" dirty="0"/>
              <a:t> “</a:t>
            </a:r>
            <a:r>
              <a:rPr lang="en-CA" b="1" dirty="0"/>
              <a:t>We are Canada’s most livable community”</a:t>
            </a:r>
            <a:endParaRPr lang="en-CA" sz="1600" dirty="0"/>
          </a:p>
          <a:p>
            <a:pPr lvl="1"/>
            <a:r>
              <a:rPr lang="en-CA" dirty="0"/>
              <a:t>County’s 2017 Community Talks. Findings included that the County is “not affordable”; and is “socially disconnected.” Same finding as in 2007.</a:t>
            </a:r>
            <a:endParaRPr lang="en-CA" sz="1400" dirty="0"/>
          </a:p>
          <a:p>
            <a:pPr lvl="1"/>
            <a:r>
              <a:rPr lang="en-CA" dirty="0"/>
              <a:t>Strathcona County dropped from No. 3 to 31 in MoneySense’s best places to live, while St. Albert stayed at 4.</a:t>
            </a:r>
            <a:endParaRPr lang="en-CA" sz="1400" dirty="0"/>
          </a:p>
          <a:p>
            <a:pPr lvl="0"/>
            <a:r>
              <a:rPr lang="en-CA" b="1" dirty="0"/>
              <a:t>Reject cynical election year budgets</a:t>
            </a:r>
            <a:r>
              <a:rPr lang="en-CA" dirty="0"/>
              <a:t>.</a:t>
            </a:r>
            <a:endParaRPr lang="en-CA" sz="1600" dirty="0"/>
          </a:p>
          <a:p>
            <a:pPr lvl="0"/>
            <a:r>
              <a:rPr lang="en-CA" b="1" dirty="0"/>
              <a:t>Accountability for $30M Ag facility with operating costs of $150K, on taxpayers back?</a:t>
            </a:r>
            <a:endParaRPr lang="en-CA" sz="1600" dirty="0"/>
          </a:p>
          <a:p>
            <a:endParaRPr lang="en-CA" dirty="0"/>
          </a:p>
        </p:txBody>
      </p:sp>
      <p:sp>
        <p:nvSpPr>
          <p:cNvPr id="4" name="Footer Placeholder 3">
            <a:extLst>
              <a:ext uri="{FF2B5EF4-FFF2-40B4-BE49-F238E27FC236}">
                <a16:creationId xmlns:a16="http://schemas.microsoft.com/office/drawing/2014/main" id="{A32275F1-E678-4FEB-A2F9-33B8DF56A0EA}"/>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5716890A-80BF-4EF1-97DE-44A8BCC6D0BA}"/>
              </a:ext>
            </a:extLst>
          </p:cNvPr>
          <p:cNvSpPr>
            <a:spLocks noGrp="1"/>
          </p:cNvSpPr>
          <p:nvPr>
            <p:ph type="sldNum" sz="quarter" idx="12"/>
          </p:nvPr>
        </p:nvSpPr>
        <p:spPr/>
        <p:txBody>
          <a:bodyPr/>
          <a:lstStyle/>
          <a:p>
            <a:fld id="{519954A3-9DFD-4C44-94BA-B95130A3BA1C}" type="slidenum">
              <a:rPr lang="en-US" smtClean="0"/>
              <a:t>15</a:t>
            </a:fld>
            <a:endParaRPr lang="en-US" dirty="0"/>
          </a:p>
        </p:txBody>
      </p:sp>
    </p:spTree>
    <p:extLst>
      <p:ext uri="{BB962C8B-B14F-4D97-AF65-F5344CB8AC3E}">
        <p14:creationId xmlns:p14="http://schemas.microsoft.com/office/powerpoint/2010/main" val="3077881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23C4C-6EDD-4423-896D-9F391A5B1F57}"/>
              </a:ext>
            </a:extLst>
          </p:cNvPr>
          <p:cNvSpPr>
            <a:spLocks noGrp="1"/>
          </p:cNvSpPr>
          <p:nvPr>
            <p:ph type="title"/>
          </p:nvPr>
        </p:nvSpPr>
        <p:spPr/>
        <p:txBody>
          <a:bodyPr/>
          <a:lstStyle/>
          <a:p>
            <a:r>
              <a:rPr lang="en-CA" dirty="0">
                <a:solidFill>
                  <a:schemeClr val="accent2"/>
                </a:solidFill>
              </a:rPr>
              <a:t>Vote Rod – </a:t>
            </a:r>
            <a:r>
              <a:rPr lang="en-CA" i="1" dirty="0">
                <a:solidFill>
                  <a:schemeClr val="accent2"/>
                </a:solidFill>
              </a:rPr>
              <a:t>End the Culture of Entitlement at County Hall</a:t>
            </a:r>
          </a:p>
        </p:txBody>
      </p:sp>
      <p:sp>
        <p:nvSpPr>
          <p:cNvPr id="3" name="Content Placeholder 2">
            <a:extLst>
              <a:ext uri="{FF2B5EF4-FFF2-40B4-BE49-F238E27FC236}">
                <a16:creationId xmlns:a16="http://schemas.microsoft.com/office/drawing/2014/main" id="{9F001F20-D174-482B-8929-41AAE2E5135E}"/>
              </a:ext>
            </a:extLst>
          </p:cNvPr>
          <p:cNvSpPr>
            <a:spLocks noGrp="1"/>
          </p:cNvSpPr>
          <p:nvPr>
            <p:ph idx="1"/>
          </p:nvPr>
        </p:nvSpPr>
        <p:spPr/>
        <p:txBody>
          <a:bodyPr/>
          <a:lstStyle/>
          <a:p>
            <a:pPr marL="0" lvl="0" indent="0">
              <a:buNone/>
            </a:pPr>
            <a:r>
              <a:rPr lang="en-CA" b="1" dirty="0"/>
              <a:t>Having Mayor’s and Councillors’ wages determined by a truly independent committee</a:t>
            </a:r>
            <a:r>
              <a:rPr lang="en-CA" dirty="0"/>
              <a:t>. </a:t>
            </a:r>
          </a:p>
          <a:p>
            <a:pPr marL="0" lvl="0" indent="0">
              <a:buNone/>
            </a:pPr>
            <a:endParaRPr lang="en-CA" sz="1600" dirty="0"/>
          </a:p>
          <a:p>
            <a:pPr lvl="1"/>
            <a:r>
              <a:rPr lang="en-CA" dirty="0"/>
              <a:t>Elected officials should not be giving themselves raises.</a:t>
            </a:r>
          </a:p>
          <a:p>
            <a:pPr marL="457200" lvl="1" indent="0">
              <a:buNone/>
            </a:pPr>
            <a:endParaRPr lang="en-CA" sz="1400" dirty="0"/>
          </a:p>
          <a:p>
            <a:pPr lvl="1"/>
            <a:r>
              <a:rPr lang="en-CA" dirty="0"/>
              <a:t>Decisions that are binding and not subject to change by the Mayor and Council.</a:t>
            </a:r>
          </a:p>
          <a:p>
            <a:pPr marL="457200" lvl="1" indent="0">
              <a:buNone/>
            </a:pPr>
            <a:endParaRPr lang="en-CA" sz="1400" dirty="0"/>
          </a:p>
          <a:p>
            <a:pPr marL="0" indent="0" algn="ctr">
              <a:buNone/>
            </a:pPr>
            <a:r>
              <a:rPr lang="en-CA" b="1" dirty="0"/>
              <a:t>As your Mayor, I will not give up on protecting the taxpayers’ wallets.</a:t>
            </a:r>
            <a:endParaRPr lang="en-CA" sz="1600" b="1" dirty="0"/>
          </a:p>
          <a:p>
            <a:pPr marL="0" indent="0" algn="ctr">
              <a:buNone/>
            </a:pPr>
            <a:r>
              <a:rPr lang="en-CA" b="1" i="1" dirty="0"/>
              <a:t>It’s your money.</a:t>
            </a:r>
          </a:p>
        </p:txBody>
      </p:sp>
      <p:sp>
        <p:nvSpPr>
          <p:cNvPr id="4" name="Footer Placeholder 3">
            <a:extLst>
              <a:ext uri="{FF2B5EF4-FFF2-40B4-BE49-F238E27FC236}">
                <a16:creationId xmlns:a16="http://schemas.microsoft.com/office/drawing/2014/main" id="{8EE4090D-7E4F-4B86-AD8A-DB81594CD7FB}"/>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AA2E1255-DE39-489B-8FD6-A6F1D8BB14B4}"/>
              </a:ext>
            </a:extLst>
          </p:cNvPr>
          <p:cNvSpPr>
            <a:spLocks noGrp="1"/>
          </p:cNvSpPr>
          <p:nvPr>
            <p:ph type="sldNum" sz="quarter" idx="12"/>
          </p:nvPr>
        </p:nvSpPr>
        <p:spPr/>
        <p:txBody>
          <a:bodyPr/>
          <a:lstStyle/>
          <a:p>
            <a:fld id="{519954A3-9DFD-4C44-94BA-B95130A3BA1C}" type="slidenum">
              <a:rPr lang="en-US" smtClean="0"/>
              <a:t>16</a:t>
            </a:fld>
            <a:endParaRPr lang="en-US" dirty="0"/>
          </a:p>
        </p:txBody>
      </p:sp>
    </p:spTree>
    <p:extLst>
      <p:ext uri="{BB962C8B-B14F-4D97-AF65-F5344CB8AC3E}">
        <p14:creationId xmlns:p14="http://schemas.microsoft.com/office/powerpoint/2010/main" val="87705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C045F-B831-4B55-B955-03893F2E8E3C}"/>
              </a:ext>
            </a:extLst>
          </p:cNvPr>
          <p:cNvSpPr>
            <a:spLocks noGrp="1"/>
          </p:cNvSpPr>
          <p:nvPr>
            <p:ph type="title"/>
          </p:nvPr>
        </p:nvSpPr>
        <p:spPr/>
        <p:txBody>
          <a:bodyPr/>
          <a:lstStyle/>
          <a:p>
            <a:r>
              <a:rPr lang="en-CA" dirty="0">
                <a:solidFill>
                  <a:schemeClr val="accent2"/>
                </a:solidFill>
              </a:rPr>
              <a:t>Vote Rod – </a:t>
            </a:r>
            <a:r>
              <a:rPr lang="en-CA" i="1" dirty="0">
                <a:solidFill>
                  <a:schemeClr val="accent2"/>
                </a:solidFill>
              </a:rPr>
              <a:t>End the Culture of Entitlement at County Hall</a:t>
            </a:r>
          </a:p>
        </p:txBody>
      </p:sp>
      <p:sp>
        <p:nvSpPr>
          <p:cNvPr id="3" name="Content Placeholder 2">
            <a:extLst>
              <a:ext uri="{FF2B5EF4-FFF2-40B4-BE49-F238E27FC236}">
                <a16:creationId xmlns:a16="http://schemas.microsoft.com/office/drawing/2014/main" id="{044828CB-2043-4370-9DB5-688379E4343D}"/>
              </a:ext>
            </a:extLst>
          </p:cNvPr>
          <p:cNvSpPr>
            <a:spLocks noGrp="1"/>
          </p:cNvSpPr>
          <p:nvPr>
            <p:ph idx="1"/>
          </p:nvPr>
        </p:nvSpPr>
        <p:spPr/>
        <p:txBody>
          <a:bodyPr/>
          <a:lstStyle/>
          <a:p>
            <a:pPr lvl="0"/>
            <a:r>
              <a:rPr lang="en-CA" b="1" dirty="0"/>
              <a:t>Working to roll back Mayor’s and Councillors’ Individual Accounts</a:t>
            </a:r>
            <a:r>
              <a:rPr lang="en-CA" dirty="0"/>
              <a:t>. </a:t>
            </a:r>
          </a:p>
          <a:p>
            <a:pPr marL="0" lvl="0" indent="0">
              <a:buNone/>
            </a:pPr>
            <a:endParaRPr lang="en-CA" sz="1600" dirty="0"/>
          </a:p>
          <a:p>
            <a:pPr lvl="1"/>
            <a:r>
              <a:rPr lang="en-CA" dirty="0"/>
              <a:t>Far too rich. For example, in 2015 they were at $27,500, yet in Red Deer (a municipality with a similar population) councillors were at $11,500. </a:t>
            </a:r>
          </a:p>
          <a:p>
            <a:pPr marL="457200" lvl="1" indent="0">
              <a:buNone/>
            </a:pPr>
            <a:endParaRPr lang="en-CA" sz="1400" dirty="0"/>
          </a:p>
          <a:p>
            <a:r>
              <a:rPr lang="en-CA" b="1" dirty="0"/>
              <a:t>Affirming councillors’ work is full time</a:t>
            </a:r>
            <a:r>
              <a:rPr lang="en-CA" dirty="0"/>
              <a:t>. In meeting with thousands of voters in this campaign, I have heard that there is still a concern, and more work needs to be done, to turn around the perception (or reality) that the work commitment of councillors is not fully to their elected role.  Those seeking election can choose to ignore this feedback, at their risk.</a:t>
            </a:r>
          </a:p>
        </p:txBody>
      </p:sp>
      <p:sp>
        <p:nvSpPr>
          <p:cNvPr id="4" name="Footer Placeholder 3">
            <a:extLst>
              <a:ext uri="{FF2B5EF4-FFF2-40B4-BE49-F238E27FC236}">
                <a16:creationId xmlns:a16="http://schemas.microsoft.com/office/drawing/2014/main" id="{2159F1D6-B746-41E0-B0EB-23CA0D857E96}"/>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3DC860D7-3169-4281-B95E-1462614BE1D9}"/>
              </a:ext>
            </a:extLst>
          </p:cNvPr>
          <p:cNvSpPr>
            <a:spLocks noGrp="1"/>
          </p:cNvSpPr>
          <p:nvPr>
            <p:ph type="sldNum" sz="quarter" idx="12"/>
          </p:nvPr>
        </p:nvSpPr>
        <p:spPr/>
        <p:txBody>
          <a:bodyPr/>
          <a:lstStyle/>
          <a:p>
            <a:fld id="{519954A3-9DFD-4C44-94BA-B95130A3BA1C}" type="slidenum">
              <a:rPr lang="en-US" smtClean="0"/>
              <a:t>17</a:t>
            </a:fld>
            <a:endParaRPr lang="en-US" dirty="0"/>
          </a:p>
        </p:txBody>
      </p:sp>
    </p:spTree>
    <p:extLst>
      <p:ext uri="{BB962C8B-B14F-4D97-AF65-F5344CB8AC3E}">
        <p14:creationId xmlns:p14="http://schemas.microsoft.com/office/powerpoint/2010/main" val="589417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54E33-1115-44DC-A96B-0BF95DA96350}"/>
              </a:ext>
            </a:extLst>
          </p:cNvPr>
          <p:cNvSpPr>
            <a:spLocks noGrp="1"/>
          </p:cNvSpPr>
          <p:nvPr>
            <p:ph type="title"/>
          </p:nvPr>
        </p:nvSpPr>
        <p:spPr/>
        <p:txBody>
          <a:bodyPr/>
          <a:lstStyle/>
          <a:p>
            <a:r>
              <a:rPr lang="en-CA" dirty="0">
                <a:solidFill>
                  <a:schemeClr val="accent2"/>
                </a:solidFill>
              </a:rPr>
              <a:t>Vote Rod – </a:t>
            </a:r>
            <a:r>
              <a:rPr lang="en-CA" i="1" dirty="0">
                <a:solidFill>
                  <a:schemeClr val="accent2"/>
                </a:solidFill>
              </a:rPr>
              <a:t>End the Culture of Entitlement at County Hall</a:t>
            </a:r>
          </a:p>
        </p:txBody>
      </p:sp>
      <p:sp>
        <p:nvSpPr>
          <p:cNvPr id="3" name="Content Placeholder 2">
            <a:extLst>
              <a:ext uri="{FF2B5EF4-FFF2-40B4-BE49-F238E27FC236}">
                <a16:creationId xmlns:a16="http://schemas.microsoft.com/office/drawing/2014/main" id="{10C2F6AF-7A21-40D9-AE94-CEEEF02186F7}"/>
              </a:ext>
            </a:extLst>
          </p:cNvPr>
          <p:cNvSpPr>
            <a:spLocks noGrp="1"/>
          </p:cNvSpPr>
          <p:nvPr>
            <p:ph idx="1"/>
          </p:nvPr>
        </p:nvSpPr>
        <p:spPr/>
        <p:txBody>
          <a:bodyPr>
            <a:normAutofit fontScale="85000" lnSpcReduction="20000"/>
          </a:bodyPr>
          <a:lstStyle/>
          <a:p>
            <a:pPr marL="0" lvl="0" indent="0">
              <a:buNone/>
            </a:pPr>
            <a:r>
              <a:rPr lang="en-CA" b="1" dirty="0"/>
              <a:t>Rod called first to axe Mayor’s and Councillors’ 1/3 tax free salaries -</a:t>
            </a:r>
            <a:r>
              <a:rPr lang="en-CA" dirty="0"/>
              <a:t> </a:t>
            </a:r>
            <a:r>
              <a:rPr lang="en-CA" b="1" dirty="0"/>
              <a:t>on March 8</a:t>
            </a:r>
            <a:r>
              <a:rPr lang="en-CA" b="1" baseline="30000" dirty="0"/>
              <a:t>th</a:t>
            </a:r>
            <a:r>
              <a:rPr lang="en-CA" b="1" dirty="0"/>
              <a:t>, 2017</a:t>
            </a:r>
            <a:r>
              <a:rPr lang="en-CA" dirty="0"/>
              <a:t>.</a:t>
            </a:r>
          </a:p>
          <a:p>
            <a:pPr marL="0" lvl="0" indent="0">
              <a:buNone/>
            </a:pPr>
            <a:endParaRPr lang="en-CA" sz="1600" dirty="0"/>
          </a:p>
          <a:p>
            <a:pPr lvl="1"/>
            <a:r>
              <a:rPr lang="en-CA" dirty="0"/>
              <a:t>Feds later agreed on March 22. </a:t>
            </a:r>
          </a:p>
          <a:p>
            <a:pPr marL="457200" lvl="1" indent="0">
              <a:buNone/>
            </a:pPr>
            <a:endParaRPr lang="en-CA" sz="1400" dirty="0"/>
          </a:p>
          <a:p>
            <a:pPr lvl="1"/>
            <a:r>
              <a:rPr lang="en-US" dirty="0"/>
              <a:t>Mayor’s salary was $145,705 in real dollars; Councilors’ $82,890.</a:t>
            </a:r>
          </a:p>
          <a:p>
            <a:pPr marL="457200" lvl="1" indent="0">
              <a:buNone/>
            </a:pPr>
            <a:endParaRPr lang="en-CA" sz="1400" dirty="0"/>
          </a:p>
          <a:p>
            <a:pPr lvl="1"/>
            <a:r>
              <a:rPr lang="en-CA" dirty="0"/>
              <a:t>Federal politicians ended this generous advantage for themselves in 2000, and it was ended provincially in 2012. Many municipalities had long since ended it – but not Strathcona County.</a:t>
            </a:r>
          </a:p>
          <a:p>
            <a:pPr marL="457200" lvl="1" indent="0">
              <a:buNone/>
            </a:pPr>
            <a:endParaRPr lang="en-CA" sz="1400" dirty="0"/>
          </a:p>
          <a:p>
            <a:pPr lvl="1"/>
            <a:r>
              <a:rPr lang="en-CA" dirty="0"/>
              <a:t>The original purpose of this tax exemption was eliminated by the introduction of expense accounts and budgets for office expenses, and should have been given up.</a:t>
            </a:r>
          </a:p>
          <a:p>
            <a:pPr marL="457200" lvl="1" indent="0">
              <a:buNone/>
            </a:pPr>
            <a:endParaRPr lang="en-CA" sz="1400" dirty="0"/>
          </a:p>
          <a:p>
            <a:pPr lvl="1"/>
            <a:r>
              <a:rPr lang="en-CA" dirty="0"/>
              <a:t>As Professor Jim Lightbody said commenting on the situation in Edmonton back in 2015: “if . . . councillors want to be taken seriously as a level of government, they should clean up their act . . . .”</a:t>
            </a:r>
            <a:endParaRPr lang="en-CA" sz="1400" dirty="0"/>
          </a:p>
          <a:p>
            <a:endParaRPr lang="en-CA" dirty="0"/>
          </a:p>
        </p:txBody>
      </p:sp>
      <p:sp>
        <p:nvSpPr>
          <p:cNvPr id="4" name="Footer Placeholder 3">
            <a:extLst>
              <a:ext uri="{FF2B5EF4-FFF2-40B4-BE49-F238E27FC236}">
                <a16:creationId xmlns:a16="http://schemas.microsoft.com/office/drawing/2014/main" id="{E1CE0E22-43AD-4D5F-BB14-D8217F79B0ED}"/>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946A57A1-007F-4B3D-9938-8697F80567AE}"/>
              </a:ext>
            </a:extLst>
          </p:cNvPr>
          <p:cNvSpPr>
            <a:spLocks noGrp="1"/>
          </p:cNvSpPr>
          <p:nvPr>
            <p:ph type="sldNum" sz="quarter" idx="12"/>
          </p:nvPr>
        </p:nvSpPr>
        <p:spPr/>
        <p:txBody>
          <a:bodyPr/>
          <a:lstStyle/>
          <a:p>
            <a:fld id="{519954A3-9DFD-4C44-94BA-B95130A3BA1C}" type="slidenum">
              <a:rPr lang="en-US" smtClean="0"/>
              <a:t>18</a:t>
            </a:fld>
            <a:endParaRPr lang="en-US" dirty="0"/>
          </a:p>
        </p:txBody>
      </p:sp>
    </p:spTree>
    <p:extLst>
      <p:ext uri="{BB962C8B-B14F-4D97-AF65-F5344CB8AC3E}">
        <p14:creationId xmlns:p14="http://schemas.microsoft.com/office/powerpoint/2010/main" val="30157936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6D34C-16D3-438F-9505-36920E971FFC}"/>
              </a:ext>
            </a:extLst>
          </p:cNvPr>
          <p:cNvSpPr>
            <a:spLocks noGrp="1"/>
          </p:cNvSpPr>
          <p:nvPr>
            <p:ph type="title"/>
          </p:nvPr>
        </p:nvSpPr>
        <p:spPr/>
        <p:txBody>
          <a:bodyPr>
            <a:normAutofit/>
          </a:bodyPr>
          <a:lstStyle/>
          <a:p>
            <a:r>
              <a:rPr lang="en-CA" sz="6000" i="1" dirty="0">
                <a:solidFill>
                  <a:schemeClr val="accent2"/>
                </a:solidFill>
              </a:rPr>
              <a:t>Voter Guide for You*</a:t>
            </a:r>
          </a:p>
        </p:txBody>
      </p:sp>
      <p:sp>
        <p:nvSpPr>
          <p:cNvPr id="3" name="Content Placeholder 2">
            <a:extLst>
              <a:ext uri="{FF2B5EF4-FFF2-40B4-BE49-F238E27FC236}">
                <a16:creationId xmlns:a16="http://schemas.microsoft.com/office/drawing/2014/main" id="{47BD2D2B-C082-4E28-A328-72DA9A434768}"/>
              </a:ext>
            </a:extLst>
          </p:cNvPr>
          <p:cNvSpPr>
            <a:spLocks noGrp="1"/>
          </p:cNvSpPr>
          <p:nvPr>
            <p:ph idx="1"/>
          </p:nvPr>
        </p:nvSpPr>
        <p:spPr/>
        <p:txBody>
          <a:bodyPr/>
          <a:lstStyle/>
          <a:p>
            <a:pPr lvl="0"/>
            <a:r>
              <a:rPr lang="en-CA" dirty="0"/>
              <a:t>Is the candidate looking out for you? Thinking ahead?</a:t>
            </a:r>
          </a:p>
          <a:p>
            <a:pPr lvl="0"/>
            <a:r>
              <a:rPr lang="en-CA" dirty="0"/>
              <a:t>Does the candidate want to build a relationship, or merely get your vote?</a:t>
            </a:r>
          </a:p>
          <a:p>
            <a:pPr lvl="0"/>
            <a:r>
              <a:rPr lang="en-CA" dirty="0"/>
              <a:t>Can you connect with the candidate on a personal level?</a:t>
            </a:r>
          </a:p>
          <a:p>
            <a:pPr lvl="0"/>
            <a:r>
              <a:rPr lang="en-CA" dirty="0"/>
              <a:t>Does the candidate have the life experience, education, and qualifications to do the job?</a:t>
            </a:r>
          </a:p>
          <a:p>
            <a:pPr lvl="0"/>
            <a:r>
              <a:rPr lang="en-CA" dirty="0"/>
              <a:t>Does the candidate think for him/herself?</a:t>
            </a:r>
          </a:p>
          <a:p>
            <a:pPr lvl="0"/>
            <a:r>
              <a:rPr lang="en-CA" dirty="0"/>
              <a:t>Does the have realistic solutions?</a:t>
            </a:r>
          </a:p>
          <a:p>
            <a:pPr lvl="0"/>
            <a:r>
              <a:rPr lang="en-CA" dirty="0"/>
              <a:t>Is the candidate simply telling you what you want to hear?</a:t>
            </a:r>
          </a:p>
          <a:p>
            <a:pPr lvl="0"/>
            <a:r>
              <a:rPr lang="en-CA" dirty="0"/>
              <a:t>Why should you pick this candidate over others?</a:t>
            </a:r>
          </a:p>
          <a:p>
            <a:pPr marL="0" indent="0">
              <a:buNone/>
            </a:pPr>
            <a:r>
              <a:rPr lang="en-CA" sz="1200" dirty="0"/>
              <a:t>*some info. based on “Politics”/Wiley</a:t>
            </a:r>
          </a:p>
          <a:p>
            <a:endParaRPr lang="en-CA" dirty="0"/>
          </a:p>
        </p:txBody>
      </p:sp>
      <p:sp>
        <p:nvSpPr>
          <p:cNvPr id="4" name="Footer Placeholder 3">
            <a:extLst>
              <a:ext uri="{FF2B5EF4-FFF2-40B4-BE49-F238E27FC236}">
                <a16:creationId xmlns:a16="http://schemas.microsoft.com/office/drawing/2014/main" id="{E3E647B7-CC0D-4D41-A167-345A2DBE63F0}"/>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08FBF073-40B9-4E8F-9EF1-FFBDEE51C9BC}"/>
              </a:ext>
            </a:extLst>
          </p:cNvPr>
          <p:cNvSpPr>
            <a:spLocks noGrp="1"/>
          </p:cNvSpPr>
          <p:nvPr>
            <p:ph type="sldNum" sz="quarter" idx="12"/>
          </p:nvPr>
        </p:nvSpPr>
        <p:spPr/>
        <p:txBody>
          <a:bodyPr/>
          <a:lstStyle/>
          <a:p>
            <a:fld id="{519954A3-9DFD-4C44-94BA-B95130A3BA1C}" type="slidenum">
              <a:rPr lang="en-US" smtClean="0"/>
              <a:t>19</a:t>
            </a:fld>
            <a:endParaRPr lang="en-US" dirty="0"/>
          </a:p>
        </p:txBody>
      </p:sp>
    </p:spTree>
    <p:extLst>
      <p:ext uri="{BB962C8B-B14F-4D97-AF65-F5344CB8AC3E}">
        <p14:creationId xmlns:p14="http://schemas.microsoft.com/office/powerpoint/2010/main" val="632088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987E3-0276-469D-85B5-2F7EFCCCEB6C}"/>
              </a:ext>
            </a:extLst>
          </p:cNvPr>
          <p:cNvSpPr>
            <a:spLocks noGrp="1"/>
          </p:cNvSpPr>
          <p:nvPr>
            <p:ph type="title"/>
          </p:nvPr>
        </p:nvSpPr>
        <p:spPr/>
        <p:txBody>
          <a:bodyPr>
            <a:normAutofit fontScale="90000"/>
          </a:bodyPr>
          <a:lstStyle/>
          <a:p>
            <a:r>
              <a:rPr lang="en-CA" dirty="0">
                <a:solidFill>
                  <a:schemeClr val="accent2"/>
                </a:solidFill>
              </a:rPr>
              <a:t>Rod Frank</a:t>
            </a:r>
            <a:br>
              <a:rPr lang="en-CA" dirty="0">
                <a:solidFill>
                  <a:schemeClr val="accent2"/>
                </a:solidFill>
              </a:rPr>
            </a:br>
            <a:r>
              <a:rPr lang="en-CA" dirty="0">
                <a:solidFill>
                  <a:schemeClr val="accent2"/>
                </a:solidFill>
              </a:rPr>
              <a:t>	</a:t>
            </a:r>
            <a:r>
              <a:rPr lang="en-CA" sz="3300" b="1" i="1" dirty="0">
                <a:solidFill>
                  <a:schemeClr val="accent2"/>
                </a:solidFill>
              </a:rPr>
              <a:t>First, a sincere </a:t>
            </a:r>
            <a:r>
              <a:rPr lang="en-CA" sz="3300" b="1" i="1" dirty="0">
                <a:solidFill>
                  <a:schemeClr val="accent2"/>
                </a:solidFill>
                <a:highlight>
                  <a:srgbClr val="FFFF00"/>
                </a:highlight>
              </a:rPr>
              <a:t>thanks to you </a:t>
            </a:r>
            <a:r>
              <a:rPr lang="en-CA" sz="3300" b="1" i="1" dirty="0">
                <a:solidFill>
                  <a:schemeClr val="accent2"/>
                </a:solidFill>
              </a:rPr>
              <a:t>for this meeting!</a:t>
            </a:r>
            <a:r>
              <a:rPr lang="en-CA" dirty="0"/>
              <a:t>	</a:t>
            </a:r>
          </a:p>
        </p:txBody>
      </p:sp>
      <p:sp>
        <p:nvSpPr>
          <p:cNvPr id="3" name="Content Placeholder 2">
            <a:extLst>
              <a:ext uri="{FF2B5EF4-FFF2-40B4-BE49-F238E27FC236}">
                <a16:creationId xmlns:a16="http://schemas.microsoft.com/office/drawing/2014/main" id="{D1D5CD7D-6CD2-4B09-A0E5-9392623D9F9C}"/>
              </a:ext>
            </a:extLst>
          </p:cNvPr>
          <p:cNvSpPr>
            <a:spLocks noGrp="1"/>
          </p:cNvSpPr>
          <p:nvPr>
            <p:ph idx="1"/>
          </p:nvPr>
        </p:nvSpPr>
        <p:spPr/>
        <p:txBody>
          <a:bodyPr>
            <a:noAutofit/>
          </a:bodyPr>
          <a:lstStyle/>
          <a:p>
            <a:pPr marL="0" indent="0">
              <a:buNone/>
            </a:pPr>
            <a:r>
              <a:rPr lang="en-CA" sz="2000" b="1" dirty="0"/>
              <a:t>This presentation will answer:</a:t>
            </a:r>
          </a:p>
          <a:p>
            <a:pPr marL="0" indent="0">
              <a:buNone/>
            </a:pPr>
            <a:endParaRPr lang="en-CA" sz="2000" i="1" dirty="0"/>
          </a:p>
          <a:p>
            <a:pPr>
              <a:buFont typeface="Arial" panose="020B0604020202020204" pitchFamily="34" charset="0"/>
              <a:buChar char="•"/>
            </a:pPr>
            <a:r>
              <a:rPr lang="en-CA" sz="2400" i="1" dirty="0"/>
              <a:t>Who is Rod?</a:t>
            </a:r>
          </a:p>
          <a:p>
            <a:pPr>
              <a:buFont typeface="Arial" panose="020B0604020202020204" pitchFamily="34" charset="0"/>
              <a:buChar char="•"/>
            </a:pPr>
            <a:r>
              <a:rPr lang="en-CA" sz="2400" i="1" dirty="0"/>
              <a:t>Seniors’ Challenges</a:t>
            </a:r>
          </a:p>
          <a:p>
            <a:pPr>
              <a:buFont typeface="Arial" panose="020B0604020202020204" pitchFamily="34" charset="0"/>
              <a:buChar char="•"/>
            </a:pPr>
            <a:r>
              <a:rPr lang="en-CA" sz="2400" i="1" dirty="0"/>
              <a:t>What is Positive Change – Proven Leadership?</a:t>
            </a:r>
          </a:p>
          <a:p>
            <a:pPr>
              <a:buFont typeface="Arial" panose="020B0604020202020204" pitchFamily="34" charset="0"/>
              <a:buChar char="•"/>
            </a:pPr>
            <a:r>
              <a:rPr lang="en-CA" sz="2400" i="1" dirty="0"/>
              <a:t>How will Rod work to protect your wallet?</a:t>
            </a:r>
          </a:p>
          <a:p>
            <a:pPr>
              <a:buFont typeface="Arial" panose="020B0604020202020204" pitchFamily="34" charset="0"/>
              <a:buChar char="•"/>
            </a:pPr>
            <a:r>
              <a:rPr lang="en-CA" sz="2400" i="1" dirty="0"/>
              <a:t>How will Rod work to end entitlements at County Hall?</a:t>
            </a:r>
          </a:p>
        </p:txBody>
      </p:sp>
      <p:sp>
        <p:nvSpPr>
          <p:cNvPr id="4" name="Footer Placeholder 3">
            <a:extLst>
              <a:ext uri="{FF2B5EF4-FFF2-40B4-BE49-F238E27FC236}">
                <a16:creationId xmlns:a16="http://schemas.microsoft.com/office/drawing/2014/main" id="{8CB4DCBF-EF6A-4B5B-8A03-089A536CFD46}"/>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14F67830-4EA6-42BF-B2DD-6A9F163D516B}"/>
              </a:ext>
            </a:extLst>
          </p:cNvPr>
          <p:cNvSpPr>
            <a:spLocks noGrp="1"/>
          </p:cNvSpPr>
          <p:nvPr>
            <p:ph type="sldNum" sz="quarter" idx="12"/>
          </p:nvPr>
        </p:nvSpPr>
        <p:spPr/>
        <p:txBody>
          <a:bodyPr/>
          <a:lstStyle/>
          <a:p>
            <a:fld id="{519954A3-9DFD-4C44-94BA-B95130A3BA1C}" type="slidenum">
              <a:rPr lang="en-US" smtClean="0"/>
              <a:t>2</a:t>
            </a:fld>
            <a:endParaRPr lang="en-US" dirty="0"/>
          </a:p>
        </p:txBody>
      </p:sp>
    </p:spTree>
    <p:extLst>
      <p:ext uri="{BB962C8B-B14F-4D97-AF65-F5344CB8AC3E}">
        <p14:creationId xmlns:p14="http://schemas.microsoft.com/office/powerpoint/2010/main" val="38108485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C2968-63EF-42D4-B6DE-38A60984B4CD}"/>
              </a:ext>
            </a:extLst>
          </p:cNvPr>
          <p:cNvSpPr>
            <a:spLocks noGrp="1"/>
          </p:cNvSpPr>
          <p:nvPr>
            <p:ph type="title"/>
          </p:nvPr>
        </p:nvSpPr>
        <p:spPr/>
        <p:txBody>
          <a:bodyPr/>
          <a:lstStyle/>
          <a:p>
            <a:r>
              <a:rPr lang="en-CA" dirty="0">
                <a:solidFill>
                  <a:schemeClr val="accent2"/>
                </a:solidFill>
              </a:rPr>
              <a:t>Vote Rod for Mayor</a:t>
            </a:r>
            <a:br>
              <a:rPr lang="en-CA" dirty="0">
                <a:solidFill>
                  <a:schemeClr val="accent2"/>
                </a:solidFill>
              </a:rPr>
            </a:br>
            <a:r>
              <a:rPr lang="en-CA" i="1" dirty="0">
                <a:solidFill>
                  <a:schemeClr val="accent2"/>
                </a:solidFill>
              </a:rPr>
              <a:t>Strathcona County/Sherwood Park</a:t>
            </a:r>
          </a:p>
        </p:txBody>
      </p:sp>
      <p:sp>
        <p:nvSpPr>
          <p:cNvPr id="3" name="Content Placeholder 2">
            <a:extLst>
              <a:ext uri="{FF2B5EF4-FFF2-40B4-BE49-F238E27FC236}">
                <a16:creationId xmlns:a16="http://schemas.microsoft.com/office/drawing/2014/main" id="{804DD6EA-BB79-4B38-95F6-6F75F98C36D5}"/>
              </a:ext>
            </a:extLst>
          </p:cNvPr>
          <p:cNvSpPr>
            <a:spLocks noGrp="1"/>
          </p:cNvSpPr>
          <p:nvPr>
            <p:ph idx="1"/>
          </p:nvPr>
        </p:nvSpPr>
        <p:spPr/>
        <p:txBody>
          <a:bodyPr>
            <a:normAutofit fontScale="92500" lnSpcReduction="20000"/>
          </a:bodyPr>
          <a:lstStyle/>
          <a:p>
            <a:pPr lvl="0"/>
            <a:r>
              <a:rPr lang="en-CA" b="1" i="1" dirty="0"/>
              <a:t>Seniors’ Challenges</a:t>
            </a:r>
          </a:p>
          <a:p>
            <a:pPr lvl="1"/>
            <a:r>
              <a:rPr lang="en-CA" dirty="0"/>
              <a:t>An asset to the community, but stalled progress on meeting needs. Put it in the plan!</a:t>
            </a:r>
          </a:p>
          <a:p>
            <a:pPr lvl="0"/>
            <a:r>
              <a:rPr lang="en-CA" b="1" i="1" dirty="0"/>
              <a:t>NOW! Positive Change – Proven Leadership</a:t>
            </a:r>
            <a:endParaRPr lang="en-CA" sz="1600" b="1" dirty="0"/>
          </a:p>
          <a:p>
            <a:pPr lvl="1"/>
            <a:r>
              <a:rPr lang="en-CA" dirty="0"/>
              <a:t>Hold the line on taxes, unleash the power of free enterprise to support our quality of life, and follow professional standards.</a:t>
            </a:r>
            <a:endParaRPr lang="en-CA" sz="1400" dirty="0"/>
          </a:p>
          <a:p>
            <a:pPr lvl="0"/>
            <a:r>
              <a:rPr lang="en-CA" b="1" i="1" dirty="0"/>
              <a:t>Protect Your Wallet</a:t>
            </a:r>
            <a:endParaRPr lang="en-CA" sz="1600" b="1" dirty="0"/>
          </a:p>
          <a:p>
            <a:pPr lvl="1"/>
            <a:r>
              <a:rPr lang="en-CA" dirty="0"/>
              <a:t>Hold Mayor Accountable on Salary Freeze; Review Bremner; Failed Mission</a:t>
            </a:r>
            <a:endParaRPr lang="en-CA" sz="1400" dirty="0"/>
          </a:p>
          <a:p>
            <a:pPr lvl="0"/>
            <a:r>
              <a:rPr lang="en-CA" b="1" i="1" dirty="0"/>
              <a:t>End Entitlements</a:t>
            </a:r>
            <a:endParaRPr lang="en-CA" sz="1600" b="1" dirty="0"/>
          </a:p>
          <a:p>
            <a:pPr lvl="1"/>
            <a:r>
              <a:rPr lang="en-CA" dirty="0"/>
              <a:t>Roll back Individual Accounts; Independent Committee to determine wages</a:t>
            </a:r>
            <a:endParaRPr lang="en-CA" sz="1400" dirty="0"/>
          </a:p>
          <a:p>
            <a:pPr marL="0" indent="0">
              <a:buNone/>
            </a:pPr>
            <a:r>
              <a:rPr lang="en-CA" b="1" dirty="0">
                <a:solidFill>
                  <a:schemeClr val="tx1"/>
                </a:solidFill>
                <a:highlight>
                  <a:srgbClr val="FFFF00"/>
                </a:highlight>
              </a:rPr>
              <a:t>The future is exciting for our community. We have everything we need to excel – but I need your support:  </a:t>
            </a:r>
          </a:p>
          <a:p>
            <a:pPr marL="0" indent="0" algn="ctr">
              <a:buNone/>
            </a:pPr>
            <a:r>
              <a:rPr lang="en-CA" b="1" i="1" dirty="0">
                <a:highlight>
                  <a:srgbClr val="FFFF00"/>
                </a:highlight>
              </a:rPr>
              <a:t>Monday October 16 - Get Out and Vote Rod!</a:t>
            </a:r>
            <a:endParaRPr lang="en-CA" dirty="0">
              <a:highlight>
                <a:srgbClr val="FFFF00"/>
              </a:highlight>
            </a:endParaRPr>
          </a:p>
        </p:txBody>
      </p:sp>
      <p:sp>
        <p:nvSpPr>
          <p:cNvPr id="4" name="Footer Placeholder 3">
            <a:extLst>
              <a:ext uri="{FF2B5EF4-FFF2-40B4-BE49-F238E27FC236}">
                <a16:creationId xmlns:a16="http://schemas.microsoft.com/office/drawing/2014/main" id="{7BE73DFF-FBBF-43E2-A1B7-49B42AB5CEFC}"/>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9C621715-5B81-4723-9AAA-A279DA21171F}"/>
              </a:ext>
            </a:extLst>
          </p:cNvPr>
          <p:cNvSpPr>
            <a:spLocks noGrp="1"/>
          </p:cNvSpPr>
          <p:nvPr>
            <p:ph type="sldNum" sz="quarter" idx="12"/>
          </p:nvPr>
        </p:nvSpPr>
        <p:spPr/>
        <p:txBody>
          <a:bodyPr/>
          <a:lstStyle/>
          <a:p>
            <a:fld id="{519954A3-9DFD-4C44-94BA-B95130A3BA1C}" type="slidenum">
              <a:rPr lang="en-US" smtClean="0"/>
              <a:t>20</a:t>
            </a:fld>
            <a:endParaRPr lang="en-US" dirty="0"/>
          </a:p>
        </p:txBody>
      </p:sp>
    </p:spTree>
    <p:extLst>
      <p:ext uri="{BB962C8B-B14F-4D97-AF65-F5344CB8AC3E}">
        <p14:creationId xmlns:p14="http://schemas.microsoft.com/office/powerpoint/2010/main" val="33851823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CC605-B7D1-472C-A459-0E188138DBFF}"/>
              </a:ext>
            </a:extLst>
          </p:cNvPr>
          <p:cNvSpPr>
            <a:spLocks noGrp="1"/>
          </p:cNvSpPr>
          <p:nvPr>
            <p:ph type="title"/>
          </p:nvPr>
        </p:nvSpPr>
        <p:spPr/>
        <p:txBody>
          <a:bodyPr/>
          <a:lstStyle/>
          <a:p>
            <a:r>
              <a:rPr lang="en-CA" dirty="0">
                <a:solidFill>
                  <a:schemeClr val="accent2"/>
                </a:solidFill>
              </a:rPr>
              <a:t>Vote Rod for Mayor -</a:t>
            </a:r>
            <a:br>
              <a:rPr lang="en-CA" dirty="0">
                <a:solidFill>
                  <a:schemeClr val="accent2"/>
                </a:solidFill>
              </a:rPr>
            </a:br>
            <a:r>
              <a:rPr lang="en-CA" dirty="0">
                <a:solidFill>
                  <a:schemeClr val="accent2"/>
                </a:solidFill>
              </a:rPr>
              <a:t>	</a:t>
            </a:r>
            <a:r>
              <a:rPr lang="en-CA" i="1" dirty="0">
                <a:solidFill>
                  <a:schemeClr val="accent2"/>
                </a:solidFill>
              </a:rPr>
              <a:t>Support the Campaign!</a:t>
            </a:r>
          </a:p>
        </p:txBody>
      </p:sp>
      <p:sp>
        <p:nvSpPr>
          <p:cNvPr id="3" name="Content Placeholder 2">
            <a:extLst>
              <a:ext uri="{FF2B5EF4-FFF2-40B4-BE49-F238E27FC236}">
                <a16:creationId xmlns:a16="http://schemas.microsoft.com/office/drawing/2014/main" id="{76B41935-8A64-43BB-B814-CB82411989F3}"/>
              </a:ext>
            </a:extLst>
          </p:cNvPr>
          <p:cNvSpPr>
            <a:spLocks noGrp="1"/>
          </p:cNvSpPr>
          <p:nvPr>
            <p:ph idx="1"/>
          </p:nvPr>
        </p:nvSpPr>
        <p:spPr/>
        <p:txBody>
          <a:bodyPr>
            <a:noAutofit/>
          </a:bodyPr>
          <a:lstStyle/>
          <a:p>
            <a:r>
              <a:rPr lang="en-CA" sz="2600" b="1" dirty="0">
                <a:highlight>
                  <a:srgbClr val="FFFF00"/>
                </a:highlight>
              </a:rPr>
              <a:t>Donations</a:t>
            </a:r>
            <a:r>
              <a:rPr lang="en-CA" sz="2600" dirty="0"/>
              <a:t> Welcome – cost of ads, signage, office huge!</a:t>
            </a:r>
          </a:p>
          <a:p>
            <a:endParaRPr lang="en-CA" sz="2600" dirty="0"/>
          </a:p>
          <a:p>
            <a:r>
              <a:rPr lang="en-CA" sz="2600" dirty="0"/>
              <a:t>Take a Lawn </a:t>
            </a:r>
            <a:r>
              <a:rPr lang="en-CA" sz="2600" b="1" dirty="0">
                <a:highlight>
                  <a:srgbClr val="FFFF00"/>
                </a:highlight>
              </a:rPr>
              <a:t>Sign </a:t>
            </a:r>
          </a:p>
          <a:p>
            <a:pPr marL="0" indent="0">
              <a:buNone/>
            </a:pPr>
            <a:endParaRPr lang="en-CA" sz="2600" dirty="0"/>
          </a:p>
          <a:p>
            <a:r>
              <a:rPr lang="en-CA" sz="2600" dirty="0"/>
              <a:t>Office work, door knock, social media</a:t>
            </a:r>
          </a:p>
          <a:p>
            <a:pPr marL="0" indent="0">
              <a:buNone/>
            </a:pPr>
            <a:endParaRPr lang="en-CA" sz="2600" dirty="0"/>
          </a:p>
          <a:p>
            <a:r>
              <a:rPr lang="en-CA" sz="2600" dirty="0"/>
              <a:t>Monday October 16</a:t>
            </a:r>
            <a:r>
              <a:rPr lang="en-CA" sz="2600" baseline="30000" dirty="0"/>
              <a:t>th</a:t>
            </a:r>
            <a:r>
              <a:rPr lang="en-CA" sz="2600" dirty="0"/>
              <a:t> – Get Out and </a:t>
            </a:r>
            <a:r>
              <a:rPr lang="en-CA" sz="2600" b="1" dirty="0">
                <a:highlight>
                  <a:srgbClr val="FFFF00"/>
                </a:highlight>
              </a:rPr>
              <a:t>Vote Rod</a:t>
            </a:r>
          </a:p>
        </p:txBody>
      </p:sp>
      <p:sp>
        <p:nvSpPr>
          <p:cNvPr id="4" name="Footer Placeholder 3">
            <a:extLst>
              <a:ext uri="{FF2B5EF4-FFF2-40B4-BE49-F238E27FC236}">
                <a16:creationId xmlns:a16="http://schemas.microsoft.com/office/drawing/2014/main" id="{5481DC35-E6FE-45FD-A69C-522EA8F925CC}"/>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8833227B-46A4-4971-AFB5-496F724ADECC}"/>
              </a:ext>
            </a:extLst>
          </p:cNvPr>
          <p:cNvSpPr>
            <a:spLocks noGrp="1"/>
          </p:cNvSpPr>
          <p:nvPr>
            <p:ph type="sldNum" sz="quarter" idx="12"/>
          </p:nvPr>
        </p:nvSpPr>
        <p:spPr/>
        <p:txBody>
          <a:bodyPr/>
          <a:lstStyle/>
          <a:p>
            <a:fld id="{519954A3-9DFD-4C44-94BA-B95130A3BA1C}" type="slidenum">
              <a:rPr lang="en-US" smtClean="0"/>
              <a:t>21</a:t>
            </a:fld>
            <a:endParaRPr lang="en-US" dirty="0"/>
          </a:p>
        </p:txBody>
      </p:sp>
    </p:spTree>
    <p:extLst>
      <p:ext uri="{BB962C8B-B14F-4D97-AF65-F5344CB8AC3E}">
        <p14:creationId xmlns:p14="http://schemas.microsoft.com/office/powerpoint/2010/main" val="18266122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DB2D2-1D41-49DB-B91C-3616E8DB7FE6}"/>
              </a:ext>
            </a:extLst>
          </p:cNvPr>
          <p:cNvSpPr>
            <a:spLocks noGrp="1"/>
          </p:cNvSpPr>
          <p:nvPr>
            <p:ph type="title"/>
          </p:nvPr>
        </p:nvSpPr>
        <p:spPr/>
        <p:txBody>
          <a:bodyPr/>
          <a:lstStyle/>
          <a:p>
            <a:r>
              <a:rPr lang="en-CA" dirty="0">
                <a:solidFill>
                  <a:schemeClr val="accent2"/>
                </a:solidFill>
              </a:rPr>
              <a:t>Vote Rod for Mayor</a:t>
            </a:r>
            <a:br>
              <a:rPr lang="en-CA" dirty="0">
                <a:solidFill>
                  <a:schemeClr val="accent2"/>
                </a:solidFill>
              </a:rPr>
            </a:br>
            <a:r>
              <a:rPr lang="en-CA" i="1" dirty="0">
                <a:solidFill>
                  <a:schemeClr val="accent2"/>
                </a:solidFill>
              </a:rPr>
              <a:t>Contact Information</a:t>
            </a:r>
          </a:p>
        </p:txBody>
      </p:sp>
      <p:sp>
        <p:nvSpPr>
          <p:cNvPr id="3" name="Content Placeholder 2">
            <a:extLst>
              <a:ext uri="{FF2B5EF4-FFF2-40B4-BE49-F238E27FC236}">
                <a16:creationId xmlns:a16="http://schemas.microsoft.com/office/drawing/2014/main" id="{035F8456-1D1E-4685-B3CD-5E5C7A48B037}"/>
              </a:ext>
            </a:extLst>
          </p:cNvPr>
          <p:cNvSpPr>
            <a:spLocks noGrp="1"/>
          </p:cNvSpPr>
          <p:nvPr>
            <p:ph idx="1"/>
          </p:nvPr>
        </p:nvSpPr>
        <p:spPr/>
        <p:txBody>
          <a:bodyPr>
            <a:normAutofit lnSpcReduction="10000"/>
          </a:bodyPr>
          <a:lstStyle/>
          <a:p>
            <a:pPr lvl="0"/>
            <a:endParaRPr lang="en-CA" b="1" dirty="0"/>
          </a:p>
          <a:p>
            <a:pPr lvl="0"/>
            <a:r>
              <a:rPr lang="en-CA" b="1" dirty="0"/>
              <a:t>Twitter</a:t>
            </a:r>
            <a:r>
              <a:rPr lang="en-CA" i="1" dirty="0"/>
              <a:t>: @RodFrank12                  </a:t>
            </a:r>
            <a:r>
              <a:rPr lang="en-CA" b="1" dirty="0"/>
              <a:t>Facebook</a:t>
            </a:r>
            <a:r>
              <a:rPr lang="en-CA" i="1" dirty="0"/>
              <a:t>: @rfrank.ca</a:t>
            </a:r>
          </a:p>
          <a:p>
            <a:pPr marL="0" lvl="0" indent="0">
              <a:buNone/>
            </a:pPr>
            <a:endParaRPr lang="en-CA" dirty="0"/>
          </a:p>
          <a:p>
            <a:pPr lvl="0"/>
            <a:r>
              <a:rPr lang="en-CA" b="1" dirty="0"/>
              <a:t>Instagram</a:t>
            </a:r>
            <a:r>
              <a:rPr lang="en-CA" i="1" dirty="0"/>
              <a:t>: rodfrank5465               </a:t>
            </a:r>
            <a:r>
              <a:rPr lang="en-CA" b="1" dirty="0"/>
              <a:t>Email</a:t>
            </a:r>
            <a:r>
              <a:rPr lang="en-CA" i="1" dirty="0"/>
              <a:t>: </a:t>
            </a:r>
            <a:r>
              <a:rPr lang="en-CA" u="sng" dirty="0">
                <a:hlinkClick r:id="rId2"/>
              </a:rPr>
              <a:t>rfrank@rfrank.ca</a:t>
            </a:r>
            <a:endParaRPr lang="en-CA" u="sng" dirty="0"/>
          </a:p>
          <a:p>
            <a:pPr lvl="0"/>
            <a:endParaRPr lang="en-CA" u="sng" dirty="0"/>
          </a:p>
          <a:p>
            <a:r>
              <a:rPr lang="en-CA" b="1" dirty="0"/>
              <a:t>Tel. </a:t>
            </a:r>
            <a:r>
              <a:rPr lang="en-CA" dirty="0"/>
              <a:t>780.918.1288 				    </a:t>
            </a:r>
            <a:r>
              <a:rPr lang="en-CA" b="1" dirty="0"/>
              <a:t>Website</a:t>
            </a:r>
            <a:r>
              <a:rPr lang="en-CA" i="1" dirty="0"/>
              <a:t>: //rfrank.ca/</a:t>
            </a:r>
            <a:endParaRPr lang="en-CA" dirty="0"/>
          </a:p>
          <a:p>
            <a:pPr lvl="0"/>
            <a:endParaRPr lang="en-CA" dirty="0"/>
          </a:p>
          <a:p>
            <a:pPr lvl="0"/>
            <a:r>
              <a:rPr lang="en-CA" b="1" dirty="0"/>
              <a:t>Campaign Office</a:t>
            </a:r>
            <a:r>
              <a:rPr lang="en-CA" dirty="0"/>
              <a:t>: 201, Granada Blvd. (by the Pasta Pantry)</a:t>
            </a:r>
          </a:p>
          <a:p>
            <a:pPr lvl="0"/>
            <a:endParaRPr lang="en-CA" dirty="0"/>
          </a:p>
          <a:p>
            <a:pPr marL="0" indent="0" algn="ctr">
              <a:buNone/>
            </a:pPr>
            <a:r>
              <a:rPr lang="en-CA" b="1" i="1" dirty="0"/>
              <a:t>Monday October 16 - Get Out and Vote Rod!</a:t>
            </a:r>
            <a:endParaRPr lang="en-CA" dirty="0"/>
          </a:p>
        </p:txBody>
      </p:sp>
      <p:sp>
        <p:nvSpPr>
          <p:cNvPr id="4" name="Footer Placeholder 3">
            <a:extLst>
              <a:ext uri="{FF2B5EF4-FFF2-40B4-BE49-F238E27FC236}">
                <a16:creationId xmlns:a16="http://schemas.microsoft.com/office/drawing/2014/main" id="{638D6DB0-7F4F-4086-9FE9-F95681FEAB4B}"/>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F171A85D-C2B0-4C19-AF3C-00CAAF946134}"/>
              </a:ext>
            </a:extLst>
          </p:cNvPr>
          <p:cNvSpPr>
            <a:spLocks noGrp="1"/>
          </p:cNvSpPr>
          <p:nvPr>
            <p:ph type="sldNum" sz="quarter" idx="12"/>
          </p:nvPr>
        </p:nvSpPr>
        <p:spPr/>
        <p:txBody>
          <a:bodyPr/>
          <a:lstStyle/>
          <a:p>
            <a:fld id="{519954A3-9DFD-4C44-94BA-B95130A3BA1C}" type="slidenum">
              <a:rPr lang="en-US" smtClean="0"/>
              <a:t>22</a:t>
            </a:fld>
            <a:endParaRPr lang="en-US" dirty="0"/>
          </a:p>
        </p:txBody>
      </p:sp>
    </p:spTree>
    <p:extLst>
      <p:ext uri="{BB962C8B-B14F-4D97-AF65-F5344CB8AC3E}">
        <p14:creationId xmlns:p14="http://schemas.microsoft.com/office/powerpoint/2010/main" val="3568954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29EF7-6D37-481D-824A-724BAAF2F59A}"/>
              </a:ext>
            </a:extLst>
          </p:cNvPr>
          <p:cNvSpPr>
            <a:spLocks noGrp="1"/>
          </p:cNvSpPr>
          <p:nvPr>
            <p:ph type="title"/>
          </p:nvPr>
        </p:nvSpPr>
        <p:spPr/>
        <p:txBody>
          <a:bodyPr/>
          <a:lstStyle/>
          <a:p>
            <a:r>
              <a:rPr lang="en-CA" dirty="0">
                <a:solidFill>
                  <a:schemeClr val="accent2"/>
                </a:solidFill>
              </a:rPr>
              <a:t>Rod –</a:t>
            </a:r>
            <a:br>
              <a:rPr lang="en-CA" dirty="0">
                <a:solidFill>
                  <a:schemeClr val="accent2"/>
                </a:solidFill>
              </a:rPr>
            </a:br>
            <a:r>
              <a:rPr lang="en-CA" dirty="0">
                <a:solidFill>
                  <a:schemeClr val="accent2"/>
                </a:solidFill>
              </a:rPr>
              <a:t>	Background</a:t>
            </a:r>
          </a:p>
        </p:txBody>
      </p:sp>
      <p:sp>
        <p:nvSpPr>
          <p:cNvPr id="3" name="Content Placeholder 2">
            <a:extLst>
              <a:ext uri="{FF2B5EF4-FFF2-40B4-BE49-F238E27FC236}">
                <a16:creationId xmlns:a16="http://schemas.microsoft.com/office/drawing/2014/main" id="{252EBD65-BBB0-4E04-8B4A-5357C2018C56}"/>
              </a:ext>
            </a:extLst>
          </p:cNvPr>
          <p:cNvSpPr>
            <a:spLocks noGrp="1"/>
          </p:cNvSpPr>
          <p:nvPr>
            <p:ph idx="1"/>
          </p:nvPr>
        </p:nvSpPr>
        <p:spPr/>
        <p:txBody>
          <a:bodyPr/>
          <a:lstStyle/>
          <a:p>
            <a:pPr marL="0" indent="0">
              <a:buNone/>
            </a:pPr>
            <a:r>
              <a:rPr lang="en-CA" b="1" dirty="0"/>
              <a:t>2015 Federal Election</a:t>
            </a:r>
          </a:p>
          <a:p>
            <a:pPr marL="0" indent="0">
              <a:buNone/>
            </a:pPr>
            <a:endParaRPr lang="en-CA" b="1" dirty="0"/>
          </a:p>
          <a:p>
            <a:pPr lvl="0"/>
            <a:r>
              <a:rPr lang="en-CA" dirty="0"/>
              <a:t>Fiscal conservative and social progressive</a:t>
            </a:r>
          </a:p>
          <a:p>
            <a:pPr marL="0" lvl="0" indent="0">
              <a:buNone/>
            </a:pPr>
            <a:endParaRPr lang="en-CA" dirty="0"/>
          </a:p>
          <a:p>
            <a:pPr lvl="0"/>
            <a:r>
              <a:rPr lang="en-CA" dirty="0"/>
              <a:t>Fight entitlements </a:t>
            </a:r>
            <a:r>
              <a:rPr lang="en-CA" i="1" dirty="0"/>
              <a:t>(remember Senator Duffy?!)</a:t>
            </a:r>
          </a:p>
          <a:p>
            <a:pPr marL="0" lvl="0" indent="0">
              <a:buNone/>
            </a:pPr>
            <a:endParaRPr lang="en-CA" dirty="0"/>
          </a:p>
          <a:p>
            <a:pPr lvl="0"/>
            <a:r>
              <a:rPr lang="en-CA" dirty="0"/>
              <a:t>Promote pipelines and energy, and grow the economy</a:t>
            </a:r>
          </a:p>
          <a:p>
            <a:endParaRPr lang="en-CA" dirty="0"/>
          </a:p>
        </p:txBody>
      </p:sp>
      <p:sp>
        <p:nvSpPr>
          <p:cNvPr id="4" name="Footer Placeholder 3">
            <a:extLst>
              <a:ext uri="{FF2B5EF4-FFF2-40B4-BE49-F238E27FC236}">
                <a16:creationId xmlns:a16="http://schemas.microsoft.com/office/drawing/2014/main" id="{4D700C39-5367-42C7-854D-AA65ABC2FE68}"/>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12C0712C-F9FE-4414-B1ED-AC87E64B353C}"/>
              </a:ext>
            </a:extLst>
          </p:cNvPr>
          <p:cNvSpPr>
            <a:spLocks noGrp="1"/>
          </p:cNvSpPr>
          <p:nvPr>
            <p:ph type="sldNum" sz="quarter" idx="12"/>
          </p:nvPr>
        </p:nvSpPr>
        <p:spPr/>
        <p:txBody>
          <a:bodyPr/>
          <a:lstStyle/>
          <a:p>
            <a:fld id="{519954A3-9DFD-4C44-94BA-B95130A3BA1C}" type="slidenum">
              <a:rPr lang="en-US" smtClean="0"/>
              <a:t>3</a:t>
            </a:fld>
            <a:endParaRPr lang="en-US" dirty="0"/>
          </a:p>
        </p:txBody>
      </p:sp>
    </p:spTree>
    <p:extLst>
      <p:ext uri="{BB962C8B-B14F-4D97-AF65-F5344CB8AC3E}">
        <p14:creationId xmlns:p14="http://schemas.microsoft.com/office/powerpoint/2010/main" val="2885407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862FC-BAE5-4F75-8B69-5E296887FF93}"/>
              </a:ext>
            </a:extLst>
          </p:cNvPr>
          <p:cNvSpPr>
            <a:spLocks noGrp="1"/>
          </p:cNvSpPr>
          <p:nvPr>
            <p:ph type="title"/>
          </p:nvPr>
        </p:nvSpPr>
        <p:spPr/>
        <p:txBody>
          <a:bodyPr/>
          <a:lstStyle/>
          <a:p>
            <a:r>
              <a:rPr lang="en-CA" dirty="0">
                <a:solidFill>
                  <a:schemeClr val="accent2"/>
                </a:solidFill>
              </a:rPr>
              <a:t>Rod - </a:t>
            </a:r>
            <a:r>
              <a:rPr lang="en-CA" i="1" dirty="0">
                <a:solidFill>
                  <a:schemeClr val="accent2"/>
                </a:solidFill>
              </a:rPr>
              <a:t>Background</a:t>
            </a:r>
          </a:p>
        </p:txBody>
      </p:sp>
      <p:sp>
        <p:nvSpPr>
          <p:cNvPr id="3" name="Content Placeholder 2">
            <a:extLst>
              <a:ext uri="{FF2B5EF4-FFF2-40B4-BE49-F238E27FC236}">
                <a16:creationId xmlns:a16="http://schemas.microsoft.com/office/drawing/2014/main" id="{A514C2E6-11A9-4285-BC99-1A6AA2D53968}"/>
              </a:ext>
            </a:extLst>
          </p:cNvPr>
          <p:cNvSpPr>
            <a:spLocks noGrp="1"/>
          </p:cNvSpPr>
          <p:nvPr>
            <p:ph idx="1"/>
          </p:nvPr>
        </p:nvSpPr>
        <p:spPr>
          <a:xfrm>
            <a:off x="585694" y="1547906"/>
            <a:ext cx="8688308" cy="4924611"/>
          </a:xfrm>
        </p:spPr>
        <p:txBody>
          <a:bodyPr>
            <a:normAutofit/>
          </a:bodyPr>
          <a:lstStyle/>
          <a:p>
            <a:pPr marL="0" indent="0">
              <a:buNone/>
            </a:pPr>
            <a:r>
              <a:rPr lang="en-CA" sz="2200" b="1" dirty="0"/>
              <a:t>Local resident, moved to Park in 1963 with family</a:t>
            </a:r>
          </a:p>
          <a:p>
            <a:pPr lvl="1"/>
            <a:r>
              <a:rPr lang="en-CA" sz="1800" i="1" dirty="0"/>
              <a:t>Cedar Street!</a:t>
            </a:r>
          </a:p>
          <a:p>
            <a:pPr marL="0" indent="0">
              <a:buNone/>
            </a:pPr>
            <a:endParaRPr lang="en-CA" b="1" i="1" dirty="0"/>
          </a:p>
          <a:p>
            <a:pPr marL="0" indent="0">
              <a:buNone/>
            </a:pPr>
            <a:r>
              <a:rPr lang="en-CA" b="1" i="1" dirty="0"/>
              <a:t>Where Were You in ’62? . . . Well, 1963 . . .</a:t>
            </a:r>
          </a:p>
          <a:p>
            <a:pPr lvl="0"/>
            <a:r>
              <a:rPr lang="en-CA" dirty="0"/>
              <a:t>The Beatles release their first album Please Please Me; </a:t>
            </a:r>
            <a:r>
              <a:rPr lang="en-CA" b="1" dirty="0"/>
              <a:t>Beatlemania</a:t>
            </a:r>
            <a:endParaRPr lang="en-CA" dirty="0"/>
          </a:p>
          <a:p>
            <a:pPr lvl="0"/>
            <a:r>
              <a:rPr lang="en-CA" dirty="0"/>
              <a:t>Popular Films: </a:t>
            </a:r>
            <a:r>
              <a:rPr lang="en-CA" b="1" dirty="0"/>
              <a:t>Lawrence of Arabia; To Kill a Mockingbird</a:t>
            </a:r>
          </a:p>
          <a:p>
            <a:pPr lvl="0"/>
            <a:r>
              <a:rPr lang="en-CA" dirty="0"/>
              <a:t>Popular TV Shows: </a:t>
            </a:r>
            <a:r>
              <a:rPr lang="en-CA" b="1" dirty="0"/>
              <a:t>Andy Griffith, Flintstones, Dick Van Dyke</a:t>
            </a:r>
          </a:p>
          <a:p>
            <a:pPr lvl="0"/>
            <a:r>
              <a:rPr lang="en-CA" dirty="0"/>
              <a:t>Martin Luther King, Jr. delivers his "</a:t>
            </a:r>
            <a:r>
              <a:rPr lang="en-CA" b="1" dirty="0"/>
              <a:t>I have a dream</a:t>
            </a:r>
            <a:r>
              <a:rPr lang="en-CA" dirty="0"/>
              <a:t>" speech </a:t>
            </a:r>
          </a:p>
          <a:p>
            <a:pPr lvl="0"/>
            <a:r>
              <a:rPr lang="en-CA" dirty="0"/>
              <a:t>President John F Kennedy </a:t>
            </a:r>
            <a:r>
              <a:rPr lang="en-CA" b="1" dirty="0"/>
              <a:t>assassinated</a:t>
            </a:r>
          </a:p>
          <a:p>
            <a:pPr lvl="0"/>
            <a:r>
              <a:rPr lang="en-CA" dirty="0"/>
              <a:t>Gallon of gas </a:t>
            </a:r>
            <a:r>
              <a:rPr lang="en-CA" b="1" dirty="0"/>
              <a:t>29 cents</a:t>
            </a:r>
            <a:r>
              <a:rPr lang="en-CA" dirty="0"/>
              <a:t>; Corn Flakes </a:t>
            </a:r>
            <a:r>
              <a:rPr lang="en-CA" b="1" dirty="0"/>
              <a:t>23 cents, </a:t>
            </a:r>
            <a:r>
              <a:rPr lang="en-CA" dirty="0"/>
              <a:t>Average weekly wage: </a:t>
            </a:r>
            <a:r>
              <a:rPr lang="en-CA" b="1" dirty="0"/>
              <a:t>$128</a:t>
            </a:r>
          </a:p>
          <a:p>
            <a:pPr lvl="0"/>
            <a:r>
              <a:rPr lang="en-CA" dirty="0"/>
              <a:t>Pop. (1961): Sherwood Park – </a:t>
            </a:r>
            <a:r>
              <a:rPr lang="en-CA" b="1" dirty="0"/>
              <a:t>2,923;</a:t>
            </a:r>
            <a:r>
              <a:rPr lang="en-CA" dirty="0"/>
              <a:t> Rural - </a:t>
            </a:r>
            <a:r>
              <a:rPr lang="en-CA" b="1" dirty="0"/>
              <a:t>9,152. </a:t>
            </a:r>
            <a:r>
              <a:rPr lang="en-CA" dirty="0"/>
              <a:t>2016: </a:t>
            </a:r>
            <a:r>
              <a:rPr lang="en-CA" b="1" dirty="0"/>
              <a:t>70,618; 27,426</a:t>
            </a:r>
          </a:p>
          <a:p>
            <a:endParaRPr lang="en-CA" dirty="0"/>
          </a:p>
        </p:txBody>
      </p:sp>
      <p:sp>
        <p:nvSpPr>
          <p:cNvPr id="4" name="Footer Placeholder 3">
            <a:extLst>
              <a:ext uri="{FF2B5EF4-FFF2-40B4-BE49-F238E27FC236}">
                <a16:creationId xmlns:a16="http://schemas.microsoft.com/office/drawing/2014/main" id="{D90D3FA0-58D6-4F89-B824-913C1E5CF760}"/>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C1808500-AEF0-461D-8AFD-1172BF95678D}"/>
              </a:ext>
            </a:extLst>
          </p:cNvPr>
          <p:cNvSpPr>
            <a:spLocks noGrp="1"/>
          </p:cNvSpPr>
          <p:nvPr>
            <p:ph type="sldNum" sz="quarter" idx="12"/>
          </p:nvPr>
        </p:nvSpPr>
        <p:spPr/>
        <p:txBody>
          <a:bodyPr/>
          <a:lstStyle/>
          <a:p>
            <a:fld id="{519954A3-9DFD-4C44-94BA-B95130A3BA1C}" type="slidenum">
              <a:rPr lang="en-US" smtClean="0"/>
              <a:t>4</a:t>
            </a:fld>
            <a:endParaRPr lang="en-US" dirty="0"/>
          </a:p>
        </p:txBody>
      </p:sp>
    </p:spTree>
    <p:extLst>
      <p:ext uri="{BB962C8B-B14F-4D97-AF65-F5344CB8AC3E}">
        <p14:creationId xmlns:p14="http://schemas.microsoft.com/office/powerpoint/2010/main" val="3646783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FB264-17CE-463F-B0CD-7C3E30C267B3}"/>
              </a:ext>
            </a:extLst>
          </p:cNvPr>
          <p:cNvSpPr>
            <a:spLocks noGrp="1"/>
          </p:cNvSpPr>
          <p:nvPr>
            <p:ph type="title"/>
          </p:nvPr>
        </p:nvSpPr>
        <p:spPr/>
        <p:txBody>
          <a:bodyPr/>
          <a:lstStyle/>
          <a:p>
            <a:r>
              <a:rPr lang="en-CA" dirty="0">
                <a:solidFill>
                  <a:schemeClr val="accent2"/>
                </a:solidFill>
              </a:rPr>
              <a:t>Rod - </a:t>
            </a:r>
            <a:br>
              <a:rPr lang="en-CA" dirty="0">
                <a:solidFill>
                  <a:schemeClr val="accent2"/>
                </a:solidFill>
              </a:rPr>
            </a:br>
            <a:r>
              <a:rPr lang="en-CA" dirty="0">
                <a:solidFill>
                  <a:schemeClr val="accent2"/>
                </a:solidFill>
              </a:rPr>
              <a:t>	</a:t>
            </a:r>
            <a:r>
              <a:rPr lang="en-CA" i="1" dirty="0">
                <a:solidFill>
                  <a:schemeClr val="accent2"/>
                </a:solidFill>
              </a:rPr>
              <a:t>Background</a:t>
            </a:r>
          </a:p>
        </p:txBody>
      </p:sp>
      <p:sp>
        <p:nvSpPr>
          <p:cNvPr id="3" name="Content Placeholder 2">
            <a:extLst>
              <a:ext uri="{FF2B5EF4-FFF2-40B4-BE49-F238E27FC236}">
                <a16:creationId xmlns:a16="http://schemas.microsoft.com/office/drawing/2014/main" id="{5037988F-EF16-4DB6-A34D-22585191C644}"/>
              </a:ext>
            </a:extLst>
          </p:cNvPr>
          <p:cNvSpPr>
            <a:spLocks noGrp="1"/>
          </p:cNvSpPr>
          <p:nvPr>
            <p:ph idx="1"/>
          </p:nvPr>
        </p:nvSpPr>
        <p:spPr/>
        <p:txBody>
          <a:bodyPr/>
          <a:lstStyle/>
          <a:p>
            <a:pPr lvl="0"/>
            <a:r>
              <a:rPr lang="en-CA" dirty="0"/>
              <a:t>School days: Business and Law Degrees</a:t>
            </a:r>
          </a:p>
          <a:p>
            <a:pPr marL="0" lvl="0" indent="0">
              <a:buNone/>
            </a:pPr>
            <a:endParaRPr lang="en-CA" dirty="0"/>
          </a:p>
          <a:p>
            <a:pPr lvl="0"/>
            <a:r>
              <a:rPr lang="en-CA" dirty="0"/>
              <a:t>Today, live in Sherwood Park with my own family</a:t>
            </a:r>
          </a:p>
          <a:p>
            <a:pPr marL="0" lvl="0" indent="0">
              <a:buNone/>
            </a:pPr>
            <a:endParaRPr lang="en-CA" dirty="0"/>
          </a:p>
          <a:p>
            <a:pPr lvl="0"/>
            <a:r>
              <a:rPr lang="en-CA" dirty="0"/>
              <a:t>Schools and Minor Sports Volunteer</a:t>
            </a:r>
          </a:p>
          <a:p>
            <a:pPr marL="0" lvl="0" indent="0">
              <a:buNone/>
            </a:pPr>
            <a:endParaRPr lang="en-CA" dirty="0"/>
          </a:p>
          <a:p>
            <a:pPr lvl="0"/>
            <a:r>
              <a:rPr lang="en-CA" dirty="0"/>
              <a:t>Former “</a:t>
            </a:r>
            <a:r>
              <a:rPr lang="en-CA" i="1" dirty="0"/>
              <a:t>Lawyer in Your Corner</a:t>
            </a:r>
            <a:r>
              <a:rPr lang="en-CA" dirty="0"/>
              <a:t>” columnist for Sherwood Park News</a:t>
            </a:r>
          </a:p>
          <a:p>
            <a:endParaRPr lang="en-CA" dirty="0"/>
          </a:p>
        </p:txBody>
      </p:sp>
      <p:sp>
        <p:nvSpPr>
          <p:cNvPr id="4" name="Footer Placeholder 3">
            <a:extLst>
              <a:ext uri="{FF2B5EF4-FFF2-40B4-BE49-F238E27FC236}">
                <a16:creationId xmlns:a16="http://schemas.microsoft.com/office/drawing/2014/main" id="{7564435B-2674-4778-989B-E752C89F4BF7}"/>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A7CE52C7-CC7C-4979-930F-E01C1CAD9270}"/>
              </a:ext>
            </a:extLst>
          </p:cNvPr>
          <p:cNvSpPr>
            <a:spLocks noGrp="1"/>
          </p:cNvSpPr>
          <p:nvPr>
            <p:ph type="sldNum" sz="quarter" idx="12"/>
          </p:nvPr>
        </p:nvSpPr>
        <p:spPr/>
        <p:txBody>
          <a:bodyPr/>
          <a:lstStyle/>
          <a:p>
            <a:fld id="{519954A3-9DFD-4C44-94BA-B95130A3BA1C}" type="slidenum">
              <a:rPr lang="en-US" smtClean="0"/>
              <a:t>5</a:t>
            </a:fld>
            <a:endParaRPr lang="en-US" dirty="0"/>
          </a:p>
        </p:txBody>
      </p:sp>
    </p:spTree>
    <p:extLst>
      <p:ext uri="{BB962C8B-B14F-4D97-AF65-F5344CB8AC3E}">
        <p14:creationId xmlns:p14="http://schemas.microsoft.com/office/powerpoint/2010/main" val="3666837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9F514-397F-4269-817C-220C1DCB2EF4}"/>
              </a:ext>
            </a:extLst>
          </p:cNvPr>
          <p:cNvSpPr>
            <a:spLocks noGrp="1"/>
          </p:cNvSpPr>
          <p:nvPr>
            <p:ph type="title"/>
          </p:nvPr>
        </p:nvSpPr>
        <p:spPr/>
        <p:txBody>
          <a:bodyPr/>
          <a:lstStyle/>
          <a:p>
            <a:r>
              <a:rPr lang="en-CA" dirty="0">
                <a:solidFill>
                  <a:schemeClr val="accent2"/>
                </a:solidFill>
              </a:rPr>
              <a:t>Rod - </a:t>
            </a:r>
            <a:br>
              <a:rPr lang="en-CA" dirty="0">
                <a:solidFill>
                  <a:schemeClr val="accent2"/>
                </a:solidFill>
              </a:rPr>
            </a:br>
            <a:r>
              <a:rPr lang="en-CA" i="1" dirty="0">
                <a:solidFill>
                  <a:schemeClr val="accent2"/>
                </a:solidFill>
              </a:rPr>
              <a:t>Proven Leadership</a:t>
            </a:r>
          </a:p>
        </p:txBody>
      </p:sp>
      <p:sp>
        <p:nvSpPr>
          <p:cNvPr id="3" name="Content Placeholder 2">
            <a:extLst>
              <a:ext uri="{FF2B5EF4-FFF2-40B4-BE49-F238E27FC236}">
                <a16:creationId xmlns:a16="http://schemas.microsoft.com/office/drawing/2014/main" id="{5EA65D37-CBC8-4258-9BA0-E6FAC96001D8}"/>
              </a:ext>
            </a:extLst>
          </p:cNvPr>
          <p:cNvSpPr>
            <a:spLocks noGrp="1"/>
          </p:cNvSpPr>
          <p:nvPr>
            <p:ph idx="1"/>
          </p:nvPr>
        </p:nvSpPr>
        <p:spPr/>
        <p:txBody>
          <a:bodyPr>
            <a:normAutofit fontScale="77500" lnSpcReduction="20000"/>
          </a:bodyPr>
          <a:lstStyle/>
          <a:p>
            <a:pPr lvl="0"/>
            <a:r>
              <a:rPr lang="en-CA" b="1" dirty="0"/>
              <a:t>Interested in Politics, but not a career politician. Important to have experience outside politics.</a:t>
            </a:r>
          </a:p>
          <a:p>
            <a:pPr marL="0" lvl="0" indent="0">
              <a:buNone/>
            </a:pPr>
            <a:endParaRPr lang="en-CA" b="1" dirty="0"/>
          </a:p>
          <a:p>
            <a:pPr lvl="0"/>
            <a:r>
              <a:rPr lang="en-CA" dirty="0"/>
              <a:t>Lawyer, with 30 years experience</a:t>
            </a:r>
          </a:p>
          <a:p>
            <a:pPr marL="0" lvl="0" indent="0">
              <a:buNone/>
            </a:pPr>
            <a:endParaRPr lang="en-CA" dirty="0"/>
          </a:p>
          <a:p>
            <a:pPr lvl="0"/>
            <a:r>
              <a:rPr lang="en-CA" dirty="0"/>
              <a:t>Corporate Counsel experience; Legal Department Management Team</a:t>
            </a:r>
          </a:p>
          <a:p>
            <a:pPr marL="0" lvl="0" indent="0">
              <a:buNone/>
            </a:pPr>
            <a:endParaRPr lang="en-CA" dirty="0"/>
          </a:p>
          <a:p>
            <a:pPr lvl="0"/>
            <a:r>
              <a:rPr lang="en-CA" dirty="0"/>
              <a:t>Business world: lead counsel closing a one-billion-dollar telecom deal</a:t>
            </a:r>
          </a:p>
          <a:p>
            <a:pPr marL="0" lvl="0" indent="0">
              <a:buNone/>
            </a:pPr>
            <a:endParaRPr lang="en-CA" dirty="0"/>
          </a:p>
          <a:p>
            <a:pPr lvl="0"/>
            <a:r>
              <a:rPr lang="en-CA" dirty="0"/>
              <a:t>Legal field: head the Canadian Bar Association’s </a:t>
            </a:r>
            <a:r>
              <a:rPr lang="en-CA" i="1" dirty="0"/>
              <a:t>Competition Law </a:t>
            </a:r>
            <a:r>
              <a:rPr lang="en-CA" dirty="0"/>
              <a:t>group,</a:t>
            </a:r>
            <a:r>
              <a:rPr lang="en-CA" i="1" dirty="0"/>
              <a:t> </a:t>
            </a:r>
            <a:r>
              <a:rPr lang="en-CA" dirty="0"/>
              <a:t>comprised of 1000 expert antitrust lawyers. </a:t>
            </a:r>
          </a:p>
          <a:p>
            <a:pPr marL="0" lvl="0" indent="0">
              <a:buNone/>
            </a:pPr>
            <a:endParaRPr lang="en-CA" dirty="0"/>
          </a:p>
          <a:p>
            <a:pPr lvl="0"/>
            <a:r>
              <a:rPr lang="en-CA" dirty="0"/>
              <a:t>Non-Profit Sector: original incorporator Elk Island Schools Education Foundation (REAL Foundation); Previous GM/President Edmonton Wildcat Football Club</a:t>
            </a:r>
          </a:p>
          <a:p>
            <a:pPr marL="0" indent="0">
              <a:buNone/>
            </a:pPr>
            <a:endParaRPr lang="en-CA" dirty="0"/>
          </a:p>
        </p:txBody>
      </p:sp>
      <p:sp>
        <p:nvSpPr>
          <p:cNvPr id="4" name="Footer Placeholder 3">
            <a:extLst>
              <a:ext uri="{FF2B5EF4-FFF2-40B4-BE49-F238E27FC236}">
                <a16:creationId xmlns:a16="http://schemas.microsoft.com/office/drawing/2014/main" id="{CA533387-4708-4193-B9C4-78DE95391C46}"/>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3604C6E7-9252-4EDF-9995-32502A073A70}"/>
              </a:ext>
            </a:extLst>
          </p:cNvPr>
          <p:cNvSpPr>
            <a:spLocks noGrp="1"/>
          </p:cNvSpPr>
          <p:nvPr>
            <p:ph type="sldNum" sz="quarter" idx="12"/>
          </p:nvPr>
        </p:nvSpPr>
        <p:spPr/>
        <p:txBody>
          <a:bodyPr/>
          <a:lstStyle/>
          <a:p>
            <a:fld id="{519954A3-9DFD-4C44-94BA-B95130A3BA1C}" type="slidenum">
              <a:rPr lang="en-US" smtClean="0"/>
              <a:t>6</a:t>
            </a:fld>
            <a:endParaRPr lang="en-US" dirty="0"/>
          </a:p>
        </p:txBody>
      </p:sp>
    </p:spTree>
    <p:extLst>
      <p:ext uri="{BB962C8B-B14F-4D97-AF65-F5344CB8AC3E}">
        <p14:creationId xmlns:p14="http://schemas.microsoft.com/office/powerpoint/2010/main" val="3442004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589A3-5A58-4303-A889-5123F7B9419D}"/>
              </a:ext>
            </a:extLst>
          </p:cNvPr>
          <p:cNvSpPr>
            <a:spLocks noGrp="1"/>
          </p:cNvSpPr>
          <p:nvPr>
            <p:ph type="title"/>
          </p:nvPr>
        </p:nvSpPr>
        <p:spPr/>
        <p:txBody>
          <a:bodyPr/>
          <a:lstStyle/>
          <a:p>
            <a:r>
              <a:rPr lang="en-CA" dirty="0">
                <a:solidFill>
                  <a:schemeClr val="accent2"/>
                </a:solidFill>
              </a:rPr>
              <a:t>Vote Rod -</a:t>
            </a:r>
            <a:br>
              <a:rPr lang="en-CA" dirty="0">
                <a:solidFill>
                  <a:schemeClr val="accent2"/>
                </a:solidFill>
              </a:rPr>
            </a:br>
            <a:r>
              <a:rPr lang="en-CA" dirty="0">
                <a:solidFill>
                  <a:schemeClr val="accent2"/>
                </a:solidFill>
              </a:rPr>
              <a:t>	</a:t>
            </a:r>
            <a:r>
              <a:rPr lang="en-CA" i="1" dirty="0">
                <a:solidFill>
                  <a:schemeClr val="accent2"/>
                </a:solidFill>
              </a:rPr>
              <a:t>Addressing Seniors’ Challenges</a:t>
            </a:r>
          </a:p>
        </p:txBody>
      </p:sp>
      <p:sp>
        <p:nvSpPr>
          <p:cNvPr id="3" name="Content Placeholder 2">
            <a:extLst>
              <a:ext uri="{FF2B5EF4-FFF2-40B4-BE49-F238E27FC236}">
                <a16:creationId xmlns:a16="http://schemas.microsoft.com/office/drawing/2014/main" id="{204691E0-87AB-40C9-B3C8-1171B45ECB30}"/>
              </a:ext>
            </a:extLst>
          </p:cNvPr>
          <p:cNvSpPr>
            <a:spLocks noGrp="1"/>
          </p:cNvSpPr>
          <p:nvPr>
            <p:ph idx="1"/>
          </p:nvPr>
        </p:nvSpPr>
        <p:spPr/>
        <p:txBody>
          <a:bodyPr>
            <a:normAutofit fontScale="92500" lnSpcReduction="20000"/>
          </a:bodyPr>
          <a:lstStyle/>
          <a:p>
            <a:r>
              <a:rPr lang="en-CA" sz="1700" b="1" dirty="0"/>
              <a:t>Older adults are an asset to the community</a:t>
            </a:r>
            <a:r>
              <a:rPr lang="en-CA" sz="1700" dirty="0"/>
              <a:t>: wisdom, experience, have fought the battles.</a:t>
            </a:r>
          </a:p>
          <a:p>
            <a:r>
              <a:rPr lang="en-CA" sz="1700" dirty="0"/>
              <a:t>13,800 residents over the age of 65 in Strathcona County; and growing. </a:t>
            </a:r>
          </a:p>
          <a:p>
            <a:r>
              <a:rPr lang="en-CA" sz="1700" dirty="0"/>
              <a:t>By 2031, the number of seniors in Strathcona County could double, and outnumber youth.</a:t>
            </a:r>
          </a:p>
          <a:p>
            <a:r>
              <a:rPr lang="en-CA" sz="1700" b="1" dirty="0"/>
              <a:t>Need to ramp up being an age-friendly, and meeting the needs of seniors</a:t>
            </a:r>
            <a:r>
              <a:rPr lang="en-CA" sz="1700" dirty="0"/>
              <a:t>.</a:t>
            </a:r>
          </a:p>
          <a:p>
            <a:pPr marL="0" indent="0">
              <a:buNone/>
            </a:pPr>
            <a:r>
              <a:rPr lang="en-CA" sz="1700" i="1" dirty="0"/>
              <a:t> </a:t>
            </a:r>
            <a:r>
              <a:rPr lang="en-CA" sz="1700" b="1" i="1" dirty="0"/>
              <a:t>Concerns:</a:t>
            </a:r>
            <a:r>
              <a:rPr lang="en-CA" sz="1700" i="1" dirty="0"/>
              <a:t> </a:t>
            </a:r>
          </a:p>
          <a:p>
            <a:pPr lvl="1" fontAlgn="base"/>
            <a:r>
              <a:rPr lang="en-CA" sz="1700" dirty="0"/>
              <a:t>Isolation, Anxiety, Family Conflict, Elder Abuse</a:t>
            </a:r>
          </a:p>
          <a:p>
            <a:pPr lvl="1"/>
            <a:r>
              <a:rPr lang="en-CA" sz="1700" dirty="0"/>
              <a:t>Home Support Services - supposed in-home support for residents with health-related difficulties. But very limited resources</a:t>
            </a:r>
          </a:p>
          <a:p>
            <a:pPr lvl="1"/>
            <a:r>
              <a:rPr lang="en-CA" sz="1700" dirty="0"/>
              <a:t>Opportunities for learning, socialization, group activities </a:t>
            </a:r>
          </a:p>
          <a:p>
            <a:pPr lvl="1"/>
            <a:r>
              <a:rPr lang="en-CA" sz="1700" dirty="0"/>
              <a:t>Intensify investment in affordable senior housing – Heartland Housing Foundation, non-profits, churches, with other levels of government. </a:t>
            </a:r>
            <a:endParaRPr lang="en-CA" dirty="0"/>
          </a:p>
          <a:p>
            <a:endParaRPr lang="en-CA" dirty="0"/>
          </a:p>
        </p:txBody>
      </p:sp>
      <p:sp>
        <p:nvSpPr>
          <p:cNvPr id="4" name="Footer Placeholder 3">
            <a:extLst>
              <a:ext uri="{FF2B5EF4-FFF2-40B4-BE49-F238E27FC236}">
                <a16:creationId xmlns:a16="http://schemas.microsoft.com/office/drawing/2014/main" id="{A85924F3-98F8-4669-A3BB-C939A3AB30F5}"/>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15D348A6-327F-46CF-9AEB-A66525F3194B}"/>
              </a:ext>
            </a:extLst>
          </p:cNvPr>
          <p:cNvSpPr>
            <a:spLocks noGrp="1"/>
          </p:cNvSpPr>
          <p:nvPr>
            <p:ph type="sldNum" sz="quarter" idx="12"/>
          </p:nvPr>
        </p:nvSpPr>
        <p:spPr/>
        <p:txBody>
          <a:bodyPr/>
          <a:lstStyle/>
          <a:p>
            <a:fld id="{519954A3-9DFD-4C44-94BA-B95130A3BA1C}" type="slidenum">
              <a:rPr lang="en-US" smtClean="0"/>
              <a:t>7</a:t>
            </a:fld>
            <a:endParaRPr lang="en-US" dirty="0"/>
          </a:p>
        </p:txBody>
      </p:sp>
    </p:spTree>
    <p:extLst>
      <p:ext uri="{BB962C8B-B14F-4D97-AF65-F5344CB8AC3E}">
        <p14:creationId xmlns:p14="http://schemas.microsoft.com/office/powerpoint/2010/main" val="4273681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A0159-29BD-4830-AA7A-D5BCF674759A}"/>
              </a:ext>
            </a:extLst>
          </p:cNvPr>
          <p:cNvSpPr>
            <a:spLocks noGrp="1"/>
          </p:cNvSpPr>
          <p:nvPr>
            <p:ph type="title"/>
          </p:nvPr>
        </p:nvSpPr>
        <p:spPr/>
        <p:txBody>
          <a:bodyPr/>
          <a:lstStyle/>
          <a:p>
            <a:r>
              <a:rPr lang="en-CA" dirty="0">
                <a:solidFill>
                  <a:schemeClr val="accent2"/>
                </a:solidFill>
              </a:rPr>
              <a:t>Vote Rod -</a:t>
            </a:r>
            <a:br>
              <a:rPr lang="en-CA" dirty="0">
                <a:solidFill>
                  <a:schemeClr val="accent2"/>
                </a:solidFill>
              </a:rPr>
            </a:br>
            <a:r>
              <a:rPr lang="en-CA" dirty="0">
                <a:solidFill>
                  <a:schemeClr val="accent2"/>
                </a:solidFill>
              </a:rPr>
              <a:t>	</a:t>
            </a:r>
            <a:r>
              <a:rPr lang="en-CA" i="1" dirty="0">
                <a:solidFill>
                  <a:schemeClr val="accent2"/>
                </a:solidFill>
              </a:rPr>
              <a:t>Addressing Seniors’ Challenges</a:t>
            </a:r>
          </a:p>
        </p:txBody>
      </p:sp>
      <p:sp>
        <p:nvSpPr>
          <p:cNvPr id="3" name="Content Placeholder 2">
            <a:extLst>
              <a:ext uri="{FF2B5EF4-FFF2-40B4-BE49-F238E27FC236}">
                <a16:creationId xmlns:a16="http://schemas.microsoft.com/office/drawing/2014/main" id="{EA7FBE3F-6307-4A13-86C3-8DC29E34B2F5}"/>
              </a:ext>
            </a:extLst>
          </p:cNvPr>
          <p:cNvSpPr>
            <a:spLocks noGrp="1"/>
          </p:cNvSpPr>
          <p:nvPr>
            <p:ph idx="1"/>
          </p:nvPr>
        </p:nvSpPr>
        <p:spPr/>
        <p:txBody>
          <a:bodyPr>
            <a:normAutofit/>
          </a:bodyPr>
          <a:lstStyle/>
          <a:p>
            <a:pPr marL="0" indent="0" fontAlgn="base">
              <a:buNone/>
            </a:pPr>
            <a:r>
              <a:rPr lang="en-CA" sz="1700" b="1" dirty="0"/>
              <a:t>Stalled progress with current regime.</a:t>
            </a:r>
          </a:p>
          <a:p>
            <a:pPr fontAlgn="base"/>
            <a:r>
              <a:rPr lang="en-CA" sz="1700" dirty="0"/>
              <a:t>County’s 2017 Community Talks: 8000 participated. </a:t>
            </a:r>
          </a:p>
          <a:p>
            <a:pPr fontAlgn="base"/>
            <a:r>
              <a:rPr lang="en-CA" sz="1700" dirty="0"/>
              <a:t>Top Priorities: affordability; access to programs and services; safety; and connectedness and inclusion.</a:t>
            </a:r>
          </a:p>
          <a:p>
            <a:pPr fontAlgn="base"/>
            <a:r>
              <a:rPr lang="en-CA" sz="1700" dirty="0"/>
              <a:t>The </a:t>
            </a:r>
            <a:r>
              <a:rPr lang="en-CA" sz="1700" i="1" dirty="0"/>
              <a:t>same</a:t>
            </a:r>
            <a:r>
              <a:rPr lang="en-CA" sz="1700" dirty="0"/>
              <a:t> four areas of focus were identified as top priorities in County’s 2007 Social Sustainability Framework.</a:t>
            </a:r>
          </a:p>
          <a:p>
            <a:pPr marL="0" indent="0">
              <a:buNone/>
            </a:pPr>
            <a:r>
              <a:rPr lang="en-CA" sz="1700" b="1" dirty="0"/>
              <a:t>Solutions:</a:t>
            </a:r>
          </a:p>
          <a:p>
            <a:r>
              <a:rPr lang="en-CA" sz="1700" b="1" dirty="0"/>
              <a:t>County’s Corporate Plan and Strategy do not deal with the problems in any detail</a:t>
            </a:r>
            <a:r>
              <a:rPr lang="en-CA" sz="1700" dirty="0"/>
              <a:t>. If not in the plan, won’t get done.</a:t>
            </a:r>
            <a:r>
              <a:rPr lang="en-CA" sz="1700" b="1" dirty="0"/>
              <a:t> Establish a committee, resolution to be age friendly, do an audit, </a:t>
            </a:r>
            <a:r>
              <a:rPr lang="en-CA" sz="1700" b="1" dirty="0">
                <a:highlight>
                  <a:srgbClr val="FFFF00"/>
                </a:highlight>
              </a:rPr>
              <a:t>put it in the County plans</a:t>
            </a:r>
            <a:r>
              <a:rPr lang="en-CA" sz="1700" b="1" dirty="0"/>
              <a:t>.</a:t>
            </a:r>
          </a:p>
          <a:p>
            <a:r>
              <a:rPr lang="en-CA" sz="1700" b="1" dirty="0"/>
              <a:t>Affordable Housing: </a:t>
            </a:r>
            <a:r>
              <a:rPr lang="en-CA" sz="1700" b="1" dirty="0">
                <a:highlight>
                  <a:srgbClr val="FFFF00"/>
                </a:highlight>
              </a:rPr>
              <a:t>Grove Senior Village</a:t>
            </a:r>
            <a:endParaRPr lang="en-CA" sz="1700" dirty="0">
              <a:highlight>
                <a:srgbClr val="FFFF00"/>
              </a:highlight>
            </a:endParaRPr>
          </a:p>
          <a:p>
            <a:endParaRPr lang="en-CA" sz="2400" dirty="0"/>
          </a:p>
          <a:p>
            <a:pPr marL="0" indent="0">
              <a:buNone/>
            </a:pPr>
            <a:endParaRPr lang="en-CA" sz="2400" dirty="0"/>
          </a:p>
          <a:p>
            <a:endParaRPr lang="en-CA" dirty="0"/>
          </a:p>
        </p:txBody>
      </p:sp>
      <p:sp>
        <p:nvSpPr>
          <p:cNvPr id="4" name="Footer Placeholder 3">
            <a:extLst>
              <a:ext uri="{FF2B5EF4-FFF2-40B4-BE49-F238E27FC236}">
                <a16:creationId xmlns:a16="http://schemas.microsoft.com/office/drawing/2014/main" id="{DFDBC17C-6B21-4C95-8D07-2EFD132B344A}"/>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8997B465-C045-4D5B-A1A2-909992D2C97E}"/>
              </a:ext>
            </a:extLst>
          </p:cNvPr>
          <p:cNvSpPr>
            <a:spLocks noGrp="1"/>
          </p:cNvSpPr>
          <p:nvPr>
            <p:ph type="sldNum" sz="quarter" idx="12"/>
          </p:nvPr>
        </p:nvSpPr>
        <p:spPr/>
        <p:txBody>
          <a:bodyPr/>
          <a:lstStyle/>
          <a:p>
            <a:fld id="{519954A3-9DFD-4C44-94BA-B95130A3BA1C}" type="slidenum">
              <a:rPr lang="en-US" smtClean="0"/>
              <a:t>8</a:t>
            </a:fld>
            <a:endParaRPr lang="en-US" dirty="0"/>
          </a:p>
        </p:txBody>
      </p:sp>
    </p:spTree>
    <p:extLst>
      <p:ext uri="{BB962C8B-B14F-4D97-AF65-F5344CB8AC3E}">
        <p14:creationId xmlns:p14="http://schemas.microsoft.com/office/powerpoint/2010/main" val="3816923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AE6A8-D911-4825-8C0B-31E8C36DA702}"/>
              </a:ext>
            </a:extLst>
          </p:cNvPr>
          <p:cNvSpPr>
            <a:spLocks noGrp="1"/>
          </p:cNvSpPr>
          <p:nvPr>
            <p:ph type="title"/>
          </p:nvPr>
        </p:nvSpPr>
        <p:spPr/>
        <p:txBody>
          <a:bodyPr>
            <a:normAutofit fontScale="90000"/>
          </a:bodyPr>
          <a:lstStyle/>
          <a:p>
            <a:r>
              <a:rPr lang="en-CA" dirty="0">
                <a:solidFill>
                  <a:schemeClr val="accent2"/>
                </a:solidFill>
              </a:rPr>
              <a:t>It’s the Economy!</a:t>
            </a:r>
            <a:br>
              <a:rPr lang="en-CA" dirty="0">
                <a:solidFill>
                  <a:schemeClr val="accent2"/>
                </a:solidFill>
              </a:rPr>
            </a:br>
            <a:r>
              <a:rPr lang="en-CA" dirty="0">
                <a:solidFill>
                  <a:schemeClr val="accent2"/>
                </a:solidFill>
              </a:rPr>
              <a:t>   </a:t>
            </a:r>
            <a:r>
              <a:rPr lang="en-CA" sz="2000" dirty="0">
                <a:solidFill>
                  <a:schemeClr val="accent2"/>
                </a:solidFill>
              </a:rPr>
              <a:t>When I look around, I see that the oil price drop has affected everyone either directly or indirectly. For example, most of us know someone who has lost a job.</a:t>
            </a:r>
            <a:br>
              <a:rPr lang="en-CA" sz="2000" dirty="0">
                <a:solidFill>
                  <a:schemeClr val="accent2"/>
                </a:solidFill>
              </a:rPr>
            </a:br>
            <a:br>
              <a:rPr lang="en-CA" dirty="0"/>
            </a:br>
            <a:endParaRPr lang="en-CA" dirty="0"/>
          </a:p>
        </p:txBody>
      </p:sp>
      <p:sp>
        <p:nvSpPr>
          <p:cNvPr id="3" name="Content Placeholder 2">
            <a:extLst>
              <a:ext uri="{FF2B5EF4-FFF2-40B4-BE49-F238E27FC236}">
                <a16:creationId xmlns:a16="http://schemas.microsoft.com/office/drawing/2014/main" id="{0293B4F1-89C0-448D-8EEF-F73FA493A69F}"/>
              </a:ext>
            </a:extLst>
          </p:cNvPr>
          <p:cNvSpPr>
            <a:spLocks noGrp="1"/>
          </p:cNvSpPr>
          <p:nvPr>
            <p:ph idx="1"/>
          </p:nvPr>
        </p:nvSpPr>
        <p:spPr/>
        <p:txBody>
          <a:bodyPr>
            <a:normAutofit fontScale="92500" lnSpcReduction="20000"/>
          </a:bodyPr>
          <a:lstStyle/>
          <a:p>
            <a:pPr lvl="0" fontAlgn="base"/>
            <a:r>
              <a:rPr lang="en-CA" dirty="0"/>
              <a:t>Price of Oil: $49.07/barrel. At $50 oil companies do not make a profit, and lose about 3% – direct affect on Strathcona’s Industrial Heartland</a:t>
            </a:r>
          </a:p>
          <a:p>
            <a:pPr marL="0" lvl="0" indent="0" fontAlgn="base">
              <a:buNone/>
            </a:pPr>
            <a:endParaRPr lang="en-CA" dirty="0"/>
          </a:p>
          <a:p>
            <a:pPr lvl="0" fontAlgn="base"/>
            <a:r>
              <a:rPr lang="en-CA" dirty="0"/>
              <a:t>Unemployment: 8.5 % Edmonton and area (July), among the highest in Canada (6.3% national average)</a:t>
            </a:r>
          </a:p>
          <a:p>
            <a:pPr marL="0" lvl="0" indent="0" fontAlgn="base">
              <a:buNone/>
            </a:pPr>
            <a:endParaRPr lang="en-CA" dirty="0"/>
          </a:p>
          <a:p>
            <a:pPr lvl="0" fontAlgn="base"/>
            <a:r>
              <a:rPr lang="en-CA" dirty="0"/>
              <a:t>Alberta lost 14,000 jobs in July, 4,000 in the Edmonton area</a:t>
            </a:r>
          </a:p>
          <a:p>
            <a:pPr marL="0" lvl="0" indent="0" fontAlgn="base">
              <a:buNone/>
            </a:pPr>
            <a:endParaRPr lang="en-CA" dirty="0"/>
          </a:p>
          <a:p>
            <a:pPr lvl="0" fontAlgn="base"/>
            <a:r>
              <a:rPr lang="en-CA" dirty="0"/>
              <a:t>About 70,000 people in the Edmonton area are out of work</a:t>
            </a:r>
          </a:p>
          <a:p>
            <a:pPr marL="0" lvl="0" indent="0" fontAlgn="base">
              <a:buNone/>
            </a:pPr>
            <a:endParaRPr lang="en-CA" dirty="0"/>
          </a:p>
          <a:p>
            <a:r>
              <a:rPr lang="en-CA" dirty="0"/>
              <a:t>Stats Can Report, February 2017 - Strathcona County - 1.2% population growth per year for the past 5 years – lowest in area</a:t>
            </a:r>
          </a:p>
        </p:txBody>
      </p:sp>
      <p:sp>
        <p:nvSpPr>
          <p:cNvPr id="4" name="Footer Placeholder 3">
            <a:extLst>
              <a:ext uri="{FF2B5EF4-FFF2-40B4-BE49-F238E27FC236}">
                <a16:creationId xmlns:a16="http://schemas.microsoft.com/office/drawing/2014/main" id="{927E1B9A-C629-4058-A210-D45792F4F979}"/>
              </a:ext>
            </a:extLst>
          </p:cNvPr>
          <p:cNvSpPr>
            <a:spLocks noGrp="1"/>
          </p:cNvSpPr>
          <p:nvPr>
            <p:ph type="ftr" sz="quarter" idx="11"/>
          </p:nvPr>
        </p:nvSpPr>
        <p:spPr/>
        <p:txBody>
          <a:bodyPr/>
          <a:lstStyle/>
          <a:p>
            <a:r>
              <a:rPr lang="en-CA" dirty="0"/>
              <a:t>Get Out and Vote Rod - Monday, October 16th</a:t>
            </a:r>
            <a:endParaRPr lang="en-US" dirty="0"/>
          </a:p>
        </p:txBody>
      </p:sp>
      <p:sp>
        <p:nvSpPr>
          <p:cNvPr id="5" name="Slide Number Placeholder 4">
            <a:extLst>
              <a:ext uri="{FF2B5EF4-FFF2-40B4-BE49-F238E27FC236}">
                <a16:creationId xmlns:a16="http://schemas.microsoft.com/office/drawing/2014/main" id="{E2622563-3209-455D-B0BF-4C7A4E97B19F}"/>
              </a:ext>
            </a:extLst>
          </p:cNvPr>
          <p:cNvSpPr>
            <a:spLocks noGrp="1"/>
          </p:cNvSpPr>
          <p:nvPr>
            <p:ph type="sldNum" sz="quarter" idx="12"/>
          </p:nvPr>
        </p:nvSpPr>
        <p:spPr/>
        <p:txBody>
          <a:bodyPr/>
          <a:lstStyle/>
          <a:p>
            <a:fld id="{519954A3-9DFD-4C44-94BA-B95130A3BA1C}" type="slidenum">
              <a:rPr lang="en-US" smtClean="0"/>
              <a:t>9</a:t>
            </a:fld>
            <a:endParaRPr lang="en-US" dirty="0"/>
          </a:p>
        </p:txBody>
      </p:sp>
    </p:spTree>
    <p:extLst>
      <p:ext uri="{BB962C8B-B14F-4D97-AF65-F5344CB8AC3E}">
        <p14:creationId xmlns:p14="http://schemas.microsoft.com/office/powerpoint/2010/main" val="379117599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2523</TotalTime>
  <Words>1759</Words>
  <Application>Microsoft Office PowerPoint</Application>
  <PresentationFormat>Widescreen</PresentationFormat>
  <Paragraphs>234</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Brush Script MT</vt:lpstr>
      <vt:lpstr>Calibri</vt:lpstr>
      <vt:lpstr>Trebuchet MS</vt:lpstr>
      <vt:lpstr>Wingdings 3</vt:lpstr>
      <vt:lpstr>Facet</vt:lpstr>
      <vt:lpstr>Addressing Seniors’ Challenges Rod FRANK Campaign</vt:lpstr>
      <vt:lpstr>Rod Frank  First, a sincere thanks to you for this meeting! </vt:lpstr>
      <vt:lpstr>Rod –  Background</vt:lpstr>
      <vt:lpstr>Rod - Background</vt:lpstr>
      <vt:lpstr>Rod -   Background</vt:lpstr>
      <vt:lpstr>Rod -  Proven Leadership</vt:lpstr>
      <vt:lpstr>Vote Rod -  Addressing Seniors’ Challenges</vt:lpstr>
      <vt:lpstr>Vote Rod -  Addressing Seniors’ Challenges</vt:lpstr>
      <vt:lpstr>It’s the Economy!    When I look around, I see that the oil price drop has affected everyone either directly or indirectly. For example, most of us know someone who has lost a job.  </vt:lpstr>
      <vt:lpstr>County’s Progress Stalled Under  Current Regime</vt:lpstr>
      <vt:lpstr>Rod’s Plan -  Positive Change</vt:lpstr>
      <vt:lpstr>Rod’s Plan Positive Change – Long Term Vision</vt:lpstr>
      <vt:lpstr>Rod’s Plan Positive Change – Long Term Vision</vt:lpstr>
      <vt:lpstr>Vote Rod – Protect Your Wallet  Hold Mayor Accountable on Salary Freeze</vt:lpstr>
      <vt:lpstr>Vote Rod –  Protect Your Wallet</vt:lpstr>
      <vt:lpstr>Vote Rod – End the Culture of Entitlement at County Hall</vt:lpstr>
      <vt:lpstr>Vote Rod – End the Culture of Entitlement at County Hall</vt:lpstr>
      <vt:lpstr>Vote Rod – End the Culture of Entitlement at County Hall</vt:lpstr>
      <vt:lpstr>Voter Guide for You*</vt:lpstr>
      <vt:lpstr>Vote Rod for Mayor Strathcona County/Sherwood Park</vt:lpstr>
      <vt:lpstr>Vote Rod for Mayor -  Support the Campaign!</vt:lpstr>
      <vt:lpstr>Vote Rod for Mayor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Rod FRANK</dc:title>
  <dc:creator>Rod Frank</dc:creator>
  <cp:lastModifiedBy>Rod Frank</cp:lastModifiedBy>
  <cp:revision>35</cp:revision>
  <cp:lastPrinted>2017-09-19T04:22:06Z</cp:lastPrinted>
  <dcterms:created xsi:type="dcterms:W3CDTF">2017-08-18T04:30:19Z</dcterms:created>
  <dcterms:modified xsi:type="dcterms:W3CDTF">2017-09-30T06:21:29Z</dcterms:modified>
</cp:coreProperties>
</file>