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0" r:id="rId4"/>
  </p:sldMasterIdLst>
  <p:sldIdLst>
    <p:sldId id="280" r:id="rId5"/>
    <p:sldId id="364" r:id="rId6"/>
    <p:sldId id="329" r:id="rId7"/>
    <p:sldId id="289" r:id="rId8"/>
    <p:sldId id="325" r:id="rId9"/>
    <p:sldId id="347" r:id="rId10"/>
    <p:sldId id="362" r:id="rId11"/>
    <p:sldId id="327" r:id="rId12"/>
    <p:sldId id="281" r:id="rId13"/>
    <p:sldId id="282" r:id="rId14"/>
    <p:sldId id="318" r:id="rId15"/>
    <p:sldId id="363" r:id="rId16"/>
    <p:sldId id="355" r:id="rId17"/>
    <p:sldId id="319" r:id="rId18"/>
    <p:sldId id="356" r:id="rId19"/>
    <p:sldId id="288" r:id="rId20"/>
    <p:sldId id="283" r:id="rId21"/>
    <p:sldId id="284" r:id="rId22"/>
    <p:sldId id="285" r:id="rId23"/>
    <p:sldId id="348" r:id="rId24"/>
    <p:sldId id="302" r:id="rId25"/>
    <p:sldId id="287" r:id="rId26"/>
    <p:sldId id="349" r:id="rId27"/>
    <p:sldId id="291" r:id="rId28"/>
    <p:sldId id="303" r:id="rId29"/>
    <p:sldId id="304" r:id="rId30"/>
    <p:sldId id="286" r:id="rId31"/>
    <p:sldId id="359" r:id="rId32"/>
    <p:sldId id="290" r:id="rId33"/>
    <p:sldId id="292" r:id="rId34"/>
    <p:sldId id="293" r:id="rId35"/>
    <p:sldId id="294" r:id="rId36"/>
    <p:sldId id="295" r:id="rId37"/>
    <p:sldId id="296" r:id="rId38"/>
    <p:sldId id="297" r:id="rId39"/>
    <p:sldId id="298" r:id="rId40"/>
    <p:sldId id="299" r:id="rId41"/>
    <p:sldId id="305" r:id="rId42"/>
    <p:sldId id="306" r:id="rId43"/>
    <p:sldId id="307" r:id="rId44"/>
    <p:sldId id="350" r:id="rId45"/>
    <p:sldId id="308" r:id="rId46"/>
    <p:sldId id="309" r:id="rId47"/>
    <p:sldId id="310" r:id="rId48"/>
    <p:sldId id="320" r:id="rId49"/>
    <p:sldId id="333" r:id="rId50"/>
    <p:sldId id="334" r:id="rId51"/>
    <p:sldId id="335" r:id="rId52"/>
    <p:sldId id="321" r:id="rId53"/>
    <p:sldId id="322" r:id="rId54"/>
    <p:sldId id="324" r:id="rId55"/>
    <p:sldId id="351" r:id="rId56"/>
    <p:sldId id="337" r:id="rId57"/>
    <p:sldId id="338" r:id="rId58"/>
    <p:sldId id="342" r:id="rId59"/>
    <p:sldId id="339" r:id="rId60"/>
    <p:sldId id="343" r:id="rId61"/>
    <p:sldId id="340" r:id="rId62"/>
    <p:sldId id="344" r:id="rId63"/>
    <p:sldId id="341" r:id="rId64"/>
    <p:sldId id="345" r:id="rId65"/>
    <p:sldId id="346" r:id="rId66"/>
    <p:sldId id="353" r:id="rId67"/>
    <p:sldId id="311" r:id="rId68"/>
    <p:sldId id="312" r:id="rId69"/>
    <p:sldId id="314" r:id="rId70"/>
    <p:sldId id="313" r:id="rId71"/>
    <p:sldId id="352" r:id="rId72"/>
    <p:sldId id="315" r:id="rId73"/>
    <p:sldId id="316" r:id="rId74"/>
    <p:sldId id="357" r:id="rId75"/>
    <p:sldId id="358" r:id="rId76"/>
    <p:sldId id="328" r:id="rId77"/>
    <p:sldId id="330" r:id="rId78"/>
    <p:sldId id="331" r:id="rId79"/>
    <p:sldId id="332" r:id="rId80"/>
    <p:sldId id="360" r:id="rId81"/>
    <p:sldId id="361" r:id="rId82"/>
    <p:sldId id="354" r:id="rId8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p:scale>
          <a:sx n="61" d="100"/>
          <a:sy n="61" d="100"/>
        </p:scale>
        <p:origin x="88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200" dirty="0"/>
              <a:t>Overall Potential Income Payout Percentages on a Retail Sale</a:t>
            </a:r>
          </a:p>
        </c:rich>
      </c:tx>
      <c:layout>
        <c:manualLayout>
          <c:xMode val="edge"/>
          <c:yMode val="edge"/>
          <c:x val="0.20034703491620509"/>
          <c:y val="2.6094165310515172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4"/>
                <c:pt idx="0">
                  <c:v>Retail</c:v>
                </c:pt>
                <c:pt idx="1">
                  <c:v>Rebate</c:v>
                </c:pt>
                <c:pt idx="2">
                  <c:v>Incentives</c:v>
                </c:pt>
                <c:pt idx="3">
                  <c:v>Leadership</c:v>
                </c:pt>
              </c:strCache>
            </c:strRef>
          </c:cat>
          <c:val>
            <c:numRef>
              <c:f>Sheet1!$B$2:$B$5</c:f>
              <c:numCache>
                <c:formatCode>General</c:formatCode>
                <c:ptCount val="4"/>
                <c:pt idx="0">
                  <c:v>20</c:v>
                </c:pt>
                <c:pt idx="1">
                  <c:v>20</c:v>
                </c:pt>
                <c:pt idx="2">
                  <c:v>7.5</c:v>
                </c:pt>
                <c:pt idx="3">
                  <c:v>36</c:v>
                </c:pt>
              </c:numCache>
            </c:numRef>
          </c:val>
          <c:extLst>
            <c:ext xmlns:c16="http://schemas.microsoft.com/office/drawing/2014/chart" uri="{C3380CC4-5D6E-409C-BE32-E72D297353CC}">
              <c16:uniqueId val="{00000000-952E-4F25-9CA9-34090A86E15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dirty="0"/>
              <a:t>Retail</a:t>
            </a:r>
            <a:r>
              <a:rPr lang="en-US" sz="2800" baseline="0" dirty="0"/>
              <a:t> &amp; Rebate Income &amp; Leadership   Income</a:t>
            </a:r>
            <a:endParaRPr lang="en-US" sz="2800" dirty="0"/>
          </a:p>
        </c:rich>
      </c:tx>
      <c:layout>
        <c:manualLayout>
          <c:xMode val="edge"/>
          <c:yMode val="edge"/>
          <c:x val="0.1819375"/>
          <c:y val="3.046874812569216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6891252460629922"/>
          <c:y val="0.18039842640265583"/>
          <c:w val="0.48405007381889764"/>
          <c:h val="0.72607506606329564"/>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4"/>
                <c:pt idx="0">
                  <c:v>Retail &amp; Rebate</c:v>
                </c:pt>
                <c:pt idx="1">
                  <c:v>Leadership</c:v>
                </c:pt>
                <c:pt idx="2">
                  <c:v>Incentives</c:v>
                </c:pt>
                <c:pt idx="3">
                  <c:v> </c:v>
                </c:pt>
              </c:strCache>
            </c:strRef>
          </c:cat>
          <c:val>
            <c:numRef>
              <c:f>Sheet1!$B$2:$B$5</c:f>
              <c:numCache>
                <c:formatCode>General</c:formatCode>
                <c:ptCount val="4"/>
                <c:pt idx="0">
                  <c:v>40</c:v>
                </c:pt>
                <c:pt idx="1">
                  <c:v>36</c:v>
                </c:pt>
                <c:pt idx="2">
                  <c:v>2</c:v>
                </c:pt>
                <c:pt idx="3">
                  <c:v>0</c:v>
                </c:pt>
              </c:numCache>
            </c:numRef>
          </c:val>
          <c:extLst>
            <c:ext xmlns:c16="http://schemas.microsoft.com/office/drawing/2014/chart" uri="{C3380CC4-5D6E-409C-BE32-E72D297353CC}">
              <c16:uniqueId val="{00000000-8667-4D89-9ECE-52713B58C9E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ata3.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_rels/data4.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05/8/colors/colorful4" csCatId="colorful" phldr="1"/>
      <dgm:spPr/>
      <dgm:t>
        <a:bodyPr/>
        <a:lstStyle/>
        <a:p>
          <a:endParaRPr lang="en-US"/>
        </a:p>
      </dgm:t>
    </dgm:pt>
    <dgm:pt modelId="{E754A2A0-41CE-428B-9DDC-DCD1FD12D16A}">
      <dgm:prSet/>
      <dgm:spPr/>
      <dgm:t>
        <a:bodyPr/>
        <a:lstStyle/>
        <a:p>
          <a:pPr>
            <a:lnSpc>
              <a:spcPct val="100000"/>
            </a:lnSpc>
            <a:defRPr b="1"/>
          </a:pPr>
          <a:r>
            <a:rPr lang="en-US" dirty="0"/>
            <a:t>It’s A Road Map</a:t>
          </a:r>
        </a:p>
      </dgm:t>
    </dgm:pt>
    <dgm:pt modelId="{BE164097-A5AA-4EA1-9E64-D7FCD4DD2A4E}" type="parTrans" cxnId="{507A74C7-FEAF-4A4C-9250-0613CBC2F127}">
      <dgm:prSet/>
      <dgm:spPr/>
      <dgm:t>
        <a:bodyPr/>
        <a:lstStyle/>
        <a:p>
          <a:endParaRPr lang="en-US"/>
        </a:p>
      </dgm:t>
    </dgm:pt>
    <dgm:pt modelId="{02D8D4EF-9694-45C7-AF26-E20371B3C352}" type="sibTrans" cxnId="{507A74C7-FEAF-4A4C-9250-0613CBC2F127}">
      <dgm:prSet/>
      <dgm:spPr/>
      <dgm:t>
        <a:bodyPr/>
        <a:lstStyle/>
        <a:p>
          <a:endParaRPr lang="en-US"/>
        </a:p>
      </dgm:t>
    </dgm:pt>
    <dgm:pt modelId="{C2F66EED-74C3-4F36-A1D4-8AFCBB009938}">
      <dgm:prSet/>
      <dgm:spPr/>
      <dgm:t>
        <a:bodyPr/>
        <a:lstStyle/>
        <a:p>
          <a:pPr>
            <a:lnSpc>
              <a:spcPct val="100000"/>
            </a:lnSpc>
          </a:pPr>
          <a:r>
            <a:rPr lang="en-US" dirty="0"/>
            <a:t>The Game Nikken has set out for you to Play</a:t>
          </a:r>
        </a:p>
      </dgm:t>
    </dgm:pt>
    <dgm:pt modelId="{5CF5C62A-BD1A-4922-92B6-33ECA44C1F76}" type="parTrans" cxnId="{7A243DB8-C0B8-4718-B558-CE939B8FF03E}">
      <dgm:prSet/>
      <dgm:spPr/>
      <dgm:t>
        <a:bodyPr/>
        <a:lstStyle/>
        <a:p>
          <a:endParaRPr lang="en-US"/>
        </a:p>
      </dgm:t>
    </dgm:pt>
    <dgm:pt modelId="{F9BAA161-AAEC-4A41-B4D9-A27EAD80526E}" type="sibTrans" cxnId="{7A243DB8-C0B8-4718-B558-CE939B8FF03E}">
      <dgm:prSet/>
      <dgm:spPr/>
      <dgm:t>
        <a:bodyPr/>
        <a:lstStyle/>
        <a:p>
          <a:endParaRPr lang="en-US"/>
        </a:p>
      </dgm:t>
    </dgm:pt>
    <dgm:pt modelId="{DCCE571A-4D30-4294-ABAF-6885F619D2D9}">
      <dgm:prSet/>
      <dgm:spPr/>
      <dgm:t>
        <a:bodyPr/>
        <a:lstStyle/>
        <a:p>
          <a:pPr>
            <a:lnSpc>
              <a:spcPct val="100000"/>
            </a:lnSpc>
            <a:defRPr b="1"/>
          </a:pPr>
          <a:r>
            <a:rPr lang="en-US" dirty="0"/>
            <a:t>It’s What You Can Earn</a:t>
          </a:r>
        </a:p>
      </dgm:t>
    </dgm:pt>
    <dgm:pt modelId="{3AD83C96-5A95-4337-BF2D-97454AF7F108}" type="parTrans" cxnId="{E70347E4-4461-4B80-8927-4CA0AEBFAAF8}">
      <dgm:prSet/>
      <dgm:spPr/>
      <dgm:t>
        <a:bodyPr/>
        <a:lstStyle/>
        <a:p>
          <a:endParaRPr lang="en-US"/>
        </a:p>
      </dgm:t>
    </dgm:pt>
    <dgm:pt modelId="{2C1DF6EC-6090-4926-A556-3D2417B7F2AA}" type="sibTrans" cxnId="{E70347E4-4461-4B80-8927-4CA0AEBFAAF8}">
      <dgm:prSet/>
      <dgm:spPr/>
      <dgm:t>
        <a:bodyPr/>
        <a:lstStyle/>
        <a:p>
          <a:endParaRPr lang="en-US"/>
        </a:p>
      </dgm:t>
    </dgm:pt>
    <dgm:pt modelId="{B4C55E9F-B5C0-4AD1-919B-D2D83AC9CD40}">
      <dgm:prSet/>
      <dgm:spPr/>
      <dgm:t>
        <a:bodyPr/>
        <a:lstStyle/>
        <a:p>
          <a:pPr>
            <a:lnSpc>
              <a:spcPct val="100000"/>
            </a:lnSpc>
          </a:pPr>
          <a:r>
            <a:rPr lang="en-US" dirty="0"/>
            <a:t>Defines the key activities of what you need to do</a:t>
          </a:r>
        </a:p>
      </dgm:t>
    </dgm:pt>
    <dgm:pt modelId="{D1B05DEA-DFE0-4560-B75F-1C2BCB67A7C6}" type="parTrans" cxnId="{B2BEE9D2-644C-400C-8E33-2C4491C5B104}">
      <dgm:prSet/>
      <dgm:spPr/>
      <dgm:t>
        <a:bodyPr/>
        <a:lstStyle/>
        <a:p>
          <a:endParaRPr lang="en-US"/>
        </a:p>
      </dgm:t>
    </dgm:pt>
    <dgm:pt modelId="{A6301E27-5ACC-4907-A7C8-B41877235C87}" type="sibTrans" cxnId="{B2BEE9D2-644C-400C-8E33-2C4491C5B104}">
      <dgm:prSet/>
      <dgm:spPr/>
      <dgm:t>
        <a:bodyPr/>
        <a:lstStyle/>
        <a:p>
          <a:endParaRPr lang="en-US"/>
        </a:p>
      </dgm:t>
    </dgm:pt>
    <dgm:pt modelId="{1C1B28B7-2609-4BAA-AAAB-5801EDFD334C}">
      <dgm:prSet/>
      <dgm:spPr/>
      <dgm:t>
        <a:bodyPr/>
        <a:lstStyle/>
        <a:p>
          <a:pPr>
            <a:lnSpc>
              <a:spcPct val="100000"/>
            </a:lnSpc>
            <a:defRPr b="1"/>
          </a:pPr>
          <a:r>
            <a:rPr lang="en-US" dirty="0"/>
            <a:t>It’s Motivation</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r>
            <a:rPr lang="en-US" dirty="0"/>
            <a:t>Understanding Residual Income</a:t>
          </a:r>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DA6F9F3-4A7F-42F9-8B77-7BD552F03105}" type="pres">
      <dgm:prSet presAssocID="{E754A2A0-41CE-428B-9DDC-DCD1FD12D16A}" presName="compNode" presStyleCnt="0"/>
      <dgm:spPr/>
    </dgm:pt>
    <dgm:pt modelId="{AF72813A-2810-4A52-BE92-611D54918694}" type="pres">
      <dgm:prSet presAssocID="{E754A2A0-41CE-428B-9DDC-DCD1FD12D16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llseye"/>
        </a:ext>
      </dgm:extLst>
    </dgm:pt>
    <dgm:pt modelId="{0FF9AC2C-F836-43CA-8259-A20F609F4C83}" type="pres">
      <dgm:prSet presAssocID="{E754A2A0-41CE-428B-9DDC-DCD1FD12D16A}" presName="iconSpace" presStyleCnt="0"/>
      <dgm:spPr/>
    </dgm:pt>
    <dgm:pt modelId="{DF27DA54-DCB6-45F4-890E-F7DCC5A4BE12}" type="pres">
      <dgm:prSet presAssocID="{E754A2A0-41CE-428B-9DDC-DCD1FD12D16A}" presName="parTx" presStyleLbl="revTx" presStyleIdx="0" presStyleCnt="6">
        <dgm:presLayoutVars>
          <dgm:chMax val="0"/>
          <dgm:chPref val="0"/>
        </dgm:presLayoutVars>
      </dgm:prSet>
      <dgm:spPr/>
    </dgm:pt>
    <dgm:pt modelId="{E3A03C26-8C60-4D73-A4C2-0678A1DD3B31}" type="pres">
      <dgm:prSet presAssocID="{E754A2A0-41CE-428B-9DDC-DCD1FD12D16A}" presName="txSpace" presStyleCnt="0"/>
      <dgm:spPr/>
    </dgm:pt>
    <dgm:pt modelId="{DD091D0A-5A25-4241-91F3-18D32B0BDD4F}" type="pres">
      <dgm:prSet presAssocID="{E754A2A0-41CE-428B-9DDC-DCD1FD12D16A}" presName="desTx" presStyleLbl="revTx" presStyleIdx="1" presStyleCnt="6">
        <dgm:presLayoutVars/>
      </dgm:prSet>
      <dgm:spPr/>
    </dgm:pt>
    <dgm:pt modelId="{2564C0D4-4875-421D-81DB-70BF6751BBA7}" type="pres">
      <dgm:prSet presAssocID="{02D8D4EF-9694-45C7-AF26-E20371B3C352}" presName="sibTrans" presStyleCnt="0"/>
      <dgm:spPr/>
    </dgm:pt>
    <dgm:pt modelId="{3076B9F9-EC92-4653-AC03-C71FD5E9A400}" type="pres">
      <dgm:prSet presAssocID="{DCCE571A-4D30-4294-ABAF-6885F619D2D9}" presName="compNode" presStyleCnt="0"/>
      <dgm:spPr/>
    </dgm:pt>
    <dgm:pt modelId="{210823F6-AC1A-46E3-9D99-A319DF497539}" type="pres">
      <dgm:prSet presAssocID="{DCCE571A-4D30-4294-ABAF-6885F619D2D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r chart"/>
        </a:ext>
      </dgm:extLst>
    </dgm:pt>
    <dgm:pt modelId="{2F262968-0DF4-4BB1-BD25-0ED2829FA45D}" type="pres">
      <dgm:prSet presAssocID="{DCCE571A-4D30-4294-ABAF-6885F619D2D9}" presName="iconSpace" presStyleCnt="0"/>
      <dgm:spPr/>
    </dgm:pt>
    <dgm:pt modelId="{3C1752BD-6530-4141-80E9-9A0923780DCB}" type="pres">
      <dgm:prSet presAssocID="{DCCE571A-4D30-4294-ABAF-6885F619D2D9}" presName="parTx" presStyleLbl="revTx" presStyleIdx="2" presStyleCnt="6" custScaleX="167385">
        <dgm:presLayoutVars>
          <dgm:chMax val="0"/>
          <dgm:chPref val="0"/>
        </dgm:presLayoutVars>
      </dgm:prSet>
      <dgm:spPr/>
    </dgm:pt>
    <dgm:pt modelId="{C393D316-1AB7-4A24-B8A5-3485F2713F88}" type="pres">
      <dgm:prSet presAssocID="{DCCE571A-4D30-4294-ABAF-6885F619D2D9}" presName="txSpace" presStyleCnt="0"/>
      <dgm:spPr/>
    </dgm:pt>
    <dgm:pt modelId="{7CD40649-A74C-4AD8-B9D0-2573A1955C91}" type="pres">
      <dgm:prSet presAssocID="{DCCE571A-4D30-4294-ABAF-6885F619D2D9}" presName="desTx" presStyleLbl="revTx" presStyleIdx="3" presStyleCnt="6">
        <dgm:presLayoutVars/>
      </dgm:prSet>
      <dgm:spPr/>
    </dgm:pt>
    <dgm:pt modelId="{9A7327AD-D2A8-4CB1-B3E0-7543B1D84369}" type="pres">
      <dgm:prSet presAssocID="{2C1DF6EC-6090-4926-A556-3D2417B7F2AA}" presName="sibTrans" presStyleCnt="0"/>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4" presStyleCnt="6">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5" presStyleCnt="6">
        <dgm:presLayoutVars/>
      </dgm:prSet>
      <dgm:spPr/>
    </dgm:pt>
  </dgm:ptLst>
  <dgm:cxnLst>
    <dgm:cxn modelId="{079E1015-BF7E-499A-99C0-BA5607789253}" type="presOf" srcId="{E754A2A0-41CE-428B-9DDC-DCD1FD12D16A}" destId="{DF27DA54-DCB6-45F4-890E-F7DCC5A4BE12}" srcOrd="0" destOrd="0" presId="urn:microsoft.com/office/officeart/2018/5/layout/CenteredIconLabelDescriptionList"/>
    <dgm:cxn modelId="{05037335-2E5B-48BE-86A9-5372B1A16299}" srcId="{E817CCF5-DA3F-4E5F-BE7C-D8111B2BFEBA}" destId="{1C1B28B7-2609-4BAA-AAAB-5801EDFD334C}" srcOrd="2" destOrd="0" parTransId="{2BF5F791-D223-44A4-B231-6C3F4B786D08}" sibTransId="{A432C086-9156-4D32-A06E-6E237CC66D92}"/>
    <dgm:cxn modelId="{1CCE1B3A-0A40-44CD-A839-C37BCA6E0D94}" type="presOf" srcId="{B4C55E9F-B5C0-4AD1-919B-D2D83AC9CD40}" destId="{7CD40649-A74C-4AD8-B9D0-2573A1955C91}" srcOrd="0" destOrd="0" presId="urn:microsoft.com/office/officeart/2018/5/layout/CenteredIconLabelDescriptionList"/>
    <dgm:cxn modelId="{C5FF5745-4781-44B9-BC29-74DCE41C1172}" type="presOf" srcId="{DCCE571A-4D30-4294-ABAF-6885F619D2D9}" destId="{3C1752BD-6530-4141-80E9-9A0923780DCB}" srcOrd="0" destOrd="0" presId="urn:microsoft.com/office/officeart/2018/5/layout/CenteredIconLabelDescriptionList"/>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7A243DB8-C0B8-4718-B558-CE939B8FF03E}" srcId="{E754A2A0-41CE-428B-9DDC-DCD1FD12D16A}" destId="{C2F66EED-74C3-4F36-A1D4-8AFCBB009938}" srcOrd="0" destOrd="0" parTransId="{5CF5C62A-BD1A-4922-92B6-33ECA44C1F76}" sibTransId="{F9BAA161-AAEC-4A41-B4D9-A27EAD80526E}"/>
    <dgm:cxn modelId="{507A74C7-FEAF-4A4C-9250-0613CBC2F127}" srcId="{E817CCF5-DA3F-4E5F-BE7C-D8111B2BFEBA}" destId="{E754A2A0-41CE-428B-9DDC-DCD1FD12D16A}" srcOrd="0" destOrd="0" parTransId="{BE164097-A5AA-4EA1-9E64-D7FCD4DD2A4E}" sibTransId="{02D8D4EF-9694-45C7-AF26-E20371B3C352}"/>
    <dgm:cxn modelId="{B51342D1-507F-4538-B2E7-CC8612277523}" type="presOf" srcId="{1C1B28B7-2609-4BAA-AAAB-5801EDFD334C}" destId="{C4D97C04-1692-4931-9A64-809D862C1739}" srcOrd="0" destOrd="0" presId="urn:microsoft.com/office/officeart/2018/5/layout/CenteredIconLabelDescriptionList"/>
    <dgm:cxn modelId="{B2BEE9D2-644C-400C-8E33-2C4491C5B104}" srcId="{DCCE571A-4D30-4294-ABAF-6885F619D2D9}" destId="{B4C55E9F-B5C0-4AD1-919B-D2D83AC9CD40}" srcOrd="0" destOrd="0" parTransId="{D1B05DEA-DFE0-4560-B75F-1C2BCB67A7C6}" sibTransId="{A6301E27-5ACC-4907-A7C8-B41877235C87}"/>
    <dgm:cxn modelId="{E70347E4-4461-4B80-8927-4CA0AEBFAAF8}" srcId="{E817CCF5-DA3F-4E5F-BE7C-D8111B2BFEBA}" destId="{DCCE571A-4D30-4294-ABAF-6885F619D2D9}" srcOrd="1" destOrd="0" parTransId="{3AD83C96-5A95-4337-BF2D-97454AF7F108}" sibTransId="{2C1DF6EC-6090-4926-A556-3D2417B7F2AA}"/>
    <dgm:cxn modelId="{55A931F7-B2A3-4173-A574-A80CB726BAE2}" type="presOf" srcId="{C2F66EED-74C3-4F36-A1D4-8AFCBB009938}" destId="{DD091D0A-5A25-4241-91F3-18D32B0BDD4F}" srcOrd="0" destOrd="0" presId="urn:microsoft.com/office/officeart/2018/5/layout/CenteredIconLabelDescriptionList"/>
    <dgm:cxn modelId="{87DD2528-CB43-4F2F-AD70-34B2C76F4974}" type="presParOf" srcId="{071926C8-9E08-4BE0-A1E4-133B16FF713E}" destId="{1DA6F9F3-4A7F-42F9-8B77-7BD552F03105}" srcOrd="0" destOrd="0" presId="urn:microsoft.com/office/officeart/2018/5/layout/CenteredIconLabelDescriptionList"/>
    <dgm:cxn modelId="{C7D85599-D34F-41B3-ACEB-0C058EB1F61E}" type="presParOf" srcId="{1DA6F9F3-4A7F-42F9-8B77-7BD552F03105}" destId="{AF72813A-2810-4A52-BE92-611D54918694}" srcOrd="0" destOrd="0" presId="urn:microsoft.com/office/officeart/2018/5/layout/CenteredIconLabelDescriptionList"/>
    <dgm:cxn modelId="{C48669E0-1E6E-4350-9DF8-08B6FB55FE83}" type="presParOf" srcId="{1DA6F9F3-4A7F-42F9-8B77-7BD552F03105}" destId="{0FF9AC2C-F836-43CA-8259-A20F609F4C83}" srcOrd="1" destOrd="0" presId="urn:microsoft.com/office/officeart/2018/5/layout/CenteredIconLabelDescriptionList"/>
    <dgm:cxn modelId="{99FB1C93-FBB0-428C-B3D1-D2EC3308D436}" type="presParOf" srcId="{1DA6F9F3-4A7F-42F9-8B77-7BD552F03105}" destId="{DF27DA54-DCB6-45F4-890E-F7DCC5A4BE12}" srcOrd="2" destOrd="0" presId="urn:microsoft.com/office/officeart/2018/5/layout/CenteredIconLabelDescriptionList"/>
    <dgm:cxn modelId="{D2C113FF-430C-42FA-B64E-13ACE978DEE7}" type="presParOf" srcId="{1DA6F9F3-4A7F-42F9-8B77-7BD552F03105}" destId="{E3A03C26-8C60-4D73-A4C2-0678A1DD3B31}" srcOrd="3" destOrd="0" presId="urn:microsoft.com/office/officeart/2018/5/layout/CenteredIconLabelDescriptionList"/>
    <dgm:cxn modelId="{C10D59DD-0D52-4682-AC9F-5873A75B6FEF}" type="presParOf" srcId="{1DA6F9F3-4A7F-42F9-8B77-7BD552F03105}" destId="{DD091D0A-5A25-4241-91F3-18D32B0BDD4F}" srcOrd="4" destOrd="0" presId="urn:microsoft.com/office/officeart/2018/5/layout/CenteredIconLabelDescriptionList"/>
    <dgm:cxn modelId="{0510082E-5DF2-42DD-AE6C-D1E60730D4E3}" type="presParOf" srcId="{071926C8-9E08-4BE0-A1E4-133B16FF713E}" destId="{2564C0D4-4875-421D-81DB-70BF6751BBA7}" srcOrd="1" destOrd="0" presId="urn:microsoft.com/office/officeart/2018/5/layout/CenteredIconLabelDescriptionList"/>
    <dgm:cxn modelId="{E144C32E-E72B-4991-B9EC-93820D68CFB5}" type="presParOf" srcId="{071926C8-9E08-4BE0-A1E4-133B16FF713E}" destId="{3076B9F9-EC92-4653-AC03-C71FD5E9A400}" srcOrd="2" destOrd="0" presId="urn:microsoft.com/office/officeart/2018/5/layout/CenteredIconLabelDescriptionList"/>
    <dgm:cxn modelId="{66AB50A5-3D6E-4CE8-9C00-3540BF3A682A}" type="presParOf" srcId="{3076B9F9-EC92-4653-AC03-C71FD5E9A400}" destId="{210823F6-AC1A-46E3-9D99-A319DF497539}" srcOrd="0" destOrd="0" presId="urn:microsoft.com/office/officeart/2018/5/layout/CenteredIconLabelDescriptionList"/>
    <dgm:cxn modelId="{BB0A9168-4CEF-4C37-AA4F-28A0F96C5AAE}" type="presParOf" srcId="{3076B9F9-EC92-4653-AC03-C71FD5E9A400}" destId="{2F262968-0DF4-4BB1-BD25-0ED2829FA45D}" srcOrd="1" destOrd="0" presId="urn:microsoft.com/office/officeart/2018/5/layout/CenteredIconLabelDescriptionList"/>
    <dgm:cxn modelId="{05D1054F-4CFA-4960-9C76-474461246A75}" type="presParOf" srcId="{3076B9F9-EC92-4653-AC03-C71FD5E9A400}" destId="{3C1752BD-6530-4141-80E9-9A0923780DCB}" srcOrd="2" destOrd="0" presId="urn:microsoft.com/office/officeart/2018/5/layout/CenteredIconLabelDescriptionList"/>
    <dgm:cxn modelId="{021DA957-19C0-48AF-82E6-5EF64E6E4350}" type="presParOf" srcId="{3076B9F9-EC92-4653-AC03-C71FD5E9A400}" destId="{C393D316-1AB7-4A24-B8A5-3485F2713F88}" srcOrd="3" destOrd="0" presId="urn:microsoft.com/office/officeart/2018/5/layout/CenteredIconLabelDescriptionList"/>
    <dgm:cxn modelId="{E4E1ED22-2207-49AD-89BF-A68B1DCF8B24}" type="presParOf" srcId="{3076B9F9-EC92-4653-AC03-C71FD5E9A400}" destId="{7CD40649-A74C-4AD8-B9D0-2573A1955C91}" srcOrd="4" destOrd="0" presId="urn:microsoft.com/office/officeart/2018/5/layout/CenteredIconLabelDescriptionList"/>
    <dgm:cxn modelId="{E12208AE-A278-4C0F-9A95-B2A9F1FA788C}" type="presParOf" srcId="{071926C8-9E08-4BE0-A1E4-133B16FF713E}" destId="{9A7327AD-D2A8-4CB1-B3E0-7543B1D84369}" srcOrd="3" destOrd="0" presId="urn:microsoft.com/office/officeart/2018/5/layout/CenteredIconLabelDescriptionList"/>
    <dgm:cxn modelId="{04AF0028-0607-4319-870D-38F76BAD13CF}" type="presParOf" srcId="{071926C8-9E08-4BE0-A1E4-133B16FF713E}" destId="{13BCBAD6-8F08-4029-90C7-8E8A0D0733DD}" srcOrd="4"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05/8/colors/accent4_2" csCatId="accent4" phldr="1"/>
      <dgm:spPr/>
      <dgm:t>
        <a:bodyPr/>
        <a:lstStyle/>
        <a:p>
          <a:endParaRPr lang="en-US"/>
        </a:p>
      </dgm:t>
    </dgm:pt>
    <dgm:pt modelId="{E754A2A0-41CE-428B-9DDC-DCD1FD12D16A}">
      <dgm:prSet/>
      <dgm:spPr/>
      <dgm:t>
        <a:bodyPr/>
        <a:lstStyle/>
        <a:p>
          <a:pPr>
            <a:lnSpc>
              <a:spcPct val="100000"/>
            </a:lnSpc>
            <a:defRPr b="1"/>
          </a:pPr>
          <a:r>
            <a:rPr lang="en-US" dirty="0"/>
            <a:t>It’s a Road Map</a:t>
          </a:r>
        </a:p>
      </dgm:t>
    </dgm:pt>
    <dgm:pt modelId="{BE164097-A5AA-4EA1-9E64-D7FCD4DD2A4E}" type="parTrans" cxnId="{507A74C7-FEAF-4A4C-9250-0613CBC2F127}">
      <dgm:prSet/>
      <dgm:spPr/>
      <dgm:t>
        <a:bodyPr/>
        <a:lstStyle/>
        <a:p>
          <a:endParaRPr lang="en-US"/>
        </a:p>
      </dgm:t>
    </dgm:pt>
    <dgm:pt modelId="{02D8D4EF-9694-45C7-AF26-E20371B3C352}" type="sibTrans" cxnId="{507A74C7-FEAF-4A4C-9250-0613CBC2F127}">
      <dgm:prSet/>
      <dgm:spPr/>
      <dgm:t>
        <a:bodyPr/>
        <a:lstStyle/>
        <a:p>
          <a:endParaRPr lang="en-US"/>
        </a:p>
      </dgm:t>
    </dgm:pt>
    <dgm:pt modelId="{C2F66EED-74C3-4F36-A1D4-8AFCBB009938}">
      <dgm:prSet custT="1"/>
      <dgm:spPr/>
      <dgm:t>
        <a:bodyPr/>
        <a:lstStyle/>
        <a:p>
          <a:pPr>
            <a:lnSpc>
              <a:spcPct val="100000"/>
            </a:lnSpc>
          </a:pPr>
          <a:r>
            <a:rPr lang="en-US" sz="3600" dirty="0"/>
            <a:t>The Game Nikken has set out for you to Play</a:t>
          </a:r>
        </a:p>
      </dgm:t>
    </dgm:pt>
    <dgm:pt modelId="{5CF5C62A-BD1A-4922-92B6-33ECA44C1F76}" type="parTrans" cxnId="{7A243DB8-C0B8-4718-B558-CE939B8FF03E}">
      <dgm:prSet/>
      <dgm:spPr/>
      <dgm:t>
        <a:bodyPr/>
        <a:lstStyle/>
        <a:p>
          <a:endParaRPr lang="en-US"/>
        </a:p>
      </dgm:t>
    </dgm:pt>
    <dgm:pt modelId="{F9BAA161-AAEC-4A41-B4D9-A27EAD80526E}" type="sibTrans" cxnId="{7A243DB8-C0B8-4718-B558-CE939B8FF03E}">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DA6F9F3-4A7F-42F9-8B77-7BD552F03105}" type="pres">
      <dgm:prSet presAssocID="{E754A2A0-41CE-428B-9DDC-DCD1FD12D16A}" presName="compNode" presStyleCnt="0"/>
      <dgm:spPr/>
    </dgm:pt>
    <dgm:pt modelId="{AF72813A-2810-4A52-BE92-611D54918694}" type="pres">
      <dgm:prSet presAssocID="{E754A2A0-41CE-428B-9DDC-DCD1FD12D16A}"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llseye"/>
        </a:ext>
      </dgm:extLst>
    </dgm:pt>
    <dgm:pt modelId="{0FF9AC2C-F836-43CA-8259-A20F609F4C83}" type="pres">
      <dgm:prSet presAssocID="{E754A2A0-41CE-428B-9DDC-DCD1FD12D16A}" presName="iconSpace" presStyleCnt="0"/>
      <dgm:spPr/>
    </dgm:pt>
    <dgm:pt modelId="{DF27DA54-DCB6-45F4-890E-F7DCC5A4BE12}" type="pres">
      <dgm:prSet presAssocID="{E754A2A0-41CE-428B-9DDC-DCD1FD12D16A}" presName="parTx" presStyleLbl="revTx" presStyleIdx="0" presStyleCnt="2">
        <dgm:presLayoutVars>
          <dgm:chMax val="0"/>
          <dgm:chPref val="0"/>
        </dgm:presLayoutVars>
      </dgm:prSet>
      <dgm:spPr/>
    </dgm:pt>
    <dgm:pt modelId="{E3A03C26-8C60-4D73-A4C2-0678A1DD3B31}" type="pres">
      <dgm:prSet presAssocID="{E754A2A0-41CE-428B-9DDC-DCD1FD12D16A}" presName="txSpace" presStyleCnt="0"/>
      <dgm:spPr/>
    </dgm:pt>
    <dgm:pt modelId="{DD091D0A-5A25-4241-91F3-18D32B0BDD4F}" type="pres">
      <dgm:prSet presAssocID="{E754A2A0-41CE-428B-9DDC-DCD1FD12D16A}" presName="desTx" presStyleLbl="revTx" presStyleIdx="1" presStyleCnt="2" custScaleX="154151">
        <dgm:presLayoutVars/>
      </dgm:prSet>
      <dgm:spPr/>
    </dgm:pt>
  </dgm:ptLst>
  <dgm:cxnLst>
    <dgm:cxn modelId="{079E1015-BF7E-499A-99C0-BA5607789253}" type="presOf" srcId="{E754A2A0-41CE-428B-9DDC-DCD1FD12D16A}" destId="{DF27DA54-DCB6-45F4-890E-F7DCC5A4BE12}" srcOrd="0" destOrd="0" presId="urn:microsoft.com/office/officeart/2018/5/layout/CenteredIconLabelDescriptionList"/>
    <dgm:cxn modelId="{4D6131AC-1805-4438-A39D-4F587C933D11}" type="presOf" srcId="{E817CCF5-DA3F-4E5F-BE7C-D8111B2BFEBA}" destId="{071926C8-9E08-4BE0-A1E4-133B16FF713E}" srcOrd="0" destOrd="0" presId="urn:microsoft.com/office/officeart/2018/5/layout/CenteredIconLabelDescriptionList"/>
    <dgm:cxn modelId="{7A243DB8-C0B8-4718-B558-CE939B8FF03E}" srcId="{E754A2A0-41CE-428B-9DDC-DCD1FD12D16A}" destId="{C2F66EED-74C3-4F36-A1D4-8AFCBB009938}" srcOrd="0" destOrd="0" parTransId="{5CF5C62A-BD1A-4922-92B6-33ECA44C1F76}" sibTransId="{F9BAA161-AAEC-4A41-B4D9-A27EAD80526E}"/>
    <dgm:cxn modelId="{507A74C7-FEAF-4A4C-9250-0613CBC2F127}" srcId="{E817CCF5-DA3F-4E5F-BE7C-D8111B2BFEBA}" destId="{E754A2A0-41CE-428B-9DDC-DCD1FD12D16A}" srcOrd="0" destOrd="0" parTransId="{BE164097-A5AA-4EA1-9E64-D7FCD4DD2A4E}" sibTransId="{02D8D4EF-9694-45C7-AF26-E20371B3C352}"/>
    <dgm:cxn modelId="{55A931F7-B2A3-4173-A574-A80CB726BAE2}" type="presOf" srcId="{C2F66EED-74C3-4F36-A1D4-8AFCBB009938}" destId="{DD091D0A-5A25-4241-91F3-18D32B0BDD4F}" srcOrd="0" destOrd="0" presId="urn:microsoft.com/office/officeart/2018/5/layout/CenteredIconLabelDescriptionList"/>
    <dgm:cxn modelId="{87DD2528-CB43-4F2F-AD70-34B2C76F4974}" type="presParOf" srcId="{071926C8-9E08-4BE0-A1E4-133B16FF713E}" destId="{1DA6F9F3-4A7F-42F9-8B77-7BD552F03105}" srcOrd="0" destOrd="0" presId="urn:microsoft.com/office/officeart/2018/5/layout/CenteredIconLabelDescriptionList"/>
    <dgm:cxn modelId="{C7D85599-D34F-41B3-ACEB-0C058EB1F61E}" type="presParOf" srcId="{1DA6F9F3-4A7F-42F9-8B77-7BD552F03105}" destId="{AF72813A-2810-4A52-BE92-611D54918694}" srcOrd="0" destOrd="0" presId="urn:microsoft.com/office/officeart/2018/5/layout/CenteredIconLabelDescriptionList"/>
    <dgm:cxn modelId="{C48669E0-1E6E-4350-9DF8-08B6FB55FE83}" type="presParOf" srcId="{1DA6F9F3-4A7F-42F9-8B77-7BD552F03105}" destId="{0FF9AC2C-F836-43CA-8259-A20F609F4C83}" srcOrd="1" destOrd="0" presId="urn:microsoft.com/office/officeart/2018/5/layout/CenteredIconLabelDescriptionList"/>
    <dgm:cxn modelId="{99FB1C93-FBB0-428C-B3D1-D2EC3308D436}" type="presParOf" srcId="{1DA6F9F3-4A7F-42F9-8B77-7BD552F03105}" destId="{DF27DA54-DCB6-45F4-890E-F7DCC5A4BE12}" srcOrd="2" destOrd="0" presId="urn:microsoft.com/office/officeart/2018/5/layout/CenteredIconLabelDescriptionList"/>
    <dgm:cxn modelId="{D2C113FF-430C-42FA-B64E-13ACE978DEE7}" type="presParOf" srcId="{1DA6F9F3-4A7F-42F9-8B77-7BD552F03105}" destId="{E3A03C26-8C60-4D73-A4C2-0678A1DD3B31}" srcOrd="3" destOrd="0" presId="urn:microsoft.com/office/officeart/2018/5/layout/CenteredIconLabelDescriptionList"/>
    <dgm:cxn modelId="{C10D59DD-0D52-4682-AC9F-5873A75B6FEF}" type="presParOf" srcId="{1DA6F9F3-4A7F-42F9-8B77-7BD552F03105}" destId="{DD091D0A-5A25-4241-91F3-18D32B0BDD4F}"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2" qsCatId="simple" csTypeId="urn:microsoft.com/office/officeart/2005/8/colors/colorful5" csCatId="colorful" phldr="1"/>
      <dgm:spPr/>
      <dgm:t>
        <a:bodyPr/>
        <a:lstStyle/>
        <a:p>
          <a:endParaRPr lang="en-US"/>
        </a:p>
      </dgm:t>
    </dgm:pt>
    <dgm:pt modelId="{DCCE571A-4D30-4294-ABAF-6885F619D2D9}">
      <dgm:prSet/>
      <dgm:spPr/>
      <dgm:t>
        <a:bodyPr/>
        <a:lstStyle/>
        <a:p>
          <a:pPr>
            <a:lnSpc>
              <a:spcPct val="100000"/>
            </a:lnSpc>
            <a:defRPr b="1"/>
          </a:pPr>
          <a:r>
            <a:rPr lang="en-US" dirty="0"/>
            <a:t>It’s What You Can Earn</a:t>
          </a:r>
        </a:p>
      </dgm:t>
    </dgm:pt>
    <dgm:pt modelId="{3AD83C96-5A95-4337-BF2D-97454AF7F108}" type="parTrans" cxnId="{E70347E4-4461-4B80-8927-4CA0AEBFAAF8}">
      <dgm:prSet/>
      <dgm:spPr/>
      <dgm:t>
        <a:bodyPr/>
        <a:lstStyle/>
        <a:p>
          <a:endParaRPr lang="en-US"/>
        </a:p>
      </dgm:t>
    </dgm:pt>
    <dgm:pt modelId="{2C1DF6EC-6090-4926-A556-3D2417B7F2AA}" type="sibTrans" cxnId="{E70347E4-4461-4B80-8927-4CA0AEBFAAF8}">
      <dgm:prSet/>
      <dgm:spPr/>
      <dgm:t>
        <a:bodyPr/>
        <a:lstStyle/>
        <a:p>
          <a:endParaRPr lang="en-US"/>
        </a:p>
      </dgm:t>
    </dgm:pt>
    <dgm:pt modelId="{B4C55E9F-B5C0-4AD1-919B-D2D83AC9CD40}">
      <dgm:prSet custT="1"/>
      <dgm:spPr/>
      <dgm:t>
        <a:bodyPr/>
        <a:lstStyle/>
        <a:p>
          <a:pPr>
            <a:lnSpc>
              <a:spcPct val="100000"/>
            </a:lnSpc>
          </a:pPr>
          <a:r>
            <a:rPr lang="en-US" sz="3200" dirty="0"/>
            <a:t>All of the Potential Incomes Available </a:t>
          </a:r>
        </a:p>
        <a:p>
          <a:pPr>
            <a:lnSpc>
              <a:spcPct val="100000"/>
            </a:lnSpc>
          </a:pPr>
          <a:r>
            <a:rPr lang="en-US" sz="3200" dirty="0"/>
            <a:t>WHAT YOU NEED TO DO</a:t>
          </a:r>
        </a:p>
      </dgm:t>
    </dgm:pt>
    <dgm:pt modelId="{D1B05DEA-DFE0-4560-B75F-1C2BCB67A7C6}" type="parTrans" cxnId="{B2BEE9D2-644C-400C-8E33-2C4491C5B104}">
      <dgm:prSet/>
      <dgm:spPr/>
      <dgm:t>
        <a:bodyPr/>
        <a:lstStyle/>
        <a:p>
          <a:endParaRPr lang="en-US"/>
        </a:p>
      </dgm:t>
    </dgm:pt>
    <dgm:pt modelId="{A6301E27-5ACC-4907-A7C8-B41877235C87}" type="sibTrans" cxnId="{B2BEE9D2-644C-400C-8E33-2C4491C5B104}">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3076B9F9-EC92-4653-AC03-C71FD5E9A400}" type="pres">
      <dgm:prSet presAssocID="{DCCE571A-4D30-4294-ABAF-6885F619D2D9}" presName="compNode" presStyleCnt="0"/>
      <dgm:spPr/>
    </dgm:pt>
    <dgm:pt modelId="{210823F6-AC1A-46E3-9D99-A319DF497539}" type="pres">
      <dgm:prSet presAssocID="{DCCE571A-4D30-4294-ABAF-6885F619D2D9}"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r chart"/>
        </a:ext>
      </dgm:extLst>
    </dgm:pt>
    <dgm:pt modelId="{2F262968-0DF4-4BB1-BD25-0ED2829FA45D}" type="pres">
      <dgm:prSet presAssocID="{DCCE571A-4D30-4294-ABAF-6885F619D2D9}" presName="iconSpace" presStyleCnt="0"/>
      <dgm:spPr/>
    </dgm:pt>
    <dgm:pt modelId="{3C1752BD-6530-4141-80E9-9A0923780DCB}" type="pres">
      <dgm:prSet presAssocID="{DCCE571A-4D30-4294-ABAF-6885F619D2D9}" presName="parTx" presStyleLbl="revTx" presStyleIdx="0" presStyleCnt="2" custScaleX="152229">
        <dgm:presLayoutVars>
          <dgm:chMax val="0"/>
          <dgm:chPref val="0"/>
        </dgm:presLayoutVars>
      </dgm:prSet>
      <dgm:spPr/>
    </dgm:pt>
    <dgm:pt modelId="{C393D316-1AB7-4A24-B8A5-3485F2713F88}" type="pres">
      <dgm:prSet presAssocID="{DCCE571A-4D30-4294-ABAF-6885F619D2D9}" presName="txSpace" presStyleCnt="0"/>
      <dgm:spPr/>
    </dgm:pt>
    <dgm:pt modelId="{7CD40649-A74C-4AD8-B9D0-2573A1955C91}" type="pres">
      <dgm:prSet presAssocID="{DCCE571A-4D30-4294-ABAF-6885F619D2D9}" presName="desTx" presStyleLbl="revTx" presStyleIdx="1" presStyleCnt="2" custScaleX="144591">
        <dgm:presLayoutVars/>
      </dgm:prSet>
      <dgm:spPr/>
    </dgm:pt>
  </dgm:ptLst>
  <dgm:cxnLst>
    <dgm:cxn modelId="{1CCE1B3A-0A40-44CD-A839-C37BCA6E0D94}" type="presOf" srcId="{B4C55E9F-B5C0-4AD1-919B-D2D83AC9CD40}" destId="{7CD40649-A74C-4AD8-B9D0-2573A1955C91}" srcOrd="0" destOrd="0" presId="urn:microsoft.com/office/officeart/2018/5/layout/CenteredIconLabelDescriptionList"/>
    <dgm:cxn modelId="{C5FF5745-4781-44B9-BC29-74DCE41C1172}" type="presOf" srcId="{DCCE571A-4D30-4294-ABAF-6885F619D2D9}" destId="{3C1752BD-6530-4141-80E9-9A0923780DCB}" srcOrd="0" destOrd="0" presId="urn:microsoft.com/office/officeart/2018/5/layout/CenteredIconLabelDescriptionList"/>
    <dgm:cxn modelId="{4D6131AC-1805-4438-A39D-4F587C933D11}" type="presOf" srcId="{E817CCF5-DA3F-4E5F-BE7C-D8111B2BFEBA}" destId="{071926C8-9E08-4BE0-A1E4-133B16FF713E}" srcOrd="0" destOrd="0" presId="urn:microsoft.com/office/officeart/2018/5/layout/CenteredIconLabelDescriptionList"/>
    <dgm:cxn modelId="{B2BEE9D2-644C-400C-8E33-2C4491C5B104}" srcId="{DCCE571A-4D30-4294-ABAF-6885F619D2D9}" destId="{B4C55E9F-B5C0-4AD1-919B-D2D83AC9CD40}" srcOrd="0" destOrd="0" parTransId="{D1B05DEA-DFE0-4560-B75F-1C2BCB67A7C6}" sibTransId="{A6301E27-5ACC-4907-A7C8-B41877235C87}"/>
    <dgm:cxn modelId="{E70347E4-4461-4B80-8927-4CA0AEBFAAF8}" srcId="{E817CCF5-DA3F-4E5F-BE7C-D8111B2BFEBA}" destId="{DCCE571A-4D30-4294-ABAF-6885F619D2D9}" srcOrd="0" destOrd="0" parTransId="{3AD83C96-5A95-4337-BF2D-97454AF7F108}" sibTransId="{2C1DF6EC-6090-4926-A556-3D2417B7F2AA}"/>
    <dgm:cxn modelId="{E144C32E-E72B-4991-B9EC-93820D68CFB5}" type="presParOf" srcId="{071926C8-9E08-4BE0-A1E4-133B16FF713E}" destId="{3076B9F9-EC92-4653-AC03-C71FD5E9A400}" srcOrd="0" destOrd="0" presId="urn:microsoft.com/office/officeart/2018/5/layout/CenteredIconLabelDescriptionList"/>
    <dgm:cxn modelId="{66AB50A5-3D6E-4CE8-9C00-3540BF3A682A}" type="presParOf" srcId="{3076B9F9-EC92-4653-AC03-C71FD5E9A400}" destId="{210823F6-AC1A-46E3-9D99-A319DF497539}" srcOrd="0" destOrd="0" presId="urn:microsoft.com/office/officeart/2018/5/layout/CenteredIconLabelDescriptionList"/>
    <dgm:cxn modelId="{BB0A9168-4CEF-4C37-AA4F-28A0F96C5AAE}" type="presParOf" srcId="{3076B9F9-EC92-4653-AC03-C71FD5E9A400}" destId="{2F262968-0DF4-4BB1-BD25-0ED2829FA45D}" srcOrd="1" destOrd="0" presId="urn:microsoft.com/office/officeart/2018/5/layout/CenteredIconLabelDescriptionList"/>
    <dgm:cxn modelId="{05D1054F-4CFA-4960-9C76-474461246A75}" type="presParOf" srcId="{3076B9F9-EC92-4653-AC03-C71FD5E9A400}" destId="{3C1752BD-6530-4141-80E9-9A0923780DCB}" srcOrd="2" destOrd="0" presId="urn:microsoft.com/office/officeart/2018/5/layout/CenteredIconLabelDescriptionList"/>
    <dgm:cxn modelId="{021DA957-19C0-48AF-82E6-5EF64E6E4350}" type="presParOf" srcId="{3076B9F9-EC92-4653-AC03-C71FD5E9A400}" destId="{C393D316-1AB7-4A24-B8A5-3485F2713F88}" srcOrd="3" destOrd="0" presId="urn:microsoft.com/office/officeart/2018/5/layout/CenteredIconLabelDescriptionList"/>
    <dgm:cxn modelId="{E4E1ED22-2207-49AD-89BF-A68B1DCF8B24}" type="presParOf" srcId="{3076B9F9-EC92-4653-AC03-C71FD5E9A400}" destId="{7CD40649-A74C-4AD8-B9D0-2573A1955C91}"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05/8/colors/colorful3" csCatId="colorful" phldr="1"/>
      <dgm:spPr/>
      <dgm:t>
        <a:bodyPr/>
        <a:lstStyle/>
        <a:p>
          <a:endParaRPr lang="en-US"/>
        </a:p>
      </dgm:t>
    </dgm:pt>
    <dgm:pt modelId="{1C1B28B7-2609-4BAA-AAAB-5801EDFD334C}">
      <dgm:prSet/>
      <dgm:spPr/>
      <dgm:t>
        <a:bodyPr/>
        <a:lstStyle/>
        <a:p>
          <a:pPr>
            <a:lnSpc>
              <a:spcPct val="100000"/>
            </a:lnSpc>
            <a:defRPr b="1"/>
          </a:pPr>
          <a:r>
            <a:rPr lang="en-US" dirty="0"/>
            <a:t>Motivation</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custT="1"/>
      <dgm:spPr/>
      <dgm:t>
        <a:bodyPr/>
        <a:lstStyle/>
        <a:p>
          <a:pPr>
            <a:lnSpc>
              <a:spcPct val="100000"/>
            </a:lnSpc>
          </a:pPr>
          <a:r>
            <a:rPr lang="en-US" sz="2400" dirty="0"/>
            <a:t>Rank Advancement means a larger business and getting more of what you wanted</a:t>
          </a:r>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custScaleY="2000000">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2813A-2810-4A52-BE92-611D54918694}">
      <dsp:nvSpPr>
        <dsp:cNvPr id="0" name=""/>
        <dsp:cNvSpPr/>
      </dsp:nvSpPr>
      <dsp:spPr>
        <a:xfrm>
          <a:off x="803955" y="859574"/>
          <a:ext cx="860835" cy="8608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27DA54-DCB6-45F4-890E-F7DCC5A4BE12}">
      <dsp:nvSpPr>
        <dsp:cNvPr id="0" name=""/>
        <dsp:cNvSpPr/>
      </dsp:nvSpPr>
      <dsp:spPr>
        <a:xfrm>
          <a:off x="4607" y="1798780"/>
          <a:ext cx="2459531" cy="368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b="1"/>
          </a:pPr>
          <a:r>
            <a:rPr lang="en-US" sz="2500" kern="1200" dirty="0"/>
            <a:t>It’s A Road Map</a:t>
          </a:r>
        </a:p>
      </dsp:txBody>
      <dsp:txXfrm>
        <a:off x="4607" y="1798780"/>
        <a:ext cx="2459531" cy="368929"/>
      </dsp:txXfrm>
    </dsp:sp>
    <dsp:sp modelId="{DD091D0A-5A25-4241-91F3-18D32B0BDD4F}">
      <dsp:nvSpPr>
        <dsp:cNvPr id="0" name=""/>
        <dsp:cNvSpPr/>
      </dsp:nvSpPr>
      <dsp:spPr>
        <a:xfrm>
          <a:off x="4607" y="2204161"/>
          <a:ext cx="2459531" cy="477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The Game Nikken has set out for you to Play</a:t>
          </a:r>
        </a:p>
      </dsp:txBody>
      <dsp:txXfrm>
        <a:off x="4607" y="2204161"/>
        <a:ext cx="2459531" cy="477976"/>
      </dsp:txXfrm>
    </dsp:sp>
    <dsp:sp modelId="{210823F6-AC1A-46E3-9D99-A319DF497539}">
      <dsp:nvSpPr>
        <dsp:cNvPr id="0" name=""/>
        <dsp:cNvSpPr/>
      </dsp:nvSpPr>
      <dsp:spPr>
        <a:xfrm>
          <a:off x="4522582" y="859574"/>
          <a:ext cx="860835" cy="8608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1752BD-6530-4141-80E9-9A0923780DCB}">
      <dsp:nvSpPr>
        <dsp:cNvPr id="0" name=""/>
        <dsp:cNvSpPr/>
      </dsp:nvSpPr>
      <dsp:spPr>
        <a:xfrm>
          <a:off x="2894556" y="1798780"/>
          <a:ext cx="4116886" cy="368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b="1"/>
          </a:pPr>
          <a:r>
            <a:rPr lang="en-US" sz="2500" kern="1200" dirty="0"/>
            <a:t>It’s What You Can Earn</a:t>
          </a:r>
        </a:p>
      </dsp:txBody>
      <dsp:txXfrm>
        <a:off x="2894556" y="1798780"/>
        <a:ext cx="4116886" cy="368929"/>
      </dsp:txXfrm>
    </dsp:sp>
    <dsp:sp modelId="{7CD40649-A74C-4AD8-B9D0-2573A1955C91}">
      <dsp:nvSpPr>
        <dsp:cNvPr id="0" name=""/>
        <dsp:cNvSpPr/>
      </dsp:nvSpPr>
      <dsp:spPr>
        <a:xfrm>
          <a:off x="3723234" y="2204161"/>
          <a:ext cx="2459531" cy="477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Defines the key activities of what you need to do</a:t>
          </a:r>
        </a:p>
      </dsp:txBody>
      <dsp:txXfrm>
        <a:off x="3723234" y="2204161"/>
        <a:ext cx="2459531" cy="477976"/>
      </dsp:txXfrm>
    </dsp:sp>
    <dsp:sp modelId="{B0A3ABD2-C471-4A21-8AEF-3843C86919E1}">
      <dsp:nvSpPr>
        <dsp:cNvPr id="0" name=""/>
        <dsp:cNvSpPr/>
      </dsp:nvSpPr>
      <dsp:spPr>
        <a:xfrm>
          <a:off x="8241208" y="859574"/>
          <a:ext cx="860835" cy="8608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7441861" y="1798780"/>
          <a:ext cx="2459531" cy="368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b="1"/>
          </a:pPr>
          <a:r>
            <a:rPr lang="en-US" sz="2500" kern="1200" dirty="0"/>
            <a:t>It’s Motivation</a:t>
          </a:r>
        </a:p>
      </dsp:txBody>
      <dsp:txXfrm>
        <a:off x="7441861" y="1798780"/>
        <a:ext cx="2459531" cy="368929"/>
      </dsp:txXfrm>
    </dsp:sp>
    <dsp:sp modelId="{6418EBED-F111-425B-8EE2-06B8B2297A68}">
      <dsp:nvSpPr>
        <dsp:cNvPr id="0" name=""/>
        <dsp:cNvSpPr/>
      </dsp:nvSpPr>
      <dsp:spPr>
        <a:xfrm>
          <a:off x="7441861" y="2204161"/>
          <a:ext cx="2459531" cy="477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Understanding Residual Income</a:t>
          </a:r>
        </a:p>
      </dsp:txBody>
      <dsp:txXfrm>
        <a:off x="7441861" y="2204161"/>
        <a:ext cx="2459531" cy="4779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2813A-2810-4A52-BE92-611D54918694}">
      <dsp:nvSpPr>
        <dsp:cNvPr id="0" name=""/>
        <dsp:cNvSpPr/>
      </dsp:nvSpPr>
      <dsp:spPr>
        <a:xfrm>
          <a:off x="4417196" y="617551"/>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27DA54-DCB6-45F4-890E-F7DCC5A4BE12}">
      <dsp:nvSpPr>
        <dsp:cNvPr id="0" name=""/>
        <dsp:cNvSpPr/>
      </dsp:nvSpPr>
      <dsp:spPr>
        <a:xfrm>
          <a:off x="3013196" y="2228735"/>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dirty="0"/>
            <a:t>It’s a Road Map</a:t>
          </a:r>
        </a:p>
      </dsp:txBody>
      <dsp:txXfrm>
        <a:off x="3013196" y="2228735"/>
        <a:ext cx="4320000" cy="648000"/>
      </dsp:txXfrm>
    </dsp:sp>
    <dsp:sp modelId="{DD091D0A-5A25-4241-91F3-18D32B0BDD4F}">
      <dsp:nvSpPr>
        <dsp:cNvPr id="0" name=""/>
        <dsp:cNvSpPr/>
      </dsp:nvSpPr>
      <dsp:spPr>
        <a:xfrm>
          <a:off x="1843535" y="2922867"/>
          <a:ext cx="6659323" cy="1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dirty="0"/>
            <a:t>The Game Nikken has set out for you to Play</a:t>
          </a:r>
        </a:p>
      </dsp:txBody>
      <dsp:txXfrm>
        <a:off x="1843535" y="2922867"/>
        <a:ext cx="6659323" cy="1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823F6-AC1A-46E3-9D99-A319DF497539}">
      <dsp:nvSpPr>
        <dsp:cNvPr id="0" name=""/>
        <dsp:cNvSpPr/>
      </dsp:nvSpPr>
      <dsp:spPr>
        <a:xfrm>
          <a:off x="4197000" y="617551"/>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3C1752BD-6530-4141-80E9-9A0923780DCB}">
      <dsp:nvSpPr>
        <dsp:cNvPr id="0" name=""/>
        <dsp:cNvSpPr/>
      </dsp:nvSpPr>
      <dsp:spPr>
        <a:xfrm>
          <a:off x="1664853" y="2228735"/>
          <a:ext cx="6576292"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dirty="0"/>
            <a:t>It’s What You Can Earn</a:t>
          </a:r>
        </a:p>
      </dsp:txBody>
      <dsp:txXfrm>
        <a:off x="1664853" y="2228735"/>
        <a:ext cx="6576292" cy="648000"/>
      </dsp:txXfrm>
    </dsp:sp>
    <dsp:sp modelId="{7CD40649-A74C-4AD8-B9D0-2573A1955C91}">
      <dsp:nvSpPr>
        <dsp:cNvPr id="0" name=""/>
        <dsp:cNvSpPr/>
      </dsp:nvSpPr>
      <dsp:spPr>
        <a:xfrm>
          <a:off x="1829834" y="2922867"/>
          <a:ext cx="6246331" cy="1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pPr>
          <a:r>
            <a:rPr lang="en-US" sz="3200" kern="1200" dirty="0"/>
            <a:t>All of the Potential Incomes Available </a:t>
          </a:r>
        </a:p>
        <a:p>
          <a:pPr marL="0" lvl="0" indent="0" algn="ctr" defTabSz="1422400">
            <a:lnSpc>
              <a:spcPct val="100000"/>
            </a:lnSpc>
            <a:spcBef>
              <a:spcPct val="0"/>
            </a:spcBef>
            <a:spcAft>
              <a:spcPct val="35000"/>
            </a:spcAft>
            <a:buNone/>
          </a:pPr>
          <a:r>
            <a:rPr lang="en-US" sz="3200" kern="1200" dirty="0"/>
            <a:t>WHAT YOU NEED TO DO</a:t>
          </a:r>
        </a:p>
      </dsp:txBody>
      <dsp:txXfrm>
        <a:off x="1829834" y="2922867"/>
        <a:ext cx="6246331" cy="1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4197738" y="602218"/>
          <a:ext cx="1510523" cy="15105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2795109" y="2211792"/>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dirty="0"/>
            <a:t>Motivation</a:t>
          </a:r>
        </a:p>
      </dsp:txBody>
      <dsp:txXfrm>
        <a:off x="2795109" y="2211792"/>
        <a:ext cx="4315781" cy="647367"/>
      </dsp:txXfrm>
    </dsp:sp>
    <dsp:sp modelId="{6418EBED-F111-425B-8EE2-06B8B2297A68}">
      <dsp:nvSpPr>
        <dsp:cNvPr id="0" name=""/>
        <dsp:cNvSpPr/>
      </dsp:nvSpPr>
      <dsp:spPr>
        <a:xfrm>
          <a:off x="2795109" y="2871451"/>
          <a:ext cx="4315781" cy="68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Rank Advancement means a larger business and getting more of what you wanted</a:t>
          </a:r>
        </a:p>
      </dsp:txBody>
      <dsp:txXfrm>
        <a:off x="2795109" y="2871451"/>
        <a:ext cx="4315781" cy="68042"/>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0.54914</cdr:x>
      <cdr:y>0.24736</cdr:y>
    </cdr:from>
    <cdr:to>
      <cdr:x>0.66164</cdr:x>
      <cdr:y>0.41611</cdr:y>
    </cdr:to>
    <cdr:sp macro="" textlink="">
      <cdr:nvSpPr>
        <cdr:cNvPr id="2" name="TextBox 1">
          <a:extLst xmlns:a="http://schemas.openxmlformats.org/drawingml/2006/main">
            <a:ext uri="{FF2B5EF4-FFF2-40B4-BE49-F238E27FC236}">
              <a16:creationId xmlns:a16="http://schemas.microsoft.com/office/drawing/2014/main" id="{F19B5EB9-6B18-4CEC-9240-CD6E34E77A10}"/>
            </a:ext>
          </a:extLst>
        </cdr:cNvPr>
        <cdr:cNvSpPr txBox="1"/>
      </cdr:nvSpPr>
      <cdr:spPr>
        <a:xfrm xmlns:a="http://schemas.openxmlformats.org/drawingml/2006/main">
          <a:off x="4463393" y="134036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dirty="0"/>
            <a:t>Retail</a:t>
          </a:r>
        </a:p>
        <a:p xmlns:a="http://schemas.openxmlformats.org/drawingml/2006/main">
          <a:r>
            <a:rPr lang="en-US" sz="2400" dirty="0"/>
            <a:t>20%</a:t>
          </a:r>
        </a:p>
      </cdr:txBody>
    </cdr:sp>
  </cdr:relSizeAnchor>
  <cdr:relSizeAnchor xmlns:cdr="http://schemas.openxmlformats.org/drawingml/2006/chartDrawing">
    <cdr:from>
      <cdr:x>0.54526</cdr:x>
      <cdr:y>0.63141</cdr:y>
    </cdr:from>
    <cdr:to>
      <cdr:x>0.65776</cdr:x>
      <cdr:y>0.80016</cdr:y>
    </cdr:to>
    <cdr:sp macro="" textlink="">
      <cdr:nvSpPr>
        <cdr:cNvPr id="3" name="TextBox 2">
          <a:extLst xmlns:a="http://schemas.openxmlformats.org/drawingml/2006/main">
            <a:ext uri="{FF2B5EF4-FFF2-40B4-BE49-F238E27FC236}">
              <a16:creationId xmlns:a16="http://schemas.microsoft.com/office/drawing/2014/main" id="{74206664-AEE8-480C-87A1-EAB53F066650}"/>
            </a:ext>
          </a:extLst>
        </cdr:cNvPr>
        <cdr:cNvSpPr txBox="1"/>
      </cdr:nvSpPr>
      <cdr:spPr>
        <a:xfrm xmlns:a="http://schemas.openxmlformats.org/drawingml/2006/main">
          <a:off x="4806277" y="3626953"/>
          <a:ext cx="991651" cy="96933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dirty="0"/>
            <a:t>Rebate</a:t>
          </a:r>
        </a:p>
        <a:p xmlns:a="http://schemas.openxmlformats.org/drawingml/2006/main">
          <a:r>
            <a:rPr lang="en-US" sz="2400" dirty="0"/>
            <a:t>5-20%</a:t>
          </a:r>
        </a:p>
      </cdr:txBody>
    </cdr:sp>
  </cdr:relSizeAnchor>
  <cdr:relSizeAnchor xmlns:cdr="http://schemas.openxmlformats.org/drawingml/2006/chartDrawing">
    <cdr:from>
      <cdr:x>0.44375</cdr:x>
      <cdr:y>0.41562</cdr:y>
    </cdr:from>
    <cdr:to>
      <cdr:x>0.55625</cdr:x>
      <cdr:y>0.58437</cdr:y>
    </cdr:to>
    <cdr:sp macro="" textlink="">
      <cdr:nvSpPr>
        <cdr:cNvPr id="4" name="TextBox 3">
          <a:extLst xmlns:a="http://schemas.openxmlformats.org/drawingml/2006/main">
            <a:ext uri="{FF2B5EF4-FFF2-40B4-BE49-F238E27FC236}">
              <a16:creationId xmlns:a16="http://schemas.microsoft.com/office/drawing/2014/main" id="{89A99B88-932C-4B04-8D36-9F8747B372D6}"/>
            </a:ext>
          </a:extLst>
        </cdr:cNvPr>
        <cdr:cNvSpPr txBox="1"/>
      </cdr:nvSpPr>
      <cdr:spPr>
        <a:xfrm xmlns:a="http://schemas.openxmlformats.org/drawingml/2006/main">
          <a:off x="3606800" y="2252133"/>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0.42706</cdr:x>
      <cdr:y>0.77636</cdr:y>
    </cdr:from>
    <cdr:to>
      <cdr:x>0.53956</cdr:x>
      <cdr:y>0.94511</cdr:y>
    </cdr:to>
    <cdr:sp macro="" textlink="">
      <cdr:nvSpPr>
        <cdr:cNvPr id="5" name="TextBox 4">
          <a:extLst xmlns:a="http://schemas.openxmlformats.org/drawingml/2006/main">
            <a:ext uri="{FF2B5EF4-FFF2-40B4-BE49-F238E27FC236}">
              <a16:creationId xmlns:a16="http://schemas.microsoft.com/office/drawing/2014/main" id="{93B5DB69-2FEA-4002-825B-1A936107058B}"/>
            </a:ext>
          </a:extLst>
        </cdr:cNvPr>
        <cdr:cNvSpPr txBox="1"/>
      </cdr:nvSpPr>
      <cdr:spPr>
        <a:xfrm xmlns:a="http://schemas.openxmlformats.org/drawingml/2006/main">
          <a:off x="3764367" y="4459553"/>
          <a:ext cx="991651" cy="96933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dirty="0"/>
            <a:t>Incent</a:t>
          </a:r>
        </a:p>
        <a:p xmlns:a="http://schemas.openxmlformats.org/drawingml/2006/main">
          <a:r>
            <a:rPr lang="en-US" sz="2400" dirty="0"/>
            <a:t>7.5%</a:t>
          </a:r>
        </a:p>
      </cdr:txBody>
    </cdr:sp>
  </cdr:relSizeAnchor>
  <cdr:relSizeAnchor xmlns:cdr="http://schemas.openxmlformats.org/drawingml/2006/chartDrawing">
    <cdr:from>
      <cdr:x>0.28664</cdr:x>
      <cdr:y>0.44133</cdr:y>
    </cdr:from>
    <cdr:to>
      <cdr:x>0.48132</cdr:x>
      <cdr:y>0.73741</cdr:y>
    </cdr:to>
    <cdr:sp macro="" textlink="">
      <cdr:nvSpPr>
        <cdr:cNvPr id="6" name="TextBox 5">
          <a:extLst xmlns:a="http://schemas.openxmlformats.org/drawingml/2006/main">
            <a:ext uri="{FF2B5EF4-FFF2-40B4-BE49-F238E27FC236}">
              <a16:creationId xmlns:a16="http://schemas.microsoft.com/office/drawing/2014/main" id="{CE07EAC8-CD60-4670-A85C-CDE9241A88C3}"/>
            </a:ext>
          </a:extLst>
        </cdr:cNvPr>
        <cdr:cNvSpPr txBox="1"/>
      </cdr:nvSpPr>
      <cdr:spPr>
        <a:xfrm xmlns:a="http://schemas.openxmlformats.org/drawingml/2006/main">
          <a:off x="2526620" y="2535060"/>
          <a:ext cx="1716056" cy="170075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dirty="0"/>
            <a:t>Leadership</a:t>
          </a:r>
        </a:p>
        <a:p xmlns:a="http://schemas.openxmlformats.org/drawingml/2006/main">
          <a:r>
            <a:rPr lang="en-US" sz="2400" dirty="0"/>
            <a:t>6% times 6</a:t>
          </a:r>
        </a:p>
        <a:p xmlns:a="http://schemas.openxmlformats.org/drawingml/2006/main">
          <a:r>
            <a:rPr lang="en-US" sz="2400" dirty="0"/>
            <a:t>Levels</a:t>
          </a:r>
        </a:p>
        <a:p xmlns:a="http://schemas.openxmlformats.org/drawingml/2006/main">
          <a:r>
            <a:rPr lang="en-US" sz="2400" dirty="0"/>
            <a:t>36%</a:t>
          </a:r>
        </a:p>
      </cdr:txBody>
    </cdr:sp>
  </cdr:relSizeAnchor>
</c:userShapes>
</file>

<file path=ppt/drawings/drawing2.xml><?xml version="1.0" encoding="utf-8"?>
<c:userShapes xmlns:c="http://schemas.openxmlformats.org/drawingml/2006/chart">
  <cdr:relSizeAnchor xmlns:cdr="http://schemas.openxmlformats.org/drawingml/2006/chartDrawing">
    <cdr:from>
      <cdr:x>0.28147</cdr:x>
      <cdr:y>0.44561</cdr:y>
    </cdr:from>
    <cdr:to>
      <cdr:x>0.48319</cdr:x>
      <cdr:y>0.78072</cdr:y>
    </cdr:to>
    <cdr:sp macro="" textlink="">
      <cdr:nvSpPr>
        <cdr:cNvPr id="2" name="TextBox 1">
          <a:extLst xmlns:a="http://schemas.openxmlformats.org/drawingml/2006/main">
            <a:ext uri="{FF2B5EF4-FFF2-40B4-BE49-F238E27FC236}">
              <a16:creationId xmlns:a16="http://schemas.microsoft.com/office/drawing/2014/main" id="{9E32011A-96CC-40A8-BBAC-A932ADD4534C}"/>
            </a:ext>
          </a:extLst>
        </cdr:cNvPr>
        <cdr:cNvSpPr txBox="1"/>
      </cdr:nvSpPr>
      <cdr:spPr>
        <a:xfrm xmlns:a="http://schemas.openxmlformats.org/drawingml/2006/main">
          <a:off x="2287752" y="2414603"/>
          <a:ext cx="1639615" cy="18158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a:t>Leadership</a:t>
          </a:r>
        </a:p>
        <a:p xmlns:a="http://schemas.openxmlformats.org/drawingml/2006/main">
          <a:r>
            <a:rPr lang="en-US" sz="2400" dirty="0"/>
            <a:t>Residual</a:t>
          </a:r>
        </a:p>
        <a:p xmlns:a="http://schemas.openxmlformats.org/drawingml/2006/main">
          <a:r>
            <a:rPr lang="en-US" sz="2400" dirty="0"/>
            <a:t> 6 Levels</a:t>
          </a:r>
        </a:p>
        <a:p xmlns:a="http://schemas.openxmlformats.org/drawingml/2006/main">
          <a:r>
            <a:rPr lang="en-US" sz="2400" dirty="0"/>
            <a:t>     6 %</a:t>
          </a:r>
        </a:p>
      </cdr:txBody>
    </cdr:sp>
  </cdr:relSizeAnchor>
  <cdr:relSizeAnchor xmlns:cdr="http://schemas.openxmlformats.org/drawingml/2006/chartDrawing">
    <cdr:from>
      <cdr:x>0.48319</cdr:x>
      <cdr:y>0.259</cdr:y>
    </cdr:from>
    <cdr:to>
      <cdr:x>0.59569</cdr:x>
      <cdr:y>0.42775</cdr:y>
    </cdr:to>
    <cdr:sp macro="" textlink="">
      <cdr:nvSpPr>
        <cdr:cNvPr id="3" name="TextBox 2">
          <a:extLst xmlns:a="http://schemas.openxmlformats.org/drawingml/2006/main">
            <a:ext uri="{FF2B5EF4-FFF2-40B4-BE49-F238E27FC236}">
              <a16:creationId xmlns:a16="http://schemas.microsoft.com/office/drawing/2014/main" id="{5B403EFF-D137-438B-A4CF-29DE69A23F09}"/>
            </a:ext>
          </a:extLst>
        </cdr:cNvPr>
        <cdr:cNvSpPr txBox="1"/>
      </cdr:nvSpPr>
      <cdr:spPr>
        <a:xfrm xmlns:a="http://schemas.openxmlformats.org/drawingml/2006/main">
          <a:off x="3927366" y="140342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I</a:t>
          </a:r>
        </a:p>
      </cdr:txBody>
    </cdr:sp>
  </cdr:relSizeAnchor>
  <cdr:relSizeAnchor xmlns:cdr="http://schemas.openxmlformats.org/drawingml/2006/chartDrawing">
    <cdr:from>
      <cdr:x>0.0694</cdr:x>
      <cdr:y>0.53831</cdr:y>
    </cdr:from>
    <cdr:to>
      <cdr:x>0.1819</cdr:x>
      <cdr:y>0.70706</cdr:y>
    </cdr:to>
    <cdr:sp macro="" textlink="">
      <cdr:nvSpPr>
        <cdr:cNvPr id="4" name="TextBox 3">
          <a:extLst xmlns:a="http://schemas.openxmlformats.org/drawingml/2006/main">
            <a:ext uri="{FF2B5EF4-FFF2-40B4-BE49-F238E27FC236}">
              <a16:creationId xmlns:a16="http://schemas.microsoft.com/office/drawing/2014/main" id="{4A5F568F-083D-4594-A16D-FE3A1AA7C752}"/>
            </a:ext>
          </a:extLst>
        </cdr:cNvPr>
        <cdr:cNvSpPr txBox="1"/>
      </cdr:nvSpPr>
      <cdr:spPr>
        <a:xfrm xmlns:a="http://schemas.openxmlformats.org/drawingml/2006/main">
          <a:off x="564055" y="291691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dirty="0"/>
            <a:t>%</a:t>
          </a:r>
          <a:r>
            <a:rPr lang="en-US" sz="1100" dirty="0"/>
            <a:t>36</a:t>
          </a:r>
        </a:p>
      </cdr:txBody>
    </cdr:sp>
  </cdr:relSizeAnchor>
  <cdr:relSizeAnchor xmlns:cdr="http://schemas.openxmlformats.org/drawingml/2006/chartDrawing">
    <cdr:from>
      <cdr:x>0.03679</cdr:x>
      <cdr:y>0.45684</cdr:y>
    </cdr:from>
    <cdr:to>
      <cdr:x>0.18937</cdr:x>
      <cdr:y>0.62559</cdr:y>
    </cdr:to>
    <cdr:sp macro="" textlink="">
      <cdr:nvSpPr>
        <cdr:cNvPr id="5" name="TextBox 4">
          <a:extLst xmlns:a="http://schemas.openxmlformats.org/drawingml/2006/main">
            <a:ext uri="{FF2B5EF4-FFF2-40B4-BE49-F238E27FC236}">
              <a16:creationId xmlns:a16="http://schemas.microsoft.com/office/drawing/2014/main" id="{B5BD1849-82D6-428B-91F5-0795DA65BBD8}"/>
            </a:ext>
          </a:extLst>
        </cdr:cNvPr>
        <cdr:cNvSpPr txBox="1"/>
      </cdr:nvSpPr>
      <cdr:spPr>
        <a:xfrm xmlns:a="http://schemas.openxmlformats.org/drawingml/2006/main">
          <a:off x="299018" y="2475479"/>
          <a:ext cx="124022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4400" dirty="0">
              <a:solidFill>
                <a:schemeClr val="tx1"/>
              </a:solidFill>
            </a:rPr>
            <a:t>36%</a:t>
          </a:r>
        </a:p>
      </cdr:txBody>
    </cdr: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88D38747-4367-4BD2-8D51-C97E202738E2}" type="datetime1">
              <a:rPr lang="en-US" smtClean="0"/>
              <a:t>6/17/2021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39880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99851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921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38584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98359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6/17/2021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61955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6/17/2021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80187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0144529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5865472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91820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489662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3062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6/17/2021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27474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6/17/2021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6373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6/17/2021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45556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76660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6/17/2021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47458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73ED0CC-082F-4160-86E5-0D6041F12778}" type="datetime1">
              <a:rPr lang="en-US" smtClean="0"/>
              <a:t>6/17/2021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061666245"/>
      </p:ext>
    </p:extLst>
  </p:cSld>
  <p:clrMap bg1="dk1" tx1="lt1" bg2="dk2" tx2="lt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hyperlink" Target="mailto:rolfeman@earthlink.net" TargetMode="External"/><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5" descr="A picture containing large, sitting, white, numbers">
            <a:extLst>
              <a:ext uri="{FF2B5EF4-FFF2-40B4-BE49-F238E27FC236}">
                <a16:creationId xmlns:a16="http://schemas.microsoft.com/office/drawing/2014/main" id="{9A5D9ED1-DFCC-4799-89E2-D118451B98D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44" y="0"/>
            <a:ext cx="12191356" cy="685800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5927834" y="1673524"/>
            <a:ext cx="5885794" cy="2420504"/>
          </a:xfrm>
        </p:spPr>
        <p:txBody>
          <a:bodyPr>
            <a:normAutofit/>
          </a:bodyPr>
          <a:lstStyle/>
          <a:p>
            <a:pPr algn="l"/>
            <a:r>
              <a:rPr lang="en-US" sz="5400" b="1" dirty="0">
                <a:solidFill>
                  <a:schemeClr val="bg1"/>
                </a:solidFill>
              </a:rPr>
              <a:t>The Nikken Compensation Plan</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504495" y="4546816"/>
            <a:ext cx="5002926" cy="2085211"/>
          </a:xfrm>
          <a:noFill/>
        </p:spPr>
        <p:txBody>
          <a:bodyPr>
            <a:normAutofit fontScale="92500" lnSpcReduction="20000"/>
          </a:bodyPr>
          <a:lstStyle/>
          <a:p>
            <a:pPr algn="l"/>
            <a:r>
              <a:rPr lang="en-US" sz="4400" b="1" dirty="0">
                <a:solidFill>
                  <a:schemeClr val="bg2"/>
                </a:solidFill>
              </a:rPr>
              <a:t>For those that want to build a Big business </a:t>
            </a:r>
          </a:p>
          <a:p>
            <a:pPr algn="l"/>
            <a:endParaRPr lang="en-US" sz="2300" dirty="0">
              <a:solidFill>
                <a:srgbClr val="5792BA"/>
              </a:solidFill>
            </a:endParaRPr>
          </a:p>
        </p:txBody>
      </p:sp>
      <p:sp>
        <p:nvSpPr>
          <p:cNvPr id="7" name="TextBox 6">
            <a:extLst>
              <a:ext uri="{FF2B5EF4-FFF2-40B4-BE49-F238E27FC236}">
                <a16:creationId xmlns:a16="http://schemas.microsoft.com/office/drawing/2014/main" id="{65C987BB-8128-4E28-8AC8-CB0DD6BBA9E8}"/>
              </a:ext>
            </a:extLst>
          </p:cNvPr>
          <p:cNvSpPr txBox="1"/>
          <p:nvPr/>
        </p:nvSpPr>
        <p:spPr>
          <a:xfrm>
            <a:off x="5927834" y="4062497"/>
            <a:ext cx="5097517" cy="830997"/>
          </a:xfrm>
          <a:prstGeom prst="rect">
            <a:avLst/>
          </a:prstGeom>
          <a:noFill/>
        </p:spPr>
        <p:txBody>
          <a:bodyPr wrap="square" rtlCol="0">
            <a:spAutoFit/>
          </a:bodyPr>
          <a:lstStyle/>
          <a:p>
            <a:r>
              <a:rPr lang="en-US" sz="4800" b="1" dirty="0">
                <a:solidFill>
                  <a:schemeClr val="bg2"/>
                </a:solidFill>
              </a:rPr>
              <a:t>INTRODUCTION</a:t>
            </a:r>
          </a:p>
        </p:txBody>
      </p:sp>
    </p:spTree>
    <p:extLst>
      <p:ext uri="{BB962C8B-B14F-4D97-AF65-F5344CB8AC3E}">
        <p14:creationId xmlns:p14="http://schemas.microsoft.com/office/powerpoint/2010/main" val="1583120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0C962-E482-4C12-B2C1-9ED24F59EB10}"/>
              </a:ext>
            </a:extLst>
          </p:cNvPr>
          <p:cNvSpPr>
            <a:spLocks noGrp="1"/>
          </p:cNvSpPr>
          <p:nvPr>
            <p:ph type="title"/>
          </p:nvPr>
        </p:nvSpPr>
        <p:spPr>
          <a:xfrm>
            <a:off x="2285641" y="262759"/>
            <a:ext cx="7620717" cy="851338"/>
          </a:xfrm>
          <a:solidFill>
            <a:srgbClr val="00B0F0"/>
          </a:solidFill>
        </p:spPr>
        <p:txBody>
          <a:bodyPr/>
          <a:lstStyle/>
          <a:p>
            <a:r>
              <a:rPr lang="en-US" dirty="0"/>
              <a:t>Understanding the Plan is a MUST</a:t>
            </a:r>
          </a:p>
        </p:txBody>
      </p:sp>
      <p:sp>
        <p:nvSpPr>
          <p:cNvPr id="3" name="TextBox 2">
            <a:extLst>
              <a:ext uri="{FF2B5EF4-FFF2-40B4-BE49-F238E27FC236}">
                <a16:creationId xmlns:a16="http://schemas.microsoft.com/office/drawing/2014/main" id="{FC6E51FF-AFA8-4384-95B8-B24CA97741FA}"/>
              </a:ext>
            </a:extLst>
          </p:cNvPr>
          <p:cNvSpPr txBox="1"/>
          <p:nvPr/>
        </p:nvSpPr>
        <p:spPr>
          <a:xfrm>
            <a:off x="788309" y="1225689"/>
            <a:ext cx="11004298" cy="4893647"/>
          </a:xfrm>
          <a:prstGeom prst="rect">
            <a:avLst/>
          </a:prstGeom>
          <a:noFill/>
        </p:spPr>
        <p:txBody>
          <a:bodyPr wrap="square" rtlCol="0">
            <a:spAutoFit/>
          </a:bodyPr>
          <a:lstStyle/>
          <a:p>
            <a:r>
              <a:rPr lang="en-US" sz="2400" dirty="0"/>
              <a:t>The </a:t>
            </a:r>
            <a:r>
              <a:rPr lang="en-US" sz="2400" b="1" u="sng" dirty="0"/>
              <a:t>Nikken Compensation Plan </a:t>
            </a:r>
            <a:r>
              <a:rPr lang="en-US" sz="2400" dirty="0"/>
              <a:t> was CREATED as a guideline to follow, a Game to Play, something that </a:t>
            </a:r>
            <a:r>
              <a:rPr lang="en-US" sz="2400" b="1" u="sng" dirty="0"/>
              <a:t>attracts attention and creates interest by those that see it, and want the Benefits offered.</a:t>
            </a:r>
          </a:p>
          <a:p>
            <a:endParaRPr lang="en-US" sz="2400" dirty="0"/>
          </a:p>
          <a:p>
            <a:r>
              <a:rPr lang="en-US" sz="2400" dirty="0"/>
              <a:t>There are three aspects or uses of the plan, that play important roles for you and </a:t>
            </a:r>
          </a:p>
          <a:p>
            <a:r>
              <a:rPr lang="en-US" sz="2400" dirty="0"/>
              <a:t>how your future can take shape and it’s your understanding that will help you</a:t>
            </a:r>
          </a:p>
          <a:p>
            <a:r>
              <a:rPr lang="en-US" sz="2400" dirty="0"/>
              <a:t>get what you want. We will explore them one at a time.</a:t>
            </a:r>
          </a:p>
          <a:p>
            <a:endParaRPr lang="en-US" sz="2400" dirty="0"/>
          </a:p>
          <a:p>
            <a:r>
              <a:rPr lang="en-US" sz="2400" dirty="0"/>
              <a:t>By observation if you don’t understand this plan then it becomes difficult </a:t>
            </a:r>
          </a:p>
          <a:p>
            <a:r>
              <a:rPr lang="en-US" sz="2400" dirty="0"/>
              <a:t>or even downright impossible to make it work as it was intended. </a:t>
            </a:r>
          </a:p>
          <a:p>
            <a:r>
              <a:rPr lang="en-US" sz="2400" dirty="0"/>
              <a:t>Now there are always exceptions to the rule on this, incase you run into someone </a:t>
            </a:r>
          </a:p>
          <a:p>
            <a:r>
              <a:rPr lang="en-US" sz="2400" dirty="0"/>
              <a:t>who became successful that didn’t understand the plan but usually there is someone close by who did.</a:t>
            </a:r>
          </a:p>
        </p:txBody>
      </p:sp>
    </p:spTree>
    <p:extLst>
      <p:ext uri="{BB962C8B-B14F-4D97-AF65-F5344CB8AC3E}">
        <p14:creationId xmlns:p14="http://schemas.microsoft.com/office/powerpoint/2010/main" val="1429099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F4625-0C39-4591-B0B7-40795D8DF26B}"/>
              </a:ext>
            </a:extLst>
          </p:cNvPr>
          <p:cNvSpPr>
            <a:spLocks noGrp="1"/>
          </p:cNvSpPr>
          <p:nvPr>
            <p:ph type="title"/>
          </p:nvPr>
        </p:nvSpPr>
        <p:spPr>
          <a:xfrm>
            <a:off x="809296" y="303208"/>
            <a:ext cx="11130455" cy="830997"/>
          </a:xfrm>
          <a:solidFill>
            <a:srgbClr val="00B0F0"/>
          </a:solidFill>
        </p:spPr>
        <p:txBody>
          <a:bodyPr/>
          <a:lstStyle/>
          <a:p>
            <a:r>
              <a:rPr lang="en-US" dirty="0"/>
              <a:t>The words and abbreviations you need to know</a:t>
            </a:r>
          </a:p>
        </p:txBody>
      </p:sp>
      <p:sp>
        <p:nvSpPr>
          <p:cNvPr id="3" name="TextBox 2">
            <a:extLst>
              <a:ext uri="{FF2B5EF4-FFF2-40B4-BE49-F238E27FC236}">
                <a16:creationId xmlns:a16="http://schemas.microsoft.com/office/drawing/2014/main" id="{297FBA49-CABE-4CA3-9F09-6FD54F606428}"/>
              </a:ext>
            </a:extLst>
          </p:cNvPr>
          <p:cNvSpPr txBox="1"/>
          <p:nvPr/>
        </p:nvSpPr>
        <p:spPr>
          <a:xfrm>
            <a:off x="728452" y="2064428"/>
            <a:ext cx="5071196" cy="2308324"/>
          </a:xfrm>
          <a:prstGeom prst="rect">
            <a:avLst/>
          </a:prstGeom>
          <a:noFill/>
        </p:spPr>
        <p:txBody>
          <a:bodyPr wrap="none" rtlCol="0">
            <a:spAutoFit/>
          </a:bodyPr>
          <a:lstStyle/>
          <a:p>
            <a:r>
              <a:rPr lang="en-US" sz="2400" dirty="0"/>
              <a:t>OV-Organization Volume</a:t>
            </a:r>
          </a:p>
          <a:p>
            <a:r>
              <a:rPr lang="en-US" sz="2400" dirty="0"/>
              <a:t>PPV- Personal Point Volume</a:t>
            </a:r>
          </a:p>
          <a:p>
            <a:r>
              <a:rPr lang="en-US" sz="2400" dirty="0"/>
              <a:t>PGPV-Personal Group Point Volume</a:t>
            </a:r>
          </a:p>
          <a:p>
            <a:r>
              <a:rPr lang="en-US" sz="2400" dirty="0"/>
              <a:t>CV- Commission Volume</a:t>
            </a:r>
          </a:p>
          <a:p>
            <a:r>
              <a:rPr lang="en-US" sz="2400" dirty="0"/>
              <a:t>Override- Income for Volume below you</a:t>
            </a:r>
          </a:p>
          <a:p>
            <a:r>
              <a:rPr lang="en-US" sz="2400" dirty="0"/>
              <a:t> </a:t>
            </a:r>
          </a:p>
        </p:txBody>
      </p:sp>
      <p:sp>
        <p:nvSpPr>
          <p:cNvPr id="4" name="TextBox 3">
            <a:extLst>
              <a:ext uri="{FF2B5EF4-FFF2-40B4-BE49-F238E27FC236}">
                <a16:creationId xmlns:a16="http://schemas.microsoft.com/office/drawing/2014/main" id="{8AB6A80D-2627-4223-817A-35FEDE726D36}"/>
              </a:ext>
            </a:extLst>
          </p:cNvPr>
          <p:cNvSpPr txBox="1"/>
          <p:nvPr/>
        </p:nvSpPr>
        <p:spPr>
          <a:xfrm>
            <a:off x="6096000" y="2135460"/>
            <a:ext cx="269626" cy="830997"/>
          </a:xfrm>
          <a:prstGeom prst="rect">
            <a:avLst/>
          </a:prstGeom>
          <a:noFill/>
        </p:spPr>
        <p:txBody>
          <a:bodyPr wrap="none" rtlCol="0">
            <a:spAutoFit/>
          </a:bodyPr>
          <a:lstStyle/>
          <a:p>
            <a:r>
              <a:rPr lang="en-US" sz="2400" dirty="0"/>
              <a:t> </a:t>
            </a:r>
          </a:p>
          <a:p>
            <a:endParaRPr lang="en-US" sz="2400" dirty="0"/>
          </a:p>
        </p:txBody>
      </p:sp>
      <p:sp>
        <p:nvSpPr>
          <p:cNvPr id="5" name="TextBox 4">
            <a:extLst>
              <a:ext uri="{FF2B5EF4-FFF2-40B4-BE49-F238E27FC236}">
                <a16:creationId xmlns:a16="http://schemas.microsoft.com/office/drawing/2014/main" id="{BE9F546F-87E1-4538-A6B9-BB03DD1BC5E3}"/>
              </a:ext>
            </a:extLst>
          </p:cNvPr>
          <p:cNvSpPr txBox="1"/>
          <p:nvPr/>
        </p:nvSpPr>
        <p:spPr>
          <a:xfrm>
            <a:off x="728452" y="1290706"/>
            <a:ext cx="11233203" cy="830997"/>
          </a:xfrm>
          <a:prstGeom prst="rect">
            <a:avLst/>
          </a:prstGeom>
          <a:noFill/>
          <a:ln>
            <a:solidFill>
              <a:srgbClr val="00B0F0"/>
            </a:solidFill>
          </a:ln>
        </p:spPr>
        <p:txBody>
          <a:bodyPr wrap="none" rtlCol="0">
            <a:spAutoFit/>
          </a:bodyPr>
          <a:lstStyle/>
          <a:p>
            <a:r>
              <a:rPr lang="en-US" sz="2400" dirty="0"/>
              <a:t>It has now become a well known fact that when you don’t understand a word </a:t>
            </a:r>
          </a:p>
          <a:p>
            <a:r>
              <a:rPr lang="en-US" sz="2400" dirty="0"/>
              <a:t>or symbol what ever follows it is not understood and doesn’t get applied or used properly.</a:t>
            </a:r>
          </a:p>
        </p:txBody>
      </p:sp>
      <p:sp>
        <p:nvSpPr>
          <p:cNvPr id="7" name="TextBox 6">
            <a:extLst>
              <a:ext uri="{FF2B5EF4-FFF2-40B4-BE49-F238E27FC236}">
                <a16:creationId xmlns:a16="http://schemas.microsoft.com/office/drawing/2014/main" id="{5D995150-7DCE-4F28-8D5A-934A35AF4C66}"/>
              </a:ext>
            </a:extLst>
          </p:cNvPr>
          <p:cNvSpPr txBox="1"/>
          <p:nvPr/>
        </p:nvSpPr>
        <p:spPr>
          <a:xfrm>
            <a:off x="6345053" y="2139860"/>
            <a:ext cx="6101254" cy="267765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w Cen MT" panose="020B0602020104020603"/>
                <a:ea typeface="+mn-ea"/>
                <a:cs typeface="+mn-cs"/>
              </a:rPr>
              <a:t>Personal Group- Directs and Executives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w Cen MT" panose="020B0602020104020603"/>
                <a:ea typeface="+mn-ea"/>
                <a:cs typeface="+mn-cs"/>
              </a:rPr>
              <a:t>Breakaway Volume- From Silvers and above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w Cen MT" panose="020B0602020104020603"/>
                <a:ea typeface="+mn-ea"/>
                <a:cs typeface="+mn-cs"/>
              </a:rPr>
              <a:t>Qualifying- getting the requirements done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w Cen MT" panose="020B0602020104020603"/>
                <a:ea typeface="+mn-ea"/>
                <a:cs typeface="+mn-cs"/>
              </a:rPr>
              <a:t>Qualified- all requirements are met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w Cen MT" panose="020B0602020104020603"/>
                <a:ea typeface="+mn-ea"/>
                <a:cs typeface="+mn-cs"/>
              </a:rPr>
              <a:t>Leg- Distributors under you starting from one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w Cen MT" panose="020B0602020104020603"/>
                <a:ea typeface="+mn-ea"/>
                <a:cs typeface="+mn-cs"/>
              </a:rPr>
              <a:t>Primary Leg- Most Volume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w Cen MT" panose="020B0602020104020603"/>
                <a:ea typeface="+mn-ea"/>
                <a:cs typeface="+mn-cs"/>
              </a:rPr>
              <a:t>Secondary Leg- Second most volume</a:t>
            </a:r>
          </a:p>
        </p:txBody>
      </p:sp>
      <p:sp>
        <p:nvSpPr>
          <p:cNvPr id="8" name="TextBox 7">
            <a:extLst>
              <a:ext uri="{FF2B5EF4-FFF2-40B4-BE49-F238E27FC236}">
                <a16:creationId xmlns:a16="http://schemas.microsoft.com/office/drawing/2014/main" id="{06947956-8C05-4273-B8DE-D87050413F8F}"/>
              </a:ext>
            </a:extLst>
          </p:cNvPr>
          <p:cNvSpPr txBox="1"/>
          <p:nvPr/>
        </p:nvSpPr>
        <p:spPr>
          <a:xfrm>
            <a:off x="1114700" y="4967129"/>
            <a:ext cx="10232225" cy="1200329"/>
          </a:xfrm>
          <a:prstGeom prst="rect">
            <a:avLst/>
          </a:prstGeom>
          <a:noFill/>
          <a:ln>
            <a:solidFill>
              <a:srgbClr val="00B0F0"/>
            </a:solidFill>
          </a:ln>
        </p:spPr>
        <p:txBody>
          <a:bodyPr wrap="none" rtlCol="0">
            <a:spAutoFit/>
          </a:bodyPr>
          <a:lstStyle/>
          <a:p>
            <a:r>
              <a:rPr lang="en-US" sz="2400" dirty="0"/>
              <a:t>To learn these terms and words first look up the definitions in the Policy and </a:t>
            </a:r>
          </a:p>
          <a:p>
            <a:r>
              <a:rPr lang="en-US" sz="2400" dirty="0"/>
              <a:t>Procedures, then create many examples and even draw pictures. Most importantly </a:t>
            </a:r>
          </a:p>
          <a:p>
            <a:r>
              <a:rPr lang="en-US" sz="2400" dirty="0"/>
              <a:t>speak with a qualified Mentor</a:t>
            </a:r>
          </a:p>
        </p:txBody>
      </p:sp>
    </p:spTree>
    <p:extLst>
      <p:ext uri="{BB962C8B-B14F-4D97-AF65-F5344CB8AC3E}">
        <p14:creationId xmlns:p14="http://schemas.microsoft.com/office/powerpoint/2010/main" val="1594801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F4625-0C39-4591-B0B7-40795D8DF26B}"/>
              </a:ext>
            </a:extLst>
          </p:cNvPr>
          <p:cNvSpPr>
            <a:spLocks noGrp="1"/>
          </p:cNvSpPr>
          <p:nvPr>
            <p:ph type="title"/>
          </p:nvPr>
        </p:nvSpPr>
        <p:spPr>
          <a:xfrm>
            <a:off x="809296" y="303208"/>
            <a:ext cx="11130455" cy="830997"/>
          </a:xfrm>
          <a:solidFill>
            <a:srgbClr val="00B0F0"/>
          </a:solidFill>
        </p:spPr>
        <p:txBody>
          <a:bodyPr/>
          <a:lstStyle/>
          <a:p>
            <a:r>
              <a:rPr lang="en-US" dirty="0"/>
              <a:t>The words and abbreviations you need to know</a:t>
            </a:r>
          </a:p>
        </p:txBody>
      </p:sp>
      <p:sp>
        <p:nvSpPr>
          <p:cNvPr id="3" name="TextBox 2">
            <a:extLst>
              <a:ext uri="{FF2B5EF4-FFF2-40B4-BE49-F238E27FC236}">
                <a16:creationId xmlns:a16="http://schemas.microsoft.com/office/drawing/2014/main" id="{297FBA49-CABE-4CA3-9F09-6FD54F606428}"/>
              </a:ext>
            </a:extLst>
          </p:cNvPr>
          <p:cNvSpPr txBox="1"/>
          <p:nvPr/>
        </p:nvSpPr>
        <p:spPr>
          <a:xfrm>
            <a:off x="728452" y="2064428"/>
            <a:ext cx="269626" cy="461665"/>
          </a:xfrm>
          <a:prstGeom prst="rect">
            <a:avLst/>
          </a:prstGeom>
          <a:noFill/>
        </p:spPr>
        <p:txBody>
          <a:bodyPr wrap="none" rtlCol="0">
            <a:spAutoFit/>
          </a:bodyPr>
          <a:lstStyle/>
          <a:p>
            <a:r>
              <a:rPr lang="en-US" sz="2400" dirty="0"/>
              <a:t> </a:t>
            </a:r>
          </a:p>
        </p:txBody>
      </p:sp>
      <p:sp>
        <p:nvSpPr>
          <p:cNvPr id="4" name="TextBox 3">
            <a:extLst>
              <a:ext uri="{FF2B5EF4-FFF2-40B4-BE49-F238E27FC236}">
                <a16:creationId xmlns:a16="http://schemas.microsoft.com/office/drawing/2014/main" id="{8AB6A80D-2627-4223-817A-35FEDE726D36}"/>
              </a:ext>
            </a:extLst>
          </p:cNvPr>
          <p:cNvSpPr txBox="1"/>
          <p:nvPr/>
        </p:nvSpPr>
        <p:spPr>
          <a:xfrm>
            <a:off x="728452" y="2141337"/>
            <a:ext cx="6258188" cy="4524315"/>
          </a:xfrm>
          <a:prstGeom prst="rect">
            <a:avLst/>
          </a:prstGeom>
          <a:noFill/>
        </p:spPr>
        <p:txBody>
          <a:bodyPr wrap="none" rtlCol="0">
            <a:spAutoFit/>
          </a:bodyPr>
          <a:lstStyle/>
          <a:p>
            <a:r>
              <a:rPr lang="en-US" sz="2400" dirty="0"/>
              <a:t>Leadership Bonus- income on Breakaways</a:t>
            </a:r>
          </a:p>
          <a:p>
            <a:r>
              <a:rPr lang="en-US" sz="2400" dirty="0"/>
              <a:t>Residual Income- continuing and ongoing</a:t>
            </a:r>
          </a:p>
          <a:p>
            <a:r>
              <a:rPr lang="en-US" sz="2400" dirty="0"/>
              <a:t>Lifestyle Bonus- for Golds and above</a:t>
            </a:r>
          </a:p>
          <a:p>
            <a:r>
              <a:rPr lang="en-US" sz="2400" dirty="0"/>
              <a:t>Incentives- gimmicks to produce</a:t>
            </a:r>
          </a:p>
          <a:p>
            <a:r>
              <a:rPr lang="en-US" sz="2400" dirty="0"/>
              <a:t>Club </a:t>
            </a:r>
            <a:r>
              <a:rPr lang="en-US" sz="2400" dirty="0" err="1"/>
              <a:t>Kiai</a:t>
            </a:r>
            <a:r>
              <a:rPr lang="en-US" sz="2400" dirty="0"/>
              <a:t>- Production bonus 500 Nikken Bucks</a:t>
            </a:r>
          </a:p>
          <a:p>
            <a:r>
              <a:rPr lang="en-US" sz="2400" dirty="0"/>
              <a:t>Rollup Volume- volume below a non qualified</a:t>
            </a:r>
          </a:p>
          <a:p>
            <a:r>
              <a:rPr lang="en-US" sz="2400" dirty="0"/>
              <a:t>Distributor bypasses and rolls up.</a:t>
            </a:r>
          </a:p>
          <a:p>
            <a:r>
              <a:rPr lang="en-US" sz="2400" dirty="0"/>
              <a:t>Compensation- how one is paid</a:t>
            </a:r>
          </a:p>
          <a:p>
            <a:r>
              <a:rPr lang="en-US" sz="2400" dirty="0"/>
              <a:t>PCV Rebate- Personal Commission Volume Rebate</a:t>
            </a:r>
          </a:p>
          <a:p>
            <a:r>
              <a:rPr lang="en-US" sz="2400" dirty="0"/>
              <a:t>PGCV Override-Personal Group Commission</a:t>
            </a:r>
          </a:p>
          <a:p>
            <a:r>
              <a:rPr lang="en-US" sz="2400" dirty="0"/>
              <a:t>Volume Override </a:t>
            </a:r>
          </a:p>
          <a:p>
            <a:endParaRPr lang="en-US" sz="2400" dirty="0"/>
          </a:p>
        </p:txBody>
      </p:sp>
      <p:sp>
        <p:nvSpPr>
          <p:cNvPr id="5" name="TextBox 4">
            <a:extLst>
              <a:ext uri="{FF2B5EF4-FFF2-40B4-BE49-F238E27FC236}">
                <a16:creationId xmlns:a16="http://schemas.microsoft.com/office/drawing/2014/main" id="{BE9F546F-87E1-4538-A6B9-BB03DD1BC5E3}"/>
              </a:ext>
            </a:extLst>
          </p:cNvPr>
          <p:cNvSpPr txBox="1"/>
          <p:nvPr/>
        </p:nvSpPr>
        <p:spPr>
          <a:xfrm>
            <a:off x="728452" y="1290706"/>
            <a:ext cx="11233203" cy="830997"/>
          </a:xfrm>
          <a:prstGeom prst="rect">
            <a:avLst/>
          </a:prstGeom>
          <a:noFill/>
          <a:ln>
            <a:solidFill>
              <a:srgbClr val="00B0F0"/>
            </a:solidFill>
          </a:ln>
        </p:spPr>
        <p:txBody>
          <a:bodyPr wrap="none" rtlCol="0">
            <a:spAutoFit/>
          </a:bodyPr>
          <a:lstStyle/>
          <a:p>
            <a:r>
              <a:rPr lang="en-US" sz="2400" dirty="0"/>
              <a:t>It has now become a well known fact that when you don’t understand a word </a:t>
            </a:r>
          </a:p>
          <a:p>
            <a:r>
              <a:rPr lang="en-US" sz="2400" dirty="0"/>
              <a:t>or symbol what ever follows it is not understood and doesn’t get applied or used properly.</a:t>
            </a:r>
          </a:p>
        </p:txBody>
      </p:sp>
      <p:sp>
        <p:nvSpPr>
          <p:cNvPr id="7" name="TextBox 6">
            <a:extLst>
              <a:ext uri="{FF2B5EF4-FFF2-40B4-BE49-F238E27FC236}">
                <a16:creationId xmlns:a16="http://schemas.microsoft.com/office/drawing/2014/main" id="{56CFBFB7-9BB9-4F36-86B0-D42C08635C49}"/>
              </a:ext>
            </a:extLst>
          </p:cNvPr>
          <p:cNvSpPr txBox="1"/>
          <p:nvPr/>
        </p:nvSpPr>
        <p:spPr>
          <a:xfrm>
            <a:off x="7233745" y="2693358"/>
            <a:ext cx="4033344" cy="2677656"/>
          </a:xfrm>
          <a:prstGeom prst="rect">
            <a:avLst/>
          </a:prstGeom>
          <a:noFill/>
          <a:ln>
            <a:solidFill>
              <a:srgbClr val="00B0F0"/>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w Cen MT" panose="020B0602020104020603"/>
                <a:ea typeface="+mn-ea"/>
                <a:cs typeface="+mn-cs"/>
              </a:rPr>
              <a:t>To learn these terms and words first look up the definitions in the Policy and Procedures, then create many examples and even draw pictures. Most importantly speak with a qualified Mentor</a:t>
            </a:r>
          </a:p>
        </p:txBody>
      </p:sp>
    </p:spTree>
    <p:extLst>
      <p:ext uri="{BB962C8B-B14F-4D97-AF65-F5344CB8AC3E}">
        <p14:creationId xmlns:p14="http://schemas.microsoft.com/office/powerpoint/2010/main" val="4038616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1DC9-F331-4F38-B6AC-151EFD1BC8D9}"/>
              </a:ext>
            </a:extLst>
          </p:cNvPr>
          <p:cNvSpPr>
            <a:spLocks noGrp="1"/>
          </p:cNvSpPr>
          <p:nvPr>
            <p:ph type="title"/>
          </p:nvPr>
        </p:nvSpPr>
        <p:spPr>
          <a:xfrm>
            <a:off x="1751013" y="502904"/>
            <a:ext cx="9032601" cy="1147220"/>
          </a:xfrm>
          <a:solidFill>
            <a:srgbClr val="00B0F0"/>
          </a:solidFill>
        </p:spPr>
        <p:txBody>
          <a:bodyPr/>
          <a:lstStyle/>
          <a:p>
            <a:r>
              <a:rPr lang="en-US" dirty="0"/>
              <a:t>An Example of inappropriate versus appropriate communication</a:t>
            </a:r>
          </a:p>
        </p:txBody>
      </p:sp>
      <p:sp>
        <p:nvSpPr>
          <p:cNvPr id="3" name="TextBox 2">
            <a:extLst>
              <a:ext uri="{FF2B5EF4-FFF2-40B4-BE49-F238E27FC236}">
                <a16:creationId xmlns:a16="http://schemas.microsoft.com/office/drawing/2014/main" id="{0C107A37-73B6-4879-BD17-C2181225E8CF}"/>
              </a:ext>
            </a:extLst>
          </p:cNvPr>
          <p:cNvSpPr txBox="1"/>
          <p:nvPr/>
        </p:nvSpPr>
        <p:spPr>
          <a:xfrm>
            <a:off x="1411524" y="2160150"/>
            <a:ext cx="9372090" cy="3416320"/>
          </a:xfrm>
          <a:prstGeom prst="rect">
            <a:avLst/>
          </a:prstGeom>
          <a:noFill/>
        </p:spPr>
        <p:txBody>
          <a:bodyPr wrap="square" rtlCol="0">
            <a:spAutoFit/>
          </a:bodyPr>
          <a:lstStyle/>
          <a:p>
            <a:r>
              <a:rPr lang="en-US" sz="2400" dirty="0"/>
              <a:t>We are going to meet to discuss Kiai , work out the PGCV and meet a </a:t>
            </a:r>
          </a:p>
          <a:p>
            <a:r>
              <a:rPr lang="en-US" sz="2400" dirty="0"/>
              <a:t>breakaway in your primary leg who is not qualified and wants to get in his </a:t>
            </a:r>
          </a:p>
          <a:p>
            <a:r>
              <a:rPr lang="en-US" sz="2400" dirty="0"/>
              <a:t>PPV plus the other guy has a rollup up problem and needs to talk about </a:t>
            </a:r>
          </a:p>
          <a:p>
            <a:r>
              <a:rPr lang="en-US" sz="2400" dirty="0"/>
              <a:t>Compression</a:t>
            </a:r>
          </a:p>
          <a:p>
            <a:r>
              <a:rPr lang="en-US" sz="2400" dirty="0"/>
              <a:t>OR</a:t>
            </a:r>
          </a:p>
          <a:p>
            <a:r>
              <a:rPr lang="en-US" sz="2400" dirty="0"/>
              <a:t>We are going to meet and discuss the contest, work out the rewards available and meet  one of your leaders in you highest producing group. He still needs to get in his sales to become eligible to get his check and the other guy wants to know how he gets paid on part of his organization.</a:t>
            </a:r>
          </a:p>
        </p:txBody>
      </p:sp>
    </p:spTree>
    <p:extLst>
      <p:ext uri="{BB962C8B-B14F-4D97-AF65-F5344CB8AC3E}">
        <p14:creationId xmlns:p14="http://schemas.microsoft.com/office/powerpoint/2010/main" val="3887191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C0077-5D32-4941-A520-CCCBCEF66C31}"/>
              </a:ext>
            </a:extLst>
          </p:cNvPr>
          <p:cNvSpPr>
            <a:spLocks noGrp="1"/>
          </p:cNvSpPr>
          <p:nvPr>
            <p:ph type="title"/>
          </p:nvPr>
        </p:nvSpPr>
        <p:spPr>
          <a:xfrm>
            <a:off x="2373230" y="586987"/>
            <a:ext cx="7445539" cy="1199772"/>
          </a:xfrm>
          <a:solidFill>
            <a:srgbClr val="00B0F0"/>
          </a:solidFill>
        </p:spPr>
        <p:txBody>
          <a:bodyPr/>
          <a:lstStyle/>
          <a:p>
            <a:r>
              <a:rPr lang="en-US" dirty="0"/>
              <a:t>Your Role and what needs to be communicated</a:t>
            </a:r>
          </a:p>
        </p:txBody>
      </p:sp>
      <p:sp>
        <p:nvSpPr>
          <p:cNvPr id="3" name="TextBox 2">
            <a:extLst>
              <a:ext uri="{FF2B5EF4-FFF2-40B4-BE49-F238E27FC236}">
                <a16:creationId xmlns:a16="http://schemas.microsoft.com/office/drawing/2014/main" id="{758F75B1-EB2D-4310-AE82-F4AF693EDC3F}"/>
              </a:ext>
            </a:extLst>
          </p:cNvPr>
          <p:cNvSpPr txBox="1"/>
          <p:nvPr/>
        </p:nvSpPr>
        <p:spPr>
          <a:xfrm>
            <a:off x="935421" y="2097088"/>
            <a:ext cx="11025582" cy="3785652"/>
          </a:xfrm>
          <a:prstGeom prst="rect">
            <a:avLst/>
          </a:prstGeom>
          <a:noFill/>
        </p:spPr>
        <p:txBody>
          <a:bodyPr wrap="none" rtlCol="0">
            <a:spAutoFit/>
          </a:bodyPr>
          <a:lstStyle/>
          <a:p>
            <a:r>
              <a:rPr lang="en-US" sz="2400" dirty="0"/>
              <a:t>In previous workshops we learned that your role is to find people who either </a:t>
            </a:r>
            <a:r>
              <a:rPr lang="en-US" sz="2400" b="1" u="sng" dirty="0"/>
              <a:t>buy the </a:t>
            </a:r>
          </a:p>
          <a:p>
            <a:r>
              <a:rPr lang="en-US" sz="2400" b="1" u="sng" dirty="0"/>
              <a:t>product </a:t>
            </a:r>
            <a:r>
              <a:rPr lang="en-US" sz="2400" dirty="0"/>
              <a:t>or </a:t>
            </a:r>
            <a:r>
              <a:rPr lang="en-US" sz="2400" b="1" u="sng" dirty="0"/>
              <a:t>become involved with the business</a:t>
            </a:r>
            <a:r>
              <a:rPr lang="en-US" sz="2400" dirty="0"/>
              <a:t>. We want to do this in a way where </a:t>
            </a:r>
          </a:p>
          <a:p>
            <a:r>
              <a:rPr lang="en-US" sz="2400" dirty="0"/>
              <a:t>others can easily understand what is being communicated.</a:t>
            </a:r>
          </a:p>
          <a:p>
            <a:endParaRPr lang="en-US" sz="2400" dirty="0"/>
          </a:p>
          <a:p>
            <a:r>
              <a:rPr lang="en-US" sz="2400" dirty="0"/>
              <a:t>So I would talk about general areas of benefits first. These are coming up and if there </a:t>
            </a:r>
          </a:p>
          <a:p>
            <a:r>
              <a:rPr lang="en-US" sz="2400" dirty="0"/>
              <a:t>were terms that are difficult, I’d work on using other terms that basically mean the same.</a:t>
            </a:r>
          </a:p>
          <a:p>
            <a:endParaRPr lang="en-US" sz="2400" dirty="0"/>
          </a:p>
          <a:p>
            <a:r>
              <a:rPr lang="en-US" sz="2400" dirty="0"/>
              <a:t>For example Leadership Bonus Income could be called Residual Income and </a:t>
            </a:r>
          </a:p>
          <a:p>
            <a:r>
              <a:rPr lang="en-US" sz="2400" dirty="0"/>
              <a:t>that is Income like an author receives for writing a book every time one sells. </a:t>
            </a:r>
          </a:p>
          <a:p>
            <a:r>
              <a:rPr lang="en-US" sz="2400" dirty="0"/>
              <a:t>He does the work once, then the income goes on and on. Get the idea.</a:t>
            </a:r>
          </a:p>
        </p:txBody>
      </p:sp>
    </p:spTree>
    <p:extLst>
      <p:ext uri="{BB962C8B-B14F-4D97-AF65-F5344CB8AC3E}">
        <p14:creationId xmlns:p14="http://schemas.microsoft.com/office/powerpoint/2010/main" val="1567051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2DE82-A47C-4AD0-A56A-FA6933CA3C52}"/>
              </a:ext>
            </a:extLst>
          </p:cNvPr>
          <p:cNvSpPr>
            <a:spLocks noGrp="1"/>
          </p:cNvSpPr>
          <p:nvPr>
            <p:ph type="title"/>
          </p:nvPr>
        </p:nvSpPr>
        <p:spPr>
          <a:xfrm>
            <a:off x="3657079" y="541671"/>
            <a:ext cx="4215169" cy="835184"/>
          </a:xfrm>
          <a:solidFill>
            <a:srgbClr val="00B0F0"/>
          </a:solidFill>
        </p:spPr>
        <p:txBody>
          <a:bodyPr/>
          <a:lstStyle/>
          <a:p>
            <a:r>
              <a:rPr lang="en-US" dirty="0"/>
              <a:t>What's Important</a:t>
            </a:r>
          </a:p>
        </p:txBody>
      </p:sp>
      <p:sp>
        <p:nvSpPr>
          <p:cNvPr id="3" name="TextBox 2">
            <a:extLst>
              <a:ext uri="{FF2B5EF4-FFF2-40B4-BE49-F238E27FC236}">
                <a16:creationId xmlns:a16="http://schemas.microsoft.com/office/drawing/2014/main" id="{5DF9DECF-3874-4688-8B89-2CAD134C5C5C}"/>
              </a:ext>
            </a:extLst>
          </p:cNvPr>
          <p:cNvSpPr txBox="1"/>
          <p:nvPr/>
        </p:nvSpPr>
        <p:spPr>
          <a:xfrm>
            <a:off x="829797" y="1760483"/>
            <a:ext cx="10529229" cy="4893647"/>
          </a:xfrm>
          <a:prstGeom prst="rect">
            <a:avLst/>
          </a:prstGeom>
          <a:noFill/>
        </p:spPr>
        <p:txBody>
          <a:bodyPr wrap="none" rtlCol="0">
            <a:spAutoFit/>
          </a:bodyPr>
          <a:lstStyle/>
          <a:p>
            <a:r>
              <a:rPr lang="en-US" sz="2400" dirty="0"/>
              <a:t>What’s really, really, really important to understand is that whatever anybody wants</a:t>
            </a:r>
          </a:p>
          <a:p>
            <a:r>
              <a:rPr lang="en-US" sz="2400" dirty="0"/>
              <a:t>they can get it by playing the Nikken Game.</a:t>
            </a:r>
          </a:p>
          <a:p>
            <a:endParaRPr lang="en-US" sz="2400" dirty="0"/>
          </a:p>
          <a:p>
            <a:r>
              <a:rPr lang="en-US" sz="2400" dirty="0"/>
              <a:t>Everything starts with what is needed and or wanted and whether it is freedom, </a:t>
            </a:r>
          </a:p>
          <a:p>
            <a:r>
              <a:rPr lang="en-US" sz="2400" dirty="0"/>
              <a:t>love, support, money, help, recognition, appreciation, acceptance, a game to </a:t>
            </a:r>
          </a:p>
          <a:p>
            <a:r>
              <a:rPr lang="en-US" sz="2400" dirty="0"/>
              <a:t>play or a group to join, one can get any of these by playing Nikken.</a:t>
            </a:r>
          </a:p>
          <a:p>
            <a:endParaRPr lang="en-US" sz="2400" dirty="0"/>
          </a:p>
          <a:p>
            <a:r>
              <a:rPr lang="en-US" sz="2400" dirty="0"/>
              <a:t>Remember the previous scale of involvement want creates why, why then opens </a:t>
            </a:r>
          </a:p>
          <a:p>
            <a:r>
              <a:rPr lang="en-US" sz="2400" dirty="0"/>
              <a:t>the door to  how and do. </a:t>
            </a:r>
          </a:p>
          <a:p>
            <a:r>
              <a:rPr lang="en-US" sz="2400" dirty="0"/>
              <a:t>The importance of what you want, dictates how aggressive you will be to go after </a:t>
            </a:r>
          </a:p>
          <a:p>
            <a:r>
              <a:rPr lang="en-US" sz="2400" dirty="0"/>
              <a:t>it. This plan allows for any possibility, </a:t>
            </a:r>
            <a:r>
              <a:rPr lang="en-US" sz="2400" b="1" dirty="0"/>
              <a:t>so know it and show it </a:t>
            </a:r>
            <a:r>
              <a:rPr lang="en-US" sz="2400" dirty="0"/>
              <a:t>and be amazed at </a:t>
            </a:r>
          </a:p>
          <a:p>
            <a:r>
              <a:rPr lang="en-US" sz="2400" dirty="0"/>
              <a:t>what happens when others discover they can get what they want because they </a:t>
            </a:r>
          </a:p>
          <a:p>
            <a:r>
              <a:rPr lang="en-US" sz="2400" dirty="0"/>
              <a:t>were shown how.</a:t>
            </a:r>
          </a:p>
        </p:txBody>
      </p:sp>
    </p:spTree>
    <p:extLst>
      <p:ext uri="{BB962C8B-B14F-4D97-AF65-F5344CB8AC3E}">
        <p14:creationId xmlns:p14="http://schemas.microsoft.com/office/powerpoint/2010/main" val="1874110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2854600" y="565966"/>
            <a:ext cx="7308904" cy="1478570"/>
          </a:xfrm>
        </p:spPr>
        <p:txBody>
          <a:bodyPr>
            <a:normAutofit/>
          </a:bodyPr>
          <a:lstStyle/>
          <a:p>
            <a:r>
              <a:rPr lang="en-US" dirty="0"/>
              <a:t>The Nikken Compensation Plan </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3187495717"/>
              </p:ext>
            </p:extLst>
          </p:nvPr>
        </p:nvGraphicFramePr>
        <p:xfrm>
          <a:off x="799827" y="1048306"/>
          <a:ext cx="10346394" cy="3541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5368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ED33E-5952-48D8-A722-FAE2DA98D586}"/>
              </a:ext>
            </a:extLst>
          </p:cNvPr>
          <p:cNvSpPr>
            <a:spLocks noGrp="1"/>
          </p:cNvSpPr>
          <p:nvPr>
            <p:ph type="title"/>
          </p:nvPr>
        </p:nvSpPr>
        <p:spPr>
          <a:xfrm>
            <a:off x="1660634" y="618518"/>
            <a:ext cx="8660526" cy="926503"/>
          </a:xfrm>
          <a:solidFill>
            <a:srgbClr val="FF0000"/>
          </a:solidFill>
        </p:spPr>
        <p:txBody>
          <a:bodyPr/>
          <a:lstStyle/>
          <a:p>
            <a:r>
              <a:rPr lang="en-US" dirty="0"/>
              <a:t>What is the Nikken Compensation Plan</a:t>
            </a:r>
          </a:p>
        </p:txBody>
      </p:sp>
      <p:sp>
        <p:nvSpPr>
          <p:cNvPr id="3" name="TextBox 2">
            <a:extLst>
              <a:ext uri="{FF2B5EF4-FFF2-40B4-BE49-F238E27FC236}">
                <a16:creationId xmlns:a16="http://schemas.microsoft.com/office/drawing/2014/main" id="{BB51FF22-A5CC-4534-B07D-691B0ADAC4A6}"/>
              </a:ext>
            </a:extLst>
          </p:cNvPr>
          <p:cNvSpPr txBox="1"/>
          <p:nvPr/>
        </p:nvSpPr>
        <p:spPr>
          <a:xfrm>
            <a:off x="869270" y="1694417"/>
            <a:ext cx="10726911" cy="4893647"/>
          </a:xfrm>
          <a:prstGeom prst="rect">
            <a:avLst/>
          </a:prstGeom>
          <a:noFill/>
        </p:spPr>
        <p:txBody>
          <a:bodyPr wrap="none" rtlCol="0">
            <a:spAutoFit/>
          </a:bodyPr>
          <a:lstStyle/>
          <a:p>
            <a:r>
              <a:rPr lang="en-US" sz="2400" dirty="0"/>
              <a:t>First of all, it is a ROADMAP to follow on your journey </a:t>
            </a:r>
            <a:r>
              <a:rPr lang="en-US" sz="2400" b="1" u="sng" dirty="0"/>
              <a:t>to getting what you</a:t>
            </a:r>
          </a:p>
          <a:p>
            <a:r>
              <a:rPr lang="en-US" sz="2400" b="1" u="sng" dirty="0"/>
              <a:t>want,</a:t>
            </a:r>
            <a:r>
              <a:rPr lang="en-US" sz="2400" dirty="0"/>
              <a:t> as a result of deciding to be involved and doing the business.  </a:t>
            </a:r>
          </a:p>
          <a:p>
            <a:endParaRPr lang="en-US" sz="2400" dirty="0"/>
          </a:p>
          <a:p>
            <a:r>
              <a:rPr lang="en-US" sz="2400" dirty="0"/>
              <a:t>Simply stated you start at the beginning and then focus on completing each</a:t>
            </a:r>
          </a:p>
          <a:p>
            <a:r>
              <a:rPr lang="en-US" sz="2400" dirty="0"/>
              <a:t>section or step as written and you move up the “ladder” so to speak and </a:t>
            </a:r>
          </a:p>
          <a:p>
            <a:r>
              <a:rPr lang="en-US" sz="2400" dirty="0"/>
              <a:t>land where you land either based on a plan or not.</a:t>
            </a:r>
          </a:p>
          <a:p>
            <a:endParaRPr lang="en-US" sz="2400" dirty="0"/>
          </a:p>
          <a:p>
            <a:r>
              <a:rPr lang="en-US" sz="2400" dirty="0"/>
              <a:t>Once you have completed a section/step you go onto completing the NEXT step. Each </a:t>
            </a:r>
          </a:p>
          <a:p>
            <a:r>
              <a:rPr lang="en-US" sz="2400" dirty="0"/>
              <a:t>step creates more activities and results and benefits.</a:t>
            </a:r>
          </a:p>
          <a:p>
            <a:endParaRPr lang="en-US" sz="2400" dirty="0"/>
          </a:p>
          <a:p>
            <a:r>
              <a:rPr lang="en-US" sz="2400" dirty="0"/>
              <a:t>Step One is Direct and then you follow the plan to Executive which is step two, </a:t>
            </a:r>
          </a:p>
          <a:p>
            <a:r>
              <a:rPr lang="en-US" sz="2400" dirty="0"/>
              <a:t>complete that and move to the next step Silver, then Gold, then Platinum, then </a:t>
            </a:r>
          </a:p>
          <a:p>
            <a:r>
              <a:rPr lang="en-US" sz="2400" dirty="0"/>
              <a:t>Diamond and then Royal Diamond if you wish, some do and some don’t. </a:t>
            </a:r>
          </a:p>
        </p:txBody>
      </p:sp>
    </p:spTree>
    <p:extLst>
      <p:ext uri="{BB962C8B-B14F-4D97-AF65-F5344CB8AC3E}">
        <p14:creationId xmlns:p14="http://schemas.microsoft.com/office/powerpoint/2010/main" val="1913011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03FB6-586C-4D24-842B-8DAE2510789C}"/>
              </a:ext>
            </a:extLst>
          </p:cNvPr>
          <p:cNvSpPr>
            <a:spLocks noGrp="1"/>
          </p:cNvSpPr>
          <p:nvPr>
            <p:ph type="title"/>
          </p:nvPr>
        </p:nvSpPr>
        <p:spPr>
          <a:xfrm>
            <a:off x="2837793" y="31606"/>
            <a:ext cx="6106510" cy="1019428"/>
          </a:xfrm>
          <a:solidFill>
            <a:srgbClr val="FF0000"/>
          </a:solidFill>
        </p:spPr>
        <p:txBody>
          <a:bodyPr/>
          <a:lstStyle/>
          <a:p>
            <a:r>
              <a:rPr lang="en-US" dirty="0"/>
              <a:t>An Elaborate Business Plan</a:t>
            </a:r>
          </a:p>
        </p:txBody>
      </p:sp>
      <p:sp>
        <p:nvSpPr>
          <p:cNvPr id="3" name="TextBox 2">
            <a:extLst>
              <a:ext uri="{FF2B5EF4-FFF2-40B4-BE49-F238E27FC236}">
                <a16:creationId xmlns:a16="http://schemas.microsoft.com/office/drawing/2014/main" id="{5D66118C-1B1D-41FE-A09D-DFD9325E6B11}"/>
              </a:ext>
            </a:extLst>
          </p:cNvPr>
          <p:cNvSpPr txBox="1"/>
          <p:nvPr/>
        </p:nvSpPr>
        <p:spPr>
          <a:xfrm>
            <a:off x="929254" y="1182415"/>
            <a:ext cx="10238252" cy="5632311"/>
          </a:xfrm>
          <a:prstGeom prst="rect">
            <a:avLst/>
          </a:prstGeom>
          <a:noFill/>
        </p:spPr>
        <p:txBody>
          <a:bodyPr wrap="none" rtlCol="0">
            <a:spAutoFit/>
          </a:bodyPr>
          <a:lstStyle/>
          <a:p>
            <a:r>
              <a:rPr lang="en-US" sz="2400" dirty="0"/>
              <a:t>The Nikken Compensation Plan is really an elaborate Business Plan that</a:t>
            </a:r>
          </a:p>
          <a:p>
            <a:r>
              <a:rPr lang="en-US" sz="2400" dirty="0"/>
              <a:t>has been constructed to give you a game to play and a way to create and </a:t>
            </a:r>
          </a:p>
          <a:p>
            <a:r>
              <a:rPr lang="en-US" sz="2400" dirty="0"/>
              <a:t>get what you want IF YOU FOLLOW THE PLAN.</a:t>
            </a:r>
          </a:p>
          <a:p>
            <a:endParaRPr lang="en-US" sz="2400" dirty="0"/>
          </a:p>
          <a:p>
            <a:r>
              <a:rPr lang="en-US" sz="2400" dirty="0"/>
              <a:t>If you follow it and complete the steps one at a time and move forward then </a:t>
            </a:r>
          </a:p>
          <a:p>
            <a:r>
              <a:rPr lang="en-US" sz="2400" dirty="0"/>
              <a:t>there’s no telling where it can take you.</a:t>
            </a:r>
          </a:p>
          <a:p>
            <a:endParaRPr lang="en-US" sz="2400" dirty="0"/>
          </a:p>
          <a:p>
            <a:r>
              <a:rPr lang="en-US" sz="2400" dirty="0"/>
              <a:t>In the previous workshop you learned that </a:t>
            </a:r>
            <a:r>
              <a:rPr lang="en-US" sz="2400" b="1" u="sng" dirty="0"/>
              <a:t>to get what you </a:t>
            </a:r>
            <a:r>
              <a:rPr lang="en-US" sz="2400" b="1" u="sng" dirty="0" err="1"/>
              <a:t>want,you</a:t>
            </a:r>
            <a:r>
              <a:rPr lang="en-US" sz="2400" b="1" u="sng" dirty="0"/>
              <a:t> need to do</a:t>
            </a:r>
          </a:p>
          <a:p>
            <a:r>
              <a:rPr lang="en-US" sz="2400" b="1" u="sng" dirty="0"/>
              <a:t>the activities that create results, that then allow you to get what it is you want.</a:t>
            </a:r>
          </a:p>
          <a:p>
            <a:endParaRPr lang="en-US" sz="2400" b="1" u="sng" dirty="0"/>
          </a:p>
          <a:p>
            <a:r>
              <a:rPr lang="en-US" sz="2400" dirty="0"/>
              <a:t>So if by following the Nikken plan and doing the activities of that plan gets you </a:t>
            </a:r>
          </a:p>
          <a:p>
            <a:r>
              <a:rPr lang="en-US" sz="2400" dirty="0"/>
              <a:t>what you want then you’ve hit a home run, most never get there. They’re stuck </a:t>
            </a:r>
          </a:p>
          <a:p>
            <a:r>
              <a:rPr lang="en-US" sz="2400" dirty="0"/>
              <a:t>doing something they don’t really like but must do.</a:t>
            </a:r>
          </a:p>
          <a:p>
            <a:endParaRPr lang="en-US" sz="2400" dirty="0"/>
          </a:p>
          <a:p>
            <a:r>
              <a:rPr lang="en-US" sz="2400" dirty="0"/>
              <a:t>By knowing this plan you can open the door for others who could really use it.</a:t>
            </a:r>
          </a:p>
        </p:txBody>
      </p:sp>
    </p:spTree>
    <p:extLst>
      <p:ext uri="{BB962C8B-B14F-4D97-AF65-F5344CB8AC3E}">
        <p14:creationId xmlns:p14="http://schemas.microsoft.com/office/powerpoint/2010/main" val="3948925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C92C-F0A5-4B62-9CB1-C20177C4E7A4}"/>
              </a:ext>
            </a:extLst>
          </p:cNvPr>
          <p:cNvSpPr>
            <a:spLocks noGrp="1"/>
          </p:cNvSpPr>
          <p:nvPr>
            <p:ph type="title"/>
          </p:nvPr>
        </p:nvSpPr>
        <p:spPr>
          <a:xfrm>
            <a:off x="4172607" y="618518"/>
            <a:ext cx="2764221" cy="905482"/>
          </a:xfrm>
          <a:solidFill>
            <a:srgbClr val="FF0000"/>
          </a:solidFill>
        </p:spPr>
        <p:txBody>
          <a:bodyPr/>
          <a:lstStyle/>
          <a:p>
            <a:r>
              <a:rPr lang="en-US" dirty="0"/>
              <a:t>An Example</a:t>
            </a:r>
          </a:p>
        </p:txBody>
      </p:sp>
      <p:sp>
        <p:nvSpPr>
          <p:cNvPr id="3" name="TextBox 2">
            <a:extLst>
              <a:ext uri="{FF2B5EF4-FFF2-40B4-BE49-F238E27FC236}">
                <a16:creationId xmlns:a16="http://schemas.microsoft.com/office/drawing/2014/main" id="{C0274282-3FDC-4AE0-868B-D057F6E90849}"/>
              </a:ext>
            </a:extLst>
          </p:cNvPr>
          <p:cNvSpPr txBox="1"/>
          <p:nvPr/>
        </p:nvSpPr>
        <p:spPr>
          <a:xfrm>
            <a:off x="1236007" y="1715167"/>
            <a:ext cx="9290236" cy="4524315"/>
          </a:xfrm>
          <a:prstGeom prst="rect">
            <a:avLst/>
          </a:prstGeom>
          <a:noFill/>
        </p:spPr>
        <p:txBody>
          <a:bodyPr wrap="none" rtlCol="0">
            <a:spAutoFit/>
          </a:bodyPr>
          <a:lstStyle/>
          <a:p>
            <a:r>
              <a:rPr lang="en-US" sz="2400" dirty="0"/>
              <a:t>When I started </a:t>
            </a:r>
            <a:r>
              <a:rPr lang="en-US" sz="2400" b="1" u="sng" dirty="0"/>
              <a:t>I wanted to earn $8,000 per month</a:t>
            </a:r>
            <a:r>
              <a:rPr lang="en-US" sz="2400" dirty="0"/>
              <a:t>, that was my Goal </a:t>
            </a:r>
          </a:p>
          <a:p>
            <a:r>
              <a:rPr lang="en-US" sz="2400" dirty="0"/>
              <a:t>and my objective, that’s it, that’s all and nothing else.</a:t>
            </a:r>
          </a:p>
          <a:p>
            <a:endParaRPr lang="en-US" sz="2400" dirty="0"/>
          </a:p>
          <a:p>
            <a:r>
              <a:rPr lang="en-US" sz="2400" dirty="0"/>
              <a:t>My first question was, “What do I need to </a:t>
            </a:r>
            <a:r>
              <a:rPr lang="en-US" sz="2400" b="1" u="sng" dirty="0"/>
              <a:t>do or create</a:t>
            </a:r>
            <a:r>
              <a:rPr lang="en-US" sz="2400" dirty="0"/>
              <a:t>, where Nikken will </a:t>
            </a:r>
          </a:p>
          <a:p>
            <a:r>
              <a:rPr lang="en-US" sz="2400" dirty="0"/>
              <a:t>pay me $8,000.”</a:t>
            </a:r>
          </a:p>
          <a:p>
            <a:endParaRPr lang="en-US" sz="2400" dirty="0"/>
          </a:p>
          <a:p>
            <a:r>
              <a:rPr lang="en-US" sz="2400" dirty="0"/>
              <a:t>I quickly realized that I needed to understand this Plan, the </a:t>
            </a:r>
          </a:p>
          <a:p>
            <a:r>
              <a:rPr lang="en-US" sz="2400" dirty="0"/>
              <a:t>various levels of income potential, along with any and all requirements.</a:t>
            </a:r>
          </a:p>
          <a:p>
            <a:endParaRPr lang="en-US" sz="2400" dirty="0"/>
          </a:p>
          <a:p>
            <a:r>
              <a:rPr lang="en-US" sz="2400" dirty="0"/>
              <a:t>This would then allow me to plan and strategize, then line up and </a:t>
            </a:r>
          </a:p>
          <a:p>
            <a:r>
              <a:rPr lang="en-US" sz="2400" dirty="0"/>
              <a:t>focus on the activities that were known to create the results in a sufficient </a:t>
            </a:r>
          </a:p>
          <a:p>
            <a:r>
              <a:rPr lang="en-US" sz="2400" dirty="0"/>
              <a:t>quantity that would in turn realize an $8,000 PAYCHECK.</a:t>
            </a:r>
          </a:p>
        </p:txBody>
      </p:sp>
    </p:spTree>
    <p:extLst>
      <p:ext uri="{BB962C8B-B14F-4D97-AF65-F5344CB8AC3E}">
        <p14:creationId xmlns:p14="http://schemas.microsoft.com/office/powerpoint/2010/main" val="1461854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9496C1-494E-4615-B2BA-116F47419ADB}"/>
              </a:ext>
            </a:extLst>
          </p:cNvPr>
          <p:cNvSpPr txBox="1"/>
          <p:nvPr/>
        </p:nvSpPr>
        <p:spPr>
          <a:xfrm>
            <a:off x="2158718" y="2196663"/>
            <a:ext cx="8240013" cy="3785652"/>
          </a:xfrm>
          <a:prstGeom prst="rect">
            <a:avLst/>
          </a:prstGeom>
          <a:noFill/>
        </p:spPr>
        <p:txBody>
          <a:bodyPr wrap="none" rtlCol="0">
            <a:spAutoFit/>
          </a:bodyPr>
          <a:lstStyle/>
          <a:p>
            <a:r>
              <a:rPr lang="en-US" sz="2400" dirty="0"/>
              <a:t>Nikken is an opportunity for individuals who wish to do something </a:t>
            </a:r>
          </a:p>
          <a:p>
            <a:r>
              <a:rPr lang="en-US" sz="2400" dirty="0"/>
              <a:t>about their condition and circumstances in life.</a:t>
            </a:r>
          </a:p>
          <a:p>
            <a:endParaRPr lang="en-US" sz="2400" dirty="0"/>
          </a:p>
          <a:p>
            <a:r>
              <a:rPr lang="en-US" sz="2400" dirty="0"/>
              <a:t>All benefits and results come about based on what you do.</a:t>
            </a:r>
          </a:p>
          <a:p>
            <a:endParaRPr lang="en-US" sz="2400" dirty="0"/>
          </a:p>
          <a:p>
            <a:r>
              <a:rPr lang="en-US" sz="2400" dirty="0"/>
              <a:t>What you do depends on what you understand.</a:t>
            </a:r>
          </a:p>
          <a:p>
            <a:endParaRPr lang="en-US" sz="2400" dirty="0"/>
          </a:p>
          <a:p>
            <a:r>
              <a:rPr lang="en-US" sz="2400" dirty="0"/>
              <a:t>The more you understand the more you can do.</a:t>
            </a:r>
          </a:p>
          <a:p>
            <a:endParaRPr lang="en-US" sz="2400" dirty="0"/>
          </a:p>
          <a:p>
            <a:r>
              <a:rPr lang="en-US" sz="2400" dirty="0"/>
              <a:t>The rest is up to you</a:t>
            </a:r>
          </a:p>
        </p:txBody>
      </p:sp>
      <p:sp>
        <p:nvSpPr>
          <p:cNvPr id="3" name="Title 2">
            <a:extLst>
              <a:ext uri="{FF2B5EF4-FFF2-40B4-BE49-F238E27FC236}">
                <a16:creationId xmlns:a16="http://schemas.microsoft.com/office/drawing/2014/main" id="{0453D8A0-989E-4A76-96AD-9CA8F7F806CF}"/>
              </a:ext>
            </a:extLst>
          </p:cNvPr>
          <p:cNvSpPr>
            <a:spLocks noGrp="1"/>
          </p:cNvSpPr>
          <p:nvPr>
            <p:ph type="title"/>
          </p:nvPr>
        </p:nvSpPr>
        <p:spPr>
          <a:xfrm>
            <a:off x="3979206" y="492394"/>
            <a:ext cx="3304462" cy="1199772"/>
          </a:xfrm>
          <a:solidFill>
            <a:srgbClr val="00B0F0"/>
          </a:solidFill>
        </p:spPr>
        <p:txBody>
          <a:bodyPr/>
          <a:lstStyle/>
          <a:p>
            <a:r>
              <a:rPr lang="en-US" dirty="0"/>
              <a:t>introduction</a:t>
            </a:r>
          </a:p>
        </p:txBody>
      </p:sp>
    </p:spTree>
    <p:extLst>
      <p:ext uri="{BB962C8B-B14F-4D97-AF65-F5344CB8AC3E}">
        <p14:creationId xmlns:p14="http://schemas.microsoft.com/office/powerpoint/2010/main" val="3426776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5D081-57E5-45BD-866B-F3E15FC0482E}"/>
              </a:ext>
            </a:extLst>
          </p:cNvPr>
          <p:cNvSpPr>
            <a:spLocks noGrp="1"/>
          </p:cNvSpPr>
          <p:nvPr>
            <p:ph type="title"/>
          </p:nvPr>
        </p:nvSpPr>
        <p:spPr>
          <a:xfrm>
            <a:off x="1732099" y="586987"/>
            <a:ext cx="8727801" cy="1042116"/>
          </a:xfrm>
          <a:solidFill>
            <a:srgbClr val="FF0000"/>
          </a:solidFill>
        </p:spPr>
        <p:txBody>
          <a:bodyPr/>
          <a:lstStyle/>
          <a:p>
            <a:r>
              <a:rPr lang="en-US" dirty="0"/>
              <a:t>Go to the end and work it backwards</a:t>
            </a:r>
          </a:p>
        </p:txBody>
      </p:sp>
      <p:sp>
        <p:nvSpPr>
          <p:cNvPr id="3" name="TextBox 2">
            <a:extLst>
              <a:ext uri="{FF2B5EF4-FFF2-40B4-BE49-F238E27FC236}">
                <a16:creationId xmlns:a16="http://schemas.microsoft.com/office/drawing/2014/main" id="{07E4622C-2E59-433E-8D13-DEE8F320387D}"/>
              </a:ext>
            </a:extLst>
          </p:cNvPr>
          <p:cNvSpPr txBox="1"/>
          <p:nvPr/>
        </p:nvSpPr>
        <p:spPr>
          <a:xfrm>
            <a:off x="1221235" y="1878998"/>
            <a:ext cx="9749528" cy="4524315"/>
          </a:xfrm>
          <a:prstGeom prst="rect">
            <a:avLst/>
          </a:prstGeom>
          <a:noFill/>
        </p:spPr>
        <p:txBody>
          <a:bodyPr wrap="none" rtlCol="0">
            <a:spAutoFit/>
          </a:bodyPr>
          <a:lstStyle/>
          <a:p>
            <a:r>
              <a:rPr lang="en-US" sz="2400" dirty="0"/>
              <a:t>To earn $8,000 my sponsor and I agreed that the best way was by building </a:t>
            </a:r>
          </a:p>
          <a:p>
            <a:r>
              <a:rPr lang="en-US" sz="2400" dirty="0"/>
              <a:t>an organization and a team.  This was the Leadership Bonus Income area. </a:t>
            </a:r>
          </a:p>
          <a:p>
            <a:endParaRPr lang="en-US" sz="2400" dirty="0"/>
          </a:p>
          <a:p>
            <a:r>
              <a:rPr lang="en-US" sz="2400" dirty="0"/>
              <a:t>This then gave me some idea what I would need to generate in terms of </a:t>
            </a:r>
          </a:p>
          <a:p>
            <a:r>
              <a:rPr lang="en-US" sz="2400" dirty="0"/>
              <a:t>volume to earn a check of $8,000. What I needed to know next was how </a:t>
            </a:r>
          </a:p>
          <a:p>
            <a:r>
              <a:rPr lang="en-US" sz="2400" dirty="0"/>
              <a:t>many Distributors did I need in my organization.</a:t>
            </a:r>
          </a:p>
          <a:p>
            <a:endParaRPr lang="en-US" sz="2400" dirty="0"/>
          </a:p>
          <a:p>
            <a:r>
              <a:rPr lang="en-US" sz="2400" dirty="0"/>
              <a:t>This was a bit more difficult as there was little if any track record at that time,</a:t>
            </a:r>
          </a:p>
          <a:p>
            <a:r>
              <a:rPr lang="en-US" sz="2400" dirty="0"/>
              <a:t>so I kept my nose to the grind stone until I reached Gold and here earned the </a:t>
            </a:r>
          </a:p>
          <a:p>
            <a:r>
              <a:rPr lang="en-US" sz="2400" dirty="0"/>
              <a:t>$8 K and had about 30 or so Distributors who were Silver or above. </a:t>
            </a:r>
          </a:p>
          <a:p>
            <a:endParaRPr lang="en-US" sz="2400" dirty="0"/>
          </a:p>
          <a:p>
            <a:r>
              <a:rPr lang="en-US" sz="2400" dirty="0"/>
              <a:t>The production formula was being created and validated for future use.</a:t>
            </a:r>
          </a:p>
        </p:txBody>
      </p:sp>
    </p:spTree>
    <p:extLst>
      <p:ext uri="{BB962C8B-B14F-4D97-AF65-F5344CB8AC3E}">
        <p14:creationId xmlns:p14="http://schemas.microsoft.com/office/powerpoint/2010/main" val="1918366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A3020F-AC65-44CC-A5C1-0B22803C0B3D}"/>
              </a:ext>
            </a:extLst>
          </p:cNvPr>
          <p:cNvSpPr txBox="1"/>
          <p:nvPr/>
        </p:nvSpPr>
        <p:spPr>
          <a:xfrm>
            <a:off x="1147880" y="885122"/>
            <a:ext cx="10490885" cy="4893647"/>
          </a:xfrm>
          <a:prstGeom prst="rect">
            <a:avLst/>
          </a:prstGeom>
          <a:noFill/>
        </p:spPr>
        <p:txBody>
          <a:bodyPr wrap="none" rtlCol="0">
            <a:spAutoFit/>
          </a:bodyPr>
          <a:lstStyle/>
          <a:p>
            <a:r>
              <a:rPr lang="en-US" sz="2400" dirty="0"/>
              <a:t>In my first month I created 18,000 in OV (total organization volume) and </a:t>
            </a:r>
          </a:p>
          <a:p>
            <a:r>
              <a:rPr lang="en-US" sz="2400" dirty="0"/>
              <a:t>made </a:t>
            </a:r>
            <a:r>
              <a:rPr lang="en-US" sz="2400" b="1" u="sng" dirty="0"/>
              <a:t>$438.00</a:t>
            </a:r>
            <a:r>
              <a:rPr lang="en-US" sz="2400" dirty="0"/>
              <a:t>. I brought in 7 so called business builders and one went to work.</a:t>
            </a:r>
          </a:p>
          <a:p>
            <a:endParaRPr lang="en-US" sz="2400" dirty="0"/>
          </a:p>
          <a:p>
            <a:r>
              <a:rPr lang="en-US" sz="2400" dirty="0"/>
              <a:t>In my second month I did a bit over 49,000 in OV and earned </a:t>
            </a:r>
            <a:r>
              <a:rPr lang="en-US" sz="2400" b="1" u="sng" dirty="0"/>
              <a:t>$4,300</a:t>
            </a:r>
            <a:r>
              <a:rPr lang="en-US" sz="2400" dirty="0"/>
              <a:t>. This </a:t>
            </a:r>
          </a:p>
          <a:p>
            <a:r>
              <a:rPr lang="en-US" sz="2400" dirty="0"/>
              <a:t>was done by driving the first leg down 4 levels and we created three silvers plus </a:t>
            </a:r>
          </a:p>
          <a:p>
            <a:r>
              <a:rPr lang="en-US" sz="2400" dirty="0"/>
              <a:t>I started my second leg. </a:t>
            </a:r>
          </a:p>
          <a:p>
            <a:endParaRPr lang="en-US" sz="2400" dirty="0"/>
          </a:p>
          <a:p>
            <a:r>
              <a:rPr lang="en-US" sz="2400" dirty="0"/>
              <a:t>In my third month I did some 123,000 in OV and earned </a:t>
            </a:r>
            <a:r>
              <a:rPr lang="en-US" sz="2400" b="1" u="sng" dirty="0"/>
              <a:t>$6,300 </a:t>
            </a:r>
            <a:r>
              <a:rPr lang="en-US" sz="2400" dirty="0"/>
              <a:t>and in this </a:t>
            </a:r>
          </a:p>
          <a:p>
            <a:r>
              <a:rPr lang="en-US" sz="2400" dirty="0"/>
              <a:t>month I focused on my second active leg getting him to Silver and started my 3</a:t>
            </a:r>
            <a:r>
              <a:rPr lang="en-US" sz="2400" baseline="30000" dirty="0"/>
              <a:t>rd.  </a:t>
            </a:r>
            <a:endParaRPr lang="en-US" sz="2400" dirty="0"/>
          </a:p>
          <a:p>
            <a:endParaRPr lang="en-US" sz="2400" dirty="0"/>
          </a:p>
          <a:p>
            <a:r>
              <a:rPr lang="en-US" sz="2400" dirty="0"/>
              <a:t>In my fourth month I did over 220,000 in OV and earned </a:t>
            </a:r>
            <a:r>
              <a:rPr lang="en-US" sz="2400" b="1" u="sng" dirty="0"/>
              <a:t>$8,100 </a:t>
            </a:r>
            <a:r>
              <a:rPr lang="en-US" sz="2400" dirty="0"/>
              <a:t>and became Gold</a:t>
            </a:r>
          </a:p>
          <a:p>
            <a:r>
              <a:rPr lang="en-US" sz="2400" dirty="0"/>
              <a:t>So in four months I started at the bottom followed the plan achieving 6 rank </a:t>
            </a:r>
          </a:p>
          <a:p>
            <a:r>
              <a:rPr lang="en-US" sz="2400" dirty="0"/>
              <a:t>advancements and did the activities that were known to create the results I wanted.</a:t>
            </a:r>
          </a:p>
        </p:txBody>
      </p:sp>
    </p:spTree>
    <p:extLst>
      <p:ext uri="{BB962C8B-B14F-4D97-AF65-F5344CB8AC3E}">
        <p14:creationId xmlns:p14="http://schemas.microsoft.com/office/powerpoint/2010/main" val="1240357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05B5A-D714-4E71-B835-1AF353F4F446}"/>
              </a:ext>
            </a:extLst>
          </p:cNvPr>
          <p:cNvSpPr>
            <a:spLocks noGrp="1"/>
          </p:cNvSpPr>
          <p:nvPr>
            <p:ph type="title"/>
          </p:nvPr>
        </p:nvSpPr>
        <p:spPr>
          <a:xfrm>
            <a:off x="2633882" y="471373"/>
            <a:ext cx="6478587" cy="1135628"/>
          </a:xfrm>
          <a:solidFill>
            <a:srgbClr val="FF0000"/>
          </a:solidFill>
        </p:spPr>
        <p:txBody>
          <a:bodyPr/>
          <a:lstStyle/>
          <a:p>
            <a:r>
              <a:rPr lang="en-US" dirty="0"/>
              <a:t>Success is Learned Behavior</a:t>
            </a:r>
          </a:p>
        </p:txBody>
      </p:sp>
      <p:sp>
        <p:nvSpPr>
          <p:cNvPr id="3" name="TextBox 2">
            <a:extLst>
              <a:ext uri="{FF2B5EF4-FFF2-40B4-BE49-F238E27FC236}">
                <a16:creationId xmlns:a16="http://schemas.microsoft.com/office/drawing/2014/main" id="{4D9ED3C8-A70C-4983-A4D3-1D2AAD8CC392}"/>
              </a:ext>
            </a:extLst>
          </p:cNvPr>
          <p:cNvSpPr txBox="1"/>
          <p:nvPr/>
        </p:nvSpPr>
        <p:spPr>
          <a:xfrm>
            <a:off x="1141413" y="1754146"/>
            <a:ext cx="9804351" cy="5262979"/>
          </a:xfrm>
          <a:prstGeom prst="rect">
            <a:avLst/>
          </a:prstGeom>
          <a:noFill/>
        </p:spPr>
        <p:txBody>
          <a:bodyPr wrap="none" rtlCol="0">
            <a:spAutoFit/>
          </a:bodyPr>
          <a:lstStyle/>
          <a:p>
            <a:r>
              <a:rPr lang="en-US" sz="2400" dirty="0"/>
              <a:t>By studying the Nikken Compensation plan and making sure I understood </a:t>
            </a:r>
          </a:p>
          <a:p>
            <a:r>
              <a:rPr lang="en-US" sz="2400" dirty="0"/>
              <a:t>all the various terms used, I quickly saw what I needed to create, what I</a:t>
            </a:r>
          </a:p>
          <a:p>
            <a:r>
              <a:rPr lang="en-US" sz="2400" dirty="0"/>
              <a:t>needed to DO and where I needed to focus my attention.</a:t>
            </a:r>
          </a:p>
          <a:p>
            <a:endParaRPr lang="en-US" sz="2400" dirty="0"/>
          </a:p>
          <a:p>
            <a:r>
              <a:rPr lang="en-US" sz="2400" dirty="0"/>
              <a:t>Now I had a very fortunate circumstance happen that set in motion an idea </a:t>
            </a:r>
          </a:p>
          <a:p>
            <a:r>
              <a:rPr lang="en-US" sz="2400" dirty="0"/>
              <a:t>and a basic activity that opened up the door to my understanding and ability </a:t>
            </a:r>
          </a:p>
          <a:p>
            <a:r>
              <a:rPr lang="en-US" sz="2400" dirty="0"/>
              <a:t>to communicate and thus present solutions specific to income and economics. </a:t>
            </a:r>
          </a:p>
          <a:p>
            <a:r>
              <a:rPr lang="en-US" sz="2400" dirty="0"/>
              <a:t>(Inside Nikken story)</a:t>
            </a:r>
          </a:p>
          <a:p>
            <a:endParaRPr lang="en-US" sz="2400" dirty="0"/>
          </a:p>
          <a:p>
            <a:r>
              <a:rPr lang="en-US" sz="2400" dirty="0"/>
              <a:t>This then led to the instruction to read your plan every day until you know it </a:t>
            </a:r>
          </a:p>
          <a:p>
            <a:r>
              <a:rPr lang="en-US" sz="2400" dirty="0"/>
              <a:t>backwards and forwards, as this is your roadmap moving forward and forever</a:t>
            </a:r>
          </a:p>
          <a:p>
            <a:r>
              <a:rPr lang="en-US" sz="2400" dirty="0"/>
              <a:t>when you are in Nikken and possibly what someone might be interested in.</a:t>
            </a:r>
          </a:p>
          <a:p>
            <a:endParaRPr lang="en-US" sz="2400" dirty="0"/>
          </a:p>
          <a:p>
            <a:endParaRPr lang="en-US" sz="2400" dirty="0"/>
          </a:p>
        </p:txBody>
      </p:sp>
    </p:spTree>
    <p:extLst>
      <p:ext uri="{BB962C8B-B14F-4D97-AF65-F5344CB8AC3E}">
        <p14:creationId xmlns:p14="http://schemas.microsoft.com/office/powerpoint/2010/main" val="3351192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918E8-27E3-4159-B8DF-008468DCCC78}"/>
              </a:ext>
            </a:extLst>
          </p:cNvPr>
          <p:cNvSpPr>
            <a:spLocks noGrp="1"/>
          </p:cNvSpPr>
          <p:nvPr>
            <p:ph type="title"/>
          </p:nvPr>
        </p:nvSpPr>
        <p:spPr>
          <a:xfrm>
            <a:off x="3096337" y="543813"/>
            <a:ext cx="5154284" cy="1063137"/>
          </a:xfrm>
          <a:solidFill>
            <a:srgbClr val="FF0000"/>
          </a:solidFill>
        </p:spPr>
        <p:txBody>
          <a:bodyPr/>
          <a:lstStyle/>
          <a:p>
            <a:r>
              <a:rPr lang="en-US" dirty="0"/>
              <a:t>The doors open wide</a:t>
            </a:r>
          </a:p>
        </p:txBody>
      </p:sp>
      <p:sp>
        <p:nvSpPr>
          <p:cNvPr id="3" name="TextBox 2">
            <a:extLst>
              <a:ext uri="{FF2B5EF4-FFF2-40B4-BE49-F238E27FC236}">
                <a16:creationId xmlns:a16="http://schemas.microsoft.com/office/drawing/2014/main" id="{78960997-60CA-4A97-982B-56B0102C0CE0}"/>
              </a:ext>
            </a:extLst>
          </p:cNvPr>
          <p:cNvSpPr txBox="1"/>
          <p:nvPr/>
        </p:nvSpPr>
        <p:spPr>
          <a:xfrm>
            <a:off x="1096355" y="1734207"/>
            <a:ext cx="10357835" cy="4893647"/>
          </a:xfrm>
          <a:prstGeom prst="rect">
            <a:avLst/>
          </a:prstGeom>
          <a:noFill/>
        </p:spPr>
        <p:txBody>
          <a:bodyPr wrap="none" rtlCol="0">
            <a:spAutoFit/>
          </a:bodyPr>
          <a:lstStyle/>
          <a:p>
            <a:r>
              <a:rPr lang="en-US" sz="2400" dirty="0"/>
              <a:t>By actual result I saw and then realized that if one were to follow this plan and do </a:t>
            </a:r>
          </a:p>
          <a:p>
            <a:r>
              <a:rPr lang="en-US" sz="2400" dirty="0"/>
              <a:t>what was required anything was possible. By communicating to others I found </a:t>
            </a:r>
          </a:p>
          <a:p>
            <a:r>
              <a:rPr lang="en-US" sz="2400" dirty="0"/>
              <a:t>there were plenty of other people also interested in what I was interested in.</a:t>
            </a:r>
          </a:p>
          <a:p>
            <a:endParaRPr lang="en-US" sz="2400" dirty="0"/>
          </a:p>
          <a:p>
            <a:r>
              <a:rPr lang="en-US" sz="2400" dirty="0"/>
              <a:t>So my job became telling the world about what was available and finding </a:t>
            </a:r>
          </a:p>
          <a:p>
            <a:r>
              <a:rPr lang="en-US" sz="2400" dirty="0"/>
              <a:t>those that were interested. When that happened we built their business and </a:t>
            </a:r>
          </a:p>
          <a:p>
            <a:r>
              <a:rPr lang="en-US" sz="2400" dirty="0"/>
              <a:t>took it as deep as possible.</a:t>
            </a:r>
          </a:p>
          <a:p>
            <a:endParaRPr lang="en-US" sz="2400" dirty="0"/>
          </a:p>
          <a:p>
            <a:r>
              <a:rPr lang="en-US" sz="2400" dirty="0"/>
              <a:t>The more I understood the Plan the easier it was to talk about and provide </a:t>
            </a:r>
          </a:p>
          <a:p>
            <a:r>
              <a:rPr lang="en-US" sz="2400" dirty="0"/>
              <a:t>others with a great solution, the bigger my organization got the more </a:t>
            </a:r>
          </a:p>
          <a:p>
            <a:r>
              <a:rPr lang="en-US" sz="2400" dirty="0"/>
              <a:t>I was able to help others. ( Humans Being More)</a:t>
            </a:r>
          </a:p>
          <a:p>
            <a:endParaRPr lang="en-US" sz="2400" dirty="0"/>
          </a:p>
          <a:p>
            <a:r>
              <a:rPr lang="en-US" sz="2400" dirty="0"/>
              <a:t>Now lets see how you can do the same.</a:t>
            </a:r>
          </a:p>
        </p:txBody>
      </p:sp>
    </p:spTree>
    <p:extLst>
      <p:ext uri="{BB962C8B-B14F-4D97-AF65-F5344CB8AC3E}">
        <p14:creationId xmlns:p14="http://schemas.microsoft.com/office/powerpoint/2010/main" val="907535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2318572" y="586987"/>
            <a:ext cx="7308904" cy="1478570"/>
          </a:xfrm>
        </p:spPr>
        <p:txBody>
          <a:bodyPr>
            <a:normAutofit/>
          </a:bodyPr>
          <a:lstStyle/>
          <a:p>
            <a:r>
              <a:rPr lang="en-US" dirty="0"/>
              <a:t>The Nikken Compensation Plan </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4263039676"/>
              </p:ext>
            </p:extLst>
          </p:nvPr>
        </p:nvGraphicFramePr>
        <p:xfrm>
          <a:off x="941716" y="1326272"/>
          <a:ext cx="9906000" cy="3541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9771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37A7D-CFC1-4604-B571-399E2B186412}"/>
              </a:ext>
            </a:extLst>
          </p:cNvPr>
          <p:cNvSpPr>
            <a:spLocks noGrp="1"/>
          </p:cNvSpPr>
          <p:nvPr>
            <p:ph type="title"/>
          </p:nvPr>
        </p:nvSpPr>
        <p:spPr>
          <a:xfrm>
            <a:off x="1352586" y="450352"/>
            <a:ext cx="9486828" cy="1010585"/>
          </a:xfrm>
          <a:solidFill>
            <a:schemeClr val="accent5">
              <a:lumMod val="75000"/>
            </a:schemeClr>
          </a:solidFill>
        </p:spPr>
        <p:txBody>
          <a:bodyPr/>
          <a:lstStyle/>
          <a:p>
            <a:r>
              <a:rPr lang="en-US" dirty="0"/>
              <a:t>Understanding the Plan and the Incomes</a:t>
            </a:r>
          </a:p>
        </p:txBody>
      </p:sp>
      <p:sp>
        <p:nvSpPr>
          <p:cNvPr id="3" name="TextBox 2">
            <a:extLst>
              <a:ext uri="{FF2B5EF4-FFF2-40B4-BE49-F238E27FC236}">
                <a16:creationId xmlns:a16="http://schemas.microsoft.com/office/drawing/2014/main" id="{3336CC16-50C7-4754-84E9-CC1BFE502C50}"/>
              </a:ext>
            </a:extLst>
          </p:cNvPr>
          <p:cNvSpPr txBox="1"/>
          <p:nvPr/>
        </p:nvSpPr>
        <p:spPr>
          <a:xfrm>
            <a:off x="1141413" y="1886881"/>
            <a:ext cx="9486828" cy="4154984"/>
          </a:xfrm>
          <a:prstGeom prst="rect">
            <a:avLst/>
          </a:prstGeom>
          <a:noFill/>
        </p:spPr>
        <p:txBody>
          <a:bodyPr wrap="none" rtlCol="0">
            <a:spAutoFit/>
          </a:bodyPr>
          <a:lstStyle/>
          <a:p>
            <a:r>
              <a:rPr lang="en-US" sz="2400" dirty="0"/>
              <a:t>Nikken does three activities that </a:t>
            </a:r>
            <a:r>
              <a:rPr lang="en-US" sz="2400" b="1" u="sng" dirty="0"/>
              <a:t>keep it alive and well</a:t>
            </a:r>
            <a:r>
              <a:rPr lang="en-US" sz="2400" dirty="0"/>
              <a:t>. Without them it </a:t>
            </a:r>
          </a:p>
          <a:p>
            <a:r>
              <a:rPr lang="en-US" sz="2400" dirty="0"/>
              <a:t>would die, and without them it wouldn’t survive and get what it wants, which </a:t>
            </a:r>
          </a:p>
          <a:p>
            <a:r>
              <a:rPr lang="en-US" sz="2400" dirty="0"/>
              <a:t>is the 10,000,000 active Wellness participants.</a:t>
            </a:r>
          </a:p>
          <a:p>
            <a:endParaRPr lang="en-US" sz="2400" dirty="0"/>
          </a:p>
          <a:p>
            <a:r>
              <a:rPr lang="en-US" sz="2400" dirty="0"/>
              <a:t>It is going to do so through; </a:t>
            </a:r>
          </a:p>
          <a:p>
            <a:pPr marL="457200" indent="-457200">
              <a:buAutoNum type="arabicPeriod"/>
            </a:pPr>
            <a:r>
              <a:rPr lang="en-US" sz="2400" dirty="0"/>
              <a:t>Selling its products through a distributor force</a:t>
            </a:r>
          </a:p>
          <a:p>
            <a:pPr marL="457200" indent="-457200">
              <a:buAutoNum type="arabicPeriod"/>
            </a:pPr>
            <a:r>
              <a:rPr lang="en-US" sz="2400" dirty="0"/>
              <a:t>Signing up New Business Distributors introduced by existing distributors</a:t>
            </a:r>
          </a:p>
          <a:p>
            <a:pPr marL="457200" indent="-457200">
              <a:buAutoNum type="arabicPeriod"/>
            </a:pPr>
            <a:r>
              <a:rPr lang="en-US" sz="2400" dirty="0"/>
              <a:t>Training the Distributors in the Ideals of Nikken</a:t>
            </a:r>
          </a:p>
          <a:p>
            <a:pPr marL="457200" indent="-457200">
              <a:buAutoNum type="arabicPeriod"/>
            </a:pPr>
            <a:endParaRPr lang="en-US" sz="2400" dirty="0"/>
          </a:p>
          <a:p>
            <a:r>
              <a:rPr lang="en-US" sz="2400" dirty="0"/>
              <a:t>Therefore you will accomplish what you want by doing the activities listed </a:t>
            </a:r>
          </a:p>
          <a:p>
            <a:r>
              <a:rPr lang="en-US" sz="2400" dirty="0"/>
              <a:t>for Distributors, selling products and signing up business builders.</a:t>
            </a:r>
          </a:p>
        </p:txBody>
      </p:sp>
    </p:spTree>
    <p:extLst>
      <p:ext uri="{BB962C8B-B14F-4D97-AF65-F5344CB8AC3E}">
        <p14:creationId xmlns:p14="http://schemas.microsoft.com/office/powerpoint/2010/main" val="1617763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76F509-E6DC-4653-903D-73354E2E35DC}"/>
              </a:ext>
            </a:extLst>
          </p:cNvPr>
          <p:cNvSpPr txBox="1"/>
          <p:nvPr/>
        </p:nvSpPr>
        <p:spPr>
          <a:xfrm>
            <a:off x="1450427" y="181957"/>
            <a:ext cx="9459311" cy="6494085"/>
          </a:xfrm>
          <a:prstGeom prst="rect">
            <a:avLst/>
          </a:prstGeom>
          <a:noFill/>
        </p:spPr>
        <p:txBody>
          <a:bodyPr wrap="square" rtlCol="0">
            <a:spAutoFit/>
          </a:bodyPr>
          <a:lstStyle/>
          <a:p>
            <a:r>
              <a:rPr lang="en-US" sz="2400" dirty="0"/>
              <a:t>You came into this because you </a:t>
            </a:r>
            <a:r>
              <a:rPr lang="en-US" sz="2400" b="1" u="sng" dirty="0"/>
              <a:t>wanted something,</a:t>
            </a:r>
            <a:r>
              <a:rPr lang="en-US" sz="2400" dirty="0"/>
              <a:t> whether it’s was for </a:t>
            </a:r>
          </a:p>
          <a:p>
            <a:r>
              <a:rPr lang="en-US" sz="2400" dirty="0"/>
              <a:t>income or to help others or to fulfill a dream,</a:t>
            </a:r>
          </a:p>
          <a:p>
            <a:r>
              <a:rPr lang="en-US" sz="2400" dirty="0"/>
              <a:t>The activities that you do to get what you want are;</a:t>
            </a:r>
          </a:p>
          <a:p>
            <a:endParaRPr lang="en-US" sz="2400" dirty="0"/>
          </a:p>
          <a:p>
            <a:pPr marL="457200" indent="-457200">
              <a:buAutoNum type="arabicPeriod"/>
            </a:pPr>
            <a:r>
              <a:rPr lang="en-US" sz="2400" dirty="0"/>
              <a:t>Selling Products</a:t>
            </a:r>
          </a:p>
          <a:p>
            <a:pPr marL="457200" indent="-457200">
              <a:buAutoNum type="arabicPeriod"/>
            </a:pPr>
            <a:r>
              <a:rPr lang="en-US" sz="2400" dirty="0"/>
              <a:t>Finding and signing up distributors who do the same</a:t>
            </a:r>
          </a:p>
          <a:p>
            <a:pPr marL="457200" indent="-457200">
              <a:buAutoNum type="arabicPeriod"/>
            </a:pPr>
            <a:endParaRPr lang="en-US" sz="2400" dirty="0"/>
          </a:p>
          <a:p>
            <a:r>
              <a:rPr lang="en-US" sz="2400" dirty="0"/>
              <a:t>You must understand </a:t>
            </a:r>
            <a:r>
              <a:rPr lang="en-US" sz="2800" u="sng" dirty="0"/>
              <a:t>how what you want </a:t>
            </a:r>
            <a:r>
              <a:rPr lang="en-US" sz="2400" dirty="0"/>
              <a:t>relates </a:t>
            </a:r>
            <a:r>
              <a:rPr lang="en-US" sz="2800" dirty="0"/>
              <a:t>to </a:t>
            </a:r>
            <a:r>
              <a:rPr lang="en-US" sz="2800" u="sng" dirty="0"/>
              <a:t>what you do or are going to be doing</a:t>
            </a:r>
            <a:r>
              <a:rPr lang="en-US" sz="2800" dirty="0"/>
              <a:t>. </a:t>
            </a:r>
          </a:p>
          <a:p>
            <a:endParaRPr lang="en-US" sz="2400" dirty="0"/>
          </a:p>
          <a:p>
            <a:r>
              <a:rPr lang="en-US" sz="2400" dirty="0"/>
              <a:t>In this game money can simply be the score card of your </a:t>
            </a:r>
          </a:p>
          <a:p>
            <a:r>
              <a:rPr lang="en-US" sz="2400" dirty="0"/>
              <a:t>ability and creativity to do the activities and then get what you want and </a:t>
            </a:r>
          </a:p>
          <a:p>
            <a:r>
              <a:rPr lang="en-US" sz="2400" dirty="0"/>
              <a:t>some want lots of money.</a:t>
            </a:r>
          </a:p>
          <a:p>
            <a:endParaRPr lang="en-US" sz="2400" dirty="0"/>
          </a:p>
          <a:p>
            <a:r>
              <a:rPr lang="en-US" sz="2400" dirty="0"/>
              <a:t>But remember what Nikken has created and offers you, sell their </a:t>
            </a:r>
          </a:p>
          <a:p>
            <a:r>
              <a:rPr lang="en-US" sz="2400" dirty="0"/>
              <a:t>products, bring them more distributors and attend their trainings. All of </a:t>
            </a:r>
          </a:p>
          <a:p>
            <a:r>
              <a:rPr lang="en-US" sz="2400" dirty="0"/>
              <a:t>this costs money and thus it is a business, so treat is a such.</a:t>
            </a:r>
          </a:p>
        </p:txBody>
      </p:sp>
    </p:spTree>
    <p:extLst>
      <p:ext uri="{BB962C8B-B14F-4D97-AF65-F5344CB8AC3E}">
        <p14:creationId xmlns:p14="http://schemas.microsoft.com/office/powerpoint/2010/main" val="2855905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25ECA-2D65-4E8D-B04E-8744E5A7058B}"/>
              </a:ext>
            </a:extLst>
          </p:cNvPr>
          <p:cNvSpPr>
            <a:spLocks noGrp="1"/>
          </p:cNvSpPr>
          <p:nvPr>
            <p:ph type="title"/>
          </p:nvPr>
        </p:nvSpPr>
        <p:spPr>
          <a:xfrm>
            <a:off x="2303265" y="802114"/>
            <a:ext cx="7166555" cy="737316"/>
          </a:xfrm>
          <a:solidFill>
            <a:schemeClr val="accent5">
              <a:lumMod val="75000"/>
            </a:schemeClr>
          </a:solidFill>
        </p:spPr>
        <p:txBody>
          <a:bodyPr/>
          <a:lstStyle/>
          <a:p>
            <a:r>
              <a:rPr lang="en-US" dirty="0"/>
              <a:t>The compensation plan benefits</a:t>
            </a:r>
          </a:p>
        </p:txBody>
      </p:sp>
      <p:sp>
        <p:nvSpPr>
          <p:cNvPr id="3" name="TextBox 2">
            <a:extLst>
              <a:ext uri="{FF2B5EF4-FFF2-40B4-BE49-F238E27FC236}">
                <a16:creationId xmlns:a16="http://schemas.microsoft.com/office/drawing/2014/main" id="{51A38B06-1DF0-43AF-BD18-4B5BCD6E6FCF}"/>
              </a:ext>
            </a:extLst>
          </p:cNvPr>
          <p:cNvSpPr txBox="1"/>
          <p:nvPr/>
        </p:nvSpPr>
        <p:spPr>
          <a:xfrm>
            <a:off x="2388991" y="2133600"/>
            <a:ext cx="7794891" cy="3785652"/>
          </a:xfrm>
          <a:prstGeom prst="rect">
            <a:avLst/>
          </a:prstGeom>
          <a:noFill/>
        </p:spPr>
        <p:txBody>
          <a:bodyPr wrap="none" rtlCol="0">
            <a:spAutoFit/>
          </a:bodyPr>
          <a:lstStyle/>
          <a:p>
            <a:pPr marL="457200" indent="-457200">
              <a:buAutoNum type="arabicPeriod"/>
            </a:pPr>
            <a:r>
              <a:rPr lang="en-US" sz="3600" dirty="0"/>
              <a:t>Retail Income</a:t>
            </a:r>
          </a:p>
          <a:p>
            <a:pPr marL="457200" indent="-457200">
              <a:buAutoNum type="arabicPeriod"/>
            </a:pPr>
            <a:r>
              <a:rPr lang="en-US" sz="3600" dirty="0"/>
              <a:t>Personal Rebate Income</a:t>
            </a:r>
          </a:p>
          <a:p>
            <a:pPr marL="457200" indent="-457200">
              <a:buAutoNum type="arabicPeriod"/>
            </a:pPr>
            <a:r>
              <a:rPr lang="en-US" sz="3600" dirty="0"/>
              <a:t>Personal Group Rebate Income</a:t>
            </a:r>
          </a:p>
          <a:p>
            <a:pPr marL="457200" indent="-457200">
              <a:buAutoNum type="arabicPeriod"/>
            </a:pPr>
            <a:r>
              <a:rPr lang="en-US" sz="3600" dirty="0"/>
              <a:t>Business Building Bonus Income</a:t>
            </a:r>
          </a:p>
          <a:p>
            <a:pPr marL="457200" indent="-457200">
              <a:buFontTx/>
              <a:buAutoNum type="arabicPeriod"/>
            </a:pPr>
            <a:r>
              <a:rPr lang="en-US" sz="3600" dirty="0"/>
              <a:t>Sales Incentive Bonus Travel &amp; Rewards</a:t>
            </a:r>
          </a:p>
          <a:p>
            <a:pPr marL="457200" indent="-457200">
              <a:buAutoNum type="arabicPeriod"/>
            </a:pPr>
            <a:r>
              <a:rPr lang="en-US" sz="3600" dirty="0"/>
              <a:t>Lifestyle Incentive Income</a:t>
            </a:r>
          </a:p>
          <a:p>
            <a:endParaRPr lang="en-US" sz="2400" dirty="0"/>
          </a:p>
        </p:txBody>
      </p:sp>
    </p:spTree>
    <p:extLst>
      <p:ext uri="{BB962C8B-B14F-4D97-AF65-F5344CB8AC3E}">
        <p14:creationId xmlns:p14="http://schemas.microsoft.com/office/powerpoint/2010/main" val="3289532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DB706-9EE0-49CC-B71A-8E43ECDB66D7}"/>
              </a:ext>
            </a:extLst>
          </p:cNvPr>
          <p:cNvSpPr>
            <a:spLocks noGrp="1"/>
          </p:cNvSpPr>
          <p:nvPr>
            <p:ph type="title"/>
          </p:nvPr>
        </p:nvSpPr>
        <p:spPr>
          <a:xfrm>
            <a:off x="2730582" y="565967"/>
            <a:ext cx="6255763" cy="937013"/>
          </a:xfrm>
          <a:solidFill>
            <a:schemeClr val="accent5">
              <a:lumMod val="75000"/>
            </a:schemeClr>
          </a:solidFill>
        </p:spPr>
        <p:txBody>
          <a:bodyPr>
            <a:normAutofit fontScale="90000"/>
          </a:bodyPr>
          <a:lstStyle/>
          <a:p>
            <a:r>
              <a:rPr lang="en-US" dirty="0"/>
              <a:t>Product pricing terminology</a:t>
            </a:r>
          </a:p>
        </p:txBody>
      </p:sp>
      <p:sp>
        <p:nvSpPr>
          <p:cNvPr id="3" name="TextBox 2">
            <a:extLst>
              <a:ext uri="{FF2B5EF4-FFF2-40B4-BE49-F238E27FC236}">
                <a16:creationId xmlns:a16="http://schemas.microsoft.com/office/drawing/2014/main" id="{F88F2F0D-C914-4BF1-8C81-27F6732C0F97}"/>
              </a:ext>
            </a:extLst>
          </p:cNvPr>
          <p:cNvSpPr txBox="1"/>
          <p:nvPr/>
        </p:nvSpPr>
        <p:spPr>
          <a:xfrm>
            <a:off x="865310" y="1502980"/>
            <a:ext cx="10952101" cy="4893647"/>
          </a:xfrm>
          <a:prstGeom prst="rect">
            <a:avLst/>
          </a:prstGeom>
          <a:noFill/>
        </p:spPr>
        <p:txBody>
          <a:bodyPr wrap="none" rtlCol="0">
            <a:spAutoFit/>
          </a:bodyPr>
          <a:lstStyle/>
          <a:p>
            <a:r>
              <a:rPr lang="en-US" sz="2400" dirty="0"/>
              <a:t>Near the top of your price lists there is all the terminology and abbreviations for</a:t>
            </a:r>
          </a:p>
          <a:p>
            <a:r>
              <a:rPr lang="en-US" sz="2400" dirty="0"/>
              <a:t>figuring out pricing, volume and earnings, costs, taxes and shipping.</a:t>
            </a:r>
          </a:p>
          <a:p>
            <a:endParaRPr lang="en-US" sz="2400" dirty="0"/>
          </a:p>
          <a:p>
            <a:r>
              <a:rPr lang="en-US" sz="2400" b="1" dirty="0"/>
              <a:t>PV</a:t>
            </a:r>
            <a:r>
              <a:rPr lang="en-US" sz="2400" dirty="0"/>
              <a:t> – Lists the point value associated with the product at Distributor Cost. In </a:t>
            </a:r>
          </a:p>
          <a:p>
            <a:r>
              <a:rPr lang="en-US" sz="2400" dirty="0"/>
              <a:t>most cases it is the same as Consultant costs but not always, depends on the product. </a:t>
            </a:r>
          </a:p>
          <a:p>
            <a:r>
              <a:rPr lang="en-US" sz="2400" dirty="0"/>
              <a:t>These points are used for qualification purposes</a:t>
            </a:r>
          </a:p>
          <a:p>
            <a:r>
              <a:rPr lang="en-US" sz="2400" b="1" dirty="0"/>
              <a:t>Retail PV </a:t>
            </a:r>
            <a:r>
              <a:rPr lang="en-US" sz="2400" dirty="0"/>
              <a:t>– Lists the point value based on the Retail Price. In most cases it’s the </a:t>
            </a:r>
          </a:p>
          <a:p>
            <a:r>
              <a:rPr lang="en-US" sz="2400" dirty="0"/>
              <a:t>same as the Retail price but not always. These points are used for qualification purposes.</a:t>
            </a:r>
          </a:p>
          <a:p>
            <a:r>
              <a:rPr lang="en-US" sz="2400" b="1" dirty="0"/>
              <a:t>CV</a:t>
            </a:r>
            <a:r>
              <a:rPr lang="en-US" sz="2400" dirty="0"/>
              <a:t> – Commissionable Volume is the amount that is used to calculate all </a:t>
            </a:r>
          </a:p>
          <a:p>
            <a:r>
              <a:rPr lang="en-US" sz="2400" dirty="0"/>
              <a:t>commissions and rebates earned. </a:t>
            </a:r>
          </a:p>
          <a:p>
            <a:r>
              <a:rPr lang="en-US" sz="2400" b="1" dirty="0"/>
              <a:t>Consultant Price </a:t>
            </a:r>
            <a:r>
              <a:rPr lang="en-US" sz="2400" dirty="0"/>
              <a:t>– What the consultant pays for the product, this used to be </a:t>
            </a:r>
          </a:p>
          <a:p>
            <a:r>
              <a:rPr lang="en-US" sz="2400" dirty="0"/>
              <a:t>called the wholesale cost. This creates the difference and Potential Retail Profit.</a:t>
            </a:r>
          </a:p>
          <a:p>
            <a:r>
              <a:rPr lang="en-US" sz="2400" b="1" dirty="0"/>
              <a:t>Taxable Retail </a:t>
            </a:r>
            <a:r>
              <a:rPr lang="en-US" sz="2400" dirty="0"/>
              <a:t>– The price that the tax is calculated from. </a:t>
            </a:r>
          </a:p>
        </p:txBody>
      </p:sp>
    </p:spTree>
    <p:extLst>
      <p:ext uri="{BB962C8B-B14F-4D97-AF65-F5344CB8AC3E}">
        <p14:creationId xmlns:p14="http://schemas.microsoft.com/office/powerpoint/2010/main" val="4258194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702CB-C205-4C26-A1D1-0CA21B128CB4}"/>
              </a:ext>
            </a:extLst>
          </p:cNvPr>
          <p:cNvSpPr>
            <a:spLocks noGrp="1"/>
          </p:cNvSpPr>
          <p:nvPr>
            <p:ph type="title"/>
          </p:nvPr>
        </p:nvSpPr>
        <p:spPr>
          <a:xfrm>
            <a:off x="4385961" y="502904"/>
            <a:ext cx="3420077" cy="768848"/>
          </a:xfrm>
          <a:solidFill>
            <a:schemeClr val="accent5">
              <a:lumMod val="75000"/>
            </a:schemeClr>
          </a:solidFill>
        </p:spPr>
        <p:txBody>
          <a:bodyPr/>
          <a:lstStyle/>
          <a:p>
            <a:r>
              <a:rPr lang="en-US" dirty="0"/>
              <a:t>Retail Income</a:t>
            </a:r>
          </a:p>
        </p:txBody>
      </p:sp>
      <p:sp>
        <p:nvSpPr>
          <p:cNvPr id="3" name="TextBox 2">
            <a:extLst>
              <a:ext uri="{FF2B5EF4-FFF2-40B4-BE49-F238E27FC236}">
                <a16:creationId xmlns:a16="http://schemas.microsoft.com/office/drawing/2014/main" id="{F90E958A-E1B1-43CD-9B16-E018869DBBF4}"/>
              </a:ext>
            </a:extLst>
          </p:cNvPr>
          <p:cNvSpPr txBox="1"/>
          <p:nvPr/>
        </p:nvSpPr>
        <p:spPr>
          <a:xfrm>
            <a:off x="1141413" y="1912883"/>
            <a:ext cx="10059485" cy="4524315"/>
          </a:xfrm>
          <a:prstGeom prst="rect">
            <a:avLst/>
          </a:prstGeom>
          <a:noFill/>
        </p:spPr>
        <p:txBody>
          <a:bodyPr wrap="none" rtlCol="0">
            <a:spAutoFit/>
          </a:bodyPr>
          <a:lstStyle/>
          <a:p>
            <a:r>
              <a:rPr lang="en-US" sz="2400" dirty="0"/>
              <a:t>I don’t think this needs much of an explanation. The concept here is you buy it </a:t>
            </a:r>
          </a:p>
          <a:p>
            <a:r>
              <a:rPr lang="en-US" sz="2400" dirty="0"/>
              <a:t>at a wholesale or distributor price and then you CAN sell it to someone at the full</a:t>
            </a:r>
          </a:p>
          <a:p>
            <a:r>
              <a:rPr lang="en-US" sz="2400" dirty="0"/>
              <a:t>RETAIL price and your Income is the difference between what you sold it for </a:t>
            </a:r>
          </a:p>
          <a:p>
            <a:r>
              <a:rPr lang="en-US" sz="2400" dirty="0"/>
              <a:t>and the cost you paid.</a:t>
            </a:r>
          </a:p>
          <a:p>
            <a:endParaRPr lang="en-US" sz="2400" dirty="0"/>
          </a:p>
          <a:p>
            <a:r>
              <a:rPr lang="en-US" sz="2400" dirty="0"/>
              <a:t>If you bought a product and your cost was $100 and then sold it for $125, your </a:t>
            </a:r>
          </a:p>
          <a:p>
            <a:r>
              <a:rPr lang="en-US" sz="2400" dirty="0"/>
              <a:t>RETAIL INCOME would be $125- $100 = $25</a:t>
            </a:r>
          </a:p>
          <a:p>
            <a:endParaRPr lang="en-US" sz="2400" dirty="0"/>
          </a:p>
          <a:p>
            <a:r>
              <a:rPr lang="en-US" sz="2400" dirty="0"/>
              <a:t>So if you were working on a plan to earn $1,000 extra per month then you </a:t>
            </a:r>
          </a:p>
          <a:p>
            <a:r>
              <a:rPr lang="en-US" sz="2400" dirty="0"/>
              <a:t>would need to sell 40 items at this price, or 20 with a $50 profit or 10 with a </a:t>
            </a:r>
          </a:p>
          <a:p>
            <a:r>
              <a:rPr lang="en-US" sz="2400" dirty="0"/>
              <a:t>$100 profit.</a:t>
            </a:r>
          </a:p>
          <a:p>
            <a:endParaRPr lang="en-US" sz="2400" dirty="0"/>
          </a:p>
        </p:txBody>
      </p:sp>
    </p:spTree>
    <p:extLst>
      <p:ext uri="{BB962C8B-B14F-4D97-AF65-F5344CB8AC3E}">
        <p14:creationId xmlns:p14="http://schemas.microsoft.com/office/powerpoint/2010/main" val="1535489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748891-0913-4074-AD0D-DE0A3C27EBBE}"/>
              </a:ext>
            </a:extLst>
          </p:cNvPr>
          <p:cNvSpPr txBox="1"/>
          <p:nvPr/>
        </p:nvSpPr>
        <p:spPr>
          <a:xfrm>
            <a:off x="1881353" y="1595021"/>
            <a:ext cx="10205545" cy="5262979"/>
          </a:xfrm>
          <a:prstGeom prst="rect">
            <a:avLst/>
          </a:prstGeom>
          <a:noFill/>
        </p:spPr>
        <p:txBody>
          <a:bodyPr wrap="square" rtlCol="0">
            <a:spAutoFit/>
          </a:bodyPr>
          <a:lstStyle/>
          <a:p>
            <a:r>
              <a:rPr lang="en-US" sz="2400" dirty="0"/>
              <a:t>I did a quick survey before working on this and asked what others </a:t>
            </a:r>
          </a:p>
          <a:p>
            <a:r>
              <a:rPr lang="en-US" sz="2400" dirty="0"/>
              <a:t>thought about the Nikken Compensation Plan and I was surprised at </a:t>
            </a:r>
          </a:p>
          <a:p>
            <a:r>
              <a:rPr lang="en-US" sz="2400" dirty="0"/>
              <a:t>the answers and that is the reason for this workshop.</a:t>
            </a:r>
          </a:p>
          <a:p>
            <a:endParaRPr lang="en-US" sz="2400" dirty="0"/>
          </a:p>
          <a:p>
            <a:r>
              <a:rPr lang="en-US" sz="2400" dirty="0"/>
              <a:t>I get mixed up with the abbreviations, they make my head spin</a:t>
            </a:r>
          </a:p>
          <a:p>
            <a:r>
              <a:rPr lang="en-US" sz="2400" dirty="0"/>
              <a:t>I use the Incentive program and avoid trying to explain at all costs</a:t>
            </a:r>
          </a:p>
          <a:p>
            <a:r>
              <a:rPr lang="en-US" sz="2400" dirty="0"/>
              <a:t>I don’t like the check fees</a:t>
            </a:r>
          </a:p>
          <a:p>
            <a:r>
              <a:rPr lang="en-US" sz="2400" dirty="0"/>
              <a:t>Find it difficult to explain</a:t>
            </a:r>
          </a:p>
          <a:p>
            <a:r>
              <a:rPr lang="en-US" sz="2400" dirty="0"/>
              <a:t>I use the Incentive program as a business plan</a:t>
            </a:r>
          </a:p>
          <a:p>
            <a:r>
              <a:rPr lang="en-US" sz="2400" dirty="0"/>
              <a:t>Money is rarely talked about, only desire to help people</a:t>
            </a:r>
          </a:p>
          <a:p>
            <a:r>
              <a:rPr lang="en-US" sz="2400" dirty="0"/>
              <a:t>How does CV relate to wholesale</a:t>
            </a:r>
          </a:p>
          <a:p>
            <a:r>
              <a:rPr lang="en-US" sz="2400" dirty="0"/>
              <a:t>Comp plan for dummies</a:t>
            </a:r>
          </a:p>
          <a:p>
            <a:r>
              <a:rPr lang="en-US" sz="2400" dirty="0"/>
              <a:t>Don’t like the retail requirement so don’t talk about the plan</a:t>
            </a:r>
          </a:p>
          <a:p>
            <a:endParaRPr lang="en-US" sz="2400" dirty="0"/>
          </a:p>
        </p:txBody>
      </p:sp>
      <p:sp>
        <p:nvSpPr>
          <p:cNvPr id="3" name="Title 2">
            <a:extLst>
              <a:ext uri="{FF2B5EF4-FFF2-40B4-BE49-F238E27FC236}">
                <a16:creationId xmlns:a16="http://schemas.microsoft.com/office/drawing/2014/main" id="{48DCD3FA-3D9C-4036-8091-94E6AF2E85BD}"/>
              </a:ext>
            </a:extLst>
          </p:cNvPr>
          <p:cNvSpPr>
            <a:spLocks noGrp="1"/>
          </p:cNvSpPr>
          <p:nvPr>
            <p:ph type="title"/>
          </p:nvPr>
        </p:nvSpPr>
        <p:spPr>
          <a:xfrm>
            <a:off x="4656083" y="447801"/>
            <a:ext cx="2522483" cy="958034"/>
          </a:xfrm>
          <a:solidFill>
            <a:srgbClr val="00B0F0"/>
          </a:solidFill>
        </p:spPr>
        <p:txBody>
          <a:bodyPr/>
          <a:lstStyle/>
          <a:p>
            <a:r>
              <a:rPr lang="en-US" dirty="0"/>
              <a:t>The survey</a:t>
            </a:r>
          </a:p>
        </p:txBody>
      </p:sp>
    </p:spTree>
    <p:extLst>
      <p:ext uri="{BB962C8B-B14F-4D97-AF65-F5344CB8AC3E}">
        <p14:creationId xmlns:p14="http://schemas.microsoft.com/office/powerpoint/2010/main" val="1113869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E42796-B241-4A95-B627-E52E474E5874}"/>
              </a:ext>
            </a:extLst>
          </p:cNvPr>
          <p:cNvSpPr txBox="1"/>
          <p:nvPr/>
        </p:nvSpPr>
        <p:spPr>
          <a:xfrm>
            <a:off x="1096378" y="987972"/>
            <a:ext cx="10527369" cy="5262979"/>
          </a:xfrm>
          <a:prstGeom prst="rect">
            <a:avLst/>
          </a:prstGeom>
          <a:noFill/>
        </p:spPr>
        <p:txBody>
          <a:bodyPr wrap="none" rtlCol="0">
            <a:spAutoFit/>
          </a:bodyPr>
          <a:lstStyle/>
          <a:p>
            <a:r>
              <a:rPr lang="en-US" sz="2400" dirty="0"/>
              <a:t>What’s important about understanding the retail income is how you can use </a:t>
            </a:r>
          </a:p>
          <a:p>
            <a:r>
              <a:rPr lang="en-US" sz="2400" dirty="0"/>
              <a:t>this activity to help you get what you want or help someone else get what they want.</a:t>
            </a:r>
          </a:p>
          <a:p>
            <a:endParaRPr lang="en-US" sz="2400" dirty="0"/>
          </a:p>
          <a:p>
            <a:r>
              <a:rPr lang="en-US" sz="2400" dirty="0"/>
              <a:t>As an example I need to do $1,000 in PPGV of which $100 needs to be PPV in</a:t>
            </a:r>
          </a:p>
          <a:p>
            <a:r>
              <a:rPr lang="en-US" sz="2400" dirty="0"/>
              <a:t>order to get my residual income check each month.</a:t>
            </a:r>
          </a:p>
          <a:p>
            <a:endParaRPr lang="en-US" sz="2400" dirty="0"/>
          </a:p>
          <a:p>
            <a:r>
              <a:rPr lang="en-US" sz="2400" dirty="0"/>
              <a:t>My plans are to make sure that this volume gets created by my personal non-leader</a:t>
            </a:r>
          </a:p>
          <a:p>
            <a:r>
              <a:rPr lang="en-US" sz="2400" dirty="0"/>
              <a:t>group(Directs or Executives) or through my own personal sales or consumption.</a:t>
            </a:r>
          </a:p>
          <a:p>
            <a:endParaRPr lang="en-US" sz="2400" dirty="0"/>
          </a:p>
          <a:p>
            <a:r>
              <a:rPr lang="en-US" sz="2400" dirty="0"/>
              <a:t>Now there is another piece of data and that is the price paid, wholesale or retail</a:t>
            </a:r>
          </a:p>
          <a:p>
            <a:r>
              <a:rPr lang="en-US" sz="2400" dirty="0"/>
              <a:t>As they both have values, but in the current plan when you sell with retail pricing, </a:t>
            </a:r>
          </a:p>
          <a:p>
            <a:r>
              <a:rPr lang="en-US" sz="2400" dirty="0"/>
              <a:t>you get to use the Retail Volume, a nice benefit.</a:t>
            </a:r>
          </a:p>
          <a:p>
            <a:endParaRPr lang="en-US" sz="2400" dirty="0"/>
          </a:p>
          <a:p>
            <a:r>
              <a:rPr lang="en-US" sz="2400" dirty="0"/>
              <a:t> </a:t>
            </a:r>
          </a:p>
        </p:txBody>
      </p:sp>
    </p:spTree>
    <p:extLst>
      <p:ext uri="{BB962C8B-B14F-4D97-AF65-F5344CB8AC3E}">
        <p14:creationId xmlns:p14="http://schemas.microsoft.com/office/powerpoint/2010/main" val="2938480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14186-0872-4B46-A53E-AE9582972702}"/>
              </a:ext>
            </a:extLst>
          </p:cNvPr>
          <p:cNvSpPr>
            <a:spLocks noGrp="1"/>
          </p:cNvSpPr>
          <p:nvPr>
            <p:ph type="title"/>
          </p:nvPr>
        </p:nvSpPr>
        <p:spPr>
          <a:xfrm>
            <a:off x="2446803" y="526578"/>
            <a:ext cx="7298394" cy="842420"/>
          </a:xfrm>
          <a:solidFill>
            <a:schemeClr val="accent5">
              <a:lumMod val="75000"/>
            </a:schemeClr>
          </a:solidFill>
        </p:spPr>
        <p:txBody>
          <a:bodyPr>
            <a:normAutofit fontScale="90000"/>
          </a:bodyPr>
          <a:lstStyle/>
          <a:p>
            <a:r>
              <a:rPr lang="en-US" sz="3600" dirty="0"/>
              <a:t>Personal Rebate Income ( PCV rebate)</a:t>
            </a:r>
            <a:br>
              <a:rPr lang="en-US" sz="3600" dirty="0"/>
            </a:br>
            <a:endParaRPr lang="en-US" dirty="0"/>
          </a:p>
        </p:txBody>
      </p:sp>
      <p:sp>
        <p:nvSpPr>
          <p:cNvPr id="3" name="TextBox 2">
            <a:extLst>
              <a:ext uri="{FF2B5EF4-FFF2-40B4-BE49-F238E27FC236}">
                <a16:creationId xmlns:a16="http://schemas.microsoft.com/office/drawing/2014/main" id="{6AE1BD86-9554-4583-9E9C-35353BC1BCF9}"/>
              </a:ext>
            </a:extLst>
          </p:cNvPr>
          <p:cNvSpPr txBox="1"/>
          <p:nvPr/>
        </p:nvSpPr>
        <p:spPr>
          <a:xfrm>
            <a:off x="1502532" y="1492470"/>
            <a:ext cx="9934643" cy="4154984"/>
          </a:xfrm>
          <a:prstGeom prst="rect">
            <a:avLst/>
          </a:prstGeom>
          <a:noFill/>
        </p:spPr>
        <p:txBody>
          <a:bodyPr wrap="none" rtlCol="0">
            <a:spAutoFit/>
          </a:bodyPr>
          <a:lstStyle/>
          <a:p>
            <a:r>
              <a:rPr lang="en-US" sz="2400" dirty="0"/>
              <a:t>When you generate a sale or purchase a product you can actually </a:t>
            </a:r>
          </a:p>
          <a:p>
            <a:r>
              <a:rPr lang="en-US" sz="2400" dirty="0"/>
              <a:t>earn a rebate. (I liken this to the Credit Cards Reward Systems)</a:t>
            </a:r>
          </a:p>
          <a:p>
            <a:r>
              <a:rPr lang="en-US" sz="2400" dirty="0"/>
              <a:t>“Personal Commission Volume (PCV) Rebate </a:t>
            </a:r>
          </a:p>
          <a:p>
            <a:r>
              <a:rPr lang="en-US" sz="2400" dirty="0"/>
              <a:t>As you advance up the Consultant ranks, you will qualify for</a:t>
            </a:r>
          </a:p>
          <a:p>
            <a:r>
              <a:rPr lang="en-US" sz="2400" dirty="0"/>
              <a:t>progressively larger Personal Commission Volume rebates, ranging</a:t>
            </a:r>
          </a:p>
          <a:p>
            <a:r>
              <a:rPr lang="en-US" sz="2400" dirty="0"/>
              <a:t>from 5 to 20 percent of the amount of products you order from Nikken </a:t>
            </a:r>
          </a:p>
          <a:p>
            <a:r>
              <a:rPr lang="en-US" sz="2400" dirty="0"/>
              <a:t>at Consultant prices.” This should also include from orders you sell at Retail.</a:t>
            </a:r>
          </a:p>
          <a:p>
            <a:endParaRPr lang="en-US" sz="2400" dirty="0"/>
          </a:p>
          <a:p>
            <a:r>
              <a:rPr lang="en-US" sz="2400" dirty="0"/>
              <a:t>You are paid the rebate on the CV which is Commissionable Volume, </a:t>
            </a:r>
          </a:p>
          <a:p>
            <a:r>
              <a:rPr lang="en-US" sz="2400" dirty="0"/>
              <a:t>associated with the wholesale or retail costs.</a:t>
            </a:r>
          </a:p>
          <a:p>
            <a:r>
              <a:rPr lang="en-US" sz="2400" dirty="0"/>
              <a:t>Direct 5%                              Executive 10%		        Silver &amp; Above  20%</a:t>
            </a:r>
          </a:p>
        </p:txBody>
      </p:sp>
    </p:spTree>
    <p:extLst>
      <p:ext uri="{BB962C8B-B14F-4D97-AF65-F5344CB8AC3E}">
        <p14:creationId xmlns:p14="http://schemas.microsoft.com/office/powerpoint/2010/main" val="3224759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82B721-BF06-45B0-8C85-46DC594D6763}"/>
              </a:ext>
            </a:extLst>
          </p:cNvPr>
          <p:cNvSpPr txBox="1"/>
          <p:nvPr/>
        </p:nvSpPr>
        <p:spPr>
          <a:xfrm>
            <a:off x="1303282" y="641131"/>
            <a:ext cx="10248383" cy="4893647"/>
          </a:xfrm>
          <a:prstGeom prst="rect">
            <a:avLst/>
          </a:prstGeom>
          <a:noFill/>
        </p:spPr>
        <p:txBody>
          <a:bodyPr wrap="none" rtlCol="0">
            <a:spAutoFit/>
          </a:bodyPr>
          <a:lstStyle/>
          <a:p>
            <a:r>
              <a:rPr lang="en-US" sz="2400" dirty="0"/>
              <a:t>Therefore as a part of your plan and strategy you can include Retail Income </a:t>
            </a:r>
          </a:p>
          <a:p>
            <a:r>
              <a:rPr lang="en-US" sz="2400" dirty="0"/>
              <a:t>and  Rebate Income. The key here will be based on </a:t>
            </a:r>
            <a:r>
              <a:rPr lang="en-US" sz="2400" b="1" u="sng" dirty="0"/>
              <a:t>the activities required</a:t>
            </a:r>
            <a:r>
              <a:rPr lang="en-US" sz="2400" dirty="0"/>
              <a:t>, </a:t>
            </a:r>
          </a:p>
          <a:p>
            <a:r>
              <a:rPr lang="en-US" sz="2400" b="1" u="sng" dirty="0"/>
              <a:t>the time required </a:t>
            </a:r>
            <a:r>
              <a:rPr lang="en-US" sz="2400" dirty="0"/>
              <a:t>and your </a:t>
            </a:r>
            <a:r>
              <a:rPr lang="en-US" sz="2400" b="1" u="sng" dirty="0"/>
              <a:t>overall Goals and Objectives.</a:t>
            </a:r>
          </a:p>
          <a:p>
            <a:endParaRPr lang="en-US" sz="2400" dirty="0"/>
          </a:p>
          <a:p>
            <a:r>
              <a:rPr lang="en-US" sz="2400" dirty="0"/>
              <a:t>This should be a part of everyone’s plan and it becomes a great way to Build </a:t>
            </a:r>
          </a:p>
          <a:p>
            <a:r>
              <a:rPr lang="en-US" sz="2400" dirty="0"/>
              <a:t>the Business while adding income and even Bonuses.</a:t>
            </a:r>
          </a:p>
          <a:p>
            <a:endParaRPr lang="en-US" sz="2400" dirty="0"/>
          </a:p>
          <a:p>
            <a:r>
              <a:rPr lang="en-US" sz="2400" dirty="0"/>
              <a:t>You will see in the Incentive Bonus Income Section coming up, how you can add </a:t>
            </a:r>
          </a:p>
          <a:p>
            <a:r>
              <a:rPr lang="en-US" sz="2400" dirty="0"/>
              <a:t>these special Incentive Bonuses.</a:t>
            </a:r>
          </a:p>
          <a:p>
            <a:endParaRPr lang="en-US" sz="2400" dirty="0"/>
          </a:p>
          <a:p>
            <a:r>
              <a:rPr lang="en-US" sz="2400" dirty="0"/>
              <a:t>One of my mentoring students just created a $2,000 income and won the Club Kiai</a:t>
            </a:r>
          </a:p>
          <a:p>
            <a:r>
              <a:rPr lang="en-US" sz="2400" dirty="0"/>
              <a:t>Bonus which is 500 Nikken Bucks that can be used to purchase products. This can </a:t>
            </a:r>
          </a:p>
          <a:p>
            <a:r>
              <a:rPr lang="en-US" sz="2400" dirty="0"/>
              <a:t>easily become cash when the products are purchased by a customer. </a:t>
            </a:r>
          </a:p>
        </p:txBody>
      </p:sp>
    </p:spTree>
    <p:extLst>
      <p:ext uri="{BB962C8B-B14F-4D97-AF65-F5344CB8AC3E}">
        <p14:creationId xmlns:p14="http://schemas.microsoft.com/office/powerpoint/2010/main" val="55627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74868B-39BD-480F-BBA8-2ECC021ADB2C}"/>
              </a:ext>
            </a:extLst>
          </p:cNvPr>
          <p:cNvSpPr txBox="1"/>
          <p:nvPr/>
        </p:nvSpPr>
        <p:spPr>
          <a:xfrm>
            <a:off x="1114097" y="797510"/>
            <a:ext cx="10268901" cy="5262979"/>
          </a:xfrm>
          <a:prstGeom prst="rect">
            <a:avLst/>
          </a:prstGeom>
          <a:noFill/>
        </p:spPr>
        <p:txBody>
          <a:bodyPr wrap="none" rtlCol="0">
            <a:spAutoFit/>
          </a:bodyPr>
          <a:lstStyle/>
          <a:p>
            <a:r>
              <a:rPr lang="en-US" sz="2400" dirty="0"/>
              <a:t>The important point about this is that this success was created first by learning. </a:t>
            </a:r>
          </a:p>
          <a:p>
            <a:r>
              <a:rPr lang="en-US" sz="2400" dirty="0"/>
              <a:t>The learning curve takes time but the knowledge of what to DO and how to DO it </a:t>
            </a:r>
          </a:p>
          <a:p>
            <a:r>
              <a:rPr lang="en-US" sz="2400" dirty="0"/>
              <a:t>are priceless and can now be taught and duplicated </a:t>
            </a:r>
          </a:p>
          <a:p>
            <a:endParaRPr lang="en-US" sz="2400" dirty="0"/>
          </a:p>
          <a:p>
            <a:r>
              <a:rPr lang="en-US" sz="2400" dirty="0"/>
              <a:t>The future for this student is very bright. You can give a person a fish or </a:t>
            </a:r>
          </a:p>
          <a:p>
            <a:r>
              <a:rPr lang="en-US" sz="2400" dirty="0"/>
              <a:t>you can teach them how to fish and this is basically Residual Income in the making.</a:t>
            </a:r>
          </a:p>
          <a:p>
            <a:endParaRPr lang="en-US" sz="2400" dirty="0"/>
          </a:p>
          <a:p>
            <a:r>
              <a:rPr lang="en-US" sz="2400" dirty="0"/>
              <a:t>By helping others become successful you become successful and that’s how it works.</a:t>
            </a:r>
          </a:p>
          <a:p>
            <a:endParaRPr lang="en-US" sz="2400" dirty="0"/>
          </a:p>
          <a:p>
            <a:r>
              <a:rPr lang="en-US" sz="2400" dirty="0"/>
              <a:t>So why do you want to know this plan inside out and backwards, so you can show </a:t>
            </a:r>
          </a:p>
          <a:p>
            <a:r>
              <a:rPr lang="en-US" sz="2400" dirty="0"/>
              <a:t>it off. (story of Invest Sales and getting someone to send in money)</a:t>
            </a:r>
          </a:p>
          <a:p>
            <a:endParaRPr lang="en-US" sz="2400" dirty="0"/>
          </a:p>
          <a:p>
            <a:r>
              <a:rPr lang="en-US" sz="2400" dirty="0"/>
              <a:t>Now this kind of income could be super beneficial to someone. The Key here is </a:t>
            </a:r>
          </a:p>
          <a:p>
            <a:r>
              <a:rPr lang="en-US" sz="2400" dirty="0"/>
              <a:t>to think in terms of what might be important to others, what do they want.</a:t>
            </a:r>
          </a:p>
        </p:txBody>
      </p:sp>
    </p:spTree>
    <p:extLst>
      <p:ext uri="{BB962C8B-B14F-4D97-AF65-F5344CB8AC3E}">
        <p14:creationId xmlns:p14="http://schemas.microsoft.com/office/powerpoint/2010/main" val="497117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25F1F-144E-401B-8C6F-8930A508C66C}"/>
              </a:ext>
            </a:extLst>
          </p:cNvPr>
          <p:cNvSpPr>
            <a:spLocks noGrp="1"/>
          </p:cNvSpPr>
          <p:nvPr>
            <p:ph type="title"/>
          </p:nvPr>
        </p:nvSpPr>
        <p:spPr>
          <a:xfrm>
            <a:off x="2908934" y="357351"/>
            <a:ext cx="6331442" cy="914400"/>
          </a:xfrm>
          <a:solidFill>
            <a:schemeClr val="accent5">
              <a:lumMod val="75000"/>
            </a:schemeClr>
          </a:solidFill>
        </p:spPr>
        <p:txBody>
          <a:bodyPr>
            <a:normAutofit fontScale="90000"/>
          </a:bodyPr>
          <a:lstStyle/>
          <a:p>
            <a:r>
              <a:rPr lang="en-US" sz="3600" dirty="0"/>
              <a:t>Personal Group Rebate Income</a:t>
            </a:r>
            <a:br>
              <a:rPr lang="en-US" sz="3600" dirty="0"/>
            </a:br>
            <a:endParaRPr lang="en-US" dirty="0"/>
          </a:p>
        </p:txBody>
      </p:sp>
      <p:sp>
        <p:nvSpPr>
          <p:cNvPr id="3" name="TextBox 2">
            <a:extLst>
              <a:ext uri="{FF2B5EF4-FFF2-40B4-BE49-F238E27FC236}">
                <a16:creationId xmlns:a16="http://schemas.microsoft.com/office/drawing/2014/main" id="{DEB2A82F-A903-4124-B256-7E70A1ADB53C}"/>
              </a:ext>
            </a:extLst>
          </p:cNvPr>
          <p:cNvSpPr txBox="1"/>
          <p:nvPr/>
        </p:nvSpPr>
        <p:spPr>
          <a:xfrm>
            <a:off x="1162758" y="1237670"/>
            <a:ext cx="9866484" cy="5262979"/>
          </a:xfrm>
          <a:prstGeom prst="rect">
            <a:avLst/>
          </a:prstGeom>
          <a:noFill/>
        </p:spPr>
        <p:txBody>
          <a:bodyPr wrap="none" rtlCol="0">
            <a:spAutoFit/>
          </a:bodyPr>
          <a:lstStyle/>
          <a:p>
            <a:r>
              <a:rPr lang="en-US" sz="2400" dirty="0"/>
              <a:t>“Personal Group Commission Volume (PGCV) Override </a:t>
            </a:r>
          </a:p>
          <a:p>
            <a:r>
              <a:rPr lang="en-US" sz="2400" dirty="0"/>
              <a:t>This is an override, or bonus, that you may earn on the commission</a:t>
            </a:r>
          </a:p>
          <a:p>
            <a:r>
              <a:rPr lang="en-US" sz="2400" dirty="0"/>
              <a:t>volume of your Personal Group, which includes all your downline Direct </a:t>
            </a:r>
          </a:p>
          <a:p>
            <a:r>
              <a:rPr lang="en-US" sz="2400" dirty="0"/>
              <a:t>and Executive volume excluding breakaway volume, depending on </a:t>
            </a:r>
          </a:p>
          <a:p>
            <a:r>
              <a:rPr lang="en-US" sz="2400" dirty="0"/>
              <a:t>your rank and the ranks of those you have directly sponsored.”</a:t>
            </a:r>
          </a:p>
          <a:p>
            <a:endParaRPr lang="en-US" sz="2400" dirty="0"/>
          </a:p>
          <a:p>
            <a:r>
              <a:rPr lang="en-US" sz="2400" dirty="0"/>
              <a:t>Basically this income is for helping other business builders get started </a:t>
            </a:r>
          </a:p>
          <a:p>
            <a:r>
              <a:rPr lang="en-US" sz="2400" dirty="0"/>
              <a:t>and for the time spent working with them. Depending on your objectives and </a:t>
            </a:r>
          </a:p>
          <a:p>
            <a:r>
              <a:rPr lang="en-US" sz="2400" dirty="0"/>
              <a:t>Goals, building a business with other business builders could be beneficial to </a:t>
            </a:r>
          </a:p>
          <a:p>
            <a:r>
              <a:rPr lang="en-US" sz="2400" dirty="0"/>
              <a:t>you and to those you are speaking with.</a:t>
            </a:r>
          </a:p>
          <a:p>
            <a:endParaRPr lang="en-US" sz="2400" dirty="0"/>
          </a:p>
          <a:p>
            <a:r>
              <a:rPr lang="en-US" sz="2400" dirty="0"/>
              <a:t>This was my direction and the direction of many others. Remember my story on </a:t>
            </a:r>
          </a:p>
          <a:p>
            <a:r>
              <a:rPr lang="en-US" sz="2400" dirty="0"/>
              <a:t>working inside of Nikken and the many various results that were created, gave </a:t>
            </a:r>
          </a:p>
          <a:p>
            <a:r>
              <a:rPr lang="en-US" sz="2400" dirty="0"/>
              <a:t>me understanding of what can happen which then allowed me to deal with it.</a:t>
            </a:r>
          </a:p>
        </p:txBody>
      </p:sp>
    </p:spTree>
    <p:extLst>
      <p:ext uri="{BB962C8B-B14F-4D97-AF65-F5344CB8AC3E}">
        <p14:creationId xmlns:p14="http://schemas.microsoft.com/office/powerpoint/2010/main" val="37033136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1B1BB9-CCE6-42AF-9633-435F564F184E}"/>
              </a:ext>
            </a:extLst>
          </p:cNvPr>
          <p:cNvSpPr txBox="1"/>
          <p:nvPr/>
        </p:nvSpPr>
        <p:spPr>
          <a:xfrm>
            <a:off x="903891" y="851339"/>
            <a:ext cx="10763459" cy="6001643"/>
          </a:xfrm>
          <a:prstGeom prst="rect">
            <a:avLst/>
          </a:prstGeom>
          <a:noFill/>
        </p:spPr>
        <p:txBody>
          <a:bodyPr wrap="none" rtlCol="0">
            <a:spAutoFit/>
          </a:bodyPr>
          <a:lstStyle/>
          <a:p>
            <a:r>
              <a:rPr lang="en-US" sz="2400" dirty="0"/>
              <a:t>The way this income works is when you bring on a new Business partner and it will </a:t>
            </a:r>
          </a:p>
          <a:p>
            <a:r>
              <a:rPr lang="en-US" sz="2400" dirty="0"/>
              <a:t>continue until they reach Silver with your help. </a:t>
            </a:r>
          </a:p>
          <a:p>
            <a:r>
              <a:rPr lang="en-US" sz="2400" dirty="0"/>
              <a:t>So you in essence earn for helping them get started and that’s how I explain it.</a:t>
            </a:r>
          </a:p>
          <a:p>
            <a:r>
              <a:rPr lang="en-US" sz="2400" dirty="0"/>
              <a:t>You earn a Rebate based on their </a:t>
            </a:r>
            <a:r>
              <a:rPr lang="en-US" sz="2400" b="1" u="sng" dirty="0"/>
              <a:t>CV Volume </a:t>
            </a:r>
            <a:r>
              <a:rPr lang="en-US" sz="2400" dirty="0"/>
              <a:t>of Sales made, based on the </a:t>
            </a:r>
          </a:p>
          <a:p>
            <a:r>
              <a:rPr lang="en-US" sz="2400" dirty="0"/>
              <a:t>difference from your rank to their rank.</a:t>
            </a:r>
          </a:p>
          <a:p>
            <a:endParaRPr lang="en-US" sz="2400" dirty="0"/>
          </a:p>
          <a:p>
            <a:r>
              <a:rPr lang="en-US" sz="2400" dirty="0"/>
              <a:t>Example: You are a Silver and you bring on Bob, a Direct who does 400 Points and </a:t>
            </a:r>
          </a:p>
          <a:p>
            <a:r>
              <a:rPr lang="en-US" sz="2400" dirty="0"/>
              <a:t>that generates 240 CV.  Bob did his $100 and is qualified and you are also qualified.</a:t>
            </a:r>
          </a:p>
          <a:p>
            <a:endParaRPr lang="en-US" sz="2400" dirty="0"/>
          </a:p>
          <a:p>
            <a:r>
              <a:rPr lang="en-US" sz="2400" dirty="0"/>
              <a:t>The total rebate available is 15%, Bob would earn 5% and you would then earn </a:t>
            </a:r>
          </a:p>
          <a:p>
            <a:r>
              <a:rPr lang="en-US" sz="2400" dirty="0"/>
              <a:t>the difference, 15 - 5 =  10%. </a:t>
            </a:r>
          </a:p>
          <a:p>
            <a:r>
              <a:rPr lang="en-US" sz="2400" dirty="0"/>
              <a:t>By understanding the plan and how it works it is easy to figure out, explain and </a:t>
            </a:r>
          </a:p>
          <a:p>
            <a:r>
              <a:rPr lang="en-US" sz="2400" dirty="0"/>
              <a:t>plan out what needs to be done.</a:t>
            </a:r>
          </a:p>
          <a:p>
            <a:endParaRPr lang="en-US" sz="2400" dirty="0"/>
          </a:p>
          <a:p>
            <a:endParaRPr lang="en-US" sz="2400" dirty="0"/>
          </a:p>
          <a:p>
            <a:r>
              <a:rPr lang="en-US" sz="2400" dirty="0"/>
              <a:t> </a:t>
            </a:r>
          </a:p>
        </p:txBody>
      </p:sp>
    </p:spTree>
    <p:extLst>
      <p:ext uri="{BB962C8B-B14F-4D97-AF65-F5344CB8AC3E}">
        <p14:creationId xmlns:p14="http://schemas.microsoft.com/office/powerpoint/2010/main" val="4029030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7AD41-959A-49DD-B95F-2222A25A8C82}"/>
              </a:ext>
            </a:extLst>
          </p:cNvPr>
          <p:cNvSpPr>
            <a:spLocks noGrp="1"/>
          </p:cNvSpPr>
          <p:nvPr>
            <p:ph type="title"/>
          </p:nvPr>
        </p:nvSpPr>
        <p:spPr>
          <a:xfrm>
            <a:off x="2078422" y="368373"/>
            <a:ext cx="7822323" cy="779358"/>
          </a:xfrm>
          <a:solidFill>
            <a:schemeClr val="accent5">
              <a:lumMod val="75000"/>
            </a:schemeClr>
          </a:solidFill>
        </p:spPr>
        <p:txBody>
          <a:bodyPr/>
          <a:lstStyle/>
          <a:p>
            <a:r>
              <a:rPr lang="en-US" dirty="0"/>
              <a:t>Direct Consultant How to Qualify</a:t>
            </a:r>
          </a:p>
        </p:txBody>
      </p:sp>
      <p:sp>
        <p:nvSpPr>
          <p:cNvPr id="4" name="TextBox 3">
            <a:extLst>
              <a:ext uri="{FF2B5EF4-FFF2-40B4-BE49-F238E27FC236}">
                <a16:creationId xmlns:a16="http://schemas.microsoft.com/office/drawing/2014/main" id="{30740F66-ABE8-4B92-B79E-94E2E1D0D7CA}"/>
              </a:ext>
            </a:extLst>
          </p:cNvPr>
          <p:cNvSpPr txBox="1"/>
          <p:nvPr/>
        </p:nvSpPr>
        <p:spPr>
          <a:xfrm>
            <a:off x="841866" y="1280670"/>
            <a:ext cx="10782575" cy="4893647"/>
          </a:xfrm>
          <a:prstGeom prst="rect">
            <a:avLst/>
          </a:prstGeom>
          <a:noFill/>
        </p:spPr>
        <p:txBody>
          <a:bodyPr wrap="square">
            <a:spAutoFit/>
          </a:bodyPr>
          <a:lstStyle/>
          <a:p>
            <a:r>
              <a:rPr lang="en-US" sz="2400" dirty="0"/>
              <a:t>• Read, understand and accept Nikken Policies &amp; Procedures and the compensation plan. </a:t>
            </a:r>
          </a:p>
          <a:p>
            <a:r>
              <a:rPr lang="en-US" sz="2400" dirty="0"/>
              <a:t>• Complete a Consultant Application/Agreement and send it to Nikken headquarters. (Corporate approval is necessary before you officially become a Direct Consultant.)  </a:t>
            </a:r>
          </a:p>
          <a:p>
            <a:r>
              <a:rPr lang="en-US" sz="2400" b="1" dirty="0"/>
              <a:t>Monthly Qualification Requirement </a:t>
            </a:r>
          </a:p>
          <a:p>
            <a:r>
              <a:rPr lang="en-US" sz="2400" dirty="0"/>
              <a:t>• Achieve 100 PPV </a:t>
            </a:r>
          </a:p>
          <a:p>
            <a:r>
              <a:rPr lang="en-US" sz="2400" dirty="0"/>
              <a:t>Benefits  </a:t>
            </a:r>
          </a:p>
          <a:p>
            <a:r>
              <a:rPr lang="en-US" sz="2400" dirty="0"/>
              <a:t>• Earn 20% retail profits on customer sales (when sold at suggested retail prices). </a:t>
            </a:r>
          </a:p>
          <a:p>
            <a:r>
              <a:rPr lang="en-US" sz="2400" dirty="0"/>
              <a:t>• Earn a rebate equal to 5% of your total Personal CV.  </a:t>
            </a:r>
          </a:p>
          <a:p>
            <a:r>
              <a:rPr lang="en-US" sz="2400" dirty="0"/>
              <a:t>• You can Begin to build a personal sales group and receive an override of 5% on the Direct Distributors who have not met the 100 PPV monthly requirement. This is called a Personal Group CV override</a:t>
            </a:r>
          </a:p>
          <a:p>
            <a:r>
              <a:rPr lang="en-US" sz="2400" dirty="0"/>
              <a:t>Your next target level is executive </a:t>
            </a:r>
          </a:p>
        </p:txBody>
      </p:sp>
    </p:spTree>
    <p:extLst>
      <p:ext uri="{BB962C8B-B14F-4D97-AF65-F5344CB8AC3E}">
        <p14:creationId xmlns:p14="http://schemas.microsoft.com/office/powerpoint/2010/main" val="13396281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0459-FD4E-4521-AEA6-8E415FC28BE9}"/>
              </a:ext>
            </a:extLst>
          </p:cNvPr>
          <p:cNvSpPr>
            <a:spLocks noGrp="1"/>
          </p:cNvSpPr>
          <p:nvPr>
            <p:ph type="title"/>
          </p:nvPr>
        </p:nvSpPr>
        <p:spPr>
          <a:xfrm>
            <a:off x="1729992" y="450353"/>
            <a:ext cx="9095663" cy="883553"/>
          </a:xfrm>
          <a:solidFill>
            <a:schemeClr val="accent5">
              <a:lumMod val="75000"/>
            </a:schemeClr>
          </a:solidFill>
        </p:spPr>
        <p:txBody>
          <a:bodyPr/>
          <a:lstStyle/>
          <a:p>
            <a:r>
              <a:rPr lang="en-US" dirty="0"/>
              <a:t>Executive Consultant Rank Advancement </a:t>
            </a:r>
          </a:p>
        </p:txBody>
      </p:sp>
      <p:sp>
        <p:nvSpPr>
          <p:cNvPr id="4" name="TextBox 3">
            <a:extLst>
              <a:ext uri="{FF2B5EF4-FFF2-40B4-BE49-F238E27FC236}">
                <a16:creationId xmlns:a16="http://schemas.microsoft.com/office/drawing/2014/main" id="{293513A2-9E93-40D3-AD66-DABF91E4B130}"/>
              </a:ext>
            </a:extLst>
          </p:cNvPr>
          <p:cNvSpPr txBox="1"/>
          <p:nvPr/>
        </p:nvSpPr>
        <p:spPr>
          <a:xfrm>
            <a:off x="1141413" y="1502071"/>
            <a:ext cx="10073125" cy="5262979"/>
          </a:xfrm>
          <a:prstGeom prst="rect">
            <a:avLst/>
          </a:prstGeom>
          <a:noFill/>
        </p:spPr>
        <p:txBody>
          <a:bodyPr wrap="square">
            <a:spAutoFit/>
          </a:bodyPr>
          <a:lstStyle/>
          <a:p>
            <a:r>
              <a:rPr lang="en-US" sz="2400" dirty="0"/>
              <a:t>• First, be a Direct Consultant </a:t>
            </a:r>
          </a:p>
          <a:p>
            <a:r>
              <a:rPr lang="en-US" sz="2400" dirty="0"/>
              <a:t>• Achieve at least 1,500 PGPV in up to three (3) Consecutive months. </a:t>
            </a:r>
          </a:p>
          <a:p>
            <a:r>
              <a:rPr lang="en-US" sz="2400" dirty="0"/>
              <a:t>• Achieve at least 100 PPV in order for the PGPV to be counted for a given month during the multi-month qualification period. </a:t>
            </a:r>
          </a:p>
          <a:p>
            <a:endParaRPr lang="en-US" sz="2400" dirty="0"/>
          </a:p>
          <a:p>
            <a:r>
              <a:rPr lang="en-US" sz="2400" b="1" dirty="0"/>
              <a:t>Monthly Qualification Requirement </a:t>
            </a:r>
          </a:p>
          <a:p>
            <a:r>
              <a:rPr lang="en-US" sz="2400" dirty="0"/>
              <a:t>• Achieve 100 PPV </a:t>
            </a:r>
          </a:p>
          <a:p>
            <a:r>
              <a:rPr lang="en-US" sz="2400" dirty="0"/>
              <a:t>Benefits  </a:t>
            </a:r>
          </a:p>
          <a:p>
            <a:r>
              <a:rPr lang="en-US" sz="2400" dirty="0"/>
              <a:t>• 20% retail profits on customer sales (when sold at suggested retail prices). </a:t>
            </a:r>
          </a:p>
          <a:p>
            <a:pPr marL="342900" indent="-342900">
              <a:buFont typeface="Arial" panose="020B0604020202020204" pitchFamily="34" charset="0"/>
              <a:buChar char="•"/>
            </a:pPr>
            <a:r>
              <a:rPr lang="en-US" sz="2400" dirty="0"/>
              <a:t>10% Personal CV rebate  </a:t>
            </a:r>
          </a:p>
          <a:p>
            <a:pPr marL="342900" indent="-342900">
              <a:buFont typeface="Arial" panose="020B0604020202020204" pitchFamily="34" charset="0"/>
              <a:buChar char="•"/>
            </a:pPr>
            <a:r>
              <a:rPr lang="en-US" sz="2400" dirty="0"/>
              <a:t>An override of up to 5 percent of the CV generated by the downline in your Personal Group. </a:t>
            </a:r>
          </a:p>
          <a:p>
            <a:pPr marL="342900" indent="-342900">
              <a:buFont typeface="Arial" panose="020B0604020202020204" pitchFamily="34" charset="0"/>
              <a:buChar char="•"/>
            </a:pPr>
            <a:r>
              <a:rPr lang="en-US" sz="2400" dirty="0"/>
              <a:t>Receive an override up to 10% on downlines who have not met the 100 PPV monthly requirement.</a:t>
            </a:r>
          </a:p>
        </p:txBody>
      </p:sp>
    </p:spTree>
    <p:extLst>
      <p:ext uri="{BB962C8B-B14F-4D97-AF65-F5344CB8AC3E}">
        <p14:creationId xmlns:p14="http://schemas.microsoft.com/office/powerpoint/2010/main" val="226631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D7CDB-9682-474C-B204-9772FC504F1A}"/>
              </a:ext>
            </a:extLst>
          </p:cNvPr>
          <p:cNvSpPr>
            <a:spLocks noGrp="1"/>
          </p:cNvSpPr>
          <p:nvPr>
            <p:ph type="title"/>
          </p:nvPr>
        </p:nvSpPr>
        <p:spPr>
          <a:xfrm>
            <a:off x="3579813" y="515008"/>
            <a:ext cx="4313456" cy="735724"/>
          </a:xfrm>
          <a:solidFill>
            <a:schemeClr val="accent5">
              <a:lumMod val="75000"/>
            </a:schemeClr>
          </a:solidFill>
        </p:spPr>
        <p:txBody>
          <a:bodyPr>
            <a:normAutofit/>
          </a:bodyPr>
          <a:lstStyle/>
          <a:p>
            <a:r>
              <a:rPr lang="en-US" dirty="0"/>
              <a:t>Silver Consultant </a:t>
            </a:r>
          </a:p>
        </p:txBody>
      </p:sp>
      <p:sp>
        <p:nvSpPr>
          <p:cNvPr id="4" name="TextBox 3">
            <a:extLst>
              <a:ext uri="{FF2B5EF4-FFF2-40B4-BE49-F238E27FC236}">
                <a16:creationId xmlns:a16="http://schemas.microsoft.com/office/drawing/2014/main" id="{E1860B42-C671-4F0C-852C-EACEA8CBE10E}"/>
              </a:ext>
            </a:extLst>
          </p:cNvPr>
          <p:cNvSpPr txBox="1"/>
          <p:nvPr/>
        </p:nvSpPr>
        <p:spPr>
          <a:xfrm>
            <a:off x="1629103" y="1849821"/>
            <a:ext cx="9595945" cy="3416320"/>
          </a:xfrm>
          <a:prstGeom prst="rect">
            <a:avLst/>
          </a:prstGeom>
          <a:noFill/>
        </p:spPr>
        <p:txBody>
          <a:bodyPr wrap="square" rtlCol="0">
            <a:spAutoFit/>
          </a:bodyPr>
          <a:lstStyle/>
          <a:p>
            <a:r>
              <a:rPr lang="en-US" sz="2400" dirty="0"/>
              <a:t>Rank Advancement  </a:t>
            </a:r>
          </a:p>
          <a:p>
            <a:r>
              <a:rPr lang="en-US" sz="2400" dirty="0"/>
              <a:t>• Achieve at least 6,000 PGPV in up to three (3) consecutive months.</a:t>
            </a:r>
          </a:p>
          <a:p>
            <a:r>
              <a:rPr lang="en-US" sz="2400" dirty="0"/>
              <a:t>• Achieve a 100 PPV in order for PGPV to be counted for a given month during the multi-month qualification period.</a:t>
            </a:r>
          </a:p>
          <a:p>
            <a:r>
              <a:rPr lang="en-US" sz="2400" dirty="0"/>
              <a:t>• During the month of rank advancement, achieve an Organizational Point Volume of at least 1,000 outside the primary leg and at least 500 of the minimum OPV requirement being met by legs outside the primary and</a:t>
            </a:r>
          </a:p>
          <a:p>
            <a:r>
              <a:rPr lang="en-US" sz="2400" dirty="0"/>
              <a:t>secondary legs</a:t>
            </a:r>
          </a:p>
          <a:p>
            <a:endParaRPr lang="en-US" sz="2400" dirty="0"/>
          </a:p>
        </p:txBody>
      </p:sp>
    </p:spTree>
    <p:extLst>
      <p:ext uri="{BB962C8B-B14F-4D97-AF65-F5344CB8AC3E}">
        <p14:creationId xmlns:p14="http://schemas.microsoft.com/office/powerpoint/2010/main" val="17157140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D7CDB-9682-474C-B204-9772FC504F1A}"/>
              </a:ext>
            </a:extLst>
          </p:cNvPr>
          <p:cNvSpPr>
            <a:spLocks noGrp="1"/>
          </p:cNvSpPr>
          <p:nvPr>
            <p:ph type="title"/>
          </p:nvPr>
        </p:nvSpPr>
        <p:spPr>
          <a:xfrm>
            <a:off x="1567081" y="392271"/>
            <a:ext cx="9221787" cy="1478570"/>
          </a:xfrm>
          <a:solidFill>
            <a:schemeClr val="accent5">
              <a:lumMod val="75000"/>
            </a:schemeClr>
          </a:solidFill>
        </p:spPr>
        <p:txBody>
          <a:bodyPr/>
          <a:lstStyle/>
          <a:p>
            <a:r>
              <a:rPr lang="en-US" dirty="0"/>
              <a:t>Silver Consultant </a:t>
            </a:r>
            <a:r>
              <a:rPr lang="en-US" sz="3600" dirty="0"/>
              <a:t>Monthly Qualification Requirements and benefits</a:t>
            </a:r>
            <a:endParaRPr lang="en-US" dirty="0"/>
          </a:p>
        </p:txBody>
      </p:sp>
      <p:sp>
        <p:nvSpPr>
          <p:cNvPr id="4" name="TextBox 3">
            <a:extLst>
              <a:ext uri="{FF2B5EF4-FFF2-40B4-BE49-F238E27FC236}">
                <a16:creationId xmlns:a16="http://schemas.microsoft.com/office/drawing/2014/main" id="{E1860B42-C671-4F0C-852C-EACEA8CBE10E}"/>
              </a:ext>
            </a:extLst>
          </p:cNvPr>
          <p:cNvSpPr txBox="1"/>
          <p:nvPr/>
        </p:nvSpPr>
        <p:spPr>
          <a:xfrm>
            <a:off x="1141413" y="1870841"/>
            <a:ext cx="10073125" cy="4893647"/>
          </a:xfrm>
          <a:prstGeom prst="rect">
            <a:avLst/>
          </a:prstGeom>
          <a:noFill/>
        </p:spPr>
        <p:txBody>
          <a:bodyPr wrap="square" rtlCol="0">
            <a:spAutoFit/>
          </a:bodyPr>
          <a:lstStyle/>
          <a:p>
            <a:r>
              <a:rPr lang="en-US" sz="2400" dirty="0"/>
              <a:t>• Achieve 100 PPV .</a:t>
            </a:r>
          </a:p>
          <a:p>
            <a:r>
              <a:rPr lang="en-US" sz="2400" dirty="0"/>
              <a:t>• Maintain a PGPV of 1,500</a:t>
            </a:r>
          </a:p>
          <a:p>
            <a:pPr marL="342900" indent="-342900">
              <a:buFont typeface="Arial" panose="020B0604020202020204" pitchFamily="34" charset="0"/>
              <a:buChar char="•"/>
            </a:pPr>
            <a:r>
              <a:rPr lang="en-US" sz="2400" dirty="0"/>
              <a:t>Maintain an Organization Point Volume of 4,000 each</a:t>
            </a:r>
          </a:p>
          <a:p>
            <a:r>
              <a:rPr lang="en-US" sz="2400" dirty="0"/>
              <a:t>month to be eligible for Leadership Bonus at pin rank.</a:t>
            </a:r>
          </a:p>
          <a:p>
            <a:r>
              <a:rPr lang="en-US" sz="2400" dirty="0"/>
              <a:t>• 6% Leadership Bonus on Personal Group CV down through two levels of qualified Silver or above Consultants.</a:t>
            </a:r>
          </a:p>
          <a:p>
            <a:r>
              <a:rPr lang="en-US" sz="2400" dirty="0"/>
              <a:t>Benefits</a:t>
            </a:r>
          </a:p>
          <a:p>
            <a:r>
              <a:rPr lang="en-US" sz="2400" dirty="0"/>
              <a:t>• 20% retail profit on customer sales (when sold at suggested retail prices). </a:t>
            </a:r>
          </a:p>
          <a:p>
            <a:r>
              <a:rPr lang="en-US" sz="2400" dirty="0"/>
              <a:t>• 20% Personal CV rebate. </a:t>
            </a:r>
          </a:p>
          <a:p>
            <a:r>
              <a:rPr lang="en-US" sz="2400" dirty="0"/>
              <a:t>• Up to 15% Personal Group CV override if Consultant meets monthly PPV and PGPV requirements, otherwise Consultant will receive up to 10% Personal Group CV Override if monthly PPV is met and PGPV is not met</a:t>
            </a:r>
          </a:p>
          <a:p>
            <a:r>
              <a:rPr lang="en-US" sz="2400" dirty="0"/>
              <a:t> </a:t>
            </a:r>
          </a:p>
        </p:txBody>
      </p:sp>
    </p:spTree>
    <p:extLst>
      <p:ext uri="{BB962C8B-B14F-4D97-AF65-F5344CB8AC3E}">
        <p14:creationId xmlns:p14="http://schemas.microsoft.com/office/powerpoint/2010/main" val="2014682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37DE9-E643-4E09-BD70-E5ACE65B6286}"/>
              </a:ext>
            </a:extLst>
          </p:cNvPr>
          <p:cNvSpPr>
            <a:spLocks noGrp="1"/>
          </p:cNvSpPr>
          <p:nvPr>
            <p:ph type="title"/>
          </p:nvPr>
        </p:nvSpPr>
        <p:spPr>
          <a:xfrm>
            <a:off x="2526150" y="233991"/>
            <a:ext cx="6899000" cy="851338"/>
          </a:xfrm>
          <a:solidFill>
            <a:srgbClr val="00B0F0"/>
          </a:solidFill>
          <a:ln>
            <a:solidFill>
              <a:srgbClr val="FFFF00"/>
            </a:solidFill>
          </a:ln>
        </p:spPr>
        <p:txBody>
          <a:bodyPr/>
          <a:lstStyle/>
          <a:p>
            <a:r>
              <a:rPr lang="en-US" dirty="0"/>
              <a:t>It’s all About Communicating</a:t>
            </a:r>
          </a:p>
        </p:txBody>
      </p:sp>
      <p:sp>
        <p:nvSpPr>
          <p:cNvPr id="3" name="Content Placeholder 2">
            <a:extLst>
              <a:ext uri="{FF2B5EF4-FFF2-40B4-BE49-F238E27FC236}">
                <a16:creationId xmlns:a16="http://schemas.microsoft.com/office/drawing/2014/main" id="{D01647F8-7CA4-4006-9170-DF01B4074D06}"/>
              </a:ext>
            </a:extLst>
          </p:cNvPr>
          <p:cNvSpPr>
            <a:spLocks noGrp="1"/>
          </p:cNvSpPr>
          <p:nvPr>
            <p:ph idx="1"/>
          </p:nvPr>
        </p:nvSpPr>
        <p:spPr>
          <a:xfrm>
            <a:off x="966952" y="1085329"/>
            <a:ext cx="10017397" cy="5368023"/>
          </a:xfrm>
        </p:spPr>
        <p:txBody>
          <a:bodyPr>
            <a:normAutofit/>
          </a:bodyPr>
          <a:lstStyle/>
          <a:p>
            <a:r>
              <a:rPr lang="en-US" dirty="0"/>
              <a:t>What You Don’t Understand You Won’t Talk About or Communicate to others and thus you might miss an opportunity to share this with someone else who might be interested. Remember from previous workshops, that </a:t>
            </a:r>
            <a:r>
              <a:rPr lang="en-US" b="1" u="sng" dirty="0"/>
              <a:t>once you are in it’s no longer about you.</a:t>
            </a:r>
            <a:endParaRPr lang="en-US" dirty="0"/>
          </a:p>
          <a:p>
            <a:r>
              <a:rPr lang="en-US" b="1" u="sng" dirty="0"/>
              <a:t>What You Don’t Understand You Won’t Do</a:t>
            </a:r>
            <a:r>
              <a:rPr lang="en-US" dirty="0"/>
              <a:t>, specific activities such as those related to building the business or even selling the product for that matter. This then can explain why one doesn’t make enough income to then allow them to do what they want or get what they want.</a:t>
            </a:r>
          </a:p>
          <a:p>
            <a:r>
              <a:rPr lang="en-US" dirty="0"/>
              <a:t>There is no such thing as failure, simply a lack of Doing and an insufficient amount of communicating to others about what you are offering.</a:t>
            </a:r>
          </a:p>
          <a:p>
            <a:r>
              <a:rPr lang="en-US" dirty="0"/>
              <a:t>Therefore Success is learned behavior. </a:t>
            </a:r>
          </a:p>
        </p:txBody>
      </p:sp>
    </p:spTree>
    <p:extLst>
      <p:ext uri="{BB962C8B-B14F-4D97-AF65-F5344CB8AC3E}">
        <p14:creationId xmlns:p14="http://schemas.microsoft.com/office/powerpoint/2010/main" val="24285125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622EE1-4436-4F9F-9BAB-46EC2B05D934}"/>
              </a:ext>
            </a:extLst>
          </p:cNvPr>
          <p:cNvSpPr txBox="1"/>
          <p:nvPr/>
        </p:nvSpPr>
        <p:spPr>
          <a:xfrm>
            <a:off x="1103587" y="797510"/>
            <a:ext cx="10881505" cy="5262979"/>
          </a:xfrm>
          <a:prstGeom prst="rect">
            <a:avLst/>
          </a:prstGeom>
          <a:noFill/>
        </p:spPr>
        <p:txBody>
          <a:bodyPr wrap="none" rtlCol="0">
            <a:spAutoFit/>
          </a:bodyPr>
          <a:lstStyle/>
          <a:p>
            <a:r>
              <a:rPr lang="en-US" sz="2400" dirty="0"/>
              <a:t>Now lets take a close look at these three levels and understand the </a:t>
            </a:r>
          </a:p>
          <a:p>
            <a:r>
              <a:rPr lang="en-US" sz="2400" dirty="0"/>
              <a:t>Incomes that  are available and for the results created.</a:t>
            </a:r>
          </a:p>
          <a:p>
            <a:endParaRPr lang="en-US" sz="2400" dirty="0"/>
          </a:p>
          <a:p>
            <a:r>
              <a:rPr lang="en-US" sz="2400" dirty="0"/>
              <a:t>The Retail income is the same and as a matter of fact it’s the same for every one.</a:t>
            </a:r>
          </a:p>
          <a:p>
            <a:r>
              <a:rPr lang="en-US" sz="2400" dirty="0"/>
              <a:t> </a:t>
            </a:r>
          </a:p>
          <a:p>
            <a:r>
              <a:rPr lang="en-US" sz="2400" dirty="0"/>
              <a:t>However the rebates change on the business builders below you and there </a:t>
            </a:r>
          </a:p>
          <a:p>
            <a:r>
              <a:rPr lang="en-US" sz="2400" dirty="0"/>
              <a:t>is a Qualifying requirement to earn the PGCV Override Income on the business builders </a:t>
            </a:r>
          </a:p>
          <a:p>
            <a:r>
              <a:rPr lang="en-US" sz="2400" dirty="0"/>
              <a:t>you bring in who are Directs or Executives.</a:t>
            </a:r>
          </a:p>
          <a:p>
            <a:endParaRPr lang="en-US" sz="2400" dirty="0"/>
          </a:p>
          <a:p>
            <a:r>
              <a:rPr lang="en-US" sz="2400" dirty="0"/>
              <a:t>If as a Silver you achieve $100 PPV and $1500 PGPV in any month </a:t>
            </a:r>
          </a:p>
          <a:p>
            <a:r>
              <a:rPr lang="en-US" sz="2400" dirty="0"/>
              <a:t>then you earn up to a 15% Personal Group CV Override depending on their </a:t>
            </a:r>
          </a:p>
          <a:p>
            <a:r>
              <a:rPr lang="en-US" sz="2400" dirty="0"/>
              <a:t>Qualified rank ( Direct or Executive)</a:t>
            </a:r>
          </a:p>
          <a:p>
            <a:endParaRPr lang="en-US" sz="2400" dirty="0"/>
          </a:p>
          <a:p>
            <a:r>
              <a:rPr lang="en-US" sz="2400" dirty="0"/>
              <a:t>If you have not met the qualifications then it’s only up to a 10% PGCV Override.</a:t>
            </a:r>
          </a:p>
        </p:txBody>
      </p:sp>
    </p:spTree>
    <p:extLst>
      <p:ext uri="{BB962C8B-B14F-4D97-AF65-F5344CB8AC3E}">
        <p14:creationId xmlns:p14="http://schemas.microsoft.com/office/powerpoint/2010/main" val="28481085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D0579-FBCF-443C-BDA2-50544973B903}"/>
              </a:ext>
            </a:extLst>
          </p:cNvPr>
          <p:cNvSpPr>
            <a:spLocks noGrp="1"/>
          </p:cNvSpPr>
          <p:nvPr>
            <p:ph type="title"/>
          </p:nvPr>
        </p:nvSpPr>
        <p:spPr>
          <a:xfrm>
            <a:off x="1246515" y="82490"/>
            <a:ext cx="9906000" cy="695275"/>
          </a:xfrm>
          <a:solidFill>
            <a:schemeClr val="accent5">
              <a:lumMod val="75000"/>
            </a:schemeClr>
          </a:solidFill>
        </p:spPr>
        <p:txBody>
          <a:bodyPr/>
          <a:lstStyle/>
          <a:p>
            <a:r>
              <a:rPr lang="en-US" dirty="0"/>
              <a:t>Percentage payouts for different situations</a:t>
            </a:r>
          </a:p>
        </p:txBody>
      </p:sp>
      <p:graphicFrame>
        <p:nvGraphicFramePr>
          <p:cNvPr id="6" name="Table 6">
            <a:extLst>
              <a:ext uri="{FF2B5EF4-FFF2-40B4-BE49-F238E27FC236}">
                <a16:creationId xmlns:a16="http://schemas.microsoft.com/office/drawing/2014/main" id="{D18DDA2A-2764-4373-B9D6-4AF24AAF7E79}"/>
              </a:ext>
            </a:extLst>
          </p:cNvPr>
          <p:cNvGraphicFramePr>
            <a:graphicFrameLocks noGrp="1"/>
          </p:cNvGraphicFramePr>
          <p:nvPr>
            <p:ph idx="1"/>
            <p:extLst>
              <p:ext uri="{D42A27DB-BD31-4B8C-83A1-F6EECF244321}">
                <p14:modId xmlns:p14="http://schemas.microsoft.com/office/powerpoint/2010/main" val="2977239124"/>
              </p:ext>
            </p:extLst>
          </p:nvPr>
        </p:nvGraphicFramePr>
        <p:xfrm>
          <a:off x="1246516" y="777765"/>
          <a:ext cx="9906000" cy="5826760"/>
        </p:xfrm>
        <a:graphic>
          <a:graphicData uri="http://schemas.openxmlformats.org/drawingml/2006/table">
            <a:tbl>
              <a:tblPr firstRow="1" bandRow="1">
                <a:tableStyleId>{7DF18680-E054-41AD-8BC1-D1AEF772440D}</a:tableStyleId>
              </a:tblPr>
              <a:tblGrid>
                <a:gridCol w="3302000">
                  <a:extLst>
                    <a:ext uri="{9D8B030D-6E8A-4147-A177-3AD203B41FA5}">
                      <a16:colId xmlns:a16="http://schemas.microsoft.com/office/drawing/2014/main" val="1774110436"/>
                    </a:ext>
                  </a:extLst>
                </a:gridCol>
                <a:gridCol w="3302000">
                  <a:extLst>
                    <a:ext uri="{9D8B030D-6E8A-4147-A177-3AD203B41FA5}">
                      <a16:colId xmlns:a16="http://schemas.microsoft.com/office/drawing/2014/main" val="3590531899"/>
                    </a:ext>
                  </a:extLst>
                </a:gridCol>
                <a:gridCol w="3302000">
                  <a:extLst>
                    <a:ext uri="{9D8B030D-6E8A-4147-A177-3AD203B41FA5}">
                      <a16:colId xmlns:a16="http://schemas.microsoft.com/office/drawing/2014/main" val="2837956446"/>
                    </a:ext>
                  </a:extLst>
                </a:gridCol>
              </a:tblGrid>
              <a:tr h="0">
                <a:tc>
                  <a:txBody>
                    <a:bodyPr/>
                    <a:lstStyle/>
                    <a:p>
                      <a:endParaRPr lang="en-US"/>
                    </a:p>
                  </a:txBody>
                  <a:tcPr/>
                </a:tc>
                <a:tc>
                  <a:txBody>
                    <a:bodyPr/>
                    <a:lstStyle/>
                    <a:p>
                      <a:r>
                        <a:rPr lang="en-US" dirty="0"/>
                        <a:t>Qualified </a:t>
                      </a:r>
                    </a:p>
                  </a:txBody>
                  <a:tcPr/>
                </a:tc>
                <a:tc>
                  <a:txBody>
                    <a:bodyPr/>
                    <a:lstStyle/>
                    <a:p>
                      <a:endParaRPr lang="en-US" dirty="0"/>
                    </a:p>
                  </a:txBody>
                  <a:tcPr/>
                </a:tc>
                <a:extLst>
                  <a:ext uri="{0D108BD9-81ED-4DB2-BD59-A6C34878D82A}">
                    <a16:rowId xmlns:a16="http://schemas.microsoft.com/office/drawing/2014/main" val="1284334299"/>
                  </a:ext>
                </a:extLst>
              </a:tr>
              <a:tr h="370840">
                <a:tc>
                  <a:txBody>
                    <a:bodyPr/>
                    <a:lstStyle/>
                    <a:p>
                      <a:r>
                        <a:rPr lang="en-US" dirty="0"/>
                        <a:t>Position/ Rank</a:t>
                      </a:r>
                    </a:p>
                  </a:txBody>
                  <a:tcPr/>
                </a:tc>
                <a:tc>
                  <a:txBody>
                    <a:bodyPr/>
                    <a:lstStyle/>
                    <a:p>
                      <a:r>
                        <a:rPr lang="en-US" dirty="0"/>
                        <a:t>PCVR on Retail and Personal use</a:t>
                      </a:r>
                    </a:p>
                  </a:txBody>
                  <a:tcPr/>
                </a:tc>
                <a:tc>
                  <a:txBody>
                    <a:bodyPr/>
                    <a:lstStyle/>
                    <a:p>
                      <a:endParaRPr lang="en-US"/>
                    </a:p>
                  </a:txBody>
                  <a:tcPr/>
                </a:tc>
                <a:extLst>
                  <a:ext uri="{0D108BD9-81ED-4DB2-BD59-A6C34878D82A}">
                    <a16:rowId xmlns:a16="http://schemas.microsoft.com/office/drawing/2014/main" val="3984906483"/>
                  </a:ext>
                </a:extLst>
              </a:tr>
              <a:tr h="370840">
                <a:tc>
                  <a:txBody>
                    <a:bodyPr/>
                    <a:lstStyle/>
                    <a:p>
                      <a:r>
                        <a:rPr lang="en-US" dirty="0"/>
                        <a:t>Direct</a:t>
                      </a:r>
                    </a:p>
                  </a:txBody>
                  <a:tcPr/>
                </a:tc>
                <a:tc>
                  <a:txBody>
                    <a:bodyPr/>
                    <a:lstStyle/>
                    <a:p>
                      <a:r>
                        <a:rPr lang="en-US" dirty="0"/>
                        <a:t>5 %</a:t>
                      </a:r>
                    </a:p>
                  </a:txBody>
                  <a:tcPr/>
                </a:tc>
                <a:tc>
                  <a:txBody>
                    <a:bodyPr/>
                    <a:lstStyle/>
                    <a:p>
                      <a:endParaRPr lang="en-US" dirty="0"/>
                    </a:p>
                  </a:txBody>
                  <a:tcPr/>
                </a:tc>
                <a:extLst>
                  <a:ext uri="{0D108BD9-81ED-4DB2-BD59-A6C34878D82A}">
                    <a16:rowId xmlns:a16="http://schemas.microsoft.com/office/drawing/2014/main" val="3325213949"/>
                  </a:ext>
                </a:extLst>
              </a:tr>
              <a:tr h="370840">
                <a:tc>
                  <a:txBody>
                    <a:bodyPr/>
                    <a:lstStyle/>
                    <a:p>
                      <a:r>
                        <a:rPr lang="en-US" dirty="0"/>
                        <a:t>Executive</a:t>
                      </a:r>
                    </a:p>
                  </a:txBody>
                  <a:tcPr/>
                </a:tc>
                <a:tc>
                  <a:txBody>
                    <a:bodyPr/>
                    <a:lstStyle/>
                    <a:p>
                      <a:r>
                        <a:rPr lang="en-US" dirty="0"/>
                        <a:t>10 %</a:t>
                      </a:r>
                    </a:p>
                  </a:txBody>
                  <a:tcPr/>
                </a:tc>
                <a:tc>
                  <a:txBody>
                    <a:bodyPr/>
                    <a:lstStyle/>
                    <a:p>
                      <a:endParaRPr lang="en-US" dirty="0"/>
                    </a:p>
                  </a:txBody>
                  <a:tcPr/>
                </a:tc>
                <a:extLst>
                  <a:ext uri="{0D108BD9-81ED-4DB2-BD59-A6C34878D82A}">
                    <a16:rowId xmlns:a16="http://schemas.microsoft.com/office/drawing/2014/main" val="4126442946"/>
                  </a:ext>
                </a:extLst>
              </a:tr>
              <a:tr h="370840">
                <a:tc>
                  <a:txBody>
                    <a:bodyPr/>
                    <a:lstStyle/>
                    <a:p>
                      <a:r>
                        <a:rPr lang="en-US" dirty="0"/>
                        <a:t>Silver to Royal Diamond</a:t>
                      </a:r>
                    </a:p>
                  </a:txBody>
                  <a:tcPr/>
                </a:tc>
                <a:tc>
                  <a:txBody>
                    <a:bodyPr/>
                    <a:lstStyle/>
                    <a:p>
                      <a:r>
                        <a:rPr lang="en-US" dirty="0"/>
                        <a:t>20 %</a:t>
                      </a:r>
                    </a:p>
                  </a:txBody>
                  <a:tcPr/>
                </a:tc>
                <a:tc>
                  <a:txBody>
                    <a:bodyPr/>
                    <a:lstStyle/>
                    <a:p>
                      <a:endParaRPr lang="en-US" dirty="0"/>
                    </a:p>
                  </a:txBody>
                  <a:tcPr/>
                </a:tc>
                <a:extLst>
                  <a:ext uri="{0D108BD9-81ED-4DB2-BD59-A6C34878D82A}">
                    <a16:rowId xmlns:a16="http://schemas.microsoft.com/office/drawing/2014/main" val="1349383348"/>
                  </a:ext>
                </a:extLst>
              </a:tr>
              <a:tr h="370840">
                <a:tc>
                  <a:txBody>
                    <a:bodyPr/>
                    <a:lstStyle/>
                    <a:p>
                      <a:endParaRPr lang="en-US"/>
                    </a:p>
                  </a:txBody>
                  <a:tcPr/>
                </a:tc>
                <a:tc>
                  <a:txBody>
                    <a:bodyPr/>
                    <a:lstStyle/>
                    <a:p>
                      <a:r>
                        <a:rPr lang="en-US" dirty="0"/>
                        <a:t>Qualified </a:t>
                      </a:r>
                    </a:p>
                  </a:txBody>
                  <a:tcPr/>
                </a:tc>
                <a:tc>
                  <a:txBody>
                    <a:bodyPr/>
                    <a:lstStyle/>
                    <a:p>
                      <a:r>
                        <a:rPr lang="en-US" dirty="0"/>
                        <a:t>Unqualified</a:t>
                      </a:r>
                    </a:p>
                  </a:txBody>
                  <a:tcPr/>
                </a:tc>
                <a:extLst>
                  <a:ext uri="{0D108BD9-81ED-4DB2-BD59-A6C34878D82A}">
                    <a16:rowId xmlns:a16="http://schemas.microsoft.com/office/drawing/2014/main" val="3222240788"/>
                  </a:ext>
                </a:extLst>
              </a:tr>
              <a:tr h="370840">
                <a:tc>
                  <a:txBody>
                    <a:bodyPr/>
                    <a:lstStyle/>
                    <a:p>
                      <a:r>
                        <a:rPr lang="en-US" dirty="0"/>
                        <a:t> </a:t>
                      </a:r>
                    </a:p>
                  </a:txBody>
                  <a:tcPr/>
                </a:tc>
                <a:tc>
                  <a:txBody>
                    <a:bodyPr/>
                    <a:lstStyle/>
                    <a:p>
                      <a:r>
                        <a:rPr lang="en-US" dirty="0"/>
                        <a:t> Executive Qualified 10%</a:t>
                      </a:r>
                    </a:p>
                  </a:txBody>
                  <a:tcPr/>
                </a:tc>
                <a:tc>
                  <a:txBody>
                    <a:bodyPr/>
                    <a:lstStyle/>
                    <a:p>
                      <a:r>
                        <a:rPr lang="en-US" dirty="0"/>
                        <a:t> Exec Unqualified 0%</a:t>
                      </a:r>
                    </a:p>
                  </a:txBody>
                  <a:tcPr/>
                </a:tc>
                <a:extLst>
                  <a:ext uri="{0D108BD9-81ED-4DB2-BD59-A6C34878D82A}">
                    <a16:rowId xmlns:a16="http://schemas.microsoft.com/office/drawing/2014/main" val="20417841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Qualified Silver 15% over Exec</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15-10= 5% Override</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20-0= 20% Override</a:t>
                      </a:r>
                    </a:p>
                    <a:p>
                      <a:endParaRPr lang="en-US" dirty="0"/>
                    </a:p>
                  </a:txBody>
                  <a:tcPr/>
                </a:tc>
                <a:extLst>
                  <a:ext uri="{0D108BD9-81ED-4DB2-BD59-A6C34878D82A}">
                    <a16:rowId xmlns:a16="http://schemas.microsoft.com/office/drawing/2014/main" val="815378215"/>
                  </a:ext>
                </a:extLst>
              </a:tr>
              <a:tr h="370840">
                <a:tc>
                  <a:txBody>
                    <a:bodyPr/>
                    <a:lstStyle/>
                    <a:p>
                      <a:r>
                        <a:rPr lang="en-US" dirty="0"/>
                        <a:t>Unqualified Silver 10% over Exec</a:t>
                      </a:r>
                    </a:p>
                  </a:txBody>
                  <a:tcPr/>
                </a:tc>
                <a:tc>
                  <a:txBody>
                    <a:bodyPr/>
                    <a:lstStyle/>
                    <a:p>
                      <a:r>
                        <a:rPr lang="en-US" dirty="0"/>
                        <a:t>10-10=0%</a:t>
                      </a:r>
                    </a:p>
                  </a:txBody>
                  <a:tcPr/>
                </a:tc>
                <a:tc>
                  <a:txBody>
                    <a:bodyPr/>
                    <a:lstStyle/>
                    <a:p>
                      <a:r>
                        <a:rPr lang="en-US" dirty="0"/>
                        <a:t>10-0=10%</a:t>
                      </a:r>
                    </a:p>
                  </a:txBody>
                  <a:tcPr/>
                </a:tc>
                <a:extLst>
                  <a:ext uri="{0D108BD9-81ED-4DB2-BD59-A6C34878D82A}">
                    <a16:rowId xmlns:a16="http://schemas.microsoft.com/office/drawing/2014/main" val="1640844535"/>
                  </a:ext>
                </a:extLst>
              </a:tr>
              <a:tr h="370840">
                <a:tc>
                  <a:txBody>
                    <a:bodyPr/>
                    <a:lstStyle/>
                    <a:p>
                      <a:endParaRPr lang="en-US"/>
                    </a:p>
                  </a:txBody>
                  <a:tcPr/>
                </a:tc>
                <a:tc>
                  <a:txBody>
                    <a:bodyPr/>
                    <a:lstStyle/>
                    <a:p>
                      <a:r>
                        <a:rPr lang="en-US" dirty="0"/>
                        <a:t>Direct Qualified 5%</a:t>
                      </a:r>
                    </a:p>
                  </a:txBody>
                  <a:tcPr/>
                </a:tc>
                <a:tc>
                  <a:txBody>
                    <a:bodyPr/>
                    <a:lstStyle/>
                    <a:p>
                      <a:r>
                        <a:rPr lang="en-US" dirty="0"/>
                        <a:t>Direct Unqualified 0%</a:t>
                      </a:r>
                    </a:p>
                  </a:txBody>
                  <a:tcPr/>
                </a:tc>
                <a:extLst>
                  <a:ext uri="{0D108BD9-81ED-4DB2-BD59-A6C34878D82A}">
                    <a16:rowId xmlns:a16="http://schemas.microsoft.com/office/drawing/2014/main" val="1924370121"/>
                  </a:ext>
                </a:extLst>
              </a:tr>
              <a:tr h="370840">
                <a:tc>
                  <a:txBody>
                    <a:bodyPr/>
                    <a:lstStyle/>
                    <a:p>
                      <a:r>
                        <a:rPr lang="en-US" dirty="0"/>
                        <a:t>Qualified Silver 15% over Direct</a:t>
                      </a:r>
                    </a:p>
                  </a:txBody>
                  <a:tcPr/>
                </a:tc>
                <a:tc>
                  <a:txBody>
                    <a:bodyPr/>
                    <a:lstStyle/>
                    <a:p>
                      <a:r>
                        <a:rPr lang="en-US" dirty="0"/>
                        <a:t>15-5=10% Override</a:t>
                      </a:r>
                    </a:p>
                  </a:txBody>
                  <a:tcPr/>
                </a:tc>
                <a:tc>
                  <a:txBody>
                    <a:bodyPr/>
                    <a:lstStyle/>
                    <a:p>
                      <a:r>
                        <a:rPr lang="en-US" dirty="0"/>
                        <a:t>20%</a:t>
                      </a:r>
                    </a:p>
                  </a:txBody>
                  <a:tcPr/>
                </a:tc>
                <a:extLst>
                  <a:ext uri="{0D108BD9-81ED-4DB2-BD59-A6C34878D82A}">
                    <a16:rowId xmlns:a16="http://schemas.microsoft.com/office/drawing/2014/main" val="2036549008"/>
                  </a:ext>
                </a:extLst>
              </a:tr>
              <a:tr h="370840">
                <a:tc>
                  <a:txBody>
                    <a:bodyPr/>
                    <a:lstStyle/>
                    <a:p>
                      <a:r>
                        <a:rPr lang="en-US" dirty="0"/>
                        <a:t>Unqualified Silver 10% over Dir</a:t>
                      </a:r>
                    </a:p>
                  </a:txBody>
                  <a:tcPr/>
                </a:tc>
                <a:tc>
                  <a:txBody>
                    <a:bodyPr/>
                    <a:lstStyle/>
                    <a:p>
                      <a:r>
                        <a:rPr lang="en-US" dirty="0"/>
                        <a:t>10-5=5% Override</a:t>
                      </a:r>
                    </a:p>
                  </a:txBody>
                  <a:tcPr/>
                </a:tc>
                <a:tc>
                  <a:txBody>
                    <a:bodyPr/>
                    <a:lstStyle/>
                    <a:p>
                      <a:r>
                        <a:rPr lang="en-US" dirty="0"/>
                        <a:t>10%</a:t>
                      </a:r>
                    </a:p>
                  </a:txBody>
                  <a:tcPr/>
                </a:tc>
                <a:extLst>
                  <a:ext uri="{0D108BD9-81ED-4DB2-BD59-A6C34878D82A}">
                    <a16:rowId xmlns:a16="http://schemas.microsoft.com/office/drawing/2014/main" val="3760304126"/>
                  </a:ext>
                </a:extLst>
              </a:tr>
              <a:tr h="370840">
                <a:tc>
                  <a:txBody>
                    <a:bodyPr/>
                    <a:lstStyle/>
                    <a:p>
                      <a:r>
                        <a:rPr lang="en-US" dirty="0"/>
                        <a:t>Qualified Executive 10% over Dir</a:t>
                      </a:r>
                    </a:p>
                  </a:txBody>
                  <a:tcPr/>
                </a:tc>
                <a:tc>
                  <a:txBody>
                    <a:bodyPr/>
                    <a:lstStyle/>
                    <a:p>
                      <a:r>
                        <a:rPr lang="en-US" dirty="0"/>
                        <a:t>10-5=5%</a:t>
                      </a:r>
                    </a:p>
                  </a:txBody>
                  <a:tcPr/>
                </a:tc>
                <a:tc>
                  <a:txBody>
                    <a:bodyPr/>
                    <a:lstStyle/>
                    <a:p>
                      <a:r>
                        <a:rPr lang="en-US" dirty="0"/>
                        <a:t>10%</a:t>
                      </a:r>
                    </a:p>
                  </a:txBody>
                  <a:tcPr/>
                </a:tc>
                <a:extLst>
                  <a:ext uri="{0D108BD9-81ED-4DB2-BD59-A6C34878D82A}">
                    <a16:rowId xmlns:a16="http://schemas.microsoft.com/office/drawing/2014/main" val="2584194792"/>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98007494"/>
                  </a:ext>
                </a:extLst>
              </a:tr>
              <a:tr h="370840">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618334515"/>
                  </a:ext>
                </a:extLst>
              </a:tr>
            </a:tbl>
          </a:graphicData>
        </a:graphic>
      </p:graphicFrame>
    </p:spTree>
    <p:extLst>
      <p:ext uri="{BB962C8B-B14F-4D97-AF65-F5344CB8AC3E}">
        <p14:creationId xmlns:p14="http://schemas.microsoft.com/office/powerpoint/2010/main" val="39917085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AFB2B-E96B-43E9-B077-A118FDB6BDE7}"/>
              </a:ext>
            </a:extLst>
          </p:cNvPr>
          <p:cNvSpPr>
            <a:spLocks noGrp="1"/>
          </p:cNvSpPr>
          <p:nvPr>
            <p:ph type="title"/>
          </p:nvPr>
        </p:nvSpPr>
        <p:spPr>
          <a:xfrm>
            <a:off x="1653272" y="586987"/>
            <a:ext cx="8885456" cy="737316"/>
          </a:xfrm>
          <a:solidFill>
            <a:schemeClr val="accent5">
              <a:lumMod val="75000"/>
            </a:schemeClr>
          </a:solidFill>
        </p:spPr>
        <p:txBody>
          <a:bodyPr/>
          <a:lstStyle/>
          <a:p>
            <a:r>
              <a:rPr lang="en-US" dirty="0"/>
              <a:t>Understanding the payout percentages </a:t>
            </a:r>
          </a:p>
        </p:txBody>
      </p:sp>
      <p:sp>
        <p:nvSpPr>
          <p:cNvPr id="3" name="TextBox 2">
            <a:extLst>
              <a:ext uri="{FF2B5EF4-FFF2-40B4-BE49-F238E27FC236}">
                <a16:creationId xmlns:a16="http://schemas.microsoft.com/office/drawing/2014/main" id="{5CDAE015-AA08-43A8-B204-7195773B6D78}"/>
              </a:ext>
            </a:extLst>
          </p:cNvPr>
          <p:cNvSpPr txBox="1"/>
          <p:nvPr/>
        </p:nvSpPr>
        <p:spPr>
          <a:xfrm>
            <a:off x="1256277" y="1324303"/>
            <a:ext cx="9679445" cy="4524315"/>
          </a:xfrm>
          <a:prstGeom prst="rect">
            <a:avLst/>
          </a:prstGeom>
          <a:noFill/>
        </p:spPr>
        <p:txBody>
          <a:bodyPr wrap="none" rtlCol="0">
            <a:spAutoFit/>
          </a:bodyPr>
          <a:lstStyle/>
          <a:p>
            <a:r>
              <a:rPr lang="en-US" sz="2400" dirty="0"/>
              <a:t> </a:t>
            </a:r>
          </a:p>
          <a:p>
            <a:r>
              <a:rPr lang="en-US" sz="2400" dirty="0"/>
              <a:t>There is only so much money available from any transaction and as you know </a:t>
            </a:r>
          </a:p>
          <a:p>
            <a:r>
              <a:rPr lang="en-US" sz="2400" dirty="0"/>
              <a:t>if you spend more than you make you will go broke and two people can’t </a:t>
            </a:r>
          </a:p>
          <a:p>
            <a:r>
              <a:rPr lang="en-US" sz="2400" dirty="0"/>
              <a:t>earn 100% of what is available.</a:t>
            </a:r>
          </a:p>
          <a:p>
            <a:r>
              <a:rPr lang="en-US" sz="2400" dirty="0"/>
              <a:t>So it’s like dividing up the pie. </a:t>
            </a:r>
          </a:p>
          <a:p>
            <a:endParaRPr lang="en-US" sz="2400" dirty="0"/>
          </a:p>
          <a:p>
            <a:r>
              <a:rPr lang="en-US" sz="2400" dirty="0"/>
              <a:t>These are the main areas of Income and then there are production </a:t>
            </a:r>
          </a:p>
          <a:p>
            <a:r>
              <a:rPr lang="en-US" sz="2400" dirty="0"/>
              <a:t>Incentive Bonuses like trips and reward points. The Lifestyle Bonus is cash.</a:t>
            </a:r>
          </a:p>
          <a:p>
            <a:r>
              <a:rPr lang="en-US" sz="2400" dirty="0"/>
              <a:t>Retail   20% paid for by the customer</a:t>
            </a:r>
          </a:p>
          <a:p>
            <a:r>
              <a:rPr lang="en-US" sz="2400" dirty="0"/>
              <a:t>Rebate  5% to 20% Depends on Rank achieved</a:t>
            </a:r>
          </a:p>
          <a:p>
            <a:r>
              <a:rPr lang="en-US" sz="2400" dirty="0"/>
              <a:t>Business Building 5 To 15% initial income up until they go Silver </a:t>
            </a:r>
          </a:p>
          <a:p>
            <a:r>
              <a:rPr lang="en-US" sz="2400" dirty="0"/>
              <a:t>and a potential of 6 Levels of 6% Residual Income</a:t>
            </a:r>
          </a:p>
        </p:txBody>
      </p:sp>
    </p:spTree>
    <p:extLst>
      <p:ext uri="{BB962C8B-B14F-4D97-AF65-F5344CB8AC3E}">
        <p14:creationId xmlns:p14="http://schemas.microsoft.com/office/powerpoint/2010/main" val="5462658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4758626-A8F4-4C6E-8888-F079EF938067}"/>
              </a:ext>
            </a:extLst>
          </p:cNvPr>
          <p:cNvGraphicFramePr/>
          <p:nvPr>
            <p:extLst>
              <p:ext uri="{D42A27DB-BD31-4B8C-83A1-F6EECF244321}">
                <p14:modId xmlns:p14="http://schemas.microsoft.com/office/powerpoint/2010/main" val="3676599579"/>
              </p:ext>
            </p:extLst>
          </p:nvPr>
        </p:nvGraphicFramePr>
        <p:xfrm>
          <a:off x="2032001" y="556902"/>
          <a:ext cx="8814675" cy="57441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64413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17E3A1B1-5F1A-437B-9873-569DCB018289}"/>
              </a:ext>
            </a:extLst>
          </p:cNvPr>
          <p:cNvGraphicFramePr/>
          <p:nvPr>
            <p:extLst>
              <p:ext uri="{D42A27DB-BD31-4B8C-83A1-F6EECF244321}">
                <p14:modId xmlns:p14="http://schemas.microsoft.com/office/powerpoint/2010/main" val="3446857766"/>
              </p:ext>
            </p:extLst>
          </p:nvPr>
        </p:nvGraphicFramePr>
        <p:xfrm>
          <a:off x="1934959"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83F9AC27-E05B-4B94-B437-BF25D956F809}"/>
              </a:ext>
            </a:extLst>
          </p:cNvPr>
          <p:cNvSpPr txBox="1"/>
          <p:nvPr/>
        </p:nvSpPr>
        <p:spPr>
          <a:xfrm>
            <a:off x="6096000" y="2753710"/>
            <a:ext cx="1975945" cy="1815882"/>
          </a:xfrm>
          <a:prstGeom prst="rect">
            <a:avLst/>
          </a:prstGeom>
          <a:noFill/>
        </p:spPr>
        <p:txBody>
          <a:bodyPr wrap="square" rtlCol="0">
            <a:spAutoFit/>
          </a:bodyPr>
          <a:lstStyle/>
          <a:p>
            <a:r>
              <a:rPr lang="en-US" sz="2800" dirty="0"/>
              <a:t>Retail &amp;</a:t>
            </a:r>
          </a:p>
          <a:p>
            <a:r>
              <a:rPr lang="en-US" sz="2800" dirty="0"/>
              <a:t>Rebates</a:t>
            </a:r>
          </a:p>
          <a:p>
            <a:r>
              <a:rPr lang="en-US" sz="2800" dirty="0"/>
              <a:t>Non Residual</a:t>
            </a:r>
          </a:p>
        </p:txBody>
      </p:sp>
      <p:sp>
        <p:nvSpPr>
          <p:cNvPr id="6" name="TextBox 5">
            <a:extLst>
              <a:ext uri="{FF2B5EF4-FFF2-40B4-BE49-F238E27FC236}">
                <a16:creationId xmlns:a16="http://schemas.microsoft.com/office/drawing/2014/main" id="{DE2A9020-67AA-4B39-A24F-11E126BF5C76}"/>
              </a:ext>
            </a:extLst>
          </p:cNvPr>
          <p:cNvSpPr txBox="1"/>
          <p:nvPr/>
        </p:nvSpPr>
        <p:spPr>
          <a:xfrm>
            <a:off x="8786648" y="3279228"/>
            <a:ext cx="1276311" cy="769441"/>
          </a:xfrm>
          <a:prstGeom prst="rect">
            <a:avLst/>
          </a:prstGeom>
          <a:noFill/>
        </p:spPr>
        <p:txBody>
          <a:bodyPr wrap="none" rtlCol="0">
            <a:spAutoFit/>
          </a:bodyPr>
          <a:lstStyle/>
          <a:p>
            <a:r>
              <a:rPr lang="en-US" sz="4400" dirty="0"/>
              <a:t>40%</a:t>
            </a:r>
          </a:p>
        </p:txBody>
      </p:sp>
    </p:spTree>
    <p:extLst>
      <p:ext uri="{BB962C8B-B14F-4D97-AF65-F5344CB8AC3E}">
        <p14:creationId xmlns:p14="http://schemas.microsoft.com/office/powerpoint/2010/main" val="30235811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33486-A323-42F8-94F5-BBCFD83CB495}"/>
              </a:ext>
            </a:extLst>
          </p:cNvPr>
          <p:cNvSpPr>
            <a:spLocks noGrp="1"/>
          </p:cNvSpPr>
          <p:nvPr>
            <p:ph type="title"/>
          </p:nvPr>
        </p:nvSpPr>
        <p:spPr>
          <a:xfrm>
            <a:off x="4761186" y="586346"/>
            <a:ext cx="2890345" cy="958034"/>
          </a:xfrm>
          <a:solidFill>
            <a:schemeClr val="accent5">
              <a:lumMod val="75000"/>
            </a:schemeClr>
          </a:solidFill>
        </p:spPr>
        <p:txBody>
          <a:bodyPr>
            <a:normAutofit fontScale="90000"/>
          </a:bodyPr>
          <a:lstStyle/>
          <a:p>
            <a:r>
              <a:rPr lang="en-US" sz="3600" dirty="0"/>
              <a:t>Power Start</a:t>
            </a:r>
            <a:r>
              <a:rPr lang="en-US" dirty="0"/>
              <a:t>  </a:t>
            </a:r>
          </a:p>
        </p:txBody>
      </p:sp>
      <p:sp>
        <p:nvSpPr>
          <p:cNvPr id="4" name="TextBox 3">
            <a:extLst>
              <a:ext uri="{FF2B5EF4-FFF2-40B4-BE49-F238E27FC236}">
                <a16:creationId xmlns:a16="http://schemas.microsoft.com/office/drawing/2014/main" id="{910965CC-5E1C-45D5-99F3-AC5957FD87A9}"/>
              </a:ext>
            </a:extLst>
          </p:cNvPr>
          <p:cNvSpPr txBox="1"/>
          <p:nvPr/>
        </p:nvSpPr>
        <p:spPr>
          <a:xfrm>
            <a:off x="1177158" y="2085893"/>
            <a:ext cx="9837683" cy="3816429"/>
          </a:xfrm>
          <a:prstGeom prst="rect">
            <a:avLst/>
          </a:prstGeom>
          <a:noFill/>
        </p:spPr>
        <p:txBody>
          <a:bodyPr wrap="square">
            <a:spAutoFit/>
          </a:bodyPr>
          <a:lstStyle/>
          <a:p>
            <a:r>
              <a:rPr lang="en-US" sz="2400" dirty="0"/>
              <a:t>Prize 100 Nikken Rewards Points (Potential earnings while qualifying $225)</a:t>
            </a:r>
            <a:endParaRPr lang="en-US" sz="3200" dirty="0"/>
          </a:p>
          <a:p>
            <a:r>
              <a:rPr lang="en-US" sz="2400" dirty="0"/>
              <a:t>• 30 days from the first day of sign up This incentive is aimed at rewarding NEW Direct Consultants who rank advance to Executive or above within the first 30 days of sign up. </a:t>
            </a:r>
          </a:p>
          <a:p>
            <a:r>
              <a:rPr lang="en-US" sz="2400" dirty="0"/>
              <a:t> REQUIREMENTS </a:t>
            </a:r>
          </a:p>
          <a:p>
            <a:r>
              <a:rPr lang="en-US" sz="2400" dirty="0"/>
              <a:t>• Achieve at least 1,500 PGPV during the first 30 days from sign up. (At least 50% must be from retail PV) </a:t>
            </a:r>
          </a:p>
          <a:p>
            <a:r>
              <a:rPr lang="en-US" sz="2400" dirty="0"/>
              <a:t>• Achieve a minimum of 100 PPV during this period REWARD </a:t>
            </a:r>
          </a:p>
          <a:p>
            <a:r>
              <a:rPr lang="en-US" sz="2400" dirty="0"/>
              <a:t>• Earn </a:t>
            </a:r>
            <a:r>
              <a:rPr lang="en-US" sz="2400" b="1" u="sng" dirty="0"/>
              <a:t>100 NIKKEN Reward Points </a:t>
            </a:r>
            <a:r>
              <a:rPr lang="en-US" sz="2400" dirty="0"/>
              <a:t>redeemable for Nikken Products</a:t>
            </a:r>
          </a:p>
          <a:p>
            <a:endParaRPr lang="en-US" dirty="0"/>
          </a:p>
        </p:txBody>
      </p:sp>
    </p:spTree>
    <p:extLst>
      <p:ext uri="{BB962C8B-B14F-4D97-AF65-F5344CB8AC3E}">
        <p14:creationId xmlns:p14="http://schemas.microsoft.com/office/powerpoint/2010/main" val="28079986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0965CC-5E1C-45D5-99F3-AC5957FD87A9}"/>
              </a:ext>
            </a:extLst>
          </p:cNvPr>
          <p:cNvSpPr txBox="1"/>
          <p:nvPr/>
        </p:nvSpPr>
        <p:spPr>
          <a:xfrm>
            <a:off x="746234" y="1980789"/>
            <a:ext cx="11014842" cy="3847207"/>
          </a:xfrm>
          <a:prstGeom prst="rect">
            <a:avLst/>
          </a:prstGeom>
          <a:noFill/>
        </p:spPr>
        <p:txBody>
          <a:bodyPr wrap="square">
            <a:spAutoFit/>
          </a:bodyPr>
          <a:lstStyle/>
          <a:p>
            <a:r>
              <a:rPr lang="en-US" sz="2400" dirty="0"/>
              <a:t>Prize 500 Nikken Reward Points (Potential Income while qualifying $4,000)</a:t>
            </a:r>
          </a:p>
          <a:p>
            <a:r>
              <a:rPr lang="en-US" sz="2400" dirty="0"/>
              <a:t>This incentive is aimed at rewarding Consultants who create significant group volume for three consecutive months in a calendar year. </a:t>
            </a:r>
          </a:p>
          <a:p>
            <a:r>
              <a:rPr lang="en-US" sz="2400" dirty="0"/>
              <a:t>REQUIREMENTS </a:t>
            </a:r>
          </a:p>
          <a:p>
            <a:pPr marL="457200" indent="-457200">
              <a:buAutoNum type="arabicPeriod"/>
            </a:pPr>
            <a:r>
              <a:rPr lang="en-US" sz="2400" dirty="0"/>
              <a:t>1,200 PPV • Must achieve a minimum of 100 PPV each month during the qualification period </a:t>
            </a:r>
          </a:p>
          <a:p>
            <a:r>
              <a:rPr lang="en-US" sz="2400" dirty="0"/>
              <a:t>2. 12,000 PGPV (At least 50% must be from retail PV) • Must achieve a minimum of 2,000 PGPV each month during the qualification period. </a:t>
            </a:r>
          </a:p>
          <a:p>
            <a:r>
              <a:rPr lang="en-US" sz="2400" dirty="0"/>
              <a:t>REWARD </a:t>
            </a:r>
          </a:p>
          <a:p>
            <a:r>
              <a:rPr lang="en-US" sz="2400" dirty="0"/>
              <a:t>• Earn </a:t>
            </a:r>
            <a:r>
              <a:rPr lang="en-US" sz="2400" b="1" u="sng" dirty="0"/>
              <a:t>500 Nikken Rewards Points </a:t>
            </a:r>
            <a:r>
              <a:rPr lang="en-US" sz="2400" dirty="0"/>
              <a:t>redeemable for Nikken Products  </a:t>
            </a:r>
            <a:endParaRPr lang="en-US" dirty="0"/>
          </a:p>
        </p:txBody>
      </p:sp>
      <p:sp>
        <p:nvSpPr>
          <p:cNvPr id="7" name="TextBox 6">
            <a:extLst>
              <a:ext uri="{FF2B5EF4-FFF2-40B4-BE49-F238E27FC236}">
                <a16:creationId xmlns:a16="http://schemas.microsoft.com/office/drawing/2014/main" id="{A1E78212-F6FF-48F2-B8EF-5BAEC99C6677}"/>
              </a:ext>
            </a:extLst>
          </p:cNvPr>
          <p:cNvSpPr txBox="1"/>
          <p:nvPr/>
        </p:nvSpPr>
        <p:spPr>
          <a:xfrm>
            <a:off x="4285593" y="676061"/>
            <a:ext cx="2577662" cy="707886"/>
          </a:xfrm>
          <a:prstGeom prst="rect">
            <a:avLst/>
          </a:prstGeom>
          <a:solidFill>
            <a:schemeClr val="accent5">
              <a:lumMod val="75000"/>
            </a:schemeClr>
          </a:solidFill>
        </p:spPr>
        <p:txBody>
          <a:bodyPr wrap="square">
            <a:spAutoFit/>
          </a:bodyPr>
          <a:lstStyle/>
          <a:p>
            <a:r>
              <a:rPr lang="en-US" sz="4000" b="1" dirty="0"/>
              <a:t>CLUB KIAI </a:t>
            </a:r>
            <a:endParaRPr lang="en-US" sz="4000" dirty="0"/>
          </a:p>
        </p:txBody>
      </p:sp>
    </p:spTree>
    <p:extLst>
      <p:ext uri="{BB962C8B-B14F-4D97-AF65-F5344CB8AC3E}">
        <p14:creationId xmlns:p14="http://schemas.microsoft.com/office/powerpoint/2010/main" val="24235533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0965CC-5E1C-45D5-99F3-AC5957FD87A9}"/>
              </a:ext>
            </a:extLst>
          </p:cNvPr>
          <p:cNvSpPr txBox="1"/>
          <p:nvPr/>
        </p:nvSpPr>
        <p:spPr>
          <a:xfrm>
            <a:off x="924910" y="1189333"/>
            <a:ext cx="10637508" cy="4955203"/>
          </a:xfrm>
          <a:prstGeom prst="rect">
            <a:avLst/>
          </a:prstGeom>
          <a:noFill/>
        </p:spPr>
        <p:txBody>
          <a:bodyPr wrap="square">
            <a:spAutoFit/>
          </a:bodyPr>
          <a:lstStyle/>
          <a:p>
            <a:r>
              <a:rPr lang="en-US" sz="2400" dirty="0"/>
              <a:t>Prize- a trip worth $2,500 (Potential Inc while qualifying $8,000)</a:t>
            </a:r>
            <a:endParaRPr lang="en-US" sz="2800" dirty="0"/>
          </a:p>
          <a:p>
            <a:r>
              <a:rPr lang="en-US" sz="2400" dirty="0"/>
              <a:t>• Any 3 consecutive months during the whole year 2021 </a:t>
            </a:r>
          </a:p>
          <a:p>
            <a:r>
              <a:rPr lang="en-US" sz="2400" dirty="0"/>
              <a:t>REQUIREMENTS </a:t>
            </a:r>
          </a:p>
          <a:p>
            <a:r>
              <a:rPr lang="en-US" sz="2400" dirty="0"/>
              <a:t>• Accumulate the following during any 3 consecutive months: </a:t>
            </a:r>
          </a:p>
          <a:p>
            <a:r>
              <a:rPr lang="en-US" sz="2400" dirty="0"/>
              <a:t>1. 4,000 PPV </a:t>
            </a:r>
          </a:p>
          <a:p>
            <a:r>
              <a:rPr lang="en-US" sz="2400" dirty="0"/>
              <a:t>• Must achieve a minimum of 500 PPV each month during the qualification period. </a:t>
            </a:r>
          </a:p>
          <a:p>
            <a:r>
              <a:rPr lang="en-US" sz="2400" dirty="0"/>
              <a:t>2. 40,000 PGPV (At least 50% must be from retail PV) </a:t>
            </a:r>
          </a:p>
          <a:p>
            <a:r>
              <a:rPr lang="en-US" sz="2400" dirty="0"/>
              <a:t>• Must achieve a minimum of 6,000 PGPV each month during the qualification period. REWARD </a:t>
            </a:r>
          </a:p>
          <a:p>
            <a:r>
              <a:rPr lang="en-US" sz="2400" dirty="0"/>
              <a:t>• North America Region LOCAL TRIP 2021 </a:t>
            </a:r>
          </a:p>
          <a:p>
            <a:r>
              <a:rPr lang="en-US" sz="2400" dirty="0"/>
              <a:t>• Trip for 4 people: 4 days and 3 nights (hotel) </a:t>
            </a:r>
          </a:p>
          <a:p>
            <a:r>
              <a:rPr lang="en-US" sz="2400" dirty="0"/>
              <a:t>• 3 Nights Hotel for Family Trip </a:t>
            </a:r>
          </a:p>
          <a:p>
            <a:r>
              <a:rPr lang="en-US" sz="2400" dirty="0"/>
              <a:t>• Cap amount for this </a:t>
            </a:r>
            <a:r>
              <a:rPr lang="en-US" sz="2400" b="1" u="sng" dirty="0"/>
              <a:t>reward $2,500 USD  </a:t>
            </a:r>
          </a:p>
        </p:txBody>
      </p:sp>
      <p:pic>
        <p:nvPicPr>
          <p:cNvPr id="7" name="Picture 6">
            <a:extLst>
              <a:ext uri="{FF2B5EF4-FFF2-40B4-BE49-F238E27FC236}">
                <a16:creationId xmlns:a16="http://schemas.microsoft.com/office/drawing/2014/main" id="{8E538B37-19A0-4087-BB51-6373DBEC6BE7}"/>
              </a:ext>
            </a:extLst>
          </p:cNvPr>
          <p:cNvPicPr>
            <a:picLocks noChangeAspect="1"/>
          </p:cNvPicPr>
          <p:nvPr/>
        </p:nvPicPr>
        <p:blipFill>
          <a:blip r:embed="rId2"/>
          <a:stretch>
            <a:fillRect/>
          </a:stretch>
        </p:blipFill>
        <p:spPr>
          <a:xfrm>
            <a:off x="4455233" y="338527"/>
            <a:ext cx="2377646" cy="749873"/>
          </a:xfrm>
          <a:prstGeom prst="rect">
            <a:avLst/>
          </a:prstGeom>
          <a:solidFill>
            <a:schemeClr val="accent5">
              <a:lumMod val="75000"/>
            </a:schemeClr>
          </a:solidFill>
        </p:spPr>
      </p:pic>
    </p:spTree>
    <p:extLst>
      <p:ext uri="{BB962C8B-B14F-4D97-AF65-F5344CB8AC3E}">
        <p14:creationId xmlns:p14="http://schemas.microsoft.com/office/powerpoint/2010/main" val="29215607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F6C5045-A0FA-41BF-8B3B-C804ED4AF091}"/>
              </a:ext>
            </a:extLst>
          </p:cNvPr>
          <p:cNvSpPr txBox="1"/>
          <p:nvPr/>
        </p:nvSpPr>
        <p:spPr>
          <a:xfrm>
            <a:off x="788275" y="1171951"/>
            <a:ext cx="9774621" cy="830997"/>
          </a:xfrm>
          <a:prstGeom prst="rect">
            <a:avLst/>
          </a:prstGeom>
          <a:noFill/>
        </p:spPr>
        <p:txBody>
          <a:bodyPr wrap="square">
            <a:spAutoFit/>
          </a:bodyPr>
          <a:lstStyle/>
          <a:p>
            <a:r>
              <a:rPr lang="en-US" sz="2400" dirty="0"/>
              <a:t>Prize- a Trip, approximate value $5,000 ( Pot Income while qualifying12,500)</a:t>
            </a:r>
          </a:p>
          <a:p>
            <a:r>
              <a:rPr lang="en-US" sz="2400" dirty="0"/>
              <a:t>Silver rank Consultants and above  </a:t>
            </a:r>
          </a:p>
        </p:txBody>
      </p:sp>
      <p:sp>
        <p:nvSpPr>
          <p:cNvPr id="7" name="TextBox 6">
            <a:extLst>
              <a:ext uri="{FF2B5EF4-FFF2-40B4-BE49-F238E27FC236}">
                <a16:creationId xmlns:a16="http://schemas.microsoft.com/office/drawing/2014/main" id="{51AD004D-9324-42B9-8EEF-39DE55AC6087}"/>
              </a:ext>
            </a:extLst>
          </p:cNvPr>
          <p:cNvSpPr txBox="1"/>
          <p:nvPr/>
        </p:nvSpPr>
        <p:spPr>
          <a:xfrm>
            <a:off x="788276" y="2064503"/>
            <a:ext cx="10615448" cy="4524315"/>
          </a:xfrm>
          <a:prstGeom prst="rect">
            <a:avLst/>
          </a:prstGeom>
          <a:noFill/>
        </p:spPr>
        <p:txBody>
          <a:bodyPr wrap="square">
            <a:spAutoFit/>
          </a:bodyPr>
          <a:lstStyle/>
          <a:p>
            <a:r>
              <a:rPr lang="en-US" sz="2400" dirty="0"/>
              <a:t>1. 5,000 PPV </a:t>
            </a:r>
          </a:p>
          <a:p>
            <a:r>
              <a:rPr lang="en-US" sz="2400" dirty="0"/>
              <a:t>2. 50,000 PGPV (At least 50% must be from retail PV) REWARD </a:t>
            </a:r>
          </a:p>
          <a:p>
            <a:r>
              <a:rPr lang="en-US" sz="2400" dirty="0"/>
              <a:t>• Recognition as a member of TEAM KAIZEN at all NIKKEN events, 50% discount on HBM ST and other big events organized by the company. </a:t>
            </a:r>
          </a:p>
          <a:p>
            <a:r>
              <a:rPr lang="en-US" sz="2400" dirty="0"/>
              <a:t>• Consultant must achieve a minimum of 100 PPV in order for the PGPV to be counted for a given month. </a:t>
            </a:r>
          </a:p>
          <a:p>
            <a:r>
              <a:rPr lang="en-US" sz="2400" dirty="0"/>
              <a:t>• At least 5,000 PGPV in every quarter to qualify. • No more than 25,000 PGPV will count towards the incentive in any single quarter. </a:t>
            </a:r>
          </a:p>
          <a:p>
            <a:r>
              <a:rPr lang="en-US" sz="2400" dirty="0"/>
              <a:t>3. Sign up 6 new downline Consultants: • 3 in the frontline who each accumulate a minimum of 1,500 PGPV during the qualification period. • 3 others within the personal group who each accumulate a minimum of 500 PGPV during the qualification period</a:t>
            </a:r>
          </a:p>
        </p:txBody>
      </p:sp>
      <p:sp>
        <p:nvSpPr>
          <p:cNvPr id="9" name="TextBox 8">
            <a:extLst>
              <a:ext uri="{FF2B5EF4-FFF2-40B4-BE49-F238E27FC236}">
                <a16:creationId xmlns:a16="http://schemas.microsoft.com/office/drawing/2014/main" id="{3AC0341B-1059-4AA6-88CC-428210C0E0F8}"/>
              </a:ext>
            </a:extLst>
          </p:cNvPr>
          <p:cNvSpPr txBox="1"/>
          <p:nvPr/>
        </p:nvSpPr>
        <p:spPr>
          <a:xfrm>
            <a:off x="4857093" y="356344"/>
            <a:ext cx="2477813" cy="523220"/>
          </a:xfrm>
          <a:prstGeom prst="rect">
            <a:avLst/>
          </a:prstGeom>
          <a:solidFill>
            <a:schemeClr val="accent5">
              <a:lumMod val="75000"/>
            </a:schemeClr>
          </a:solidFill>
        </p:spPr>
        <p:txBody>
          <a:bodyPr wrap="square">
            <a:spAutoFit/>
          </a:bodyPr>
          <a:lstStyle/>
          <a:p>
            <a:r>
              <a:rPr kumimoji="0" lang="en-US" sz="2800" b="1" i="0" u="none" strike="noStrike" kern="1200" cap="none" spc="0" normalizeH="0" baseline="0" noProof="0" dirty="0">
                <a:ln>
                  <a:noFill/>
                </a:ln>
                <a:solidFill>
                  <a:prstClr val="white"/>
                </a:solidFill>
                <a:effectLst/>
                <a:uLnTx/>
                <a:uFillTx/>
                <a:latin typeface="Tw Cen MT" panose="020B0602020104020603"/>
                <a:ea typeface="+mn-ea"/>
                <a:cs typeface="+mn-cs"/>
              </a:rPr>
              <a:t>Team Kaizen </a:t>
            </a:r>
            <a:endParaRPr lang="en-US" dirty="0"/>
          </a:p>
        </p:txBody>
      </p:sp>
    </p:spTree>
    <p:extLst>
      <p:ext uri="{BB962C8B-B14F-4D97-AF65-F5344CB8AC3E}">
        <p14:creationId xmlns:p14="http://schemas.microsoft.com/office/powerpoint/2010/main" val="36607001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0965CC-5E1C-45D5-99F3-AC5957FD87A9}"/>
              </a:ext>
            </a:extLst>
          </p:cNvPr>
          <p:cNvSpPr txBox="1"/>
          <p:nvPr/>
        </p:nvSpPr>
        <p:spPr>
          <a:xfrm>
            <a:off x="973247" y="435788"/>
            <a:ext cx="9333186" cy="1200329"/>
          </a:xfrm>
          <a:prstGeom prst="rect">
            <a:avLst/>
          </a:prstGeom>
          <a:noFill/>
        </p:spPr>
        <p:txBody>
          <a:bodyPr wrap="square">
            <a:spAutoFit/>
          </a:bodyPr>
          <a:lstStyle/>
          <a:p>
            <a:endParaRPr lang="en-US" sz="2400" dirty="0"/>
          </a:p>
          <a:p>
            <a:r>
              <a:rPr lang="en-US" sz="2400" dirty="0"/>
              <a:t>Prize a Trip Approximate value $6,000 (pot Inc while qualifying $20,000)</a:t>
            </a:r>
          </a:p>
          <a:p>
            <a:r>
              <a:rPr lang="en-US" sz="2400" dirty="0"/>
              <a:t>Platinum rank Consultants and above  </a:t>
            </a:r>
          </a:p>
        </p:txBody>
      </p:sp>
      <p:sp>
        <p:nvSpPr>
          <p:cNvPr id="5" name="TextBox 4">
            <a:extLst>
              <a:ext uri="{FF2B5EF4-FFF2-40B4-BE49-F238E27FC236}">
                <a16:creationId xmlns:a16="http://schemas.microsoft.com/office/drawing/2014/main" id="{D0E65588-633E-4781-8363-CC7DE06F395A}"/>
              </a:ext>
            </a:extLst>
          </p:cNvPr>
          <p:cNvSpPr txBox="1"/>
          <p:nvPr/>
        </p:nvSpPr>
        <p:spPr>
          <a:xfrm>
            <a:off x="1046820" y="1697672"/>
            <a:ext cx="11077904" cy="4893647"/>
          </a:xfrm>
          <a:prstGeom prst="rect">
            <a:avLst/>
          </a:prstGeom>
          <a:noFill/>
        </p:spPr>
        <p:txBody>
          <a:bodyPr wrap="square">
            <a:spAutoFit/>
          </a:bodyPr>
          <a:lstStyle/>
          <a:p>
            <a:r>
              <a:rPr lang="en-US" sz="2400" dirty="0"/>
              <a:t> 1. 5,000 PPV </a:t>
            </a:r>
          </a:p>
          <a:p>
            <a:r>
              <a:rPr lang="en-US" sz="2400" dirty="0"/>
              <a:t>REWARD • Recognition as a member of TEAM TAISHI at all NIKKEN events, and receive a special NIKKEN product award. • Be invited as a special guest speaker at NIKKEN events. • Free entrance to HBM ST and other big events organized by the company.</a:t>
            </a:r>
          </a:p>
          <a:p>
            <a:r>
              <a:rPr lang="en-US" sz="2400" dirty="0"/>
              <a:t>• Trip to TBD 9 days and 8 nights Airfare for 2 people </a:t>
            </a:r>
          </a:p>
          <a:p>
            <a:r>
              <a:rPr lang="en-US" sz="2400" dirty="0"/>
              <a:t>2. 80,000 PGPV (At least 50% must be from retail PV) </a:t>
            </a:r>
          </a:p>
          <a:p>
            <a:r>
              <a:rPr lang="en-US" sz="2400" dirty="0"/>
              <a:t>• Consultant must achieve a minimum of 100 PPV in order for the PGPV to be counted for a given month. </a:t>
            </a:r>
          </a:p>
          <a:p>
            <a:r>
              <a:rPr lang="en-US" sz="2400" dirty="0"/>
              <a:t>• At least 10,000 PGPV in every quarter to qualify. </a:t>
            </a:r>
          </a:p>
          <a:p>
            <a:r>
              <a:rPr lang="en-US" sz="2400" dirty="0"/>
              <a:t>• No more than 40,000 PGPV will count towards the incentive in any single quarter. </a:t>
            </a:r>
          </a:p>
          <a:p>
            <a:r>
              <a:rPr lang="en-US" sz="2400" dirty="0"/>
              <a:t>3. Sign up 6 new downline Consultants: • 3 in the frontline who each accumulate a minimum of 1,500 PGPV during the qualification period. • 3 others within the personal group who each accumulate a minimum of 500 PGPV during the qualification period</a:t>
            </a:r>
          </a:p>
        </p:txBody>
      </p:sp>
      <p:sp>
        <p:nvSpPr>
          <p:cNvPr id="7" name="TextBox 6">
            <a:extLst>
              <a:ext uri="{FF2B5EF4-FFF2-40B4-BE49-F238E27FC236}">
                <a16:creationId xmlns:a16="http://schemas.microsoft.com/office/drawing/2014/main" id="{3376EC01-8891-44E3-8393-BD0BE2A326D0}"/>
              </a:ext>
            </a:extLst>
          </p:cNvPr>
          <p:cNvSpPr txBox="1"/>
          <p:nvPr/>
        </p:nvSpPr>
        <p:spPr>
          <a:xfrm>
            <a:off x="4740165" y="266681"/>
            <a:ext cx="2984937" cy="584775"/>
          </a:xfrm>
          <a:prstGeom prst="rect">
            <a:avLst/>
          </a:prstGeom>
          <a:solidFill>
            <a:schemeClr val="accent5">
              <a:lumMod val="75000"/>
            </a:schemeClr>
          </a:solidFill>
        </p:spPr>
        <p:txBody>
          <a:bodyPr wrap="square">
            <a:spAutoFit/>
          </a:bodyPr>
          <a:lstStyle/>
          <a:p>
            <a:r>
              <a:rPr lang="en-US" sz="3200" b="1" dirty="0"/>
              <a:t>Team Taishi </a:t>
            </a:r>
            <a:endParaRPr lang="en-US" sz="3200" dirty="0"/>
          </a:p>
        </p:txBody>
      </p:sp>
    </p:spTree>
    <p:extLst>
      <p:ext uri="{BB962C8B-B14F-4D97-AF65-F5344CB8AC3E}">
        <p14:creationId xmlns:p14="http://schemas.microsoft.com/office/powerpoint/2010/main" val="524259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7DD7DA-25BB-43AE-BEC1-A33086ECF4E9}"/>
              </a:ext>
            </a:extLst>
          </p:cNvPr>
          <p:cNvSpPr txBox="1"/>
          <p:nvPr/>
        </p:nvSpPr>
        <p:spPr>
          <a:xfrm>
            <a:off x="1466193" y="428178"/>
            <a:ext cx="10123713" cy="6001643"/>
          </a:xfrm>
          <a:prstGeom prst="rect">
            <a:avLst/>
          </a:prstGeom>
          <a:noFill/>
        </p:spPr>
        <p:txBody>
          <a:bodyPr wrap="square" rtlCol="0">
            <a:spAutoFit/>
          </a:bodyPr>
          <a:lstStyle/>
          <a:p>
            <a:r>
              <a:rPr lang="en-US" sz="2400" dirty="0"/>
              <a:t>Over my years with Nikken I have observed many wonderful things, </a:t>
            </a:r>
          </a:p>
          <a:p>
            <a:r>
              <a:rPr lang="en-US" sz="2400" dirty="0"/>
              <a:t>absolutely incredible stories from individuals all over the world.</a:t>
            </a:r>
          </a:p>
          <a:p>
            <a:endParaRPr lang="en-US" sz="2400" dirty="0"/>
          </a:p>
          <a:p>
            <a:r>
              <a:rPr lang="en-US" sz="2400" dirty="0"/>
              <a:t>I also observed how people took advantage of what Nikken created </a:t>
            </a:r>
          </a:p>
          <a:p>
            <a:r>
              <a:rPr lang="en-US" sz="2400" dirty="0"/>
              <a:t>and I also observed those who didn’t.</a:t>
            </a:r>
          </a:p>
          <a:p>
            <a:endParaRPr lang="en-US" sz="2400" dirty="0"/>
          </a:p>
          <a:p>
            <a:r>
              <a:rPr lang="en-US" sz="2400" dirty="0"/>
              <a:t>I saw and was a part of most every Royal Diamond’s run to Royal and I </a:t>
            </a:r>
          </a:p>
          <a:p>
            <a:r>
              <a:rPr lang="en-US" sz="2400" dirty="0"/>
              <a:t>observed that everyone did it differently but they all followed the </a:t>
            </a:r>
          </a:p>
          <a:p>
            <a:r>
              <a:rPr lang="en-US" sz="2400" dirty="0"/>
              <a:t>Nikken Compensation Plan and did what was laid out and required.</a:t>
            </a:r>
          </a:p>
          <a:p>
            <a:endParaRPr lang="en-US" sz="2400" dirty="0"/>
          </a:p>
          <a:p>
            <a:r>
              <a:rPr lang="en-US" sz="2400" dirty="0"/>
              <a:t>In this there were no exceptions. Individuals sold their distributorships </a:t>
            </a:r>
          </a:p>
          <a:p>
            <a:r>
              <a:rPr lang="en-US" sz="2400" dirty="0"/>
              <a:t>and others bought and some were gifted and some awarded.</a:t>
            </a:r>
          </a:p>
          <a:p>
            <a:endParaRPr lang="en-US" sz="2400" dirty="0"/>
          </a:p>
          <a:p>
            <a:r>
              <a:rPr lang="en-US" sz="2400" dirty="0"/>
              <a:t>But in the end, it boiled down to success is a relative term and each </a:t>
            </a:r>
          </a:p>
          <a:p>
            <a:r>
              <a:rPr lang="en-US" sz="2400" dirty="0"/>
              <a:t>person has a unique style in how they did what they did and got to where they got to.</a:t>
            </a:r>
          </a:p>
        </p:txBody>
      </p:sp>
    </p:spTree>
    <p:extLst>
      <p:ext uri="{BB962C8B-B14F-4D97-AF65-F5344CB8AC3E}">
        <p14:creationId xmlns:p14="http://schemas.microsoft.com/office/powerpoint/2010/main" val="22877108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33486-A323-42F8-94F5-BBCFD83CB495}"/>
              </a:ext>
            </a:extLst>
          </p:cNvPr>
          <p:cNvSpPr>
            <a:spLocks noGrp="1"/>
          </p:cNvSpPr>
          <p:nvPr>
            <p:ph type="title"/>
          </p:nvPr>
        </p:nvSpPr>
        <p:spPr>
          <a:xfrm>
            <a:off x="3474709" y="544373"/>
            <a:ext cx="4145291" cy="1115689"/>
          </a:xfrm>
          <a:solidFill>
            <a:schemeClr val="accent5">
              <a:lumMod val="75000"/>
            </a:schemeClr>
          </a:solidFill>
        </p:spPr>
        <p:txBody>
          <a:bodyPr/>
          <a:lstStyle/>
          <a:p>
            <a:r>
              <a:rPr lang="en-US" dirty="0"/>
              <a:t>Lifestyle incentive</a:t>
            </a:r>
          </a:p>
        </p:txBody>
      </p:sp>
      <p:sp>
        <p:nvSpPr>
          <p:cNvPr id="5" name="TextBox 4">
            <a:extLst>
              <a:ext uri="{FF2B5EF4-FFF2-40B4-BE49-F238E27FC236}">
                <a16:creationId xmlns:a16="http://schemas.microsoft.com/office/drawing/2014/main" id="{FCAAA4E7-9908-4E88-977F-DFA4DD7196DE}"/>
              </a:ext>
            </a:extLst>
          </p:cNvPr>
          <p:cNvSpPr txBox="1"/>
          <p:nvPr/>
        </p:nvSpPr>
        <p:spPr>
          <a:xfrm>
            <a:off x="1141413" y="2097088"/>
            <a:ext cx="10088891" cy="4216539"/>
          </a:xfrm>
          <a:prstGeom prst="rect">
            <a:avLst/>
          </a:prstGeom>
          <a:noFill/>
        </p:spPr>
        <p:txBody>
          <a:bodyPr wrap="square">
            <a:spAutoFit/>
          </a:bodyPr>
          <a:lstStyle/>
          <a:p>
            <a:r>
              <a:rPr lang="en-US" sz="2800" b="1" dirty="0"/>
              <a:t> </a:t>
            </a:r>
            <a:r>
              <a:rPr lang="en-US" sz="2400" dirty="0"/>
              <a:t>Prize Cash</a:t>
            </a:r>
          </a:p>
          <a:p>
            <a:r>
              <a:rPr lang="en-US" sz="2400" dirty="0"/>
              <a:t> How to Qualify </a:t>
            </a:r>
          </a:p>
          <a:p>
            <a:r>
              <a:rPr lang="en-US" sz="2400" dirty="0"/>
              <a:t>• Must be a Gold Consultant or above</a:t>
            </a:r>
          </a:p>
          <a:p>
            <a:r>
              <a:rPr lang="en-US" sz="2400" dirty="0"/>
              <a:t>• Be paid as Gold or above for three consecutive months (the qualification period) to be enrolled in Lifestyle Bonus program</a:t>
            </a:r>
          </a:p>
          <a:p>
            <a:r>
              <a:rPr lang="en-US" sz="2400" dirty="0"/>
              <a:t>• After fulfillment of the qualification period, Consultant will be eligible to be paid the Lifestyle Bonus</a:t>
            </a:r>
          </a:p>
          <a:p>
            <a:r>
              <a:rPr lang="en-US" sz="2400" dirty="0"/>
              <a:t>• Build a network organization exclusively with Nikken.</a:t>
            </a:r>
          </a:p>
          <a:p>
            <a:r>
              <a:rPr lang="en-US" sz="2400" dirty="0"/>
              <a:t> </a:t>
            </a:r>
          </a:p>
          <a:p>
            <a:endParaRPr lang="en-US" sz="2400" dirty="0"/>
          </a:p>
          <a:p>
            <a:r>
              <a:rPr lang="en-US" sz="2400" dirty="0"/>
              <a:t> </a:t>
            </a:r>
          </a:p>
        </p:txBody>
      </p:sp>
    </p:spTree>
    <p:extLst>
      <p:ext uri="{BB962C8B-B14F-4D97-AF65-F5344CB8AC3E}">
        <p14:creationId xmlns:p14="http://schemas.microsoft.com/office/powerpoint/2010/main" val="30853979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CAAA4E7-9908-4E88-977F-DFA4DD7196DE}"/>
              </a:ext>
            </a:extLst>
          </p:cNvPr>
          <p:cNvSpPr txBox="1"/>
          <p:nvPr/>
        </p:nvSpPr>
        <p:spPr>
          <a:xfrm>
            <a:off x="946972" y="946480"/>
            <a:ext cx="10055772" cy="3785652"/>
          </a:xfrm>
          <a:prstGeom prst="rect">
            <a:avLst/>
          </a:prstGeom>
          <a:noFill/>
        </p:spPr>
        <p:txBody>
          <a:bodyPr wrap="square">
            <a:spAutoFit/>
          </a:bodyPr>
          <a:lstStyle/>
          <a:p>
            <a:r>
              <a:rPr lang="en-US" sz="2400" dirty="0"/>
              <a:t>Monthly Qualification Requirement </a:t>
            </a:r>
          </a:p>
          <a:p>
            <a:r>
              <a:rPr lang="en-US" sz="2400" dirty="0"/>
              <a:t>• If a Consultant meets PPV, PGPV but fails to satisfy other requirements to be paid as a Gold, he/she will only receive one percent of his/her PGCV. </a:t>
            </a:r>
          </a:p>
          <a:p>
            <a:r>
              <a:rPr lang="en-US" sz="2400" dirty="0"/>
              <a:t>• Consultants must meet PPV, PGPV, OPV, non-primary OPV and non-primary and secondary OPV requirements and be paid as a Gold or above in order to receive the Lifestyle Bonus on the breakaway volume in leadership levels. </a:t>
            </a:r>
          </a:p>
          <a:p>
            <a:endParaRPr lang="en-US" sz="2400" dirty="0"/>
          </a:p>
          <a:p>
            <a:r>
              <a:rPr lang="en-US" sz="2400" dirty="0"/>
              <a:t>Benefits </a:t>
            </a:r>
          </a:p>
          <a:p>
            <a:r>
              <a:rPr lang="en-US" sz="2400" dirty="0"/>
              <a:t>Payout by Rank           Gold       Platinum           Diamond        R. Diamond </a:t>
            </a:r>
          </a:p>
          <a:p>
            <a:r>
              <a:rPr lang="en-US" sz="2400" dirty="0"/>
              <a:t>Lifestyle  Bonus      Up to $500* Up to $1000* Up to $1500* Up to $2000*</a:t>
            </a:r>
          </a:p>
        </p:txBody>
      </p:sp>
    </p:spTree>
    <p:extLst>
      <p:ext uri="{BB962C8B-B14F-4D97-AF65-F5344CB8AC3E}">
        <p14:creationId xmlns:p14="http://schemas.microsoft.com/office/powerpoint/2010/main" val="42531652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C4E65-85BC-4D6E-9A0B-09181A34F8F0}"/>
              </a:ext>
            </a:extLst>
          </p:cNvPr>
          <p:cNvSpPr>
            <a:spLocks noGrp="1"/>
          </p:cNvSpPr>
          <p:nvPr>
            <p:ph type="title"/>
          </p:nvPr>
        </p:nvSpPr>
        <p:spPr>
          <a:xfrm>
            <a:off x="1971730" y="492394"/>
            <a:ext cx="7697787" cy="962831"/>
          </a:xfrm>
          <a:solidFill>
            <a:schemeClr val="accent5">
              <a:lumMod val="75000"/>
            </a:schemeClr>
          </a:solidFill>
        </p:spPr>
        <p:txBody>
          <a:bodyPr/>
          <a:lstStyle/>
          <a:p>
            <a:r>
              <a:rPr lang="en-US" dirty="0"/>
              <a:t>Leadership levels how this works</a:t>
            </a:r>
          </a:p>
        </p:txBody>
      </p:sp>
      <p:sp>
        <p:nvSpPr>
          <p:cNvPr id="3" name="TextBox 2">
            <a:extLst>
              <a:ext uri="{FF2B5EF4-FFF2-40B4-BE49-F238E27FC236}">
                <a16:creationId xmlns:a16="http://schemas.microsoft.com/office/drawing/2014/main" id="{9B773A26-DFD2-4C0E-890F-B2FEDFDF6A8F}"/>
              </a:ext>
            </a:extLst>
          </p:cNvPr>
          <p:cNvSpPr txBox="1"/>
          <p:nvPr/>
        </p:nvSpPr>
        <p:spPr>
          <a:xfrm>
            <a:off x="836613" y="1860331"/>
            <a:ext cx="11162286" cy="3539430"/>
          </a:xfrm>
          <a:prstGeom prst="rect">
            <a:avLst/>
          </a:prstGeom>
          <a:noFill/>
        </p:spPr>
        <p:txBody>
          <a:bodyPr wrap="none" rtlCol="0">
            <a:spAutoFit/>
          </a:bodyPr>
          <a:lstStyle/>
          <a:p>
            <a:r>
              <a:rPr lang="en-US" sz="2400" dirty="0"/>
              <a:t>This area starts at Silver and goes through Royal Diamond. The basic idea </a:t>
            </a:r>
          </a:p>
          <a:p>
            <a:r>
              <a:rPr lang="en-US" sz="2400" dirty="0"/>
              <a:t>as you will see on the next page is to build a team and this team grows in DEPTH and the </a:t>
            </a:r>
          </a:p>
          <a:p>
            <a:r>
              <a:rPr lang="en-US" sz="2400" dirty="0"/>
              <a:t>deeper it goes the WIDER it gets and thus the greater the return to the BUILDER.</a:t>
            </a:r>
          </a:p>
          <a:p>
            <a:endParaRPr lang="en-US" sz="2400" dirty="0"/>
          </a:p>
          <a:p>
            <a:r>
              <a:rPr lang="en-US" sz="2400" dirty="0"/>
              <a:t>But this does not just happen, </a:t>
            </a:r>
            <a:r>
              <a:rPr lang="en-US" sz="2800" b="1" u="sng" dirty="0"/>
              <a:t>it needs to be built by planning and doing the </a:t>
            </a:r>
          </a:p>
          <a:p>
            <a:r>
              <a:rPr lang="en-US" sz="2800" b="1" u="sng" dirty="0"/>
              <a:t>activities that are known to create these results.</a:t>
            </a:r>
          </a:p>
          <a:p>
            <a:endParaRPr lang="en-US" sz="2400" dirty="0"/>
          </a:p>
          <a:p>
            <a:r>
              <a:rPr lang="en-US" sz="2400" dirty="0"/>
              <a:t>They are similar to all the other activities but not everyone will build a business </a:t>
            </a:r>
          </a:p>
          <a:p>
            <a:r>
              <a:rPr lang="en-US" sz="2400" dirty="0"/>
              <a:t>so you need to look for these people and rather aggressively, again to make it work.</a:t>
            </a:r>
          </a:p>
        </p:txBody>
      </p:sp>
    </p:spTree>
    <p:extLst>
      <p:ext uri="{BB962C8B-B14F-4D97-AF65-F5344CB8AC3E}">
        <p14:creationId xmlns:p14="http://schemas.microsoft.com/office/powerpoint/2010/main" val="40305477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E93-9059-48DD-A82F-BEB6D9E9FDC2}"/>
              </a:ext>
            </a:extLst>
          </p:cNvPr>
          <p:cNvSpPr>
            <a:spLocks noGrp="1"/>
          </p:cNvSpPr>
          <p:nvPr>
            <p:ph type="title"/>
          </p:nvPr>
        </p:nvSpPr>
        <p:spPr>
          <a:xfrm>
            <a:off x="2202957" y="578845"/>
            <a:ext cx="7708297" cy="821399"/>
          </a:xfrm>
          <a:solidFill>
            <a:schemeClr val="accent5">
              <a:lumMod val="75000"/>
            </a:schemeClr>
          </a:solidFill>
        </p:spPr>
        <p:txBody>
          <a:bodyPr>
            <a:normAutofit/>
          </a:bodyPr>
          <a:lstStyle/>
          <a:p>
            <a:r>
              <a:rPr lang="en-US" dirty="0"/>
              <a:t>Depth growth structure concept</a:t>
            </a:r>
          </a:p>
        </p:txBody>
      </p:sp>
      <p:sp>
        <p:nvSpPr>
          <p:cNvPr id="3" name="TextBox 2">
            <a:extLst>
              <a:ext uri="{FF2B5EF4-FFF2-40B4-BE49-F238E27FC236}">
                <a16:creationId xmlns:a16="http://schemas.microsoft.com/office/drawing/2014/main" id="{6C291FAB-FEC0-4BC8-ABFA-6A89930C4893}"/>
              </a:ext>
            </a:extLst>
          </p:cNvPr>
          <p:cNvSpPr txBox="1"/>
          <p:nvPr/>
        </p:nvSpPr>
        <p:spPr>
          <a:xfrm>
            <a:off x="814342" y="1723697"/>
            <a:ext cx="10560140" cy="4524315"/>
          </a:xfrm>
          <a:prstGeom prst="rect">
            <a:avLst/>
          </a:prstGeom>
          <a:noFill/>
        </p:spPr>
        <p:txBody>
          <a:bodyPr wrap="square" rtlCol="0">
            <a:spAutoFit/>
          </a:bodyPr>
          <a:lstStyle/>
          <a:p>
            <a:r>
              <a:rPr lang="en-US" sz="2400" dirty="0"/>
              <a:t>This is the Big Money and when you see why this is so you will want to talk about </a:t>
            </a:r>
          </a:p>
          <a:p>
            <a:r>
              <a:rPr lang="en-US" sz="2400" dirty="0"/>
              <a:t>this as it will be of interest to many. It’s based on the concept of Leverage and Large Numbers</a:t>
            </a:r>
          </a:p>
          <a:p>
            <a:endParaRPr lang="en-US" sz="2400" dirty="0"/>
          </a:p>
          <a:p>
            <a:r>
              <a:rPr lang="en-US" sz="2400" dirty="0"/>
              <a:t>Level 1  Go out and find                3</a:t>
            </a:r>
          </a:p>
          <a:p>
            <a:r>
              <a:rPr lang="en-US" sz="2400" dirty="0"/>
              <a:t>Level 2 Teach 3 to each get     3 = 9                                      	              Silver</a:t>
            </a:r>
          </a:p>
          <a:p>
            <a:r>
              <a:rPr lang="en-US" sz="2400" dirty="0"/>
              <a:t>Level 3 Same idea get       9 x 3= 27                                                     Gold</a:t>
            </a:r>
          </a:p>
          <a:p>
            <a:r>
              <a:rPr lang="en-US" sz="2400" dirty="0"/>
              <a:t>Level 4 Same idea get     27 x 3 = 81                                                 Platinum</a:t>
            </a:r>
          </a:p>
          <a:p>
            <a:r>
              <a:rPr lang="en-US" sz="2400" dirty="0"/>
              <a:t>Level 5 Same idea get     81 x 3=243                                                Diamond</a:t>
            </a:r>
          </a:p>
          <a:p>
            <a:r>
              <a:rPr lang="en-US" sz="2400" dirty="0"/>
              <a:t>Level 6 Same Idea get 243 x 3 = 729                                            Royal Diamond</a:t>
            </a:r>
          </a:p>
          <a:p>
            <a:r>
              <a:rPr lang="en-US" sz="2400" dirty="0"/>
              <a:t>Total Potential                            1092</a:t>
            </a:r>
          </a:p>
          <a:p>
            <a:r>
              <a:rPr lang="en-US" sz="2400" dirty="0"/>
              <a:t>What if you made $100 per year from each one; Surprise $109,200</a:t>
            </a:r>
          </a:p>
        </p:txBody>
      </p:sp>
    </p:spTree>
    <p:extLst>
      <p:ext uri="{BB962C8B-B14F-4D97-AF65-F5344CB8AC3E}">
        <p14:creationId xmlns:p14="http://schemas.microsoft.com/office/powerpoint/2010/main" val="1143021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83462-1601-44CC-B47D-4674DD0260AB}"/>
              </a:ext>
            </a:extLst>
          </p:cNvPr>
          <p:cNvSpPr>
            <a:spLocks noGrp="1"/>
          </p:cNvSpPr>
          <p:nvPr>
            <p:ph type="title"/>
          </p:nvPr>
        </p:nvSpPr>
        <p:spPr>
          <a:xfrm>
            <a:off x="5160579" y="106399"/>
            <a:ext cx="1650124" cy="850042"/>
          </a:xfrm>
          <a:solidFill>
            <a:schemeClr val="accent5">
              <a:lumMod val="75000"/>
            </a:schemeClr>
          </a:solidFill>
        </p:spPr>
        <p:txBody>
          <a:bodyPr>
            <a:normAutofit fontScale="90000"/>
          </a:bodyPr>
          <a:lstStyle/>
          <a:p>
            <a:r>
              <a:rPr lang="en-US" dirty="0"/>
              <a:t>                                Gold</a:t>
            </a:r>
          </a:p>
        </p:txBody>
      </p:sp>
      <p:sp>
        <p:nvSpPr>
          <p:cNvPr id="4" name="TextBox 3">
            <a:extLst>
              <a:ext uri="{FF2B5EF4-FFF2-40B4-BE49-F238E27FC236}">
                <a16:creationId xmlns:a16="http://schemas.microsoft.com/office/drawing/2014/main" id="{ACCCF999-DA28-48E1-9F4C-EF3320239192}"/>
              </a:ext>
            </a:extLst>
          </p:cNvPr>
          <p:cNvSpPr txBox="1"/>
          <p:nvPr/>
        </p:nvSpPr>
        <p:spPr>
          <a:xfrm>
            <a:off x="935420" y="1227616"/>
            <a:ext cx="10562897" cy="4893647"/>
          </a:xfrm>
          <a:prstGeom prst="rect">
            <a:avLst/>
          </a:prstGeom>
          <a:noFill/>
        </p:spPr>
        <p:txBody>
          <a:bodyPr wrap="square">
            <a:spAutoFit/>
          </a:bodyPr>
          <a:lstStyle/>
          <a:p>
            <a:r>
              <a:rPr lang="en-US" sz="2400" dirty="0"/>
              <a:t>Gold Consultant Rank Advancement </a:t>
            </a:r>
          </a:p>
          <a:p>
            <a:r>
              <a:rPr lang="en-US" sz="2400" dirty="0"/>
              <a:t>• Achieve 100 PPV and a PGPV of 1,500. </a:t>
            </a:r>
          </a:p>
          <a:p>
            <a:r>
              <a:rPr lang="en-US" sz="2400" dirty="0"/>
              <a:t>• Achieve Organizational Point Volume of 15,000 with at least 5,000 of the minimum OPV requirement being met by legs outside the primary leg and at least 1,500 of the minimum OPV requirement being met by legs outside the primary and secondary legs. </a:t>
            </a:r>
          </a:p>
          <a:p>
            <a:r>
              <a:rPr lang="en-US" sz="2400" dirty="0"/>
              <a:t>Monthly Qualification Requirements </a:t>
            </a:r>
          </a:p>
          <a:p>
            <a:r>
              <a:rPr lang="en-US" sz="2400" dirty="0"/>
              <a:t>• Achieve 100 PPV. </a:t>
            </a:r>
          </a:p>
          <a:p>
            <a:r>
              <a:rPr lang="en-US" sz="2400" dirty="0"/>
              <a:t>• Maintain a PGPV of 1,500. • Maintain an Organizational Point Volume of at least 15,000 each month with at least 5,000 of the minimum OPV requirement being met by legs outside the primary leg and at least 1,500 of the minimum OPV requirement being met by legs outside the primary and secondary legs to be eligible for a Leadership Bonus at pin rank.</a:t>
            </a:r>
          </a:p>
        </p:txBody>
      </p:sp>
    </p:spTree>
    <p:extLst>
      <p:ext uri="{BB962C8B-B14F-4D97-AF65-F5344CB8AC3E}">
        <p14:creationId xmlns:p14="http://schemas.microsoft.com/office/powerpoint/2010/main" val="6131211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D50E8D-900F-4033-A1CE-97881C3DF2FE}"/>
              </a:ext>
            </a:extLst>
          </p:cNvPr>
          <p:cNvSpPr txBox="1"/>
          <p:nvPr/>
        </p:nvSpPr>
        <p:spPr>
          <a:xfrm>
            <a:off x="1702676" y="1320730"/>
            <a:ext cx="8439806" cy="4216539"/>
          </a:xfrm>
          <a:prstGeom prst="rect">
            <a:avLst/>
          </a:prstGeom>
          <a:noFill/>
        </p:spPr>
        <p:txBody>
          <a:bodyPr wrap="square">
            <a:spAutoFit/>
          </a:bodyPr>
          <a:lstStyle/>
          <a:p>
            <a:r>
              <a:rPr lang="en-US" sz="2800" b="1" dirty="0"/>
              <a:t>Benefits </a:t>
            </a:r>
          </a:p>
          <a:p>
            <a:r>
              <a:rPr lang="en-US" sz="2400" dirty="0"/>
              <a:t>• 20% retail profits on customer sales (when sold at suggested retail prices). </a:t>
            </a:r>
          </a:p>
          <a:p>
            <a:r>
              <a:rPr lang="en-US" sz="2400" dirty="0"/>
              <a:t>• 20% Personal CV rebate. </a:t>
            </a:r>
          </a:p>
          <a:p>
            <a:r>
              <a:rPr lang="en-US" sz="2400" dirty="0"/>
              <a:t>• Up to 15% Personal Group CV override if Consultant meets monthly PPV and PGPV requirements, otherwise Consultant will receive up to 10% Personal Group CV Override if monthly PPV is met and PGPV is not met. </a:t>
            </a:r>
          </a:p>
          <a:p>
            <a:r>
              <a:rPr lang="en-US" sz="2400" dirty="0"/>
              <a:t>• 6% Leadership Bonus on Personal Group CV </a:t>
            </a:r>
            <a:r>
              <a:rPr lang="en-US" sz="2400" b="1" u="sng" dirty="0"/>
              <a:t>down through three levels of qualified Silver or above Consultants</a:t>
            </a:r>
            <a:r>
              <a:rPr lang="en-US" sz="2400" dirty="0"/>
              <a:t>. </a:t>
            </a:r>
          </a:p>
          <a:p>
            <a:r>
              <a:rPr lang="en-US" sz="2400" dirty="0"/>
              <a:t>• Eligible to qualify for Lifestyle Bonus.  </a:t>
            </a:r>
          </a:p>
        </p:txBody>
      </p:sp>
    </p:spTree>
    <p:extLst>
      <p:ext uri="{BB962C8B-B14F-4D97-AF65-F5344CB8AC3E}">
        <p14:creationId xmlns:p14="http://schemas.microsoft.com/office/powerpoint/2010/main" val="5244500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AF663-AC46-47A4-86CE-BDD08C6EB236}"/>
              </a:ext>
            </a:extLst>
          </p:cNvPr>
          <p:cNvSpPr>
            <a:spLocks noGrp="1"/>
          </p:cNvSpPr>
          <p:nvPr>
            <p:ph type="title"/>
          </p:nvPr>
        </p:nvSpPr>
        <p:spPr>
          <a:xfrm>
            <a:off x="4775638" y="303208"/>
            <a:ext cx="2640723" cy="868155"/>
          </a:xfrm>
          <a:solidFill>
            <a:schemeClr val="accent5">
              <a:lumMod val="75000"/>
            </a:schemeClr>
          </a:solidFill>
        </p:spPr>
        <p:txBody>
          <a:bodyPr/>
          <a:lstStyle/>
          <a:p>
            <a:r>
              <a:rPr lang="en-US" dirty="0"/>
              <a:t>Platinum</a:t>
            </a:r>
          </a:p>
        </p:txBody>
      </p:sp>
      <p:sp>
        <p:nvSpPr>
          <p:cNvPr id="4" name="TextBox 3">
            <a:extLst>
              <a:ext uri="{FF2B5EF4-FFF2-40B4-BE49-F238E27FC236}">
                <a16:creationId xmlns:a16="http://schemas.microsoft.com/office/drawing/2014/main" id="{57B79277-A28B-484B-BEB1-FBAE4B8B920D}"/>
              </a:ext>
            </a:extLst>
          </p:cNvPr>
          <p:cNvSpPr txBox="1"/>
          <p:nvPr/>
        </p:nvSpPr>
        <p:spPr>
          <a:xfrm>
            <a:off x="1143001" y="1351508"/>
            <a:ext cx="10555013" cy="4524315"/>
          </a:xfrm>
          <a:prstGeom prst="rect">
            <a:avLst/>
          </a:prstGeom>
          <a:noFill/>
        </p:spPr>
        <p:txBody>
          <a:bodyPr wrap="square">
            <a:spAutoFit/>
          </a:bodyPr>
          <a:lstStyle/>
          <a:p>
            <a:r>
              <a:rPr lang="en-US" sz="2400" dirty="0"/>
              <a:t>Platinum Consultant Rank Advancement  </a:t>
            </a:r>
          </a:p>
          <a:p>
            <a:r>
              <a:rPr lang="en-US" sz="2400" dirty="0"/>
              <a:t>• Achieve 100 PPV and a PGPV of 1,000. </a:t>
            </a:r>
          </a:p>
          <a:p>
            <a:r>
              <a:rPr lang="en-US" sz="2400" dirty="0"/>
              <a:t>• Achieve Organization Point Volume of at least 30,000 with at least 10,000 of the minimum OPV requirement being met by legs outside the primary leg and at least 3,000 of the minimum OPV requirement being met by legs outside the primary and secondary legs. </a:t>
            </a:r>
          </a:p>
          <a:p>
            <a:r>
              <a:rPr lang="en-US" sz="2400" dirty="0"/>
              <a:t>Monthly Qualification Requirements </a:t>
            </a:r>
          </a:p>
          <a:p>
            <a:r>
              <a:rPr lang="en-US" sz="2400" dirty="0"/>
              <a:t>• Achieve 100 PPV • Maintain a PGPV of 1,000 </a:t>
            </a:r>
          </a:p>
          <a:p>
            <a:r>
              <a:rPr lang="en-US" sz="2400" dirty="0"/>
              <a:t>• Maintain an Organizational Point Volume of at least 30,000 each month with at least 10,000 of the minimum OPV requirement being met by legs outside the primary leg and at least 3,000 of the minimum OPV requirement being met by legs outside the primary and secondary legs to be eligible for a Leadership Bonus at pin rank.  </a:t>
            </a:r>
          </a:p>
        </p:txBody>
      </p:sp>
    </p:spTree>
    <p:extLst>
      <p:ext uri="{BB962C8B-B14F-4D97-AF65-F5344CB8AC3E}">
        <p14:creationId xmlns:p14="http://schemas.microsoft.com/office/powerpoint/2010/main" val="24409340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D610D0-66E6-4591-BEF5-5B03ED65986F}"/>
              </a:ext>
            </a:extLst>
          </p:cNvPr>
          <p:cNvSpPr txBox="1"/>
          <p:nvPr/>
        </p:nvSpPr>
        <p:spPr>
          <a:xfrm>
            <a:off x="1051034" y="1426127"/>
            <a:ext cx="9890235" cy="3477875"/>
          </a:xfrm>
          <a:prstGeom prst="rect">
            <a:avLst/>
          </a:prstGeom>
          <a:noFill/>
        </p:spPr>
        <p:txBody>
          <a:bodyPr wrap="square">
            <a:spAutoFit/>
          </a:bodyPr>
          <a:lstStyle/>
          <a:p>
            <a:r>
              <a:rPr lang="en-US" sz="2800" b="1" dirty="0"/>
              <a:t>Benefits </a:t>
            </a:r>
          </a:p>
          <a:p>
            <a:r>
              <a:rPr lang="en-US" sz="2400" dirty="0"/>
              <a:t>• 20% retail profits on customer sales (when sold at suggested retail prices). </a:t>
            </a:r>
          </a:p>
          <a:p>
            <a:r>
              <a:rPr lang="en-US" sz="2400" dirty="0"/>
              <a:t>• 20% Personal CV rebate. </a:t>
            </a:r>
          </a:p>
          <a:p>
            <a:r>
              <a:rPr lang="en-US" sz="2400" dirty="0"/>
              <a:t>• Up to 15% Personal Group CV override if Consultant meets monthly PPV and PGPV requirements, otherwise Consultant will receive up to 10% Personal Group CV Override if monthly PPV is met and PGPV is not met. </a:t>
            </a:r>
          </a:p>
          <a:p>
            <a:r>
              <a:rPr lang="en-US" sz="2400" dirty="0"/>
              <a:t>• 6% Leadership Bonus on Personal Group CV </a:t>
            </a:r>
            <a:r>
              <a:rPr lang="en-US" sz="2400" b="1" u="sng" dirty="0"/>
              <a:t>down through four levels of qualified Silver or above Consultants. </a:t>
            </a:r>
          </a:p>
          <a:p>
            <a:r>
              <a:rPr lang="en-US" sz="2400" dirty="0"/>
              <a:t>• Eligible to qualify for Lifestyle Bonus. </a:t>
            </a:r>
          </a:p>
        </p:txBody>
      </p:sp>
    </p:spTree>
    <p:extLst>
      <p:ext uri="{BB962C8B-B14F-4D97-AF65-F5344CB8AC3E}">
        <p14:creationId xmlns:p14="http://schemas.microsoft.com/office/powerpoint/2010/main" val="33862199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C85A-0CFA-424F-9DB2-B0A78CD37CAA}"/>
              </a:ext>
            </a:extLst>
          </p:cNvPr>
          <p:cNvSpPr>
            <a:spLocks noGrp="1"/>
          </p:cNvSpPr>
          <p:nvPr>
            <p:ph type="title"/>
          </p:nvPr>
        </p:nvSpPr>
        <p:spPr>
          <a:xfrm>
            <a:off x="4827396" y="280777"/>
            <a:ext cx="2537208" cy="894971"/>
          </a:xfrm>
          <a:solidFill>
            <a:schemeClr val="accent5">
              <a:lumMod val="75000"/>
            </a:schemeClr>
          </a:solidFill>
        </p:spPr>
        <p:txBody>
          <a:bodyPr/>
          <a:lstStyle/>
          <a:p>
            <a:r>
              <a:rPr lang="en-US" dirty="0"/>
              <a:t>diamond</a:t>
            </a:r>
          </a:p>
        </p:txBody>
      </p:sp>
      <p:sp>
        <p:nvSpPr>
          <p:cNvPr id="4" name="TextBox 3">
            <a:extLst>
              <a:ext uri="{FF2B5EF4-FFF2-40B4-BE49-F238E27FC236}">
                <a16:creationId xmlns:a16="http://schemas.microsoft.com/office/drawing/2014/main" id="{53449B73-E162-462B-BD99-F8982BF77E5C}"/>
              </a:ext>
            </a:extLst>
          </p:cNvPr>
          <p:cNvSpPr txBox="1"/>
          <p:nvPr/>
        </p:nvSpPr>
        <p:spPr>
          <a:xfrm>
            <a:off x="1128273" y="1314244"/>
            <a:ext cx="10352690" cy="5262979"/>
          </a:xfrm>
          <a:prstGeom prst="rect">
            <a:avLst/>
          </a:prstGeom>
          <a:noFill/>
        </p:spPr>
        <p:txBody>
          <a:bodyPr wrap="square">
            <a:spAutoFit/>
          </a:bodyPr>
          <a:lstStyle/>
          <a:p>
            <a:r>
              <a:rPr lang="en-US" sz="2400" dirty="0"/>
              <a:t>Diamond Consultant Rank Advancement  </a:t>
            </a:r>
          </a:p>
          <a:p>
            <a:r>
              <a:rPr lang="en-US" sz="2400" dirty="0"/>
              <a:t>• Achieve 100 PPV and a PGPV of 1,000. Achieve an Organization Point Volume of at least 100,000 with at least 33,000 of the minimum OPV requirement being met by legs outside the primary leg and at least 10,000 of the minimum OPV requirement being met by legs outside the primary and secondary legs.</a:t>
            </a:r>
          </a:p>
          <a:p>
            <a:endParaRPr lang="en-US" sz="2400" dirty="0"/>
          </a:p>
          <a:p>
            <a:r>
              <a:rPr lang="en-US" sz="2400" dirty="0"/>
              <a:t>Monthly Qualification Requirements </a:t>
            </a:r>
          </a:p>
          <a:p>
            <a:r>
              <a:rPr lang="en-US" sz="2400" dirty="0"/>
              <a:t>• Achieve 100 PPV. </a:t>
            </a:r>
          </a:p>
          <a:p>
            <a:r>
              <a:rPr lang="en-US" sz="2400" dirty="0"/>
              <a:t>• Maintain a PGPV of 1,000 </a:t>
            </a:r>
          </a:p>
          <a:p>
            <a:r>
              <a:rPr lang="en-US" sz="2400" dirty="0"/>
              <a:t>• Maintain an Organization Point Volume of at least 100,000 each month with at least 33,000 of the minimum OPV requirement being met by legs outside the primary leg and at least 10,000 of the minimum OPV requirement being met by legs outside the primary and secondary legs to be eligible for a Leadership Bonus at pin rank</a:t>
            </a:r>
          </a:p>
        </p:txBody>
      </p:sp>
    </p:spTree>
    <p:extLst>
      <p:ext uri="{BB962C8B-B14F-4D97-AF65-F5344CB8AC3E}">
        <p14:creationId xmlns:p14="http://schemas.microsoft.com/office/powerpoint/2010/main" val="13755166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3EFE06-E39E-4C7C-A362-02D4A538CF2A}"/>
              </a:ext>
            </a:extLst>
          </p:cNvPr>
          <p:cNvSpPr txBox="1"/>
          <p:nvPr/>
        </p:nvSpPr>
        <p:spPr>
          <a:xfrm>
            <a:off x="1261241" y="1166842"/>
            <a:ext cx="9921766" cy="4524315"/>
          </a:xfrm>
          <a:prstGeom prst="rect">
            <a:avLst/>
          </a:prstGeom>
          <a:noFill/>
        </p:spPr>
        <p:txBody>
          <a:bodyPr wrap="square">
            <a:spAutoFit/>
          </a:bodyPr>
          <a:lstStyle/>
          <a:p>
            <a:r>
              <a:rPr lang="en-US" sz="2400" dirty="0"/>
              <a:t>Benefits</a:t>
            </a:r>
          </a:p>
          <a:p>
            <a:r>
              <a:rPr lang="en-US" sz="2400" dirty="0"/>
              <a:t>20% retail profits on customer sales when sold at suggested retail prices. </a:t>
            </a:r>
          </a:p>
          <a:p>
            <a:r>
              <a:rPr lang="en-US" sz="2400" dirty="0"/>
              <a:t>• 20% Personal CV rebate. </a:t>
            </a:r>
          </a:p>
          <a:p>
            <a:r>
              <a:rPr lang="en-US" sz="2400" dirty="0"/>
              <a:t>• Up to 15% Personal Group CV override if Consultant meets monthly PPV and PGPV requirements, otherwise Consultant will receive up to 10% Personal Group CV Override if monthly PPV is met and PGPV is not met. </a:t>
            </a:r>
          </a:p>
          <a:p>
            <a:r>
              <a:rPr lang="en-US" sz="2400" dirty="0"/>
              <a:t>• Receive override up to 20% on Direct downlines who do not meet their 100 PPV monthly requirements if Consultant meets monthly PPV and PGPV requirements, otherwise receive up to 15%. </a:t>
            </a:r>
          </a:p>
          <a:p>
            <a:r>
              <a:rPr lang="en-US" sz="2400" dirty="0"/>
              <a:t>• 6% Leadership Bonus on Personal Group CV </a:t>
            </a:r>
            <a:r>
              <a:rPr lang="en-US" sz="2400" b="1" u="sng" dirty="0"/>
              <a:t>down through five levels of qualified Silver or above Consultants. </a:t>
            </a:r>
          </a:p>
          <a:p>
            <a:r>
              <a:rPr lang="en-US" sz="2400" dirty="0"/>
              <a:t>• Eligible to qualify for Lifestyle Bonus.</a:t>
            </a:r>
          </a:p>
        </p:txBody>
      </p:sp>
    </p:spTree>
    <p:extLst>
      <p:ext uri="{BB962C8B-B14F-4D97-AF65-F5344CB8AC3E}">
        <p14:creationId xmlns:p14="http://schemas.microsoft.com/office/powerpoint/2010/main" val="1094717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80DB2-9C88-4830-8753-6121B58EEADC}"/>
              </a:ext>
            </a:extLst>
          </p:cNvPr>
          <p:cNvSpPr>
            <a:spLocks noGrp="1"/>
          </p:cNvSpPr>
          <p:nvPr>
            <p:ph type="title"/>
          </p:nvPr>
        </p:nvSpPr>
        <p:spPr>
          <a:xfrm>
            <a:off x="3485219" y="851338"/>
            <a:ext cx="4492133" cy="651642"/>
          </a:xfrm>
          <a:solidFill>
            <a:srgbClr val="00B0F0"/>
          </a:solidFill>
        </p:spPr>
        <p:txBody>
          <a:bodyPr>
            <a:normAutofit fontScale="90000"/>
          </a:bodyPr>
          <a:lstStyle/>
          <a:p>
            <a:r>
              <a:rPr lang="en-US" dirty="0"/>
              <a:t>scale of involvement</a:t>
            </a:r>
          </a:p>
        </p:txBody>
      </p:sp>
      <p:sp>
        <p:nvSpPr>
          <p:cNvPr id="3" name="TextBox 2">
            <a:extLst>
              <a:ext uri="{FF2B5EF4-FFF2-40B4-BE49-F238E27FC236}">
                <a16:creationId xmlns:a16="http://schemas.microsoft.com/office/drawing/2014/main" id="{5556EADD-A607-4136-9591-D34C797BE535}"/>
              </a:ext>
            </a:extLst>
          </p:cNvPr>
          <p:cNvSpPr txBox="1"/>
          <p:nvPr/>
        </p:nvSpPr>
        <p:spPr>
          <a:xfrm>
            <a:off x="4582510" y="2221010"/>
            <a:ext cx="3478837" cy="3785652"/>
          </a:xfrm>
          <a:prstGeom prst="rect">
            <a:avLst/>
          </a:prstGeom>
          <a:noFill/>
        </p:spPr>
        <p:txBody>
          <a:bodyPr wrap="none" rtlCol="0">
            <a:spAutoFit/>
          </a:bodyPr>
          <a:lstStyle/>
          <a:p>
            <a:r>
              <a:rPr lang="en-US" sz="2400" b="1" dirty="0"/>
              <a:t>WANT</a:t>
            </a:r>
            <a:endParaRPr lang="en-US" sz="2400" dirty="0"/>
          </a:p>
          <a:p>
            <a:r>
              <a:rPr lang="en-US" sz="2400" b="1" dirty="0"/>
              <a:t>WHY</a:t>
            </a:r>
            <a:endParaRPr lang="en-US" sz="2400" dirty="0"/>
          </a:p>
          <a:p>
            <a:r>
              <a:rPr lang="en-US" sz="2400" b="1" dirty="0"/>
              <a:t>HOW</a:t>
            </a:r>
            <a:endParaRPr lang="en-US" sz="2400" dirty="0"/>
          </a:p>
          <a:p>
            <a:r>
              <a:rPr lang="en-US" sz="2400" b="1" dirty="0"/>
              <a:t>DO</a:t>
            </a:r>
            <a:endParaRPr lang="en-US" sz="2400" dirty="0"/>
          </a:p>
          <a:p>
            <a:r>
              <a:rPr lang="en-US" sz="2400" b="1" dirty="0"/>
              <a:t>MONITOR</a:t>
            </a:r>
            <a:endParaRPr lang="en-US" sz="2400" dirty="0"/>
          </a:p>
          <a:p>
            <a:r>
              <a:rPr lang="en-US" sz="2400" b="1" dirty="0"/>
              <a:t>EVALUATE</a:t>
            </a:r>
            <a:endParaRPr lang="en-US" sz="2400" dirty="0"/>
          </a:p>
          <a:p>
            <a:r>
              <a:rPr lang="en-US" sz="2400" b="1" dirty="0"/>
              <a:t>CORRECT OR CONTINUE </a:t>
            </a:r>
          </a:p>
          <a:p>
            <a:r>
              <a:rPr lang="en-US" sz="2400" b="1" dirty="0"/>
              <a:t>GROW OR QUIT </a:t>
            </a:r>
            <a:r>
              <a:rPr lang="en-US" sz="2400" dirty="0"/>
              <a:t> </a:t>
            </a:r>
          </a:p>
          <a:p>
            <a:endParaRPr lang="en-US" sz="2400" dirty="0"/>
          </a:p>
          <a:p>
            <a:r>
              <a:rPr lang="en-US" sz="2400" dirty="0"/>
              <a:t> </a:t>
            </a:r>
          </a:p>
        </p:txBody>
      </p:sp>
    </p:spTree>
    <p:extLst>
      <p:ext uri="{BB962C8B-B14F-4D97-AF65-F5344CB8AC3E}">
        <p14:creationId xmlns:p14="http://schemas.microsoft.com/office/powerpoint/2010/main" val="20787965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8374F-A413-4D3A-BC4E-D2B8F6FFDC38}"/>
              </a:ext>
            </a:extLst>
          </p:cNvPr>
          <p:cNvSpPr>
            <a:spLocks noGrp="1"/>
          </p:cNvSpPr>
          <p:nvPr>
            <p:ph type="title"/>
          </p:nvPr>
        </p:nvSpPr>
        <p:spPr>
          <a:xfrm>
            <a:off x="4213854" y="346384"/>
            <a:ext cx="3764292" cy="776471"/>
          </a:xfrm>
          <a:solidFill>
            <a:schemeClr val="accent5">
              <a:lumMod val="75000"/>
            </a:schemeClr>
          </a:solidFill>
        </p:spPr>
        <p:txBody>
          <a:bodyPr/>
          <a:lstStyle/>
          <a:p>
            <a:r>
              <a:rPr lang="en-US" dirty="0"/>
              <a:t>Royal diamond</a:t>
            </a:r>
          </a:p>
        </p:txBody>
      </p:sp>
      <p:sp>
        <p:nvSpPr>
          <p:cNvPr id="4" name="TextBox 3">
            <a:extLst>
              <a:ext uri="{FF2B5EF4-FFF2-40B4-BE49-F238E27FC236}">
                <a16:creationId xmlns:a16="http://schemas.microsoft.com/office/drawing/2014/main" id="{52713D6F-B2D8-407D-946E-89F1670A839F}"/>
              </a:ext>
            </a:extLst>
          </p:cNvPr>
          <p:cNvSpPr txBox="1"/>
          <p:nvPr/>
        </p:nvSpPr>
        <p:spPr>
          <a:xfrm>
            <a:off x="1189257" y="1248637"/>
            <a:ext cx="9816663" cy="5262979"/>
          </a:xfrm>
          <a:prstGeom prst="rect">
            <a:avLst/>
          </a:prstGeom>
          <a:noFill/>
        </p:spPr>
        <p:txBody>
          <a:bodyPr wrap="square">
            <a:spAutoFit/>
          </a:bodyPr>
          <a:lstStyle/>
          <a:p>
            <a:r>
              <a:rPr lang="en-US" sz="2400" dirty="0"/>
              <a:t>Royal Diamond Consultant Rank Advancement </a:t>
            </a:r>
          </a:p>
          <a:p>
            <a:r>
              <a:rPr lang="en-US" sz="2400" dirty="0"/>
              <a:t>• Achieve 100 PPV and a PGPV of 1,000. </a:t>
            </a:r>
          </a:p>
          <a:p>
            <a:r>
              <a:rPr lang="en-US" sz="2400" dirty="0"/>
              <a:t>• Achieve Organization Point Volume of at least 300,000 with at least 100,000 of the minimum OPV requirement being met by legs outside the primary leg and at least 30,000 of the minimum OPV requirement being met by legs outside the primary and secondary legs. </a:t>
            </a:r>
          </a:p>
          <a:p>
            <a:r>
              <a:rPr lang="en-US" sz="2400" dirty="0"/>
              <a:t>Monthly Qualification Requirements </a:t>
            </a:r>
          </a:p>
          <a:p>
            <a:r>
              <a:rPr lang="en-US" sz="2400" dirty="0"/>
              <a:t>• Achieve 100 PPV. </a:t>
            </a:r>
          </a:p>
          <a:p>
            <a:r>
              <a:rPr lang="en-US" sz="2400" dirty="0"/>
              <a:t>• Maintain a PGPV of 1,000 </a:t>
            </a:r>
          </a:p>
          <a:p>
            <a:r>
              <a:rPr lang="en-US" sz="2400" dirty="0"/>
              <a:t>. Maintain an Organization Point Volume of at least 300,000 each month with at least 100,000 of the minimum OPV requirement being met by legs outside the primary leg and at least 30,000 of the minimum OPV requirement being met by legs outside the primary and secondary legs to be eligible for a Leadership Bonus at pin rank. </a:t>
            </a:r>
          </a:p>
        </p:txBody>
      </p:sp>
    </p:spTree>
    <p:extLst>
      <p:ext uri="{BB962C8B-B14F-4D97-AF65-F5344CB8AC3E}">
        <p14:creationId xmlns:p14="http://schemas.microsoft.com/office/powerpoint/2010/main" val="25412756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21C24B-71CE-42E1-917F-0406B495BE45}"/>
              </a:ext>
            </a:extLst>
          </p:cNvPr>
          <p:cNvSpPr txBox="1"/>
          <p:nvPr/>
        </p:nvSpPr>
        <p:spPr>
          <a:xfrm>
            <a:off x="1702676" y="1761432"/>
            <a:ext cx="9228083" cy="3785652"/>
          </a:xfrm>
          <a:prstGeom prst="rect">
            <a:avLst/>
          </a:prstGeom>
          <a:noFill/>
        </p:spPr>
        <p:txBody>
          <a:bodyPr wrap="square">
            <a:spAutoFit/>
          </a:bodyPr>
          <a:lstStyle/>
          <a:p>
            <a:r>
              <a:rPr lang="en-US" sz="2400" dirty="0"/>
              <a:t>Benefits</a:t>
            </a:r>
          </a:p>
          <a:p>
            <a:r>
              <a:rPr lang="en-US" sz="2400" dirty="0"/>
              <a:t>• 20% retail profits on customer sales (when sold at suggested retail prices). </a:t>
            </a:r>
          </a:p>
          <a:p>
            <a:r>
              <a:rPr lang="en-US" sz="2400" dirty="0"/>
              <a:t>• 20% Personal CV rebate. Up to 15% Personal Group CV override if Consultant meets monthly PPV and PGPV requirements, otherwise Consultant will receive up to 10% Personal Group CV Override if monthly PPV is met and PGPV is not met. </a:t>
            </a:r>
          </a:p>
          <a:p>
            <a:r>
              <a:rPr lang="en-US" sz="2400" dirty="0"/>
              <a:t>• 6% Leadership Bonus on Personal Group CV </a:t>
            </a:r>
            <a:r>
              <a:rPr lang="en-US" sz="2400" b="1" u="sng" dirty="0"/>
              <a:t>down through six levels of qualified Silver or above Consultants. </a:t>
            </a:r>
          </a:p>
          <a:p>
            <a:r>
              <a:rPr lang="en-US" sz="2400" dirty="0"/>
              <a:t>• Eligible to qualify for Lifestyle Bonus.  </a:t>
            </a:r>
          </a:p>
        </p:txBody>
      </p:sp>
    </p:spTree>
    <p:extLst>
      <p:ext uri="{BB962C8B-B14F-4D97-AF65-F5344CB8AC3E}">
        <p14:creationId xmlns:p14="http://schemas.microsoft.com/office/powerpoint/2010/main" val="17987596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05C98-FDF1-45C1-99A1-AC1CAB220DD9}"/>
              </a:ext>
            </a:extLst>
          </p:cNvPr>
          <p:cNvSpPr>
            <a:spLocks noGrp="1"/>
          </p:cNvSpPr>
          <p:nvPr>
            <p:ph type="title"/>
          </p:nvPr>
        </p:nvSpPr>
        <p:spPr>
          <a:xfrm>
            <a:off x="2854599" y="366808"/>
            <a:ext cx="5133263" cy="724201"/>
          </a:xfrm>
          <a:solidFill>
            <a:schemeClr val="accent5">
              <a:lumMod val="75000"/>
            </a:schemeClr>
          </a:solidFill>
        </p:spPr>
        <p:txBody>
          <a:bodyPr/>
          <a:lstStyle/>
          <a:p>
            <a:r>
              <a:rPr lang="en-US" dirty="0"/>
              <a:t>Compression feature</a:t>
            </a:r>
          </a:p>
        </p:txBody>
      </p:sp>
      <p:sp>
        <p:nvSpPr>
          <p:cNvPr id="4" name="TextBox 3">
            <a:extLst>
              <a:ext uri="{FF2B5EF4-FFF2-40B4-BE49-F238E27FC236}">
                <a16:creationId xmlns:a16="http://schemas.microsoft.com/office/drawing/2014/main" id="{8EB240A7-4DF3-4E22-B5DD-B5C227A53657}"/>
              </a:ext>
            </a:extLst>
          </p:cNvPr>
          <p:cNvSpPr txBox="1"/>
          <p:nvPr/>
        </p:nvSpPr>
        <p:spPr>
          <a:xfrm>
            <a:off x="897841" y="1345835"/>
            <a:ext cx="8372283" cy="4893647"/>
          </a:xfrm>
          <a:prstGeom prst="rect">
            <a:avLst/>
          </a:prstGeom>
          <a:noFill/>
        </p:spPr>
        <p:txBody>
          <a:bodyPr wrap="square">
            <a:spAutoFit/>
          </a:bodyPr>
          <a:lstStyle/>
          <a:p>
            <a:r>
              <a:rPr lang="en-US" sz="2400" dirty="0"/>
              <a:t>SPECIAL FEATURES OF THE NIKKEN COMPENSATION PLAN Compression of Downline Silver Consultants or above In order to maximize the Leadership Bonuses for all active, productive Silver or above Consultants, the Nikken compensation plan has a compression feature. If a downline Silver or above Consultant fails to qualify in a given month, and if he/she occupies a position on any downline level for which the upline Consultant qualifies for a Leadership Bonus, then the next downline qualifying Consultant (if one exists) will be moved up into the place of the nonqualifying Consultant. Each Silver or above Consultant who is qualified for Leadership Bonuses is paid through the qualified levels for that pay level, and is paid on any unqualified Silver or above distributorships in between. </a:t>
            </a:r>
          </a:p>
        </p:txBody>
      </p:sp>
      <p:pic>
        <p:nvPicPr>
          <p:cNvPr id="6" name="Picture 5">
            <a:extLst>
              <a:ext uri="{FF2B5EF4-FFF2-40B4-BE49-F238E27FC236}">
                <a16:creationId xmlns:a16="http://schemas.microsoft.com/office/drawing/2014/main" id="{F429B0BD-E6C6-41A6-83D3-E7B0B15ED0AC}"/>
              </a:ext>
            </a:extLst>
          </p:cNvPr>
          <p:cNvPicPr>
            <a:picLocks noChangeAspect="1"/>
          </p:cNvPicPr>
          <p:nvPr/>
        </p:nvPicPr>
        <p:blipFill>
          <a:blip r:embed="rId2"/>
          <a:stretch>
            <a:fillRect/>
          </a:stretch>
        </p:blipFill>
        <p:spPr>
          <a:xfrm>
            <a:off x="9337401" y="537759"/>
            <a:ext cx="1857634" cy="5782482"/>
          </a:xfrm>
          <a:prstGeom prst="rect">
            <a:avLst/>
          </a:prstGeom>
        </p:spPr>
      </p:pic>
    </p:spTree>
    <p:extLst>
      <p:ext uri="{BB962C8B-B14F-4D97-AF65-F5344CB8AC3E}">
        <p14:creationId xmlns:p14="http://schemas.microsoft.com/office/powerpoint/2010/main" val="16213970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6AF1E-D4F5-4342-8588-D823623C9CAD}"/>
              </a:ext>
            </a:extLst>
          </p:cNvPr>
          <p:cNvSpPr>
            <a:spLocks noGrp="1"/>
          </p:cNvSpPr>
          <p:nvPr>
            <p:ph type="title"/>
          </p:nvPr>
        </p:nvSpPr>
        <p:spPr>
          <a:xfrm>
            <a:off x="1568670" y="324228"/>
            <a:ext cx="9225455" cy="1478570"/>
          </a:xfrm>
          <a:solidFill>
            <a:schemeClr val="accent5">
              <a:lumMod val="75000"/>
            </a:schemeClr>
          </a:solidFill>
        </p:spPr>
        <p:txBody>
          <a:bodyPr/>
          <a:lstStyle/>
          <a:p>
            <a:r>
              <a:rPr lang="en-US" dirty="0"/>
              <a:t>Leadership Qualification Chart for rank and for monthly requirements to be paid</a:t>
            </a:r>
          </a:p>
        </p:txBody>
      </p:sp>
      <p:graphicFrame>
        <p:nvGraphicFramePr>
          <p:cNvPr id="4" name="Table 4">
            <a:extLst>
              <a:ext uri="{FF2B5EF4-FFF2-40B4-BE49-F238E27FC236}">
                <a16:creationId xmlns:a16="http://schemas.microsoft.com/office/drawing/2014/main" id="{39A7FC85-A908-4EC1-BCC8-9B4DD15521A7}"/>
              </a:ext>
            </a:extLst>
          </p:cNvPr>
          <p:cNvGraphicFramePr>
            <a:graphicFrameLocks noGrp="1"/>
          </p:cNvGraphicFramePr>
          <p:nvPr>
            <p:ph idx="1"/>
            <p:extLst>
              <p:ext uri="{D42A27DB-BD31-4B8C-83A1-F6EECF244321}">
                <p14:modId xmlns:p14="http://schemas.microsoft.com/office/powerpoint/2010/main" val="2513310043"/>
              </p:ext>
            </p:extLst>
          </p:nvPr>
        </p:nvGraphicFramePr>
        <p:xfrm>
          <a:off x="773825" y="2181860"/>
          <a:ext cx="10815144" cy="2494280"/>
        </p:xfrm>
        <a:graphic>
          <a:graphicData uri="http://schemas.openxmlformats.org/drawingml/2006/table">
            <a:tbl>
              <a:tblPr firstRow="1" bandRow="1">
                <a:tableStyleId>{35758FB7-9AC5-4552-8A53-C91805E547FA}</a:tableStyleId>
              </a:tblPr>
              <a:tblGrid>
                <a:gridCol w="1802524">
                  <a:extLst>
                    <a:ext uri="{9D8B030D-6E8A-4147-A177-3AD203B41FA5}">
                      <a16:colId xmlns:a16="http://schemas.microsoft.com/office/drawing/2014/main" val="1898271853"/>
                    </a:ext>
                  </a:extLst>
                </a:gridCol>
                <a:gridCol w="1802524">
                  <a:extLst>
                    <a:ext uri="{9D8B030D-6E8A-4147-A177-3AD203B41FA5}">
                      <a16:colId xmlns:a16="http://schemas.microsoft.com/office/drawing/2014/main" val="2898438762"/>
                    </a:ext>
                  </a:extLst>
                </a:gridCol>
                <a:gridCol w="1802524">
                  <a:extLst>
                    <a:ext uri="{9D8B030D-6E8A-4147-A177-3AD203B41FA5}">
                      <a16:colId xmlns:a16="http://schemas.microsoft.com/office/drawing/2014/main" val="4205186229"/>
                    </a:ext>
                  </a:extLst>
                </a:gridCol>
                <a:gridCol w="1802524">
                  <a:extLst>
                    <a:ext uri="{9D8B030D-6E8A-4147-A177-3AD203B41FA5}">
                      <a16:colId xmlns:a16="http://schemas.microsoft.com/office/drawing/2014/main" val="1401593152"/>
                    </a:ext>
                  </a:extLst>
                </a:gridCol>
                <a:gridCol w="1802524">
                  <a:extLst>
                    <a:ext uri="{9D8B030D-6E8A-4147-A177-3AD203B41FA5}">
                      <a16:colId xmlns:a16="http://schemas.microsoft.com/office/drawing/2014/main" val="32633624"/>
                    </a:ext>
                  </a:extLst>
                </a:gridCol>
                <a:gridCol w="1802524">
                  <a:extLst>
                    <a:ext uri="{9D8B030D-6E8A-4147-A177-3AD203B41FA5}">
                      <a16:colId xmlns:a16="http://schemas.microsoft.com/office/drawing/2014/main" val="2971775087"/>
                    </a:ext>
                  </a:extLst>
                </a:gridCol>
              </a:tblGrid>
              <a:tr h="370840">
                <a:tc>
                  <a:txBody>
                    <a:bodyPr/>
                    <a:lstStyle/>
                    <a:p>
                      <a:r>
                        <a:rPr lang="en-US" dirty="0"/>
                        <a:t>Rank      Pay Lev</a:t>
                      </a:r>
                    </a:p>
                  </a:txBody>
                  <a:tcPr/>
                </a:tc>
                <a:tc>
                  <a:txBody>
                    <a:bodyPr/>
                    <a:lstStyle/>
                    <a:p>
                      <a:r>
                        <a:rPr lang="en-US" dirty="0"/>
                        <a:t>PPV</a:t>
                      </a:r>
                    </a:p>
                  </a:txBody>
                  <a:tcPr/>
                </a:tc>
                <a:tc>
                  <a:txBody>
                    <a:bodyPr/>
                    <a:lstStyle/>
                    <a:p>
                      <a:r>
                        <a:rPr lang="en-US" dirty="0"/>
                        <a:t>PPGV</a:t>
                      </a:r>
                    </a:p>
                  </a:txBody>
                  <a:tcPr/>
                </a:tc>
                <a:tc>
                  <a:txBody>
                    <a:bodyPr/>
                    <a:lstStyle/>
                    <a:p>
                      <a:r>
                        <a:rPr lang="en-US" dirty="0"/>
                        <a:t>OV</a:t>
                      </a:r>
                    </a:p>
                  </a:txBody>
                  <a:tcPr/>
                </a:tc>
                <a:tc>
                  <a:txBody>
                    <a:bodyPr/>
                    <a:lstStyle/>
                    <a:p>
                      <a:r>
                        <a:rPr lang="en-US" dirty="0"/>
                        <a:t>Outside Primary</a:t>
                      </a:r>
                    </a:p>
                  </a:txBody>
                  <a:tcPr/>
                </a:tc>
                <a:tc>
                  <a:txBody>
                    <a:bodyPr/>
                    <a:lstStyle/>
                    <a:p>
                      <a:r>
                        <a:rPr lang="en-US" dirty="0"/>
                        <a:t>Outside Primary &amp; Secondary</a:t>
                      </a:r>
                    </a:p>
                  </a:txBody>
                  <a:tcPr/>
                </a:tc>
                <a:extLst>
                  <a:ext uri="{0D108BD9-81ED-4DB2-BD59-A6C34878D82A}">
                    <a16:rowId xmlns:a16="http://schemas.microsoft.com/office/drawing/2014/main" val="2358282019"/>
                  </a:ext>
                </a:extLst>
              </a:tr>
              <a:tr h="370840">
                <a:tc>
                  <a:txBody>
                    <a:bodyPr/>
                    <a:lstStyle/>
                    <a:p>
                      <a:r>
                        <a:rPr lang="en-US" dirty="0"/>
                        <a:t>Silver               2    </a:t>
                      </a:r>
                    </a:p>
                  </a:txBody>
                  <a:tcPr/>
                </a:tc>
                <a:tc>
                  <a:txBody>
                    <a:bodyPr/>
                    <a:lstStyle/>
                    <a:p>
                      <a:pPr algn="ctr"/>
                      <a:r>
                        <a:rPr lang="en-US" dirty="0"/>
                        <a:t>100</a:t>
                      </a:r>
                    </a:p>
                  </a:txBody>
                  <a:tcPr/>
                </a:tc>
                <a:tc>
                  <a:txBody>
                    <a:bodyPr/>
                    <a:lstStyle/>
                    <a:p>
                      <a:pPr algn="ctr"/>
                      <a:r>
                        <a:rPr lang="en-US" dirty="0"/>
                        <a:t>1500</a:t>
                      </a:r>
                    </a:p>
                  </a:txBody>
                  <a:tcPr/>
                </a:tc>
                <a:tc>
                  <a:txBody>
                    <a:bodyPr/>
                    <a:lstStyle/>
                    <a:p>
                      <a:pPr algn="ctr"/>
                      <a:r>
                        <a:rPr lang="en-US" dirty="0"/>
                        <a:t>4,000</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029241947"/>
                  </a:ext>
                </a:extLst>
              </a:tr>
              <a:tr h="370840">
                <a:tc>
                  <a:txBody>
                    <a:bodyPr/>
                    <a:lstStyle/>
                    <a:p>
                      <a:r>
                        <a:rPr lang="en-US" dirty="0"/>
                        <a:t>Gold                3</a:t>
                      </a:r>
                    </a:p>
                  </a:txBody>
                  <a:tcPr/>
                </a:tc>
                <a:tc>
                  <a:txBody>
                    <a:bodyPr/>
                    <a:lstStyle/>
                    <a:p>
                      <a:pPr algn="ctr"/>
                      <a:r>
                        <a:rPr lang="en-US" dirty="0"/>
                        <a:t>100</a:t>
                      </a:r>
                    </a:p>
                  </a:txBody>
                  <a:tcPr/>
                </a:tc>
                <a:tc>
                  <a:txBody>
                    <a:bodyPr/>
                    <a:lstStyle/>
                    <a:p>
                      <a:pPr algn="ctr"/>
                      <a:r>
                        <a:rPr lang="en-US" dirty="0"/>
                        <a:t>1500</a:t>
                      </a:r>
                    </a:p>
                  </a:txBody>
                  <a:tcPr/>
                </a:tc>
                <a:tc>
                  <a:txBody>
                    <a:bodyPr/>
                    <a:lstStyle/>
                    <a:p>
                      <a:pPr algn="ctr"/>
                      <a:r>
                        <a:rPr lang="en-US" dirty="0"/>
                        <a:t>15,000</a:t>
                      </a:r>
                    </a:p>
                  </a:txBody>
                  <a:tcPr/>
                </a:tc>
                <a:tc>
                  <a:txBody>
                    <a:bodyPr/>
                    <a:lstStyle/>
                    <a:p>
                      <a:pPr algn="ctr"/>
                      <a:r>
                        <a:rPr lang="en-US" dirty="0"/>
                        <a:t>5,000</a:t>
                      </a:r>
                    </a:p>
                  </a:txBody>
                  <a:tcPr/>
                </a:tc>
                <a:tc>
                  <a:txBody>
                    <a:bodyPr/>
                    <a:lstStyle/>
                    <a:p>
                      <a:pPr algn="ctr"/>
                      <a:r>
                        <a:rPr lang="en-US" dirty="0"/>
                        <a:t>1,500</a:t>
                      </a:r>
                    </a:p>
                  </a:txBody>
                  <a:tcPr/>
                </a:tc>
                <a:extLst>
                  <a:ext uri="{0D108BD9-81ED-4DB2-BD59-A6C34878D82A}">
                    <a16:rowId xmlns:a16="http://schemas.microsoft.com/office/drawing/2014/main" val="806776310"/>
                  </a:ext>
                </a:extLst>
              </a:tr>
              <a:tr h="370840">
                <a:tc>
                  <a:txBody>
                    <a:bodyPr/>
                    <a:lstStyle/>
                    <a:p>
                      <a:r>
                        <a:rPr lang="en-US" dirty="0"/>
                        <a:t>Platinum           4</a:t>
                      </a:r>
                    </a:p>
                  </a:txBody>
                  <a:tcPr/>
                </a:tc>
                <a:tc>
                  <a:txBody>
                    <a:bodyPr/>
                    <a:lstStyle/>
                    <a:p>
                      <a:pPr algn="ctr"/>
                      <a:r>
                        <a:rPr lang="en-US" dirty="0"/>
                        <a:t>100</a:t>
                      </a:r>
                    </a:p>
                  </a:txBody>
                  <a:tcPr/>
                </a:tc>
                <a:tc>
                  <a:txBody>
                    <a:bodyPr/>
                    <a:lstStyle/>
                    <a:p>
                      <a:pPr algn="ctr"/>
                      <a:r>
                        <a:rPr lang="en-US" dirty="0"/>
                        <a:t>1000</a:t>
                      </a:r>
                    </a:p>
                  </a:txBody>
                  <a:tcPr/>
                </a:tc>
                <a:tc>
                  <a:txBody>
                    <a:bodyPr/>
                    <a:lstStyle/>
                    <a:p>
                      <a:pPr algn="ctr"/>
                      <a:r>
                        <a:rPr lang="en-US" dirty="0"/>
                        <a:t>30,000</a:t>
                      </a:r>
                    </a:p>
                  </a:txBody>
                  <a:tcPr/>
                </a:tc>
                <a:tc>
                  <a:txBody>
                    <a:bodyPr/>
                    <a:lstStyle/>
                    <a:p>
                      <a:pPr algn="ctr"/>
                      <a:r>
                        <a:rPr lang="en-US" dirty="0"/>
                        <a:t>10,000</a:t>
                      </a:r>
                    </a:p>
                  </a:txBody>
                  <a:tcPr/>
                </a:tc>
                <a:tc>
                  <a:txBody>
                    <a:bodyPr/>
                    <a:lstStyle/>
                    <a:p>
                      <a:pPr algn="ctr"/>
                      <a:r>
                        <a:rPr lang="en-US" dirty="0"/>
                        <a:t>3,000</a:t>
                      </a:r>
                    </a:p>
                  </a:txBody>
                  <a:tcPr/>
                </a:tc>
                <a:extLst>
                  <a:ext uri="{0D108BD9-81ED-4DB2-BD59-A6C34878D82A}">
                    <a16:rowId xmlns:a16="http://schemas.microsoft.com/office/drawing/2014/main" val="1490782798"/>
                  </a:ext>
                </a:extLst>
              </a:tr>
              <a:tr h="370840">
                <a:tc>
                  <a:txBody>
                    <a:bodyPr/>
                    <a:lstStyle/>
                    <a:p>
                      <a:r>
                        <a:rPr lang="en-US" dirty="0"/>
                        <a:t>Diamond          5</a:t>
                      </a:r>
                    </a:p>
                  </a:txBody>
                  <a:tcPr/>
                </a:tc>
                <a:tc>
                  <a:txBody>
                    <a:bodyPr/>
                    <a:lstStyle/>
                    <a:p>
                      <a:pPr algn="ctr"/>
                      <a:r>
                        <a:rPr lang="en-US" dirty="0"/>
                        <a:t>100</a:t>
                      </a:r>
                    </a:p>
                  </a:txBody>
                  <a:tcPr/>
                </a:tc>
                <a:tc>
                  <a:txBody>
                    <a:bodyPr/>
                    <a:lstStyle/>
                    <a:p>
                      <a:pPr algn="ctr"/>
                      <a:r>
                        <a:rPr lang="en-US" dirty="0"/>
                        <a:t>1000</a:t>
                      </a:r>
                    </a:p>
                  </a:txBody>
                  <a:tcPr/>
                </a:tc>
                <a:tc>
                  <a:txBody>
                    <a:bodyPr/>
                    <a:lstStyle/>
                    <a:p>
                      <a:pPr algn="ctr"/>
                      <a:r>
                        <a:rPr lang="en-US" dirty="0"/>
                        <a:t>100,000</a:t>
                      </a:r>
                    </a:p>
                  </a:txBody>
                  <a:tcPr/>
                </a:tc>
                <a:tc>
                  <a:txBody>
                    <a:bodyPr/>
                    <a:lstStyle/>
                    <a:p>
                      <a:pPr algn="ctr"/>
                      <a:r>
                        <a:rPr lang="en-US" dirty="0"/>
                        <a:t>33,000</a:t>
                      </a:r>
                    </a:p>
                  </a:txBody>
                  <a:tcPr/>
                </a:tc>
                <a:tc>
                  <a:txBody>
                    <a:bodyPr/>
                    <a:lstStyle/>
                    <a:p>
                      <a:pPr algn="ctr"/>
                      <a:r>
                        <a:rPr lang="en-US" dirty="0"/>
                        <a:t>10,000</a:t>
                      </a:r>
                    </a:p>
                  </a:txBody>
                  <a:tcPr/>
                </a:tc>
                <a:extLst>
                  <a:ext uri="{0D108BD9-81ED-4DB2-BD59-A6C34878D82A}">
                    <a16:rowId xmlns:a16="http://schemas.microsoft.com/office/drawing/2014/main" val="3959530173"/>
                  </a:ext>
                </a:extLst>
              </a:tr>
              <a:tr h="370840">
                <a:tc>
                  <a:txBody>
                    <a:bodyPr/>
                    <a:lstStyle/>
                    <a:p>
                      <a:r>
                        <a:rPr lang="en-US" dirty="0"/>
                        <a:t>Royal Diamond 6</a:t>
                      </a:r>
                    </a:p>
                  </a:txBody>
                  <a:tcPr/>
                </a:tc>
                <a:tc>
                  <a:txBody>
                    <a:bodyPr/>
                    <a:lstStyle/>
                    <a:p>
                      <a:pPr algn="ctr"/>
                      <a:r>
                        <a:rPr lang="en-US" dirty="0"/>
                        <a:t>100</a:t>
                      </a:r>
                    </a:p>
                  </a:txBody>
                  <a:tcPr/>
                </a:tc>
                <a:tc>
                  <a:txBody>
                    <a:bodyPr/>
                    <a:lstStyle/>
                    <a:p>
                      <a:pPr algn="ctr"/>
                      <a:r>
                        <a:rPr lang="en-US" dirty="0"/>
                        <a:t>1000</a:t>
                      </a:r>
                    </a:p>
                  </a:txBody>
                  <a:tcPr/>
                </a:tc>
                <a:tc>
                  <a:txBody>
                    <a:bodyPr/>
                    <a:lstStyle/>
                    <a:p>
                      <a:pPr algn="ctr"/>
                      <a:r>
                        <a:rPr lang="en-US" dirty="0"/>
                        <a:t>300,000</a:t>
                      </a:r>
                    </a:p>
                  </a:txBody>
                  <a:tcPr/>
                </a:tc>
                <a:tc>
                  <a:txBody>
                    <a:bodyPr/>
                    <a:lstStyle/>
                    <a:p>
                      <a:pPr algn="ctr"/>
                      <a:r>
                        <a:rPr lang="en-US" dirty="0"/>
                        <a:t>100,000</a:t>
                      </a:r>
                    </a:p>
                  </a:txBody>
                  <a:tcPr/>
                </a:tc>
                <a:tc>
                  <a:txBody>
                    <a:bodyPr/>
                    <a:lstStyle/>
                    <a:p>
                      <a:pPr algn="ctr"/>
                      <a:r>
                        <a:rPr lang="en-US" dirty="0"/>
                        <a:t>30,000</a:t>
                      </a:r>
                    </a:p>
                  </a:txBody>
                  <a:tcPr/>
                </a:tc>
                <a:extLst>
                  <a:ext uri="{0D108BD9-81ED-4DB2-BD59-A6C34878D82A}">
                    <a16:rowId xmlns:a16="http://schemas.microsoft.com/office/drawing/2014/main" val="1263705700"/>
                  </a:ext>
                </a:extLst>
              </a:tr>
            </a:tbl>
          </a:graphicData>
        </a:graphic>
      </p:graphicFrame>
    </p:spTree>
    <p:extLst>
      <p:ext uri="{BB962C8B-B14F-4D97-AF65-F5344CB8AC3E}">
        <p14:creationId xmlns:p14="http://schemas.microsoft.com/office/powerpoint/2010/main" val="32255615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A65E3-C4D5-4007-93EB-0BE6277BF8D9}"/>
              </a:ext>
            </a:extLst>
          </p:cNvPr>
          <p:cNvSpPr>
            <a:spLocks noGrp="1"/>
          </p:cNvSpPr>
          <p:nvPr>
            <p:ph type="title"/>
          </p:nvPr>
        </p:nvSpPr>
        <p:spPr>
          <a:xfrm>
            <a:off x="3618706" y="513415"/>
            <a:ext cx="4954587" cy="937013"/>
          </a:xfrm>
          <a:solidFill>
            <a:schemeClr val="accent5">
              <a:lumMod val="75000"/>
            </a:schemeClr>
          </a:solidFill>
        </p:spPr>
        <p:txBody>
          <a:bodyPr/>
          <a:lstStyle/>
          <a:p>
            <a:r>
              <a:rPr lang="en-US" dirty="0"/>
              <a:t>Summary of Income</a:t>
            </a:r>
          </a:p>
        </p:txBody>
      </p:sp>
      <p:sp>
        <p:nvSpPr>
          <p:cNvPr id="3" name="TextBox 2">
            <a:extLst>
              <a:ext uri="{FF2B5EF4-FFF2-40B4-BE49-F238E27FC236}">
                <a16:creationId xmlns:a16="http://schemas.microsoft.com/office/drawing/2014/main" id="{8B4CBD63-D7A2-4652-BB44-8861969FC568}"/>
              </a:ext>
            </a:extLst>
          </p:cNvPr>
          <p:cNvSpPr txBox="1"/>
          <p:nvPr/>
        </p:nvSpPr>
        <p:spPr>
          <a:xfrm>
            <a:off x="1025133" y="1450428"/>
            <a:ext cx="10728834" cy="4524315"/>
          </a:xfrm>
          <a:prstGeom prst="rect">
            <a:avLst/>
          </a:prstGeom>
          <a:noFill/>
        </p:spPr>
        <p:txBody>
          <a:bodyPr wrap="none" rtlCol="0">
            <a:spAutoFit/>
          </a:bodyPr>
          <a:lstStyle/>
          <a:p>
            <a:r>
              <a:rPr lang="en-US" sz="2400" dirty="0"/>
              <a:t>In summary these are important areas of income to know and understand so you can </a:t>
            </a:r>
          </a:p>
          <a:p>
            <a:r>
              <a:rPr lang="en-US" sz="2400" dirty="0"/>
              <a:t>communicate with others and provide them </a:t>
            </a:r>
            <a:r>
              <a:rPr lang="en-US" sz="2400" b="1" u="sng" dirty="0"/>
              <a:t>with answers they need and or want.</a:t>
            </a:r>
          </a:p>
          <a:p>
            <a:endParaRPr lang="en-US" sz="2400" dirty="0"/>
          </a:p>
          <a:p>
            <a:r>
              <a:rPr lang="en-US" sz="2400" dirty="0"/>
              <a:t>For example if I needed to earn $8,000 per month, then what do I need to see </a:t>
            </a:r>
          </a:p>
          <a:p>
            <a:r>
              <a:rPr lang="en-US" sz="2400" dirty="0"/>
              <a:t>and understand. What part of the plan do I need to know and understand, </a:t>
            </a:r>
          </a:p>
          <a:p>
            <a:r>
              <a:rPr lang="en-US" sz="2400" dirty="0"/>
              <a:t>then what activities do I do that would create the results and earn $8,000.</a:t>
            </a:r>
          </a:p>
          <a:p>
            <a:endParaRPr lang="en-US" sz="2400" dirty="0"/>
          </a:p>
          <a:p>
            <a:r>
              <a:rPr lang="en-US" sz="2400" dirty="0"/>
              <a:t>In the Creating Your Story Workshop I talked about my neighbors Ralph and Geri and</a:t>
            </a:r>
          </a:p>
          <a:p>
            <a:r>
              <a:rPr lang="en-US" sz="2400" dirty="0"/>
              <a:t>after finding out what they needed, I then was able to present them with a great </a:t>
            </a:r>
          </a:p>
          <a:p>
            <a:r>
              <a:rPr lang="en-US" sz="2400" dirty="0"/>
              <a:t>solution and the reason was because I knew and understood the plan. They ended </a:t>
            </a:r>
          </a:p>
          <a:p>
            <a:r>
              <a:rPr lang="en-US" sz="2400" dirty="0"/>
              <a:t>up making a few hundred thousand  and so did I and we had a blast working and </a:t>
            </a:r>
          </a:p>
          <a:p>
            <a:r>
              <a:rPr lang="en-US" sz="2400" dirty="0"/>
              <a:t>playing together. Humans Being More</a:t>
            </a:r>
          </a:p>
        </p:txBody>
      </p:sp>
    </p:spTree>
    <p:extLst>
      <p:ext uri="{BB962C8B-B14F-4D97-AF65-F5344CB8AC3E}">
        <p14:creationId xmlns:p14="http://schemas.microsoft.com/office/powerpoint/2010/main" val="22035567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2318572" y="586987"/>
            <a:ext cx="7308904" cy="1478570"/>
          </a:xfrm>
        </p:spPr>
        <p:txBody>
          <a:bodyPr>
            <a:normAutofit/>
          </a:bodyPr>
          <a:lstStyle/>
          <a:p>
            <a:r>
              <a:rPr lang="en-US" dirty="0"/>
              <a:t>The Nikken Compensation Plan </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316659339"/>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62893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7229CF-A581-4857-B029-888584DA6893}"/>
              </a:ext>
            </a:extLst>
          </p:cNvPr>
          <p:cNvSpPr txBox="1"/>
          <p:nvPr/>
        </p:nvSpPr>
        <p:spPr>
          <a:xfrm>
            <a:off x="1115598" y="1008617"/>
            <a:ext cx="9613850" cy="4524315"/>
          </a:xfrm>
          <a:prstGeom prst="rect">
            <a:avLst/>
          </a:prstGeom>
          <a:noFill/>
        </p:spPr>
        <p:txBody>
          <a:bodyPr wrap="none" rtlCol="0">
            <a:spAutoFit/>
          </a:bodyPr>
          <a:lstStyle/>
          <a:p>
            <a:r>
              <a:rPr lang="en-US" sz="2400" dirty="0"/>
              <a:t>You will notice as you study the plan that there is a difference in terminology </a:t>
            </a:r>
          </a:p>
          <a:p>
            <a:r>
              <a:rPr lang="en-US" sz="2400" dirty="0"/>
              <a:t>below the level of Silver; Direct and Executive.</a:t>
            </a:r>
          </a:p>
          <a:p>
            <a:endParaRPr lang="en-US" sz="2400" dirty="0"/>
          </a:p>
          <a:p>
            <a:r>
              <a:rPr lang="en-US" sz="2400" dirty="0"/>
              <a:t>Silver is the Key level of the business and for many reasons. It is here where </a:t>
            </a:r>
          </a:p>
          <a:p>
            <a:r>
              <a:rPr lang="en-US" sz="2400" dirty="0"/>
              <a:t>you open the door to a whole new class of earning called Residual Income.</a:t>
            </a:r>
          </a:p>
          <a:p>
            <a:endParaRPr lang="en-US" sz="2400" dirty="0"/>
          </a:p>
          <a:p>
            <a:r>
              <a:rPr lang="en-US" sz="2400" dirty="0"/>
              <a:t>You could easily use Residual Income versus Leadership Bonuses, it will </a:t>
            </a:r>
          </a:p>
          <a:p>
            <a:r>
              <a:rPr lang="en-US" sz="2400" dirty="0"/>
              <a:t>communicate better and create a much clearer message and MOTIVATION.</a:t>
            </a:r>
          </a:p>
          <a:p>
            <a:endParaRPr lang="en-US" sz="2400" dirty="0"/>
          </a:p>
          <a:p>
            <a:r>
              <a:rPr lang="en-US" sz="2400" dirty="0"/>
              <a:t>This is the third key aspect of the Nikken Compensation Plan in it’s ability </a:t>
            </a:r>
          </a:p>
          <a:p>
            <a:r>
              <a:rPr lang="en-US" sz="2400" dirty="0"/>
              <a:t>to Motivate some individuals who want to do more, accomplish more and </a:t>
            </a:r>
          </a:p>
          <a:p>
            <a:r>
              <a:rPr lang="en-US" sz="2400" dirty="0"/>
              <a:t>earn a lot more.</a:t>
            </a:r>
          </a:p>
        </p:txBody>
      </p:sp>
    </p:spTree>
    <p:extLst>
      <p:ext uri="{BB962C8B-B14F-4D97-AF65-F5344CB8AC3E}">
        <p14:creationId xmlns:p14="http://schemas.microsoft.com/office/powerpoint/2010/main" val="29080388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4B941-C0CA-4F2A-ACF0-6567CE56C6BC}"/>
              </a:ext>
            </a:extLst>
          </p:cNvPr>
          <p:cNvSpPr>
            <a:spLocks noGrp="1"/>
          </p:cNvSpPr>
          <p:nvPr>
            <p:ph type="title"/>
          </p:nvPr>
        </p:nvSpPr>
        <p:spPr>
          <a:xfrm>
            <a:off x="1141413" y="618518"/>
            <a:ext cx="9905998" cy="737316"/>
          </a:xfrm>
          <a:solidFill>
            <a:schemeClr val="accent3">
              <a:lumMod val="75000"/>
            </a:schemeClr>
          </a:solidFill>
        </p:spPr>
        <p:txBody>
          <a:bodyPr/>
          <a:lstStyle/>
          <a:p>
            <a:r>
              <a:rPr lang="en-US" dirty="0"/>
              <a:t>The ranks of the nikken compensation plan</a:t>
            </a:r>
          </a:p>
        </p:txBody>
      </p:sp>
      <p:sp>
        <p:nvSpPr>
          <p:cNvPr id="3" name="TextBox 2">
            <a:extLst>
              <a:ext uri="{FF2B5EF4-FFF2-40B4-BE49-F238E27FC236}">
                <a16:creationId xmlns:a16="http://schemas.microsoft.com/office/drawing/2014/main" id="{7CA92093-787A-4CC6-B724-7A985EDD8FE3}"/>
              </a:ext>
            </a:extLst>
          </p:cNvPr>
          <p:cNvSpPr txBox="1"/>
          <p:nvPr/>
        </p:nvSpPr>
        <p:spPr>
          <a:xfrm>
            <a:off x="1065631" y="1571570"/>
            <a:ext cx="10057561" cy="4893647"/>
          </a:xfrm>
          <a:prstGeom prst="rect">
            <a:avLst/>
          </a:prstGeom>
          <a:noFill/>
        </p:spPr>
        <p:txBody>
          <a:bodyPr wrap="none" rtlCol="0">
            <a:spAutoFit/>
          </a:bodyPr>
          <a:lstStyle/>
          <a:p>
            <a:r>
              <a:rPr lang="en-US" sz="2400" dirty="0"/>
              <a:t>By definition rank means; relative standing or position; an orderly arrangement.</a:t>
            </a:r>
          </a:p>
          <a:p>
            <a:r>
              <a:rPr lang="en-US" sz="2400" dirty="0"/>
              <a:t> </a:t>
            </a:r>
          </a:p>
          <a:p>
            <a:r>
              <a:rPr lang="en-US" sz="2400" dirty="0"/>
              <a:t>For the Purposes of the compensation Plan, names were given to certain created </a:t>
            </a:r>
          </a:p>
          <a:p>
            <a:r>
              <a:rPr lang="en-US" sz="2400" dirty="0"/>
              <a:t>results that would then trigger specific payments and these then were called in </a:t>
            </a:r>
          </a:p>
          <a:p>
            <a:r>
              <a:rPr lang="en-US" sz="2400" dirty="0"/>
              <a:t>specific terms Ranks using special names.</a:t>
            </a:r>
          </a:p>
          <a:p>
            <a:endParaRPr lang="en-US" sz="2400" dirty="0"/>
          </a:p>
          <a:p>
            <a:r>
              <a:rPr lang="en-US" sz="2400" dirty="0"/>
              <a:t>Silver, Gold, Platinum, Diamond and Royal Diamond were the names given. The </a:t>
            </a:r>
          </a:p>
          <a:p>
            <a:r>
              <a:rPr lang="en-US" sz="2400" dirty="0"/>
              <a:t>names are only significant as they represent specific achievements/results. </a:t>
            </a:r>
          </a:p>
          <a:p>
            <a:endParaRPr lang="en-US" sz="2400" dirty="0"/>
          </a:p>
          <a:p>
            <a:r>
              <a:rPr lang="en-US" sz="2400" dirty="0"/>
              <a:t>Interestingly all of them are related to sales volume and trigger income benefits </a:t>
            </a:r>
          </a:p>
          <a:p>
            <a:r>
              <a:rPr lang="en-US" sz="2400" dirty="0"/>
              <a:t>and nothing else as do the incentives relate to sales volume and trigger other </a:t>
            </a:r>
          </a:p>
          <a:p>
            <a:r>
              <a:rPr lang="en-US" sz="2400" dirty="0"/>
              <a:t>Benefits, like travel and free products.</a:t>
            </a:r>
          </a:p>
          <a:p>
            <a:endParaRPr lang="en-US" sz="2400" dirty="0"/>
          </a:p>
        </p:txBody>
      </p:sp>
    </p:spTree>
    <p:extLst>
      <p:ext uri="{BB962C8B-B14F-4D97-AF65-F5344CB8AC3E}">
        <p14:creationId xmlns:p14="http://schemas.microsoft.com/office/powerpoint/2010/main" val="25372227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69ADB4-B35F-4831-9172-187B8369A680}"/>
              </a:ext>
            </a:extLst>
          </p:cNvPr>
          <p:cNvSpPr txBox="1"/>
          <p:nvPr/>
        </p:nvSpPr>
        <p:spPr>
          <a:xfrm>
            <a:off x="1366344" y="893379"/>
            <a:ext cx="9700925" cy="5632311"/>
          </a:xfrm>
          <a:prstGeom prst="rect">
            <a:avLst/>
          </a:prstGeom>
          <a:noFill/>
        </p:spPr>
        <p:txBody>
          <a:bodyPr wrap="none" rtlCol="0">
            <a:spAutoFit/>
          </a:bodyPr>
          <a:lstStyle/>
          <a:p>
            <a:r>
              <a:rPr lang="en-US" sz="2400" dirty="0"/>
              <a:t>What is key here and a major area that was not truly understood, is how </a:t>
            </a:r>
          </a:p>
          <a:p>
            <a:r>
              <a:rPr lang="en-US" sz="2400" dirty="0"/>
              <a:t>this aspect of the plan works. It all starts by understanding what the benefits </a:t>
            </a:r>
          </a:p>
          <a:p>
            <a:r>
              <a:rPr lang="en-US" sz="2400" dirty="0"/>
              <a:t>of each level are versus the qualifying requirements and what happens.</a:t>
            </a:r>
          </a:p>
          <a:p>
            <a:endParaRPr lang="en-US" sz="2400" dirty="0"/>
          </a:p>
          <a:p>
            <a:r>
              <a:rPr lang="en-US" sz="2400" dirty="0"/>
              <a:t>Let’s look at Silver. The plan states that you need to do 6000 OV to be Silver </a:t>
            </a:r>
          </a:p>
          <a:p>
            <a:r>
              <a:rPr lang="en-US" sz="2400" dirty="0"/>
              <a:t>and one of the Benefits is you can get paid on up to 2 Levels of Silvers or </a:t>
            </a:r>
          </a:p>
          <a:p>
            <a:r>
              <a:rPr lang="en-US" sz="2400" dirty="0"/>
              <a:t>above below you. But there is no strategy given on how one should do this </a:t>
            </a:r>
          </a:p>
          <a:p>
            <a:r>
              <a:rPr lang="en-US" sz="2400" dirty="0"/>
              <a:t>based on looking forward and moving to higher positions. </a:t>
            </a:r>
          </a:p>
          <a:p>
            <a:endParaRPr lang="en-US" sz="2400" dirty="0"/>
          </a:p>
          <a:p>
            <a:r>
              <a:rPr lang="en-US" sz="2400" dirty="0"/>
              <a:t>Let’s look at Gold Basically you need 15,000 OV in specific places and your </a:t>
            </a:r>
          </a:p>
          <a:p>
            <a:r>
              <a:rPr lang="en-US" sz="2400" dirty="0"/>
              <a:t>benefit is to be paid 3 Levels of 6% but this is not explained anywhere as to </a:t>
            </a:r>
          </a:p>
          <a:p>
            <a:r>
              <a:rPr lang="en-US" sz="2400" dirty="0"/>
              <a:t>how you do this or what you should do so most don’t work below the people </a:t>
            </a:r>
          </a:p>
          <a:p>
            <a:r>
              <a:rPr lang="en-US" sz="2400" dirty="0"/>
              <a:t>they sponsor and nothing happens in DEPTH and one doesn’t get this benefit.</a:t>
            </a:r>
          </a:p>
          <a:p>
            <a:endParaRPr lang="en-US" sz="2400" dirty="0"/>
          </a:p>
          <a:p>
            <a:r>
              <a:rPr lang="en-US" sz="2400" dirty="0"/>
              <a:t> </a:t>
            </a:r>
          </a:p>
        </p:txBody>
      </p:sp>
    </p:spTree>
    <p:extLst>
      <p:ext uri="{BB962C8B-B14F-4D97-AF65-F5344CB8AC3E}">
        <p14:creationId xmlns:p14="http://schemas.microsoft.com/office/powerpoint/2010/main" val="7453549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E933D-17C1-4731-A48E-9E29173A8624}"/>
              </a:ext>
            </a:extLst>
          </p:cNvPr>
          <p:cNvSpPr>
            <a:spLocks noGrp="1"/>
          </p:cNvSpPr>
          <p:nvPr>
            <p:ph type="title"/>
          </p:nvPr>
        </p:nvSpPr>
        <p:spPr>
          <a:xfrm>
            <a:off x="1590687" y="608008"/>
            <a:ext cx="9389953" cy="810889"/>
          </a:xfrm>
          <a:solidFill>
            <a:schemeClr val="accent3">
              <a:lumMod val="75000"/>
            </a:schemeClr>
          </a:solidFill>
        </p:spPr>
        <p:txBody>
          <a:bodyPr/>
          <a:lstStyle/>
          <a:p>
            <a:r>
              <a:rPr lang="en-US" dirty="0"/>
              <a:t>How does our business work in concept</a:t>
            </a:r>
          </a:p>
        </p:txBody>
      </p:sp>
      <p:sp>
        <p:nvSpPr>
          <p:cNvPr id="3" name="TextBox 2">
            <a:extLst>
              <a:ext uri="{FF2B5EF4-FFF2-40B4-BE49-F238E27FC236}">
                <a16:creationId xmlns:a16="http://schemas.microsoft.com/office/drawing/2014/main" id="{3C6B3522-08C2-4595-A91B-ACA78B546353}"/>
              </a:ext>
            </a:extLst>
          </p:cNvPr>
          <p:cNvSpPr txBox="1"/>
          <p:nvPr/>
        </p:nvSpPr>
        <p:spPr>
          <a:xfrm>
            <a:off x="1328055" y="1813785"/>
            <a:ext cx="9952404" cy="4154984"/>
          </a:xfrm>
          <a:prstGeom prst="rect">
            <a:avLst/>
          </a:prstGeom>
          <a:noFill/>
        </p:spPr>
        <p:txBody>
          <a:bodyPr wrap="none" rtlCol="0">
            <a:spAutoFit/>
          </a:bodyPr>
          <a:lstStyle/>
          <a:p>
            <a:r>
              <a:rPr lang="en-US" sz="2400" dirty="0"/>
              <a:t>This is so important but yet very few have ever understood this including </a:t>
            </a:r>
          </a:p>
          <a:p>
            <a:r>
              <a:rPr lang="en-US" sz="2400" dirty="0"/>
              <a:t>management and by results over the years the concept is so evident it’s almost </a:t>
            </a:r>
          </a:p>
          <a:p>
            <a:r>
              <a:rPr lang="en-US" sz="2400" dirty="0"/>
              <a:t>like magic.</a:t>
            </a:r>
          </a:p>
          <a:p>
            <a:endParaRPr lang="en-US" sz="2400" dirty="0"/>
          </a:p>
          <a:p>
            <a:r>
              <a:rPr lang="en-US" sz="2400" dirty="0"/>
              <a:t>In the previous workshop we learned how it works and you may want to review </a:t>
            </a:r>
          </a:p>
          <a:p>
            <a:r>
              <a:rPr lang="en-US" sz="2400" dirty="0"/>
              <a:t>that but for today I want to use one part, and that is </a:t>
            </a:r>
            <a:r>
              <a:rPr lang="en-US" sz="2400" b="1" u="sng" dirty="0"/>
              <a:t>you earn income when </a:t>
            </a:r>
          </a:p>
          <a:p>
            <a:r>
              <a:rPr lang="en-US" sz="2400" b="1" u="sng" dirty="0"/>
              <a:t>someone else buys a product, in other words it works when you go out and </a:t>
            </a:r>
          </a:p>
          <a:p>
            <a:r>
              <a:rPr lang="en-US" sz="2400" b="1" u="sng" dirty="0"/>
              <a:t>find others to buy Nikken Products or join the business.</a:t>
            </a:r>
          </a:p>
          <a:p>
            <a:endParaRPr lang="en-US" sz="2400" dirty="0"/>
          </a:p>
          <a:p>
            <a:r>
              <a:rPr lang="en-US" sz="2400" dirty="0"/>
              <a:t>How does it work automatically and continually so you can create a residual </a:t>
            </a:r>
          </a:p>
          <a:p>
            <a:r>
              <a:rPr lang="en-US" sz="2400" dirty="0"/>
              <a:t>income. </a:t>
            </a:r>
          </a:p>
        </p:txBody>
      </p:sp>
    </p:spTree>
    <p:extLst>
      <p:ext uri="{BB962C8B-B14F-4D97-AF65-F5344CB8AC3E}">
        <p14:creationId xmlns:p14="http://schemas.microsoft.com/office/powerpoint/2010/main" val="1661875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80DB2-9C88-4830-8753-6121B58EEADC}"/>
              </a:ext>
            </a:extLst>
          </p:cNvPr>
          <p:cNvSpPr>
            <a:spLocks noGrp="1"/>
          </p:cNvSpPr>
          <p:nvPr>
            <p:ph type="title"/>
          </p:nvPr>
        </p:nvSpPr>
        <p:spPr>
          <a:xfrm>
            <a:off x="3485219" y="851338"/>
            <a:ext cx="4492133" cy="651642"/>
          </a:xfrm>
          <a:solidFill>
            <a:srgbClr val="00B0F0"/>
          </a:solidFill>
        </p:spPr>
        <p:txBody>
          <a:bodyPr>
            <a:normAutofit fontScale="90000"/>
          </a:bodyPr>
          <a:lstStyle/>
          <a:p>
            <a:r>
              <a:rPr lang="en-US" dirty="0"/>
              <a:t>scale of involvement</a:t>
            </a:r>
          </a:p>
        </p:txBody>
      </p:sp>
      <p:sp>
        <p:nvSpPr>
          <p:cNvPr id="3" name="TextBox 2">
            <a:extLst>
              <a:ext uri="{FF2B5EF4-FFF2-40B4-BE49-F238E27FC236}">
                <a16:creationId xmlns:a16="http://schemas.microsoft.com/office/drawing/2014/main" id="{5556EADD-A607-4136-9591-D34C797BE535}"/>
              </a:ext>
            </a:extLst>
          </p:cNvPr>
          <p:cNvSpPr txBox="1"/>
          <p:nvPr/>
        </p:nvSpPr>
        <p:spPr>
          <a:xfrm>
            <a:off x="2732689" y="2221010"/>
            <a:ext cx="7327775" cy="3785652"/>
          </a:xfrm>
          <a:prstGeom prst="rect">
            <a:avLst/>
          </a:prstGeom>
          <a:noFill/>
        </p:spPr>
        <p:txBody>
          <a:bodyPr wrap="none" rtlCol="0">
            <a:spAutoFit/>
          </a:bodyPr>
          <a:lstStyle/>
          <a:p>
            <a:r>
              <a:rPr lang="en-US" sz="2400" b="1" dirty="0"/>
              <a:t>WANT-</a:t>
            </a:r>
            <a:r>
              <a:rPr lang="en-US" sz="2400" dirty="0"/>
              <a:t> WHAT DO YOU WANT </a:t>
            </a:r>
          </a:p>
          <a:p>
            <a:r>
              <a:rPr lang="en-US" sz="2400" b="1" dirty="0"/>
              <a:t>WHY- </a:t>
            </a:r>
            <a:r>
              <a:rPr lang="en-US" sz="2400" dirty="0"/>
              <a:t>IMPORTANCE, PURPOSE, DRIVE</a:t>
            </a:r>
          </a:p>
          <a:p>
            <a:r>
              <a:rPr lang="en-US" sz="2400" b="1" dirty="0"/>
              <a:t>HOW-</a:t>
            </a:r>
            <a:r>
              <a:rPr lang="en-US" sz="2400" dirty="0"/>
              <a:t> BY UTILIZING THE NIKKEN PLATFORM AND PLAN</a:t>
            </a:r>
          </a:p>
          <a:p>
            <a:r>
              <a:rPr lang="en-US" sz="2400" b="1" dirty="0"/>
              <a:t>DO-</a:t>
            </a:r>
            <a:r>
              <a:rPr lang="en-US" sz="2400" dirty="0"/>
              <a:t> WHAT’S KNOWN TO WORK AND CREATE RESULTS</a:t>
            </a:r>
          </a:p>
          <a:p>
            <a:r>
              <a:rPr lang="en-US" sz="2400" b="1" dirty="0"/>
              <a:t>MONITOR-</a:t>
            </a:r>
            <a:r>
              <a:rPr lang="en-US" sz="2400" dirty="0"/>
              <a:t> TRACK WHAT YOU DO</a:t>
            </a:r>
          </a:p>
          <a:p>
            <a:r>
              <a:rPr lang="en-US" sz="2400" b="1" dirty="0"/>
              <a:t>EVALUATE-</a:t>
            </a:r>
            <a:r>
              <a:rPr lang="en-US" sz="2400" dirty="0"/>
              <a:t> SEE HOW IT IS WORKING</a:t>
            </a:r>
          </a:p>
          <a:p>
            <a:r>
              <a:rPr lang="en-US" sz="2400" b="1" dirty="0"/>
              <a:t>CORRECT OR CONTINUE – </a:t>
            </a:r>
            <a:r>
              <a:rPr lang="en-US" sz="2400" dirty="0"/>
              <a:t>BASED ON RESULTS</a:t>
            </a:r>
            <a:r>
              <a:rPr lang="en-US" sz="2400" b="1" dirty="0"/>
              <a:t> </a:t>
            </a:r>
          </a:p>
          <a:p>
            <a:r>
              <a:rPr lang="en-US" sz="2400" b="1" dirty="0"/>
              <a:t>GROW OR QUIT </a:t>
            </a:r>
            <a:r>
              <a:rPr lang="en-US" sz="2400" dirty="0"/>
              <a:t>– DEPENDS ON RESULTS </a:t>
            </a:r>
          </a:p>
          <a:p>
            <a:endParaRPr lang="en-US" sz="2400" dirty="0"/>
          </a:p>
          <a:p>
            <a:r>
              <a:rPr lang="en-US" sz="2400" dirty="0"/>
              <a:t> </a:t>
            </a:r>
          </a:p>
        </p:txBody>
      </p:sp>
    </p:spTree>
    <p:extLst>
      <p:ext uri="{BB962C8B-B14F-4D97-AF65-F5344CB8AC3E}">
        <p14:creationId xmlns:p14="http://schemas.microsoft.com/office/powerpoint/2010/main" val="2629688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C4F7AD-9DB0-493A-B48B-F49D61DFEFEA}"/>
              </a:ext>
            </a:extLst>
          </p:cNvPr>
          <p:cNvSpPr txBox="1"/>
          <p:nvPr/>
        </p:nvSpPr>
        <p:spPr>
          <a:xfrm>
            <a:off x="1576552" y="612844"/>
            <a:ext cx="9063700" cy="6001643"/>
          </a:xfrm>
          <a:prstGeom prst="rect">
            <a:avLst/>
          </a:prstGeom>
          <a:noFill/>
        </p:spPr>
        <p:txBody>
          <a:bodyPr wrap="none" rtlCol="0">
            <a:spAutoFit/>
          </a:bodyPr>
          <a:lstStyle/>
          <a:p>
            <a:r>
              <a:rPr lang="en-US" sz="2400" dirty="0"/>
              <a:t>When others have the </a:t>
            </a:r>
            <a:r>
              <a:rPr lang="en-US" sz="2400" b="1" u="sng" dirty="0"/>
              <a:t>Need to buy the product on a regular basis </a:t>
            </a:r>
            <a:r>
              <a:rPr lang="en-US" sz="2400" dirty="0"/>
              <a:t>and </a:t>
            </a:r>
          </a:p>
          <a:p>
            <a:r>
              <a:rPr lang="en-US" sz="2400" dirty="0"/>
              <a:t>for the business when they </a:t>
            </a:r>
            <a:r>
              <a:rPr lang="en-US" sz="2400" b="1" u="sng" dirty="0"/>
              <a:t>Need to Qualify to earn their income.</a:t>
            </a:r>
          </a:p>
          <a:p>
            <a:endParaRPr lang="en-US" sz="2400" dirty="0"/>
          </a:p>
          <a:p>
            <a:r>
              <a:rPr lang="en-US" sz="2400" dirty="0"/>
              <a:t>What then creates this need?  Well over the past 30 plus years that </a:t>
            </a:r>
          </a:p>
          <a:p>
            <a:r>
              <a:rPr lang="en-US" sz="2400" dirty="0"/>
              <a:t>I have been observing this, I have found that the # 1 Need was due to </a:t>
            </a:r>
          </a:p>
          <a:p>
            <a:r>
              <a:rPr lang="en-US" sz="2400" dirty="0"/>
              <a:t>earning a check. I coined this in 1998 </a:t>
            </a:r>
            <a:r>
              <a:rPr lang="en-US" sz="2400" b="1" u="sng" dirty="0"/>
              <a:t>“The Need to Qualify is the </a:t>
            </a:r>
          </a:p>
          <a:p>
            <a:r>
              <a:rPr lang="en-US" sz="2400" b="1" u="sng" dirty="0"/>
              <a:t>driving force of the Business”</a:t>
            </a:r>
          </a:p>
          <a:p>
            <a:endParaRPr lang="en-US" sz="2400" b="1" u="sng" dirty="0"/>
          </a:p>
          <a:p>
            <a:r>
              <a:rPr lang="en-US" sz="2400" dirty="0"/>
              <a:t>The way the plan was written and how it was created was based on </a:t>
            </a:r>
          </a:p>
          <a:p>
            <a:r>
              <a:rPr lang="en-US" sz="2400" dirty="0"/>
              <a:t>“Qualifications” You meet the qualifications then you earn the prize.</a:t>
            </a:r>
          </a:p>
          <a:p>
            <a:endParaRPr lang="en-US" sz="2400" dirty="0"/>
          </a:p>
          <a:p>
            <a:r>
              <a:rPr lang="en-US" sz="2400" dirty="0"/>
              <a:t>Whether it is a contest or a prize or income or the ability to earn more, </a:t>
            </a:r>
          </a:p>
          <a:p>
            <a:r>
              <a:rPr lang="en-US" sz="2400" dirty="0"/>
              <a:t>it is all based around the same concept “The Need To”</a:t>
            </a:r>
          </a:p>
          <a:p>
            <a:endParaRPr lang="en-US" sz="2400" dirty="0"/>
          </a:p>
          <a:p>
            <a:r>
              <a:rPr lang="en-US" sz="2400" dirty="0"/>
              <a:t>Some may say well it’s desire, but over time that goes away but the </a:t>
            </a:r>
          </a:p>
          <a:p>
            <a:r>
              <a:rPr lang="en-US" sz="2400" dirty="0"/>
              <a:t>need to get paid never goes away, if there is a important value.</a:t>
            </a:r>
          </a:p>
        </p:txBody>
      </p:sp>
    </p:spTree>
    <p:extLst>
      <p:ext uri="{BB962C8B-B14F-4D97-AF65-F5344CB8AC3E}">
        <p14:creationId xmlns:p14="http://schemas.microsoft.com/office/powerpoint/2010/main" val="10386372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EC8E0-D695-4ACD-8B1B-30A8B1ED1F7A}"/>
              </a:ext>
            </a:extLst>
          </p:cNvPr>
          <p:cNvSpPr txBox="1"/>
          <p:nvPr/>
        </p:nvSpPr>
        <p:spPr>
          <a:xfrm>
            <a:off x="1483279" y="433552"/>
            <a:ext cx="9428800" cy="5632311"/>
          </a:xfrm>
          <a:prstGeom prst="rect">
            <a:avLst/>
          </a:prstGeom>
          <a:noFill/>
        </p:spPr>
        <p:txBody>
          <a:bodyPr wrap="none" rtlCol="0">
            <a:spAutoFit/>
          </a:bodyPr>
          <a:lstStyle/>
          <a:p>
            <a:r>
              <a:rPr lang="en-US" sz="2400" dirty="0"/>
              <a:t>This is so important and a key to the plans overall workability, your future </a:t>
            </a:r>
          </a:p>
          <a:p>
            <a:r>
              <a:rPr lang="en-US" sz="2400" dirty="0"/>
              <a:t>and the entire growth of our business. The business, your business, anyone’s </a:t>
            </a:r>
          </a:p>
          <a:p>
            <a:r>
              <a:rPr lang="en-US" sz="2400" dirty="0"/>
              <a:t>Business, MUST HAVE DEPTH IN ORDER TO CREATE THE NEED TO QUALIFY </a:t>
            </a:r>
          </a:p>
          <a:p>
            <a:r>
              <a:rPr lang="en-US" sz="2400" dirty="0"/>
              <a:t>and SURVIVE</a:t>
            </a:r>
          </a:p>
          <a:p>
            <a:endParaRPr lang="en-US" sz="2400" dirty="0"/>
          </a:p>
          <a:p>
            <a:r>
              <a:rPr lang="en-US" sz="2400" dirty="0"/>
              <a:t>Qualifying is an activity of either selling product or signing up business </a:t>
            </a:r>
          </a:p>
          <a:p>
            <a:r>
              <a:rPr lang="en-US" sz="2400" dirty="0"/>
              <a:t>builders who sell product.</a:t>
            </a:r>
          </a:p>
          <a:p>
            <a:endParaRPr lang="en-US" sz="2400" dirty="0"/>
          </a:p>
          <a:p>
            <a:r>
              <a:rPr lang="en-US" sz="2400" dirty="0"/>
              <a:t>So you have made it to Gold and you have created an OV of 80,000 with </a:t>
            </a:r>
          </a:p>
          <a:p>
            <a:r>
              <a:rPr lang="en-US" sz="2400" dirty="0"/>
              <a:t>a CV of 56,000. You could earn $3,360 if you finish qualifying based </a:t>
            </a:r>
          </a:p>
          <a:p>
            <a:r>
              <a:rPr lang="en-US" sz="2400" dirty="0"/>
              <a:t>on what the plan states. You need an additional 500 PGPV to be Fully </a:t>
            </a:r>
          </a:p>
          <a:p>
            <a:r>
              <a:rPr lang="en-US" sz="2400" dirty="0"/>
              <a:t>Qualified. It’s the last day of the month and you have 3 hours left.</a:t>
            </a:r>
          </a:p>
          <a:p>
            <a:endParaRPr lang="en-US" sz="2400" dirty="0"/>
          </a:p>
          <a:p>
            <a:r>
              <a:rPr lang="en-US" sz="2400" dirty="0"/>
              <a:t>What are you going to do? You see that’s the need to Qualify. If you don’t </a:t>
            </a:r>
          </a:p>
          <a:p>
            <a:r>
              <a:rPr lang="en-US" sz="2400" dirty="0"/>
              <a:t>create depth then this is hard to achieve so the drive stops.</a:t>
            </a:r>
          </a:p>
        </p:txBody>
      </p:sp>
    </p:spTree>
    <p:extLst>
      <p:ext uri="{BB962C8B-B14F-4D97-AF65-F5344CB8AC3E}">
        <p14:creationId xmlns:p14="http://schemas.microsoft.com/office/powerpoint/2010/main" val="5356196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18211D-8B5E-459B-989E-3D796893DD83}"/>
              </a:ext>
            </a:extLst>
          </p:cNvPr>
          <p:cNvSpPr txBox="1"/>
          <p:nvPr/>
        </p:nvSpPr>
        <p:spPr>
          <a:xfrm>
            <a:off x="1072055" y="956441"/>
            <a:ext cx="10332957" cy="5262979"/>
          </a:xfrm>
          <a:prstGeom prst="rect">
            <a:avLst/>
          </a:prstGeom>
          <a:noFill/>
        </p:spPr>
        <p:txBody>
          <a:bodyPr wrap="none" rtlCol="0">
            <a:spAutoFit/>
          </a:bodyPr>
          <a:lstStyle/>
          <a:p>
            <a:r>
              <a:rPr lang="en-US" sz="2400" dirty="0"/>
              <a:t>Nikken is also a team activity and when you build a team in DEPTH you </a:t>
            </a:r>
          </a:p>
          <a:p>
            <a:r>
              <a:rPr lang="en-US" sz="2400" dirty="0"/>
              <a:t>also create a benefit for many.</a:t>
            </a:r>
          </a:p>
          <a:p>
            <a:endParaRPr lang="en-US" sz="2400" dirty="0"/>
          </a:p>
          <a:p>
            <a:r>
              <a:rPr lang="en-US" sz="2400" dirty="0"/>
              <a:t>So If I bring in Bob</a:t>
            </a:r>
          </a:p>
          <a:p>
            <a:r>
              <a:rPr lang="en-US" sz="2400" dirty="0"/>
              <a:t>Who brings in Sally</a:t>
            </a:r>
          </a:p>
          <a:p>
            <a:r>
              <a:rPr lang="en-US" sz="2400" dirty="0"/>
              <a:t>Who brings in Jane</a:t>
            </a:r>
          </a:p>
          <a:p>
            <a:r>
              <a:rPr lang="en-US" sz="2400" dirty="0"/>
              <a:t>Who brings in Frank</a:t>
            </a:r>
          </a:p>
          <a:p>
            <a:r>
              <a:rPr lang="en-US" sz="2400" dirty="0"/>
              <a:t>Who brings in George and George goes crazy and brings in 10 Front –Line </a:t>
            </a:r>
          </a:p>
          <a:p>
            <a:r>
              <a:rPr lang="en-US" sz="2400" dirty="0"/>
              <a:t>then all those above could eventually have a need to qualify and all would gain a </a:t>
            </a:r>
          </a:p>
          <a:p>
            <a:r>
              <a:rPr lang="en-US" sz="2400" dirty="0"/>
              <a:t>benefit. It’s a win-Win.</a:t>
            </a:r>
          </a:p>
          <a:p>
            <a:endParaRPr lang="en-US" sz="2400" dirty="0"/>
          </a:p>
          <a:p>
            <a:r>
              <a:rPr lang="en-US" sz="2400" dirty="0"/>
              <a:t>If you don’t think and plan depth and building your team it mostly </a:t>
            </a:r>
          </a:p>
          <a:p>
            <a:r>
              <a:rPr lang="en-US" sz="2400" dirty="0"/>
              <a:t>doesn’t happen and if you don’t understand the plan, you won’t plan and </a:t>
            </a:r>
          </a:p>
          <a:p>
            <a:r>
              <a:rPr lang="en-US" sz="2400" dirty="0"/>
              <a:t>strategize building Depth, as you won’t understand why you should do this activity.</a:t>
            </a:r>
          </a:p>
        </p:txBody>
      </p:sp>
    </p:spTree>
    <p:extLst>
      <p:ext uri="{BB962C8B-B14F-4D97-AF65-F5344CB8AC3E}">
        <p14:creationId xmlns:p14="http://schemas.microsoft.com/office/powerpoint/2010/main" val="14600449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FA2260-C850-41CA-A139-71C6B79D4BDC}"/>
              </a:ext>
            </a:extLst>
          </p:cNvPr>
          <p:cNvSpPr txBox="1"/>
          <p:nvPr/>
        </p:nvSpPr>
        <p:spPr>
          <a:xfrm>
            <a:off x="1402755" y="2315279"/>
            <a:ext cx="269626" cy="461665"/>
          </a:xfrm>
          <a:prstGeom prst="rect">
            <a:avLst/>
          </a:prstGeom>
          <a:noFill/>
        </p:spPr>
        <p:txBody>
          <a:bodyPr wrap="none" rtlCol="0">
            <a:spAutoFit/>
          </a:bodyPr>
          <a:lstStyle/>
          <a:p>
            <a:r>
              <a:rPr lang="en-US" sz="2400" dirty="0"/>
              <a:t> </a:t>
            </a:r>
          </a:p>
        </p:txBody>
      </p:sp>
      <p:sp>
        <p:nvSpPr>
          <p:cNvPr id="3" name="Title 2">
            <a:extLst>
              <a:ext uri="{FF2B5EF4-FFF2-40B4-BE49-F238E27FC236}">
                <a16:creationId xmlns:a16="http://schemas.microsoft.com/office/drawing/2014/main" id="{30ABAD31-F911-4B62-9814-3291BC8D2931}"/>
              </a:ext>
            </a:extLst>
          </p:cNvPr>
          <p:cNvSpPr>
            <a:spLocks noGrp="1"/>
          </p:cNvSpPr>
          <p:nvPr>
            <p:ph type="title"/>
          </p:nvPr>
        </p:nvSpPr>
        <p:spPr>
          <a:xfrm>
            <a:off x="3148889" y="534435"/>
            <a:ext cx="5175304" cy="695275"/>
          </a:xfrm>
          <a:solidFill>
            <a:schemeClr val="accent3">
              <a:lumMod val="75000"/>
            </a:schemeClr>
          </a:solidFill>
        </p:spPr>
        <p:txBody>
          <a:bodyPr/>
          <a:lstStyle/>
          <a:p>
            <a:r>
              <a:rPr lang="en-US" dirty="0"/>
              <a:t>How to use this data</a:t>
            </a:r>
          </a:p>
        </p:txBody>
      </p:sp>
      <p:sp>
        <p:nvSpPr>
          <p:cNvPr id="4" name="TextBox 3">
            <a:extLst>
              <a:ext uri="{FF2B5EF4-FFF2-40B4-BE49-F238E27FC236}">
                <a16:creationId xmlns:a16="http://schemas.microsoft.com/office/drawing/2014/main" id="{63B4BCCA-5CFD-4943-BDBC-0DC84805D9A5}"/>
              </a:ext>
            </a:extLst>
          </p:cNvPr>
          <p:cNvSpPr txBox="1"/>
          <p:nvPr/>
        </p:nvSpPr>
        <p:spPr>
          <a:xfrm>
            <a:off x="836613" y="1688775"/>
            <a:ext cx="10969926" cy="4154984"/>
          </a:xfrm>
          <a:prstGeom prst="rect">
            <a:avLst/>
          </a:prstGeom>
          <a:noFill/>
        </p:spPr>
        <p:txBody>
          <a:bodyPr wrap="none" rtlCol="0">
            <a:spAutoFit/>
          </a:bodyPr>
          <a:lstStyle/>
          <a:p>
            <a:r>
              <a:rPr lang="en-US" sz="2400" dirty="0"/>
              <a:t>Dave meets John to discuss further the idea of John getting involved with Nikken. </a:t>
            </a:r>
          </a:p>
          <a:p>
            <a:r>
              <a:rPr lang="en-US" sz="2400" dirty="0"/>
              <a:t>Dave is a relatively new Distributor and has reached the Executive Level and is </a:t>
            </a:r>
          </a:p>
          <a:p>
            <a:r>
              <a:rPr lang="en-US" sz="2400" dirty="0"/>
              <a:t>now looking for business builders.</a:t>
            </a:r>
          </a:p>
          <a:p>
            <a:r>
              <a:rPr lang="en-US" sz="2400" dirty="0"/>
              <a:t>He first attracted John by asking him if he was interested in looking at a </a:t>
            </a:r>
          </a:p>
          <a:p>
            <a:r>
              <a:rPr lang="en-US" sz="2400" dirty="0"/>
              <a:t>business opportunity that could become a full time career and income.</a:t>
            </a:r>
          </a:p>
          <a:p>
            <a:r>
              <a:rPr lang="en-US" sz="2400" dirty="0"/>
              <a:t>He also clarified that John was only interested if he could earn $60,000 a year or more</a:t>
            </a:r>
          </a:p>
          <a:p>
            <a:r>
              <a:rPr lang="en-US" sz="2400" dirty="0"/>
              <a:t>John is currently working as a construction worker and is making $25.00 per hour </a:t>
            </a:r>
          </a:p>
          <a:p>
            <a:r>
              <a:rPr lang="en-US" sz="2400" dirty="0"/>
              <a:t>but the work is hard and takes a toll on his body.</a:t>
            </a:r>
          </a:p>
          <a:p>
            <a:endParaRPr lang="en-US" sz="2400" dirty="0"/>
          </a:p>
          <a:p>
            <a:r>
              <a:rPr lang="en-US" sz="2400" dirty="0"/>
              <a:t>So far two issues have been brought up $60K per year and what he </a:t>
            </a:r>
          </a:p>
          <a:p>
            <a:r>
              <a:rPr lang="en-US" sz="2400" dirty="0"/>
              <a:t>currently does is hard work and takes a toll on his body.</a:t>
            </a:r>
          </a:p>
        </p:txBody>
      </p:sp>
    </p:spTree>
    <p:extLst>
      <p:ext uri="{BB962C8B-B14F-4D97-AF65-F5344CB8AC3E}">
        <p14:creationId xmlns:p14="http://schemas.microsoft.com/office/powerpoint/2010/main" val="27575132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BC574-82A7-46F5-B714-5D9562C4937E}"/>
              </a:ext>
            </a:extLst>
          </p:cNvPr>
          <p:cNvSpPr>
            <a:spLocks noGrp="1"/>
          </p:cNvSpPr>
          <p:nvPr>
            <p:ph type="title"/>
          </p:nvPr>
        </p:nvSpPr>
        <p:spPr>
          <a:xfrm>
            <a:off x="3306544" y="692090"/>
            <a:ext cx="5280408" cy="842420"/>
          </a:xfrm>
          <a:solidFill>
            <a:schemeClr val="accent3">
              <a:lumMod val="75000"/>
            </a:schemeClr>
          </a:solidFill>
        </p:spPr>
        <p:txBody>
          <a:bodyPr/>
          <a:lstStyle/>
          <a:p>
            <a:r>
              <a:rPr lang="en-US" dirty="0"/>
              <a:t>What do you do next</a:t>
            </a:r>
          </a:p>
        </p:txBody>
      </p:sp>
      <p:sp>
        <p:nvSpPr>
          <p:cNvPr id="3" name="TextBox 2">
            <a:extLst>
              <a:ext uri="{FF2B5EF4-FFF2-40B4-BE49-F238E27FC236}">
                <a16:creationId xmlns:a16="http://schemas.microsoft.com/office/drawing/2014/main" id="{1FC20A4A-5FE9-494C-BA26-66D78C2190B1}"/>
              </a:ext>
            </a:extLst>
          </p:cNvPr>
          <p:cNvSpPr txBox="1"/>
          <p:nvPr/>
        </p:nvSpPr>
        <p:spPr>
          <a:xfrm>
            <a:off x="1177441" y="1870841"/>
            <a:ext cx="9837117" cy="4154984"/>
          </a:xfrm>
          <a:prstGeom prst="rect">
            <a:avLst/>
          </a:prstGeom>
          <a:noFill/>
        </p:spPr>
        <p:txBody>
          <a:bodyPr wrap="none" rtlCol="0">
            <a:spAutoFit/>
          </a:bodyPr>
          <a:lstStyle/>
          <a:p>
            <a:r>
              <a:rPr lang="en-US" sz="2400" dirty="0"/>
              <a:t>First off sitting down with someone to go over the idea of joining Nikken is the </a:t>
            </a:r>
          </a:p>
          <a:p>
            <a:r>
              <a:rPr lang="en-US" sz="2400" dirty="0"/>
              <a:t>first major objective as this shows some interest.</a:t>
            </a:r>
          </a:p>
          <a:p>
            <a:endParaRPr lang="en-US" sz="2400" dirty="0"/>
          </a:p>
          <a:p>
            <a:r>
              <a:rPr lang="en-US" sz="2400" dirty="0"/>
              <a:t>Now that Dave and John are meeting what’s the objective. An overview of  </a:t>
            </a:r>
          </a:p>
          <a:p>
            <a:r>
              <a:rPr lang="en-US" sz="2400" dirty="0"/>
              <a:t>what we are, what we do and where we are going and I did this using the </a:t>
            </a:r>
          </a:p>
          <a:p>
            <a:r>
              <a:rPr lang="en-US" sz="2400" dirty="0"/>
              <a:t>Flip Chart method which talked about our Industry, our Company, our Products, </a:t>
            </a:r>
          </a:p>
          <a:p>
            <a:r>
              <a:rPr lang="en-US" sz="2400" dirty="0"/>
              <a:t>our Plan , Training and support and finally what to do to get started.</a:t>
            </a:r>
          </a:p>
          <a:p>
            <a:endParaRPr lang="en-US" sz="2400" dirty="0"/>
          </a:p>
          <a:p>
            <a:r>
              <a:rPr lang="en-US" sz="2400" dirty="0"/>
              <a:t>Followed by what I would do to help them build their business.</a:t>
            </a:r>
          </a:p>
          <a:p>
            <a:endParaRPr lang="en-US" sz="2400" dirty="0"/>
          </a:p>
          <a:p>
            <a:r>
              <a:rPr lang="en-US" sz="2400" dirty="0"/>
              <a:t>In other words a presentation story with the objective of John signing up.</a:t>
            </a:r>
          </a:p>
        </p:txBody>
      </p:sp>
    </p:spTree>
    <p:extLst>
      <p:ext uri="{BB962C8B-B14F-4D97-AF65-F5344CB8AC3E}">
        <p14:creationId xmlns:p14="http://schemas.microsoft.com/office/powerpoint/2010/main" val="20854500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CB355-C43D-4C95-8547-752D8D1A8826}"/>
              </a:ext>
            </a:extLst>
          </p:cNvPr>
          <p:cNvSpPr>
            <a:spLocks noGrp="1"/>
          </p:cNvSpPr>
          <p:nvPr>
            <p:ph type="title"/>
          </p:nvPr>
        </p:nvSpPr>
        <p:spPr>
          <a:xfrm>
            <a:off x="2865110" y="586987"/>
            <a:ext cx="5868987" cy="947523"/>
          </a:xfrm>
          <a:solidFill>
            <a:schemeClr val="accent3">
              <a:lumMod val="75000"/>
            </a:schemeClr>
          </a:solidFill>
        </p:spPr>
        <p:txBody>
          <a:bodyPr/>
          <a:lstStyle/>
          <a:p>
            <a:r>
              <a:rPr lang="en-US" dirty="0"/>
              <a:t>How to present the plan</a:t>
            </a:r>
          </a:p>
        </p:txBody>
      </p:sp>
      <p:sp>
        <p:nvSpPr>
          <p:cNvPr id="3" name="TextBox 2">
            <a:extLst>
              <a:ext uri="{FF2B5EF4-FFF2-40B4-BE49-F238E27FC236}">
                <a16:creationId xmlns:a16="http://schemas.microsoft.com/office/drawing/2014/main" id="{2C47F2C4-B8D8-4826-9449-5D18085D4C3E}"/>
              </a:ext>
            </a:extLst>
          </p:cNvPr>
          <p:cNvSpPr txBox="1"/>
          <p:nvPr/>
        </p:nvSpPr>
        <p:spPr>
          <a:xfrm>
            <a:off x="945931" y="1912883"/>
            <a:ext cx="10315388" cy="4154984"/>
          </a:xfrm>
          <a:prstGeom prst="rect">
            <a:avLst/>
          </a:prstGeom>
          <a:noFill/>
        </p:spPr>
        <p:txBody>
          <a:bodyPr wrap="none" rtlCol="0">
            <a:spAutoFit/>
          </a:bodyPr>
          <a:lstStyle/>
          <a:p>
            <a:r>
              <a:rPr lang="en-US" sz="2400" dirty="0"/>
              <a:t>As you now understand we don’t want to speak in a language that people </a:t>
            </a:r>
          </a:p>
          <a:p>
            <a:r>
              <a:rPr lang="en-US" sz="2400" dirty="0"/>
              <a:t>don’t understand and as you know some of our terms are difficult at first take.</a:t>
            </a:r>
          </a:p>
          <a:p>
            <a:endParaRPr lang="en-US" sz="2400" dirty="0"/>
          </a:p>
          <a:p>
            <a:r>
              <a:rPr lang="en-US" sz="2400" dirty="0"/>
              <a:t>So I converted the 6 areas of income to normal terms that could easily be </a:t>
            </a:r>
          </a:p>
          <a:p>
            <a:r>
              <a:rPr lang="en-US" sz="2400" dirty="0"/>
              <a:t>understood or quickly explained.</a:t>
            </a:r>
          </a:p>
          <a:p>
            <a:endParaRPr lang="en-US" sz="2400" dirty="0"/>
          </a:p>
          <a:p>
            <a:r>
              <a:rPr lang="en-US" sz="2400" dirty="0"/>
              <a:t>Well John the company has created an exciting and rewarding pay plan with </a:t>
            </a:r>
          </a:p>
          <a:p>
            <a:r>
              <a:rPr lang="en-US" sz="2400" dirty="0"/>
              <a:t>6 different incomes that can be earned over time.</a:t>
            </a:r>
          </a:p>
          <a:p>
            <a:r>
              <a:rPr lang="en-US" sz="2400" dirty="0"/>
              <a:t>1. Retail Income 2. Rebate Rewards Income 3. Contests and Travel Awards Bonuses </a:t>
            </a:r>
          </a:p>
          <a:p>
            <a:r>
              <a:rPr lang="en-US" sz="2400" dirty="0"/>
              <a:t>4. Team Development Income 5. Long Term Residual Income </a:t>
            </a:r>
          </a:p>
          <a:p>
            <a:r>
              <a:rPr lang="en-US" sz="2400" dirty="0"/>
              <a:t>6. Lifestyle Cash Bonus </a:t>
            </a:r>
          </a:p>
        </p:txBody>
      </p:sp>
    </p:spTree>
    <p:extLst>
      <p:ext uri="{BB962C8B-B14F-4D97-AF65-F5344CB8AC3E}">
        <p14:creationId xmlns:p14="http://schemas.microsoft.com/office/powerpoint/2010/main" val="14413328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31EA9-5A72-4BEB-8B47-DEA5107A4EA4}"/>
              </a:ext>
            </a:extLst>
          </p:cNvPr>
          <p:cNvSpPr>
            <a:spLocks noGrp="1"/>
          </p:cNvSpPr>
          <p:nvPr>
            <p:ph type="title"/>
          </p:nvPr>
        </p:nvSpPr>
        <p:spPr>
          <a:xfrm>
            <a:off x="1141413" y="618518"/>
            <a:ext cx="9905998" cy="1084158"/>
          </a:xfrm>
          <a:solidFill>
            <a:schemeClr val="accent3">
              <a:lumMod val="75000"/>
            </a:schemeClr>
          </a:solidFill>
        </p:spPr>
        <p:txBody>
          <a:bodyPr/>
          <a:lstStyle/>
          <a:p>
            <a:r>
              <a:rPr lang="en-US" dirty="0"/>
              <a:t>Creating the solution and why you want to understand the Plan</a:t>
            </a:r>
          </a:p>
        </p:txBody>
      </p:sp>
      <p:sp>
        <p:nvSpPr>
          <p:cNvPr id="3" name="TextBox 2">
            <a:extLst>
              <a:ext uri="{FF2B5EF4-FFF2-40B4-BE49-F238E27FC236}">
                <a16:creationId xmlns:a16="http://schemas.microsoft.com/office/drawing/2014/main" id="{33D506AA-7DC2-47F1-8A95-B5304975EE32}"/>
              </a:ext>
            </a:extLst>
          </p:cNvPr>
          <p:cNvSpPr txBox="1"/>
          <p:nvPr/>
        </p:nvSpPr>
        <p:spPr>
          <a:xfrm>
            <a:off x="929119" y="1976333"/>
            <a:ext cx="10330585" cy="4524315"/>
          </a:xfrm>
          <a:prstGeom prst="rect">
            <a:avLst/>
          </a:prstGeom>
          <a:noFill/>
        </p:spPr>
        <p:txBody>
          <a:bodyPr wrap="none" rtlCol="0">
            <a:spAutoFit/>
          </a:bodyPr>
          <a:lstStyle/>
          <a:p>
            <a:r>
              <a:rPr lang="en-US" sz="2400" dirty="0"/>
              <a:t>So john based on what you told me was important, I’ve created an example of </a:t>
            </a:r>
          </a:p>
          <a:p>
            <a:r>
              <a:rPr lang="en-US" sz="2400" dirty="0"/>
              <a:t>earning $60,000 per year and by the way with out taking a toll on your body.</a:t>
            </a:r>
          </a:p>
          <a:p>
            <a:endParaRPr lang="en-US" sz="2400" dirty="0"/>
          </a:p>
          <a:p>
            <a:r>
              <a:rPr lang="en-US" sz="2400" dirty="0"/>
              <a:t>Instruction: $60,000 equals $5,000 per month so to create this plan how could </a:t>
            </a:r>
          </a:p>
          <a:p>
            <a:r>
              <a:rPr lang="en-US" sz="2400" dirty="0"/>
              <a:t>one earn $5,000 or in other words, what do you need to do and create, so that </a:t>
            </a:r>
          </a:p>
          <a:p>
            <a:r>
              <a:rPr lang="en-US" sz="2400" dirty="0"/>
              <a:t>Nikken will pay you $5K</a:t>
            </a:r>
          </a:p>
          <a:p>
            <a:endParaRPr lang="en-US" sz="2400" dirty="0"/>
          </a:p>
          <a:p>
            <a:r>
              <a:rPr lang="en-US" sz="2400" dirty="0"/>
              <a:t>Remember what your role is and then ask yourself how do I find them and the </a:t>
            </a:r>
          </a:p>
          <a:p>
            <a:r>
              <a:rPr lang="en-US" sz="2400" dirty="0"/>
              <a:t>answer </a:t>
            </a:r>
            <a:r>
              <a:rPr lang="en-US" sz="2400" b="1" u="sng" dirty="0"/>
              <a:t>is by looking and asking questions </a:t>
            </a:r>
            <a:r>
              <a:rPr lang="en-US" sz="2400" dirty="0"/>
              <a:t>that when answered get them excited </a:t>
            </a:r>
          </a:p>
          <a:p>
            <a:r>
              <a:rPr lang="en-US" sz="2400" dirty="0"/>
              <a:t>to move forward with a great solution. Now that’s a Human Being More.</a:t>
            </a:r>
          </a:p>
          <a:p>
            <a:endParaRPr lang="en-US" sz="2400" dirty="0"/>
          </a:p>
          <a:p>
            <a:endParaRPr lang="en-US" sz="2400" dirty="0"/>
          </a:p>
        </p:txBody>
      </p:sp>
    </p:spTree>
    <p:extLst>
      <p:ext uri="{BB962C8B-B14F-4D97-AF65-F5344CB8AC3E}">
        <p14:creationId xmlns:p14="http://schemas.microsoft.com/office/powerpoint/2010/main" val="18942335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AF84DF13-2522-4BD3-AD03-3B15560C8F52}"/>
              </a:ext>
            </a:extLst>
          </p:cNvPr>
          <p:cNvGraphicFramePr>
            <a:graphicFrameLocks noGrp="1"/>
          </p:cNvGraphicFramePr>
          <p:nvPr>
            <p:ph idx="1"/>
            <p:extLst>
              <p:ext uri="{D42A27DB-BD31-4B8C-83A1-F6EECF244321}">
                <p14:modId xmlns:p14="http://schemas.microsoft.com/office/powerpoint/2010/main" val="4181386844"/>
              </p:ext>
            </p:extLst>
          </p:nvPr>
        </p:nvGraphicFramePr>
        <p:xfrm>
          <a:off x="407277" y="25400"/>
          <a:ext cx="11377446" cy="6832600"/>
        </p:xfrm>
        <a:graphic>
          <a:graphicData uri="http://schemas.openxmlformats.org/drawingml/2006/table">
            <a:tbl>
              <a:tblPr firstRow="1" bandRow="1">
                <a:tableStyleId>{5C22544A-7EE6-4342-B048-85BDC9FD1C3A}</a:tableStyleId>
              </a:tblPr>
              <a:tblGrid>
                <a:gridCol w="1896241">
                  <a:extLst>
                    <a:ext uri="{9D8B030D-6E8A-4147-A177-3AD203B41FA5}">
                      <a16:colId xmlns:a16="http://schemas.microsoft.com/office/drawing/2014/main" val="593560545"/>
                    </a:ext>
                  </a:extLst>
                </a:gridCol>
                <a:gridCol w="1896241">
                  <a:extLst>
                    <a:ext uri="{9D8B030D-6E8A-4147-A177-3AD203B41FA5}">
                      <a16:colId xmlns:a16="http://schemas.microsoft.com/office/drawing/2014/main" val="2318273025"/>
                    </a:ext>
                  </a:extLst>
                </a:gridCol>
                <a:gridCol w="1896241">
                  <a:extLst>
                    <a:ext uri="{9D8B030D-6E8A-4147-A177-3AD203B41FA5}">
                      <a16:colId xmlns:a16="http://schemas.microsoft.com/office/drawing/2014/main" val="1092182045"/>
                    </a:ext>
                  </a:extLst>
                </a:gridCol>
                <a:gridCol w="1896241">
                  <a:extLst>
                    <a:ext uri="{9D8B030D-6E8A-4147-A177-3AD203B41FA5}">
                      <a16:colId xmlns:a16="http://schemas.microsoft.com/office/drawing/2014/main" val="1927961612"/>
                    </a:ext>
                  </a:extLst>
                </a:gridCol>
                <a:gridCol w="1896241">
                  <a:extLst>
                    <a:ext uri="{9D8B030D-6E8A-4147-A177-3AD203B41FA5}">
                      <a16:colId xmlns:a16="http://schemas.microsoft.com/office/drawing/2014/main" val="3346570541"/>
                    </a:ext>
                  </a:extLst>
                </a:gridCol>
                <a:gridCol w="1896241">
                  <a:extLst>
                    <a:ext uri="{9D8B030D-6E8A-4147-A177-3AD203B41FA5}">
                      <a16:colId xmlns:a16="http://schemas.microsoft.com/office/drawing/2014/main" val="75675663"/>
                    </a:ext>
                  </a:extLst>
                </a:gridCol>
              </a:tblGrid>
              <a:tr h="277736">
                <a:tc>
                  <a:txBody>
                    <a:bodyPr/>
                    <a:lstStyle/>
                    <a:p>
                      <a:pPr algn="l" fontAlgn="b"/>
                      <a:r>
                        <a:rPr lang="en-US" sz="2000" b="0" i="0" u="none" strike="noStrike" dirty="0">
                          <a:solidFill>
                            <a:srgbClr val="000000"/>
                          </a:solidFill>
                          <a:effectLst/>
                          <a:latin typeface="Calibri" panose="020F0502020204030204" pitchFamily="34" charset="0"/>
                        </a:rPr>
                        <a:t>Target Income</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500</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1500</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2500</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5000</a:t>
                      </a:r>
                    </a:p>
                  </a:txBody>
                  <a:tcPr marL="6350" marR="6350" marT="6350" marB="0" anchor="b">
                    <a:solidFill>
                      <a:srgbClr val="FFFF00"/>
                    </a:solidFill>
                  </a:tcPr>
                </a:tc>
                <a:tc>
                  <a:txBody>
                    <a:bodyPr/>
                    <a:lstStyle/>
                    <a:p>
                      <a:pPr algn="ctr" fontAlgn="b"/>
                      <a:r>
                        <a:rPr lang="en-US" sz="2000" b="0" i="0" u="none" strike="noStrike" dirty="0">
                          <a:solidFill>
                            <a:srgbClr val="000000"/>
                          </a:solidFill>
                          <a:effectLst/>
                          <a:latin typeface="Calibri" panose="020F0502020204030204" pitchFamily="34" charset="0"/>
                        </a:rPr>
                        <a:t>10000</a:t>
                      </a:r>
                    </a:p>
                  </a:txBody>
                  <a:tcPr marL="6350" marR="6350" marT="6350" marB="0" anchor="b"/>
                </a:tc>
                <a:extLst>
                  <a:ext uri="{0D108BD9-81ED-4DB2-BD59-A6C34878D82A}">
                    <a16:rowId xmlns:a16="http://schemas.microsoft.com/office/drawing/2014/main" val="3830636867"/>
                  </a:ext>
                </a:extLst>
              </a:tr>
              <a:tr h="277736">
                <a:tc>
                  <a:txBody>
                    <a:bodyPr/>
                    <a:lstStyle/>
                    <a:p>
                      <a:pPr algn="l" fontAlgn="b"/>
                      <a:r>
                        <a:rPr lang="en-US" sz="1100" b="0" i="0" u="none" strike="noStrike" dirty="0">
                          <a:solidFill>
                            <a:srgbClr val="000000"/>
                          </a:solidFill>
                          <a:effectLst/>
                          <a:latin typeface="Calibri" panose="020F0502020204030204" pitchFamily="34" charset="0"/>
                        </a:rPr>
                        <a:t> </a:t>
                      </a:r>
                    </a:p>
                  </a:txBody>
                  <a:tcPr marL="6350" marR="6350" marT="6350" marB="0" anchor="b"/>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 </a:t>
                      </a:r>
                    </a:p>
                  </a:txBody>
                  <a:tcPr marL="6350" marR="6350" marT="6350" marB="0" anchor="b"/>
                </a:tc>
                <a:extLst>
                  <a:ext uri="{0D108BD9-81ED-4DB2-BD59-A6C34878D82A}">
                    <a16:rowId xmlns:a16="http://schemas.microsoft.com/office/drawing/2014/main" val="2388255094"/>
                  </a:ext>
                </a:extLst>
              </a:tr>
              <a:tr h="277736">
                <a:tc>
                  <a:txBody>
                    <a:bodyPr/>
                    <a:lstStyle/>
                    <a:p>
                      <a:pPr algn="l" fontAlgn="b"/>
                      <a:r>
                        <a:rPr lang="en-US" sz="2000" b="0" i="0" u="none" strike="noStrike" dirty="0">
                          <a:solidFill>
                            <a:srgbClr val="000000"/>
                          </a:solidFill>
                          <a:effectLst/>
                          <a:latin typeface="Calibri" panose="020F0502020204030204" pitchFamily="34" charset="0"/>
                        </a:rPr>
                        <a:t>Retail Volume</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2500</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7500</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12500</a:t>
                      </a:r>
                    </a:p>
                  </a:txBody>
                  <a:tcPr marL="6350" marR="6350" marT="6350" marB="0" anchor="b"/>
                </a:tc>
                <a:tc>
                  <a:txBody>
                    <a:bodyPr/>
                    <a:lstStyle/>
                    <a:p>
                      <a:pPr algn="ctr" fontAlgn="b"/>
                      <a:r>
                        <a:rPr lang="en-US" sz="2000" b="0" i="0" u="none" strike="noStrike">
                          <a:solidFill>
                            <a:srgbClr val="000000"/>
                          </a:solidFill>
                          <a:effectLst/>
                          <a:latin typeface="Calibri" panose="020F0502020204030204" pitchFamily="34" charset="0"/>
                        </a:rPr>
                        <a:t>25000</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50000</a:t>
                      </a:r>
                    </a:p>
                  </a:txBody>
                  <a:tcPr marL="6350" marR="6350" marT="6350" marB="0" anchor="b"/>
                </a:tc>
                <a:extLst>
                  <a:ext uri="{0D108BD9-81ED-4DB2-BD59-A6C34878D82A}">
                    <a16:rowId xmlns:a16="http://schemas.microsoft.com/office/drawing/2014/main" val="389538661"/>
                  </a:ext>
                </a:extLst>
              </a:tr>
              <a:tr h="277736">
                <a:tc>
                  <a:txBody>
                    <a:bodyPr/>
                    <a:lstStyle/>
                    <a:p>
                      <a:pPr algn="l" fontAlgn="b"/>
                      <a:r>
                        <a:rPr lang="en-US" sz="2000" b="0" i="0" u="none" strike="noStrike" dirty="0">
                          <a:solidFill>
                            <a:srgbClr val="000000"/>
                          </a:solidFill>
                          <a:effectLst/>
                          <a:latin typeface="Calibri" panose="020F0502020204030204" pitchFamily="34" charset="0"/>
                        </a:rPr>
                        <a:t>PV</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2000</a:t>
                      </a:r>
                    </a:p>
                  </a:txBody>
                  <a:tcPr marL="6350" marR="6350" marT="6350" marB="0" anchor="b">
                    <a:solidFill>
                      <a:srgbClr val="00B0F0"/>
                    </a:solidFill>
                  </a:tcPr>
                </a:tc>
                <a:tc>
                  <a:txBody>
                    <a:bodyPr/>
                    <a:lstStyle/>
                    <a:p>
                      <a:pPr algn="ctr" fontAlgn="b"/>
                      <a:r>
                        <a:rPr lang="en-US" sz="2000" b="0" i="0" u="none" strike="noStrike" dirty="0">
                          <a:solidFill>
                            <a:srgbClr val="000000"/>
                          </a:solidFill>
                          <a:effectLst/>
                          <a:latin typeface="Calibri" panose="020F0502020204030204" pitchFamily="34" charset="0"/>
                        </a:rPr>
                        <a:t>6000</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10000</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20000</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40000</a:t>
                      </a:r>
                    </a:p>
                  </a:txBody>
                  <a:tcPr marL="6350" marR="6350" marT="6350" marB="0" anchor="b"/>
                </a:tc>
                <a:extLst>
                  <a:ext uri="{0D108BD9-81ED-4DB2-BD59-A6C34878D82A}">
                    <a16:rowId xmlns:a16="http://schemas.microsoft.com/office/drawing/2014/main" val="370790459"/>
                  </a:ext>
                </a:extLst>
              </a:tr>
              <a:tr h="277736">
                <a:tc>
                  <a:txBody>
                    <a:bodyPr/>
                    <a:lstStyle/>
                    <a:p>
                      <a:pPr algn="l" fontAlgn="b"/>
                      <a:r>
                        <a:rPr lang="en-US" sz="2000" b="0" i="0" u="none" strike="noStrike" dirty="0">
                          <a:solidFill>
                            <a:srgbClr val="000000"/>
                          </a:solidFill>
                          <a:effectLst/>
                          <a:latin typeface="Calibri" panose="020F0502020204030204" pitchFamily="34" charset="0"/>
                        </a:rPr>
                        <a:t>CV</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1300</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3900</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6500</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13000</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26000</a:t>
                      </a:r>
                    </a:p>
                  </a:txBody>
                  <a:tcPr marL="6350" marR="6350" marT="6350" marB="0" anchor="b"/>
                </a:tc>
                <a:extLst>
                  <a:ext uri="{0D108BD9-81ED-4DB2-BD59-A6C34878D82A}">
                    <a16:rowId xmlns:a16="http://schemas.microsoft.com/office/drawing/2014/main" val="767967884"/>
                  </a:ext>
                </a:extLst>
              </a:tr>
              <a:tr h="277736">
                <a:tc>
                  <a:txBody>
                    <a:bodyPr/>
                    <a:lstStyle/>
                    <a:p>
                      <a:pPr algn="l" fontAlgn="b"/>
                      <a:r>
                        <a:rPr lang="en-US" sz="2000" b="0" i="0" u="none" strike="noStrike" dirty="0">
                          <a:solidFill>
                            <a:srgbClr val="000000"/>
                          </a:solidFill>
                          <a:effectLst/>
                          <a:latin typeface="Calibri" panose="020F0502020204030204" pitchFamily="34" charset="0"/>
                        </a:rPr>
                        <a:t>5% PCVR</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65</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195</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325</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650</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1300</a:t>
                      </a:r>
                    </a:p>
                  </a:txBody>
                  <a:tcPr marL="6350" marR="6350" marT="6350" marB="0" anchor="b"/>
                </a:tc>
                <a:extLst>
                  <a:ext uri="{0D108BD9-81ED-4DB2-BD59-A6C34878D82A}">
                    <a16:rowId xmlns:a16="http://schemas.microsoft.com/office/drawing/2014/main" val="1030508333"/>
                  </a:ext>
                </a:extLst>
              </a:tr>
              <a:tr h="277736">
                <a:tc>
                  <a:txBody>
                    <a:bodyPr/>
                    <a:lstStyle/>
                    <a:p>
                      <a:pPr algn="l" fontAlgn="b"/>
                      <a:r>
                        <a:rPr lang="en-US" sz="2000" b="0" i="0" u="none" strike="noStrike" dirty="0">
                          <a:solidFill>
                            <a:srgbClr val="000000"/>
                          </a:solidFill>
                          <a:effectLst/>
                          <a:latin typeface="Calibri" panose="020F0502020204030204" pitchFamily="34" charset="0"/>
                        </a:rPr>
                        <a:t>10% PCVR</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130</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390</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650</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1300</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2600</a:t>
                      </a:r>
                    </a:p>
                  </a:txBody>
                  <a:tcPr marL="6350" marR="6350" marT="6350" marB="0" anchor="b"/>
                </a:tc>
                <a:extLst>
                  <a:ext uri="{0D108BD9-81ED-4DB2-BD59-A6C34878D82A}">
                    <a16:rowId xmlns:a16="http://schemas.microsoft.com/office/drawing/2014/main" val="966784639"/>
                  </a:ext>
                </a:extLst>
              </a:tr>
              <a:tr h="277736">
                <a:tc>
                  <a:txBody>
                    <a:bodyPr/>
                    <a:lstStyle/>
                    <a:p>
                      <a:pPr algn="l" fontAlgn="b"/>
                      <a:r>
                        <a:rPr lang="en-US" sz="2000" b="0" i="0" u="none" strike="noStrike" dirty="0">
                          <a:solidFill>
                            <a:srgbClr val="000000"/>
                          </a:solidFill>
                          <a:effectLst/>
                          <a:latin typeface="Calibri" panose="020F0502020204030204" pitchFamily="34" charset="0"/>
                        </a:rPr>
                        <a:t>20% PCVR</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260</a:t>
                      </a:r>
                    </a:p>
                  </a:txBody>
                  <a:tcPr marL="6350" marR="6350" marT="6350" marB="0" anchor="b">
                    <a:solidFill>
                      <a:srgbClr val="FFFF00"/>
                    </a:solidFill>
                  </a:tcPr>
                </a:tc>
                <a:tc>
                  <a:txBody>
                    <a:bodyPr/>
                    <a:lstStyle/>
                    <a:p>
                      <a:pPr algn="ctr" fontAlgn="b"/>
                      <a:r>
                        <a:rPr lang="en-US" sz="2000" b="0" i="0" u="none" strike="noStrike" dirty="0">
                          <a:solidFill>
                            <a:srgbClr val="000000"/>
                          </a:solidFill>
                          <a:effectLst/>
                          <a:latin typeface="Calibri" panose="020F0502020204030204" pitchFamily="34" charset="0"/>
                        </a:rPr>
                        <a:t>780</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1300</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2600</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5200</a:t>
                      </a:r>
                    </a:p>
                  </a:txBody>
                  <a:tcPr marL="6350" marR="6350" marT="6350" marB="0" anchor="b"/>
                </a:tc>
                <a:extLst>
                  <a:ext uri="{0D108BD9-81ED-4DB2-BD59-A6C34878D82A}">
                    <a16:rowId xmlns:a16="http://schemas.microsoft.com/office/drawing/2014/main" val="326558558"/>
                  </a:ext>
                </a:extLst>
              </a:tr>
              <a:tr h="277736">
                <a:tc>
                  <a:txBody>
                    <a:bodyPr/>
                    <a:lstStyle/>
                    <a:p>
                      <a:pPr algn="l" fontAlgn="b"/>
                      <a:r>
                        <a:rPr lang="en-US" sz="2000" b="0" i="0" u="none" strike="noStrike" dirty="0">
                          <a:solidFill>
                            <a:srgbClr val="000000"/>
                          </a:solidFill>
                          <a:effectLst/>
                          <a:latin typeface="Calibri" panose="020F0502020204030204" pitchFamily="34" charset="0"/>
                        </a:rPr>
                        <a:t> </a:t>
                      </a:r>
                    </a:p>
                  </a:txBody>
                  <a:tcPr marL="6350" marR="6350" marT="6350" marB="0" anchor="b"/>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 </a:t>
                      </a:r>
                    </a:p>
                  </a:txBody>
                  <a:tcPr marL="6350" marR="6350" marT="6350" marB="0" anchor="b"/>
                </a:tc>
                <a:extLst>
                  <a:ext uri="{0D108BD9-81ED-4DB2-BD59-A6C34878D82A}">
                    <a16:rowId xmlns:a16="http://schemas.microsoft.com/office/drawing/2014/main" val="195956214"/>
                  </a:ext>
                </a:extLst>
              </a:tr>
              <a:tr h="277736">
                <a:tc>
                  <a:txBody>
                    <a:bodyPr/>
                    <a:lstStyle/>
                    <a:p>
                      <a:pPr algn="l" fontAlgn="b"/>
                      <a:r>
                        <a:rPr lang="en-US" sz="2000" b="0" i="0" u="none" strike="noStrike" dirty="0">
                          <a:solidFill>
                            <a:srgbClr val="000000"/>
                          </a:solidFill>
                          <a:effectLst/>
                          <a:latin typeface="Calibri" panose="020F0502020204030204" pitchFamily="34" charset="0"/>
                        </a:rPr>
                        <a:t>Personal Gr PV Vol</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2000</a:t>
                      </a:r>
                    </a:p>
                  </a:txBody>
                  <a:tcPr marL="6350" marR="6350" marT="6350" marB="0" anchor="b">
                    <a:solidFill>
                      <a:srgbClr val="00B0F0"/>
                    </a:solidFill>
                  </a:tcPr>
                </a:tc>
                <a:tc>
                  <a:txBody>
                    <a:bodyPr/>
                    <a:lstStyle/>
                    <a:p>
                      <a:pPr algn="ctr" fontAlgn="b"/>
                      <a:r>
                        <a:rPr lang="en-US" sz="2000" b="0" i="0" u="none" strike="noStrike" dirty="0">
                          <a:solidFill>
                            <a:srgbClr val="000000"/>
                          </a:solidFill>
                          <a:effectLst/>
                          <a:latin typeface="Calibri" panose="020F0502020204030204" pitchFamily="34" charset="0"/>
                        </a:rPr>
                        <a:t>6000</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10000</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20000</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40000</a:t>
                      </a:r>
                    </a:p>
                  </a:txBody>
                  <a:tcPr marL="6350" marR="6350" marT="6350" marB="0" anchor="b"/>
                </a:tc>
                <a:extLst>
                  <a:ext uri="{0D108BD9-81ED-4DB2-BD59-A6C34878D82A}">
                    <a16:rowId xmlns:a16="http://schemas.microsoft.com/office/drawing/2014/main" val="3522519379"/>
                  </a:ext>
                </a:extLst>
              </a:tr>
              <a:tr h="277736">
                <a:tc>
                  <a:txBody>
                    <a:bodyPr/>
                    <a:lstStyle/>
                    <a:p>
                      <a:pPr algn="l" fontAlgn="b"/>
                      <a:r>
                        <a:rPr lang="en-US" sz="2000" b="0" i="0" u="none" strike="noStrike" dirty="0">
                          <a:solidFill>
                            <a:srgbClr val="000000"/>
                          </a:solidFill>
                          <a:effectLst/>
                          <a:latin typeface="Calibri" panose="020F0502020204030204" pitchFamily="34" charset="0"/>
                        </a:rPr>
                        <a:t>PGCV OR 5%</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65</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195</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325</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650</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1300</a:t>
                      </a:r>
                    </a:p>
                  </a:txBody>
                  <a:tcPr marL="6350" marR="6350" marT="6350" marB="0" anchor="b"/>
                </a:tc>
                <a:extLst>
                  <a:ext uri="{0D108BD9-81ED-4DB2-BD59-A6C34878D82A}">
                    <a16:rowId xmlns:a16="http://schemas.microsoft.com/office/drawing/2014/main" val="334838372"/>
                  </a:ext>
                </a:extLst>
              </a:tr>
              <a:tr h="277736">
                <a:tc>
                  <a:txBody>
                    <a:bodyPr/>
                    <a:lstStyle/>
                    <a:p>
                      <a:pPr algn="l" fontAlgn="b"/>
                      <a:r>
                        <a:rPr lang="en-US" sz="2000" b="0" i="0" u="none" strike="noStrike" dirty="0">
                          <a:solidFill>
                            <a:srgbClr val="000000"/>
                          </a:solidFill>
                          <a:effectLst/>
                          <a:latin typeface="Calibri" panose="020F0502020204030204" pitchFamily="34" charset="0"/>
                        </a:rPr>
                        <a:t>PGCV OR 10%</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130</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390</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650</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1300</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2600</a:t>
                      </a:r>
                    </a:p>
                  </a:txBody>
                  <a:tcPr marL="6350" marR="6350" marT="6350" marB="0" anchor="b"/>
                </a:tc>
                <a:extLst>
                  <a:ext uri="{0D108BD9-81ED-4DB2-BD59-A6C34878D82A}">
                    <a16:rowId xmlns:a16="http://schemas.microsoft.com/office/drawing/2014/main" val="2260665165"/>
                  </a:ext>
                </a:extLst>
              </a:tr>
              <a:tr h="277736">
                <a:tc>
                  <a:txBody>
                    <a:bodyPr/>
                    <a:lstStyle/>
                    <a:p>
                      <a:pPr algn="l" fontAlgn="b"/>
                      <a:r>
                        <a:rPr lang="en-US" sz="2000" b="0" i="0" u="none" strike="noStrike" dirty="0">
                          <a:solidFill>
                            <a:srgbClr val="000000"/>
                          </a:solidFill>
                          <a:effectLst/>
                          <a:latin typeface="Calibri" panose="020F0502020204030204" pitchFamily="34" charset="0"/>
                        </a:rPr>
                        <a:t>PGCV OR 15%</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195</a:t>
                      </a:r>
                    </a:p>
                  </a:txBody>
                  <a:tcPr marL="6350" marR="6350" marT="6350" marB="0" anchor="b">
                    <a:solidFill>
                      <a:srgbClr val="FFFF00"/>
                    </a:solidFill>
                  </a:tcPr>
                </a:tc>
                <a:tc>
                  <a:txBody>
                    <a:bodyPr/>
                    <a:lstStyle/>
                    <a:p>
                      <a:pPr algn="ctr" fontAlgn="b"/>
                      <a:r>
                        <a:rPr lang="en-US" sz="2000" b="0" i="0" u="none" strike="noStrike" dirty="0">
                          <a:solidFill>
                            <a:srgbClr val="000000"/>
                          </a:solidFill>
                          <a:effectLst/>
                          <a:latin typeface="Calibri" panose="020F0502020204030204" pitchFamily="34" charset="0"/>
                        </a:rPr>
                        <a:t>585</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975</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1950</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3900</a:t>
                      </a:r>
                    </a:p>
                  </a:txBody>
                  <a:tcPr marL="6350" marR="6350" marT="6350" marB="0" anchor="b"/>
                </a:tc>
                <a:extLst>
                  <a:ext uri="{0D108BD9-81ED-4DB2-BD59-A6C34878D82A}">
                    <a16:rowId xmlns:a16="http://schemas.microsoft.com/office/drawing/2014/main" val="3801958823"/>
                  </a:ext>
                </a:extLst>
              </a:tr>
              <a:tr h="277736">
                <a:tc>
                  <a:txBody>
                    <a:bodyPr/>
                    <a:lstStyle/>
                    <a:p>
                      <a:pPr algn="l" fontAlgn="b"/>
                      <a:r>
                        <a:rPr lang="en-US" sz="2000" b="0" i="0" u="none" strike="noStrike" dirty="0">
                          <a:solidFill>
                            <a:srgbClr val="000000"/>
                          </a:solidFill>
                          <a:effectLst/>
                          <a:latin typeface="Calibri" panose="020F0502020204030204" pitchFamily="34" charset="0"/>
                        </a:rPr>
                        <a:t>PGCV OR 20%</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260</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780</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1300</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2600</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5200</a:t>
                      </a:r>
                    </a:p>
                  </a:txBody>
                  <a:tcPr marL="6350" marR="6350" marT="6350" marB="0" anchor="b"/>
                </a:tc>
                <a:extLst>
                  <a:ext uri="{0D108BD9-81ED-4DB2-BD59-A6C34878D82A}">
                    <a16:rowId xmlns:a16="http://schemas.microsoft.com/office/drawing/2014/main" val="2587729197"/>
                  </a:ext>
                </a:extLst>
              </a:tr>
              <a:tr h="277736">
                <a:tc>
                  <a:txBody>
                    <a:bodyPr/>
                    <a:lstStyle/>
                    <a:p>
                      <a:pPr algn="l" fontAlgn="b"/>
                      <a:r>
                        <a:rPr lang="en-US" sz="2000" b="0" i="0" u="none" strike="noStrike" dirty="0">
                          <a:solidFill>
                            <a:srgbClr val="000000"/>
                          </a:solidFill>
                          <a:effectLst/>
                          <a:latin typeface="Calibri" panose="020F0502020204030204" pitchFamily="34" charset="0"/>
                        </a:rPr>
                        <a:t> </a:t>
                      </a:r>
                    </a:p>
                  </a:txBody>
                  <a:tcPr marL="6350" marR="6350" marT="6350" marB="0" anchor="b"/>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 </a:t>
                      </a:r>
                    </a:p>
                  </a:txBody>
                  <a:tcPr marL="6350" marR="6350" marT="6350" marB="0" anchor="b"/>
                </a:tc>
                <a:extLst>
                  <a:ext uri="{0D108BD9-81ED-4DB2-BD59-A6C34878D82A}">
                    <a16:rowId xmlns:a16="http://schemas.microsoft.com/office/drawing/2014/main" val="1723545292"/>
                  </a:ext>
                </a:extLst>
              </a:tr>
              <a:tr h="277736">
                <a:tc>
                  <a:txBody>
                    <a:bodyPr/>
                    <a:lstStyle/>
                    <a:p>
                      <a:pPr algn="l" fontAlgn="b"/>
                      <a:r>
                        <a:rPr lang="en-US" sz="2000" b="0" i="0" u="none" strike="noStrike" dirty="0">
                          <a:solidFill>
                            <a:srgbClr val="000000"/>
                          </a:solidFill>
                          <a:effectLst/>
                          <a:latin typeface="Calibri" panose="020F0502020204030204" pitchFamily="34" charset="0"/>
                        </a:rPr>
                        <a:t>Leadership Bonus</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500</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1500</a:t>
                      </a:r>
                    </a:p>
                  </a:txBody>
                  <a:tcPr marL="6350" marR="6350" marT="6350" marB="0" anchor="b">
                    <a:solidFill>
                      <a:srgbClr val="FFFF00"/>
                    </a:solidFill>
                  </a:tcPr>
                </a:tc>
                <a:tc>
                  <a:txBody>
                    <a:bodyPr/>
                    <a:lstStyle/>
                    <a:p>
                      <a:pPr algn="ctr" fontAlgn="b"/>
                      <a:r>
                        <a:rPr lang="en-US" sz="2000" b="0" i="0" u="none" strike="noStrike" dirty="0">
                          <a:solidFill>
                            <a:srgbClr val="000000"/>
                          </a:solidFill>
                          <a:effectLst/>
                          <a:latin typeface="Calibri" panose="020F0502020204030204" pitchFamily="34" charset="0"/>
                        </a:rPr>
                        <a:t>2500</a:t>
                      </a:r>
                    </a:p>
                  </a:txBody>
                  <a:tcPr marL="6350" marR="6350" marT="6350" marB="0" anchor="b">
                    <a:solidFill>
                      <a:srgbClr val="FFFF00"/>
                    </a:solidFill>
                  </a:tcPr>
                </a:tc>
                <a:tc>
                  <a:txBody>
                    <a:bodyPr/>
                    <a:lstStyle/>
                    <a:p>
                      <a:pPr algn="ctr" fontAlgn="b"/>
                      <a:r>
                        <a:rPr lang="en-US" sz="2000" b="0" i="0" u="none" strike="noStrike" dirty="0">
                          <a:solidFill>
                            <a:srgbClr val="000000"/>
                          </a:solidFill>
                          <a:effectLst/>
                          <a:latin typeface="Calibri" panose="020F0502020204030204" pitchFamily="34" charset="0"/>
                        </a:rPr>
                        <a:t>5000</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10000</a:t>
                      </a:r>
                    </a:p>
                  </a:txBody>
                  <a:tcPr marL="6350" marR="6350" marT="6350" marB="0" anchor="b"/>
                </a:tc>
                <a:extLst>
                  <a:ext uri="{0D108BD9-81ED-4DB2-BD59-A6C34878D82A}">
                    <a16:rowId xmlns:a16="http://schemas.microsoft.com/office/drawing/2014/main" val="2933553096"/>
                  </a:ext>
                </a:extLst>
              </a:tr>
              <a:tr h="277736">
                <a:tc>
                  <a:txBody>
                    <a:bodyPr/>
                    <a:lstStyle/>
                    <a:p>
                      <a:pPr algn="l" fontAlgn="b"/>
                      <a:r>
                        <a:rPr lang="en-US" sz="2000" b="0" i="0" u="none" strike="noStrike" dirty="0">
                          <a:solidFill>
                            <a:srgbClr val="000000"/>
                          </a:solidFill>
                          <a:effectLst/>
                          <a:latin typeface="Calibri" panose="020F0502020204030204" pitchFamily="34" charset="0"/>
                        </a:rPr>
                        <a:t>6 % LB Override CV</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8333</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25000</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41667</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83333</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166667</a:t>
                      </a:r>
                    </a:p>
                  </a:txBody>
                  <a:tcPr marL="6350" marR="6350" marT="6350" marB="0" anchor="b"/>
                </a:tc>
                <a:extLst>
                  <a:ext uri="{0D108BD9-81ED-4DB2-BD59-A6C34878D82A}">
                    <a16:rowId xmlns:a16="http://schemas.microsoft.com/office/drawing/2014/main" val="2543568974"/>
                  </a:ext>
                </a:extLst>
              </a:tr>
              <a:tr h="277736">
                <a:tc>
                  <a:txBody>
                    <a:bodyPr/>
                    <a:lstStyle/>
                    <a:p>
                      <a:pPr algn="l" fontAlgn="b"/>
                      <a:r>
                        <a:rPr lang="en-US" sz="2000" b="0" i="0" u="none" strike="noStrike" dirty="0">
                          <a:solidFill>
                            <a:srgbClr val="000000"/>
                          </a:solidFill>
                          <a:effectLst/>
                          <a:latin typeface="Calibri" panose="020F0502020204030204" pitchFamily="34" charset="0"/>
                        </a:rPr>
                        <a:t>PV</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12821</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38462</a:t>
                      </a:r>
                    </a:p>
                  </a:txBody>
                  <a:tcPr marL="6350" marR="6350" marT="6350" marB="0" anchor="b">
                    <a:solidFill>
                      <a:srgbClr val="00B0F0"/>
                    </a:solidFill>
                  </a:tcPr>
                </a:tc>
                <a:tc>
                  <a:txBody>
                    <a:bodyPr/>
                    <a:lstStyle/>
                    <a:p>
                      <a:pPr algn="ctr" fontAlgn="b"/>
                      <a:r>
                        <a:rPr lang="en-US" sz="2000" b="0" i="0" u="none" strike="noStrike" dirty="0">
                          <a:solidFill>
                            <a:srgbClr val="000000"/>
                          </a:solidFill>
                          <a:effectLst/>
                          <a:latin typeface="Calibri" panose="020F0502020204030204" pitchFamily="34" charset="0"/>
                        </a:rPr>
                        <a:t>64103</a:t>
                      </a:r>
                    </a:p>
                  </a:txBody>
                  <a:tcPr marL="6350" marR="6350" marT="6350" marB="0" anchor="b">
                    <a:solidFill>
                      <a:srgbClr val="00B0F0"/>
                    </a:solidFill>
                  </a:tcPr>
                </a:tc>
                <a:tc>
                  <a:txBody>
                    <a:bodyPr/>
                    <a:lstStyle/>
                    <a:p>
                      <a:pPr algn="ctr" fontAlgn="b"/>
                      <a:r>
                        <a:rPr lang="en-US" sz="2000" b="0" i="0" u="none" strike="noStrike" dirty="0">
                          <a:solidFill>
                            <a:srgbClr val="000000"/>
                          </a:solidFill>
                          <a:effectLst/>
                          <a:latin typeface="Calibri" panose="020F0502020204030204" pitchFamily="34" charset="0"/>
                        </a:rPr>
                        <a:t>128205</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256410</a:t>
                      </a:r>
                    </a:p>
                  </a:txBody>
                  <a:tcPr marL="6350" marR="6350" marT="6350" marB="0" anchor="b"/>
                </a:tc>
                <a:extLst>
                  <a:ext uri="{0D108BD9-81ED-4DB2-BD59-A6C34878D82A}">
                    <a16:rowId xmlns:a16="http://schemas.microsoft.com/office/drawing/2014/main" val="3099670447"/>
                  </a:ext>
                </a:extLst>
              </a:tr>
              <a:tr h="277736">
                <a:tc>
                  <a:txBody>
                    <a:bodyPr/>
                    <a:lstStyle/>
                    <a:p>
                      <a:pPr algn="l" fontAlgn="b"/>
                      <a:r>
                        <a:rPr lang="en-US" sz="2000" b="0" i="0" u="none" strike="noStrike" dirty="0">
                          <a:solidFill>
                            <a:srgbClr val="000000"/>
                          </a:solidFill>
                          <a:effectLst/>
                          <a:latin typeface="Calibri" panose="020F0502020204030204" pitchFamily="34" charset="0"/>
                        </a:rPr>
                        <a:t>Note calculations</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made using</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CV @65%</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Of PV </a:t>
                      </a:r>
                    </a:p>
                  </a:txBody>
                  <a:tcPr marL="6350" marR="6350" marT="6350" marB="0" anchor="b"/>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 </a:t>
                      </a:r>
                    </a:p>
                  </a:txBody>
                  <a:tcPr marL="6350" marR="6350" marT="6350" marB="0" anchor="b"/>
                </a:tc>
                <a:extLst>
                  <a:ext uri="{0D108BD9-81ED-4DB2-BD59-A6C34878D82A}">
                    <a16:rowId xmlns:a16="http://schemas.microsoft.com/office/drawing/2014/main" val="3860739452"/>
                  </a:ext>
                </a:extLst>
              </a:tr>
              <a:tr h="277736">
                <a:tc>
                  <a:txBody>
                    <a:bodyPr/>
                    <a:lstStyle/>
                    <a:p>
                      <a:pPr algn="l" fontAlgn="b"/>
                      <a:r>
                        <a:rPr lang="en-US" sz="2000" b="0" i="0" u="none" strike="noStrike" dirty="0">
                          <a:solidFill>
                            <a:srgbClr val="000000"/>
                          </a:solidFill>
                          <a:effectLst/>
                          <a:latin typeface="Calibri" panose="020F0502020204030204" pitchFamily="34" charset="0"/>
                        </a:rPr>
                        <a:t>Potential Rank </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Silver </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Gold</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Platinum</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Diamond </a:t>
                      </a:r>
                    </a:p>
                  </a:txBody>
                  <a:tcPr marL="6350" marR="6350" marT="6350" marB="0" anchor="b"/>
                </a:tc>
                <a:tc>
                  <a:txBody>
                    <a:bodyPr/>
                    <a:lstStyle/>
                    <a:p>
                      <a:pPr algn="ctr" fontAlgn="b"/>
                      <a:r>
                        <a:rPr lang="en-US" sz="2000" b="0" i="0" u="none" strike="noStrike" dirty="0">
                          <a:solidFill>
                            <a:srgbClr val="000000"/>
                          </a:solidFill>
                          <a:effectLst/>
                          <a:latin typeface="Calibri" panose="020F0502020204030204" pitchFamily="34" charset="0"/>
                        </a:rPr>
                        <a:t>Royal D</a:t>
                      </a:r>
                    </a:p>
                  </a:txBody>
                  <a:tcPr marL="6350" marR="6350" marT="6350" marB="0" anchor="b"/>
                </a:tc>
                <a:extLst>
                  <a:ext uri="{0D108BD9-81ED-4DB2-BD59-A6C34878D82A}">
                    <a16:rowId xmlns:a16="http://schemas.microsoft.com/office/drawing/2014/main" val="3044475886"/>
                  </a:ext>
                </a:extLst>
              </a:tr>
            </a:tbl>
          </a:graphicData>
        </a:graphic>
      </p:graphicFrame>
    </p:spTree>
    <p:extLst>
      <p:ext uri="{BB962C8B-B14F-4D97-AF65-F5344CB8AC3E}">
        <p14:creationId xmlns:p14="http://schemas.microsoft.com/office/powerpoint/2010/main" val="18039394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E02FB-115A-4A25-9D4F-57BB10F90AC0}"/>
              </a:ext>
            </a:extLst>
          </p:cNvPr>
          <p:cNvSpPr>
            <a:spLocks noGrp="1"/>
          </p:cNvSpPr>
          <p:nvPr>
            <p:ph type="title"/>
          </p:nvPr>
        </p:nvSpPr>
        <p:spPr/>
        <p:txBody>
          <a:bodyPr/>
          <a:lstStyle/>
          <a:p>
            <a:r>
              <a:rPr lang="en-US" dirty="0"/>
              <a:t>Johns plan to earn $60,000 per year</a:t>
            </a:r>
          </a:p>
        </p:txBody>
      </p:sp>
      <p:sp>
        <p:nvSpPr>
          <p:cNvPr id="3" name="TextBox 2">
            <a:extLst>
              <a:ext uri="{FF2B5EF4-FFF2-40B4-BE49-F238E27FC236}">
                <a16:creationId xmlns:a16="http://schemas.microsoft.com/office/drawing/2014/main" id="{D07D5BC4-59C9-4047-9B49-453244066E35}"/>
              </a:ext>
            </a:extLst>
          </p:cNvPr>
          <p:cNvSpPr txBox="1"/>
          <p:nvPr/>
        </p:nvSpPr>
        <p:spPr>
          <a:xfrm>
            <a:off x="1244984" y="1849821"/>
            <a:ext cx="9802427" cy="4524315"/>
          </a:xfrm>
          <a:prstGeom prst="rect">
            <a:avLst/>
          </a:prstGeom>
          <a:noFill/>
        </p:spPr>
        <p:txBody>
          <a:bodyPr wrap="none" rtlCol="0">
            <a:spAutoFit/>
          </a:bodyPr>
          <a:lstStyle/>
          <a:p>
            <a:r>
              <a:rPr lang="en-US" sz="2400" dirty="0"/>
              <a:t>Based on the chart from the previous page we saw a number of ways John </a:t>
            </a:r>
          </a:p>
          <a:p>
            <a:r>
              <a:rPr lang="en-US" sz="2400" dirty="0"/>
              <a:t>could earn $5,000 per month. The KEY to what solution is presented, is based </a:t>
            </a:r>
          </a:p>
          <a:p>
            <a:r>
              <a:rPr lang="en-US" sz="2400" dirty="0"/>
              <a:t>on speaking with John and finding out his skill sets, who he knows, what his </a:t>
            </a:r>
          </a:p>
          <a:p>
            <a:r>
              <a:rPr lang="en-US" sz="2400" dirty="0"/>
              <a:t>strengths are how much time can he spend at this and anything else. </a:t>
            </a:r>
          </a:p>
          <a:p>
            <a:endParaRPr lang="en-US" sz="2400" dirty="0"/>
          </a:p>
          <a:p>
            <a:r>
              <a:rPr lang="en-US" sz="2400" dirty="0"/>
              <a:t>It looks like the build should be to Gold or Platinum and this would then be </a:t>
            </a:r>
          </a:p>
          <a:p>
            <a:r>
              <a:rPr lang="en-US" sz="2400" dirty="0"/>
              <a:t>mapped out in a picture form starting with 3 Key Front Line and go from there.</a:t>
            </a:r>
          </a:p>
          <a:p>
            <a:r>
              <a:rPr lang="en-US" sz="2400" dirty="0"/>
              <a:t>Based on todays averages I would estimate that this organization would need </a:t>
            </a:r>
          </a:p>
          <a:p>
            <a:r>
              <a:rPr lang="en-US" sz="2400" dirty="0"/>
              <a:t>anywhere from 50 to 100 Distributors with in the first 4 levels.</a:t>
            </a:r>
          </a:p>
          <a:p>
            <a:endParaRPr lang="en-US" sz="2400" dirty="0"/>
          </a:p>
          <a:p>
            <a:r>
              <a:rPr lang="en-US" sz="2400" dirty="0"/>
              <a:t>The ultimate here is the desire to get the prize and when you extend this out </a:t>
            </a:r>
          </a:p>
          <a:p>
            <a:r>
              <a:rPr lang="en-US" sz="2400" dirty="0"/>
              <a:t>the sky is the limit. Think Big, Plan Your Work and Work Your Plan.</a:t>
            </a:r>
          </a:p>
        </p:txBody>
      </p:sp>
    </p:spTree>
    <p:extLst>
      <p:ext uri="{BB962C8B-B14F-4D97-AF65-F5344CB8AC3E}">
        <p14:creationId xmlns:p14="http://schemas.microsoft.com/office/powerpoint/2010/main" val="1983434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22EB95-3106-480E-81ED-A49D1B781375}"/>
              </a:ext>
            </a:extLst>
          </p:cNvPr>
          <p:cNvSpPr>
            <a:spLocks noGrp="1"/>
          </p:cNvSpPr>
          <p:nvPr>
            <p:ph type="title"/>
          </p:nvPr>
        </p:nvSpPr>
        <p:spPr>
          <a:xfrm>
            <a:off x="1223434" y="367863"/>
            <a:ext cx="3856037" cy="1639884"/>
          </a:xfrm>
        </p:spPr>
        <p:txBody>
          <a:bodyPr/>
          <a:lstStyle/>
          <a:p>
            <a:r>
              <a:rPr lang="en-US" dirty="0"/>
              <a:t>Thanks for Being here today</a:t>
            </a:r>
          </a:p>
        </p:txBody>
      </p:sp>
      <p:pic>
        <p:nvPicPr>
          <p:cNvPr id="7" name="Content Placeholder 6">
            <a:extLst>
              <a:ext uri="{FF2B5EF4-FFF2-40B4-BE49-F238E27FC236}">
                <a16:creationId xmlns:a16="http://schemas.microsoft.com/office/drawing/2014/main" id="{C228092C-9B1C-457D-8358-0C69ED78795E}"/>
              </a:ext>
            </a:extLst>
          </p:cNvPr>
          <p:cNvPicPr>
            <a:picLocks noGrp="1" noChangeAspect="1"/>
          </p:cNvPicPr>
          <p:nvPr>
            <p:ph idx="1"/>
          </p:nvPr>
        </p:nvPicPr>
        <p:blipFill>
          <a:blip r:embed="rId2"/>
          <a:stretch>
            <a:fillRect/>
          </a:stretch>
        </p:blipFill>
        <p:spPr>
          <a:xfrm>
            <a:off x="5156200" y="1100559"/>
            <a:ext cx="5891213" cy="4182219"/>
          </a:xfrm>
        </p:spPr>
      </p:pic>
      <p:sp>
        <p:nvSpPr>
          <p:cNvPr id="5" name="Text Placeholder 4">
            <a:extLst>
              <a:ext uri="{FF2B5EF4-FFF2-40B4-BE49-F238E27FC236}">
                <a16:creationId xmlns:a16="http://schemas.microsoft.com/office/drawing/2014/main" id="{56A28B6F-1198-40DB-986D-FEA12195E362}"/>
              </a:ext>
            </a:extLst>
          </p:cNvPr>
          <p:cNvSpPr>
            <a:spLocks noGrp="1"/>
          </p:cNvSpPr>
          <p:nvPr>
            <p:ph type="body" sz="half" idx="2"/>
          </p:nvPr>
        </p:nvSpPr>
        <p:spPr/>
        <p:txBody>
          <a:bodyPr>
            <a:normAutofit/>
          </a:bodyPr>
          <a:lstStyle/>
          <a:p>
            <a:r>
              <a:rPr lang="en-US" sz="2800" dirty="0"/>
              <a:t>Dave Rolfe</a:t>
            </a:r>
          </a:p>
          <a:p>
            <a:r>
              <a:rPr lang="en-US" sz="2800" dirty="0"/>
              <a:t>617-388-9109</a:t>
            </a:r>
          </a:p>
          <a:p>
            <a:r>
              <a:rPr lang="en-US" sz="2800" dirty="0">
                <a:hlinkClick r:id="rId3"/>
              </a:rPr>
              <a:t>rolfeman@earthlink.net</a:t>
            </a:r>
            <a:endParaRPr lang="en-US" sz="2800" dirty="0"/>
          </a:p>
          <a:p>
            <a:r>
              <a:rPr lang="en-US" sz="2800" dirty="0"/>
              <a:t>daverolfe.com</a:t>
            </a:r>
          </a:p>
          <a:p>
            <a:r>
              <a:rPr lang="en-US" sz="2800" dirty="0"/>
              <a:t>The Smart Networker</a:t>
            </a:r>
          </a:p>
        </p:txBody>
      </p:sp>
    </p:spTree>
    <p:extLst>
      <p:ext uri="{BB962C8B-B14F-4D97-AF65-F5344CB8AC3E}">
        <p14:creationId xmlns:p14="http://schemas.microsoft.com/office/powerpoint/2010/main" val="2586229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3CA68B-BE1A-4EC1-B323-582C2A10C256}"/>
              </a:ext>
            </a:extLst>
          </p:cNvPr>
          <p:cNvSpPr txBox="1"/>
          <p:nvPr/>
        </p:nvSpPr>
        <p:spPr>
          <a:xfrm>
            <a:off x="1597573" y="662152"/>
            <a:ext cx="8713076" cy="6001643"/>
          </a:xfrm>
          <a:prstGeom prst="rect">
            <a:avLst/>
          </a:prstGeom>
          <a:noFill/>
        </p:spPr>
        <p:txBody>
          <a:bodyPr wrap="square" rtlCol="0">
            <a:spAutoFit/>
          </a:bodyPr>
          <a:lstStyle/>
          <a:p>
            <a:r>
              <a:rPr lang="en-US" sz="2400" dirty="0"/>
              <a:t>Let’s look at this in terms of </a:t>
            </a:r>
            <a:r>
              <a:rPr lang="en-US" sz="2400" b="1" u="sng" dirty="0"/>
              <a:t>what people need and want </a:t>
            </a:r>
            <a:r>
              <a:rPr lang="en-US" sz="2400" dirty="0"/>
              <a:t>which usually means a somewhat normal income or at least the potential to earn that and grow over time. </a:t>
            </a:r>
          </a:p>
          <a:p>
            <a:endParaRPr lang="en-US" sz="2400" dirty="0"/>
          </a:p>
          <a:p>
            <a:r>
              <a:rPr lang="en-US" sz="2400" b="1" u="sng" dirty="0"/>
              <a:t>Remember what your role is</a:t>
            </a:r>
            <a:r>
              <a:rPr lang="en-US" sz="2400" dirty="0"/>
              <a:t>, beauty is in the eye of the beholder.  </a:t>
            </a:r>
          </a:p>
          <a:p>
            <a:r>
              <a:rPr lang="en-US" sz="2400" dirty="0"/>
              <a:t>What you communicate then becomes what’s important, don’t forget that once you are in it’s no longer about you but about the person you are talking to.</a:t>
            </a:r>
          </a:p>
          <a:p>
            <a:endParaRPr lang="en-US" sz="2400" dirty="0"/>
          </a:p>
          <a:p>
            <a:r>
              <a:rPr lang="en-US" sz="2400" b="1" u="sng" dirty="0"/>
              <a:t>Remember how the business works</a:t>
            </a:r>
            <a:r>
              <a:rPr lang="en-US" sz="2400" dirty="0"/>
              <a:t>, when others buy the products and or become Distributors who do the same.</a:t>
            </a:r>
          </a:p>
          <a:p>
            <a:endParaRPr lang="en-US" sz="2400" dirty="0"/>
          </a:p>
          <a:p>
            <a:r>
              <a:rPr lang="en-US" sz="2400" b="1" u="sng" dirty="0"/>
              <a:t>Remember what the company does</a:t>
            </a:r>
            <a:r>
              <a:rPr lang="en-US" sz="2400" dirty="0"/>
              <a:t>, sells products through a network of Distributors and signs up new Distributors that are introduced by existing ones.</a:t>
            </a:r>
          </a:p>
          <a:p>
            <a:r>
              <a:rPr lang="en-US" sz="2400" dirty="0"/>
              <a:t> </a:t>
            </a:r>
          </a:p>
        </p:txBody>
      </p:sp>
    </p:spTree>
    <p:extLst>
      <p:ext uri="{BB962C8B-B14F-4D97-AF65-F5344CB8AC3E}">
        <p14:creationId xmlns:p14="http://schemas.microsoft.com/office/powerpoint/2010/main" val="213813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660633" y="586987"/>
            <a:ext cx="8860221" cy="1478570"/>
          </a:xfrm>
          <a:solidFill>
            <a:srgbClr val="00B0F0"/>
          </a:solidFill>
        </p:spPr>
        <p:txBody>
          <a:bodyPr>
            <a:normAutofit/>
          </a:bodyPr>
          <a:lstStyle/>
          <a:p>
            <a:r>
              <a:rPr lang="en-US" dirty="0"/>
              <a:t>The Nikken Compensation Plan </a:t>
            </a:r>
            <a:br>
              <a:rPr lang="en-US" dirty="0"/>
            </a:br>
            <a:r>
              <a:rPr lang="en-US" dirty="0"/>
              <a:t>THE THREE ASPECTS AND USES OF THE PLAN</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1010770130"/>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50774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5560E646-30AD-4BA0-97EA-A7A07DF54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CB38EC-895A-4F8F-8F75-E263501ABB5A}">
  <ds:schemaRefs>
    <ds:schemaRef ds:uri="http://schemas.microsoft.com/sharepoint/v3/contenttype/forms"/>
  </ds:schemaRefs>
</ds:datastoreItem>
</file>

<file path=customXml/itemProps3.xml><?xml version="1.0" encoding="utf-8"?>
<ds:datastoreItem xmlns:ds="http://schemas.openxmlformats.org/officeDocument/2006/customXml" ds:itemID="{F7E70FC5-1855-47AB-8CE1-CB3C873A8988}">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TM04033919[[fn=Circuit]]</Template>
  <TotalTime>14544</TotalTime>
  <Words>8997</Words>
  <Application>Microsoft Office PowerPoint</Application>
  <PresentationFormat>Widescreen</PresentationFormat>
  <Paragraphs>999</Paragraphs>
  <Slides>79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79</vt:i4>
      </vt:variant>
    </vt:vector>
  </HeadingPairs>
  <TitlesOfParts>
    <vt:vector size="83" baseType="lpstr">
      <vt:lpstr>Arial</vt:lpstr>
      <vt:lpstr>Calibri</vt:lpstr>
      <vt:lpstr>Tw Cen MT</vt:lpstr>
      <vt:lpstr>Circuit</vt:lpstr>
      <vt:lpstr>The Nikken Compensation Plan</vt:lpstr>
      <vt:lpstr>introduction</vt:lpstr>
      <vt:lpstr>The survey</vt:lpstr>
      <vt:lpstr>It’s all About Communicating</vt:lpstr>
      <vt:lpstr>PowerPoint Presentation</vt:lpstr>
      <vt:lpstr>scale of involvement</vt:lpstr>
      <vt:lpstr>scale of involvement</vt:lpstr>
      <vt:lpstr>PowerPoint Presentation</vt:lpstr>
      <vt:lpstr>The Nikken Compensation Plan  THE THREE ASPECTS AND USES OF THE PLAN</vt:lpstr>
      <vt:lpstr>Understanding the Plan is a MUST</vt:lpstr>
      <vt:lpstr>The words and abbreviations you need to know</vt:lpstr>
      <vt:lpstr>The words and abbreviations you need to know</vt:lpstr>
      <vt:lpstr>An Example of inappropriate versus appropriate communication</vt:lpstr>
      <vt:lpstr>Your Role and what needs to be communicated</vt:lpstr>
      <vt:lpstr>What's Important</vt:lpstr>
      <vt:lpstr>The Nikken Compensation Plan </vt:lpstr>
      <vt:lpstr>What is the Nikken Compensation Plan</vt:lpstr>
      <vt:lpstr>An Elaborate Business Plan</vt:lpstr>
      <vt:lpstr>An Example</vt:lpstr>
      <vt:lpstr>Go to the end and work it backwards</vt:lpstr>
      <vt:lpstr>PowerPoint Presentation</vt:lpstr>
      <vt:lpstr>Success is Learned Behavior</vt:lpstr>
      <vt:lpstr>The doors open wide</vt:lpstr>
      <vt:lpstr>The Nikken Compensation Plan </vt:lpstr>
      <vt:lpstr>Understanding the Plan and the Incomes</vt:lpstr>
      <vt:lpstr>PowerPoint Presentation</vt:lpstr>
      <vt:lpstr>The compensation plan benefits</vt:lpstr>
      <vt:lpstr>Product pricing terminology</vt:lpstr>
      <vt:lpstr>Retail Income</vt:lpstr>
      <vt:lpstr>PowerPoint Presentation</vt:lpstr>
      <vt:lpstr>Personal Rebate Income ( PCV rebate) </vt:lpstr>
      <vt:lpstr>PowerPoint Presentation</vt:lpstr>
      <vt:lpstr>PowerPoint Presentation</vt:lpstr>
      <vt:lpstr>Personal Group Rebate Income </vt:lpstr>
      <vt:lpstr>PowerPoint Presentation</vt:lpstr>
      <vt:lpstr>Direct Consultant How to Qualify</vt:lpstr>
      <vt:lpstr>Executive Consultant Rank Advancement </vt:lpstr>
      <vt:lpstr>Silver Consultant </vt:lpstr>
      <vt:lpstr>Silver Consultant Monthly Qualification Requirements and benefits</vt:lpstr>
      <vt:lpstr>PowerPoint Presentation</vt:lpstr>
      <vt:lpstr>Percentage payouts for different situations</vt:lpstr>
      <vt:lpstr>Understanding the payout percentages </vt:lpstr>
      <vt:lpstr>PowerPoint Presentation</vt:lpstr>
      <vt:lpstr>PowerPoint Presentation</vt:lpstr>
      <vt:lpstr>Power Start  </vt:lpstr>
      <vt:lpstr>PowerPoint Presentation</vt:lpstr>
      <vt:lpstr>PowerPoint Presentation</vt:lpstr>
      <vt:lpstr>PowerPoint Presentation</vt:lpstr>
      <vt:lpstr>PowerPoint Presentation</vt:lpstr>
      <vt:lpstr>Lifestyle incentive</vt:lpstr>
      <vt:lpstr>PowerPoint Presentation</vt:lpstr>
      <vt:lpstr>Leadership levels how this works</vt:lpstr>
      <vt:lpstr>Depth growth structure concept</vt:lpstr>
      <vt:lpstr>                                Gold</vt:lpstr>
      <vt:lpstr>PowerPoint Presentation</vt:lpstr>
      <vt:lpstr>Platinum</vt:lpstr>
      <vt:lpstr>PowerPoint Presentation</vt:lpstr>
      <vt:lpstr>diamond</vt:lpstr>
      <vt:lpstr>PowerPoint Presentation</vt:lpstr>
      <vt:lpstr>Royal diamond</vt:lpstr>
      <vt:lpstr>PowerPoint Presentation</vt:lpstr>
      <vt:lpstr>Compression feature</vt:lpstr>
      <vt:lpstr>Leadership Qualification Chart for rank and for monthly requirements to be paid</vt:lpstr>
      <vt:lpstr>Summary of Income</vt:lpstr>
      <vt:lpstr>The Nikken Compensation Plan </vt:lpstr>
      <vt:lpstr>PowerPoint Presentation</vt:lpstr>
      <vt:lpstr>The ranks of the nikken compensation plan</vt:lpstr>
      <vt:lpstr>PowerPoint Presentation</vt:lpstr>
      <vt:lpstr>How does our business work in concept</vt:lpstr>
      <vt:lpstr>PowerPoint Presentation</vt:lpstr>
      <vt:lpstr>PowerPoint Presentation</vt:lpstr>
      <vt:lpstr>PowerPoint Presentation</vt:lpstr>
      <vt:lpstr>How to use this data</vt:lpstr>
      <vt:lpstr>What do you do next</vt:lpstr>
      <vt:lpstr>How to present the plan</vt:lpstr>
      <vt:lpstr>Creating the solution and why you want to understand the Plan</vt:lpstr>
      <vt:lpstr>PowerPoint Presentation</vt:lpstr>
      <vt:lpstr>Johns plan to earn $60,000 per year</vt:lpstr>
      <vt:lpstr>Thanks for Being here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Nikken Compensation Plan</dc:title>
  <dc:creator>Dave Rolfe</dc:creator>
  <cp:lastModifiedBy>Dave Rolfe</cp:lastModifiedBy>
  <cp:revision>292</cp:revision>
  <dcterms:created xsi:type="dcterms:W3CDTF">2021-05-05T18:54:53Z</dcterms:created>
  <dcterms:modified xsi:type="dcterms:W3CDTF">2021-06-27T17:45:02Z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