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39"/>
  </p:notesMasterIdLst>
  <p:sldIdLst>
    <p:sldId id="257" r:id="rId2"/>
    <p:sldId id="300" r:id="rId3"/>
    <p:sldId id="258" r:id="rId4"/>
    <p:sldId id="295" r:id="rId5"/>
    <p:sldId id="272" r:id="rId6"/>
    <p:sldId id="261" r:id="rId7"/>
    <p:sldId id="286" r:id="rId8"/>
    <p:sldId id="265" r:id="rId9"/>
    <p:sldId id="308" r:id="rId10"/>
    <p:sldId id="299" r:id="rId11"/>
    <p:sldId id="273" r:id="rId12"/>
    <p:sldId id="267" r:id="rId13"/>
    <p:sldId id="271" r:id="rId14"/>
    <p:sldId id="307" r:id="rId15"/>
    <p:sldId id="306" r:id="rId16"/>
    <p:sldId id="263" r:id="rId17"/>
    <p:sldId id="266" r:id="rId18"/>
    <p:sldId id="293" r:id="rId19"/>
    <p:sldId id="291" r:id="rId20"/>
    <p:sldId id="301" r:id="rId21"/>
    <p:sldId id="303" r:id="rId22"/>
    <p:sldId id="302" r:id="rId23"/>
    <p:sldId id="305" r:id="rId24"/>
    <p:sldId id="268" r:id="rId25"/>
    <p:sldId id="294" r:id="rId26"/>
    <p:sldId id="275" r:id="rId27"/>
    <p:sldId id="282" r:id="rId28"/>
    <p:sldId id="262" r:id="rId29"/>
    <p:sldId id="313" r:id="rId30"/>
    <p:sldId id="319" r:id="rId31"/>
    <p:sldId id="260" r:id="rId32"/>
    <p:sldId id="315" r:id="rId33"/>
    <p:sldId id="288" r:id="rId34"/>
    <p:sldId id="298" r:id="rId35"/>
    <p:sldId id="297" r:id="rId36"/>
    <p:sldId id="321" r:id="rId37"/>
    <p:sldId id="309" r:id="rId38"/>
  </p:sldIdLst>
  <p:sldSz cx="12192000" cy="6858000"/>
  <p:notesSz cx="6865938" cy="95408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8B0091D-2483-48B4-8453-99570FED32D8}">
          <p14:sldIdLst>
            <p14:sldId id="257"/>
            <p14:sldId id="300"/>
            <p14:sldId id="258"/>
            <p14:sldId id="295"/>
            <p14:sldId id="272"/>
            <p14:sldId id="261"/>
            <p14:sldId id="286"/>
            <p14:sldId id="265"/>
            <p14:sldId id="308"/>
            <p14:sldId id="299"/>
            <p14:sldId id="273"/>
            <p14:sldId id="267"/>
            <p14:sldId id="271"/>
            <p14:sldId id="307"/>
            <p14:sldId id="306"/>
            <p14:sldId id="263"/>
            <p14:sldId id="266"/>
            <p14:sldId id="293"/>
            <p14:sldId id="291"/>
            <p14:sldId id="301"/>
            <p14:sldId id="303"/>
            <p14:sldId id="302"/>
            <p14:sldId id="305"/>
            <p14:sldId id="268"/>
            <p14:sldId id="294"/>
            <p14:sldId id="275"/>
            <p14:sldId id="282"/>
            <p14:sldId id="262"/>
            <p14:sldId id="313"/>
            <p14:sldId id="319"/>
            <p14:sldId id="260"/>
            <p14:sldId id="315"/>
            <p14:sldId id="288"/>
            <p14:sldId id="298"/>
            <p14:sldId id="297"/>
            <p14:sldId id="321"/>
          </p14:sldIdLst>
        </p14:section>
        <p14:section name="Untitled Section" id="{E72267F2-6547-480B-80D2-6FA40286E3AD}">
          <p14:sldIdLst>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5"/>
    <p:restoredTop sz="94643"/>
  </p:normalViewPr>
  <p:slideViewPr>
    <p:cSldViewPr snapToGrid="0" snapToObjects="1">
      <p:cViewPr>
        <p:scale>
          <a:sx n="37" d="100"/>
          <a:sy n="37" d="100"/>
        </p:scale>
        <p:origin x="1632"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78701"/>
          </a:xfrm>
          <a:prstGeom prst="rect">
            <a:avLst/>
          </a:prstGeom>
        </p:spPr>
        <p:txBody>
          <a:bodyPr vert="horz" lIns="93744" tIns="46872" rIns="93744" bIns="46872" rtlCol="0"/>
          <a:lstStyle>
            <a:lvl1pPr algn="l">
              <a:defRPr sz="1200"/>
            </a:lvl1pPr>
          </a:lstStyle>
          <a:p>
            <a:endParaRPr lang="en-GB"/>
          </a:p>
        </p:txBody>
      </p:sp>
      <p:sp>
        <p:nvSpPr>
          <p:cNvPr id="3" name="Date Placeholder 2"/>
          <p:cNvSpPr>
            <a:spLocks noGrp="1"/>
          </p:cNvSpPr>
          <p:nvPr>
            <p:ph type="dt" idx="1"/>
          </p:nvPr>
        </p:nvSpPr>
        <p:spPr>
          <a:xfrm>
            <a:off x="3889109" y="0"/>
            <a:ext cx="2975240" cy="478701"/>
          </a:xfrm>
          <a:prstGeom prst="rect">
            <a:avLst/>
          </a:prstGeom>
        </p:spPr>
        <p:txBody>
          <a:bodyPr vert="horz" lIns="93744" tIns="46872" rIns="93744" bIns="46872" rtlCol="0"/>
          <a:lstStyle>
            <a:lvl1pPr algn="r">
              <a:defRPr sz="1200"/>
            </a:lvl1pPr>
          </a:lstStyle>
          <a:p>
            <a:fld id="{CD44E85A-1AF8-DC49-80F7-11E0EA02123F}" type="datetimeFigureOut">
              <a:rPr lang="en-GB" smtClean="0"/>
              <a:t>10/01/2021</a:t>
            </a:fld>
            <a:endParaRPr lang="en-GB"/>
          </a:p>
        </p:txBody>
      </p:sp>
      <p:sp>
        <p:nvSpPr>
          <p:cNvPr id="4" name="Slide Image Placeholder 3"/>
          <p:cNvSpPr>
            <a:spLocks noGrp="1" noRot="1" noChangeAspect="1"/>
          </p:cNvSpPr>
          <p:nvPr>
            <p:ph type="sldImg" idx="2"/>
          </p:nvPr>
        </p:nvSpPr>
        <p:spPr>
          <a:xfrm>
            <a:off x="571500" y="1192213"/>
            <a:ext cx="5724525" cy="3221037"/>
          </a:xfrm>
          <a:prstGeom prst="rect">
            <a:avLst/>
          </a:prstGeom>
          <a:noFill/>
          <a:ln w="12700">
            <a:solidFill>
              <a:prstClr val="black"/>
            </a:solidFill>
          </a:ln>
        </p:spPr>
        <p:txBody>
          <a:bodyPr vert="horz" lIns="93744" tIns="46872" rIns="93744" bIns="46872" rtlCol="0" anchor="ctr"/>
          <a:lstStyle/>
          <a:p>
            <a:endParaRPr lang="en-GB"/>
          </a:p>
        </p:txBody>
      </p:sp>
      <p:sp>
        <p:nvSpPr>
          <p:cNvPr id="5" name="Notes Placeholder 4"/>
          <p:cNvSpPr>
            <a:spLocks noGrp="1"/>
          </p:cNvSpPr>
          <p:nvPr>
            <p:ph type="body" sz="quarter" idx="3"/>
          </p:nvPr>
        </p:nvSpPr>
        <p:spPr>
          <a:xfrm>
            <a:off x="686594" y="4591546"/>
            <a:ext cx="5492750" cy="3756720"/>
          </a:xfrm>
          <a:prstGeom prst="rect">
            <a:avLst/>
          </a:prstGeom>
        </p:spPr>
        <p:txBody>
          <a:bodyPr vert="horz" lIns="93744" tIns="46872" rIns="93744" bIns="468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062176"/>
            <a:ext cx="2975240" cy="478700"/>
          </a:xfrm>
          <a:prstGeom prst="rect">
            <a:avLst/>
          </a:prstGeom>
        </p:spPr>
        <p:txBody>
          <a:bodyPr vert="horz" lIns="93744" tIns="46872" rIns="93744" bIns="46872" rtlCol="0" anchor="b"/>
          <a:lstStyle>
            <a:lvl1pPr algn="l">
              <a:defRPr sz="1200"/>
            </a:lvl1pPr>
          </a:lstStyle>
          <a:p>
            <a:endParaRPr lang="en-GB"/>
          </a:p>
        </p:txBody>
      </p:sp>
      <p:sp>
        <p:nvSpPr>
          <p:cNvPr id="7" name="Slide Number Placeholder 6"/>
          <p:cNvSpPr>
            <a:spLocks noGrp="1"/>
          </p:cNvSpPr>
          <p:nvPr>
            <p:ph type="sldNum" sz="quarter" idx="5"/>
          </p:nvPr>
        </p:nvSpPr>
        <p:spPr>
          <a:xfrm>
            <a:off x="3889109" y="9062176"/>
            <a:ext cx="2975240" cy="478700"/>
          </a:xfrm>
          <a:prstGeom prst="rect">
            <a:avLst/>
          </a:prstGeom>
        </p:spPr>
        <p:txBody>
          <a:bodyPr vert="horz" lIns="93744" tIns="46872" rIns="93744" bIns="46872" rtlCol="0" anchor="b"/>
          <a:lstStyle>
            <a:lvl1pPr algn="r">
              <a:defRPr sz="1200"/>
            </a:lvl1pPr>
          </a:lstStyle>
          <a:p>
            <a:fld id="{CA2EE460-0F96-0D46-B049-78C0144BBBF6}" type="slidenum">
              <a:rPr lang="en-GB" smtClean="0"/>
              <a:t>‹#›</a:t>
            </a:fld>
            <a:endParaRPr lang="en-GB"/>
          </a:p>
        </p:txBody>
      </p:sp>
    </p:spTree>
    <p:extLst>
      <p:ext uri="{BB962C8B-B14F-4D97-AF65-F5344CB8AC3E}">
        <p14:creationId xmlns:p14="http://schemas.microsoft.com/office/powerpoint/2010/main" val="1756939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F94B36-1A74-CB42-BBE6-F30DDBEE4AB6}" type="slidenum">
              <a:rPr lang="en-GB" smtClean="0"/>
              <a:t>5</a:t>
            </a:fld>
            <a:endParaRPr lang="en-GB" dirty="0"/>
          </a:p>
        </p:txBody>
      </p:sp>
    </p:spTree>
    <p:extLst>
      <p:ext uri="{BB962C8B-B14F-4D97-AF65-F5344CB8AC3E}">
        <p14:creationId xmlns:p14="http://schemas.microsoft.com/office/powerpoint/2010/main" val="98159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Reflective questions</a:t>
            </a:r>
            <a:endParaRPr lang="en-GB" dirty="0"/>
          </a:p>
          <a:p>
            <a:pPr lvl="0"/>
            <a:r>
              <a:rPr lang="en-GB" dirty="0"/>
              <a:t>1. Having read this article and Vrachnis et al (2011), why is less synthetic oxytocin more effective?  What steps would you take to prevent de-sensitising oxytocin receptors, and its subsequent side effects such as severe pain fetal distress, uterine atony, tetanic contractions, PPH and so on? </a:t>
            </a:r>
          </a:p>
          <a:p>
            <a:pPr lvl="0"/>
            <a:endParaRPr lang="en-GB" dirty="0"/>
          </a:p>
          <a:p>
            <a:pPr lvl="0"/>
            <a:r>
              <a:rPr lang="en-GB" dirty="0"/>
              <a:t>2. Why is it advisable to discontinue synthetic oxytocin during the second stage and how do you achieve that with maximum efficiency?</a:t>
            </a:r>
          </a:p>
          <a:p>
            <a:pPr lvl="0"/>
            <a:endParaRPr lang="en-GB" dirty="0"/>
          </a:p>
          <a:p>
            <a:pPr lvl="0"/>
            <a:r>
              <a:rPr lang="en-GB" dirty="0"/>
              <a:t>3.  Now that you know that your synthetic oxytocin policy is unlicensed, (invoking the need for epidural analgesia) can you identify any obstacles to bringing your consent procedure into line with your NMC Code of Practice, Duty of Candour and professional accountability?  In association with a compliant consent procedure, do you think the licensed dilution and dosage range should be on offer as well?</a:t>
            </a:r>
          </a:p>
          <a:p>
            <a:pPr lvl="0"/>
            <a:endParaRPr lang="en-GB" dirty="0"/>
          </a:p>
          <a:p>
            <a:pPr lvl="0"/>
            <a:r>
              <a:rPr lang="en-GB" dirty="0"/>
              <a:t>4. Giving the licensed dose of synthetic oxytocin produced better results and outcomes for women and their babies discuss.</a:t>
            </a:r>
          </a:p>
          <a:p>
            <a:pPr lvl="0"/>
            <a:endParaRPr lang="en-GB" dirty="0"/>
          </a:p>
          <a:p>
            <a:pPr lvl="0"/>
            <a:r>
              <a:rPr lang="en-GB" dirty="0"/>
              <a:t>5.  Did this article give you any new ideas about how to care for the uterus during the intrapartum and postpartum period to bring the overall PPH rate (500mls or more) down to single percent figures? </a:t>
            </a:r>
          </a:p>
          <a:p>
            <a:endParaRPr lang="en-GB" dirty="0"/>
          </a:p>
        </p:txBody>
      </p:sp>
      <p:sp>
        <p:nvSpPr>
          <p:cNvPr id="4" name="Slide Number Placeholder 3"/>
          <p:cNvSpPr>
            <a:spLocks noGrp="1"/>
          </p:cNvSpPr>
          <p:nvPr>
            <p:ph type="sldNum" sz="quarter" idx="10"/>
          </p:nvPr>
        </p:nvSpPr>
        <p:spPr/>
        <p:txBody>
          <a:bodyPr/>
          <a:lstStyle/>
          <a:p>
            <a:fld id="{67F94B36-1A74-CB42-BBE6-F30DDBEE4AB6}" type="slidenum">
              <a:rPr lang="en-GB" smtClean="0"/>
              <a:t>33</a:t>
            </a:fld>
            <a:endParaRPr lang="en-GB" dirty="0"/>
          </a:p>
        </p:txBody>
      </p:sp>
    </p:spTree>
    <p:extLst>
      <p:ext uri="{BB962C8B-B14F-4D97-AF65-F5344CB8AC3E}">
        <p14:creationId xmlns:p14="http://schemas.microsoft.com/office/powerpoint/2010/main" val="43321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Reflective questions</a:t>
            </a:r>
            <a:endParaRPr lang="en-GB"/>
          </a:p>
          <a:p>
            <a:pPr lvl="0"/>
            <a:r>
              <a:rPr lang="en-GB"/>
              <a:t>1. Having read this article and Vrachnis et al (2011), why is less synthetic oxytocin more effective?  What steps would you take to prevent de-sensitising oxytocin receptors, and its subsequent side effects such as severe pain fetal distress, uterine atony, tetanic contractions, PPH and so on? </a:t>
            </a:r>
          </a:p>
          <a:p>
            <a:pPr lvl="0"/>
            <a:endParaRPr lang="en-GB"/>
          </a:p>
          <a:p>
            <a:pPr lvl="0"/>
            <a:r>
              <a:rPr lang="en-GB"/>
              <a:t>2. Why is it advisable to discontinue synthetic oxytocin during the second stage and how do you achieve that with maximum efficiency?</a:t>
            </a:r>
          </a:p>
          <a:p>
            <a:pPr lvl="0"/>
            <a:endParaRPr lang="en-GB"/>
          </a:p>
          <a:p>
            <a:pPr lvl="0"/>
            <a:r>
              <a:rPr lang="en-GB"/>
              <a:t>3.  Now that you know that your synthetic oxytocin policy is unlicensed, (invoking the need for epidural analgesia) can you identify any obstacles to bringing your consent procedure into line with your NMC Code of Practice, Duty of Candour and professional accountability?  In association with a compliant consent procedure, do you think the licensed dilution and dosage range should be on offer as well?</a:t>
            </a:r>
          </a:p>
          <a:p>
            <a:pPr lvl="0"/>
            <a:endParaRPr lang="en-GB"/>
          </a:p>
          <a:p>
            <a:pPr lvl="0"/>
            <a:r>
              <a:rPr lang="en-GB"/>
              <a:t>4. Giving the licensed dose of synthetic oxytocin produced better results and outcomes for women and their babies discuss.</a:t>
            </a:r>
          </a:p>
          <a:p>
            <a:pPr lvl="0"/>
            <a:endParaRPr lang="en-GB"/>
          </a:p>
          <a:p>
            <a:pPr lvl="0"/>
            <a:r>
              <a:rPr lang="en-GB"/>
              <a:t>5.  Did this article give you any new ideas about how to care for the uterus during the intrapartum and postpartum period to bring the overall PPH rate (500mls or more) down to single percent figures? </a:t>
            </a:r>
          </a:p>
          <a:p>
            <a:endParaRPr lang="en-GB"/>
          </a:p>
        </p:txBody>
      </p:sp>
      <p:sp>
        <p:nvSpPr>
          <p:cNvPr id="4" name="Slide Number Placeholder 3"/>
          <p:cNvSpPr>
            <a:spLocks noGrp="1"/>
          </p:cNvSpPr>
          <p:nvPr>
            <p:ph type="sldNum" sz="quarter" idx="10"/>
          </p:nvPr>
        </p:nvSpPr>
        <p:spPr/>
        <p:txBody>
          <a:bodyPr/>
          <a:lstStyle/>
          <a:p>
            <a:fld id="{67F94B36-1A74-CB42-BBE6-F30DDBEE4AB6}" type="slidenum">
              <a:rPr lang="en-GB" smtClean="0"/>
              <a:t>34</a:t>
            </a:fld>
            <a:endParaRPr lang="en-GB"/>
          </a:p>
        </p:txBody>
      </p:sp>
    </p:spTree>
    <p:extLst>
      <p:ext uri="{BB962C8B-B14F-4D97-AF65-F5344CB8AC3E}">
        <p14:creationId xmlns:p14="http://schemas.microsoft.com/office/powerpoint/2010/main" val="1397681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987143-2F63-C84D-9278-27E66F9A0CFE}"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987143-2F63-C84D-9278-27E66F9A0CFE}"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987143-2F63-C84D-9278-27E66F9A0CFE}"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987143-2F63-C84D-9278-27E66F9A0CFE}"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B824D1-4A88-8A44-8346-0D2710FD4C44}" type="slidenum">
              <a:rPr lang="en-GB" smtClean="0"/>
              <a:t>‹#›</a:t>
            </a:fld>
            <a:endParaRPr lang="en-GB"/>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987143-2F63-C84D-9278-27E66F9A0CFE}"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0987143-2F63-C84D-9278-27E66F9A0CFE}" type="datetimeFigureOut">
              <a:rPr lang="en-GB" smtClean="0"/>
              <a:t>10/01/2021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0987143-2F63-C84D-9278-27E66F9A0CFE}" type="datetimeFigureOut">
              <a:rPr lang="en-GB" smtClean="0"/>
              <a:t>10/01/2021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987143-2F63-C84D-9278-27E66F9A0CFE}"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987143-2F63-C84D-9278-27E66F9A0CFE}"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674DEE-4E15-4A99-918F-FF5CF9EBF6F8}" type="datetimeFigureOut">
              <a:rPr lang="en-GB" smtClean="0"/>
              <a:pPr/>
              <a:t>13/01/2021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AD4C5E-B21E-4BE1-BE49-7B85219A37F3}" type="slidenum">
              <a:rPr lang="en-GB" smtClean="0"/>
              <a:pPr/>
              <a:t>‹#›</a:t>
            </a:fld>
            <a:endParaRPr lang="en-GB"/>
          </a:p>
        </p:txBody>
      </p:sp>
    </p:spTree>
    <p:extLst>
      <p:ext uri="{BB962C8B-B14F-4D97-AF65-F5344CB8AC3E}">
        <p14:creationId xmlns:p14="http://schemas.microsoft.com/office/powerpoint/2010/main" val="302095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987143-2F63-C84D-9278-27E66F9A0CFE}"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987143-2F63-C84D-9278-27E66F9A0CFE}" type="datetimeFigureOut">
              <a:rPr lang="en-GB" smtClean="0"/>
              <a:t>10/01/2021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987143-2F63-C84D-9278-27E66F9A0CFE}"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987143-2F63-C84D-9278-27E66F9A0CFE}" type="datetimeFigureOut">
              <a:rPr lang="en-GB" smtClean="0"/>
              <a:t>10/01/2021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987143-2F63-C84D-9278-27E66F9A0CFE}" type="datetimeFigureOut">
              <a:rPr lang="en-GB" smtClean="0"/>
              <a:t>10/01/2021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0987143-2F63-C84D-9278-27E66F9A0CFE}" type="datetimeFigureOut">
              <a:rPr lang="en-GB" smtClean="0"/>
              <a:t>10/01/2021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987143-2F63-C84D-9278-27E66F9A0CFE}"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987143-2F63-C84D-9278-27E66F9A0CFE}" type="datetimeFigureOut">
              <a:rPr lang="en-GB" smtClean="0"/>
              <a:t>10/01/2021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B824D1-4A88-8A44-8346-0D2710FD4C4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0987143-2F63-C84D-9278-27E66F9A0CFE}" type="datetimeFigureOut">
              <a:rPr lang="en-GB" smtClean="0"/>
              <a:t>10/01/2021</a:t>
            </a:fld>
            <a:endParaRPr lang="en-GB"/>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A7B824D1-4A88-8A44-8346-0D2710FD4C44}" type="slidenum">
              <a:rPr lang="en-GB" smtClean="0"/>
              <a:t>‹#›</a:t>
            </a:fld>
            <a:endParaRPr lang="en-GB"/>
          </a:p>
        </p:txBody>
      </p:sp>
    </p:spTree>
    <p:extLst>
      <p:ext uri="{BB962C8B-B14F-4D97-AF65-F5344CB8AC3E}">
        <p14:creationId xmlns:p14="http://schemas.microsoft.com/office/powerpoint/2010/main" val="213098645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erinatal.sld.cu/docs/guiasclinicas/inductionoflabour.pdf"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hyperlink" Target="https://www.nice.org.uk/guidance/cg70/evidence/full-guideline-pdf-241871149"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www.ed.ac.uk/discovery-brain-sciences/our-staff/research-groups/gareth-len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www.medicines.org.uk/emc/product/9735/smpc"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oxytocinmeasures.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 Id="rId5" Type="http://schemas.openxmlformats.org/officeDocument/2006/relationships/hyperlink" Target="https://oxytocinmeasures.com/" TargetMode="Externa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oxytocinmeasures.com/" TargetMode="External"/><Relationship Id="rId2" Type="http://schemas.openxmlformats.org/officeDocument/2006/relationships/hyperlink" Target="mailto:admin@oxytocinmeasures.com" TargetMode="Externa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5.tiff"/></Relationships>
</file>

<file path=ppt/slides/_rels/slide2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cochranelibrary.com/cdsr/doi/10.1002/14651858.CD009701.pub2/full" TargetMode="External"/><Relationship Id="rId3" Type="http://schemas.openxmlformats.org/officeDocument/2006/relationships/image" Target="../media/image3.png"/><Relationship Id="rId7" Type="http://schemas.openxmlformats.org/officeDocument/2006/relationships/hyperlink" Target="https://www.cochrane.org/CD009701/PREG_high-dose-versus-low-dose-oxytocin-infusion-regimens-induction-labour" TargetMode="External"/><Relationship Id="rId2" Type="http://schemas.openxmlformats.org/officeDocument/2006/relationships/image" Target="../media/image4.tiff"/><Relationship Id="rId1" Type="http://schemas.openxmlformats.org/officeDocument/2006/relationships/slideLayout" Target="../slideLayouts/slideLayout18.xml"/><Relationship Id="rId6" Type="http://schemas.openxmlformats.org/officeDocument/2006/relationships/hyperlink" Target="https://www.bmj.com/content/bmj/2/6141/855.full.pdf" TargetMode="External"/><Relationship Id="rId5" Type="http://schemas.openxmlformats.org/officeDocument/2006/relationships/hyperlink" Target="https://www.bmj.com/content/bmj/2/5965/248.full.pdf" TargetMode="External"/><Relationship Id="rId10" Type="http://schemas.openxmlformats.org/officeDocument/2006/relationships/hyperlink" Target="https://www.longdom.org/open-access/does-labor-augmentation-with-oxytocin-increase-the-risk-of-postpartumhemorrhage-a-randomized-controlled-trial-2090-7214-1000268.pdf" TargetMode="External"/><Relationship Id="rId4" Type="http://schemas.openxmlformats.org/officeDocument/2006/relationships/hyperlink" Target="http://www.immdsreview.org.uk/" TargetMode="External"/><Relationship Id="rId9" Type="http://schemas.openxmlformats.org/officeDocument/2006/relationships/hyperlink" Target="https://obgyn.onlinelibrary.wiley.com/doi/abs/10.1016/j.ijgo.2007.03.01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cbi.nlm.nih.gov/pmc/articles/PMC1983378/" TargetMode="External"/><Relationship Id="rId2" Type="http://schemas.openxmlformats.org/officeDocument/2006/relationships/hyperlink" Target="https://www.ncbi.nlm.nih.gov/pubmed/26874663" TargetMode="External"/><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hyperlink" Target="https://www.longdom.org/open-access/does-labor-augmentation-with-oxytocin-increase-the-risk-of-postpartumhemorrhage-a-randomized-controlled-trial-2090-7214-1000268.pdf"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journals.physiology.org/doi/full/10.1152/ajpregu.00154.2014" TargetMode="External"/><Relationship Id="rId3" Type="http://schemas.openxmlformats.org/officeDocument/2006/relationships/image" Target="../media/image3.png"/><Relationship Id="rId7" Type="http://schemas.openxmlformats.org/officeDocument/2006/relationships/hyperlink" Target="https://pubmed.ncbi.nlm.nih.gov/25209413/" TargetMode="External"/><Relationship Id="rId2" Type="http://schemas.openxmlformats.org/officeDocument/2006/relationships/image" Target="../media/image4.tiff"/><Relationship Id="rId1" Type="http://schemas.openxmlformats.org/officeDocument/2006/relationships/slideLayout" Target="../slideLayouts/slideLayout18.xml"/><Relationship Id="rId6" Type="http://schemas.openxmlformats.org/officeDocument/2006/relationships/hyperlink" Target="https://www.ncbi.nlm.nih.gov/pmc/articles/PMC4269672/" TargetMode="External"/><Relationship Id="rId5" Type="http://schemas.openxmlformats.org/officeDocument/2006/relationships/hyperlink" Target="https://www.nice.org.uk/GUIDANCE/CG70/EVIDENCE/FULL-GUIDELINE-PDF-241871149" TargetMode="External"/><Relationship Id="rId10" Type="http://schemas.openxmlformats.org/officeDocument/2006/relationships/hyperlink" Target="https://physoc.onlinelibrary.wiley.com/doi/pdf/10.1113/jphysiol.1959.sp006351" TargetMode="External"/><Relationship Id="rId4" Type="http://schemas.openxmlformats.org/officeDocument/2006/relationships/hyperlink" Target="http://www.perinatal.sld.cu/docs/guiasclinicas/inductionoflabour.pdf" TargetMode="External"/><Relationship Id="rId9" Type="http://schemas.openxmlformats.org/officeDocument/2006/relationships/hyperlink" Target="https://www.aims.org.uk/JOURNAL/ITEM/UNLICENSED-OXYTOCIN-DOSES"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livrepository.liverpool.ac.uk/2047825/" TargetMode="External"/><Relationship Id="rId7" Type="http://schemas.openxmlformats.org/officeDocument/2006/relationships/hyperlink" Target="https://www.hindawi.com/journals/ije/2011/350546/ref"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who.int/medicines/publications/pharmacopoeia/Oxytocin-mono_QAS07241FINALJune10.pdf" TargetMode="External"/><Relationship Id="rId5" Type="http://schemas.openxmlformats.org/officeDocument/2006/relationships/hyperlink" Target="https://livrepository.liverpool.ac.uk/2047825/1/Weeks%20Neilson%20BMJ%202015%20351%20h3251.pdf" TargetMode="External"/><Relationship Id="rId4" Type="http://schemas.openxmlformats.org/officeDocument/2006/relationships/hyperlink" Target="https://dx.doi.org/10.1136/bmj.h325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785629"/>
            <a:ext cx="8689976" cy="2509213"/>
          </a:xfrm>
        </p:spPr>
        <p:txBody>
          <a:bodyPr>
            <a:normAutofit fontScale="90000"/>
          </a:bodyPr>
          <a:lstStyle/>
          <a:p>
            <a:br>
              <a:rPr lang="en-GB" dirty="0"/>
            </a:br>
            <a:r>
              <a:rPr lang="en-GB" dirty="0"/>
              <a:t>Induction of Labour </a:t>
            </a:r>
            <a:r>
              <a:rPr lang="mr-IN" dirty="0"/>
              <a:t>–</a:t>
            </a:r>
            <a:r>
              <a:rPr lang="en-GB" dirty="0"/>
              <a:t> Challenging Unlicensed Synthetic Oxytocin </a:t>
            </a:r>
          </a:p>
        </p:txBody>
      </p:sp>
      <p:sp>
        <p:nvSpPr>
          <p:cNvPr id="3" name="Subtitle 2"/>
          <p:cNvSpPr>
            <a:spLocks noGrp="1"/>
          </p:cNvSpPr>
          <p:nvPr>
            <p:ph type="subTitle" idx="1"/>
          </p:nvPr>
        </p:nvSpPr>
        <p:spPr>
          <a:xfrm>
            <a:off x="96253" y="3337052"/>
            <a:ext cx="11999494" cy="1371599"/>
          </a:xfrm>
        </p:spPr>
        <p:txBody>
          <a:bodyPr>
            <a:normAutofit fontScale="25000" lnSpcReduction="20000"/>
          </a:bodyPr>
          <a:lstStyle/>
          <a:p>
            <a:r>
              <a:rPr lang="en-GB" sz="9600" dirty="0"/>
              <a:t>Monica Tolofari</a:t>
            </a:r>
          </a:p>
          <a:p>
            <a:r>
              <a:rPr lang="en-GB" sz="9600" dirty="0"/>
              <a:t>Consultant Midwife</a:t>
            </a:r>
          </a:p>
          <a:p>
            <a:r>
              <a:rPr lang="en-GB" sz="9600" dirty="0"/>
              <a:t>Linn Shepherd Researcher (Retired Midwife)</a:t>
            </a:r>
          </a:p>
          <a:p>
            <a:r>
              <a:rPr lang="en-GB" sz="7200" b="1" dirty="0"/>
              <a:t>Presented 14</a:t>
            </a:r>
            <a:r>
              <a:rPr lang="en-GB" sz="7200" b="1" baseline="30000" dirty="0"/>
              <a:t>th</a:t>
            </a:r>
            <a:r>
              <a:rPr lang="en-GB" sz="7200" b="1" dirty="0"/>
              <a:t> July 2020 12:15 pm at the</a:t>
            </a:r>
          </a:p>
        </p:txBody>
      </p:sp>
      <p:pic>
        <p:nvPicPr>
          <p:cNvPr id="7" name="Picture 6"/>
          <p:cNvPicPr>
            <a:picLocks noChangeAspect="1"/>
          </p:cNvPicPr>
          <p:nvPr/>
        </p:nvPicPr>
        <p:blipFill>
          <a:blip r:embed="rId2"/>
          <a:stretch>
            <a:fillRect/>
          </a:stretch>
        </p:blipFill>
        <p:spPr>
          <a:xfrm>
            <a:off x="8485632" y="97816"/>
            <a:ext cx="3513862" cy="1526514"/>
          </a:xfrm>
          <a:prstGeom prst="rect">
            <a:avLst/>
          </a:prstGeom>
        </p:spPr>
      </p:pic>
      <p:pic>
        <p:nvPicPr>
          <p:cNvPr id="4" name="Picture 3"/>
          <p:cNvPicPr>
            <a:picLocks noChangeAspect="1"/>
          </p:cNvPicPr>
          <p:nvPr/>
        </p:nvPicPr>
        <p:blipFill>
          <a:blip r:embed="rId3"/>
          <a:stretch>
            <a:fillRect/>
          </a:stretch>
        </p:blipFill>
        <p:spPr>
          <a:xfrm>
            <a:off x="4366727" y="5344162"/>
            <a:ext cx="3153746" cy="1371599"/>
          </a:xfrm>
          <a:prstGeom prst="rect">
            <a:avLst/>
          </a:prstGeom>
        </p:spPr>
      </p:pic>
    </p:spTree>
    <p:extLst>
      <p:ext uri="{BB962C8B-B14F-4D97-AF65-F5344CB8AC3E}">
        <p14:creationId xmlns:p14="http://schemas.microsoft.com/office/powerpoint/2010/main" val="944802985"/>
      </p:ext>
    </p:extLst>
  </p:cSld>
  <p:clrMapOvr>
    <a:masterClrMapping/>
  </p:clrMapOvr>
  <mc:AlternateContent xmlns:mc="http://schemas.openxmlformats.org/markup-compatibility/2006" xmlns:p14="http://schemas.microsoft.com/office/powerpoint/2010/main">
    <mc:Choice Requires="p14">
      <p:transition spd="slow" p14:dur="2000" advTm="11899"/>
    </mc:Choice>
    <mc:Fallback xmlns="">
      <p:transition spd="slow" advTm="1189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84774" y="334792"/>
            <a:ext cx="8866290" cy="5216461"/>
          </a:xfrm>
        </p:spPr>
      </p:pic>
      <p:sp>
        <p:nvSpPr>
          <p:cNvPr id="2" name="Title 1"/>
          <p:cNvSpPr>
            <a:spLocks noGrp="1"/>
          </p:cNvSpPr>
          <p:nvPr>
            <p:ph type="title"/>
          </p:nvPr>
        </p:nvSpPr>
        <p:spPr>
          <a:xfrm>
            <a:off x="1559325" y="-268224"/>
            <a:ext cx="10364451" cy="1596177"/>
          </a:xfrm>
        </p:spPr>
        <p:txBody>
          <a:bodyPr>
            <a:normAutofit/>
          </a:bodyPr>
          <a:lstStyle/>
          <a:p>
            <a:r>
              <a:rPr lang="en-GB" sz="2000" b="1" dirty="0"/>
              <a:t>RCOG 2001 &amp; 2008 Induction with oxytocin Clinical guideline</a:t>
            </a:r>
            <a:r>
              <a:rPr lang="en-GB" sz="2000" dirty="0"/>
              <a:t> </a:t>
            </a:r>
          </a:p>
        </p:txBody>
      </p:sp>
      <p:sp>
        <p:nvSpPr>
          <p:cNvPr id="6" name="Rectangle 5"/>
          <p:cNvSpPr/>
          <p:nvPr/>
        </p:nvSpPr>
        <p:spPr>
          <a:xfrm>
            <a:off x="158496" y="5177057"/>
            <a:ext cx="11765280" cy="1508105"/>
          </a:xfrm>
          <a:prstGeom prst="rect">
            <a:avLst/>
          </a:prstGeom>
        </p:spPr>
        <p:txBody>
          <a:bodyPr wrap="square">
            <a:spAutoFit/>
          </a:bodyPr>
          <a:lstStyle/>
          <a:p>
            <a:r>
              <a:rPr lang="en-GB" b="1" dirty="0"/>
              <a:t>References</a:t>
            </a:r>
          </a:p>
          <a:p>
            <a:endParaRPr lang="en-GB" b="1" dirty="0"/>
          </a:p>
          <a:p>
            <a:r>
              <a:rPr lang="en-GB" sz="1400" dirty="0"/>
              <a:t>Royal College of Obstetricians and Gynaecologists. (2001). Induction of labour. Clinical guideline 9, London: RCOG. [Online].  Available from: </a:t>
            </a:r>
            <a:r>
              <a:rPr lang="en-GB" sz="1400" u="sng" dirty="0">
                <a:hlinkClick r:id="rId3"/>
              </a:rPr>
              <a:t>http://www.perinatal.sld.cu/docs/guiasclinicas/inductionoflabour.pdf</a:t>
            </a:r>
            <a:r>
              <a:rPr lang="en-GB" sz="1400" u="sng" dirty="0"/>
              <a:t>  </a:t>
            </a:r>
            <a:r>
              <a:rPr lang="en-GB" sz="1400" dirty="0"/>
              <a:t>[Accessed on 4.10.19]</a:t>
            </a:r>
          </a:p>
          <a:p>
            <a:r>
              <a:rPr lang="en-GB" sz="1400" dirty="0"/>
              <a:t>Royal College of Obstetricians and Gynaecologists. (2008). Induction of labour, 2</a:t>
            </a:r>
            <a:r>
              <a:rPr lang="en-GB" sz="1400" baseline="30000" dirty="0"/>
              <a:t>nd</a:t>
            </a:r>
            <a:r>
              <a:rPr lang="en-GB" sz="1400" dirty="0"/>
              <a:t> edition. Clinical guideline 70, London: RCOG. [Online].  Available from: </a:t>
            </a:r>
            <a:r>
              <a:rPr lang="en-GB" sz="1400" u="sng" dirty="0">
                <a:hlinkClick r:id="rId4"/>
              </a:rPr>
              <a:t>https://www.nice.org.uk/guidance/cg70/evidence/full-guideline-pdf-241871149</a:t>
            </a:r>
            <a:r>
              <a:rPr lang="en-GB" sz="1400" u="sng" dirty="0"/>
              <a:t>  </a:t>
            </a:r>
            <a:r>
              <a:rPr lang="en-GB" sz="1400" dirty="0"/>
              <a:t>[Accessed on 4.10.19]</a:t>
            </a:r>
          </a:p>
        </p:txBody>
      </p:sp>
      <p:pic>
        <p:nvPicPr>
          <p:cNvPr id="7" name="Picture 6"/>
          <p:cNvPicPr>
            <a:picLocks noChangeAspect="1"/>
          </p:cNvPicPr>
          <p:nvPr/>
        </p:nvPicPr>
        <p:blipFill>
          <a:blip r:embed="rId5"/>
          <a:stretch>
            <a:fillRect/>
          </a:stretch>
        </p:blipFill>
        <p:spPr>
          <a:xfrm>
            <a:off x="10605672" y="841248"/>
            <a:ext cx="1543553" cy="670560"/>
          </a:xfrm>
          <a:prstGeom prst="rect">
            <a:avLst/>
          </a:prstGeom>
        </p:spPr>
      </p:pic>
    </p:spTree>
    <p:extLst>
      <p:ext uri="{BB962C8B-B14F-4D97-AF65-F5344CB8AC3E}">
        <p14:creationId xmlns:p14="http://schemas.microsoft.com/office/powerpoint/2010/main" val="1312403396"/>
      </p:ext>
    </p:extLst>
  </p:cSld>
  <p:clrMapOvr>
    <a:masterClrMapping/>
  </p:clrMapOvr>
  <mc:AlternateContent xmlns:mc="http://schemas.openxmlformats.org/markup-compatibility/2006" xmlns:p14="http://schemas.microsoft.com/office/powerpoint/2010/main">
    <mc:Choice Requires="p14">
      <p:transition spd="slow" p14:dur="2000" advTm="19120"/>
    </mc:Choice>
    <mc:Fallback xmlns="">
      <p:transition spd="slow" advTm="1912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251" y="373439"/>
            <a:ext cx="11622397" cy="1596177"/>
          </a:xfrm>
          <a:ln>
            <a:solidFill>
              <a:srgbClr val="00B0F0"/>
            </a:solidFill>
          </a:ln>
        </p:spPr>
        <p:txBody>
          <a:bodyPr/>
          <a:lstStyle/>
          <a:p>
            <a:r>
              <a:rPr lang="en-GB" dirty="0"/>
              <a:t>What is unlicensed synthetic oxytocin practice?</a:t>
            </a:r>
          </a:p>
        </p:txBody>
      </p:sp>
      <p:sp>
        <p:nvSpPr>
          <p:cNvPr id="3" name="Content Placeholder 2"/>
          <p:cNvSpPr>
            <a:spLocks noGrp="1"/>
          </p:cNvSpPr>
          <p:nvPr>
            <p:ph sz="quarter" idx="13"/>
          </p:nvPr>
        </p:nvSpPr>
        <p:spPr>
          <a:xfrm>
            <a:off x="334251" y="2054962"/>
            <a:ext cx="5320100" cy="3424107"/>
          </a:xfrm>
          <a:prstGeom prst="rect">
            <a:avLst/>
          </a:prstGeom>
          <a:solidFill>
            <a:schemeClr val="accent6">
              <a:lumMod val="20000"/>
              <a:lumOff val="80000"/>
            </a:schemeClr>
          </a:solidFill>
        </p:spPr>
        <p:txBody>
          <a:bodyPr>
            <a:normAutofit lnSpcReduction="10000"/>
          </a:bodyPr>
          <a:lstStyle/>
          <a:p>
            <a:r>
              <a:rPr lang="en-GB" b="1" dirty="0"/>
              <a:t>Postnatal</a:t>
            </a:r>
            <a:endParaRPr lang="en-GB" dirty="0"/>
          </a:p>
          <a:p>
            <a:r>
              <a:rPr lang="en-GB" sz="2600" b="1" dirty="0">
                <a:solidFill>
                  <a:schemeClr val="accent6"/>
                </a:solidFill>
              </a:rPr>
              <a:t>10IU</a:t>
            </a:r>
            <a:r>
              <a:rPr lang="en-GB" dirty="0"/>
              <a:t> </a:t>
            </a:r>
            <a:r>
              <a:rPr lang="en-GB" sz="2400" b="1" dirty="0">
                <a:solidFill>
                  <a:schemeClr val="accent6"/>
                </a:solidFill>
              </a:rPr>
              <a:t>Intramuscular</a:t>
            </a:r>
            <a:r>
              <a:rPr lang="en-GB" dirty="0"/>
              <a:t> synthetic oxytocin (Syntocinon Pitocin Litocin) for </a:t>
            </a:r>
            <a:r>
              <a:rPr lang="en-GB" b="1" dirty="0"/>
              <a:t>third stage of Labour (instead of 1ml </a:t>
            </a:r>
            <a:r>
              <a:rPr lang="en-GB" dirty="0"/>
              <a:t>Syntometrine, which cost more) </a:t>
            </a:r>
          </a:p>
          <a:p>
            <a:r>
              <a:rPr lang="en-GB" sz="2400" b="1" dirty="0">
                <a:solidFill>
                  <a:schemeClr val="accent6"/>
                </a:solidFill>
              </a:rPr>
              <a:t>40 Iu synthetic oxytocin </a:t>
            </a:r>
            <a:r>
              <a:rPr lang="en-GB" dirty="0"/>
              <a:t>in 500mls diluent IVI for management of PPH (Instead of 20 IU as Licensed</a:t>
            </a:r>
          </a:p>
          <a:p>
            <a:endParaRPr lang="en-GB" dirty="0"/>
          </a:p>
        </p:txBody>
      </p:sp>
      <p:sp>
        <p:nvSpPr>
          <p:cNvPr id="4" name="Content Placeholder 3"/>
          <p:cNvSpPr>
            <a:spLocks noGrp="1"/>
          </p:cNvSpPr>
          <p:nvPr>
            <p:ph sz="quarter" idx="14"/>
          </p:nvPr>
        </p:nvSpPr>
        <p:spPr>
          <a:xfrm>
            <a:off x="5654351" y="2054961"/>
            <a:ext cx="6302297" cy="3424107"/>
          </a:xfrm>
          <a:prstGeom prst="rect">
            <a:avLst/>
          </a:prstGeom>
          <a:solidFill>
            <a:schemeClr val="accent4">
              <a:lumMod val="20000"/>
              <a:lumOff val="80000"/>
            </a:schemeClr>
          </a:solidFill>
          <a:ln>
            <a:solidFill>
              <a:schemeClr val="accent6">
                <a:lumMod val="20000"/>
                <a:lumOff val="80000"/>
              </a:schemeClr>
            </a:solidFill>
          </a:ln>
        </p:spPr>
        <p:txBody>
          <a:bodyPr>
            <a:normAutofit fontScale="92500" lnSpcReduction="10000"/>
          </a:bodyPr>
          <a:lstStyle/>
          <a:p>
            <a:r>
              <a:rPr lang="en-GB" b="1" dirty="0"/>
              <a:t>Intrapartum</a:t>
            </a:r>
            <a:endParaRPr lang="en-GB" dirty="0"/>
          </a:p>
          <a:p>
            <a:r>
              <a:rPr lang="en-GB" b="1" dirty="0">
                <a:solidFill>
                  <a:schemeClr val="accent6"/>
                </a:solidFill>
              </a:rPr>
              <a:t>&gt;5iu synthetic oxytocin in 500mls diluent (such as 10IU, 15IU, or 30IU in 500mls in live pregnancy)</a:t>
            </a:r>
          </a:p>
          <a:p>
            <a:r>
              <a:rPr lang="en-GB" b="1" dirty="0">
                <a:solidFill>
                  <a:schemeClr val="accent6"/>
                </a:solidFill>
              </a:rPr>
              <a:t>&gt;0.5IU synthetic oxytocin in 50 mls diluent or any other number IU up to 10IU in 50 ml (syringe driver)</a:t>
            </a:r>
          </a:p>
          <a:p>
            <a:r>
              <a:rPr lang="en-GB" b="1" dirty="0">
                <a:solidFill>
                  <a:schemeClr val="accent6"/>
                </a:solidFill>
              </a:rPr>
              <a:t>Titration Increments &gt;2mU/min or any dilution/pump combination that prohibits 0.5 mU per minute variations</a:t>
            </a:r>
          </a:p>
          <a:p>
            <a:endParaRPr lang="en-GB" dirty="0"/>
          </a:p>
        </p:txBody>
      </p:sp>
      <p:pic>
        <p:nvPicPr>
          <p:cNvPr id="7" name="Picture 6"/>
          <p:cNvPicPr>
            <a:picLocks noChangeAspect="1"/>
          </p:cNvPicPr>
          <p:nvPr/>
        </p:nvPicPr>
        <p:blipFill>
          <a:blip r:embed="rId2"/>
          <a:stretch>
            <a:fillRect/>
          </a:stretch>
        </p:blipFill>
        <p:spPr>
          <a:xfrm>
            <a:off x="4314402" y="5479068"/>
            <a:ext cx="2679897" cy="1164218"/>
          </a:xfrm>
          <a:prstGeom prst="rect">
            <a:avLst/>
          </a:prstGeom>
        </p:spPr>
      </p:pic>
    </p:spTree>
    <p:extLst>
      <p:ext uri="{BB962C8B-B14F-4D97-AF65-F5344CB8AC3E}">
        <p14:creationId xmlns:p14="http://schemas.microsoft.com/office/powerpoint/2010/main" val="668679022"/>
      </p:ext>
    </p:extLst>
  </p:cSld>
  <p:clrMapOvr>
    <a:masterClrMapping/>
  </p:clrMapOvr>
  <mc:AlternateContent xmlns:mc="http://schemas.openxmlformats.org/markup-compatibility/2006" xmlns:p14="http://schemas.microsoft.com/office/powerpoint/2010/main">
    <mc:Choice Requires="p14">
      <p:transition spd="slow" p14:dur="2000" advTm="13180"/>
    </mc:Choice>
    <mc:Fallback xmlns="">
      <p:transition spd="slow" advTm="1318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21" y="694206"/>
            <a:ext cx="10364451" cy="1596177"/>
          </a:xfrm>
          <a:solidFill>
            <a:srgbClr val="FFC000"/>
          </a:solidFill>
        </p:spPr>
        <p:txBody>
          <a:bodyPr/>
          <a:lstStyle/>
          <a:p>
            <a:r>
              <a:rPr lang="en-GB" dirty="0"/>
              <a:t>Desensitisation of uterine oxytocin receptors </a:t>
            </a:r>
          </a:p>
        </p:txBody>
      </p:sp>
      <p:sp>
        <p:nvSpPr>
          <p:cNvPr id="3" name="Content Placeholder 2"/>
          <p:cNvSpPr>
            <a:spLocks noGrp="1"/>
          </p:cNvSpPr>
          <p:nvPr>
            <p:ph sz="quarter" idx="13"/>
          </p:nvPr>
        </p:nvSpPr>
        <p:spPr>
          <a:xfrm>
            <a:off x="998621" y="2314445"/>
            <a:ext cx="11036968" cy="4471283"/>
          </a:xfrm>
          <a:prstGeom prst="rect">
            <a:avLst/>
          </a:prstGeom>
        </p:spPr>
        <p:txBody>
          <a:bodyPr>
            <a:normAutofit fontScale="77500" lnSpcReduction="20000"/>
          </a:bodyPr>
          <a:lstStyle/>
          <a:p>
            <a:r>
              <a:rPr lang="en-GB" dirty="0"/>
              <a:t>It is known that Synthetic oxytocin can cause Post Partum Haemorrhage (PPH).</a:t>
            </a:r>
          </a:p>
          <a:p>
            <a:r>
              <a:rPr lang="en-GB" b="1" dirty="0"/>
              <a:t>Oxytocin Receptors will close partially or completely in the presence of Excess synthetic oxytocin.  </a:t>
            </a:r>
            <a:r>
              <a:rPr lang="en-GB" b="1" dirty="0">
                <a:solidFill>
                  <a:schemeClr val="accent6"/>
                </a:solidFill>
              </a:rPr>
              <a:t>uterine atony can occur when oxytocin receptors are closed in the presence of excess synthetic oxytocin, </a:t>
            </a:r>
            <a:r>
              <a:rPr lang="en-GB" dirty="0"/>
              <a:t>giving pregnant women more synthetic oxytocin than needed has the opposite effect of what is intended - a uterine contraction.  Instead contractions will ease off due to receptor desensitisation.</a:t>
            </a:r>
          </a:p>
          <a:p>
            <a:r>
              <a:rPr lang="en-GB" dirty="0"/>
              <a:t>Oxytocin receptor desensitisation should be </a:t>
            </a:r>
            <a:r>
              <a:rPr lang="en-GB" b="1" dirty="0">
                <a:solidFill>
                  <a:schemeClr val="accent6"/>
                </a:solidFill>
              </a:rPr>
              <a:t>corrected to avoid uterine atony after 3</a:t>
            </a:r>
            <a:r>
              <a:rPr lang="en-GB" b="1" baseline="30000" dirty="0">
                <a:solidFill>
                  <a:schemeClr val="accent6"/>
                </a:solidFill>
              </a:rPr>
              <a:t>rd</a:t>
            </a:r>
            <a:r>
              <a:rPr lang="en-GB" b="1" dirty="0">
                <a:solidFill>
                  <a:schemeClr val="accent6"/>
                </a:solidFill>
              </a:rPr>
              <a:t> stage</a:t>
            </a:r>
            <a:endParaRPr lang="en-GB" dirty="0"/>
          </a:p>
          <a:p>
            <a:r>
              <a:rPr lang="en-GB" dirty="0"/>
              <a:t>It is recommended that the </a:t>
            </a:r>
            <a:r>
              <a:rPr lang="en-GB" b="1" dirty="0">
                <a:solidFill>
                  <a:schemeClr val="accent6"/>
                </a:solidFill>
              </a:rPr>
              <a:t>Oxytocin infusion is switched off during 2</a:t>
            </a:r>
            <a:r>
              <a:rPr lang="en-GB" b="1" baseline="30000" dirty="0">
                <a:solidFill>
                  <a:schemeClr val="accent6"/>
                </a:solidFill>
              </a:rPr>
              <a:t>nd</a:t>
            </a:r>
            <a:r>
              <a:rPr lang="en-GB" b="1" dirty="0">
                <a:solidFill>
                  <a:schemeClr val="accent6"/>
                </a:solidFill>
              </a:rPr>
              <a:t> stage </a:t>
            </a:r>
            <a:r>
              <a:rPr lang="en-GB" dirty="0"/>
              <a:t>for oxytocin receptors to prepare to receive the additional endogenous oxytocin that is produced for expulsive contractions.  </a:t>
            </a:r>
          </a:p>
          <a:p>
            <a:r>
              <a:rPr lang="en-GB" dirty="0"/>
              <a:t>Can we create an oxytocin-fuelled environment on the labour ward That acknowledges the presence of a woman’s own natural oxytocin working in harmony with Licensed synthetic oxytocin?</a:t>
            </a:r>
          </a:p>
          <a:p>
            <a:r>
              <a:rPr lang="en-GB" b="1" dirty="0"/>
              <a:t>Reference</a:t>
            </a:r>
            <a:r>
              <a:rPr lang="en-GB" dirty="0"/>
              <a:t> - Professor Gareth Leng. Professor of experimental physiology.  Edinburgh University (2020) </a:t>
            </a:r>
            <a:r>
              <a:rPr lang="mr-IN" dirty="0">
                <a:hlinkClick r:id="rId2"/>
              </a:rPr>
              <a:t>–</a:t>
            </a:r>
            <a:r>
              <a:rPr lang="en-GB" dirty="0"/>
              <a:t> </a:t>
            </a:r>
          </a:p>
          <a:p>
            <a:r>
              <a:rPr lang="en-GB" sz="1400" dirty="0">
                <a:solidFill>
                  <a:srgbClr val="0070C0"/>
                </a:solidFill>
                <a:hlinkClick r:id="rId2"/>
              </a:rPr>
              <a:t>https://www.ed.ac.uk/discovery-brain-sciences/our-staff/research-groups/gareth-leng</a:t>
            </a:r>
            <a:endParaRPr lang="en-GB" sz="1400" dirty="0">
              <a:solidFill>
                <a:srgbClr val="0070C0"/>
              </a:solidFill>
            </a:endParaRPr>
          </a:p>
          <a:p>
            <a:endParaRPr lang="en-GB" sz="1400" dirty="0"/>
          </a:p>
          <a:p>
            <a:endParaRPr lang="en-GB" dirty="0"/>
          </a:p>
          <a:p>
            <a:endParaRPr lang="en-GB" dirty="0"/>
          </a:p>
        </p:txBody>
      </p:sp>
      <p:pic>
        <p:nvPicPr>
          <p:cNvPr id="6" name="Picture 5"/>
          <p:cNvPicPr>
            <a:picLocks noChangeAspect="1"/>
          </p:cNvPicPr>
          <p:nvPr/>
        </p:nvPicPr>
        <p:blipFill>
          <a:blip r:embed="rId3"/>
          <a:stretch>
            <a:fillRect/>
          </a:stretch>
        </p:blipFill>
        <p:spPr>
          <a:xfrm>
            <a:off x="9355692" y="0"/>
            <a:ext cx="2679897" cy="1164218"/>
          </a:xfrm>
          <a:prstGeom prst="rect">
            <a:avLst/>
          </a:prstGeom>
        </p:spPr>
      </p:pic>
    </p:spTree>
    <p:extLst>
      <p:ext uri="{BB962C8B-B14F-4D97-AF65-F5344CB8AC3E}">
        <p14:creationId xmlns:p14="http://schemas.microsoft.com/office/powerpoint/2010/main" val="307494579"/>
      </p:ext>
    </p:extLst>
  </p:cSld>
  <p:clrMapOvr>
    <a:masterClrMapping/>
  </p:clrMapOvr>
  <mc:AlternateContent xmlns:mc="http://schemas.openxmlformats.org/markup-compatibility/2006" xmlns:p14="http://schemas.microsoft.com/office/powerpoint/2010/main">
    <mc:Choice Requires="p14">
      <p:transition spd="slow" p14:dur="2000" advTm="31717"/>
    </mc:Choice>
    <mc:Fallback xmlns="">
      <p:transition spd="slow" advTm="3171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Where are The licensed instructions?</a:t>
            </a:r>
          </a:p>
        </p:txBody>
      </p:sp>
      <p:sp>
        <p:nvSpPr>
          <p:cNvPr id="3" name="Content Placeholder 2"/>
          <p:cNvSpPr>
            <a:spLocks noGrp="1"/>
          </p:cNvSpPr>
          <p:nvPr>
            <p:ph sz="quarter" idx="13"/>
          </p:nvPr>
        </p:nvSpPr>
        <p:spPr>
          <a:xfrm>
            <a:off x="913775" y="1956545"/>
            <a:ext cx="10363826" cy="4189612"/>
          </a:xfrm>
          <a:prstGeom prst="rect">
            <a:avLst/>
          </a:prstGeom>
          <a:solidFill>
            <a:schemeClr val="accent4">
              <a:lumMod val="20000"/>
              <a:lumOff val="80000"/>
            </a:schemeClr>
          </a:solidFill>
        </p:spPr>
        <p:txBody>
          <a:bodyPr>
            <a:normAutofit/>
          </a:bodyPr>
          <a:lstStyle/>
          <a:p>
            <a:r>
              <a:rPr lang="en-GB" dirty="0"/>
              <a:t>Supplied in the box of Synthetic oxytocin or syntocinon ampoules </a:t>
            </a:r>
            <a:r>
              <a:rPr lang="mr-IN" dirty="0"/>
              <a:t>–</a:t>
            </a:r>
            <a:r>
              <a:rPr lang="en-GB" dirty="0"/>
              <a:t> Online - </a:t>
            </a:r>
            <a:r>
              <a:rPr lang="en-GB" dirty="0">
                <a:hlinkClick r:id="rId2"/>
              </a:rPr>
              <a:t>https://www.medicines.org.uk/emc/product/9735/smpc</a:t>
            </a:r>
            <a:endParaRPr lang="en-GB" dirty="0"/>
          </a:p>
          <a:p>
            <a:r>
              <a:rPr lang="en-GB" b="1" dirty="0">
                <a:solidFill>
                  <a:schemeClr val="accent5"/>
                </a:solidFill>
              </a:rPr>
              <a:t>Please note:- your Trust Synthetic oxytocin Induction guidelines/regimes  may Not necessarily include the licensed dosage range, dilution and increments</a:t>
            </a:r>
          </a:p>
          <a:p>
            <a:r>
              <a:rPr lang="en-GB" dirty="0"/>
              <a:t>Your NMC Legal Duty of candour is to the pregnant woman  - This includes </a:t>
            </a:r>
            <a:r>
              <a:rPr lang="en-GB" i="1" dirty="0"/>
              <a:t>you</a:t>
            </a:r>
            <a:r>
              <a:rPr lang="en-GB" dirty="0"/>
              <a:t> gaining valid informed consent from your patient for licensed and unlicensed Dilutions and doses</a:t>
            </a:r>
          </a:p>
          <a:p>
            <a:r>
              <a:rPr lang="en-GB" dirty="0"/>
              <a:t>THE </a:t>
            </a:r>
            <a:r>
              <a:rPr lang="en-GB" b="1" dirty="0"/>
              <a:t>DUTY OF CANDOUR</a:t>
            </a:r>
            <a:r>
              <a:rPr lang="en-GB" dirty="0"/>
              <a:t> is a statutory (legal) </a:t>
            </a:r>
            <a:r>
              <a:rPr lang="en-GB" b="1" dirty="0"/>
              <a:t>duty</a:t>
            </a:r>
            <a:r>
              <a:rPr lang="en-GB" dirty="0"/>
              <a:t> to be open and honest with patients (or 'service users'), or their families, when something goes wrong that appears to have caused or could lead to significant harm in the future.</a:t>
            </a:r>
          </a:p>
        </p:txBody>
      </p:sp>
      <p:pic>
        <p:nvPicPr>
          <p:cNvPr id="6" name="Picture 5"/>
          <p:cNvPicPr>
            <a:picLocks noChangeAspect="1"/>
          </p:cNvPicPr>
          <p:nvPr/>
        </p:nvPicPr>
        <p:blipFill>
          <a:blip r:embed="rId3"/>
          <a:stretch>
            <a:fillRect/>
          </a:stretch>
        </p:blipFill>
        <p:spPr>
          <a:xfrm>
            <a:off x="9413971" y="36408"/>
            <a:ext cx="2679897" cy="1164218"/>
          </a:xfrm>
          <a:prstGeom prst="rect">
            <a:avLst/>
          </a:prstGeom>
        </p:spPr>
      </p:pic>
    </p:spTree>
    <p:extLst>
      <p:ext uri="{BB962C8B-B14F-4D97-AF65-F5344CB8AC3E}">
        <p14:creationId xmlns:p14="http://schemas.microsoft.com/office/powerpoint/2010/main" val="481241419"/>
      </p:ext>
    </p:extLst>
  </p:cSld>
  <p:clrMapOvr>
    <a:masterClrMapping/>
  </p:clrMapOvr>
  <mc:AlternateContent xmlns:mc="http://schemas.openxmlformats.org/markup-compatibility/2006" xmlns:p14="http://schemas.microsoft.com/office/powerpoint/2010/main">
    <mc:Choice Requires="p14">
      <p:transition spd="slow" p14:dur="2000" advTm="13584"/>
    </mc:Choice>
    <mc:Fallback xmlns="">
      <p:transition spd="slow" advTm="1358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90176" y="1007203"/>
            <a:ext cx="1999488" cy="868630"/>
          </a:xfrm>
          <a:prstGeom prst="rect">
            <a:avLst/>
          </a:prstGeom>
        </p:spPr>
      </p:pic>
      <p:pic>
        <p:nvPicPr>
          <p:cNvPr id="10" name="Picture 9"/>
          <p:cNvPicPr>
            <a:picLocks noChangeAspect="1"/>
          </p:cNvPicPr>
          <p:nvPr/>
        </p:nvPicPr>
        <p:blipFill>
          <a:blip r:embed="rId3"/>
          <a:stretch>
            <a:fillRect/>
          </a:stretch>
        </p:blipFill>
        <p:spPr>
          <a:xfrm>
            <a:off x="0" y="0"/>
            <a:ext cx="12106592" cy="6858000"/>
          </a:xfrm>
          <a:prstGeom prst="rect">
            <a:avLst/>
          </a:prstGeom>
        </p:spPr>
      </p:pic>
    </p:spTree>
    <p:extLst>
      <p:ext uri="{BB962C8B-B14F-4D97-AF65-F5344CB8AC3E}">
        <p14:creationId xmlns:p14="http://schemas.microsoft.com/office/powerpoint/2010/main" val="624272761"/>
      </p:ext>
    </p:extLst>
  </p:cSld>
  <p:clrMapOvr>
    <a:masterClrMapping/>
  </p:clrMapOvr>
  <mc:AlternateContent xmlns:mc="http://schemas.openxmlformats.org/markup-compatibility/2006" xmlns:p14="http://schemas.microsoft.com/office/powerpoint/2010/main">
    <mc:Choice Requires="p14">
      <p:transition spd="slow" p14:dur="2000" advTm="25409"/>
    </mc:Choice>
    <mc:Fallback xmlns="">
      <p:transition spd="slow" advTm="2540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19772"/>
            <a:ext cx="12192000" cy="6838228"/>
          </a:xfrm>
          <a:prstGeom prst="rect">
            <a:avLst/>
          </a:prstGeom>
        </p:spPr>
      </p:pic>
    </p:spTree>
    <p:extLst>
      <p:ext uri="{BB962C8B-B14F-4D97-AF65-F5344CB8AC3E}">
        <p14:creationId xmlns:p14="http://schemas.microsoft.com/office/powerpoint/2010/main" val="1813366477"/>
      </p:ext>
    </p:extLst>
  </p:cSld>
  <p:clrMapOvr>
    <a:masterClrMapping/>
  </p:clrMapOvr>
  <mc:AlternateContent xmlns:mc="http://schemas.openxmlformats.org/markup-compatibility/2006" xmlns:p14="http://schemas.microsoft.com/office/powerpoint/2010/main">
    <mc:Choice Requires="p14">
      <p:transition spd="slow" p14:dur="2000" advTm="26565"/>
    </mc:Choice>
    <mc:Fallback xmlns="">
      <p:transition spd="slow" advTm="265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r>
              <a:rPr lang="en-GB" dirty="0"/>
              <a:t>Dilutions and dosage Tables</a:t>
            </a:r>
            <a:br>
              <a:rPr lang="en-GB" dirty="0"/>
            </a:br>
            <a:r>
              <a:rPr lang="en-GB" dirty="0"/>
              <a:t>Section </a:t>
            </a:r>
            <a:br>
              <a:rPr lang="en-GB" dirty="0"/>
            </a:br>
            <a:endParaRPr lang="en-GB" dirty="0"/>
          </a:p>
        </p:txBody>
      </p:sp>
      <p:sp>
        <p:nvSpPr>
          <p:cNvPr id="3" name="Content Placeholder 2"/>
          <p:cNvSpPr>
            <a:spLocks noGrp="1"/>
          </p:cNvSpPr>
          <p:nvPr>
            <p:ph sz="quarter" idx="13"/>
          </p:nvPr>
        </p:nvSpPr>
        <p:spPr>
          <a:xfrm>
            <a:off x="913774" y="2367092"/>
            <a:ext cx="10363826" cy="3424107"/>
          </a:xfrm>
          <a:prstGeom prst="rect">
            <a:avLst/>
          </a:prstGeom>
          <a:solidFill>
            <a:schemeClr val="accent1">
              <a:lumMod val="20000"/>
              <a:lumOff val="80000"/>
            </a:schemeClr>
          </a:solidFill>
        </p:spPr>
        <p:txBody>
          <a:bodyPr/>
          <a:lstStyle/>
          <a:p>
            <a:r>
              <a:rPr lang="en-GB" dirty="0"/>
              <a:t>We have done the hard work of preparing charts to show how the volumes  vary Using different dilutions to administer the licensed dosage range, using volumetric pumps and syringe drivers.</a:t>
            </a:r>
          </a:p>
          <a:p>
            <a:r>
              <a:rPr lang="en-GB" dirty="0"/>
              <a:t>A PDF containing charts and Figures and individual charts is available for download from </a:t>
            </a:r>
            <a:r>
              <a:rPr lang="en-GB" dirty="0">
                <a:hlinkClick r:id="rId2"/>
              </a:rPr>
              <a:t>https://oxytocinmeasures.com/</a:t>
            </a:r>
            <a:endParaRPr lang="en-GB" dirty="0"/>
          </a:p>
          <a:p>
            <a:r>
              <a:rPr lang="en-GB" dirty="0"/>
              <a:t>No Trust Lawyer would approve the administration of unlicensed prescribing of synthetic oxytocin apart from women’s consent and routine observation of professional codes and practice.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4" name="Picture 3"/>
          <p:cNvPicPr>
            <a:picLocks noChangeAspect="1"/>
          </p:cNvPicPr>
          <p:nvPr/>
        </p:nvPicPr>
        <p:blipFill>
          <a:blip r:embed="rId3"/>
          <a:stretch>
            <a:fillRect/>
          </a:stretch>
        </p:blipFill>
        <p:spPr>
          <a:xfrm>
            <a:off x="9442579" y="349742"/>
            <a:ext cx="2538253" cy="1102684"/>
          </a:xfrm>
          <a:prstGeom prst="rect">
            <a:avLst/>
          </a:prstGeom>
        </p:spPr>
      </p:pic>
    </p:spTree>
    <p:extLst>
      <p:ext uri="{BB962C8B-B14F-4D97-AF65-F5344CB8AC3E}">
        <p14:creationId xmlns:p14="http://schemas.microsoft.com/office/powerpoint/2010/main" val="1795190996"/>
      </p:ext>
    </p:extLst>
  </p:cSld>
  <p:clrMapOvr>
    <a:masterClrMapping/>
  </p:clrMapOvr>
  <mc:AlternateContent xmlns:mc="http://schemas.openxmlformats.org/markup-compatibility/2006" xmlns:p14="http://schemas.microsoft.com/office/powerpoint/2010/main">
    <mc:Choice Requires="p14">
      <p:transition spd="slow" p14:dur="2000" advTm="23835"/>
    </mc:Choice>
    <mc:Fallback xmlns="">
      <p:transition spd="slow" advTm="2383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027175" y="432816"/>
            <a:ext cx="10905745" cy="1136960"/>
          </a:xfrm>
          <a:prstGeom prst="rect">
            <a:avLst/>
          </a:prstGeom>
          <a:solidFill>
            <a:srgbClr val="92D050"/>
          </a:solidFill>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GB" sz="3600" b="1" dirty="0">
                <a:solidFill>
                  <a:schemeClr val="tx1"/>
                </a:solidFill>
              </a:rPr>
              <a:t>What is the maximum licensed dose of synthetic oxytocin </a:t>
            </a:r>
            <a:r>
              <a:rPr lang="mr-IN" sz="3600" b="1" dirty="0">
                <a:solidFill>
                  <a:schemeClr val="tx1"/>
                </a:solidFill>
              </a:rPr>
              <a:t>–</a:t>
            </a:r>
            <a:r>
              <a:rPr lang="en-GB" sz="3600" b="1" dirty="0">
                <a:solidFill>
                  <a:schemeClr val="tx1"/>
                </a:solidFill>
              </a:rPr>
              <a:t> Syntocinon, Pitocin, Litocin?</a:t>
            </a:r>
          </a:p>
        </p:txBody>
      </p:sp>
      <p:sp>
        <p:nvSpPr>
          <p:cNvPr id="6" name="Text Placeholder 4"/>
          <p:cNvSpPr txBox="1">
            <a:spLocks/>
          </p:cNvSpPr>
          <p:nvPr/>
        </p:nvSpPr>
        <p:spPr>
          <a:xfrm>
            <a:off x="1203959" y="1844712"/>
            <a:ext cx="10399776" cy="860400"/>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GB" sz="8800" dirty="0"/>
              <a:t>20mU per minute </a:t>
            </a:r>
            <a:endParaRPr lang="en-GB" sz="8000" dirty="0"/>
          </a:p>
        </p:txBody>
      </p:sp>
      <p:sp>
        <p:nvSpPr>
          <p:cNvPr id="7" name="TextBox 6"/>
          <p:cNvSpPr txBox="1"/>
          <p:nvPr/>
        </p:nvSpPr>
        <p:spPr>
          <a:xfrm>
            <a:off x="1027175" y="3840448"/>
            <a:ext cx="10527792" cy="2246769"/>
          </a:xfrm>
          <a:prstGeom prst="rect">
            <a:avLst/>
          </a:prstGeom>
          <a:noFill/>
        </p:spPr>
        <p:txBody>
          <a:bodyPr wrap="square" rtlCol="0">
            <a:spAutoFit/>
          </a:bodyPr>
          <a:lstStyle/>
          <a:p>
            <a:pPr lvl="0">
              <a:spcBef>
                <a:spcPts val="1000"/>
              </a:spcBef>
              <a:buClr>
                <a:srgbClr val="A53010"/>
              </a:buClr>
            </a:pPr>
            <a:r>
              <a:rPr lang="en-GB" sz="2800" dirty="0">
                <a:solidFill>
                  <a:prstClr val="black">
                    <a:lumMod val="65000"/>
                    <a:lumOff val="35000"/>
                  </a:prstClr>
                </a:solidFill>
              </a:rPr>
              <a:t>Doses above this need the patient’s informed consent. An assessment of progress of labour and of the wellbeing of mother and unborn baby must be undertaken by an obstetrician who should document their advice and discuss with the patient to retain her agreement before the rate of infusion is increased again, or she declines the advice.</a:t>
            </a:r>
          </a:p>
        </p:txBody>
      </p:sp>
      <p:pic>
        <p:nvPicPr>
          <p:cNvPr id="9" name="Picture 8"/>
          <p:cNvPicPr>
            <a:picLocks noChangeAspect="1"/>
          </p:cNvPicPr>
          <p:nvPr/>
        </p:nvPicPr>
        <p:blipFill>
          <a:blip r:embed="rId2"/>
          <a:stretch>
            <a:fillRect/>
          </a:stretch>
        </p:blipFill>
        <p:spPr>
          <a:xfrm>
            <a:off x="9763077" y="2084934"/>
            <a:ext cx="2169843" cy="942637"/>
          </a:xfrm>
          <a:prstGeom prst="rect">
            <a:avLst/>
          </a:prstGeom>
        </p:spPr>
      </p:pic>
    </p:spTree>
    <p:extLst>
      <p:ext uri="{BB962C8B-B14F-4D97-AF65-F5344CB8AC3E}">
        <p14:creationId xmlns:p14="http://schemas.microsoft.com/office/powerpoint/2010/main" val="2006184818"/>
      </p:ext>
    </p:extLst>
  </p:cSld>
  <p:clrMapOvr>
    <a:masterClrMapping/>
  </p:clrMapOvr>
  <mc:AlternateContent xmlns:mc="http://schemas.openxmlformats.org/markup-compatibility/2006" xmlns:p14="http://schemas.microsoft.com/office/powerpoint/2010/main">
    <mc:Choice Requires="p14">
      <p:transition spd="slow" p14:dur="2000" advTm="7270"/>
    </mc:Choice>
    <mc:Fallback xmlns="">
      <p:transition spd="slow" advTm="727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dirty="0"/>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983" y="-38485"/>
            <a:ext cx="12186017" cy="6875310"/>
          </a:xfrm>
        </p:spPr>
      </p:pic>
    </p:spTree>
    <p:extLst>
      <p:ext uri="{BB962C8B-B14F-4D97-AF65-F5344CB8AC3E}">
        <p14:creationId xmlns:p14="http://schemas.microsoft.com/office/powerpoint/2010/main" val="691373081"/>
      </p:ext>
    </p:extLst>
  </p:cSld>
  <p:clrMapOvr>
    <a:masterClrMapping/>
  </p:clrMapOvr>
  <mc:AlternateContent xmlns:mc="http://schemas.openxmlformats.org/markup-compatibility/2006" xmlns:p14="http://schemas.microsoft.com/office/powerpoint/2010/main">
    <mc:Choice Requires="p14">
      <p:transition spd="slow" p14:dur="2000" advTm="15517"/>
    </mc:Choice>
    <mc:Fallback xmlns="">
      <p:transition spd="slow" advTm="1551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 IU in 500 ml DROP GRAPHIC for Midwifery Festival.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 name="Rectangle 1"/>
          <p:cNvSpPr/>
          <p:nvPr/>
        </p:nvSpPr>
        <p:spPr>
          <a:xfrm>
            <a:off x="7105133" y="6068216"/>
            <a:ext cx="527709" cy="369332"/>
          </a:xfrm>
          <a:prstGeom prst="rect">
            <a:avLst/>
          </a:prstGeom>
        </p:spPr>
        <p:txBody>
          <a:bodyPr wrap="none">
            <a:spAutoFit/>
          </a:bodyPr>
          <a:lstStyle/>
          <a:p>
            <a:r>
              <a:rPr lang="en-GB" dirty="0"/>
              <a:t>T M</a:t>
            </a:r>
          </a:p>
        </p:txBody>
      </p:sp>
      <p:pic>
        <p:nvPicPr>
          <p:cNvPr id="9" name="Picture 8"/>
          <p:cNvPicPr>
            <a:picLocks noChangeAspect="1"/>
          </p:cNvPicPr>
          <p:nvPr/>
        </p:nvPicPr>
        <p:blipFill>
          <a:blip r:embed="rId2"/>
          <a:stretch>
            <a:fillRect/>
          </a:stretch>
        </p:blipFill>
        <p:spPr>
          <a:xfrm>
            <a:off x="-2279904" y="-223180"/>
            <a:ext cx="14581632" cy="7081180"/>
          </a:xfrm>
          <a:prstGeom prst="rect">
            <a:avLst/>
          </a:prstGeom>
        </p:spPr>
      </p:pic>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56336" y="-223180"/>
            <a:ext cx="4814595" cy="7081180"/>
          </a:xfrm>
        </p:spPr>
      </p:pic>
      <p:pic>
        <p:nvPicPr>
          <p:cNvPr id="5" name="Picture 4"/>
          <p:cNvPicPr>
            <a:picLocks noChangeAspect="1"/>
          </p:cNvPicPr>
          <p:nvPr/>
        </p:nvPicPr>
        <p:blipFill>
          <a:blip r:embed="rId4"/>
          <a:stretch>
            <a:fillRect/>
          </a:stretch>
        </p:blipFill>
        <p:spPr>
          <a:xfrm>
            <a:off x="9132959" y="30480"/>
            <a:ext cx="3059041" cy="1328928"/>
          </a:xfrm>
          <a:prstGeom prst="rect">
            <a:avLst/>
          </a:prstGeom>
        </p:spPr>
      </p:pic>
      <p:sp>
        <p:nvSpPr>
          <p:cNvPr id="4" name="TextBox 3"/>
          <p:cNvSpPr txBox="1"/>
          <p:nvPr/>
        </p:nvSpPr>
        <p:spPr>
          <a:xfrm>
            <a:off x="9009889" y="1728567"/>
            <a:ext cx="3291840" cy="4801314"/>
          </a:xfrm>
          <a:prstGeom prst="rect">
            <a:avLst/>
          </a:prstGeom>
          <a:solidFill>
            <a:schemeClr val="accent4">
              <a:lumMod val="20000"/>
              <a:lumOff val="80000"/>
            </a:schemeClr>
          </a:solidFill>
        </p:spPr>
        <p:txBody>
          <a:bodyPr wrap="square" rtlCol="0">
            <a:spAutoFit/>
          </a:bodyPr>
          <a:lstStyle/>
          <a:p>
            <a:pPr algn="ctr"/>
            <a:r>
              <a:rPr lang="en-GB" b="1" dirty="0"/>
              <a:t>Fine Tuning Infusion rates </a:t>
            </a:r>
          </a:p>
          <a:p>
            <a:pPr algn="ctr"/>
            <a:r>
              <a:rPr lang="en-GB" b="1" dirty="0"/>
              <a:t>up or down</a:t>
            </a:r>
          </a:p>
          <a:p>
            <a:endParaRPr lang="en-GB" dirty="0"/>
          </a:p>
          <a:p>
            <a:r>
              <a:rPr lang="en-GB" dirty="0"/>
              <a:t>The smallest volumetric pump variation per minute is by the equivalent of one drop per minute of a drip infusion, that contains 0.5 mU. (One drop is one twentieth of 1 ml). To vary rate, by 0.5 mU per minute fine tune up or down by one drop at a time for drip infusion, or via volumetric pump, by the next rate in the table, above or below the rate in progress, and enter the matching volume to be infused (VTBI) to run for at least 20 minutes.</a:t>
            </a:r>
          </a:p>
        </p:txBody>
      </p:sp>
    </p:spTree>
    <p:extLst>
      <p:ext uri="{BB962C8B-B14F-4D97-AF65-F5344CB8AC3E}">
        <p14:creationId xmlns:p14="http://schemas.microsoft.com/office/powerpoint/2010/main" val="1874708073"/>
      </p:ext>
    </p:extLst>
  </p:cSld>
  <p:clrMapOvr>
    <a:masterClrMapping/>
  </p:clrMapOvr>
  <mc:AlternateContent xmlns:mc="http://schemas.openxmlformats.org/markup-compatibility/2006" xmlns:p14="http://schemas.microsoft.com/office/powerpoint/2010/main">
    <mc:Choice Requires="p14">
      <p:transition spd="slow" p14:dur="2000" advTm="18476"/>
    </mc:Choice>
    <mc:Fallback xmlns="">
      <p:transition spd="slow" advTm="184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257" y="0"/>
            <a:ext cx="10924344" cy="1596177"/>
          </a:xfrm>
        </p:spPr>
        <p:txBody>
          <a:bodyPr/>
          <a:lstStyle/>
          <a:p>
            <a:r>
              <a:rPr lang="en-GB" dirty="0"/>
              <a:t>Subject  	  	index			SLIDES</a:t>
            </a:r>
          </a:p>
        </p:txBody>
      </p:sp>
      <p:sp>
        <p:nvSpPr>
          <p:cNvPr id="3" name="Content Placeholder 2"/>
          <p:cNvSpPr>
            <a:spLocks noGrp="1"/>
          </p:cNvSpPr>
          <p:nvPr>
            <p:ph sz="quarter" idx="13"/>
          </p:nvPr>
        </p:nvSpPr>
        <p:spPr>
          <a:xfrm>
            <a:off x="306245" y="1146726"/>
            <a:ext cx="11579509" cy="5488996"/>
          </a:xfrm>
          <a:solidFill>
            <a:schemeClr val="bg2">
              <a:lumMod val="20000"/>
              <a:lumOff val="80000"/>
            </a:schemeClr>
          </a:solidFill>
        </p:spPr>
        <p:txBody>
          <a:bodyPr>
            <a:normAutofit fontScale="77500" lnSpcReduction="20000"/>
          </a:bodyPr>
          <a:lstStyle/>
          <a:p>
            <a:r>
              <a:rPr lang="en-GB" dirty="0"/>
              <a:t>Introduction, AIMS AND HOW THE STUDY BEGAN						3-5</a:t>
            </a:r>
          </a:p>
          <a:p>
            <a:r>
              <a:rPr lang="en-GB" dirty="0"/>
              <a:t>CHALLENGES TO WOMENS HEALTH, Considerations when prescribing, EFFECTS OF EXCESSIVE BLOOD LOSS, 	6_8</a:t>
            </a:r>
          </a:p>
          <a:p>
            <a:r>
              <a:rPr lang="en-GB" dirty="0"/>
              <a:t>Intravenous infusion safety								6-8</a:t>
            </a:r>
          </a:p>
          <a:p>
            <a:r>
              <a:rPr lang="en-GB" dirty="0"/>
              <a:t>RCOG 2001 &amp; 2008 Induction synthetic oxytocin Clinical guideline				10</a:t>
            </a:r>
          </a:p>
          <a:p>
            <a:r>
              <a:rPr lang="en-GB" dirty="0"/>
              <a:t>Desensitisation of oxytocin receptors and Study findings					12,14</a:t>
            </a:r>
          </a:p>
          <a:p>
            <a:r>
              <a:rPr lang="en-GB" dirty="0"/>
              <a:t>What is Unlicensed synthetic oxytocin practise?  Licensed Instructions				11,13, 16,17</a:t>
            </a:r>
          </a:p>
          <a:p>
            <a:r>
              <a:rPr lang="en-GB" dirty="0"/>
              <a:t>Syringe drivers, Drip infusion and volumetric pumps, Dilutions and dosage tables 			14 -16</a:t>
            </a:r>
          </a:p>
          <a:p>
            <a:r>
              <a:rPr lang="en-GB" dirty="0"/>
              <a:t>Beauty and the beast Licensed &amp; Unlicensed Synthetic oxytocin					18</a:t>
            </a:r>
          </a:p>
          <a:p>
            <a:r>
              <a:rPr lang="en-GB" dirty="0"/>
              <a:t>Synthetic oxytocin Charts, tables for Licensed dilutions, increments dosage range 		19 </a:t>
            </a:r>
            <a:r>
              <a:rPr lang="mr-IN" dirty="0"/>
              <a:t>–</a:t>
            </a:r>
            <a:r>
              <a:rPr lang="en-GB" dirty="0"/>
              <a:t> 23</a:t>
            </a:r>
          </a:p>
          <a:p>
            <a:r>
              <a:rPr lang="en-GB" dirty="0"/>
              <a:t>Cultural factors contributing to Harm to women in Maternity, challenges to NHS culture		23 - 25</a:t>
            </a:r>
          </a:p>
          <a:p>
            <a:r>
              <a:rPr lang="en-GB" dirty="0"/>
              <a:t>Options for solutions									26</a:t>
            </a:r>
          </a:p>
          <a:p>
            <a:r>
              <a:rPr lang="en-GB" dirty="0"/>
              <a:t>Synthetic Oxytocin Manufacturers 							28</a:t>
            </a:r>
          </a:p>
          <a:p>
            <a:r>
              <a:rPr lang="en-GB" dirty="0"/>
              <a:t>Handout </a:t>
            </a:r>
            <a:r>
              <a:rPr lang="mr-IN" dirty="0"/>
              <a:t>–</a:t>
            </a:r>
            <a:r>
              <a:rPr lang="en-GB" dirty="0"/>
              <a:t> reflective questions for Revalidation						29 - 31	</a:t>
            </a:r>
          </a:p>
          <a:p>
            <a:r>
              <a:rPr lang="en-GB" dirty="0"/>
              <a:t>References										32 - 33						</a:t>
            </a:r>
          </a:p>
          <a:p>
            <a:endParaRPr lang="en-GB" dirty="0"/>
          </a:p>
          <a:p>
            <a:endParaRPr lang="en-GB" dirty="0"/>
          </a:p>
        </p:txBody>
      </p:sp>
      <p:pic>
        <p:nvPicPr>
          <p:cNvPr id="7" name="Picture 6"/>
          <p:cNvPicPr>
            <a:picLocks noChangeAspect="1"/>
          </p:cNvPicPr>
          <p:nvPr/>
        </p:nvPicPr>
        <p:blipFill>
          <a:blip r:embed="rId2"/>
          <a:stretch>
            <a:fillRect/>
          </a:stretch>
        </p:blipFill>
        <p:spPr>
          <a:xfrm>
            <a:off x="6864096" y="5315713"/>
            <a:ext cx="2072640" cy="900410"/>
          </a:xfrm>
          <a:prstGeom prst="rect">
            <a:avLst/>
          </a:prstGeom>
        </p:spPr>
      </p:pic>
    </p:spTree>
    <p:extLst>
      <p:ext uri="{BB962C8B-B14F-4D97-AF65-F5344CB8AC3E}">
        <p14:creationId xmlns:p14="http://schemas.microsoft.com/office/powerpoint/2010/main" val="996970396"/>
      </p:ext>
    </p:extLst>
  </p:cSld>
  <p:clrMapOvr>
    <a:masterClrMapping/>
  </p:clrMapOvr>
  <mc:AlternateContent xmlns:mc="http://schemas.openxmlformats.org/markup-compatibility/2006" xmlns:p14="http://schemas.microsoft.com/office/powerpoint/2010/main">
    <mc:Choice Requires="p14">
      <p:transition spd="slow" p14:dur="2000" advTm="14268"/>
    </mc:Choice>
    <mc:Fallback xmlns="">
      <p:transition spd="slow" advTm="1426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91" y="25359"/>
            <a:ext cx="10364451" cy="1596177"/>
          </a:xfrm>
        </p:spPr>
        <p:txBody>
          <a:bodyPr/>
          <a:lstStyle/>
          <a:p>
            <a:r>
              <a:rPr lang="en-GB" dirty="0"/>
              <a:t>Drip infusion</a:t>
            </a:r>
          </a:p>
        </p:txBody>
      </p:sp>
      <p:pic>
        <p:nvPicPr>
          <p:cNvPr id="4" name="Picture 3"/>
          <p:cNvPicPr>
            <a:picLocks noChangeAspect="1"/>
          </p:cNvPicPr>
          <p:nvPr/>
        </p:nvPicPr>
        <p:blipFill>
          <a:blip r:embed="rId2"/>
          <a:stretch>
            <a:fillRect/>
          </a:stretch>
        </p:blipFill>
        <p:spPr>
          <a:xfrm>
            <a:off x="2164079" y="1092903"/>
            <a:ext cx="7815073" cy="5508365"/>
          </a:xfrm>
          <a:prstGeom prst="rect">
            <a:avLst/>
          </a:prstGeom>
        </p:spPr>
      </p:pic>
      <p:pic>
        <p:nvPicPr>
          <p:cNvPr id="6" name="Picture 5"/>
          <p:cNvPicPr>
            <a:picLocks noChangeAspect="1"/>
          </p:cNvPicPr>
          <p:nvPr/>
        </p:nvPicPr>
        <p:blipFill>
          <a:blip r:embed="rId3"/>
          <a:stretch>
            <a:fillRect/>
          </a:stretch>
        </p:blipFill>
        <p:spPr>
          <a:xfrm>
            <a:off x="1938572" y="6148063"/>
            <a:ext cx="975404" cy="423741"/>
          </a:xfrm>
          <a:prstGeom prst="rect">
            <a:avLst/>
          </a:prstGeom>
        </p:spPr>
      </p:pic>
      <p:pic>
        <p:nvPicPr>
          <p:cNvPr id="7" name="Picture 6"/>
          <p:cNvPicPr>
            <a:picLocks noChangeAspect="1"/>
          </p:cNvPicPr>
          <p:nvPr/>
        </p:nvPicPr>
        <p:blipFill>
          <a:blip r:embed="rId3"/>
          <a:stretch>
            <a:fillRect/>
          </a:stretch>
        </p:blipFill>
        <p:spPr>
          <a:xfrm>
            <a:off x="9436608" y="158598"/>
            <a:ext cx="2591740" cy="1125920"/>
          </a:xfrm>
          <a:prstGeom prst="rect">
            <a:avLst/>
          </a:prstGeom>
        </p:spPr>
      </p:pic>
      <p:sp>
        <p:nvSpPr>
          <p:cNvPr id="8" name="Rectangle 7"/>
          <p:cNvSpPr/>
          <p:nvPr/>
        </p:nvSpPr>
        <p:spPr>
          <a:xfrm>
            <a:off x="4561778" y="6359933"/>
            <a:ext cx="3019673" cy="369332"/>
          </a:xfrm>
          <a:prstGeom prst="rect">
            <a:avLst/>
          </a:prstGeom>
          <a:solidFill>
            <a:srgbClr val="FFFF00"/>
          </a:solidFill>
        </p:spPr>
        <p:txBody>
          <a:bodyPr wrap="none">
            <a:spAutoFit/>
          </a:bodyPr>
          <a:lstStyle/>
          <a:p>
            <a:r>
              <a:rPr lang="en-GB" dirty="0"/>
              <a:t>https://oxytocinmeasures.com/</a:t>
            </a:r>
          </a:p>
        </p:txBody>
      </p:sp>
    </p:spTree>
    <p:extLst>
      <p:ext uri="{BB962C8B-B14F-4D97-AF65-F5344CB8AC3E}">
        <p14:creationId xmlns:p14="http://schemas.microsoft.com/office/powerpoint/2010/main" val="1088631589"/>
      </p:ext>
    </p:extLst>
  </p:cSld>
  <p:clrMapOvr>
    <a:masterClrMapping/>
  </p:clrMapOvr>
  <mc:AlternateContent xmlns:mc="http://schemas.openxmlformats.org/markup-compatibility/2006" xmlns:p14="http://schemas.microsoft.com/office/powerpoint/2010/main">
    <mc:Choice Requires="p14">
      <p:transition spd="slow" p14:dur="2000" advTm="9513"/>
    </mc:Choice>
    <mc:Fallback xmlns="">
      <p:transition spd="slow" advTm="951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38228"/>
          </a:xfrm>
          <a:prstGeom prst="rect">
            <a:avLst/>
          </a:prstGeom>
        </p:spPr>
      </p:pic>
    </p:spTree>
    <p:extLst>
      <p:ext uri="{BB962C8B-B14F-4D97-AF65-F5344CB8AC3E}">
        <p14:creationId xmlns:p14="http://schemas.microsoft.com/office/powerpoint/2010/main" val="1139095075"/>
      </p:ext>
    </p:extLst>
  </p:cSld>
  <p:clrMapOvr>
    <a:masterClrMapping/>
  </p:clrMapOvr>
  <mc:AlternateContent xmlns:mc="http://schemas.openxmlformats.org/markup-compatibility/2006" xmlns:p14="http://schemas.microsoft.com/office/powerpoint/2010/main">
    <mc:Choice Requires="p14">
      <p:transition spd="slow" p14:dur="2000" advTm="22773"/>
    </mc:Choice>
    <mc:Fallback xmlns="">
      <p:transition spd="slow" advTm="2277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12192"/>
            <a:ext cx="12088882" cy="6858000"/>
          </a:xfrm>
          <a:prstGeom prst="rect">
            <a:avLst/>
          </a:prstGeom>
        </p:spPr>
      </p:pic>
    </p:spTree>
    <p:extLst>
      <p:ext uri="{BB962C8B-B14F-4D97-AF65-F5344CB8AC3E}">
        <p14:creationId xmlns:p14="http://schemas.microsoft.com/office/powerpoint/2010/main" val="70443883"/>
      </p:ext>
    </p:extLst>
  </p:cSld>
  <p:clrMapOvr>
    <a:masterClrMapping/>
  </p:clrMapOvr>
  <mc:AlternateContent xmlns:mc="http://schemas.openxmlformats.org/markup-compatibility/2006" xmlns:p14="http://schemas.microsoft.com/office/powerpoint/2010/main">
    <mc:Choice Requires="p14">
      <p:transition spd="slow" p14:dur="2000" advTm="13047"/>
    </mc:Choice>
    <mc:Fallback xmlns="">
      <p:transition spd="slow" advTm="1304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607910" y="0"/>
            <a:ext cx="18788984" cy="7263328"/>
          </a:xfrm>
          <a:prstGeom prst="rect">
            <a:avLst/>
          </a:prstGeom>
        </p:spPr>
      </p:pic>
      <p:pic>
        <p:nvPicPr>
          <p:cNvPr id="6"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818" y="148270"/>
            <a:ext cx="2581763" cy="1146415"/>
          </a:xfrm>
          <a:prstGeom prst="rect">
            <a:avLst/>
          </a:prstGeom>
        </p:spPr>
      </p:pic>
      <p:pic>
        <p:nvPicPr>
          <p:cNvPr id="8" name="Content Placeholder 4"/>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bwMode="auto">
          <a:xfrm>
            <a:off x="3695846" y="0"/>
            <a:ext cx="5020480" cy="7122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38315" y="1721405"/>
            <a:ext cx="3242759" cy="4524315"/>
          </a:xfrm>
          <a:prstGeom prst="rect">
            <a:avLst/>
          </a:prstGeom>
          <a:solidFill>
            <a:schemeClr val="accent1">
              <a:lumMod val="20000"/>
              <a:lumOff val="80000"/>
            </a:schemeClr>
          </a:solidFill>
        </p:spPr>
        <p:txBody>
          <a:bodyPr wrap="square" rtlCol="0">
            <a:spAutoFit/>
          </a:bodyPr>
          <a:lstStyle/>
          <a:p>
            <a:pPr algn="ctr"/>
            <a:r>
              <a:rPr lang="en-GB" b="1" dirty="0"/>
              <a:t>The Fine Tuning Challenge</a:t>
            </a:r>
          </a:p>
          <a:p>
            <a:endParaRPr lang="en-GB" b="1" dirty="0"/>
          </a:p>
          <a:p>
            <a:r>
              <a:rPr lang="en-GB" dirty="0"/>
              <a:t>The smallest variation as 0.01 mls a (100</a:t>
            </a:r>
            <a:r>
              <a:rPr lang="en-GB" baseline="30000" dirty="0"/>
              <a:t>th</a:t>
            </a:r>
            <a:r>
              <a:rPr lang="en-GB" dirty="0"/>
              <a:t> of a ml) contains 2 mU. </a:t>
            </a:r>
          </a:p>
          <a:p>
            <a:endParaRPr lang="en-GB" dirty="0"/>
          </a:p>
          <a:p>
            <a:r>
              <a:rPr lang="en-GB" dirty="0"/>
              <a:t>Therefore to achieve 0.5 mU/min rate alteration the time segment must be adjusted with this in mind.  It will depend on how fast the motorised pump is working.</a:t>
            </a:r>
          </a:p>
          <a:p>
            <a:endParaRPr lang="en-GB" dirty="0"/>
          </a:p>
          <a:p>
            <a:r>
              <a:rPr lang="en-GB" dirty="0"/>
              <a:t>Please see download for further details of the Table of Infusion Rates </a:t>
            </a:r>
            <a:r>
              <a:rPr lang="mr-IN" dirty="0"/>
              <a:t>–</a:t>
            </a:r>
            <a:endParaRPr lang="en-GB" dirty="0"/>
          </a:p>
          <a:p>
            <a:r>
              <a:rPr lang="en-GB" b="1" dirty="0">
                <a:hlinkClick r:id="rId5"/>
              </a:rPr>
              <a:t>https://oxytocinmeasures.com/</a:t>
            </a:r>
            <a:endParaRPr lang="en-GB" b="1" dirty="0"/>
          </a:p>
          <a:p>
            <a:endParaRPr lang="en-GB" b="1" dirty="0"/>
          </a:p>
        </p:txBody>
      </p:sp>
    </p:spTree>
    <p:extLst>
      <p:ext uri="{BB962C8B-B14F-4D97-AF65-F5344CB8AC3E}">
        <p14:creationId xmlns:p14="http://schemas.microsoft.com/office/powerpoint/2010/main" val="1233542676"/>
      </p:ext>
    </p:extLst>
  </p:cSld>
  <p:clrMapOvr>
    <a:masterClrMapping/>
  </p:clrMapOvr>
  <mc:AlternateContent xmlns:mc="http://schemas.openxmlformats.org/markup-compatibility/2006" xmlns:p14="http://schemas.microsoft.com/office/powerpoint/2010/main">
    <mc:Choice Requires="p14">
      <p:transition spd="slow" p14:dur="2000" advTm="20021"/>
    </mc:Choice>
    <mc:Fallback xmlns="">
      <p:transition spd="slow" advTm="2002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179295"/>
            <a:ext cx="10363826" cy="1653262"/>
          </a:xfrm>
          <a:solidFill>
            <a:srgbClr val="FFFF00"/>
          </a:solidFill>
        </p:spPr>
        <p:txBody>
          <a:bodyPr>
            <a:normAutofit fontScale="90000"/>
          </a:bodyPr>
          <a:lstStyle/>
          <a:p>
            <a:br>
              <a:rPr lang="en-GB" dirty="0"/>
            </a:br>
            <a:r>
              <a:rPr lang="en-GB" dirty="0"/>
              <a:t>Challenges To the NHS culture </a:t>
            </a:r>
            <a:br>
              <a:rPr lang="en-GB" dirty="0"/>
            </a:br>
            <a:r>
              <a:rPr lang="en-GB" dirty="0"/>
              <a:t>that affect Women’s health in Maternity</a:t>
            </a:r>
            <a:br>
              <a:rPr lang="en-GB" dirty="0"/>
            </a:br>
            <a:br>
              <a:rPr lang="en-GB" sz="2200" dirty="0"/>
            </a:br>
            <a:r>
              <a:rPr lang="en-GB" sz="1300" dirty="0"/>
              <a:t>It is in our hands to change and Improve Maternity &amp; Midwifery Care </a:t>
            </a:r>
            <a:br>
              <a:rPr lang="en-GB" sz="1300" dirty="0"/>
            </a:br>
            <a:r>
              <a:rPr lang="en-GB" sz="1300" dirty="0"/>
              <a:t>and not wait for patients to fight for a better service</a:t>
            </a:r>
            <a:br>
              <a:rPr lang="en-GB" dirty="0"/>
            </a:br>
            <a:endParaRPr lang="en-GB" dirty="0"/>
          </a:p>
        </p:txBody>
      </p:sp>
      <p:sp>
        <p:nvSpPr>
          <p:cNvPr id="4" name="Rectangle 3"/>
          <p:cNvSpPr/>
          <p:nvPr/>
        </p:nvSpPr>
        <p:spPr>
          <a:xfrm>
            <a:off x="484094" y="1983514"/>
            <a:ext cx="11483787" cy="4524315"/>
          </a:xfrm>
          <a:prstGeom prst="rect">
            <a:avLst/>
          </a:prstGeom>
        </p:spPr>
        <p:txBody>
          <a:bodyPr wrap="square">
            <a:spAutoFit/>
          </a:bodyPr>
          <a:lstStyle/>
          <a:p>
            <a:r>
              <a:rPr lang="en-GB" sz="2400" b="1" dirty="0"/>
              <a:t>Improvements to Mandatory Midwifery Education to include Obstetricians </a:t>
            </a:r>
          </a:p>
          <a:p>
            <a:r>
              <a:rPr lang="en-GB" sz="2400" dirty="0"/>
              <a:t>Midwife and Obstetrician engagement with postnatal debriefing sessions </a:t>
            </a:r>
            <a:r>
              <a:rPr lang="mr-IN" sz="2400" dirty="0"/>
              <a:t>–</a:t>
            </a:r>
            <a:r>
              <a:rPr lang="en-GB" sz="2400" dirty="0"/>
              <a:t> feedback mechanism of reflective learning?</a:t>
            </a:r>
          </a:p>
          <a:p>
            <a:pPr lvl="0"/>
            <a:endParaRPr lang="en-GB" sz="2400" b="1" dirty="0"/>
          </a:p>
          <a:p>
            <a:pPr lvl="0"/>
            <a:r>
              <a:rPr lang="en-GB" sz="2400" b="1" dirty="0"/>
              <a:t>Allowable Blood Loss Assessment</a:t>
            </a:r>
          </a:p>
          <a:p>
            <a:pPr lvl="0"/>
            <a:r>
              <a:rPr lang="en-GB" sz="2400" dirty="0"/>
              <a:t>A/N calculation e.g at 34/40 gestation - Individual Allowable Blood loss (Related to Stature), documentation for each woman to determine an individualised blood loss constituting Post Partum Haemorrhage (PPH) (allowable blood loss + 1ml) </a:t>
            </a:r>
          </a:p>
          <a:p>
            <a:pPr lvl="0"/>
            <a:endParaRPr lang="en-GB" sz="2400" dirty="0"/>
          </a:p>
          <a:p>
            <a:pPr lvl="0"/>
            <a:r>
              <a:rPr lang="en-GB" sz="2400" b="1" dirty="0"/>
              <a:t>Honesty - Duty of Candour </a:t>
            </a:r>
            <a:r>
              <a:rPr lang="mr-IN" sz="2400" dirty="0"/>
              <a:t>–</a:t>
            </a:r>
            <a:r>
              <a:rPr lang="en-GB" sz="2400" dirty="0"/>
              <a:t> Restore best practice: preserve integrity of NMC Code </a:t>
            </a:r>
          </a:p>
          <a:p>
            <a:pPr lvl="0"/>
            <a:r>
              <a:rPr lang="en-GB" sz="2400" dirty="0"/>
              <a:t>Can we provide the standard Licensed dosage range of oxytocin as the default for Induction and Augmentation rather than current unlicensed practice?</a:t>
            </a:r>
          </a:p>
        </p:txBody>
      </p:sp>
      <p:pic>
        <p:nvPicPr>
          <p:cNvPr id="6" name="Picture 5"/>
          <p:cNvPicPr>
            <a:picLocks noChangeAspect="1"/>
          </p:cNvPicPr>
          <p:nvPr/>
        </p:nvPicPr>
        <p:blipFill>
          <a:blip r:embed="rId2"/>
          <a:stretch>
            <a:fillRect/>
          </a:stretch>
        </p:blipFill>
        <p:spPr>
          <a:xfrm>
            <a:off x="9953335" y="1126989"/>
            <a:ext cx="2238665" cy="972535"/>
          </a:xfrm>
          <a:prstGeom prst="rect">
            <a:avLst/>
          </a:prstGeom>
        </p:spPr>
      </p:pic>
    </p:spTree>
    <p:extLst>
      <p:ext uri="{BB962C8B-B14F-4D97-AF65-F5344CB8AC3E}">
        <p14:creationId xmlns:p14="http://schemas.microsoft.com/office/powerpoint/2010/main" val="1215734571"/>
      </p:ext>
    </p:extLst>
  </p:cSld>
  <p:clrMapOvr>
    <a:masterClrMapping/>
  </p:clrMapOvr>
  <mc:AlternateContent xmlns:mc="http://schemas.openxmlformats.org/markup-compatibility/2006" xmlns:p14="http://schemas.microsoft.com/office/powerpoint/2010/main">
    <mc:Choice Requires="p14">
      <p:transition spd="slow" p14:dur="2000" advTm="29205"/>
    </mc:Choice>
    <mc:Fallback xmlns="">
      <p:transition spd="slow" advTm="2920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3" y="104710"/>
            <a:ext cx="10364451" cy="1596177"/>
          </a:xfrm>
        </p:spPr>
        <p:txBody>
          <a:bodyPr/>
          <a:lstStyle/>
          <a:p>
            <a:r>
              <a:rPr lang="en-GB" dirty="0"/>
              <a:t>Unlicensed oxytocin-FACTORS CONTRIBUTING TO </a:t>
            </a:r>
            <a:br>
              <a:rPr lang="en-GB" dirty="0"/>
            </a:br>
            <a:r>
              <a:rPr lang="en-GB" dirty="0"/>
              <a:t>HARM In WOMEN’S HEALTH in Maternity</a:t>
            </a:r>
          </a:p>
        </p:txBody>
      </p:sp>
      <p:sp>
        <p:nvSpPr>
          <p:cNvPr id="3" name="Content Placeholder 2"/>
          <p:cNvSpPr>
            <a:spLocks noGrp="1"/>
          </p:cNvSpPr>
          <p:nvPr>
            <p:ph sz="quarter" idx="13"/>
          </p:nvPr>
        </p:nvSpPr>
        <p:spPr>
          <a:xfrm>
            <a:off x="804672" y="2723536"/>
            <a:ext cx="5215129" cy="3695194"/>
          </a:xfrm>
          <a:solidFill>
            <a:schemeClr val="accent1">
              <a:lumMod val="20000"/>
              <a:lumOff val="80000"/>
            </a:schemeClr>
          </a:solidFill>
          <a:ln>
            <a:solidFill>
              <a:schemeClr val="bg2">
                <a:lumMod val="75000"/>
              </a:schemeClr>
            </a:solidFill>
          </a:ln>
        </p:spPr>
        <p:txBody>
          <a:bodyPr>
            <a:normAutofit fontScale="32500" lnSpcReduction="20000"/>
          </a:bodyPr>
          <a:lstStyle/>
          <a:p>
            <a:pPr>
              <a:buNone/>
            </a:pPr>
            <a:r>
              <a:rPr lang="en-GB" sz="4800" dirty="0"/>
              <a:t>Failure to </a:t>
            </a:r>
            <a:r>
              <a:rPr lang="en-GB" sz="4800"/>
              <a:t>provide one-to-one </a:t>
            </a:r>
            <a:r>
              <a:rPr lang="en-GB" sz="4800" dirty="0"/>
              <a:t>midwifery care for all women in labour</a:t>
            </a:r>
          </a:p>
          <a:p>
            <a:pPr>
              <a:buNone/>
            </a:pPr>
            <a:r>
              <a:rPr lang="en-GB" sz="4800" dirty="0"/>
              <a:t>FAILURE to PUT WOMEN at THE CENTRE of CARE PLAN and SUBSEQUENT PROCEDURES</a:t>
            </a:r>
          </a:p>
          <a:p>
            <a:pPr>
              <a:buNone/>
            </a:pPr>
            <a:r>
              <a:rPr lang="en-GB" sz="4800" dirty="0"/>
              <a:t>FAILURE to OBEY DUTY OF CANDOUR for UNLICENSED PRACTICE  - LACK of RESPECT &amp; HONESTY </a:t>
            </a:r>
          </a:p>
          <a:p>
            <a:pPr>
              <a:buNone/>
            </a:pPr>
            <a:r>
              <a:rPr lang="en-GB" sz="4800" dirty="0"/>
              <a:t>FAILURE to GAIN VALID INFORMED CONSENT is VIOLATION of HUMAN RIGHTS of each WOMAN</a:t>
            </a:r>
          </a:p>
          <a:p>
            <a:pPr>
              <a:buNone/>
            </a:pPr>
            <a:r>
              <a:rPr lang="en-GB" sz="4800" dirty="0"/>
              <a:t>FAILURE of FRESH EYES and of SEEING from the WOMAN’S PERSPECTIVE </a:t>
            </a:r>
            <a:r>
              <a:rPr lang="en-GB" sz="4800" u="sng" dirty="0"/>
              <a:t>and EXPERIENCE </a:t>
            </a:r>
          </a:p>
          <a:p>
            <a:pPr>
              <a:buNone/>
            </a:pPr>
            <a:r>
              <a:rPr lang="en-GB" sz="4800" dirty="0"/>
              <a:t>FAILURE to ACKNOWLEDGE the PRESENCE of ENDOGENOUS OXYTOCIN in LABOUR </a:t>
            </a:r>
          </a:p>
        </p:txBody>
      </p:sp>
      <p:sp>
        <p:nvSpPr>
          <p:cNvPr id="4" name="Content Placeholder 3"/>
          <p:cNvSpPr>
            <a:spLocks noGrp="1"/>
          </p:cNvSpPr>
          <p:nvPr>
            <p:ph sz="quarter" idx="14"/>
          </p:nvPr>
        </p:nvSpPr>
        <p:spPr>
          <a:xfrm>
            <a:off x="6019801" y="2766508"/>
            <a:ext cx="5258425" cy="3652222"/>
          </a:xfrm>
          <a:solidFill>
            <a:schemeClr val="accent1">
              <a:lumMod val="20000"/>
              <a:lumOff val="80000"/>
            </a:schemeClr>
          </a:solidFill>
          <a:ln>
            <a:solidFill>
              <a:schemeClr val="bg2">
                <a:lumMod val="75000"/>
              </a:schemeClr>
            </a:solidFill>
          </a:ln>
        </p:spPr>
        <p:txBody>
          <a:bodyPr>
            <a:normAutofit fontScale="85000" lnSpcReduction="20000"/>
          </a:bodyPr>
          <a:lstStyle/>
          <a:p>
            <a:pPr>
              <a:buNone/>
            </a:pPr>
            <a:r>
              <a:rPr lang="en-GB" sz="1600" dirty="0"/>
              <a:t>Failure of NHS Trusts to maintain an adequate complement of labour ward midwives to acknowledge and support the levels of Acuity, dependency arising from synthetic oxytocin infusion and epidurals</a:t>
            </a:r>
          </a:p>
          <a:p>
            <a:pPr>
              <a:buNone/>
            </a:pPr>
            <a:r>
              <a:rPr lang="en-GB" sz="1600" dirty="0"/>
              <a:t>FAILURE to ACCOMMODATE INDIVIDUAL‘S  UNIQUE SENSITIVITY to SYNTHETIC OXYTOCIN </a:t>
            </a:r>
          </a:p>
          <a:p>
            <a:pPr>
              <a:buNone/>
            </a:pPr>
            <a:r>
              <a:rPr lang="en-GB" sz="1600" dirty="0"/>
              <a:t>FAILURE to IDENTIFY and MANAGE OXYTOCIN RECEPTOR DESENSITISATION EFFICIENTLY</a:t>
            </a:r>
          </a:p>
          <a:p>
            <a:pPr>
              <a:buNone/>
            </a:pPr>
            <a:r>
              <a:rPr lang="en-GB" sz="1400" dirty="0"/>
              <a:t>FAILURE to UNDERSTAND PHYSIOLOGY of  TETANIC CONTRACTIONS  and of FETAL DISTRESS </a:t>
            </a:r>
          </a:p>
          <a:p>
            <a:pPr>
              <a:buNone/>
            </a:pPr>
            <a:r>
              <a:rPr lang="en-GB" sz="1400" dirty="0"/>
              <a:t>FAILURE to ADDRESS BURGEONING PPH RATES in the LIGHT of PAST CHANGES to PRACTICE</a:t>
            </a:r>
            <a:endParaRPr lang="en-GB" sz="600" dirty="0"/>
          </a:p>
          <a:p>
            <a:pPr>
              <a:buNone/>
            </a:pPr>
            <a:r>
              <a:rPr lang="en-GB" sz="1400" dirty="0"/>
              <a:t>FAILURE to MINIMISE TRAUMATIC EVENTS DURING LABOUR to REDUCE INCIDENCE of PTSD </a:t>
            </a:r>
            <a:endParaRPr lang="en-GB" sz="2400" dirty="0"/>
          </a:p>
          <a:p>
            <a:endParaRPr lang="en-GB" dirty="0"/>
          </a:p>
        </p:txBody>
      </p:sp>
      <p:sp>
        <p:nvSpPr>
          <p:cNvPr id="5" name="TextBox 4"/>
          <p:cNvSpPr txBox="1"/>
          <p:nvPr/>
        </p:nvSpPr>
        <p:spPr>
          <a:xfrm>
            <a:off x="804673" y="1658839"/>
            <a:ext cx="10473552" cy="369332"/>
          </a:xfrm>
          <a:prstGeom prst="rect">
            <a:avLst/>
          </a:prstGeom>
          <a:solidFill>
            <a:schemeClr val="accent3"/>
          </a:solidFill>
        </p:spPr>
        <p:txBody>
          <a:bodyPr wrap="square" rtlCol="0">
            <a:spAutoFit/>
          </a:bodyPr>
          <a:lstStyle/>
          <a:p>
            <a:pPr algn="ctr">
              <a:buNone/>
            </a:pPr>
            <a:r>
              <a:rPr lang="en-GB" dirty="0"/>
              <a:t>WILFUL BLINDNESS  has PROLONGED HARM through IGNORING CONCERNS of MIDWIVES</a:t>
            </a:r>
          </a:p>
        </p:txBody>
      </p:sp>
      <p:sp>
        <p:nvSpPr>
          <p:cNvPr id="6" name="TextBox 5"/>
          <p:cNvSpPr txBox="1"/>
          <p:nvPr/>
        </p:nvSpPr>
        <p:spPr>
          <a:xfrm>
            <a:off x="804673" y="2027545"/>
            <a:ext cx="10473552" cy="369332"/>
          </a:xfrm>
          <a:prstGeom prst="rect">
            <a:avLst/>
          </a:prstGeom>
          <a:solidFill>
            <a:srgbClr val="FFFF00"/>
          </a:solidFill>
        </p:spPr>
        <p:txBody>
          <a:bodyPr wrap="square" rtlCol="0">
            <a:spAutoFit/>
          </a:bodyPr>
          <a:lstStyle/>
          <a:p>
            <a:pPr algn="ctr">
              <a:buNone/>
            </a:pPr>
            <a:r>
              <a:rPr lang="en-GB" u="sng" dirty="0"/>
              <a:t>NO-ONE LISTENED and / or TOOK ACTION until NOW – CUMBERLEGE (2020) </a:t>
            </a:r>
          </a:p>
        </p:txBody>
      </p:sp>
      <p:pic>
        <p:nvPicPr>
          <p:cNvPr id="7" name="Picture 6"/>
          <p:cNvPicPr>
            <a:picLocks noChangeAspect="1"/>
          </p:cNvPicPr>
          <p:nvPr/>
        </p:nvPicPr>
        <p:blipFill>
          <a:blip r:embed="rId2"/>
          <a:stretch>
            <a:fillRect/>
          </a:stretch>
        </p:blipFill>
        <p:spPr>
          <a:xfrm>
            <a:off x="10207223" y="780139"/>
            <a:ext cx="1973209" cy="857214"/>
          </a:xfrm>
          <a:prstGeom prst="rect">
            <a:avLst/>
          </a:prstGeom>
        </p:spPr>
      </p:pic>
    </p:spTree>
    <p:extLst>
      <p:ext uri="{BB962C8B-B14F-4D97-AF65-F5344CB8AC3E}">
        <p14:creationId xmlns:p14="http://schemas.microsoft.com/office/powerpoint/2010/main" val="743404643"/>
      </p:ext>
    </p:extLst>
  </p:cSld>
  <p:clrMapOvr>
    <a:masterClrMapping/>
  </p:clrMapOvr>
  <mc:AlternateContent xmlns:mc="http://schemas.openxmlformats.org/markup-compatibility/2006" xmlns:p14="http://schemas.microsoft.com/office/powerpoint/2010/main">
    <mc:Choice Requires="p14">
      <p:transition spd="slow" p14:dur="2000" advTm="27006"/>
    </mc:Choice>
    <mc:Fallback xmlns="">
      <p:transition spd="slow" advTm="2700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4421"/>
            <a:ext cx="10364451" cy="1596177"/>
          </a:xfrm>
        </p:spPr>
        <p:txBody>
          <a:bodyPr/>
          <a:lstStyle/>
          <a:p>
            <a:r>
              <a:rPr lang="en-GB" dirty="0"/>
              <a:t> Synthetic oxytocin - options For Solutions</a:t>
            </a:r>
          </a:p>
        </p:txBody>
      </p:sp>
      <p:sp>
        <p:nvSpPr>
          <p:cNvPr id="3" name="Content Placeholder 2"/>
          <p:cNvSpPr>
            <a:spLocks noGrp="1"/>
          </p:cNvSpPr>
          <p:nvPr>
            <p:ph sz="quarter" idx="13"/>
          </p:nvPr>
        </p:nvSpPr>
        <p:spPr>
          <a:xfrm>
            <a:off x="914399" y="1494500"/>
            <a:ext cx="10363826" cy="5359079"/>
          </a:xfrm>
          <a:prstGeom prst="rect">
            <a:avLst/>
          </a:prstGeom>
          <a:solidFill>
            <a:schemeClr val="accent5">
              <a:lumMod val="20000"/>
              <a:lumOff val="80000"/>
            </a:schemeClr>
          </a:solidFill>
        </p:spPr>
        <p:txBody>
          <a:bodyPr>
            <a:normAutofit fontScale="70000" lnSpcReduction="20000"/>
          </a:bodyPr>
          <a:lstStyle/>
          <a:p>
            <a:r>
              <a:rPr lang="en-GB" dirty="0"/>
              <a:t>Review your policy guideline with fresh eyes and ask questions why </a:t>
            </a:r>
          </a:p>
          <a:p>
            <a:r>
              <a:rPr lang="en-GB" dirty="0"/>
              <a:t>UK standard  Offer to all women receiving synthetic oxytocin infusion by following the licensed instruction  for dilution, and recommended dosage range.  </a:t>
            </a:r>
          </a:p>
          <a:p>
            <a:r>
              <a:rPr lang="en-GB" dirty="0"/>
              <a:t>Use Syntometrine for Third stage management rather than synthetic Oxytocin.</a:t>
            </a:r>
          </a:p>
          <a:p>
            <a:endParaRPr lang="en-GB" dirty="0"/>
          </a:p>
          <a:p>
            <a:r>
              <a:rPr lang="en-GB" dirty="0"/>
              <a:t>Standardise to volumetric pumps for use on all labour wards. </a:t>
            </a:r>
          </a:p>
          <a:p>
            <a:r>
              <a:rPr lang="en-GB" dirty="0"/>
              <a:t>For Safety - consider the necessity to disable Pump bolus function.</a:t>
            </a:r>
          </a:p>
          <a:p>
            <a:endParaRPr lang="en-GB" dirty="0"/>
          </a:p>
          <a:p>
            <a:pPr lvl="0"/>
            <a:r>
              <a:rPr lang="en-GB" b="1" dirty="0">
                <a:solidFill>
                  <a:schemeClr val="accent6"/>
                </a:solidFill>
              </a:rPr>
              <a:t>culture shift in individualised assessment of potential PPH.  </a:t>
            </a:r>
            <a:r>
              <a:rPr lang="en-GB" b="1" dirty="0"/>
              <a:t>Use of Manuel’s web</a:t>
            </a:r>
            <a:r>
              <a:rPr lang="en-GB" dirty="0"/>
              <a:t> </a:t>
            </a:r>
            <a:r>
              <a:rPr lang="en-GB" b="1" dirty="0"/>
              <a:t>Calculator -</a:t>
            </a:r>
            <a:r>
              <a:rPr lang="en-GB" dirty="0"/>
              <a:t> </a:t>
            </a:r>
            <a:r>
              <a:rPr lang="en-GB" b="1" dirty="0"/>
              <a:t>ANtenatal Allowable Blood Loss Assessment and calculation</a:t>
            </a:r>
            <a:r>
              <a:rPr lang="en-GB" dirty="0"/>
              <a:t>  - it is calculated to predict women for whom Blood loss  &lt;500mls would be = PPH.  we are recommending this in consideration of individual circulating blood volume, stature, </a:t>
            </a:r>
          </a:p>
          <a:p>
            <a:r>
              <a:rPr lang="en-GB" dirty="0"/>
              <a:t>Duty of Candour - Explain Risks and Benefits and Inform women about what your NHS Trust is providing in terms of licensed or unlicensed practice, with the option for women to refuse, Gain - valid legal Consent from women.</a:t>
            </a:r>
          </a:p>
          <a:p>
            <a:r>
              <a:rPr lang="en-GB" dirty="0"/>
              <a:t>Do </a:t>
            </a:r>
            <a:r>
              <a:rPr lang="en-GB" dirty="0" err="1"/>
              <a:t>nothingconsidering</a:t>
            </a:r>
            <a:r>
              <a:rPr lang="en-GB" dirty="0"/>
              <a:t> Haemoglobin (HB) and Haematocrit.</a:t>
            </a:r>
          </a:p>
          <a:p>
            <a:r>
              <a:rPr lang="en-GB" dirty="0"/>
              <a:t> - status quo - Count the cost of continuing with unlicensed practice </a:t>
            </a:r>
            <a:r>
              <a:rPr lang="mr-IN" dirty="0"/>
              <a:t>–</a:t>
            </a:r>
            <a:r>
              <a:rPr lang="en-GB" dirty="0"/>
              <a:t> maternal, fetal and neonatal morbidity, Cryo, Blood Transfusion, PTSD, litigation and Compensation by the NHS Trust.</a:t>
            </a:r>
          </a:p>
        </p:txBody>
      </p:sp>
      <p:pic>
        <p:nvPicPr>
          <p:cNvPr id="6" name="Picture 5"/>
          <p:cNvPicPr>
            <a:picLocks noChangeAspect="1"/>
          </p:cNvPicPr>
          <p:nvPr/>
        </p:nvPicPr>
        <p:blipFill>
          <a:blip r:embed="rId2"/>
          <a:stretch>
            <a:fillRect/>
          </a:stretch>
        </p:blipFill>
        <p:spPr>
          <a:xfrm>
            <a:off x="8146003" y="2483691"/>
            <a:ext cx="2679897" cy="1164218"/>
          </a:xfrm>
          <a:prstGeom prst="rect">
            <a:avLst/>
          </a:prstGeom>
        </p:spPr>
      </p:pic>
    </p:spTree>
    <p:extLst>
      <p:ext uri="{BB962C8B-B14F-4D97-AF65-F5344CB8AC3E}">
        <p14:creationId xmlns:p14="http://schemas.microsoft.com/office/powerpoint/2010/main" val="1141635805"/>
      </p:ext>
    </p:extLst>
  </p:cSld>
  <p:clrMapOvr>
    <a:masterClrMapping/>
  </p:clrMapOvr>
  <mc:AlternateContent xmlns:mc="http://schemas.openxmlformats.org/markup-compatibility/2006" xmlns:p14="http://schemas.microsoft.com/office/powerpoint/2010/main">
    <mc:Choice Requires="p14">
      <p:transition spd="slow" p14:dur="2000" advTm="31704"/>
    </mc:Choice>
    <mc:Fallback xmlns="">
      <p:transition spd="slow" advTm="3170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 for listening</a:t>
            </a:r>
          </a:p>
        </p:txBody>
      </p:sp>
      <p:sp>
        <p:nvSpPr>
          <p:cNvPr id="3" name="Content Placeholder 2"/>
          <p:cNvSpPr>
            <a:spLocks noGrp="1"/>
          </p:cNvSpPr>
          <p:nvPr>
            <p:ph sz="quarter" idx="13"/>
          </p:nvPr>
        </p:nvSpPr>
        <p:spPr>
          <a:xfrm>
            <a:off x="913774" y="2367092"/>
            <a:ext cx="10363826" cy="3424107"/>
          </a:xfrm>
          <a:prstGeom prst="rect">
            <a:avLst/>
          </a:prstGeom>
          <a:solidFill>
            <a:schemeClr val="tx2">
              <a:lumMod val="20000"/>
              <a:lumOff val="80000"/>
            </a:schemeClr>
          </a:solidFill>
        </p:spPr>
        <p:txBody>
          <a:bodyPr>
            <a:normAutofit/>
          </a:bodyPr>
          <a:lstStyle/>
          <a:p>
            <a:r>
              <a:rPr lang="en-GB" dirty="0"/>
              <a:t>Handout </a:t>
            </a:r>
          </a:p>
          <a:p>
            <a:r>
              <a:rPr lang="en-GB" dirty="0"/>
              <a:t>reflective questions </a:t>
            </a:r>
            <a:r>
              <a:rPr lang="mr-IN" dirty="0"/>
              <a:t>–</a:t>
            </a:r>
            <a:r>
              <a:rPr lang="en-GB" dirty="0"/>
              <a:t> can be used for revalidation</a:t>
            </a:r>
          </a:p>
          <a:p>
            <a:endParaRPr lang="en-GB" dirty="0"/>
          </a:p>
          <a:p>
            <a:r>
              <a:rPr lang="en-GB" dirty="0"/>
              <a:t>Facebook – oxytocin measures </a:t>
            </a:r>
          </a:p>
          <a:p>
            <a:r>
              <a:rPr lang="en-GB" dirty="0"/>
              <a:t>Twitter handle - oxytocin measures  @measureoxytocin</a:t>
            </a:r>
          </a:p>
          <a:p>
            <a:r>
              <a:rPr lang="en-GB" dirty="0"/>
              <a:t>Any questions?</a:t>
            </a:r>
          </a:p>
          <a:p>
            <a:r>
              <a:rPr lang="en-GB" i="1" dirty="0">
                <a:hlinkClick r:id="rId2">
                  <a:extLst>
                    <a:ext uri="{A12FA001-AC4F-418D-AE19-62706E023703}">
                      <ahyp:hlinkClr xmlns:ahyp="http://schemas.microsoft.com/office/drawing/2018/hyperlinkcolor" val="tx"/>
                    </a:ext>
                  </a:extLst>
                </a:hlinkClick>
              </a:rPr>
              <a:t>admin@oxytocinmeasures.com</a:t>
            </a:r>
            <a:r>
              <a:rPr lang="en-GB" i="1" dirty="0"/>
              <a:t>     </a:t>
            </a:r>
            <a:r>
              <a:rPr lang="en-GB" i="1" dirty="0">
                <a:hlinkClick r:id="rId3">
                  <a:extLst>
                    <a:ext uri="{A12FA001-AC4F-418D-AE19-62706E023703}">
                      <ahyp:hlinkClr xmlns:ahyp="http://schemas.microsoft.com/office/drawing/2018/hyperlinkcolor" val="tx"/>
                    </a:ext>
                  </a:extLst>
                </a:hlinkClick>
              </a:rPr>
              <a:t>https://oxytocinmeasures.com/</a:t>
            </a:r>
            <a:endParaRPr lang="en-GB" i="1" dirty="0"/>
          </a:p>
          <a:p>
            <a:endParaRPr lang="en-GB" dirty="0"/>
          </a:p>
          <a:p>
            <a:endParaRPr lang="en-GB" dirty="0"/>
          </a:p>
        </p:txBody>
      </p:sp>
      <p:pic>
        <p:nvPicPr>
          <p:cNvPr id="6" name="Picture 5"/>
          <p:cNvPicPr>
            <a:picLocks noChangeAspect="1"/>
          </p:cNvPicPr>
          <p:nvPr/>
        </p:nvPicPr>
        <p:blipFill>
          <a:blip r:embed="rId4"/>
          <a:stretch>
            <a:fillRect/>
          </a:stretch>
        </p:blipFill>
        <p:spPr>
          <a:xfrm>
            <a:off x="9241536" y="3017204"/>
            <a:ext cx="2820223" cy="1485722"/>
          </a:xfrm>
          <a:prstGeom prst="rect">
            <a:avLst/>
          </a:prstGeom>
        </p:spPr>
      </p:pic>
      <p:sp>
        <p:nvSpPr>
          <p:cNvPr id="7" name="TextBox 6"/>
          <p:cNvSpPr txBox="1"/>
          <p:nvPr/>
        </p:nvSpPr>
        <p:spPr>
          <a:xfrm>
            <a:off x="9114252" y="2540260"/>
            <a:ext cx="3316224" cy="369332"/>
          </a:xfrm>
          <a:prstGeom prst="rect">
            <a:avLst/>
          </a:prstGeom>
          <a:noFill/>
        </p:spPr>
        <p:txBody>
          <a:bodyPr wrap="square" rtlCol="0">
            <a:spAutoFit/>
          </a:bodyPr>
          <a:lstStyle/>
          <a:p>
            <a:r>
              <a:rPr lang="en-GB" dirty="0"/>
              <a:t>Presentation 14</a:t>
            </a:r>
            <a:r>
              <a:rPr lang="en-GB" baseline="30000" dirty="0"/>
              <a:t>th</a:t>
            </a:r>
            <a:r>
              <a:rPr lang="en-GB" dirty="0"/>
              <a:t> .July 2020 at </a:t>
            </a:r>
          </a:p>
        </p:txBody>
      </p:sp>
      <p:pic>
        <p:nvPicPr>
          <p:cNvPr id="8" name="Picture 7"/>
          <p:cNvPicPr>
            <a:picLocks noChangeAspect="1"/>
          </p:cNvPicPr>
          <p:nvPr/>
        </p:nvPicPr>
        <p:blipFill>
          <a:blip r:embed="rId5"/>
          <a:stretch>
            <a:fillRect/>
          </a:stretch>
        </p:blipFill>
        <p:spPr>
          <a:xfrm>
            <a:off x="9114252" y="466119"/>
            <a:ext cx="2679897" cy="1164218"/>
          </a:xfrm>
          <a:prstGeom prst="rect">
            <a:avLst/>
          </a:prstGeom>
        </p:spPr>
      </p:pic>
    </p:spTree>
    <p:extLst>
      <p:ext uri="{BB962C8B-B14F-4D97-AF65-F5344CB8AC3E}">
        <p14:creationId xmlns:p14="http://schemas.microsoft.com/office/powerpoint/2010/main" val="650560674"/>
      </p:ext>
    </p:extLst>
  </p:cSld>
  <p:clrMapOvr>
    <a:masterClrMapping/>
  </p:clrMapOvr>
  <mc:AlternateContent xmlns:mc="http://schemas.openxmlformats.org/markup-compatibility/2006" xmlns:p14="http://schemas.microsoft.com/office/powerpoint/2010/main">
    <mc:Choice Requires="p14">
      <p:transition spd="slow" p14:dur="2000" advTm="9592"/>
    </mc:Choice>
    <mc:Fallback xmlns="">
      <p:transition spd="slow" advTm="959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756304" y="5234720"/>
            <a:ext cx="3263496" cy="1417749"/>
          </a:xfrm>
          <a:prstGeom prst="rect">
            <a:avLst/>
          </a:prstGeom>
        </p:spPr>
      </p:pic>
      <p:sp>
        <p:nvSpPr>
          <p:cNvPr id="4" name="Title 3"/>
          <p:cNvSpPr>
            <a:spLocks noGrp="1"/>
          </p:cNvSpPr>
          <p:nvPr>
            <p:ph type="title"/>
          </p:nvPr>
        </p:nvSpPr>
        <p:spPr/>
        <p:txBody>
          <a:bodyPr>
            <a:normAutofit/>
          </a:bodyPr>
          <a:lstStyle/>
          <a:p>
            <a:r>
              <a:rPr lang="en-GB" dirty="0"/>
              <a:t>Oxytocin Manufacturers - Novartis Licence 1977-2019 </a:t>
            </a:r>
            <a:r>
              <a:rPr lang="mr-IN" dirty="0"/>
              <a:t>–</a:t>
            </a:r>
            <a:r>
              <a:rPr lang="en-GB" dirty="0"/>
              <a:t> Now owned by Mylan Ltd </a:t>
            </a:r>
          </a:p>
        </p:txBody>
      </p:sp>
      <p:sp>
        <p:nvSpPr>
          <p:cNvPr id="5" name="Text Placeholder 4"/>
          <p:cNvSpPr>
            <a:spLocks noGrp="1"/>
          </p:cNvSpPr>
          <p:nvPr>
            <p:ph sz="quarter" idx="13"/>
          </p:nvPr>
        </p:nvSpPr>
        <p:spPr>
          <a:xfrm>
            <a:off x="913774" y="2367092"/>
            <a:ext cx="5106026" cy="3424107"/>
          </a:xfrm>
          <a:prstGeom prst="rect">
            <a:avLst/>
          </a:prstGeom>
        </p:spPr>
        <p:txBody>
          <a:bodyPr>
            <a:normAutofit/>
          </a:bodyPr>
          <a:lstStyle/>
          <a:p>
            <a:r>
              <a:rPr lang="en-GB" dirty="0"/>
              <a:t>Pharmaceutical Company Novartis obtained the Licence from1977 until July 2019 -  Taken over by Mylan 2019</a:t>
            </a:r>
          </a:p>
          <a:p>
            <a:r>
              <a:rPr lang="en-GB" dirty="0"/>
              <a:t>There are Various Manufacturers of Generic Oxytocin – Wockhardt, Ever Neuro pharma (Kent pharmaceuticals), Peckforton (Claris Lifesciences).</a:t>
            </a:r>
          </a:p>
          <a:p>
            <a:endParaRPr lang="en-GB" dirty="0"/>
          </a:p>
        </p:txBody>
      </p:sp>
      <p:sp>
        <p:nvSpPr>
          <p:cNvPr id="7" name="Content Placeholder 6"/>
          <p:cNvSpPr>
            <a:spLocks noGrp="1"/>
          </p:cNvSpPr>
          <p:nvPr>
            <p:ph sz="quarter" idx="14"/>
          </p:nvPr>
        </p:nvSpPr>
        <p:spPr>
          <a:xfrm>
            <a:off x="6019800" y="2367091"/>
            <a:ext cx="5105400" cy="3424107"/>
          </a:xfrm>
          <a:prstGeom prst="rect">
            <a:avLst/>
          </a:prstGeom>
        </p:spPr>
        <p:txBody>
          <a:bodyPr>
            <a:normAutofit fontScale="77500" lnSpcReduction="20000"/>
          </a:bodyPr>
          <a:lstStyle/>
          <a:p>
            <a:r>
              <a:rPr lang="en-GB" b="1" dirty="0">
                <a:solidFill>
                  <a:schemeClr val="accent6"/>
                </a:solidFill>
              </a:rPr>
              <a:t>Novartis has never endorsed the RCOG 2001, 2008 guidance.  The manufacturers remain steadfast in the safety of the licence.  They stated to us,</a:t>
            </a:r>
          </a:p>
          <a:p>
            <a:r>
              <a:rPr lang="en-GB" b="1" dirty="0">
                <a:solidFill>
                  <a:schemeClr val="accent6"/>
                </a:solidFill>
              </a:rPr>
              <a:t>'Novartis only recommend use of the licensed dosage and method of administration, as detailed in the Syntocinon® Summary of Product Characteristics (SmPC).’ </a:t>
            </a:r>
          </a:p>
          <a:p>
            <a:r>
              <a:rPr lang="en-GB" b="1" dirty="0"/>
              <a:t>We cannot advocate and do not recommend use of synthetic oxytocin in an unlicensed manner.</a:t>
            </a:r>
            <a:endParaRPr lang="en-GB" dirty="0"/>
          </a:p>
        </p:txBody>
      </p:sp>
    </p:spTree>
    <p:extLst>
      <p:ext uri="{BB962C8B-B14F-4D97-AF65-F5344CB8AC3E}">
        <p14:creationId xmlns:p14="http://schemas.microsoft.com/office/powerpoint/2010/main" val="466478878"/>
      </p:ext>
    </p:extLst>
  </p:cSld>
  <p:clrMapOvr>
    <a:masterClrMapping/>
  </p:clrMapOvr>
  <mc:AlternateContent xmlns:mc="http://schemas.openxmlformats.org/markup-compatibility/2006" xmlns:p14="http://schemas.microsoft.com/office/powerpoint/2010/main">
    <mc:Choice Requires="p14">
      <p:transition spd="slow" p14:dur="2000" advTm="14877"/>
    </mc:Choice>
    <mc:Fallback xmlns="">
      <p:transition spd="slow" advTm="1487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8B6C12-BE49-45C7-8E88-D16FE2E62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93FCADE-7224-4A3C-B519-89521383CD27}"/>
              </a:ext>
            </a:extLst>
          </p:cNvPr>
          <p:cNvPicPr>
            <a:picLocks noChangeAspect="1"/>
          </p:cNvPicPr>
          <p:nvPr/>
        </p:nvPicPr>
        <p:blipFill>
          <a:blip r:embed="rId2"/>
          <a:stretch>
            <a:fillRect/>
          </a:stretch>
        </p:blipFill>
        <p:spPr>
          <a:xfrm>
            <a:off x="913774" y="3214024"/>
            <a:ext cx="3494466" cy="151808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5" name="Picture 24">
            <a:extLst>
              <a:ext uri="{FF2B5EF4-FFF2-40B4-BE49-F238E27FC236}">
                <a16:creationId xmlns:a16="http://schemas.microsoft.com/office/drawing/2014/main" id="{9D3FC01C-4EFD-4868-8317-4C9F869318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42287"/>
            <a:ext cx="10364451" cy="1311962"/>
          </a:xfrm>
        </p:spPr>
        <p:txBody>
          <a:bodyPr>
            <a:normAutofit/>
          </a:bodyPr>
          <a:lstStyle/>
          <a:p>
            <a:r>
              <a:rPr lang="en-GB" b="1" dirty="0"/>
              <a:t>References</a:t>
            </a:r>
          </a:p>
        </p:txBody>
      </p:sp>
      <p:sp>
        <p:nvSpPr>
          <p:cNvPr id="3" name="Content Placeholder 2"/>
          <p:cNvSpPr>
            <a:spLocks noGrp="1"/>
          </p:cNvSpPr>
          <p:nvPr>
            <p:ph idx="1"/>
          </p:nvPr>
        </p:nvSpPr>
        <p:spPr>
          <a:xfrm>
            <a:off x="4727275" y="1104180"/>
            <a:ext cx="7249625" cy="6331789"/>
          </a:xfrm>
        </p:spPr>
        <p:txBody>
          <a:bodyPr>
            <a:normAutofit/>
          </a:bodyPr>
          <a:lstStyle/>
          <a:p>
            <a:pPr>
              <a:lnSpc>
                <a:spcPct val="110000"/>
              </a:lnSpc>
              <a:buNone/>
            </a:pPr>
            <a:r>
              <a:rPr lang="en-GB" sz="1200" dirty="0"/>
              <a:t>Baroness </a:t>
            </a:r>
            <a:r>
              <a:rPr lang="en-GB" sz="1200" dirty="0" err="1"/>
              <a:t>Cumberlege</a:t>
            </a:r>
            <a:r>
              <a:rPr lang="en-GB" sz="1200" dirty="0"/>
              <a:t>, J. (2020). The Independent Medicines and Medical Devices Safety Review Press Release 8th July 2020 </a:t>
            </a:r>
            <a:r>
              <a:rPr lang="en-GB" sz="1200" dirty="0">
                <a:hlinkClick r:id="rId4"/>
              </a:rPr>
              <a:t>www.immdsreview.org.uk</a:t>
            </a:r>
            <a:r>
              <a:rPr lang="en-GB" sz="1200" dirty="0"/>
              <a:t> </a:t>
            </a:r>
          </a:p>
          <a:p>
            <a:pPr>
              <a:lnSpc>
                <a:spcPct val="110000"/>
              </a:lnSpc>
              <a:buNone/>
            </a:pPr>
            <a:r>
              <a:rPr lang="en-GB" sz="1200" dirty="0"/>
              <a:t>Beazley JM, </a:t>
            </a:r>
            <a:r>
              <a:rPr lang="en-GB" sz="1200" dirty="0" err="1"/>
              <a:t>Bamovic</a:t>
            </a:r>
            <a:r>
              <a:rPr lang="en-GB" sz="1200" dirty="0"/>
              <a:t> I and Feld MS (1975). ‘Maintenance of labour’. British Medical Journal, 2(5965): 248-250. </a:t>
            </a:r>
            <a:r>
              <a:rPr lang="en-GB" sz="1200" dirty="0">
                <a:hlinkClick r:id="rId5"/>
              </a:rPr>
              <a:t>https://www.bmj.com/content/bmj/2/5965/248.full.pdf</a:t>
            </a:r>
            <a:r>
              <a:rPr lang="en-GB" sz="1200" dirty="0"/>
              <a:t>   https://doi.org/10.1136/bmj.2.5965.248</a:t>
            </a:r>
          </a:p>
          <a:p>
            <a:pPr>
              <a:lnSpc>
                <a:spcPct val="110000"/>
              </a:lnSpc>
              <a:buNone/>
            </a:pPr>
            <a:r>
              <a:rPr lang="en-GB" sz="1200" dirty="0" err="1"/>
              <a:t>Brinsden</a:t>
            </a:r>
            <a:r>
              <a:rPr lang="en-GB" sz="1200" dirty="0"/>
              <a:t> P, R, S and Clark A, D. (1978). ‘Postpartum haemorrhage after Induced and spontaneous labour’. British Medical Journal, 2(6141): 855-856. doi:10.1136/bmj.2.6141.855  </a:t>
            </a:r>
            <a:r>
              <a:rPr lang="en-GB" sz="1200" dirty="0">
                <a:hlinkClick r:id="rId6"/>
              </a:rPr>
              <a:t>https://www.bmj.com/content/bmj/2/6141/855.full.pdf</a:t>
            </a:r>
            <a:r>
              <a:rPr lang="en-GB" sz="1200" dirty="0"/>
              <a:t> </a:t>
            </a:r>
          </a:p>
          <a:p>
            <a:pPr>
              <a:lnSpc>
                <a:spcPct val="110000"/>
              </a:lnSpc>
              <a:buNone/>
            </a:pPr>
            <a:r>
              <a:rPr lang="en-GB" sz="1200" dirty="0"/>
              <a:t>Budden A, Chen LJY and Henry A (2014). ‘High-dose versus low-dose oxytocin infusion regimens for induction of labour at term’. Cochrane Database of Systematic Reviews, 10: CD009701. </a:t>
            </a:r>
            <a:r>
              <a:rPr lang="en-GB" sz="1200" dirty="0" err="1"/>
              <a:t>doi</a:t>
            </a:r>
            <a:r>
              <a:rPr lang="en-GB" sz="1200" dirty="0"/>
              <a:t>: 10.1002/14651858.CD009701.pub2 </a:t>
            </a:r>
            <a:r>
              <a:rPr lang="en-GB" sz="1200" dirty="0">
                <a:hlinkClick r:id="rId7"/>
              </a:rPr>
              <a:t>https://www.cochrane.org/CD009701/PREG_high-dose-versus-low-dose-oxytocin-infusion-regimens-induction-labour</a:t>
            </a:r>
            <a:r>
              <a:rPr lang="en-GB" sz="1200" dirty="0"/>
              <a:t>  </a:t>
            </a:r>
            <a:r>
              <a:rPr lang="en-GB" sz="1200" dirty="0">
                <a:hlinkClick r:id="rId8"/>
              </a:rPr>
              <a:t>http://cochranelibrary.com/cdsr/doi/10.1002/14651858.CD009701.pub2/full</a:t>
            </a:r>
            <a:endParaRPr lang="en-GB" sz="1200" dirty="0"/>
          </a:p>
          <a:p>
            <a:pPr>
              <a:lnSpc>
                <a:spcPct val="110000"/>
              </a:lnSpc>
              <a:buNone/>
            </a:pPr>
            <a:r>
              <a:rPr lang="en-GB" sz="1200" dirty="0"/>
              <a:t>Dupont C, </a:t>
            </a:r>
            <a:r>
              <a:rPr lang="en-GB" sz="1200" dirty="0" err="1"/>
              <a:t>Carayol</a:t>
            </a:r>
            <a:r>
              <a:rPr lang="en-GB" sz="1200" dirty="0"/>
              <a:t> M, Le Ray C et al (2017). ‘Oxytocin administration during spontaneous labour: guidelines for clinical practice’. </a:t>
            </a:r>
            <a:r>
              <a:rPr lang="en-GB" sz="1200" dirty="0" err="1"/>
              <a:t>Gynécologie</a:t>
            </a:r>
            <a:r>
              <a:rPr lang="en-GB" sz="1200" dirty="0"/>
              <a:t>, </a:t>
            </a:r>
            <a:r>
              <a:rPr lang="en-GB" sz="1200" dirty="0" err="1"/>
              <a:t>obstétrique</a:t>
            </a:r>
            <a:r>
              <a:rPr lang="en-GB" sz="1200" dirty="0"/>
              <a:t>, </a:t>
            </a:r>
            <a:r>
              <a:rPr lang="en-GB" sz="1200" dirty="0" err="1"/>
              <a:t>fertilité</a:t>
            </a:r>
            <a:r>
              <a:rPr lang="en-GB" sz="1200" dirty="0"/>
              <a:t> et </a:t>
            </a:r>
            <a:r>
              <a:rPr lang="en-GB" sz="1200" dirty="0" err="1"/>
              <a:t>sénologie</a:t>
            </a:r>
            <a:r>
              <a:rPr lang="en-GB" sz="1200" dirty="0"/>
              <a:t>, 45(1): 56-61. Oxytocin Administration During Spontaneous Labour: Guidelines for Clinical Practice. Guidelines Short Text https://pubmed.ncbi.nlm.nih.gov/28238320/</a:t>
            </a:r>
          </a:p>
          <a:p>
            <a:pPr>
              <a:lnSpc>
                <a:spcPct val="110000"/>
              </a:lnSpc>
              <a:buNone/>
            </a:pPr>
            <a:r>
              <a:rPr lang="en-GB" sz="1200" dirty="0"/>
              <a:t>Ford JB, Roberts CL, Simpson JM et al (2007). ‘Increased postpartum </a:t>
            </a:r>
            <a:r>
              <a:rPr lang="en-GB" sz="1200" dirty="0" err="1"/>
              <a:t>hemorrhage</a:t>
            </a:r>
            <a:r>
              <a:rPr lang="en-GB" sz="1200" dirty="0"/>
              <a:t> rates in Australia’. International Journal of </a:t>
            </a:r>
            <a:r>
              <a:rPr lang="en-GB" sz="1200" dirty="0" err="1"/>
              <a:t>Gynecology</a:t>
            </a:r>
            <a:r>
              <a:rPr lang="en-GB" sz="1200" dirty="0"/>
              <a:t> &amp; Obstetrics, 98(3): 237-243. </a:t>
            </a:r>
            <a:r>
              <a:rPr lang="en-GB" sz="1200" dirty="0">
                <a:hlinkClick r:id="rId9"/>
              </a:rPr>
              <a:t>https://obgyn.onlinelibrary.wiley.com/doi/abs/10.1016/j.ijgo.2007.03.011</a:t>
            </a:r>
            <a:r>
              <a:rPr lang="en-GB" sz="1200" dirty="0"/>
              <a:t> </a:t>
            </a:r>
          </a:p>
          <a:p>
            <a:pPr>
              <a:lnSpc>
                <a:spcPct val="110000"/>
              </a:lnSpc>
              <a:buNone/>
            </a:pPr>
            <a:r>
              <a:rPr lang="en-GB" sz="1200" dirty="0">
                <a:hlinkClick r:id="rId10"/>
              </a:rPr>
              <a:t>/does-labor-augmentation-with-oxytocin-increase-the-risk-of-postpartumhemorrhage-a-randomized-controlled-trial-2090-7214-1000268.pdf</a:t>
            </a:r>
            <a:r>
              <a:rPr lang="en-GB" sz="1200" dirty="0"/>
              <a:t> </a:t>
            </a:r>
          </a:p>
          <a:p>
            <a:pPr>
              <a:lnSpc>
                <a:spcPct val="110000"/>
              </a:lnSpc>
            </a:pPr>
            <a:endParaRPr lang="en-GB" sz="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0"/>
            <a:ext cx="10364451" cy="1596177"/>
          </a:xfrm>
        </p:spPr>
        <p:txBody>
          <a:bodyPr/>
          <a:lstStyle/>
          <a:p>
            <a:r>
              <a:rPr lang="en-GB" dirty="0"/>
              <a:t>Introduction</a:t>
            </a:r>
          </a:p>
        </p:txBody>
      </p:sp>
      <p:sp>
        <p:nvSpPr>
          <p:cNvPr id="3" name="Content Placeholder 2"/>
          <p:cNvSpPr>
            <a:spLocks noGrp="1"/>
          </p:cNvSpPr>
          <p:nvPr>
            <p:ph sz="quarter" idx="13"/>
          </p:nvPr>
        </p:nvSpPr>
        <p:spPr>
          <a:xfrm>
            <a:off x="341970" y="1441539"/>
            <a:ext cx="11508058" cy="5171133"/>
          </a:xfrm>
          <a:prstGeom prst="rect">
            <a:avLst/>
          </a:prstGeom>
        </p:spPr>
        <p:txBody>
          <a:bodyPr>
            <a:normAutofit fontScale="70000" lnSpcReduction="20000"/>
          </a:bodyPr>
          <a:lstStyle/>
          <a:p>
            <a:r>
              <a:rPr lang="en-GB" b="1" dirty="0">
                <a:solidFill>
                  <a:schemeClr val="accent6"/>
                </a:solidFill>
              </a:rPr>
              <a:t>This is a global issue for women. Drugs and hormones have a safety limit backed up by research to reduce harm which is why they are granted a licence before prescribers can prescribe them.  When we prescribe, we are taught to use the lowest effective dose possible.  No-one has the right to prescribe without valid consent.</a:t>
            </a:r>
          </a:p>
          <a:p>
            <a:endParaRPr lang="en-GB" b="1" dirty="0">
              <a:solidFill>
                <a:schemeClr val="accent6"/>
              </a:solidFill>
            </a:endParaRPr>
          </a:p>
          <a:p>
            <a:pPr lvl="2" algn="ctr"/>
            <a:r>
              <a:rPr lang="en-GB" sz="2600" b="1" dirty="0">
                <a:solidFill>
                  <a:schemeClr val="accent6"/>
                </a:solidFill>
              </a:rPr>
              <a:t>Less synthetic oxytocin is really more effective</a:t>
            </a:r>
          </a:p>
          <a:p>
            <a:pPr lvl="2" algn="ctr"/>
            <a:endParaRPr lang="en-GB" sz="2600" b="1" dirty="0">
              <a:solidFill>
                <a:schemeClr val="accent6"/>
              </a:solidFill>
            </a:endParaRPr>
          </a:p>
          <a:p>
            <a:r>
              <a:rPr lang="en-GB" dirty="0"/>
              <a:t>Let’s start the open discussion about Improving Induction of labour using Licensed synthetic oxytocin in 2020 and beyond.  We can do better </a:t>
            </a:r>
            <a:r>
              <a:rPr lang="mr-IN" dirty="0"/>
              <a:t>–</a:t>
            </a:r>
            <a:r>
              <a:rPr lang="en-GB" dirty="0"/>
              <a:t> Where is the evidence for current unlicensed practice?  </a:t>
            </a:r>
            <a:r>
              <a:rPr lang="en-GB" b="1" dirty="0"/>
              <a:t>was this an experiment?  We challenge this practice</a:t>
            </a:r>
          </a:p>
          <a:p>
            <a:endParaRPr lang="en-GB" dirty="0"/>
          </a:p>
          <a:p>
            <a:r>
              <a:rPr lang="en-GB" dirty="0"/>
              <a:t>What type of culture within obstetrics would cause anyone to give unlicensed oxytocin to pregnant women without valid consent?  using the licensed dose is cheaper because it causes less  fetal and maternal morbidity, and is more effective for good outcomes for women and their babies.  </a:t>
            </a:r>
            <a:r>
              <a:rPr lang="en-GB" b="1" dirty="0"/>
              <a:t>why are unlicensed synthetic oxytocin regimes given </a:t>
            </a:r>
            <a:r>
              <a:rPr lang="en-GB" dirty="0"/>
              <a:t>to Induce Labour Especially when the outcomes are poor.</a:t>
            </a:r>
          </a:p>
          <a:p>
            <a:endParaRPr lang="en-GB" dirty="0"/>
          </a:p>
          <a:p>
            <a:r>
              <a:rPr lang="en-GB" dirty="0"/>
              <a:t>We start with the premise that we know that </a:t>
            </a:r>
            <a:r>
              <a:rPr lang="en-GB" b="1" dirty="0">
                <a:solidFill>
                  <a:schemeClr val="accent6"/>
                </a:solidFill>
              </a:rPr>
              <a:t>oxytocin is a pain-inducing hormone </a:t>
            </a:r>
            <a:r>
              <a:rPr lang="en-GB" dirty="0"/>
              <a:t>that causes uterine contractions to the level which nowadays requires an epidural to numb the pain, whereas Historically there were better outcomes when the licensed dose was used.  an epidural was not always required by the woman and therefore less intervention took place.</a:t>
            </a:r>
          </a:p>
          <a:p>
            <a:endParaRPr lang="en-GB" dirty="0"/>
          </a:p>
        </p:txBody>
      </p:sp>
      <p:pic>
        <p:nvPicPr>
          <p:cNvPr id="6" name="Picture 5"/>
          <p:cNvPicPr>
            <a:picLocks noChangeAspect="1"/>
          </p:cNvPicPr>
          <p:nvPr/>
        </p:nvPicPr>
        <p:blipFill>
          <a:blip r:embed="rId2"/>
          <a:stretch>
            <a:fillRect/>
          </a:stretch>
        </p:blipFill>
        <p:spPr>
          <a:xfrm>
            <a:off x="9170131" y="215979"/>
            <a:ext cx="2679897" cy="1164218"/>
          </a:xfrm>
          <a:prstGeom prst="rect">
            <a:avLst/>
          </a:prstGeom>
        </p:spPr>
      </p:pic>
    </p:spTree>
    <p:extLst>
      <p:ext uri="{BB962C8B-B14F-4D97-AF65-F5344CB8AC3E}">
        <p14:creationId xmlns:p14="http://schemas.microsoft.com/office/powerpoint/2010/main" val="809682977"/>
      </p:ext>
    </p:extLst>
  </p:cSld>
  <p:clrMapOvr>
    <a:masterClrMapping/>
  </p:clrMapOvr>
  <mc:AlternateContent xmlns:mc="http://schemas.openxmlformats.org/markup-compatibility/2006" xmlns:p14="http://schemas.microsoft.com/office/powerpoint/2010/main">
    <mc:Choice Requires="p14">
      <p:transition spd="slow" p14:dur="2000" advTm="25754"/>
    </mc:Choice>
    <mc:Fallback xmlns="">
      <p:transition spd="slow" advTm="2575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A5B124-1328-4ED3-96D3-AC4FC408A467}"/>
              </a:ext>
            </a:extLst>
          </p:cNvPr>
          <p:cNvSpPr txBox="1"/>
          <p:nvPr/>
        </p:nvSpPr>
        <p:spPr>
          <a:xfrm>
            <a:off x="327804" y="1579503"/>
            <a:ext cx="11697419" cy="4524315"/>
          </a:xfrm>
          <a:prstGeom prst="rect">
            <a:avLst/>
          </a:prstGeom>
          <a:noFill/>
        </p:spPr>
        <p:txBody>
          <a:bodyPr wrap="square">
            <a:spAutoFit/>
          </a:bodyPr>
          <a:lstStyle/>
          <a:p>
            <a:pPr>
              <a:buNone/>
            </a:pPr>
            <a:endParaRPr lang="en-GB" sz="1800" dirty="0"/>
          </a:p>
          <a:p>
            <a:pPr>
              <a:buNone/>
            </a:pPr>
            <a:r>
              <a:rPr lang="en-GB" sz="1800" dirty="0" err="1"/>
              <a:t>Loscul</a:t>
            </a:r>
            <a:r>
              <a:rPr lang="en-GB" sz="1800" dirty="0"/>
              <a:t> C, Chantry AA, </a:t>
            </a:r>
            <a:r>
              <a:rPr lang="en-GB" sz="1800" dirty="0" err="1"/>
              <a:t>Caubit</a:t>
            </a:r>
            <a:r>
              <a:rPr lang="en-GB" sz="1800" dirty="0"/>
              <a:t> L et al (2015). ‘Association between oxytocin augmentation intervals and the risk of postpartum haemorrhage’. Journal de </a:t>
            </a:r>
            <a:r>
              <a:rPr lang="en-GB" sz="1800" dirty="0" err="1"/>
              <a:t>Gynécologie</a:t>
            </a:r>
            <a:r>
              <a:rPr lang="en-GB" sz="1800" dirty="0"/>
              <a:t> </a:t>
            </a:r>
            <a:r>
              <a:rPr lang="en-GB" sz="1800" dirty="0" err="1"/>
              <a:t>Obstétrique</a:t>
            </a:r>
            <a:r>
              <a:rPr lang="en-GB" sz="1800" dirty="0"/>
              <a:t> et </a:t>
            </a:r>
            <a:r>
              <a:rPr lang="fr-FR" sz="1800" dirty="0"/>
              <a:t>Biologie de la Reproduction, 45(7): 708-715. </a:t>
            </a:r>
            <a:r>
              <a:rPr lang="fr-FR" sz="1800" dirty="0" err="1"/>
              <a:t>doi</a:t>
            </a:r>
            <a:r>
              <a:rPr lang="fr-FR" sz="1800" dirty="0"/>
              <a:t>: 10.1016/j.jgyn.2015.12.005 </a:t>
            </a:r>
            <a:r>
              <a:rPr lang="fr-FR" sz="1800" dirty="0">
                <a:hlinkClick r:id="rId2"/>
              </a:rPr>
              <a:t>https://www.ncbi.nlm.nih.gov/pubmed/26874663</a:t>
            </a:r>
            <a:r>
              <a:rPr lang="fr-FR" sz="1800" dirty="0"/>
              <a:t>   </a:t>
            </a:r>
            <a:endParaRPr lang="en-GB" sz="1800" dirty="0"/>
          </a:p>
          <a:p>
            <a:pPr>
              <a:buNone/>
            </a:pPr>
            <a:r>
              <a:rPr lang="en-GB" sz="1800" dirty="0" err="1"/>
              <a:t>Leng</a:t>
            </a:r>
            <a:r>
              <a:rPr lang="en-GB" sz="1800" dirty="0"/>
              <a:t> G. (2016). Oxytocin receptors and the effect of over-dosage of synthetic oxytocin on uterine oxytocin receptors. Personal correspondence from </a:t>
            </a:r>
            <a:r>
              <a:rPr lang="en-GB" sz="1800" dirty="0" err="1"/>
              <a:t>Leng</a:t>
            </a:r>
            <a:r>
              <a:rPr lang="en-GB" sz="1800" dirty="0"/>
              <a:t> G with </a:t>
            </a:r>
            <a:r>
              <a:rPr lang="en-GB" sz="1800" dirty="0" err="1"/>
              <a:t>Tolofari</a:t>
            </a:r>
            <a:r>
              <a:rPr lang="en-GB" sz="1800" dirty="0"/>
              <a:t>, M. [email] Permission to use email correspondence obtained from Professor Gareth </a:t>
            </a:r>
            <a:r>
              <a:rPr lang="en-GB" sz="1800" dirty="0" err="1"/>
              <a:t>Leng</a:t>
            </a:r>
            <a:r>
              <a:rPr lang="en-GB" sz="1800" dirty="0"/>
              <a:t>. 25th September 2019.</a:t>
            </a:r>
          </a:p>
          <a:p>
            <a:pPr>
              <a:buNone/>
            </a:pPr>
            <a:endParaRPr lang="en-GB" sz="1800" dirty="0"/>
          </a:p>
          <a:p>
            <a:pPr>
              <a:buNone/>
            </a:pPr>
            <a:r>
              <a:rPr lang="en-GB" sz="1800" dirty="0"/>
              <a:t>O'DRISCOLL K, JACKSON R J A and GALLAHER J T (1969). Prevention of Prolonged Labour, The British Medical Journal, May 24, 2(5655) 477 - 480. </a:t>
            </a:r>
            <a:r>
              <a:rPr lang="en-GB" sz="1800" dirty="0" err="1"/>
              <a:t>doi</a:t>
            </a:r>
            <a:r>
              <a:rPr lang="en-GB" sz="1800" dirty="0"/>
              <a:t>: 10.1136/bmj.2.5655.477 </a:t>
            </a:r>
            <a:r>
              <a:rPr lang="en-GB" sz="1800" dirty="0">
                <a:hlinkClick r:id="rId3"/>
              </a:rPr>
              <a:t>https://www.ncbi.nlm.nih.gov/pmc/articles/PMC1983378/</a:t>
            </a:r>
            <a:r>
              <a:rPr lang="en-GB" sz="1800" dirty="0"/>
              <a:t> </a:t>
            </a:r>
          </a:p>
          <a:p>
            <a:pPr>
              <a:buNone/>
            </a:pPr>
            <a:r>
              <a:rPr lang="en-GB" sz="1800" dirty="0"/>
              <a:t>Manuel’s Web, Allowable Blood Loss Calculator: https://www.manuelsweb.com/blood_loss.htm </a:t>
            </a:r>
          </a:p>
          <a:p>
            <a:pPr>
              <a:buNone/>
            </a:pPr>
            <a:endParaRPr lang="en-GB" sz="1800" dirty="0"/>
          </a:p>
          <a:p>
            <a:pPr>
              <a:buNone/>
            </a:pPr>
            <a:r>
              <a:rPr lang="en-GB" sz="1800" dirty="0"/>
              <a:t>MANSY, A. (2017). Does </a:t>
            </a:r>
            <a:r>
              <a:rPr lang="en-GB" sz="1800" dirty="0" err="1"/>
              <a:t>Labor</a:t>
            </a:r>
            <a:r>
              <a:rPr lang="en-GB" sz="1800" dirty="0"/>
              <a:t> Augmentation with Oxytocin Increase the Risk of Postpartum </a:t>
            </a:r>
            <a:r>
              <a:rPr lang="en-GB" sz="1800" dirty="0" err="1"/>
              <a:t>Hemorrhage</a:t>
            </a:r>
            <a:r>
              <a:rPr lang="en-GB" sz="1800" dirty="0"/>
              <a:t>? A Randomized Controlled Trial, Clinics in Mother and Child Health 2017, 14:3 </a:t>
            </a:r>
            <a:r>
              <a:rPr lang="en-GB" sz="1800" dirty="0" err="1"/>
              <a:t>doi</a:t>
            </a:r>
            <a:r>
              <a:rPr lang="en-GB" sz="1800" dirty="0"/>
              <a:t>: 10.4172/2090-7214.1000268  </a:t>
            </a:r>
            <a:r>
              <a:rPr lang="en-GB" sz="1800" dirty="0">
                <a:hlinkClick r:id="rId4"/>
              </a:rPr>
              <a:t>https://www.longdom.org/open-access/does-labor-augmentation-with-oxytocin-increase-the-risk-of-postpartumhemorrhage-a-randomized-controlled-trial-2090-7214-1000268.pdf</a:t>
            </a:r>
            <a:r>
              <a:rPr lang="en-GB" sz="1800" dirty="0"/>
              <a:t> </a:t>
            </a:r>
          </a:p>
        </p:txBody>
      </p:sp>
      <p:sp>
        <p:nvSpPr>
          <p:cNvPr id="4" name="TextBox 3">
            <a:extLst>
              <a:ext uri="{FF2B5EF4-FFF2-40B4-BE49-F238E27FC236}">
                <a16:creationId xmlns:a16="http://schemas.microsoft.com/office/drawing/2014/main" id="{4B8192B2-F54D-41D6-8CDC-1FBFFA0786CB}"/>
              </a:ext>
            </a:extLst>
          </p:cNvPr>
          <p:cNvSpPr txBox="1"/>
          <p:nvPr/>
        </p:nvSpPr>
        <p:spPr>
          <a:xfrm>
            <a:off x="2723072" y="598906"/>
            <a:ext cx="6745856" cy="646331"/>
          </a:xfrm>
          <a:prstGeom prst="rect">
            <a:avLst/>
          </a:prstGeom>
          <a:noFill/>
        </p:spPr>
        <p:txBody>
          <a:bodyPr wrap="square" rtlCol="0">
            <a:spAutoFit/>
          </a:bodyPr>
          <a:lstStyle/>
          <a:p>
            <a:pPr algn="ctr"/>
            <a:r>
              <a:rPr lang="en-GB" sz="3600" b="1" dirty="0"/>
              <a:t>References (continued)</a:t>
            </a:r>
          </a:p>
        </p:txBody>
      </p:sp>
      <p:pic>
        <p:nvPicPr>
          <p:cNvPr id="5" name="Picture 4">
            <a:extLst>
              <a:ext uri="{FF2B5EF4-FFF2-40B4-BE49-F238E27FC236}">
                <a16:creationId xmlns:a16="http://schemas.microsoft.com/office/drawing/2014/main" id="{7E09E77A-32FE-437A-B762-CBF3E2E63489}"/>
              </a:ext>
            </a:extLst>
          </p:cNvPr>
          <p:cNvPicPr>
            <a:picLocks noChangeAspect="1"/>
          </p:cNvPicPr>
          <p:nvPr/>
        </p:nvPicPr>
        <p:blipFill>
          <a:blip r:embed="rId5"/>
          <a:stretch>
            <a:fillRect/>
          </a:stretch>
        </p:blipFill>
        <p:spPr>
          <a:xfrm>
            <a:off x="9468928" y="598906"/>
            <a:ext cx="2083837" cy="905274"/>
          </a:xfrm>
          <a:prstGeom prst="rect">
            <a:avLst/>
          </a:prstGeom>
        </p:spPr>
      </p:pic>
    </p:spTree>
    <p:extLst>
      <p:ext uri="{BB962C8B-B14F-4D97-AF65-F5344CB8AC3E}">
        <p14:creationId xmlns:p14="http://schemas.microsoft.com/office/powerpoint/2010/main" val="3776798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8B6C12-BE49-45C7-8E88-D16FE2E62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FD1ECE-44C6-464E-8D52-3DBC504186F2}"/>
              </a:ext>
            </a:extLst>
          </p:cNvPr>
          <p:cNvPicPr>
            <a:picLocks noChangeAspect="1"/>
          </p:cNvPicPr>
          <p:nvPr/>
        </p:nvPicPr>
        <p:blipFill>
          <a:blip r:embed="rId2"/>
          <a:stretch>
            <a:fillRect/>
          </a:stretch>
        </p:blipFill>
        <p:spPr>
          <a:xfrm>
            <a:off x="913774" y="3214024"/>
            <a:ext cx="3494466" cy="151808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3" name="Picture 12">
            <a:extLst>
              <a:ext uri="{FF2B5EF4-FFF2-40B4-BE49-F238E27FC236}">
                <a16:creationId xmlns:a16="http://schemas.microsoft.com/office/drawing/2014/main" id="{9D3FC01C-4EFD-4868-8317-4C9F869318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532641" y="300591"/>
            <a:ext cx="9659359" cy="1300293"/>
          </a:xfrm>
        </p:spPr>
        <p:txBody>
          <a:bodyPr>
            <a:normAutofit/>
          </a:bodyPr>
          <a:lstStyle/>
          <a:p>
            <a:r>
              <a:rPr lang="en-GB" b="1" dirty="0"/>
              <a:t>References (continued)</a:t>
            </a:r>
          </a:p>
        </p:txBody>
      </p:sp>
      <p:sp>
        <p:nvSpPr>
          <p:cNvPr id="7" name="TextBox 6">
            <a:extLst>
              <a:ext uri="{FF2B5EF4-FFF2-40B4-BE49-F238E27FC236}">
                <a16:creationId xmlns:a16="http://schemas.microsoft.com/office/drawing/2014/main" id="{5B6E387D-CBBB-4537-81D6-C6CCA1E57DA5}"/>
              </a:ext>
            </a:extLst>
          </p:cNvPr>
          <p:cNvSpPr txBox="1"/>
          <p:nvPr/>
        </p:nvSpPr>
        <p:spPr>
          <a:xfrm>
            <a:off x="4606507" y="1410355"/>
            <a:ext cx="6970142" cy="5447645"/>
          </a:xfrm>
          <a:prstGeom prst="rect">
            <a:avLst/>
          </a:prstGeom>
          <a:noFill/>
        </p:spPr>
        <p:txBody>
          <a:bodyPr wrap="square" rtlCol="0">
            <a:spAutoFit/>
          </a:bodyPr>
          <a:lstStyle/>
          <a:p>
            <a:pPr>
              <a:lnSpc>
                <a:spcPct val="110000"/>
              </a:lnSpc>
              <a:buNone/>
            </a:pPr>
            <a:r>
              <a:rPr lang="en-GB" sz="1200" dirty="0"/>
              <a:t>ROYAL COLLEGE OF OBSTETRICIANS AND GYNAECOLOGISTS. (2001). INDUCTION OF LABOUR. CLINICAL GUIDELINE 9, LONDON:</a:t>
            </a:r>
          </a:p>
          <a:p>
            <a:pPr>
              <a:lnSpc>
                <a:spcPct val="110000"/>
              </a:lnSpc>
              <a:buNone/>
            </a:pPr>
            <a:r>
              <a:rPr lang="en-GB" sz="1200" dirty="0"/>
              <a:t>RCOG. </a:t>
            </a:r>
            <a:r>
              <a:rPr lang="en-GB" sz="1200" dirty="0">
                <a:hlinkClick r:id="rId4"/>
              </a:rPr>
              <a:t>http://www.perinatal.sld.cu/docs/guiasclinicas/inductionoflabour.pdf</a:t>
            </a:r>
            <a:r>
              <a:rPr lang="en-GB" sz="1200" dirty="0"/>
              <a:t>   </a:t>
            </a:r>
          </a:p>
          <a:p>
            <a:pPr>
              <a:lnSpc>
                <a:spcPct val="110000"/>
              </a:lnSpc>
              <a:buNone/>
            </a:pPr>
            <a:endParaRPr lang="en-GB" sz="1200" dirty="0"/>
          </a:p>
          <a:p>
            <a:pPr>
              <a:lnSpc>
                <a:spcPct val="110000"/>
              </a:lnSpc>
              <a:buNone/>
            </a:pPr>
            <a:r>
              <a:rPr lang="en-GB" sz="1200" dirty="0"/>
              <a:t>ROYAL COLLEGE OF OBSTETRICIANS AND GYNAECOLOGISTS. (2008). INDUCTION OF LABOUR, 2ND EDITION. CLINICAL GUIDELINE</a:t>
            </a:r>
          </a:p>
          <a:p>
            <a:pPr>
              <a:lnSpc>
                <a:spcPct val="110000"/>
              </a:lnSpc>
              <a:buNone/>
            </a:pPr>
            <a:r>
              <a:rPr lang="en-GB" sz="1200" dirty="0"/>
              <a:t>70, LONDON: RCOG. </a:t>
            </a:r>
            <a:r>
              <a:rPr lang="en-GB" sz="1200" dirty="0">
                <a:hlinkClick r:id="rId5"/>
              </a:rPr>
              <a:t>HTTPS://WWW.NICE.ORG.UK/GUIDANCE/CG70/EVIDENCE/FULL-GUIDELINE-PDF-241871149</a:t>
            </a:r>
            <a:r>
              <a:rPr lang="en-GB" sz="1200" dirty="0"/>
              <a:t> </a:t>
            </a:r>
          </a:p>
          <a:p>
            <a:pPr>
              <a:lnSpc>
                <a:spcPct val="110000"/>
              </a:lnSpc>
              <a:buNone/>
            </a:pPr>
            <a:r>
              <a:rPr lang="en-GB" sz="1200" dirty="0"/>
              <a:t> </a:t>
            </a:r>
          </a:p>
          <a:p>
            <a:pPr>
              <a:lnSpc>
                <a:spcPct val="110000"/>
              </a:lnSpc>
              <a:buNone/>
            </a:pPr>
            <a:r>
              <a:rPr lang="en-GB" sz="1200" dirty="0"/>
              <a:t>SALAMEH AI, RUFFIN VA AND BORON WF (2014). ‘EFFECTS OF METABOLIC ACIDOSIS ON INTRACELLULAR PH RESPONSES IN</a:t>
            </a:r>
          </a:p>
          <a:p>
            <a:pPr>
              <a:lnSpc>
                <a:spcPct val="110000"/>
              </a:lnSpc>
              <a:buNone/>
            </a:pPr>
            <a:r>
              <a:rPr lang="en-GB" sz="1200" dirty="0"/>
              <a:t>MULTIPLE CELL TYPES’  THE AMERICAN JOURNAL OF PHYSIOLOGY REGULATORY, INTEGRATIVE AND COMPARATIVE PHYSIOLOGY,</a:t>
            </a:r>
          </a:p>
          <a:p>
            <a:pPr>
              <a:lnSpc>
                <a:spcPct val="110000"/>
              </a:lnSpc>
              <a:buNone/>
            </a:pPr>
            <a:r>
              <a:rPr lang="en-GB" sz="1200" dirty="0"/>
              <a:t>307(12): R1413-1427. </a:t>
            </a:r>
            <a:r>
              <a:rPr lang="en-GB" sz="1200" dirty="0">
                <a:hlinkClick r:id="rId6"/>
              </a:rPr>
              <a:t>https://www.ncbi.nlm.nih.gov/pmc/articles/PMC4269672/</a:t>
            </a:r>
            <a:r>
              <a:rPr lang="en-GB" sz="1200" dirty="0"/>
              <a:t>   </a:t>
            </a:r>
            <a:r>
              <a:rPr lang="en-GB" sz="1200" dirty="0">
                <a:hlinkClick r:id="rId7"/>
              </a:rPr>
              <a:t>https://pubmed.ncbi.nlm.nih.gov/25209413/</a:t>
            </a:r>
            <a:endParaRPr lang="en-GB" sz="1200" dirty="0"/>
          </a:p>
          <a:p>
            <a:pPr>
              <a:lnSpc>
                <a:spcPct val="110000"/>
              </a:lnSpc>
              <a:buNone/>
            </a:pPr>
            <a:r>
              <a:rPr lang="en-GB" sz="1200" dirty="0"/>
              <a:t>DOI: 10.1152/AJPREGU.00154.2014  </a:t>
            </a:r>
            <a:r>
              <a:rPr lang="en-GB" sz="1200" dirty="0">
                <a:hlinkClick r:id="rId8"/>
              </a:rPr>
              <a:t>https://journals.physiology.org/doi/full/10.1152/ajpregu.00154.2014</a:t>
            </a:r>
            <a:r>
              <a:rPr lang="en-GB" sz="1200" dirty="0"/>
              <a:t> </a:t>
            </a:r>
          </a:p>
          <a:p>
            <a:pPr>
              <a:lnSpc>
                <a:spcPct val="110000"/>
              </a:lnSpc>
              <a:buNone/>
            </a:pPr>
            <a:endParaRPr lang="en-GB" sz="1200" dirty="0"/>
          </a:p>
          <a:p>
            <a:pPr>
              <a:lnSpc>
                <a:spcPct val="110000"/>
              </a:lnSpc>
              <a:buNone/>
            </a:pPr>
            <a:r>
              <a:rPr lang="en-GB" sz="1200" dirty="0"/>
              <a:t>SHEPHERD, L. (2019). INDUCTION WITH SYNTHETIC OXYTOCIN: LESS IS MORE. AIMS JOURNAL 2019, VOL 31, NO 4</a:t>
            </a:r>
          </a:p>
          <a:p>
            <a:pPr>
              <a:lnSpc>
                <a:spcPct val="110000"/>
              </a:lnSpc>
              <a:buNone/>
            </a:pPr>
            <a:r>
              <a:rPr lang="en-GB" sz="1200" dirty="0">
                <a:hlinkClick r:id="rId9"/>
              </a:rPr>
              <a:t>HTTPS://WWW.AIMS.ORG.UK/JOURNAL/ITEM/UNLICENSED-OXYTOCIN-DOSES</a:t>
            </a:r>
            <a:r>
              <a:rPr lang="en-GB" sz="1200" dirty="0"/>
              <a:t> </a:t>
            </a:r>
          </a:p>
          <a:p>
            <a:pPr>
              <a:lnSpc>
                <a:spcPct val="110000"/>
              </a:lnSpc>
              <a:buNone/>
            </a:pPr>
            <a:endParaRPr lang="en-GB" sz="1200" dirty="0"/>
          </a:p>
          <a:p>
            <a:pPr>
              <a:lnSpc>
                <a:spcPct val="110000"/>
              </a:lnSpc>
              <a:buNone/>
            </a:pPr>
            <a:r>
              <a:rPr lang="en-GB" sz="1200" dirty="0"/>
              <a:t>THEOBALD G, W. (1959). ‘THE SEPARATE RELEASE OF OXYTOCIN AND ANTIDIURETIC HORMONE’. JOURNAL OF PHYSIOLOGY, FEB.</a:t>
            </a:r>
          </a:p>
          <a:p>
            <a:pPr>
              <a:lnSpc>
                <a:spcPct val="110000"/>
              </a:lnSpc>
              <a:buNone/>
            </a:pPr>
            <a:r>
              <a:rPr lang="en-GB" sz="1200" dirty="0"/>
              <a:t>149: 443-461.  </a:t>
            </a:r>
            <a:r>
              <a:rPr lang="en-GB" sz="1200" dirty="0">
                <a:hlinkClick r:id="rId10"/>
              </a:rPr>
              <a:t>https://physoc.onlinelibrary.wiley.com/doi/pdf/10.1113/jphysiol.1959.sp006351</a:t>
            </a:r>
            <a:endParaRPr lang="en-GB" sz="1200" dirty="0"/>
          </a:p>
          <a:p>
            <a:endParaRPr lang="en-GB"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2" name="Title 1">
            <a:extLst>
              <a:ext uri="{FF2B5EF4-FFF2-40B4-BE49-F238E27FC236}">
                <a16:creationId xmlns:a16="http://schemas.microsoft.com/office/drawing/2014/main" id="{1D7AB1A7-2DD3-4B32-93C9-607C8C81611A}"/>
              </a:ext>
            </a:extLst>
          </p:cNvPr>
          <p:cNvSpPr>
            <a:spLocks noGrp="1"/>
          </p:cNvSpPr>
          <p:nvPr>
            <p:ph type="title"/>
          </p:nvPr>
        </p:nvSpPr>
        <p:spPr>
          <a:xfrm>
            <a:off x="457201" y="1193576"/>
            <a:ext cx="3145533" cy="4018201"/>
          </a:xfrm>
        </p:spPr>
        <p:txBody>
          <a:bodyPr vert="horz" lIns="91440" tIns="45720" rIns="91440" bIns="45720" rtlCol="0" anchor="ctr">
            <a:normAutofit/>
          </a:bodyPr>
          <a:lstStyle/>
          <a:p>
            <a:pPr algn="l"/>
            <a:br>
              <a:rPr lang="en-US" sz="4100" dirty="0"/>
            </a:br>
            <a:r>
              <a:rPr lang="en-US" sz="4100" dirty="0"/>
              <a:t>references (continued)</a:t>
            </a:r>
          </a:p>
        </p:txBody>
      </p:sp>
      <p:sp>
        <p:nvSpPr>
          <p:cNvPr id="5" name="TextBox 4">
            <a:extLst>
              <a:ext uri="{FF2B5EF4-FFF2-40B4-BE49-F238E27FC236}">
                <a16:creationId xmlns:a16="http://schemas.microsoft.com/office/drawing/2014/main" id="{CCB5BEE0-1BB4-42B3-AC00-C82E4F8494E8}"/>
              </a:ext>
            </a:extLst>
          </p:cNvPr>
          <p:cNvSpPr txBox="1"/>
          <p:nvPr/>
        </p:nvSpPr>
        <p:spPr>
          <a:xfrm>
            <a:off x="4517136" y="845389"/>
            <a:ext cx="6760463" cy="5262113"/>
          </a:xfrm>
          <a:prstGeom prst="rect">
            <a:avLst/>
          </a:prstGeom>
        </p:spPr>
        <p:txBody>
          <a:bodyPr vert="horz" lIns="91440" tIns="45720" rIns="91440" bIns="45720" rtlCol="0" anchor="ctr">
            <a:normAutofit/>
          </a:bodyPr>
          <a:lstStyle/>
          <a:p>
            <a:pPr indent="-228600">
              <a:lnSpc>
                <a:spcPct val="110000"/>
              </a:lnSpc>
              <a:spcAft>
                <a:spcPts val="600"/>
              </a:spcAft>
              <a:buClr>
                <a:schemeClr val="tx1"/>
              </a:buClr>
              <a:buFont typeface="Arial" panose="020B0604020202020204" pitchFamily="34" charset="0"/>
              <a:buChar char="•"/>
            </a:pPr>
            <a:r>
              <a:rPr lang="en-US" sz="1200" cap="all" dirty="0"/>
              <a:t>WEEKS A AND NEILSON J (2015). ‘RETHINKING OUR APPROACH TO POSTPARTUM HAEMORRHAGE AND UTEROTONICS’. </a:t>
            </a:r>
          </a:p>
          <a:p>
            <a:pPr indent="-228600">
              <a:lnSpc>
                <a:spcPct val="110000"/>
              </a:lnSpc>
              <a:spcAft>
                <a:spcPts val="600"/>
              </a:spcAft>
              <a:buClr>
                <a:schemeClr val="tx1"/>
              </a:buClr>
              <a:buFont typeface="Arial" panose="020B0604020202020204" pitchFamily="34" charset="0"/>
              <a:buChar char="•"/>
            </a:pPr>
            <a:r>
              <a:rPr lang="en-US" sz="1200" cap="all" dirty="0"/>
              <a:t>BRITISH MEDICAL JOURNAL, 351:  H3251. </a:t>
            </a:r>
            <a:r>
              <a:rPr lang="en-US" sz="1200" cap="all" dirty="0">
                <a:hlinkClick r:id="rId3"/>
              </a:rPr>
              <a:t>https://livrepository.liverpool.ac.uk/2047825/</a:t>
            </a:r>
            <a:r>
              <a:rPr lang="en-US" sz="1200" cap="all" dirty="0"/>
              <a:t> </a:t>
            </a:r>
            <a:r>
              <a:rPr lang="en-US" sz="1200" cap="all" dirty="0">
                <a:hlinkClick r:id="rId4"/>
              </a:rPr>
              <a:t>DOI: 10.1136/bmj.h3251</a:t>
            </a:r>
            <a:endParaRPr lang="en-US" sz="1200" cap="all" dirty="0"/>
          </a:p>
          <a:p>
            <a:pPr indent="-228600">
              <a:lnSpc>
                <a:spcPct val="110000"/>
              </a:lnSpc>
              <a:spcAft>
                <a:spcPts val="600"/>
              </a:spcAft>
              <a:buClr>
                <a:schemeClr val="tx1"/>
              </a:buClr>
              <a:buFont typeface="Arial" panose="020B0604020202020204" pitchFamily="34" charset="0"/>
              <a:buChar char="•"/>
            </a:pPr>
            <a:r>
              <a:rPr lang="en-US" sz="1200" cap="all" dirty="0">
                <a:hlinkClick r:id="rId5"/>
              </a:rPr>
              <a:t>https://livrepository.liverpool.ac.uk/2047825/1/Weeks%20Neilson%20BMJ%202015%20351%20h3251.pdf</a:t>
            </a:r>
            <a:r>
              <a:rPr lang="en-US" sz="1200" cap="all" dirty="0"/>
              <a:t> </a:t>
            </a:r>
          </a:p>
          <a:p>
            <a:pPr indent="-228600">
              <a:lnSpc>
                <a:spcPct val="110000"/>
              </a:lnSpc>
              <a:spcAft>
                <a:spcPts val="600"/>
              </a:spcAft>
              <a:buClr>
                <a:schemeClr val="tx1"/>
              </a:buClr>
              <a:buFont typeface="Arial" panose="020B0604020202020204" pitchFamily="34" charset="0"/>
              <a:buChar char="•"/>
            </a:pPr>
            <a:endParaRPr lang="en-US" sz="1200" cap="all" dirty="0"/>
          </a:p>
          <a:p>
            <a:pPr indent="-228600">
              <a:lnSpc>
                <a:spcPct val="110000"/>
              </a:lnSpc>
              <a:spcAft>
                <a:spcPts val="600"/>
              </a:spcAft>
              <a:buClr>
                <a:schemeClr val="tx1"/>
              </a:buClr>
              <a:buFont typeface="Arial" panose="020B0604020202020204" pitchFamily="34" charset="0"/>
              <a:buChar char="•"/>
            </a:pPr>
            <a:r>
              <a:rPr lang="en-US" sz="1200" cap="all" dirty="0"/>
              <a:t>WORLD HEALTH ORGANISATION (2010). OXYTOCIN: </a:t>
            </a:r>
            <a:r>
              <a:rPr lang="en-US" sz="1200" i="1" cap="all" dirty="0"/>
              <a:t>Oxytocin: Adopted Text for the International Pharmacopoeia</a:t>
            </a:r>
            <a:r>
              <a:rPr lang="en-US" sz="1200" cap="all" dirty="0"/>
              <a:t>,</a:t>
            </a:r>
          </a:p>
          <a:p>
            <a:pPr indent="-228600">
              <a:lnSpc>
                <a:spcPct val="110000"/>
              </a:lnSpc>
              <a:spcAft>
                <a:spcPts val="600"/>
              </a:spcAft>
              <a:buClr>
                <a:schemeClr val="tx1"/>
              </a:buClr>
              <a:buFont typeface="Arial" panose="020B0604020202020204" pitchFamily="34" charset="0"/>
              <a:buChar char="•"/>
            </a:pPr>
            <a:r>
              <a:rPr lang="en-US" sz="1200" cap="all" dirty="0"/>
              <a:t>(REQUIREMENTS, P 2) </a:t>
            </a:r>
            <a:r>
              <a:rPr lang="en-US" sz="1200" u="sng" cap="all" dirty="0">
                <a:hlinkClick r:id="rId6"/>
              </a:rPr>
              <a:t>www.who.int/medicines/publications/pharmacopoeia/Oxytocin-mono_QAS07241FINALJune10.pdf</a:t>
            </a:r>
            <a:r>
              <a:rPr lang="en-US" sz="1200" cap="all" dirty="0"/>
              <a:t> </a:t>
            </a:r>
          </a:p>
          <a:p>
            <a:pPr indent="-228600">
              <a:lnSpc>
                <a:spcPct val="110000"/>
              </a:lnSpc>
              <a:spcAft>
                <a:spcPts val="600"/>
              </a:spcAft>
              <a:buClr>
                <a:schemeClr val="tx1"/>
              </a:buClr>
              <a:buFont typeface="Arial" panose="020B0604020202020204" pitchFamily="34" charset="0"/>
              <a:buChar char="•"/>
            </a:pPr>
            <a:endParaRPr lang="en-US" sz="1200" cap="all" dirty="0"/>
          </a:p>
          <a:p>
            <a:pPr indent="-228600">
              <a:lnSpc>
                <a:spcPct val="110000"/>
              </a:lnSpc>
              <a:spcAft>
                <a:spcPts val="600"/>
              </a:spcAft>
              <a:buClr>
                <a:schemeClr val="tx1"/>
              </a:buClr>
              <a:buFont typeface="Arial" panose="020B0604020202020204" pitchFamily="34" charset="0"/>
              <a:buChar char="•"/>
            </a:pPr>
            <a:r>
              <a:rPr lang="en-US" sz="1200" cap="all" dirty="0"/>
              <a:t>VRACHNIS N, MALAMAS F, M, STAVROS S, DELIGEOROGLOU E AND ILIODROMITI Z. (2011). ‘THE OXYTOCIN-OXYTOCIN RECEPTOR</a:t>
            </a:r>
          </a:p>
          <a:p>
            <a:pPr indent="-228600">
              <a:lnSpc>
                <a:spcPct val="110000"/>
              </a:lnSpc>
              <a:spcAft>
                <a:spcPts val="600"/>
              </a:spcAft>
              <a:buClr>
                <a:schemeClr val="tx1"/>
              </a:buClr>
              <a:buFont typeface="Arial" panose="020B0604020202020204" pitchFamily="34" charset="0"/>
              <a:buChar char="•"/>
            </a:pPr>
            <a:r>
              <a:rPr lang="en-US" sz="1200" cap="all" dirty="0"/>
              <a:t>SYSTEM AND ITS ANTAGONISTS  AS TOCOLYTIC AGENTS’. INTERNATIONAL JOURNAL OF ENDOCRINOLOGY, 350546.</a:t>
            </a:r>
          </a:p>
          <a:p>
            <a:pPr indent="-228600">
              <a:lnSpc>
                <a:spcPct val="110000"/>
              </a:lnSpc>
              <a:spcAft>
                <a:spcPts val="600"/>
              </a:spcAft>
              <a:buClr>
                <a:schemeClr val="tx1"/>
              </a:buClr>
              <a:buFont typeface="Arial" panose="020B0604020202020204" pitchFamily="34" charset="0"/>
              <a:buChar char="•"/>
            </a:pPr>
            <a:r>
              <a:rPr lang="en-US" sz="1200" cap="all" dirty="0">
                <a:hlinkClick r:id="rId7"/>
              </a:rPr>
              <a:t>https://www.hindawi.com/journals/ije/2011/350546/ref</a:t>
            </a:r>
            <a:r>
              <a:rPr lang="en-US" sz="1200" cap="all" dirty="0"/>
              <a:t> </a:t>
            </a:r>
          </a:p>
        </p:txBody>
      </p:sp>
      <p:pic>
        <p:nvPicPr>
          <p:cNvPr id="16" name="Picture 1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117734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573025"/>
            <a:ext cx="10364451" cy="1641670"/>
          </a:xfrm>
          <a:solidFill>
            <a:srgbClr val="FFFF00"/>
          </a:solidFill>
        </p:spPr>
        <p:txBody>
          <a:bodyPr>
            <a:normAutofit fontScale="90000"/>
          </a:bodyPr>
          <a:lstStyle/>
          <a:p>
            <a:r>
              <a:rPr lang="en-GB" sz="4000" dirty="0"/>
              <a:t>Handout </a:t>
            </a:r>
            <a:br>
              <a:rPr lang="en-GB" sz="4000" dirty="0"/>
            </a:br>
            <a:r>
              <a:rPr lang="en-GB" sz="4000" dirty="0"/>
              <a:t>Reflective Questions For Revalidation</a:t>
            </a:r>
            <a:br>
              <a:rPr lang="en-GB" sz="4000" dirty="0"/>
            </a:br>
            <a:r>
              <a:rPr lang="en-GB" dirty="0"/>
              <a:t> </a:t>
            </a:r>
            <a:r>
              <a:rPr lang="en-GB" sz="2000" dirty="0"/>
              <a:t>slide 1/3</a:t>
            </a:r>
          </a:p>
        </p:txBody>
      </p:sp>
      <p:sp>
        <p:nvSpPr>
          <p:cNvPr id="3" name="Content Placeholder 2"/>
          <p:cNvSpPr>
            <a:spLocks noGrp="1"/>
          </p:cNvSpPr>
          <p:nvPr>
            <p:ph sz="quarter" idx="13"/>
          </p:nvPr>
        </p:nvSpPr>
        <p:spPr/>
        <p:txBody>
          <a:bodyPr/>
          <a:lstStyle/>
          <a:p>
            <a:r>
              <a:rPr lang="en-GB" dirty="0"/>
              <a:t> https:///journal/item/unlicensed-oxytocin-doses </a:t>
            </a:r>
          </a:p>
        </p:txBody>
      </p:sp>
      <p:sp>
        <p:nvSpPr>
          <p:cNvPr id="4" name="Rectangle 3"/>
          <p:cNvSpPr/>
          <p:nvPr/>
        </p:nvSpPr>
        <p:spPr>
          <a:xfrm>
            <a:off x="261269" y="2082637"/>
            <a:ext cx="11668836" cy="3785652"/>
          </a:xfrm>
          <a:prstGeom prst="rect">
            <a:avLst/>
          </a:prstGeom>
        </p:spPr>
        <p:txBody>
          <a:bodyPr wrap="square">
            <a:spAutoFit/>
          </a:bodyPr>
          <a:lstStyle/>
          <a:p>
            <a:pPr marL="342900" marR="0" lvl="0" indent="-342900">
              <a:lnSpc>
                <a:spcPct val="200000"/>
              </a:lnSpc>
              <a:buFont typeface="+mj-lt"/>
              <a:buAutoNum type="arabicPeriod"/>
            </a:pPr>
            <a:r>
              <a:rPr lang="en-GB" sz="2000" dirty="0">
                <a:latin typeface="Arial" charset="0"/>
                <a:ea typeface="Times New Roman" charset="0"/>
              </a:rPr>
              <a:t>Having read this article/presentation and Vrachnis et al (201), why is less synthetic oxytocin more effective?  What steps would you take to prevent de-sensitising oxytocin receptors and its subsequent side effects such as severe pain, fetal distress, uterine atony, tetanic contractions, PPH and so on? </a:t>
            </a:r>
            <a:endParaRPr lang="en-GB" sz="2000" dirty="0">
              <a:latin typeface="Times New Roman" charset="0"/>
              <a:ea typeface="Times New Roman" charset="0"/>
            </a:endParaRPr>
          </a:p>
          <a:p>
            <a:pPr marL="342900" marR="0" lvl="0" indent="-342900">
              <a:lnSpc>
                <a:spcPct val="200000"/>
              </a:lnSpc>
              <a:buFont typeface="+mj-lt"/>
              <a:buAutoNum type="arabicPeriod"/>
            </a:pPr>
            <a:r>
              <a:rPr lang="en-GB" sz="2000" dirty="0">
                <a:latin typeface="Arial" charset="0"/>
                <a:ea typeface="Times New Roman" charset="0"/>
              </a:rPr>
              <a:t>Why is it advisable to discontinue synthetic oxytocin during the second stage and how do you achieve that with maximum efficiency?</a:t>
            </a:r>
          </a:p>
        </p:txBody>
      </p:sp>
      <p:pic>
        <p:nvPicPr>
          <p:cNvPr id="7" name="Picture 6"/>
          <p:cNvPicPr>
            <a:picLocks noChangeAspect="1"/>
          </p:cNvPicPr>
          <p:nvPr/>
        </p:nvPicPr>
        <p:blipFill>
          <a:blip r:embed="rId3"/>
          <a:stretch>
            <a:fillRect/>
          </a:stretch>
        </p:blipFill>
        <p:spPr>
          <a:xfrm>
            <a:off x="9512103" y="12192"/>
            <a:ext cx="2679897" cy="1164218"/>
          </a:xfrm>
          <a:prstGeom prst="rect">
            <a:avLst/>
          </a:prstGeom>
        </p:spPr>
      </p:pic>
    </p:spTree>
    <p:extLst>
      <p:ext uri="{BB962C8B-B14F-4D97-AF65-F5344CB8AC3E}">
        <p14:creationId xmlns:p14="http://schemas.microsoft.com/office/powerpoint/2010/main" val="1594890468"/>
      </p:ext>
    </p:extLst>
  </p:cSld>
  <p:clrMapOvr>
    <a:masterClrMapping/>
  </p:clrMapOvr>
  <mc:AlternateContent xmlns:mc="http://schemas.openxmlformats.org/markup-compatibility/2006" xmlns:p14="http://schemas.microsoft.com/office/powerpoint/2010/main">
    <mc:Choice Requires="p14">
      <p:transition spd="slow" p14:dur="2000" advTm="16397"/>
    </mc:Choice>
    <mc:Fallback xmlns="">
      <p:transition spd="slow" advTm="1639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917" y="250985"/>
            <a:ext cx="10364451" cy="1596177"/>
          </a:xfrm>
          <a:solidFill>
            <a:srgbClr val="FFFF00"/>
          </a:solidFill>
        </p:spPr>
        <p:txBody>
          <a:bodyPr>
            <a:normAutofit fontScale="90000"/>
          </a:bodyPr>
          <a:lstStyle/>
          <a:p>
            <a:r>
              <a:rPr lang="en-GB" sz="4000" dirty="0"/>
              <a:t>Handout </a:t>
            </a:r>
            <a:br>
              <a:rPr lang="en-GB" sz="4000" dirty="0"/>
            </a:br>
            <a:r>
              <a:rPr lang="en-GB" sz="4000" dirty="0"/>
              <a:t>Reflective Questions For Revalidation</a:t>
            </a:r>
            <a:br>
              <a:rPr lang="en-GB" dirty="0"/>
            </a:br>
            <a:r>
              <a:rPr lang="en-GB" sz="2000" dirty="0"/>
              <a:t>slide 2/3</a:t>
            </a:r>
            <a:br>
              <a:rPr lang="en-GB" dirty="0"/>
            </a:br>
            <a:endParaRPr lang="en-GB" dirty="0"/>
          </a:p>
        </p:txBody>
      </p:sp>
      <p:pic>
        <p:nvPicPr>
          <p:cNvPr id="7" name="Picture 6"/>
          <p:cNvPicPr>
            <a:picLocks noChangeAspect="1"/>
          </p:cNvPicPr>
          <p:nvPr/>
        </p:nvPicPr>
        <p:blipFill>
          <a:blip r:embed="rId3"/>
          <a:stretch>
            <a:fillRect/>
          </a:stretch>
        </p:blipFill>
        <p:spPr>
          <a:xfrm>
            <a:off x="134112" y="141257"/>
            <a:ext cx="1779687" cy="773143"/>
          </a:xfrm>
          <a:prstGeom prst="rect">
            <a:avLst/>
          </a:prstGeom>
        </p:spPr>
      </p:pic>
      <p:sp>
        <p:nvSpPr>
          <p:cNvPr id="3" name="Content Placeholder 2"/>
          <p:cNvSpPr>
            <a:spLocks noGrp="1"/>
          </p:cNvSpPr>
          <p:nvPr>
            <p:ph sz="quarter" idx="13"/>
          </p:nvPr>
        </p:nvSpPr>
        <p:spPr>
          <a:xfrm>
            <a:off x="913774" y="2187767"/>
            <a:ext cx="10363826" cy="3424107"/>
          </a:xfrm>
        </p:spPr>
        <p:txBody>
          <a:bodyPr/>
          <a:lstStyle/>
          <a:p>
            <a:r>
              <a:rPr lang="en-GB" dirty="0"/>
              <a:t> https://</a:t>
            </a:r>
            <a:r>
              <a:rPr lang="en-GB" dirty="0" err="1"/>
              <a:t>www.aims.org.uk</a:t>
            </a:r>
            <a:r>
              <a:rPr lang="en-GB" dirty="0"/>
              <a:t>/journal/item/unlicensed-oxytocin-doses </a:t>
            </a:r>
          </a:p>
        </p:txBody>
      </p:sp>
      <p:sp>
        <p:nvSpPr>
          <p:cNvPr id="4" name="Rectangle 3"/>
          <p:cNvSpPr/>
          <p:nvPr/>
        </p:nvSpPr>
        <p:spPr>
          <a:xfrm>
            <a:off x="406145" y="1737434"/>
            <a:ext cx="11379083" cy="2162387"/>
          </a:xfrm>
          <a:prstGeom prst="rect">
            <a:avLst/>
          </a:prstGeom>
        </p:spPr>
        <p:txBody>
          <a:bodyPr wrap="square">
            <a:spAutoFit/>
          </a:bodyPr>
          <a:lstStyle/>
          <a:p>
            <a:pPr marL="342900" marR="0" lvl="0" indent="-342900">
              <a:lnSpc>
                <a:spcPct val="200000"/>
              </a:lnSpc>
              <a:buFont typeface="+mj-lt"/>
              <a:buAutoNum type="arabicPeriod"/>
            </a:pPr>
            <a:endParaRPr lang="en-GB" sz="1600" dirty="0">
              <a:latin typeface="Arial" charset="0"/>
              <a:ea typeface="Times New Roman" charset="0"/>
            </a:endParaRPr>
          </a:p>
          <a:p>
            <a:pPr marL="342900" marR="0" lvl="0" indent="-342900">
              <a:lnSpc>
                <a:spcPct val="200000"/>
              </a:lnSpc>
              <a:buFont typeface="+mj-lt"/>
              <a:buAutoNum type="arabicPeriod"/>
            </a:pPr>
            <a:endParaRPr lang="en-GB" dirty="0">
              <a:latin typeface="Arial" charset="0"/>
              <a:ea typeface="Times New Roman" charset="0"/>
            </a:endParaRPr>
          </a:p>
          <a:p>
            <a:pPr marL="342900" marR="0" lvl="0" indent="-342900">
              <a:lnSpc>
                <a:spcPct val="200000"/>
              </a:lnSpc>
              <a:buFont typeface="+mj-lt"/>
              <a:buAutoNum type="arabicPeriod"/>
            </a:pPr>
            <a:endParaRPr lang="en-GB" dirty="0">
              <a:latin typeface="Arial" charset="0"/>
              <a:ea typeface="Times New Roman" charset="0"/>
            </a:endParaRPr>
          </a:p>
          <a:p>
            <a:pPr marL="342900" marR="0" lvl="0" indent="-342900">
              <a:lnSpc>
                <a:spcPct val="200000"/>
              </a:lnSpc>
              <a:buFont typeface="+mj-lt"/>
              <a:buAutoNum type="arabicPeriod"/>
            </a:pPr>
            <a:endParaRPr lang="en-GB" dirty="0">
              <a:latin typeface="Times New Roman" charset="0"/>
              <a:ea typeface="Times New Roman" charset="0"/>
            </a:endParaRPr>
          </a:p>
        </p:txBody>
      </p:sp>
      <p:sp>
        <p:nvSpPr>
          <p:cNvPr id="8" name="TextBox 7">
            <a:extLst>
              <a:ext uri="{FF2B5EF4-FFF2-40B4-BE49-F238E27FC236}">
                <a16:creationId xmlns:a16="http://schemas.microsoft.com/office/drawing/2014/main" id="{ED7BCEDB-7D6B-4FE8-844A-3F6F174BE408}"/>
              </a:ext>
            </a:extLst>
          </p:cNvPr>
          <p:cNvSpPr txBox="1"/>
          <p:nvPr/>
        </p:nvSpPr>
        <p:spPr>
          <a:xfrm>
            <a:off x="1023955" y="2215000"/>
            <a:ext cx="9569283" cy="3847207"/>
          </a:xfrm>
          <a:prstGeom prst="rect">
            <a:avLst/>
          </a:prstGeom>
          <a:noFill/>
        </p:spPr>
        <p:txBody>
          <a:bodyPr wrap="square">
            <a:spAutoFit/>
          </a:bodyPr>
          <a:lstStyle/>
          <a:p>
            <a:pPr>
              <a:buNone/>
            </a:pPr>
            <a:r>
              <a:rPr lang="en-GB" sz="2000" dirty="0"/>
              <a:t>Check the pump specification for use (and that you have been trained to use the pump) and that the correct instructions are attached to the pump that you are using. Also for safety, check whether the bolus function has been disabled by the Manufacturer or hospital department responsible for servicing and calibrating the IVI motorised pumps.</a:t>
            </a:r>
          </a:p>
          <a:p>
            <a:pPr>
              <a:buNone/>
            </a:pPr>
            <a:endParaRPr lang="en-GB" dirty="0"/>
          </a:p>
          <a:p>
            <a:pPr>
              <a:buNone/>
            </a:pPr>
            <a:r>
              <a:rPr lang="en-GB" sz="2000" dirty="0"/>
              <a:t>Now, if you have ascertained that your synthetic oxytocin policy is unlicensed, (invoking the need for epidural analgesia for most women) can you identify any obstacles to bringing your consent procedure into line with your NMC Code of Practice, Duty of Candour and professional accountability? </a:t>
            </a:r>
          </a:p>
          <a:p>
            <a:pPr>
              <a:buNone/>
            </a:pPr>
            <a:endParaRPr lang="en-GB" dirty="0"/>
          </a:p>
          <a:p>
            <a:pPr>
              <a:buNone/>
            </a:pPr>
            <a:r>
              <a:rPr lang="en-GB" sz="2000" dirty="0"/>
              <a:t>In association with a compliant consent procedure, do you think the licensed dilution and dosage range should be on offer as well?</a:t>
            </a:r>
          </a:p>
        </p:txBody>
      </p:sp>
    </p:spTree>
    <p:extLst>
      <p:ext uri="{BB962C8B-B14F-4D97-AF65-F5344CB8AC3E}">
        <p14:creationId xmlns:p14="http://schemas.microsoft.com/office/powerpoint/2010/main" val="2014554939"/>
      </p:ext>
    </p:extLst>
  </p:cSld>
  <p:clrMapOvr>
    <a:masterClrMapping/>
  </p:clrMapOvr>
  <mc:AlternateContent xmlns:mc="http://schemas.openxmlformats.org/markup-compatibility/2006" xmlns:p14="http://schemas.microsoft.com/office/powerpoint/2010/main">
    <mc:Choice Requires="p14">
      <p:transition spd="slow" p14:dur="2000" advTm="26968"/>
    </mc:Choice>
    <mc:Fallback xmlns="">
      <p:transition spd="slow" advTm="2696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
            <a:ext cx="12192000" cy="1905227"/>
          </a:xfrm>
          <a:solidFill>
            <a:srgbClr val="FFFF00"/>
          </a:solidFill>
        </p:spPr>
        <p:txBody>
          <a:bodyPr/>
          <a:lstStyle/>
          <a:p>
            <a:r>
              <a:rPr lang="en-GB" dirty="0"/>
              <a:t>Handout </a:t>
            </a:r>
            <a:br>
              <a:rPr lang="en-GB" dirty="0"/>
            </a:br>
            <a:r>
              <a:rPr lang="en-GB" dirty="0"/>
              <a:t>Reflective questions for revalidation</a:t>
            </a:r>
            <a:br>
              <a:rPr lang="en-GB" dirty="0"/>
            </a:br>
            <a:r>
              <a:rPr lang="en-GB" sz="1800" dirty="0"/>
              <a:t>Slide 3/3</a:t>
            </a:r>
          </a:p>
        </p:txBody>
      </p:sp>
      <p:sp>
        <p:nvSpPr>
          <p:cNvPr id="3" name="Content Placeholder 2"/>
          <p:cNvSpPr>
            <a:spLocks noGrp="1"/>
          </p:cNvSpPr>
          <p:nvPr>
            <p:ph sz="quarter" idx="13"/>
          </p:nvPr>
        </p:nvSpPr>
        <p:spPr>
          <a:xfrm>
            <a:off x="914087" y="1908798"/>
            <a:ext cx="10363826" cy="4949202"/>
          </a:xfrm>
        </p:spPr>
        <p:txBody>
          <a:bodyPr>
            <a:normAutofit fontScale="25000" lnSpcReduction="20000"/>
          </a:bodyPr>
          <a:lstStyle/>
          <a:p>
            <a:pPr marL="342900" indent="-342900">
              <a:lnSpc>
                <a:spcPct val="200000"/>
              </a:lnSpc>
              <a:buAutoNum type="arabicPeriod" startAt="4"/>
            </a:pPr>
            <a:r>
              <a:rPr lang="en-GB" sz="6200" dirty="0">
                <a:latin typeface="+mj-lt"/>
                <a:ea typeface="Times New Roman" charset="0"/>
              </a:rPr>
              <a:t>Giving the licensed dose of synthetic oxytocin  produced better results and outcomes for women and their babies.  </a:t>
            </a:r>
            <a:r>
              <a:rPr lang="en-GB" sz="6200" b="1" dirty="0">
                <a:latin typeface="+mj-lt"/>
                <a:ea typeface="Times New Roman" charset="0"/>
              </a:rPr>
              <a:t>discuss.</a:t>
            </a:r>
          </a:p>
          <a:p>
            <a:pPr marL="342900" indent="-342900">
              <a:lnSpc>
                <a:spcPct val="200000"/>
              </a:lnSpc>
              <a:buAutoNum type="arabicPeriod" startAt="4"/>
            </a:pPr>
            <a:r>
              <a:rPr lang="en-GB" sz="6200" dirty="0">
                <a:latin typeface="+mj-lt"/>
                <a:ea typeface="Times New Roman" charset="0"/>
              </a:rPr>
              <a:t>Did this article/presentation give you any new ideas about how to care for the uterus during the intrapartum and postpartum period to bring the overall PPH rate (500mls or more) down to single percent figures? </a:t>
            </a:r>
          </a:p>
          <a:p>
            <a:pPr marL="342900" indent="-342900">
              <a:lnSpc>
                <a:spcPct val="200000"/>
              </a:lnSpc>
              <a:buAutoNum type="arabicPeriod" startAt="4"/>
            </a:pPr>
            <a:r>
              <a:rPr lang="en-GB" sz="6200" dirty="0">
                <a:latin typeface="+mj-lt"/>
                <a:ea typeface="Times New Roman" charset="0"/>
              </a:rPr>
              <a:t>Please reflect on the concept of introducing into midwifery practice a bespoke designed predictive assessment of ‘allowable blood loss’, and record it, based on a woman's  antenatal weight and Hb / haematocrit so that during the 3rd and 4th stage of labour the impact of her blood loss, and whether it was for her a postpartum haemorrhage can be factored in to the care plan for her future health, in relation to her Hb and BMI.</a:t>
            </a:r>
          </a:p>
          <a:p>
            <a:pPr marL="342900" indent="-342900">
              <a:lnSpc>
                <a:spcPct val="200000"/>
              </a:lnSpc>
              <a:buAutoNum type="arabicPeriod" startAt="4"/>
            </a:pPr>
            <a:endParaRPr lang="en-GB" sz="5600" dirty="0">
              <a:latin typeface="+mj-lt"/>
              <a:ea typeface="Times New Roman" charset="0"/>
            </a:endParaRPr>
          </a:p>
          <a:p>
            <a:pPr marL="342900" marR="0" lvl="0" indent="-342900">
              <a:lnSpc>
                <a:spcPct val="200000"/>
              </a:lnSpc>
              <a:buFont typeface="+mj-lt"/>
              <a:buAutoNum type="arabicPeriod"/>
            </a:pPr>
            <a:endParaRPr lang="en-GB" sz="3500" dirty="0">
              <a:latin typeface="Arial" charset="0"/>
              <a:ea typeface="Times New Roman" charset="0"/>
            </a:endParaRPr>
          </a:p>
          <a:p>
            <a:endParaRPr lang="en-GB" dirty="0"/>
          </a:p>
        </p:txBody>
      </p:sp>
      <p:pic>
        <p:nvPicPr>
          <p:cNvPr id="4" name="Picture 3"/>
          <p:cNvPicPr>
            <a:picLocks noChangeAspect="1"/>
          </p:cNvPicPr>
          <p:nvPr/>
        </p:nvPicPr>
        <p:blipFill>
          <a:blip r:embed="rId2"/>
          <a:stretch>
            <a:fillRect/>
          </a:stretch>
        </p:blipFill>
        <p:spPr>
          <a:xfrm>
            <a:off x="10119360" y="1"/>
            <a:ext cx="2072640" cy="900410"/>
          </a:xfrm>
          <a:prstGeom prst="rect">
            <a:avLst/>
          </a:prstGeom>
        </p:spPr>
      </p:pic>
    </p:spTree>
    <p:extLst>
      <p:ext uri="{BB962C8B-B14F-4D97-AF65-F5344CB8AC3E}">
        <p14:creationId xmlns:p14="http://schemas.microsoft.com/office/powerpoint/2010/main" val="159639171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53A8-BAD1-46E8-9B8F-96F999530D48}"/>
              </a:ext>
            </a:extLst>
          </p:cNvPr>
          <p:cNvSpPr>
            <a:spLocks noGrp="1"/>
          </p:cNvSpPr>
          <p:nvPr>
            <p:ph type="title"/>
          </p:nvPr>
        </p:nvSpPr>
        <p:spPr/>
        <p:txBody>
          <a:bodyPr/>
          <a:lstStyle/>
          <a:p>
            <a:r>
              <a:rPr lang="en-GB" dirty="0"/>
              <a:t>Find us on you tube</a:t>
            </a:r>
          </a:p>
        </p:txBody>
      </p:sp>
      <p:sp>
        <p:nvSpPr>
          <p:cNvPr id="3" name="Content Placeholder 2">
            <a:extLst>
              <a:ext uri="{FF2B5EF4-FFF2-40B4-BE49-F238E27FC236}">
                <a16:creationId xmlns:a16="http://schemas.microsoft.com/office/drawing/2014/main" id="{1FB3C83A-8A45-4F48-BAB6-89CA240205F5}"/>
              </a:ext>
            </a:extLst>
          </p:cNvPr>
          <p:cNvSpPr>
            <a:spLocks noGrp="1"/>
          </p:cNvSpPr>
          <p:nvPr>
            <p:ph sz="quarter" idx="13"/>
          </p:nvPr>
        </p:nvSpPr>
        <p:spPr/>
        <p:txBody>
          <a:bodyPr/>
          <a:lstStyle/>
          <a:p>
            <a:r>
              <a:rPr lang="en-GB" dirty="0"/>
              <a:t>You tube Channel - “Giving birth”</a:t>
            </a:r>
          </a:p>
          <a:p>
            <a:endParaRPr lang="en-GB" dirty="0"/>
          </a:p>
          <a:p>
            <a:r>
              <a:rPr lang="en-GB" dirty="0"/>
              <a:t>Like and subscribe to the channel</a:t>
            </a:r>
          </a:p>
          <a:p>
            <a:endParaRPr lang="en-GB" dirty="0"/>
          </a:p>
          <a:p>
            <a:r>
              <a:rPr lang="en-GB" dirty="0"/>
              <a:t>Press the notification button</a:t>
            </a:r>
          </a:p>
        </p:txBody>
      </p:sp>
    </p:spTree>
    <p:extLst>
      <p:ext uri="{BB962C8B-B14F-4D97-AF65-F5344CB8AC3E}">
        <p14:creationId xmlns:p14="http://schemas.microsoft.com/office/powerpoint/2010/main" val="1737628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CA00E-4227-40F9-B2AD-2946102D5762}"/>
              </a:ext>
            </a:extLst>
          </p:cNvPr>
          <p:cNvSpPr>
            <a:spLocks noGrp="1"/>
          </p:cNvSpPr>
          <p:nvPr>
            <p:ph type="title"/>
          </p:nvPr>
        </p:nvSpPr>
        <p:spPr/>
        <p:txBody>
          <a:bodyPr>
            <a:normAutofit/>
          </a:bodyPr>
          <a:lstStyle/>
          <a:p>
            <a:r>
              <a:rPr lang="en-GB" sz="8000" dirty="0"/>
              <a:t>subscribe</a:t>
            </a:r>
          </a:p>
        </p:txBody>
      </p:sp>
      <p:sp>
        <p:nvSpPr>
          <p:cNvPr id="3" name="Content Placeholder 2">
            <a:extLst>
              <a:ext uri="{FF2B5EF4-FFF2-40B4-BE49-F238E27FC236}">
                <a16:creationId xmlns:a16="http://schemas.microsoft.com/office/drawing/2014/main" id="{E7338C3E-E7D8-40DD-BDA2-DC91606A34CC}"/>
              </a:ext>
            </a:extLst>
          </p:cNvPr>
          <p:cNvSpPr>
            <a:spLocks noGrp="1"/>
          </p:cNvSpPr>
          <p:nvPr>
            <p:ph sz="quarter" idx="13"/>
          </p:nvPr>
        </p:nvSpPr>
        <p:spPr/>
        <p:txBody>
          <a:bodyPr>
            <a:normAutofit/>
          </a:bodyPr>
          <a:lstStyle/>
          <a:p>
            <a:r>
              <a:rPr lang="en-GB" sz="4400" dirty="0"/>
              <a:t>Please like </a:t>
            </a:r>
          </a:p>
          <a:p>
            <a:r>
              <a:rPr lang="en-GB" sz="4400" dirty="0"/>
              <a:t>Press the notification bell</a:t>
            </a:r>
          </a:p>
        </p:txBody>
      </p:sp>
    </p:spTree>
    <p:extLst>
      <p:ext uri="{BB962C8B-B14F-4D97-AF65-F5344CB8AC3E}">
        <p14:creationId xmlns:p14="http://schemas.microsoft.com/office/powerpoint/2010/main" val="3907432176"/>
      </p:ext>
    </p:extLst>
  </p:cSld>
  <p:clrMapOvr>
    <a:masterClrMapping/>
  </p:clrMapOvr>
  <p:transition spd="slow" advTm="16636">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181" y="0"/>
            <a:ext cx="11181145" cy="1596177"/>
          </a:xfrm>
          <a:solidFill>
            <a:schemeClr val="bg2"/>
          </a:solidFill>
        </p:spPr>
        <p:txBody>
          <a:bodyPr/>
          <a:lstStyle/>
          <a:p>
            <a:r>
              <a:rPr lang="en-GB" dirty="0"/>
              <a:t>Aims</a:t>
            </a:r>
            <a:br>
              <a:rPr lang="en-GB" dirty="0"/>
            </a:br>
            <a:r>
              <a:rPr lang="en-GB" sz="1800" dirty="0"/>
              <a:t>we would like you to know That </a:t>
            </a:r>
            <a:br>
              <a:rPr lang="en-GB" dirty="0"/>
            </a:br>
            <a:r>
              <a:rPr lang="en-GB" dirty="0"/>
              <a:t>We can do better</a:t>
            </a:r>
          </a:p>
        </p:txBody>
      </p:sp>
      <p:sp>
        <p:nvSpPr>
          <p:cNvPr id="3" name="Content Placeholder 2"/>
          <p:cNvSpPr>
            <a:spLocks noGrp="1"/>
          </p:cNvSpPr>
          <p:nvPr>
            <p:ph sz="quarter" idx="13"/>
          </p:nvPr>
        </p:nvSpPr>
        <p:spPr>
          <a:xfrm>
            <a:off x="648181" y="1596177"/>
            <a:ext cx="11181145" cy="5261823"/>
          </a:xfrm>
          <a:solidFill>
            <a:schemeClr val="accent1">
              <a:lumMod val="20000"/>
              <a:lumOff val="80000"/>
            </a:schemeClr>
          </a:solidFill>
        </p:spPr>
        <p:txBody>
          <a:bodyPr>
            <a:normAutofit fontScale="32500" lnSpcReduction="20000"/>
          </a:bodyPr>
          <a:lstStyle/>
          <a:p>
            <a:r>
              <a:rPr lang="en-GB" sz="7200" b="1" dirty="0"/>
              <a:t>POTENTIAL TO PROVIDE A GREAT INDUCTION OF LABOUR MATERNITY SERVICE IF</a:t>
            </a:r>
          </a:p>
          <a:p>
            <a:r>
              <a:rPr lang="en-GB" sz="4800" dirty="0"/>
              <a:t>PATIENT  CARE and SAFETY ENTAILS  RECOGNISING  RISK and PREVENTING AVOIDABLE HARM </a:t>
            </a:r>
          </a:p>
          <a:p>
            <a:r>
              <a:rPr lang="en-GB" sz="4800" dirty="0"/>
              <a:t>INDEPENDENT SCRUTINY of Synthetic OXYTOCIN USE during INTRAPARTUM and POSTPARTUM PERIODS in relation to PPH rates-audits</a:t>
            </a:r>
          </a:p>
          <a:p>
            <a:r>
              <a:rPr lang="en-GB" sz="4800" dirty="0"/>
              <a:t>SYSTEMIC and SYSTEMATIC CHANGES are NEEDED for INDUCTION &amp; AUGMENTATION of LABOUR </a:t>
            </a:r>
          </a:p>
          <a:p>
            <a:r>
              <a:rPr lang="en-GB" sz="4800" dirty="0"/>
              <a:t>REVIEW the MATERNITY DASHBOARD; ADD COLLECTION of FULL POSTPARTUM HAEMORRHAGE STATS</a:t>
            </a:r>
          </a:p>
          <a:p>
            <a:r>
              <a:rPr lang="en-GB" sz="4800" dirty="0"/>
              <a:t>THE RCOG 2001 &amp; 2008 REVIEW AND GUIDANCE  for SYNTHETIC OXYTOCIN (SO) is in COMMON USE </a:t>
            </a:r>
          </a:p>
          <a:p>
            <a:r>
              <a:rPr lang="en-GB" sz="4800" dirty="0"/>
              <a:t>MANY MIDWIVES and OBSTETRICIANS are UNAWARE WHAT the LICENsED DOSAGE RANGE IS </a:t>
            </a:r>
            <a:r>
              <a:rPr lang="mr-IN" sz="4800" dirty="0"/>
              <a:t>–</a:t>
            </a:r>
            <a:r>
              <a:rPr lang="en-GB" sz="4800" dirty="0"/>
              <a:t> Duty of Candour</a:t>
            </a:r>
          </a:p>
          <a:p>
            <a:r>
              <a:rPr lang="en-GB" sz="4800" dirty="0"/>
              <a:t>WE NEED to REINTRODUCE to ALL WOMEN the OFFER of PRESCRIPTIONS of the LICENSED DOSAGE &amp;  DILUTION of SYNTHETIC OXYTOCIN administering ONLY LICENSED TITRATED INCREMENTS </a:t>
            </a:r>
          </a:p>
          <a:p>
            <a:r>
              <a:rPr lang="en-GB" sz="4800" dirty="0"/>
              <a:t>MOTORISED PUMPS are a FACTOR to CONSIDER WHEN ADMINISTERING the LICENSED DOSAGE RANge - Dilution affects the volume infused and the Bolus button needs to be disabled</a:t>
            </a:r>
          </a:p>
          <a:p>
            <a:r>
              <a:rPr lang="en-GB" sz="4800" dirty="0"/>
              <a:t>WE NEED to REINTRODUCE to ALL WOMEN the OFFER of PRESCRIPTIONS of the LICENSED DOSAGE &amp;  DILUTION of SYNTHETIC OXYTOCIN administering ONLY LICENSED TITRATED INCREMENTS</a:t>
            </a:r>
          </a:p>
          <a:p>
            <a:endParaRPr lang="en-GB" sz="2800" dirty="0"/>
          </a:p>
          <a:p>
            <a:r>
              <a:rPr lang="en-GB" dirty="0"/>
              <a:t>  </a:t>
            </a:r>
          </a:p>
          <a:p>
            <a:endParaRPr lang="en-GB" dirty="0"/>
          </a:p>
        </p:txBody>
      </p:sp>
      <p:pic>
        <p:nvPicPr>
          <p:cNvPr id="5" name="Picture 4"/>
          <p:cNvPicPr>
            <a:picLocks noChangeAspect="1"/>
          </p:cNvPicPr>
          <p:nvPr/>
        </p:nvPicPr>
        <p:blipFill>
          <a:blip r:embed="rId2"/>
          <a:stretch>
            <a:fillRect/>
          </a:stretch>
        </p:blipFill>
        <p:spPr>
          <a:xfrm>
            <a:off x="9237928" y="291480"/>
            <a:ext cx="2332309" cy="1013216"/>
          </a:xfrm>
          <a:prstGeom prst="rect">
            <a:avLst/>
          </a:prstGeom>
        </p:spPr>
      </p:pic>
    </p:spTree>
    <p:extLst>
      <p:ext uri="{BB962C8B-B14F-4D97-AF65-F5344CB8AC3E}">
        <p14:creationId xmlns:p14="http://schemas.microsoft.com/office/powerpoint/2010/main" val="250189850"/>
      </p:ext>
    </p:extLst>
  </p:cSld>
  <p:clrMapOvr>
    <a:masterClrMapping/>
  </p:clrMapOvr>
  <mc:AlternateContent xmlns:mc="http://schemas.openxmlformats.org/markup-compatibility/2006" xmlns:p14="http://schemas.microsoft.com/office/powerpoint/2010/main">
    <mc:Choice Requires="p14">
      <p:transition spd="slow" p14:dur="2000" advTm="19987"/>
    </mc:Choice>
    <mc:Fallback xmlns="">
      <p:transition spd="slow" advTm="1998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098" y="-272733"/>
            <a:ext cx="10364451" cy="1596177"/>
          </a:xfrm>
        </p:spPr>
        <p:txBody>
          <a:bodyPr/>
          <a:lstStyle/>
          <a:p>
            <a:r>
              <a:rPr lang="en-GB" dirty="0"/>
              <a:t>How did this study begin?</a:t>
            </a:r>
          </a:p>
        </p:txBody>
      </p:sp>
      <p:sp>
        <p:nvSpPr>
          <p:cNvPr id="3" name="Content Placeholder 2"/>
          <p:cNvSpPr>
            <a:spLocks noGrp="1"/>
          </p:cNvSpPr>
          <p:nvPr>
            <p:ph sz="quarter" idx="13"/>
          </p:nvPr>
        </p:nvSpPr>
        <p:spPr>
          <a:xfrm>
            <a:off x="162046" y="1099594"/>
            <a:ext cx="11852475" cy="5602148"/>
          </a:xfrm>
          <a:prstGeom prst="rect">
            <a:avLst/>
          </a:prstGeom>
          <a:solidFill>
            <a:srgbClr val="FFC000"/>
          </a:solidFill>
        </p:spPr>
        <p:txBody>
          <a:bodyPr>
            <a:normAutofit fontScale="55000" lnSpcReduction="20000"/>
          </a:bodyPr>
          <a:lstStyle/>
          <a:p>
            <a:r>
              <a:rPr lang="en-GB" sz="2500" b="1" dirty="0"/>
              <a:t>Hypothesis</a:t>
            </a:r>
            <a:r>
              <a:rPr lang="en-GB" sz="2500" dirty="0"/>
              <a:t> </a:t>
            </a:r>
            <a:r>
              <a:rPr lang="mr-IN" dirty="0"/>
              <a:t>–</a:t>
            </a:r>
            <a:r>
              <a:rPr lang="en-GB" dirty="0"/>
              <a:t> if women are given the licensed dose and dilution of oxytocin the PPH rate would fall to single percentage digits 3-5% as seen in the past. </a:t>
            </a:r>
          </a:p>
          <a:p>
            <a:r>
              <a:rPr lang="en-GB" dirty="0"/>
              <a:t>the question is </a:t>
            </a:r>
            <a:r>
              <a:rPr lang="mr-IN" dirty="0"/>
              <a:t>–</a:t>
            </a:r>
            <a:r>
              <a:rPr lang="en-GB" dirty="0"/>
              <a:t> Why are Postpartum Haemorrhage (PPH) rates on Labour ward 10 times higher than they could be. </a:t>
            </a:r>
          </a:p>
          <a:p>
            <a:r>
              <a:rPr lang="en-GB" dirty="0"/>
              <a:t>Systemic and systematic problems: Maternity Dashboard reports only postpartum haemorrhages (PPH) that are 1,500mls and above.  A PPH is &gt;500mls blood loss</a:t>
            </a:r>
          </a:p>
          <a:p>
            <a:endParaRPr lang="en-GB" b="1" dirty="0"/>
          </a:p>
          <a:p>
            <a:r>
              <a:rPr lang="en-GB" sz="2500" b="1" dirty="0"/>
              <a:t>Methodology</a:t>
            </a:r>
          </a:p>
          <a:p>
            <a:r>
              <a:rPr lang="en-GB" dirty="0"/>
              <a:t>Examination of RCOG 2001 &amp; 2008 guidelines </a:t>
            </a:r>
            <a:r>
              <a:rPr lang="mr-IN" dirty="0"/>
              <a:t>–</a:t>
            </a:r>
            <a:r>
              <a:rPr lang="en-GB" dirty="0"/>
              <a:t> local Induction of Labour guidelines flagged up to NHS Trust</a:t>
            </a:r>
          </a:p>
          <a:p>
            <a:r>
              <a:rPr lang="en-GB" dirty="0"/>
              <a:t>Reviewed oxytocin policies and guidelines via Freedom of information requests  (FOI) Across the UK Hospitals.</a:t>
            </a:r>
          </a:p>
          <a:p>
            <a:r>
              <a:rPr lang="en-GB" dirty="0"/>
              <a:t>Attempted to ascertain via FOI Blood Transfusion service costs to maternity services</a:t>
            </a:r>
          </a:p>
          <a:p>
            <a:r>
              <a:rPr lang="en-GB" dirty="0"/>
              <a:t>Historical and current Literature review </a:t>
            </a:r>
          </a:p>
          <a:p>
            <a:r>
              <a:rPr lang="en-GB" dirty="0"/>
              <a:t>Discussions/interviews with midwives about the licensed doses and dilutions in their NHS Trusts</a:t>
            </a:r>
          </a:p>
          <a:p>
            <a:r>
              <a:rPr lang="en-GB" dirty="0"/>
              <a:t>Meeting with Manufacturers of IVI motorised pumps and pharmaceutical companies and reviewing there impact of pumps on the IVI diluent solutions</a:t>
            </a:r>
          </a:p>
          <a:p>
            <a:r>
              <a:rPr lang="en-GB" dirty="0"/>
              <a:t>Review of NICE guidance before 2015 and changes made since raising concerns with (NICE and CQC)</a:t>
            </a:r>
          </a:p>
          <a:p>
            <a:r>
              <a:rPr lang="en-GB" dirty="0"/>
              <a:t>Review of British National Formulary (BNF) before 2014 and changes made since raising concerns</a:t>
            </a:r>
          </a:p>
          <a:p>
            <a:r>
              <a:rPr lang="en-GB" dirty="0"/>
              <a:t>Concerns raised in writing to:  RCOG, GMC, MHRA, Department of Health, NMC and RCM </a:t>
            </a:r>
          </a:p>
          <a:p>
            <a:endParaRPr lang="en-GB" b="1" dirty="0"/>
          </a:p>
          <a:p>
            <a:r>
              <a:rPr lang="en-GB" sz="2500" b="1" dirty="0"/>
              <a:t>Results</a:t>
            </a:r>
          </a:p>
          <a:p>
            <a:r>
              <a:rPr lang="en-GB" dirty="0"/>
              <a:t>In 2019, over 90% of (FOI) requests to UK NHS Trusts were following the RCOG 2001-2008 induction of Labour guidance for unlicensed synthetic oxytocin to women during Induction and Augmentation of labour.  It is unclear whether valid consent is being obtained from women for unlicensed practice, because doctors and midwives may not be aware that they are prescribing unlicensed regimes. PPH rates average 35% incurring Blood Transfusion Service costs,   </a:t>
            </a:r>
            <a:endParaRPr lang="en-GB" b="1" dirty="0"/>
          </a:p>
        </p:txBody>
      </p:sp>
      <p:pic>
        <p:nvPicPr>
          <p:cNvPr id="6" name="Picture 5"/>
          <p:cNvPicPr>
            <a:picLocks noChangeAspect="1"/>
          </p:cNvPicPr>
          <p:nvPr/>
        </p:nvPicPr>
        <p:blipFill>
          <a:blip r:embed="rId3"/>
          <a:stretch>
            <a:fillRect/>
          </a:stretch>
        </p:blipFill>
        <p:spPr>
          <a:xfrm>
            <a:off x="8609299" y="2544651"/>
            <a:ext cx="2679897" cy="1164218"/>
          </a:xfrm>
          <a:prstGeom prst="rect">
            <a:avLst/>
          </a:prstGeom>
        </p:spPr>
      </p:pic>
    </p:spTree>
    <p:extLst>
      <p:ext uri="{BB962C8B-B14F-4D97-AF65-F5344CB8AC3E}">
        <p14:creationId xmlns:p14="http://schemas.microsoft.com/office/powerpoint/2010/main" val="801114531"/>
      </p:ext>
    </p:extLst>
  </p:cSld>
  <p:clrMapOvr>
    <a:masterClrMapping/>
  </p:clrMapOvr>
  <mc:AlternateContent xmlns:mc="http://schemas.openxmlformats.org/markup-compatibility/2006" xmlns:p14="http://schemas.microsoft.com/office/powerpoint/2010/main">
    <mc:Choice Requires="p14">
      <p:transition spd="slow" p14:dur="2000" advTm="36032"/>
    </mc:Choice>
    <mc:Fallback xmlns="">
      <p:transition spd="slow" advTm="3603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171445" y="399276"/>
            <a:ext cx="2679897" cy="1164218"/>
          </a:xfrm>
          <a:prstGeom prst="rect">
            <a:avLst/>
          </a:prstGeom>
        </p:spPr>
      </p:pic>
      <p:sp>
        <p:nvSpPr>
          <p:cNvPr id="2" name="Title 1"/>
          <p:cNvSpPr>
            <a:spLocks noGrp="1"/>
          </p:cNvSpPr>
          <p:nvPr>
            <p:ph type="title"/>
          </p:nvPr>
        </p:nvSpPr>
        <p:spPr>
          <a:xfrm>
            <a:off x="913774" y="295054"/>
            <a:ext cx="10364451" cy="1596177"/>
          </a:xfrm>
        </p:spPr>
        <p:txBody>
          <a:bodyPr/>
          <a:lstStyle/>
          <a:p>
            <a:r>
              <a:rPr lang="en-GB" dirty="0"/>
              <a:t>The challenge to Women’s Health </a:t>
            </a:r>
          </a:p>
        </p:txBody>
      </p:sp>
      <p:sp>
        <p:nvSpPr>
          <p:cNvPr id="3" name="Content Placeholder 2"/>
          <p:cNvSpPr>
            <a:spLocks noGrp="1"/>
          </p:cNvSpPr>
          <p:nvPr>
            <p:ph sz="quarter" idx="13"/>
          </p:nvPr>
        </p:nvSpPr>
        <p:spPr>
          <a:xfrm>
            <a:off x="301689" y="1807010"/>
            <a:ext cx="11588620" cy="4702074"/>
          </a:xfrm>
          <a:prstGeom prst="rect">
            <a:avLst/>
          </a:prstGeom>
          <a:solidFill>
            <a:srgbClr val="FFFF00"/>
          </a:solidFill>
        </p:spPr>
        <p:txBody>
          <a:bodyPr>
            <a:normAutofit/>
          </a:bodyPr>
          <a:lstStyle/>
          <a:p>
            <a:pPr algn="ctr"/>
            <a:r>
              <a:rPr lang="en-GB" dirty="0"/>
              <a:t> </a:t>
            </a:r>
            <a:r>
              <a:rPr lang="en-GB" sz="3800" b="1" dirty="0"/>
              <a:t>Unlicensed Synthetic Oxytocin, Primodos, Mesh Implants and Sodium Valproate.</a:t>
            </a:r>
            <a:endParaRPr lang="en-GB" dirty="0"/>
          </a:p>
          <a:p>
            <a:pPr algn="ctr"/>
            <a:r>
              <a:rPr lang="en-GB" sz="3200" b="1" dirty="0">
                <a:solidFill>
                  <a:schemeClr val="accent6"/>
                </a:solidFill>
              </a:rPr>
              <a:t>At first Glance </a:t>
            </a:r>
          </a:p>
          <a:p>
            <a:pPr algn="ctr"/>
            <a:r>
              <a:rPr lang="en-GB" sz="3200" b="1" dirty="0">
                <a:solidFill>
                  <a:schemeClr val="accent6"/>
                </a:solidFill>
              </a:rPr>
              <a:t>What do you think are the common features between these drugs, hormone and implants In terms of providing quality care to women’s care?</a:t>
            </a:r>
          </a:p>
          <a:p>
            <a:endParaRPr lang="en-GB" dirty="0"/>
          </a:p>
        </p:txBody>
      </p:sp>
    </p:spTree>
    <p:extLst>
      <p:ext uri="{BB962C8B-B14F-4D97-AF65-F5344CB8AC3E}">
        <p14:creationId xmlns:p14="http://schemas.microsoft.com/office/powerpoint/2010/main" val="1528833719"/>
      </p:ext>
    </p:extLst>
  </p:cSld>
  <p:clrMapOvr>
    <a:masterClrMapping/>
  </p:clrMapOvr>
  <mc:AlternateContent xmlns:mc="http://schemas.openxmlformats.org/markup-compatibility/2006" xmlns:p14="http://schemas.microsoft.com/office/powerpoint/2010/main">
    <mc:Choice Requires="p14">
      <p:transition spd="slow" p14:dur="2000" advTm="7929"/>
    </mc:Choice>
    <mc:Fallback xmlns="">
      <p:transition spd="slow" advTm="792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095233" y="316639"/>
            <a:ext cx="2756110" cy="1197328"/>
          </a:xfrm>
          <a:prstGeom prst="rect">
            <a:avLst/>
          </a:prstGeom>
        </p:spPr>
      </p:pic>
      <p:sp>
        <p:nvSpPr>
          <p:cNvPr id="2" name="Title 1"/>
          <p:cNvSpPr>
            <a:spLocks noGrp="1"/>
          </p:cNvSpPr>
          <p:nvPr>
            <p:ph type="title"/>
          </p:nvPr>
        </p:nvSpPr>
        <p:spPr>
          <a:xfrm>
            <a:off x="524475" y="193750"/>
            <a:ext cx="10364451" cy="1596177"/>
          </a:xfrm>
        </p:spPr>
        <p:txBody>
          <a:bodyPr/>
          <a:lstStyle/>
          <a:p>
            <a:r>
              <a:rPr lang="en-GB" dirty="0"/>
              <a:t>Considerations when prescribing </a:t>
            </a:r>
            <a:br>
              <a:rPr lang="en-GB" dirty="0"/>
            </a:br>
            <a:r>
              <a:rPr lang="en-GB" dirty="0"/>
              <a:t>synthetic oxytocin</a:t>
            </a:r>
          </a:p>
        </p:txBody>
      </p:sp>
      <p:sp>
        <p:nvSpPr>
          <p:cNvPr id="4" name="Rectangle 3"/>
          <p:cNvSpPr/>
          <p:nvPr/>
        </p:nvSpPr>
        <p:spPr>
          <a:xfrm>
            <a:off x="0" y="1769020"/>
            <a:ext cx="11851342" cy="4905359"/>
          </a:xfrm>
          <a:prstGeom prst="rect">
            <a:avLst/>
          </a:prstGeom>
          <a:solidFill>
            <a:srgbClr val="FFFF00"/>
          </a:solidFill>
        </p:spPr>
        <p:txBody>
          <a:bodyPr wrap="square">
            <a:spAutoFit/>
          </a:bodyPr>
          <a:lstStyle/>
          <a:p>
            <a:r>
              <a:rPr lang="en-GB" dirty="0"/>
              <a:t>It is a HUMAN RIGHT </a:t>
            </a:r>
            <a:r>
              <a:rPr lang="en-GB" b="1" dirty="0">
                <a:solidFill>
                  <a:schemeClr val="accent6"/>
                </a:solidFill>
              </a:rPr>
              <a:t>FOR WOMEN </a:t>
            </a:r>
            <a:r>
              <a:rPr lang="en-GB" dirty="0"/>
              <a:t>and an Obstetrician’s and Midwives’ Duty of Candour to </a:t>
            </a:r>
            <a:r>
              <a:rPr lang="en-GB" b="1" dirty="0">
                <a:solidFill>
                  <a:schemeClr val="accent6"/>
                </a:solidFill>
              </a:rPr>
              <a:t>GAIN VALID AND WRITTEN CONSENT</a:t>
            </a:r>
            <a:r>
              <a:rPr lang="en-GB" dirty="0">
                <a:solidFill>
                  <a:schemeClr val="accent6"/>
                </a:solidFill>
              </a:rPr>
              <a:t> </a:t>
            </a:r>
            <a:r>
              <a:rPr lang="en-GB" dirty="0"/>
              <a:t>for use of unlicensed synthetic oxytocin in their labour</a:t>
            </a:r>
          </a:p>
          <a:p>
            <a:endParaRPr lang="en-GB" dirty="0"/>
          </a:p>
          <a:p>
            <a:r>
              <a:rPr lang="en-GB" b="1" dirty="0">
                <a:solidFill>
                  <a:schemeClr val="accent6"/>
                </a:solidFill>
              </a:rPr>
              <a:t>TWO STAGES OF CONSENT REQUIRED </a:t>
            </a:r>
            <a:endParaRPr lang="en-GB" dirty="0"/>
          </a:p>
          <a:p>
            <a:r>
              <a:rPr lang="en-GB" dirty="0"/>
              <a:t>Informing women about what is on offer </a:t>
            </a:r>
            <a:r>
              <a:rPr lang="mr-IN" dirty="0"/>
              <a:t>–</a:t>
            </a:r>
            <a:r>
              <a:rPr lang="en-GB" dirty="0"/>
              <a:t> </a:t>
            </a:r>
            <a:r>
              <a:rPr lang="en-GB" b="1" dirty="0">
                <a:solidFill>
                  <a:schemeClr val="accent6"/>
                </a:solidFill>
              </a:rPr>
              <a:t>BENEFITS AND RISKS </a:t>
            </a:r>
            <a:r>
              <a:rPr lang="en-GB" dirty="0"/>
              <a:t>and licensed or unlicensed practice</a:t>
            </a:r>
          </a:p>
          <a:p>
            <a:r>
              <a:rPr lang="en-GB" dirty="0"/>
              <a:t>1</a:t>
            </a:r>
            <a:r>
              <a:rPr lang="en-GB" baseline="30000" dirty="0"/>
              <a:t>st</a:t>
            </a:r>
            <a:r>
              <a:rPr lang="en-GB" dirty="0"/>
              <a:t> permission to infuse synthetic oxytocin 2</a:t>
            </a:r>
            <a:r>
              <a:rPr lang="en-GB" baseline="30000" dirty="0"/>
              <a:t>nd</a:t>
            </a:r>
            <a:r>
              <a:rPr lang="en-GB" dirty="0"/>
              <a:t> being assessed and examined by an obstetrician &amp; justification for prescribing unlicensed oxytocin. Need one-to-one care in recognition of the level of dependency as women are immobilised by an epidural when the oxytocin Infusion in progress</a:t>
            </a:r>
          </a:p>
          <a:p>
            <a:endParaRPr lang="en-GB" dirty="0"/>
          </a:p>
          <a:p>
            <a:r>
              <a:rPr lang="en-GB" dirty="0"/>
              <a:t>Maternity Dashboard needs a review for its purpose - only reports PPH rates above &gt;1,500 ml for Commissioners </a:t>
            </a:r>
            <a:r>
              <a:rPr lang="mr-IN" dirty="0"/>
              <a:t>–</a:t>
            </a:r>
            <a:r>
              <a:rPr lang="en-GB" dirty="0"/>
              <a:t> </a:t>
            </a:r>
          </a:p>
          <a:p>
            <a:r>
              <a:rPr lang="en-GB" dirty="0"/>
              <a:t>What about the impact for women’s blood losses &lt;1,500 mls and morbidity rates and their cost? </a:t>
            </a:r>
          </a:p>
          <a:p>
            <a:endParaRPr lang="en-GB" dirty="0"/>
          </a:p>
          <a:p>
            <a:r>
              <a:rPr lang="en-GB" dirty="0"/>
              <a:t>Difficult to access UK PPH rate - data missing - Cost of Blood Transfusions to NHS Trust</a:t>
            </a:r>
          </a:p>
          <a:p>
            <a:endParaRPr lang="en-GB" dirty="0"/>
          </a:p>
          <a:p>
            <a:r>
              <a:rPr lang="en-GB" dirty="0"/>
              <a:t>Datix Risk reporting system is inadequate and needs upgrading </a:t>
            </a:r>
            <a:r>
              <a:rPr lang="mr-IN" dirty="0"/>
              <a:t>–</a:t>
            </a:r>
            <a:r>
              <a:rPr lang="en-GB" dirty="0"/>
              <a:t> Not fit for purpose - Cannot anonymously report a problem </a:t>
            </a:r>
          </a:p>
          <a:p>
            <a:endParaRPr lang="en-GB" dirty="0"/>
          </a:p>
          <a:p>
            <a:r>
              <a:rPr lang="en-GB" dirty="0"/>
              <a:t>Cumberlege (2020)  Concerns raised </a:t>
            </a:r>
            <a:r>
              <a:rPr lang="mr-IN" dirty="0"/>
              <a:t>–</a:t>
            </a:r>
            <a:r>
              <a:rPr lang="en-GB" dirty="0"/>
              <a:t> Women ignored for decades  </a:t>
            </a:r>
          </a:p>
        </p:txBody>
      </p:sp>
    </p:spTree>
    <p:extLst>
      <p:ext uri="{BB962C8B-B14F-4D97-AF65-F5344CB8AC3E}">
        <p14:creationId xmlns:p14="http://schemas.microsoft.com/office/powerpoint/2010/main" val="1688219836"/>
      </p:ext>
    </p:extLst>
  </p:cSld>
  <p:clrMapOvr>
    <a:masterClrMapping/>
  </p:clrMapOvr>
  <mc:AlternateContent xmlns:mc="http://schemas.openxmlformats.org/markup-compatibility/2006" xmlns:p14="http://schemas.microsoft.com/office/powerpoint/2010/main">
    <mc:Choice Requires="p14">
      <p:transition spd="slow" p14:dur="2000" advTm="18225"/>
    </mc:Choice>
    <mc:Fallback xmlns="">
      <p:transition spd="slow" advTm="1822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0753" y="781050"/>
            <a:ext cx="8361229" cy="2098226"/>
          </a:xfrm>
        </p:spPr>
        <p:txBody>
          <a:bodyPr/>
          <a:lstStyle/>
          <a:p>
            <a:r>
              <a:rPr lang="en-GB" dirty="0"/>
              <a:t>8 Effects of excessive Blood loss</a:t>
            </a:r>
          </a:p>
        </p:txBody>
      </p:sp>
      <p:sp>
        <p:nvSpPr>
          <p:cNvPr id="3" name="Subtitle 2"/>
          <p:cNvSpPr>
            <a:spLocks noGrp="1"/>
          </p:cNvSpPr>
          <p:nvPr>
            <p:ph type="subTitle" idx="1"/>
          </p:nvPr>
        </p:nvSpPr>
        <p:spPr>
          <a:xfrm>
            <a:off x="1915127" y="2879276"/>
            <a:ext cx="7662009" cy="3762156"/>
          </a:xfrm>
          <a:solidFill>
            <a:srgbClr val="FFFF00"/>
          </a:solidFill>
        </p:spPr>
        <p:txBody>
          <a:bodyPr>
            <a:normAutofit fontScale="92500" lnSpcReduction="10000"/>
          </a:bodyPr>
          <a:lstStyle/>
          <a:p>
            <a:r>
              <a:rPr lang="en-GB" dirty="0"/>
              <a:t>Collapse - Possible Death</a:t>
            </a:r>
          </a:p>
          <a:p>
            <a:r>
              <a:rPr lang="en-GB" dirty="0"/>
              <a:t>Reduced Blood volume</a:t>
            </a:r>
          </a:p>
          <a:p>
            <a:r>
              <a:rPr lang="en-GB" dirty="0"/>
              <a:t>Confusion</a:t>
            </a:r>
          </a:p>
          <a:p>
            <a:r>
              <a:rPr lang="en-GB" dirty="0"/>
              <a:t>Tachycardia</a:t>
            </a:r>
          </a:p>
          <a:p>
            <a:r>
              <a:rPr lang="en-GB" dirty="0"/>
              <a:t>Possible brain damage </a:t>
            </a:r>
            <a:r>
              <a:rPr lang="mr-IN" dirty="0"/>
              <a:t>–</a:t>
            </a:r>
            <a:r>
              <a:rPr lang="en-GB" dirty="0"/>
              <a:t> premature aging</a:t>
            </a:r>
          </a:p>
          <a:p>
            <a:r>
              <a:rPr lang="en-GB" dirty="0"/>
              <a:t>Lowered Haemoglobin - lack of energy - blood transfusion</a:t>
            </a:r>
          </a:p>
          <a:p>
            <a:r>
              <a:rPr lang="en-GB" dirty="0"/>
              <a:t>unable to breast feed baby</a:t>
            </a:r>
          </a:p>
          <a:p>
            <a:r>
              <a:rPr lang="en-GB" dirty="0"/>
              <a:t>Depression</a:t>
            </a:r>
          </a:p>
        </p:txBody>
      </p:sp>
      <p:pic>
        <p:nvPicPr>
          <p:cNvPr id="8" name="Picture 7"/>
          <p:cNvPicPr>
            <a:picLocks noChangeAspect="1"/>
          </p:cNvPicPr>
          <p:nvPr/>
        </p:nvPicPr>
        <p:blipFill>
          <a:blip r:embed="rId2"/>
          <a:stretch>
            <a:fillRect/>
          </a:stretch>
        </p:blipFill>
        <p:spPr>
          <a:xfrm>
            <a:off x="9170131" y="215979"/>
            <a:ext cx="2679897" cy="1164218"/>
          </a:xfrm>
          <a:prstGeom prst="rect">
            <a:avLst/>
          </a:prstGeom>
        </p:spPr>
      </p:pic>
    </p:spTree>
    <p:extLst>
      <p:ext uri="{BB962C8B-B14F-4D97-AF65-F5344CB8AC3E}">
        <p14:creationId xmlns:p14="http://schemas.microsoft.com/office/powerpoint/2010/main" val="1950704560"/>
      </p:ext>
    </p:extLst>
  </p:cSld>
  <p:clrMapOvr>
    <a:masterClrMapping/>
  </p:clrMapOvr>
  <mc:AlternateContent xmlns:mc="http://schemas.openxmlformats.org/markup-compatibility/2006" xmlns:p14="http://schemas.microsoft.com/office/powerpoint/2010/main">
    <mc:Choice Requires="p14">
      <p:transition spd="slow" p14:dur="2000" advTm="7532"/>
    </mc:Choice>
    <mc:Fallback xmlns="">
      <p:transition spd="slow" advTm="753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71734" cy="6858000"/>
          </a:xfrm>
          <a:prstGeom prst="rect">
            <a:avLst/>
          </a:prstGeom>
        </p:spPr>
      </p:pic>
    </p:spTree>
    <p:extLst>
      <p:ext uri="{BB962C8B-B14F-4D97-AF65-F5344CB8AC3E}">
        <p14:creationId xmlns:p14="http://schemas.microsoft.com/office/powerpoint/2010/main" val="1326738473"/>
      </p:ext>
    </p:extLst>
  </p:cSld>
  <p:clrMapOvr>
    <a:masterClrMapping/>
  </p:clrMapOvr>
  <mc:AlternateContent xmlns:mc="http://schemas.openxmlformats.org/markup-compatibility/2006" xmlns:p14="http://schemas.microsoft.com/office/powerpoint/2010/main">
    <mc:Choice Requires="p14">
      <p:transition spd="slow" p14:dur="2000" advTm="18976"/>
    </mc:Choice>
    <mc:Fallback xmlns="">
      <p:transition spd="slow" advTm="18976"/>
    </mc:Fallback>
  </mc:AlternateContent>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12566</TotalTime>
  <Words>4769</Words>
  <Application>Microsoft Office PowerPoint</Application>
  <PresentationFormat>Widescreen</PresentationFormat>
  <Paragraphs>290</Paragraphs>
  <Slides>37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Franklin Gothic Book</vt:lpstr>
      <vt:lpstr>Times New Roman</vt:lpstr>
      <vt:lpstr>Tw Cen MT</vt:lpstr>
      <vt:lpstr>Droplet</vt:lpstr>
      <vt:lpstr> Induction of Labour – Challenging Unlicensed Synthetic Oxytocin </vt:lpstr>
      <vt:lpstr>Subject      index   SLIDES</vt:lpstr>
      <vt:lpstr>Introduction</vt:lpstr>
      <vt:lpstr>Aims we would like you to know That  We can do better</vt:lpstr>
      <vt:lpstr>How did this study begin?</vt:lpstr>
      <vt:lpstr>The challenge to Women’s Health </vt:lpstr>
      <vt:lpstr>Considerations when prescribing  synthetic oxytocin</vt:lpstr>
      <vt:lpstr>8 Effects of excessive Blood loss</vt:lpstr>
      <vt:lpstr>PowerPoint Presentation</vt:lpstr>
      <vt:lpstr>RCOG 2001 &amp; 2008 Induction with oxytocin Clinical guideline </vt:lpstr>
      <vt:lpstr>What is unlicensed synthetic oxytocin practice?</vt:lpstr>
      <vt:lpstr>Desensitisation of uterine oxytocin receptors </vt:lpstr>
      <vt:lpstr>Where are The licensed instructions?</vt:lpstr>
      <vt:lpstr>PowerPoint Presentation</vt:lpstr>
      <vt:lpstr>PowerPoint Presentation</vt:lpstr>
      <vt:lpstr>Dilutions and dosage Tables Section  </vt:lpstr>
      <vt:lpstr>PowerPoint Presentation</vt:lpstr>
      <vt:lpstr>PowerPoint Presentation</vt:lpstr>
      <vt:lpstr>PowerPoint Presentation</vt:lpstr>
      <vt:lpstr>Drip infusion</vt:lpstr>
      <vt:lpstr>PowerPoint Presentation</vt:lpstr>
      <vt:lpstr>PowerPoint Presentation</vt:lpstr>
      <vt:lpstr>PowerPoint Presentation</vt:lpstr>
      <vt:lpstr> Challenges To the NHS culture  that affect Women’s health in Maternity  It is in our hands to change and Improve Maternity &amp; Midwifery Care  and not wait for patients to fight for a better service </vt:lpstr>
      <vt:lpstr>Unlicensed oxytocin-FACTORS CONTRIBUTING TO  HARM In WOMEN’S HEALTH in Maternity</vt:lpstr>
      <vt:lpstr> Synthetic oxytocin - options For Solutions</vt:lpstr>
      <vt:lpstr>Thank you for listening</vt:lpstr>
      <vt:lpstr>Oxytocin Manufacturers - Novartis Licence 1977-2019 – Now owned by Mylan Ltd </vt:lpstr>
      <vt:lpstr>References</vt:lpstr>
      <vt:lpstr>PowerPoint Presentation</vt:lpstr>
      <vt:lpstr>References (continued)</vt:lpstr>
      <vt:lpstr> references (continued)</vt:lpstr>
      <vt:lpstr>Handout  Reflective Questions For Revalidation  slide 1/3</vt:lpstr>
      <vt:lpstr>Handout  Reflective Questions For Revalidation slide 2/3 </vt:lpstr>
      <vt:lpstr>Handout  Reflective questions for revalidation Slide 3/3</vt:lpstr>
      <vt:lpstr>Find us on you tube</vt:lpstr>
      <vt:lpstr>subscribe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Induction of Labour – Challenging Unlicensed Synthetic Oxytocin</dc:title>
  <dc:creator>Microsoft Office User</dc:creator>
  <cp:lastModifiedBy>M Tol</cp:lastModifiedBy>
  <cp:revision>253</cp:revision>
  <cp:lastPrinted>2021-01-14T14:26:06Z</cp:lastPrinted>
  <dcterms:created xsi:type="dcterms:W3CDTF">2020-07-13T23:47:25Z</dcterms:created>
  <dcterms:modified xsi:type="dcterms:W3CDTF">2021-01-14T22:41:54Z</dcterms:modified>
</cp:coreProperties>
</file>