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256" r:id="rId2"/>
    <p:sldId id="285" r:id="rId3"/>
    <p:sldId id="258" r:id="rId4"/>
    <p:sldId id="257" r:id="rId5"/>
    <p:sldId id="261" r:id="rId6"/>
    <p:sldId id="259" r:id="rId7"/>
    <p:sldId id="260" r:id="rId8"/>
    <p:sldId id="262" r:id="rId9"/>
    <p:sldId id="263" r:id="rId10"/>
    <p:sldId id="265" r:id="rId11"/>
    <p:sldId id="271" r:id="rId12"/>
    <p:sldId id="264" r:id="rId13"/>
    <p:sldId id="272" r:id="rId14"/>
    <p:sldId id="273" r:id="rId15"/>
    <p:sldId id="276" r:id="rId16"/>
    <p:sldId id="274" r:id="rId17"/>
    <p:sldId id="269" r:id="rId18"/>
    <p:sldId id="266" r:id="rId19"/>
    <p:sldId id="267" r:id="rId20"/>
    <p:sldId id="270" r:id="rId21"/>
    <p:sldId id="268" r:id="rId22"/>
    <p:sldId id="277" r:id="rId23"/>
    <p:sldId id="279" r:id="rId24"/>
    <p:sldId id="275" r:id="rId25"/>
    <p:sldId id="278" r:id="rId26"/>
    <p:sldId id="280" r:id="rId27"/>
    <p:sldId id="286" r:id="rId28"/>
    <p:sldId id="283" r:id="rId29"/>
    <p:sldId id="281" r:id="rId30"/>
    <p:sldId id="284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276CB-A920-624D-B705-6E1C379144D1}" type="datetimeFigureOut">
              <a:rPr lang="en-US" smtClean="0"/>
              <a:t>4/9/21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15B65-E32D-E642-9735-903ACD1AB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21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Drawing from psychological theory and their findings, </a:t>
            </a:r>
            <a:r>
              <a:rPr lang="en-US" dirty="0" err="1"/>
              <a:t>Welp</a:t>
            </a:r>
            <a:r>
              <a:rPr lang="en-US" dirty="0"/>
              <a:t> and </a:t>
            </a:r>
            <a:r>
              <a:rPr lang="en-US" dirty="0" err="1"/>
              <a:t>Manser</a:t>
            </a:r>
            <a:r>
              <a:rPr lang="en-US" dirty="0"/>
              <a:t> developed an integrative framework that addresses these limitations and proposes mechanisms by which these concepts might be linked (see </a:t>
            </a:r>
            <a:r>
              <a:rPr lang="en-US" i="1" dirty="0"/>
              <a:t>Figure 1</a:t>
            </a:r>
            <a:r>
              <a:rPr lang="en-US" dirty="0"/>
              <a:t>) [1]. Although this framework applies only to hospital settings, it may provide a useful starting point for the development of frameworks in other settings.</a:t>
            </a:r>
          </a:p>
          <a:p>
            <a:endParaRPr lang="en-US" b="1" dirty="0"/>
          </a:p>
          <a:p>
            <a:r>
              <a:rPr lang="en-US" b="1" dirty="0"/>
              <a:t>Figure 1 |</a:t>
            </a:r>
            <a:r>
              <a:rPr lang="en-US" dirty="0"/>
              <a:t> Integrative Framework of Teamwork, Clinician Occupational Well-Being, and Patient Safety in Hospital Settings | Source: </a:t>
            </a:r>
            <a:r>
              <a:rPr lang="en-US" dirty="0" err="1"/>
              <a:t>Welp</a:t>
            </a:r>
            <a:r>
              <a:rPr lang="en-US" dirty="0"/>
              <a:t> and </a:t>
            </a:r>
            <a:r>
              <a:rPr lang="en-US" dirty="0" err="1"/>
              <a:t>Manser</a:t>
            </a:r>
            <a:r>
              <a:rPr lang="en-US" dirty="0"/>
              <a:t>, “Integrating teamwork, clinician occupational well-being and patient safety—development of a conceptual framework based on a systematic review,” BMC Health Services Research. NOTES: Creative Commons license: </a:t>
            </a:r>
            <a:r>
              <a:rPr lang="en-US" dirty="0">
                <a:hlinkClick r:id="rId3"/>
              </a:rPr>
              <a:t>http://creativecommons.org/licenses/by/4.0/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CB6DD-E77E-473C-9254-5C71BE034A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96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about:blank" TargetMode="External"/></Relationships>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4C39-F992-0044-8B46-01DD1D5D6A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E151CD-6259-5A45-8706-C0D902210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Arlene Morris, RN, MSN, EdD</a:t>
            </a:r>
          </a:p>
          <a:p>
            <a:r>
              <a:rPr lang="en-US" b="1" dirty="0"/>
              <a:t>April 9, 2021 | 12 PM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244AEC-F3FA-8143-9222-7D716D8F9406}"/>
              </a:ext>
            </a:extLst>
          </p:cNvPr>
          <p:cNvSpPr/>
          <p:nvPr/>
        </p:nvSpPr>
        <p:spPr>
          <a:xfrm>
            <a:off x="2312276" y="1338724"/>
            <a:ext cx="792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/>
              <a:t>Sickness, Stress, and Staffing, Oh My! </a:t>
            </a:r>
          </a:p>
          <a:p>
            <a:r>
              <a:rPr lang="en-US" sz="3600" b="1" i="1" dirty="0"/>
              <a:t>Issues in Long-Term Care during COVID 2020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9447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6D2D-DF21-DC4A-9E71-CBB0A76FB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protective equipment (PPE)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55571-60D9-8D43-8ECD-63B9222EA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sz="2400" dirty="0"/>
              <a:t>March 2020:   National shortage of PPE</a:t>
            </a:r>
          </a:p>
          <a:p>
            <a:pPr lvl="1"/>
            <a:r>
              <a:rPr lang="en-US" sz="2400" dirty="0"/>
              <a:t>Prioritization of PPE to emergency and critical care staff in hospitals</a:t>
            </a:r>
          </a:p>
          <a:p>
            <a:pPr lvl="1"/>
            <a:r>
              <a:rPr lang="en-US" sz="2400" u="sng" dirty="0"/>
              <a:t>May/June 2020 PPE available to LTC</a:t>
            </a:r>
          </a:p>
          <a:p>
            <a:pPr lvl="2"/>
            <a:r>
              <a:rPr lang="en-US" sz="2200" dirty="0"/>
              <a:t>Lack of personal protective equipment (PPE) that fit</a:t>
            </a:r>
            <a:endParaRPr lang="en-US" sz="2400" u="sng" dirty="0"/>
          </a:p>
          <a:p>
            <a:pPr lvl="2"/>
            <a:r>
              <a:rPr lang="en-US" sz="2200" dirty="0"/>
              <a:t>Federal purchase of PPE but lacked quality (“</a:t>
            </a:r>
            <a:r>
              <a:rPr lang="en-US" sz="2200" dirty="0" err="1"/>
              <a:t>gownslike</a:t>
            </a:r>
            <a:r>
              <a:rPr lang="en-US" sz="2200" dirty="0"/>
              <a:t> wet tissue paper” and masks “like loose fitting panties”)</a:t>
            </a:r>
          </a:p>
          <a:p>
            <a:pPr lvl="2"/>
            <a:r>
              <a:rPr lang="en-US" sz="2000" dirty="0"/>
              <a:t>KN95 masks were on backorder</a:t>
            </a:r>
            <a:endParaRPr lang="en-US" sz="2200" dirty="0"/>
          </a:p>
          <a:p>
            <a:pPr marL="457200" lvl="1" indent="0">
              <a:buNone/>
            </a:pPr>
            <a:r>
              <a:rPr lang="en-US" sz="2400" dirty="0"/>
              <a:t>Therefore, COVID transmission from visitors or new admission&gt;resident&gt;staff;    fewer staff&gt;resident transfers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571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4AF85-81C7-684B-8C34-24BA03D38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Occupational Safety and Health Administration (OSHA)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2F6BC-B602-E448-9094-63D5C98E9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OSHA inspections followed staff deaths from COVID</a:t>
            </a:r>
          </a:p>
          <a:p>
            <a:r>
              <a:rPr lang="en-US" dirty="0"/>
              <a:t>Unable to determine where staff contracted COVID infection</a:t>
            </a:r>
          </a:p>
          <a:p>
            <a:r>
              <a:rPr lang="en-US" dirty="0"/>
              <a:t>Staff had to work extended shifts or 14 day periods to cover for staff absent for  </a:t>
            </a:r>
          </a:p>
          <a:p>
            <a:pPr lvl="1"/>
            <a:r>
              <a:rPr lang="en-US" dirty="0"/>
              <a:t>+ COVID status</a:t>
            </a:r>
          </a:p>
          <a:p>
            <a:pPr lvl="1"/>
            <a:r>
              <a:rPr lang="en-US" dirty="0"/>
              <a:t>COVID exposure until negative testing (but still shedding virus)</a:t>
            </a:r>
          </a:p>
        </p:txBody>
      </p:sp>
    </p:spTree>
    <p:extLst>
      <p:ext uri="{BB962C8B-B14F-4D97-AF65-F5344CB8AC3E}">
        <p14:creationId xmlns:p14="http://schemas.microsoft.com/office/powerpoint/2010/main" val="1972697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49F7-83A0-8E44-AE7D-B4D6F0A22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STAFFING SHORTAGES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DCB02-194C-1840-81ED-FD4713B17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/>
              <a:t>LTC and assisted living facility (ALF) staff often employed at two or more facilities to increase earnings:</a:t>
            </a:r>
          </a:p>
          <a:p>
            <a:pPr lvl="1"/>
            <a:r>
              <a:rPr lang="en-US" sz="2400" dirty="0"/>
              <a:t>RNs, LPNs</a:t>
            </a:r>
          </a:p>
          <a:p>
            <a:pPr lvl="1"/>
            <a:r>
              <a:rPr lang="en-US" sz="2400" dirty="0"/>
              <a:t>Social Workers,  </a:t>
            </a:r>
          </a:p>
          <a:p>
            <a:pPr lvl="1"/>
            <a:r>
              <a:rPr lang="en-US" sz="2400" dirty="0"/>
              <a:t>Certified Nursing Assistants</a:t>
            </a:r>
          </a:p>
          <a:p>
            <a:pPr lvl="1"/>
            <a:r>
              <a:rPr lang="en-US" sz="2400" dirty="0"/>
              <a:t>Cleaning staff</a:t>
            </a:r>
          </a:p>
          <a:p>
            <a:pPr lvl="1"/>
            <a:r>
              <a:rPr lang="en-US" sz="2400" dirty="0"/>
              <a:t>Administrator challenges </a:t>
            </a:r>
          </a:p>
          <a:p>
            <a:r>
              <a:rPr lang="en-US" sz="2600" dirty="0"/>
              <a:t>ADPH required to declare primary place of employment and only work there</a:t>
            </a:r>
          </a:p>
          <a:p>
            <a:pPr lvl="1"/>
            <a:r>
              <a:rPr lang="en-US" sz="2400" dirty="0"/>
              <a:t>No regulation to prohibit</a:t>
            </a:r>
          </a:p>
          <a:p>
            <a:pPr lvl="1"/>
            <a:r>
              <a:rPr lang="en-US" sz="2400" dirty="0"/>
              <a:t>Ombudsmen &amp; surveyor visits reduced due to potential COVID spread</a:t>
            </a:r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11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894DC-985E-9743-82A0-A434686F5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“many staff resigned”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103F2-AF80-8C42-A5D1-C2986D47C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Staff deaths &gt;&gt;fear of remaining staff</a:t>
            </a:r>
          </a:p>
          <a:p>
            <a:r>
              <a:rPr lang="en-US" sz="2400" dirty="0"/>
              <a:t>School closures&gt;&gt;need to care of children now at home</a:t>
            </a:r>
          </a:p>
          <a:p>
            <a:r>
              <a:rPr lang="en-US" sz="2400" dirty="0"/>
              <a:t>Fear of infection</a:t>
            </a:r>
          </a:p>
          <a:p>
            <a:r>
              <a:rPr lang="en-US" sz="2400" dirty="0"/>
              <a:t>Fear of transmission to family members</a:t>
            </a:r>
          </a:p>
          <a:p>
            <a:r>
              <a:rPr lang="en-US" sz="2400" dirty="0"/>
              <a:t>Federal stimulus unemployment stipends were often the same or more than salary with less risk and provided ability to monitor children out of school</a:t>
            </a:r>
          </a:p>
        </p:txBody>
      </p:sp>
    </p:spTree>
    <p:extLst>
      <p:ext uri="{BB962C8B-B14F-4D97-AF65-F5344CB8AC3E}">
        <p14:creationId xmlns:p14="http://schemas.microsoft.com/office/powerpoint/2010/main" val="115860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E5CAF-98BC-8E49-80C5-3F860E463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“No one to administer medications”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E9E2D-5294-E74A-9BE3-5D14558F6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Traditional LPN role as “medication nurse”</a:t>
            </a:r>
          </a:p>
          <a:p>
            <a:r>
              <a:rPr lang="en-US" dirty="0"/>
              <a:t>Shortage of LPNs during COVID</a:t>
            </a:r>
          </a:p>
          <a:p>
            <a:r>
              <a:rPr lang="en-US" dirty="0"/>
              <a:t>Reduction in LPN education programs in AL</a:t>
            </a:r>
          </a:p>
          <a:p>
            <a:r>
              <a:rPr lang="en-US" dirty="0"/>
              <a:t>Creation of waiver for training at Alabama Community Colleges for Medication Assistants</a:t>
            </a:r>
          </a:p>
          <a:p>
            <a:pPr lvl="1"/>
            <a:r>
              <a:rPr lang="en-US" dirty="0"/>
              <a:t>Modeled after program in Nebraska &amp; endorsed by  over 30 states</a:t>
            </a:r>
          </a:p>
          <a:p>
            <a:pPr lvl="1"/>
            <a:r>
              <a:rPr lang="en-US" dirty="0"/>
              <a:t>One semester pharmacology and medication safety course</a:t>
            </a:r>
          </a:p>
          <a:p>
            <a:pPr lvl="1"/>
            <a:r>
              <a:rPr lang="en-US" dirty="0"/>
              <a:t>Alabama Board of Nursing oversees the community college teaching and clinical</a:t>
            </a:r>
          </a:p>
        </p:txBody>
      </p:sp>
    </p:spTree>
    <p:extLst>
      <p:ext uri="{BB962C8B-B14F-4D97-AF65-F5344CB8AC3E}">
        <p14:creationId xmlns:p14="http://schemas.microsoft.com/office/powerpoint/2010/main" val="3084762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FFAC-E7D7-A448-84DC-010942B3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 assistant,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C5B13-464B-4842-8C4E-139DD0AE1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separation Medication </a:t>
            </a:r>
            <a:r>
              <a:rPr lang="en-US" dirty="0" err="1"/>
              <a:t>Adminstration</a:t>
            </a:r>
            <a:r>
              <a:rPr lang="en-US" dirty="0"/>
              <a:t> Records (MARs):</a:t>
            </a:r>
          </a:p>
          <a:p>
            <a:pPr lvl="1"/>
            <a:r>
              <a:rPr lang="en-US" dirty="0"/>
              <a:t>Medication assistant passes routine medications</a:t>
            </a:r>
          </a:p>
          <a:p>
            <a:pPr lvl="2"/>
            <a:r>
              <a:rPr lang="en-US" dirty="0"/>
              <a:t> that “don’t require nurse oversight” (BP, lab value, sliding scale) </a:t>
            </a:r>
          </a:p>
          <a:p>
            <a:pPr lvl="2"/>
            <a:r>
              <a:rPr lang="en-US" dirty="0"/>
              <a:t>or any newly prescribed medication</a:t>
            </a:r>
          </a:p>
          <a:p>
            <a:pPr lvl="1"/>
            <a:r>
              <a:rPr lang="en-US" dirty="0"/>
              <a:t>LPN passes meds that require supervision or ”hands-on” nursing care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45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03512-AC37-6441-A7E1-3B0520CEF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“No One to Meet the Actual personal Care Needs”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7FBC5-825A-DA44-9BA8-41EDD1F94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Creation of “Temporary Nurse Aide” training programs:</a:t>
            </a:r>
          </a:p>
          <a:p>
            <a:pPr lvl="1"/>
            <a:r>
              <a:rPr lang="en-US" sz="2000" dirty="0"/>
              <a:t>8 clock hours (vs. prior 75 clock hour requirement)</a:t>
            </a:r>
          </a:p>
          <a:p>
            <a:pPr lvl="1"/>
            <a:r>
              <a:rPr lang="en-US" sz="2000" dirty="0"/>
              <a:t>Recruited custodial, laundry, dietary staff from the LTC facility to be cross-trained</a:t>
            </a:r>
          </a:p>
          <a:p>
            <a:pPr lvl="1"/>
            <a:r>
              <a:rPr lang="en-US" sz="2000" dirty="0"/>
              <a:t>Recruited some nursing assistants from restaurants or manufacturing jobs (‘backbreaking labor’)</a:t>
            </a:r>
          </a:p>
          <a:p>
            <a:pPr lvl="1"/>
            <a:r>
              <a:rPr lang="en-US" sz="2000" dirty="0"/>
              <a:t>Can work up to 4 months without certification</a:t>
            </a:r>
          </a:p>
          <a:p>
            <a:pPr lvl="1"/>
            <a:r>
              <a:rPr lang="en-US" sz="2000" dirty="0"/>
              <a:t>However, federal stimulus and unemployment benefits were higher than TNA salary</a:t>
            </a:r>
          </a:p>
        </p:txBody>
      </p:sp>
    </p:spTree>
    <p:extLst>
      <p:ext uri="{BB962C8B-B14F-4D97-AF65-F5344CB8AC3E}">
        <p14:creationId xmlns:p14="http://schemas.microsoft.com/office/powerpoint/2010/main" val="393241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D4270-0013-674A-A694-FE775F529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“No one to clean or disinfect”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17063-2A6C-5548-8DB7-D808B0490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955491"/>
          </a:xfrm>
        </p:spPr>
        <p:txBody>
          <a:bodyPr>
            <a:normAutofit/>
          </a:bodyPr>
          <a:lstStyle/>
          <a:p>
            <a:r>
              <a:rPr lang="en-US" sz="2400" dirty="0"/>
              <a:t>High rate of Custodian staff departures</a:t>
            </a:r>
          </a:p>
          <a:p>
            <a:r>
              <a:rPr lang="en-US" sz="2400" dirty="0"/>
              <a:t>National Guard mobilized  as a “strike team” </a:t>
            </a:r>
          </a:p>
          <a:p>
            <a:pPr lvl="1"/>
            <a:r>
              <a:rPr lang="en-US" sz="2400" dirty="0"/>
              <a:t>Mission: to clean and disinfect</a:t>
            </a:r>
          </a:p>
          <a:p>
            <a:pPr lvl="1"/>
            <a:r>
              <a:rPr lang="en-US" sz="2400" dirty="0"/>
              <a:t>Outcome:  sticky residue on all surfaces that were cleaned</a:t>
            </a:r>
          </a:p>
          <a:p>
            <a:pPr lvl="1"/>
            <a:r>
              <a:rPr lang="en-US" sz="2400" dirty="0"/>
              <a:t>Result: increased actual workload required to remove residue</a:t>
            </a:r>
          </a:p>
          <a:p>
            <a:pPr lvl="1"/>
            <a:r>
              <a:rPr lang="en-US" sz="2400" dirty="0"/>
              <a:t>Recommendation: strike team collaboration with facilities before any action</a:t>
            </a:r>
          </a:p>
        </p:txBody>
      </p:sp>
    </p:spTree>
    <p:extLst>
      <p:ext uri="{BB962C8B-B14F-4D97-AF65-F5344CB8AC3E}">
        <p14:creationId xmlns:p14="http://schemas.microsoft.com/office/powerpoint/2010/main" val="3121420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EC6CC-CC86-5043-BE15-2A8516B8F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Infection Preventionist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8A55A-37F4-3B45-A38A-6AD9239D5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Center for Medicare/Medicaid (CMS) 2019 regulations included life safety codes and survey procedures, including the role of infection preventionist for adherence to new rules</a:t>
            </a:r>
          </a:p>
          <a:p>
            <a:r>
              <a:rPr lang="en-US" sz="2400" dirty="0"/>
              <a:t>“</a:t>
            </a:r>
            <a:r>
              <a:rPr lang="en-US" sz="2400" dirty="0" err="1"/>
              <a:t>Cohorting</a:t>
            </a:r>
            <a:r>
              <a:rPr lang="en-US" sz="2400" dirty="0"/>
              <a:t>” rules and regulations (separate from hospital regulations)</a:t>
            </a:r>
          </a:p>
          <a:p>
            <a:pPr lvl="1"/>
            <a:r>
              <a:rPr lang="en-US" sz="2200" dirty="0"/>
              <a:t>Isolation required for COVID positive residents</a:t>
            </a:r>
          </a:p>
          <a:p>
            <a:pPr lvl="1"/>
            <a:r>
              <a:rPr lang="en-US" sz="2400" dirty="0"/>
              <a:t>Conflicted with required 30-day notice to relocate resident</a:t>
            </a:r>
          </a:p>
          <a:p>
            <a:pPr lvl="1"/>
            <a:r>
              <a:rPr lang="en-US" sz="2400" dirty="0"/>
              <a:t>Facilities created temporary plexiglass or vinyl shields</a:t>
            </a:r>
          </a:p>
        </p:txBody>
      </p:sp>
    </p:spTree>
    <p:extLst>
      <p:ext uri="{BB962C8B-B14F-4D97-AF65-F5344CB8AC3E}">
        <p14:creationId xmlns:p14="http://schemas.microsoft.com/office/powerpoint/2010/main" val="805176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A0061-7DE5-8D4E-8739-986B10BB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</a:t>
            </a:r>
            <a:r>
              <a:rPr lang="en-US" dirty="0" err="1"/>
              <a:t>transers</a:t>
            </a:r>
            <a:r>
              <a:rPr lang="en-US" dirty="0"/>
              <a:t> from Hospital&gt; LTC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752FC-73C6-3A4B-9A37-1BD5A194A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Regulations:  LTC could not admit a person discharged from hospital until assurance that the person’s status was “COVID negative”,  </a:t>
            </a:r>
          </a:p>
          <a:p>
            <a:r>
              <a:rPr lang="en-US" sz="2400" dirty="0"/>
              <a:t>Backup of patients in hospitals prevented needed beds for new admissions</a:t>
            </a:r>
          </a:p>
          <a:p>
            <a:r>
              <a:rPr lang="en-US" sz="2400" dirty="0"/>
              <a:t>Created animosity between hospitals and LTC facilities</a:t>
            </a:r>
          </a:p>
          <a:p>
            <a:r>
              <a:rPr lang="en-US" sz="2400" dirty="0"/>
              <a:t>Then “COVID Unknown” accepted</a:t>
            </a:r>
          </a:p>
        </p:txBody>
      </p:sp>
    </p:spTree>
    <p:extLst>
      <p:ext uri="{BB962C8B-B14F-4D97-AF65-F5344CB8AC3E}">
        <p14:creationId xmlns:p14="http://schemas.microsoft.com/office/powerpoint/2010/main" val="239205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4A8F-C2F6-5E46-9991-9ACFF7D6B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48657-85A3-204D-987C-54D8335B6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declare that I have no know conflicts of interest with any of the organizations or content mentioned in this presentation.</a:t>
            </a:r>
          </a:p>
        </p:txBody>
      </p:sp>
    </p:spTree>
    <p:extLst>
      <p:ext uri="{BB962C8B-B14F-4D97-AF65-F5344CB8AC3E}">
        <p14:creationId xmlns:p14="http://schemas.microsoft.com/office/powerpoint/2010/main" val="776882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EFC66-6F06-F244-B846-E833B8506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Centers for Disease Control </a:t>
            </a:r>
            <a:br>
              <a:rPr lang="en-US" dirty="0"/>
            </a:br>
            <a:r>
              <a:rPr lang="en-US" dirty="0"/>
              <a:t>CENTERS FOR MEDICAID/MEDICARE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2A2B0-E13A-E34D-9A60-771C95953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New information regarding revised regulations sent daily to facilities</a:t>
            </a:r>
          </a:p>
          <a:p>
            <a:r>
              <a:rPr lang="en-US" sz="2400" dirty="0"/>
              <a:t>Ever-changing rules as more was learned regarding COVID best-practices</a:t>
            </a:r>
          </a:p>
          <a:p>
            <a:r>
              <a:rPr lang="en-US" sz="2400" dirty="0"/>
              <a:t>New regulations “to take effect </a:t>
            </a:r>
            <a:r>
              <a:rPr lang="en-US" sz="2400" i="1" dirty="0"/>
              <a:t>immediately</a:t>
            </a:r>
            <a:r>
              <a:rPr lang="en-US" sz="2400" dirty="0"/>
              <a:t>”: no time to for ANHA to communicate revisions to LTC </a:t>
            </a:r>
            <a:r>
              <a:rPr lang="en-US" sz="2400" dirty="0" err="1"/>
              <a:t>facilites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4796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46A78-A71F-7543-B4F3-F90EF96FF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Help residents face Unknown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C2FDD-ABA7-A142-92C7-2AB4ACE07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87124"/>
            <a:ext cx="9603275" cy="3450613"/>
          </a:xfrm>
        </p:spPr>
        <p:txBody>
          <a:bodyPr>
            <a:noAutofit/>
          </a:bodyPr>
          <a:lstStyle/>
          <a:p>
            <a:r>
              <a:rPr lang="en-US" sz="2400" dirty="0"/>
              <a:t>LTC or </a:t>
            </a:r>
            <a:r>
              <a:rPr lang="en-US" sz="2400" dirty="0" err="1"/>
              <a:t>Assited</a:t>
            </a:r>
            <a:r>
              <a:rPr lang="en-US" sz="2400" dirty="0"/>
              <a:t> Living Facility (ALF) is “Home” </a:t>
            </a:r>
          </a:p>
          <a:p>
            <a:r>
              <a:rPr lang="en-US" sz="2400" dirty="0"/>
              <a:t>Relationships with staff and other residents become like family</a:t>
            </a:r>
          </a:p>
          <a:p>
            <a:r>
              <a:rPr lang="en-US" sz="2400" dirty="0"/>
              <a:t>Relocation (‘moving’)&gt;&gt;grief over loss of connection with roommate, sense of place</a:t>
            </a:r>
          </a:p>
          <a:p>
            <a:r>
              <a:rPr lang="en-US" sz="2400" dirty="0"/>
              <a:t>Staff resignations due to increased threat of COVID risks&gt;&gt;further grief of loss of relationships</a:t>
            </a:r>
          </a:p>
          <a:p>
            <a:r>
              <a:rPr lang="en-US" sz="2400" dirty="0"/>
              <a:t>Actual family/friends’ visits prevented due to COVID risks</a:t>
            </a:r>
          </a:p>
          <a:p>
            <a:r>
              <a:rPr lang="en-US" sz="2400" dirty="0"/>
              <a:t>Developed severe loneliness, fear, depression</a:t>
            </a:r>
          </a:p>
        </p:txBody>
      </p:sp>
    </p:spTree>
    <p:extLst>
      <p:ext uri="{BB962C8B-B14F-4D97-AF65-F5344CB8AC3E}">
        <p14:creationId xmlns:p14="http://schemas.microsoft.com/office/powerpoint/2010/main" val="242321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068A-E4D9-3B42-B0CA-C660B9B5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833" y="867037"/>
            <a:ext cx="9603275" cy="1049235"/>
          </a:xfrm>
        </p:spPr>
        <p:txBody>
          <a:bodyPr/>
          <a:lstStyle/>
          <a:p>
            <a:r>
              <a:rPr lang="en-US" dirty="0"/>
              <a:t>Lessons learned and positive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EC8D3-B749-1A45-A003-D9352105A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VACCINATIONS:</a:t>
            </a:r>
          </a:p>
          <a:p>
            <a:r>
              <a:rPr lang="en-US" sz="2400" dirty="0"/>
              <a:t>75-90% of residents in Alabama LTC facilities received COVID vaccine in the initial rollout</a:t>
            </a:r>
          </a:p>
          <a:p>
            <a:r>
              <a:rPr lang="en-US" sz="2400" dirty="0"/>
              <a:t>50% of staff in Alabama LTC and ALF currently vaccinated, but rates increasing as more observe lack of detrimental vaccination effects</a:t>
            </a:r>
          </a:p>
          <a:p>
            <a:r>
              <a:rPr lang="en-US" sz="2400" dirty="0"/>
              <a:t>Each LTC had 3 onsite vaccination clinics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853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C826F-3D73-8D41-B9C8-2CC1CE98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 and positive interventions,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59841-AE7E-9841-8BEA-DB58005A9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Quality PPE supply is increasingly available</a:t>
            </a:r>
          </a:p>
          <a:p>
            <a:r>
              <a:rPr lang="en-US" sz="2400" dirty="0"/>
              <a:t>Communication improving: Director of Nursing (DON), LPN,</a:t>
            </a:r>
          </a:p>
          <a:p>
            <a:pPr marL="457200" lvl="1" indent="0">
              <a:buNone/>
            </a:pPr>
            <a:r>
              <a:rPr lang="en-US" sz="2200" dirty="0"/>
              <a:t>Nursing assistant&gt;nursing assistant peer communication </a:t>
            </a:r>
          </a:p>
          <a:p>
            <a:r>
              <a:rPr lang="en-US" sz="2400" dirty="0"/>
              <a:t>Continue use of quality mask even if vaccinated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7448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F1667-EFE1-9747-A42E-D73616C9B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Helping Residents keep connected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0462-119B-284B-898E-6835C5032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iPad &amp; cell phone visits</a:t>
            </a:r>
          </a:p>
          <a:p>
            <a:r>
              <a:rPr lang="en-US" sz="2400" dirty="0"/>
              <a:t>Outdoor visits</a:t>
            </a:r>
          </a:p>
          <a:p>
            <a:r>
              <a:rPr lang="en-US" sz="2400" dirty="0"/>
              <a:t>Temperature check for all</a:t>
            </a:r>
          </a:p>
          <a:p>
            <a:r>
              <a:rPr lang="en-US" sz="2400" dirty="0"/>
              <a:t>Visitor sign-in with declaration of COVID-free status and declaration to notify facility if status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2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ABF93-6B12-5242-9FBF-6D6E743D6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prepare for next outbreak: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348F9-41A2-4A48-833A-33EF21227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Dire need for backup/relief nursing staff </a:t>
            </a:r>
          </a:p>
          <a:p>
            <a:pPr marL="0" indent="0">
              <a:buNone/>
            </a:pPr>
            <a:r>
              <a:rPr lang="en-US" sz="2400" dirty="0"/>
              <a:t>	Already oriented to facility</a:t>
            </a:r>
          </a:p>
          <a:p>
            <a:pPr marL="0" indent="0">
              <a:buNone/>
            </a:pPr>
            <a:r>
              <a:rPr lang="en-US" sz="2400" dirty="0"/>
              <a:t>	Willingness to work during Nov. to Jan spikes</a:t>
            </a:r>
          </a:p>
          <a:p>
            <a:pPr marL="0" indent="0">
              <a:buNone/>
            </a:pPr>
            <a:r>
              <a:rPr lang="en-US" sz="2400" dirty="0"/>
              <a:t>	Signing bonuses available </a:t>
            </a:r>
          </a:p>
          <a:p>
            <a:pPr marL="0" indent="0">
              <a:buNone/>
            </a:pPr>
            <a:r>
              <a:rPr lang="en-US" sz="2400" dirty="0"/>
              <a:t>****Call Katrina 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304663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231C-385A-C44B-A21A-43A7CF4F4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Needs, continued: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1F7C23-A2F5-6E44-AE8A-202685A70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Many organizations are focusing on providing resources to meet the need for teamwork and resilience</a:t>
            </a:r>
          </a:p>
          <a:p>
            <a:pPr lvl="1"/>
            <a:r>
              <a:rPr lang="en-US" sz="2400" dirty="0"/>
              <a:t>ANA</a:t>
            </a:r>
          </a:p>
          <a:p>
            <a:pPr lvl="1"/>
            <a:r>
              <a:rPr lang="en-US" sz="2400" dirty="0"/>
              <a:t>ASNA</a:t>
            </a:r>
          </a:p>
          <a:p>
            <a:pPr lvl="1"/>
            <a:r>
              <a:rPr lang="en-US" sz="2400" dirty="0"/>
              <a:t>Counseling groups</a:t>
            </a:r>
          </a:p>
          <a:p>
            <a:pPr lvl="1"/>
            <a:r>
              <a:rPr lang="en-US" sz="2400" dirty="0"/>
              <a:t>Bereavement groups</a:t>
            </a:r>
          </a:p>
          <a:p>
            <a:r>
              <a:rPr lang="en-US" sz="2400" dirty="0"/>
              <a:t>Respect the contribution of all members of the healthcare delivery team!</a:t>
            </a:r>
          </a:p>
        </p:txBody>
      </p:sp>
    </p:spTree>
    <p:extLst>
      <p:ext uri="{BB962C8B-B14F-4D97-AF65-F5344CB8AC3E}">
        <p14:creationId xmlns:p14="http://schemas.microsoft.com/office/powerpoint/2010/main" val="1583103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46701-BC47-094C-8C12-85A19906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733F8-18EF-D744-9BFC-190D38415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All staff must maintain personal safety</a:t>
            </a:r>
          </a:p>
          <a:p>
            <a:r>
              <a:rPr lang="en-US" sz="2400" dirty="0"/>
              <a:t>Facility focus on methods to promote wellness, nutrition, </a:t>
            </a:r>
          </a:p>
          <a:p>
            <a:r>
              <a:rPr lang="en-US" sz="2400" dirty="0"/>
              <a:t>Organizations continue to support staff with meals or snacks</a:t>
            </a:r>
          </a:p>
          <a:p>
            <a:r>
              <a:rPr lang="en-US" sz="2400" dirty="0"/>
              <a:t>Individuals can write</a:t>
            </a:r>
            <a:r>
              <a:rPr lang="en-US" sz="2200" dirty="0"/>
              <a:t> notes of appreciation to staff and take to administrator</a:t>
            </a:r>
          </a:p>
          <a:p>
            <a:r>
              <a:rPr lang="en-US" sz="2200" dirty="0"/>
              <a:t>Individuals can write notes of encouragement to residents (must leave unsealed to be reviewed prior to delivery by Ombudsman staff, who will then deliver)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628541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am.edu/wp-content/uploads/2018/09/Team-Based-Care-Figure-1-1024x74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41" y="-154640"/>
            <a:ext cx="11586118" cy="627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32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62091-2600-A148-9D71-0DE93D780E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47638"/>
            <a:ext cx="9604375" cy="1049337"/>
          </a:xfrm>
        </p:spPr>
        <p:txBody>
          <a:bodyPr/>
          <a:lstStyle/>
          <a:p>
            <a:r>
              <a:rPr lang="en-US" dirty="0"/>
              <a:t>REFERENCES: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09CE6-9868-B843-9686-014A984BB13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013" y="857250"/>
            <a:ext cx="12091987" cy="4608513"/>
          </a:xfrm>
        </p:spPr>
        <p:txBody>
          <a:bodyPr>
            <a:normAutofit/>
          </a:bodyPr>
          <a:lstStyle/>
          <a:p>
            <a:pPr marL="0" indent="-457200">
              <a:buNone/>
            </a:pPr>
            <a:r>
              <a:rPr lang="en-US" dirty="0"/>
              <a:t>Alabama Nurses Association.  Nurse to nurse (N2N) support program.  </a:t>
            </a:r>
            <a:r>
              <a:rPr lang="en-US" dirty="0">
                <a:hlinkClick r:id="rId2"/>
              </a:rPr>
              <a:t>www.alabamanurses.org</a:t>
            </a:r>
            <a:endParaRPr lang="en-US" dirty="0"/>
          </a:p>
          <a:p>
            <a:pPr marL="0" indent="-457200">
              <a:buNone/>
            </a:pPr>
            <a:r>
              <a:rPr lang="en-US" dirty="0"/>
              <a:t>American Nurses Association. Resilience resources.  </a:t>
            </a:r>
            <a:r>
              <a:rPr lang="en-US" dirty="0">
                <a:hlinkClick r:id="rId3"/>
              </a:rPr>
              <a:t>www.nursingworld.org</a:t>
            </a:r>
            <a:endParaRPr lang="en-US" dirty="0"/>
          </a:p>
          <a:p>
            <a:pPr marL="0" indent="-457200">
              <a:buNone/>
            </a:pPr>
            <a:r>
              <a:rPr lang="en-US" dirty="0"/>
              <a:t>Grafton, E., Gillespie, B., &amp; Henderson, S. (2010). Resilience: The power within. </a:t>
            </a:r>
            <a:r>
              <a:rPr lang="en-US" i="1" dirty="0"/>
              <a:t>Oncology Nursing Forum, 37, </a:t>
            </a:r>
            <a:r>
              <a:rPr lang="en-US" dirty="0"/>
              <a:t>698-705. </a:t>
            </a:r>
            <a:r>
              <a:rPr lang="en-US" dirty="0" err="1"/>
              <a:t>doi</a:t>
            </a:r>
            <a:r>
              <a:rPr lang="en-US" dirty="0"/>
              <a:t>: 10.1188/10.onf.698-705. </a:t>
            </a:r>
          </a:p>
          <a:p>
            <a:pPr marL="0" indent="-457200">
              <a:buNone/>
            </a:pPr>
            <a:r>
              <a:rPr lang="en-US" dirty="0"/>
              <a:t>Oxford University Press (2016). Resilient. Retrieved from </a:t>
            </a:r>
            <a:r>
              <a:rPr lang="en-US" u="sng" dirty="0">
                <a:hlinkClick r:id="rId4"/>
              </a:rPr>
              <a:t>http://www.oxforddictionaries.com/definition/english/resilient</a:t>
            </a:r>
            <a:r>
              <a:rPr lang="en-US" dirty="0"/>
              <a:t> </a:t>
            </a:r>
          </a:p>
          <a:p>
            <a:pPr marL="0" indent="-457200">
              <a:buNone/>
            </a:pPr>
            <a:r>
              <a:rPr lang="en-US" dirty="0"/>
              <a:t>Shirer, P. (2015). Your relationships: Uniting in a common cause. In P. Shirer (Ed.), </a:t>
            </a:r>
            <a:r>
              <a:rPr lang="en-US" i="1" dirty="0"/>
              <a:t>Fervent: A woman’s battle plan for serious, specific, and strategic prayer </a:t>
            </a:r>
            <a:r>
              <a:rPr lang="en-US" dirty="0"/>
              <a:t>(pp. 169-181). Nashville, TN: B &amp; H Publishing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8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7C60D-8E62-E041-8DE7-014DE39CF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2435B2-5486-E84F-A082-6E3013DCE38A}"/>
              </a:ext>
            </a:extLst>
          </p:cNvPr>
          <p:cNvSpPr/>
          <p:nvPr/>
        </p:nvSpPr>
        <p:spPr>
          <a:xfrm>
            <a:off x="1451579" y="2112579"/>
            <a:ext cx="960327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novel coronavirus experience in 2020 led to unprecedented situations across all healthcare settings. This presentation will include some of the issues faced in Alabama long-term care settings during 2020, lessons learned, and provide opportunity for discussion of implications for the future.</a:t>
            </a:r>
          </a:p>
        </p:txBody>
      </p:sp>
    </p:spTree>
    <p:extLst>
      <p:ext uri="{BB962C8B-B14F-4D97-AF65-F5344CB8AC3E}">
        <p14:creationId xmlns:p14="http://schemas.microsoft.com/office/powerpoint/2010/main" val="29539417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15E14-BBB0-B841-8335-68C355F7B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this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2A88-377E-5145-BA44-14D0E1EB6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Contact information:</a:t>
            </a:r>
          </a:p>
          <a:p>
            <a:pPr marL="0" indent="0">
              <a:buNone/>
            </a:pPr>
            <a:r>
              <a:rPr lang="en-US" dirty="0"/>
              <a:t>	Arlene H. Morris, RN, MSN, EdD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arlenehughesmorris@gmail.com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8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452A-ADE4-AC49-8448-6771C6D65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493DE-263A-174B-8201-B193226B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en-US" sz="2400" dirty="0"/>
              <a:t>At the conclusion of this presentation, participants should be able to:</a:t>
            </a:r>
          </a:p>
          <a:p>
            <a:pPr lvl="1" fontAlgn="t"/>
            <a:r>
              <a:rPr lang="en-US" sz="2400" dirty="0"/>
              <a:t>Relate emotional distress of residents, families and staff during isolation and loss</a:t>
            </a:r>
          </a:p>
          <a:p>
            <a:pPr lvl="1" fontAlgn="t"/>
            <a:r>
              <a:rPr lang="en-US" sz="2400" dirty="0"/>
              <a:t>Discuss staffing concerns and modifications within long-term care settings</a:t>
            </a:r>
          </a:p>
          <a:p>
            <a:pPr lvl="1" fontAlgn="t"/>
            <a:r>
              <a:rPr lang="en-US" sz="2400" dirty="0"/>
              <a:t>Consider strategies that could support the needs of residents, families, and staff</a:t>
            </a:r>
          </a:p>
        </p:txBody>
      </p:sp>
    </p:spTree>
    <p:extLst>
      <p:ext uri="{BB962C8B-B14F-4D97-AF65-F5344CB8AC3E}">
        <p14:creationId xmlns:p14="http://schemas.microsoft.com/office/powerpoint/2010/main" val="372620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0FC72-CACF-C347-AC1C-D38668E5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4E80C-DB10-AE43-A892-37A49C569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BSN, MSN, EdD</a:t>
            </a:r>
          </a:p>
          <a:p>
            <a:pPr lvl="1"/>
            <a:r>
              <a:rPr lang="en-US" sz="2000" dirty="0"/>
              <a:t>Retired professor of nursing at Auburn University Montgomery</a:t>
            </a:r>
          </a:p>
          <a:p>
            <a:pPr lvl="1"/>
            <a:r>
              <a:rPr lang="en-US" sz="2000" dirty="0"/>
              <a:t>Certifications in gerontology </a:t>
            </a:r>
          </a:p>
          <a:p>
            <a:pPr lvl="1"/>
            <a:r>
              <a:rPr lang="en-US" sz="2000" dirty="0"/>
              <a:t>Certification in educational best practices for teaching older adults and their families or caregivers</a:t>
            </a:r>
          </a:p>
          <a:p>
            <a:pPr lvl="1"/>
            <a:r>
              <a:rPr lang="en-US" sz="2000" dirty="0"/>
              <a:t>Member of Central Alabama Aging Consortium Ombudsman Advisory Council</a:t>
            </a:r>
          </a:p>
        </p:txBody>
      </p:sp>
    </p:spTree>
    <p:extLst>
      <p:ext uri="{BB962C8B-B14F-4D97-AF65-F5344CB8AC3E}">
        <p14:creationId xmlns:p14="http://schemas.microsoft.com/office/powerpoint/2010/main" val="28702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5BDCE-C0E1-9649-9724-F3BBD826F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Alabama Area Alabama agencies on 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8B4D7-18F1-8E47-BBA4-300DABCE9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Divided into regional areas (Montgomery is in the Central area)</a:t>
            </a:r>
          </a:p>
          <a:p>
            <a:r>
              <a:rPr lang="en-US" dirty="0"/>
              <a:t>Ombudsman: a salaried position to monitor and respond to concerns of older adults</a:t>
            </a:r>
          </a:p>
          <a:p>
            <a:r>
              <a:rPr lang="en-US" dirty="0"/>
              <a:t>Central Alabama Agency on Aging Ombudsmen Advisory Committee: </a:t>
            </a:r>
          </a:p>
          <a:p>
            <a:pPr lvl="1"/>
            <a:r>
              <a:rPr lang="en-US" dirty="0"/>
              <a:t>an invited volunteer position to meet quarterly to oversee and advise the activities and projects of the local ombudsmen</a:t>
            </a:r>
          </a:p>
          <a:p>
            <a:pPr lvl="1"/>
            <a:r>
              <a:rPr lang="en-US" dirty="0"/>
              <a:t>to serve as trained volunteer ombudsmen to visit local long-term care and assisted living facilities </a:t>
            </a:r>
          </a:p>
          <a:p>
            <a:pPr lvl="2"/>
            <a:r>
              <a:rPr lang="en-US" dirty="0"/>
              <a:t>Random, unannounced visits to monitor facility adherence to regulations</a:t>
            </a:r>
          </a:p>
          <a:p>
            <a:pPr lvl="2"/>
            <a:r>
              <a:rPr lang="en-US" dirty="0"/>
              <a:t>Random visits with residents to learn of any concerns</a:t>
            </a:r>
          </a:p>
        </p:txBody>
      </p:sp>
    </p:spTree>
    <p:extLst>
      <p:ext uri="{BB962C8B-B14F-4D97-AF65-F5344CB8AC3E}">
        <p14:creationId xmlns:p14="http://schemas.microsoft.com/office/powerpoint/2010/main" val="402553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01630-40D6-A946-A9AD-9CF02CA0F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Alabama Nursing Home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AA767-20E3-D848-A332-D27BBBD6C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This is the professional association of member long-term care facilities</a:t>
            </a:r>
          </a:p>
          <a:p>
            <a:pPr marL="0" indent="0">
              <a:buNone/>
            </a:pPr>
            <a:r>
              <a:rPr lang="en-US" sz="2400" dirty="0"/>
              <a:t>Location: 4156 Carmichael Dr., Montgomery, AL</a:t>
            </a:r>
          </a:p>
          <a:p>
            <a:pPr marL="0" indent="0">
              <a:buNone/>
            </a:pPr>
            <a:r>
              <a:rPr lang="en-US" sz="2400" dirty="0"/>
              <a:t>Phone: 334-271-6214</a:t>
            </a:r>
          </a:p>
          <a:p>
            <a:r>
              <a:rPr lang="en-US" sz="2400" dirty="0"/>
              <a:t>Katrina </a:t>
            </a:r>
            <a:r>
              <a:rPr lang="en-US" sz="2400" dirty="0" err="1"/>
              <a:t>Magdon</a:t>
            </a:r>
            <a:r>
              <a:rPr lang="en-US" sz="2400" dirty="0"/>
              <a:t>  (email: </a:t>
            </a:r>
            <a:r>
              <a:rPr lang="en-US" sz="2400" dirty="0" err="1"/>
              <a:t>kmagdon@anha.org</a:t>
            </a:r>
            <a:r>
              <a:rPr lang="en-US" sz="2400" dirty="0"/>
              <a:t>)</a:t>
            </a:r>
          </a:p>
          <a:p>
            <a:r>
              <a:rPr lang="en-US" sz="2400" dirty="0"/>
              <a:t>John Matson</a:t>
            </a:r>
          </a:p>
        </p:txBody>
      </p:sp>
    </p:spTree>
    <p:extLst>
      <p:ext uri="{BB962C8B-B14F-4D97-AF65-F5344CB8AC3E}">
        <p14:creationId xmlns:p14="http://schemas.microsoft.com/office/powerpoint/2010/main" val="129477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65CD7-6BEA-D748-A69C-85D4C32F0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01805"/>
            <a:ext cx="9603275" cy="1371599"/>
          </a:xfrm>
        </p:spPr>
        <p:txBody>
          <a:bodyPr>
            <a:normAutofit/>
          </a:bodyPr>
          <a:lstStyle/>
          <a:p>
            <a:r>
              <a:rPr lang="en-US" dirty="0"/>
              <a:t>The problem identified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915A8-80F1-5A43-A13F-F586E399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84554"/>
            <a:ext cx="9603275" cy="35929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April 2020 ombudsmen committee, I became aware need during the COVID-19 epidemic:</a:t>
            </a:r>
          </a:p>
          <a:p>
            <a:r>
              <a:rPr lang="en-US" sz="2400" dirty="0"/>
              <a:t>Staff and residents episodically had high infection rates</a:t>
            </a:r>
          </a:p>
          <a:p>
            <a:r>
              <a:rPr lang="en-US" sz="2400" dirty="0"/>
              <a:t>Staff departures &gt;&gt;severe shortage of staff in LTC facilities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April 1, 2021 phone interview with Katrina </a:t>
            </a:r>
            <a:r>
              <a:rPr lang="en-US" sz="2400" dirty="0" err="1"/>
              <a:t>Magdon</a:t>
            </a:r>
            <a:r>
              <a:rPr lang="en-US" sz="2400" dirty="0"/>
              <a:t>,  Alabama Nursing Home Assoc. in March 2021 to review problem and 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894299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4038D-EAC2-BD48-B276-5C8389D51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“LTC is not a priority”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D1235-7F7A-AA47-9AE6-75B035768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400" dirty="0"/>
              <a:t>Residents in LTC and assisted living facilities (ALFs) have </a:t>
            </a:r>
          </a:p>
          <a:p>
            <a:pPr marL="457200" lvl="1" indent="0">
              <a:buNone/>
            </a:pPr>
            <a:r>
              <a:rPr lang="en-US" sz="2400" dirty="0"/>
              <a:t>complex care needs</a:t>
            </a:r>
          </a:p>
          <a:p>
            <a:pPr lvl="1"/>
            <a:r>
              <a:rPr lang="en-US" sz="2400" dirty="0"/>
              <a:t>Multiple co-morbidities</a:t>
            </a:r>
          </a:p>
          <a:p>
            <a:pPr lvl="1"/>
            <a:r>
              <a:rPr lang="en-US" sz="2400" dirty="0"/>
              <a:t>Emotional and psych-social needs in addition to management of physical care needs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365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160</TotalTime>
  <Words>1747</Words>
  <Application>Microsoft Macintosh PowerPoint</Application>
  <PresentationFormat>Widescreen</PresentationFormat>
  <Paragraphs>174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Gill Sans MT</vt:lpstr>
      <vt:lpstr>Gallery</vt:lpstr>
      <vt:lpstr> </vt:lpstr>
      <vt:lpstr>Declaration</vt:lpstr>
      <vt:lpstr>Overview:</vt:lpstr>
      <vt:lpstr>Objectives:</vt:lpstr>
      <vt:lpstr>My background</vt:lpstr>
      <vt:lpstr>Alabama Area Alabama agencies on aging</vt:lpstr>
      <vt:lpstr>Alabama Nursing Home Association</vt:lpstr>
      <vt:lpstr>The problem identified</vt:lpstr>
      <vt:lpstr>“LTC is not a priority”</vt:lpstr>
      <vt:lpstr>Personal protective equipment (PPE)</vt:lpstr>
      <vt:lpstr>Occupational Safety and Health Administration (OSHA)</vt:lpstr>
      <vt:lpstr>STAFFING SHORTAGES</vt:lpstr>
      <vt:lpstr>“many staff resigned”</vt:lpstr>
      <vt:lpstr>“No one to administer medications”</vt:lpstr>
      <vt:lpstr>Medication assistant, continued</vt:lpstr>
      <vt:lpstr>“No One to Meet the Actual personal Care Needs”</vt:lpstr>
      <vt:lpstr>“No one to clean or disinfect”</vt:lpstr>
      <vt:lpstr>Infection Preventionist</vt:lpstr>
      <vt:lpstr>Patient transers from Hospital&gt; LTC </vt:lpstr>
      <vt:lpstr>Centers for Disease Control  CENTERS FOR MEDICAID/MEDICARE SERVICES</vt:lpstr>
      <vt:lpstr>Challenges to Help residents face Unknown</vt:lpstr>
      <vt:lpstr>Lessons learned and positive interventions</vt:lpstr>
      <vt:lpstr>Lessons learned and positive interventions, continued</vt:lpstr>
      <vt:lpstr>Helping Residents keep connected</vt:lpstr>
      <vt:lpstr>NEED to prepare for next outbreak: </vt:lpstr>
      <vt:lpstr>Needs, continued:</vt:lpstr>
      <vt:lpstr>Needs, continued</vt:lpstr>
      <vt:lpstr>PowerPoint Presentation</vt:lpstr>
      <vt:lpstr>REFERENCES:</vt:lpstr>
      <vt:lpstr>Thank you for this opportunity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Arlene Morris</dc:creator>
  <cp:lastModifiedBy>Arlene Morris</cp:lastModifiedBy>
  <cp:revision>19</cp:revision>
  <dcterms:created xsi:type="dcterms:W3CDTF">2021-03-15T20:46:06Z</dcterms:created>
  <dcterms:modified xsi:type="dcterms:W3CDTF">2021-04-09T15:30:43Z</dcterms:modified>
</cp:coreProperties>
</file>