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67" r:id="rId5"/>
    <p:sldId id="262" r:id="rId6"/>
    <p:sldId id="266" r:id="rId7"/>
    <p:sldId id="259" r:id="rId8"/>
    <p:sldId id="261" r:id="rId9"/>
    <p:sldId id="260" r:id="rId10"/>
    <p:sldId id="263" r:id="rId11"/>
    <p:sldId id="265" r:id="rId12"/>
    <p:sldId id="264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4"/>
    <p:restoredTop sz="86425"/>
  </p:normalViewPr>
  <p:slideViewPr>
    <p:cSldViewPr snapToGrid="0" snapToObjects="1">
      <p:cViewPr varScale="1">
        <p:scale>
          <a:sx n="93" d="100"/>
          <a:sy n="93" d="100"/>
        </p:scale>
        <p:origin x="232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904B1-DB93-3142-ABC9-FE70DC5EEF0B}" type="datetimeFigureOut">
              <a:rPr lang="en-US" smtClean="0"/>
              <a:t>4/9/21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A89C4-522C-6147-9FF2-8E43F3D5B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2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86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66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08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3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72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21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82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9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A89C4-522C-6147-9FF2-8E43F3D5BAE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7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0781D-F28F-1441-87B3-FD710F7FC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9"/>
            <a:ext cx="8637073" cy="1194668"/>
          </a:xfrm>
        </p:spPr>
        <p:txBody>
          <a:bodyPr>
            <a:normAutofit fontScale="90000"/>
          </a:bodyPr>
          <a:lstStyle/>
          <a:p>
            <a:r>
              <a:rPr lang="en-US" dirty="0"/>
              <a:t>Lessons Learned from COVID in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D474B-42A8-A341-A037-82177A054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476"/>
            <a:ext cx="8637072" cy="977349"/>
          </a:xfrm>
        </p:spPr>
        <p:txBody>
          <a:bodyPr/>
          <a:lstStyle/>
          <a:p>
            <a:r>
              <a:rPr lang="en-US" dirty="0"/>
              <a:t>Arlene H. Morris, RN, MSN, EdD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53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BA964-A72D-FB45-9E14-3B3A8ACA2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Self-care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7EAC1-F557-7247-8BE5-2F7F23DFB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ANA’s Well-Being Initiative to support mental health and resilience (</a:t>
            </a:r>
            <a:r>
              <a:rPr lang="en-US" dirty="0" err="1"/>
              <a:t>nursingworld.org</a:t>
            </a:r>
            <a:r>
              <a:rPr lang="en-US" dirty="0"/>
              <a:t>/the wellbeing initiative)</a:t>
            </a:r>
          </a:p>
          <a:p>
            <a:pPr lvl="1"/>
            <a:r>
              <a:rPr lang="en-US" dirty="0"/>
              <a:t>‘Nursing State of Mind’ podcast</a:t>
            </a:r>
          </a:p>
          <a:p>
            <a:pPr lvl="1"/>
            <a:r>
              <a:rPr lang="en-US" dirty="0"/>
              <a:t>‘After Work Checklist’ to decompress at end of shift</a:t>
            </a:r>
          </a:p>
          <a:p>
            <a:pPr lvl="1"/>
            <a:r>
              <a:rPr lang="en-US" dirty="0"/>
              <a:t>‘</a:t>
            </a:r>
            <a:r>
              <a:rPr lang="en-US" dirty="0" err="1"/>
              <a:t>Moodfit</a:t>
            </a:r>
            <a:r>
              <a:rPr lang="en-US" dirty="0"/>
              <a:t>’ app to prioritize and track own self care</a:t>
            </a:r>
          </a:p>
          <a:p>
            <a:pPr lvl="1"/>
            <a:r>
              <a:rPr lang="en-US" dirty="0"/>
              <a:t>Healthy Nurse, Healthy Nation (</a:t>
            </a:r>
            <a:r>
              <a:rPr lang="en-US" dirty="0" err="1"/>
              <a:t>healthynursehealthynation.org</a:t>
            </a:r>
            <a:r>
              <a:rPr lang="en-US" dirty="0"/>
              <a:t>)</a:t>
            </a:r>
          </a:p>
          <a:p>
            <a:r>
              <a:rPr lang="en-US" dirty="0"/>
              <a:t>Alabama State Nurses Association N2N collaboration with Alabama Counselors Association 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5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E9D0E-94AB-8E42-8CCD-6DCADD0D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Nurses educate communities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02662-FCE6-8040-9F70-E133B9131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Education programs for district organizations regarding accurate infection control measures: masks, sanitization, handwashing, self-care</a:t>
            </a:r>
          </a:p>
          <a:p>
            <a:r>
              <a:rPr lang="en-US" dirty="0"/>
              <a:t>Be aware when individuals are sad, upset, broken or limping to help lift them up</a:t>
            </a:r>
          </a:p>
          <a:p>
            <a:pPr lvl="1"/>
            <a:r>
              <a:rPr lang="en-US" dirty="0"/>
              <a:t>Team awareness</a:t>
            </a:r>
          </a:p>
          <a:p>
            <a:r>
              <a:rPr lang="en-US" dirty="0"/>
              <a:t>Maintain awareness of need for self-protection and self-care for the long haul</a:t>
            </a:r>
          </a:p>
          <a:p>
            <a:r>
              <a:rPr lang="en-US" dirty="0"/>
              <a:t>Acknowledge emotional toll:  Create a staff sanctuary where any staff (cleaning/nurses/physicians) can break to breathe, pray, or cry a few minutes</a:t>
            </a:r>
          </a:p>
        </p:txBody>
      </p:sp>
    </p:spTree>
    <p:extLst>
      <p:ext uri="{BB962C8B-B14F-4D97-AF65-F5344CB8AC3E}">
        <p14:creationId xmlns:p14="http://schemas.microsoft.com/office/powerpoint/2010/main" val="1036319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0ED14-4F37-244D-A2FF-EA3972884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Self-care resources,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F7297-5322-BF48-ACAF-1EDE5372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National Academy of Medicine Action Collaborative on Clinician Well-Being and Resilience (bit.ly2MRmYM6) and (</a:t>
            </a:r>
            <a:r>
              <a:rPr lang="en-US" dirty="0" err="1"/>
              <a:t>bit.ly</a:t>
            </a:r>
            <a:r>
              <a:rPr lang="en-US" dirty="0"/>
              <a:t>/3tGDqiX)</a:t>
            </a:r>
          </a:p>
          <a:p>
            <a:pPr lvl="1"/>
            <a:r>
              <a:rPr lang="en-US" dirty="0"/>
              <a:t>How clinicians can meet basic needs:  safety,  hydration/nutrition and bathroom breaks</a:t>
            </a:r>
          </a:p>
          <a:p>
            <a:pPr lvl="1"/>
            <a:r>
              <a:rPr lang="en-US" dirty="0"/>
              <a:t>How to work in short breaks</a:t>
            </a:r>
          </a:p>
          <a:p>
            <a:pPr lvl="1"/>
            <a:r>
              <a:rPr lang="en-US" dirty="0"/>
              <a:t>How to stay connected</a:t>
            </a:r>
          </a:p>
          <a:p>
            <a:pPr lvl="1"/>
            <a:r>
              <a:rPr lang="en-US" dirty="0"/>
              <a:t>Importance and how to respect differences</a:t>
            </a:r>
          </a:p>
          <a:p>
            <a:pPr lvl="1"/>
            <a:r>
              <a:rPr lang="en-US" dirty="0"/>
              <a:t>How to stay updated</a:t>
            </a:r>
          </a:p>
          <a:p>
            <a:pPr lvl="1"/>
            <a:r>
              <a:rPr lang="en-US" dirty="0"/>
              <a:t>Performing self-check ins</a:t>
            </a:r>
          </a:p>
          <a:p>
            <a:pPr lvl="1"/>
            <a:r>
              <a:rPr lang="en-US" dirty="0"/>
              <a:t>Honoring your own service</a:t>
            </a:r>
          </a:p>
          <a:p>
            <a:pPr lvl="1"/>
            <a:r>
              <a:rPr lang="en-US" dirty="0"/>
              <a:t>Maintaining HOPE</a:t>
            </a:r>
          </a:p>
        </p:txBody>
      </p:sp>
    </p:spTree>
    <p:extLst>
      <p:ext uri="{BB962C8B-B14F-4D97-AF65-F5344CB8AC3E}">
        <p14:creationId xmlns:p14="http://schemas.microsoft.com/office/powerpoint/2010/main" val="2838635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54265-1534-6446-B9F9-661D34B1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C9623-98DB-4943-ACAE-360D16801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Gelinas, L. (Sept. 2016). Patient assignment vs. nurse staffing: More than just numbers.  </a:t>
            </a:r>
            <a:r>
              <a:rPr lang="en-US" i="1" dirty="0"/>
              <a:t>American Nurse Today, 11 </a:t>
            </a:r>
            <a:r>
              <a:rPr lang="en-US" dirty="0"/>
              <a:t>(9).</a:t>
            </a:r>
          </a:p>
          <a:p>
            <a:r>
              <a:rPr lang="en-US" dirty="0"/>
              <a:t>O’Keeffe, M. (Sept. 2016). Practical steps for applying acuity-based staffing. </a:t>
            </a:r>
            <a:r>
              <a:rPr lang="en-US" i="1" dirty="0"/>
              <a:t>American Nurse Today, 11 </a:t>
            </a:r>
            <a:r>
              <a:rPr lang="en-US" dirty="0"/>
              <a:t>(30-34).</a:t>
            </a:r>
          </a:p>
          <a:p>
            <a:r>
              <a:rPr lang="en-US" dirty="0"/>
              <a:t>Reed, S. (Mar. 2021).  Eight lessons learned from the COVID-19 pandemic. </a:t>
            </a:r>
            <a:r>
              <a:rPr lang="en-US" i="1" dirty="0"/>
              <a:t>American Nurse Today, </a:t>
            </a:r>
            <a:r>
              <a:rPr lang="en-US" dirty="0"/>
              <a:t>special edition).</a:t>
            </a:r>
          </a:p>
          <a:p>
            <a:r>
              <a:rPr lang="en-US" dirty="0" err="1"/>
              <a:t>Spader</a:t>
            </a:r>
            <a:r>
              <a:rPr lang="en-US" dirty="0"/>
              <a:t>, C. (Mar. 2021). Nurse heroes of the pandemic. </a:t>
            </a:r>
            <a:r>
              <a:rPr lang="en-US" i="1" dirty="0"/>
              <a:t>American Nurse Today, </a:t>
            </a:r>
            <a:r>
              <a:rPr lang="en-US" dirty="0"/>
              <a:t>special edition).</a:t>
            </a:r>
          </a:p>
        </p:txBody>
      </p:sp>
    </p:spTree>
    <p:extLst>
      <p:ext uri="{BB962C8B-B14F-4D97-AF65-F5344CB8AC3E}">
        <p14:creationId xmlns:p14="http://schemas.microsoft.com/office/powerpoint/2010/main" val="400444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EBB3D-44BA-CF48-9412-28D4E9D6E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35C39-9444-7A42-9176-1B0EB7CF1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4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BB38D-3056-F94B-806A-5EF40E87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2E1B1-6007-DA4F-9ADC-4781E7042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have no known conflict of interest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6E0DCF-D88C-2045-82A4-A02A1E674ECD}"/>
              </a:ext>
            </a:extLst>
          </p:cNvPr>
          <p:cNvSpPr txBox="1"/>
          <p:nvPr/>
        </p:nvSpPr>
        <p:spPr>
          <a:xfrm>
            <a:off x="5475890" y="21651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7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2675-6A73-484D-B5EB-762B901F9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First,  a pause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8BA12-14EF-024A-9136-071752FCE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Moment to honor the many healthcare workers who have lost their lives</a:t>
            </a:r>
          </a:p>
          <a:p>
            <a:pPr lvl="1"/>
            <a:r>
              <a:rPr lang="en-US" dirty="0"/>
              <a:t>submit names to ASNA at </a:t>
            </a:r>
            <a:r>
              <a:rPr lang="en-US" dirty="0" err="1"/>
              <a:t>alabamanurses.org</a:t>
            </a:r>
            <a:r>
              <a:rPr lang="en-US" dirty="0"/>
              <a:t> and/or to the</a:t>
            </a:r>
          </a:p>
          <a:p>
            <a:pPr lvl="1"/>
            <a:r>
              <a:rPr lang="en-US" dirty="0"/>
              <a:t> American Nurses Association (ANA) Nightingale Tribute page at nursing-</a:t>
            </a:r>
            <a:r>
              <a:rPr lang="en-US" dirty="0" err="1"/>
              <a:t>world.org</a:t>
            </a:r>
            <a:r>
              <a:rPr lang="en-US" dirty="0"/>
              <a:t>/ana/about-ana/nightingale-tribute (</a:t>
            </a:r>
            <a:r>
              <a:rPr lang="en-US" dirty="0" err="1"/>
              <a:t>bit.ly</a:t>
            </a:r>
            <a:r>
              <a:rPr lang="en-US" dirty="0"/>
              <a:t>/21.xsSkY)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6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72A9-A502-0F43-AF48-0B188CBF8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faced during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2937D-159E-F840-BEB2-9663CA95F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Unpredictable supply of PPE, ventilators</a:t>
            </a:r>
          </a:p>
          <a:p>
            <a:r>
              <a:rPr lang="en-US" dirty="0"/>
              <a:t>How to screen employees for COVID-19 symptoms</a:t>
            </a:r>
          </a:p>
          <a:p>
            <a:r>
              <a:rPr lang="en-US" dirty="0"/>
              <a:t>How to assure all nurses can practice at top of their license</a:t>
            </a:r>
          </a:p>
          <a:p>
            <a:r>
              <a:rPr lang="en-US" dirty="0"/>
              <a:t>How to promote interprofessional collaboration</a:t>
            </a:r>
          </a:p>
          <a:p>
            <a:r>
              <a:rPr lang="en-US" dirty="0"/>
              <a:t>How to prepare nursing students when hospital/community clinicals are cancelled</a:t>
            </a:r>
          </a:p>
          <a:p>
            <a:r>
              <a:rPr lang="en-US" dirty="0"/>
              <a:t>How to care for emotional needs of patients when family and friends can’t visit</a:t>
            </a:r>
          </a:p>
          <a:p>
            <a:r>
              <a:rPr lang="en-US" dirty="0"/>
              <a:t>How to care for our own well-being in such unpredictable times</a:t>
            </a:r>
          </a:p>
        </p:txBody>
      </p:sp>
    </p:spTree>
    <p:extLst>
      <p:ext uri="{BB962C8B-B14F-4D97-AF65-F5344CB8AC3E}">
        <p14:creationId xmlns:p14="http://schemas.microsoft.com/office/powerpoint/2010/main" val="2141704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7FBA-2A84-D843-A878-96F22465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challenges in Alabama LTC</a:t>
            </a:r>
            <a:r>
              <a:rPr lang="en-US" baseline="0" dirty="0"/>
              <a:t> facilities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EF196-5953-0141-A86C-C24913D72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of the above, plus</a:t>
            </a:r>
          </a:p>
          <a:p>
            <a:r>
              <a:rPr lang="en-US" dirty="0"/>
              <a:t>Staffing patterns:  work one shift at one facility then a second shift at different facility</a:t>
            </a:r>
          </a:p>
          <a:p>
            <a:pPr lvl="1"/>
            <a:r>
              <a:rPr lang="en-US" dirty="0"/>
              <a:t>Spread of COVID-19 virus between facilities</a:t>
            </a:r>
          </a:p>
          <a:p>
            <a:pPr lvl="1"/>
            <a:r>
              <a:rPr lang="en-US" dirty="0"/>
              <a:t>Restricted visitation:  no family or friend assistance with meals, personal care, emotional support</a:t>
            </a:r>
          </a:p>
        </p:txBody>
      </p:sp>
    </p:spTree>
    <p:extLst>
      <p:ext uri="{BB962C8B-B14F-4D97-AF65-F5344CB8AC3E}">
        <p14:creationId xmlns:p14="http://schemas.microsoft.com/office/powerpoint/2010/main" val="180855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B596C-9739-094E-8D08-4D626102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Acuity-Based frontline 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AE360-8F50-364D-B1A6-8F2502A20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853754"/>
            <a:ext cx="9603275" cy="3989998"/>
          </a:xfrm>
        </p:spPr>
        <p:txBody>
          <a:bodyPr/>
          <a:lstStyle/>
          <a:p>
            <a:r>
              <a:rPr lang="en-US" dirty="0"/>
              <a:t>A method to reduce nurse turn over due to nurse-patient assignment inequity</a:t>
            </a:r>
          </a:p>
          <a:p>
            <a:r>
              <a:rPr lang="en-US" dirty="0"/>
              <a:t>Assignments are based on complexity of patient care requiring nurse competencies and skill level, insight, alertness, keen differentiation of subtle changes, and awareness patient/family needs.  Patient acuity over 4&gt;&gt;reduced </a:t>
            </a:r>
            <a:r>
              <a:rPr lang="en-US" dirty="0" err="1"/>
              <a:t>nurse:patient</a:t>
            </a:r>
            <a:r>
              <a:rPr lang="en-US" dirty="0"/>
              <a:t> assignment</a:t>
            </a:r>
          </a:p>
          <a:p>
            <a:r>
              <a:rPr lang="en-US" dirty="0"/>
              <a:t>Opposed to staffing based on census at midnight &amp; assigning  a particular number of patients located in “clusters of rooms”; considers ever-changing care demands</a:t>
            </a:r>
          </a:p>
          <a:p>
            <a:r>
              <a:rPr lang="en-US" dirty="0"/>
              <a:t>Potential outcomes: increased patient and STAFF satisfaction rates, improved measurable patient outcomes, reduced sentinel events</a:t>
            </a:r>
          </a:p>
          <a:p>
            <a:pPr marL="0" indent="0">
              <a:buNone/>
            </a:pPr>
            <a:r>
              <a:rPr lang="en-US" dirty="0"/>
              <a:t>					Gelinas, L.  (2016)</a:t>
            </a:r>
          </a:p>
        </p:txBody>
      </p:sp>
    </p:spTree>
    <p:extLst>
      <p:ext uri="{BB962C8B-B14F-4D97-AF65-F5344CB8AC3E}">
        <p14:creationId xmlns:p14="http://schemas.microsoft.com/office/powerpoint/2010/main" val="3772159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6CA55-CABC-D449-B569-63DD5A85A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53E2-8F30-9F47-9A78-616A3289B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97894-B282-4846-9949-F8062599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during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C1680-9544-6348-AB2B-82E57807E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0320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Constant changes in healthcare policies/recommendations&gt;&gt;Daily formal conversations with leadership to clarity information dissemination</a:t>
            </a:r>
          </a:p>
          <a:p>
            <a:r>
              <a:rPr lang="en-US" dirty="0"/>
              <a:t>Frequently clarify accurate information updates</a:t>
            </a:r>
          </a:p>
          <a:p>
            <a:r>
              <a:rPr lang="en-US" dirty="0"/>
              <a:t>Identify the news sources uses by staff; provide credible lines of communication</a:t>
            </a:r>
          </a:p>
          <a:p>
            <a:r>
              <a:rPr lang="en-US" dirty="0"/>
              <a:t>Communicate evidence-based information with calm &amp; clear messaging</a:t>
            </a:r>
          </a:p>
          <a:p>
            <a:r>
              <a:rPr lang="en-US" dirty="0"/>
              <a:t>Assure clinical representatives are at the leadership table</a:t>
            </a:r>
          </a:p>
          <a:p>
            <a:r>
              <a:rPr lang="en-US" dirty="0"/>
              <a:t>Implement training to manage patient surges</a:t>
            </a:r>
          </a:p>
          <a:p>
            <a:r>
              <a:rPr lang="en-US" dirty="0"/>
              <a:t>Maintain social distance but be socially inclusive (care for the caregivers!)</a:t>
            </a:r>
          </a:p>
          <a:p>
            <a:r>
              <a:rPr lang="en-US" dirty="0"/>
              <a:t>Bundle use of technology into patient/family care (mobile phones, iPads, Facetime,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B4E4FA-425D-8D49-81E4-8AFE2138BE25}"/>
              </a:ext>
            </a:extLst>
          </p:cNvPr>
          <p:cNvSpPr txBox="1"/>
          <p:nvPr/>
        </p:nvSpPr>
        <p:spPr>
          <a:xfrm>
            <a:off x="7966841" y="935421"/>
            <a:ext cx="1453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(Reed, S., 2021)</a:t>
            </a:r>
          </a:p>
        </p:txBody>
      </p:sp>
    </p:spTree>
    <p:extLst>
      <p:ext uri="{BB962C8B-B14F-4D97-AF65-F5344CB8AC3E}">
        <p14:creationId xmlns:p14="http://schemas.microsoft.com/office/powerpoint/2010/main" val="240252136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348</TotalTime>
  <Words>748</Words>
  <Application>Microsoft Macintosh PowerPoint</Application>
  <PresentationFormat>Widescreen</PresentationFormat>
  <Paragraphs>76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Gallery</vt:lpstr>
      <vt:lpstr>Lessons Learned from COVID in 2020</vt:lpstr>
      <vt:lpstr>PowerPoint Presentation</vt:lpstr>
      <vt:lpstr>Declaration</vt:lpstr>
      <vt:lpstr>First,  a pause</vt:lpstr>
      <vt:lpstr>Challenges faced during Covid-19</vt:lpstr>
      <vt:lpstr>Covid challenges in Alabama LTC facilities</vt:lpstr>
      <vt:lpstr>Acuity-Based frontline staffing</vt:lpstr>
      <vt:lpstr>PowerPoint Presentation</vt:lpstr>
      <vt:lpstr>Communication during crisis</vt:lpstr>
      <vt:lpstr>Self-care resources</vt:lpstr>
      <vt:lpstr>Nurses educate communities</vt:lpstr>
      <vt:lpstr>Self-care resources, continued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from COVID in 2020</dc:title>
  <dc:creator>Arlene Morris</dc:creator>
  <cp:lastModifiedBy>Arlene Morris</cp:lastModifiedBy>
  <cp:revision>13</cp:revision>
  <dcterms:created xsi:type="dcterms:W3CDTF">2021-03-30T13:54:24Z</dcterms:created>
  <dcterms:modified xsi:type="dcterms:W3CDTF">2021-04-09T16:06:44Z</dcterms:modified>
</cp:coreProperties>
</file>