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2" r:id="rId5"/>
    <p:sldId id="274" r:id="rId6"/>
    <p:sldId id="271" r:id="rId7"/>
    <p:sldId id="272" r:id="rId8"/>
    <p:sldId id="260" r:id="rId9"/>
    <p:sldId id="259" r:id="rId10"/>
    <p:sldId id="263" r:id="rId11"/>
    <p:sldId id="261" r:id="rId12"/>
    <p:sldId id="264" r:id="rId13"/>
    <p:sldId id="265" r:id="rId14"/>
    <p:sldId id="266" r:id="rId15"/>
    <p:sldId id="267" r:id="rId16"/>
    <p:sldId id="273" r:id="rId17"/>
    <p:sldId id="269" r:id="rId18"/>
    <p:sldId id="2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31" autoAdjust="0"/>
    <p:restoredTop sz="94660"/>
  </p:normalViewPr>
  <p:slideViewPr>
    <p:cSldViewPr snapToGrid="0">
      <p:cViewPr>
        <p:scale>
          <a:sx n="64" d="100"/>
          <a:sy n="64" d="100"/>
        </p:scale>
        <p:origin x="1062"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0C888C8-B623-4BC3-9C4A-ABAD53F39529}"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88F27D-177D-489E-A8CA-BCFE72E1F213}" type="slidenum">
              <a:rPr lang="en-US" smtClean="0"/>
              <a:t>‹#›</a:t>
            </a:fld>
            <a:endParaRPr lang="en-US"/>
          </a:p>
        </p:txBody>
      </p:sp>
    </p:spTree>
    <p:extLst>
      <p:ext uri="{BB962C8B-B14F-4D97-AF65-F5344CB8AC3E}">
        <p14:creationId xmlns:p14="http://schemas.microsoft.com/office/powerpoint/2010/main" val="849391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C888C8-B623-4BC3-9C4A-ABAD53F39529}"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88F27D-177D-489E-A8CA-BCFE72E1F213}" type="slidenum">
              <a:rPr lang="en-US" smtClean="0"/>
              <a:t>‹#›</a:t>
            </a:fld>
            <a:endParaRPr lang="en-US"/>
          </a:p>
        </p:txBody>
      </p:sp>
    </p:spTree>
    <p:extLst>
      <p:ext uri="{BB962C8B-B14F-4D97-AF65-F5344CB8AC3E}">
        <p14:creationId xmlns:p14="http://schemas.microsoft.com/office/powerpoint/2010/main" val="2182455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C888C8-B623-4BC3-9C4A-ABAD53F39529}"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88F27D-177D-489E-A8CA-BCFE72E1F213}" type="slidenum">
              <a:rPr lang="en-US" smtClean="0"/>
              <a:t>‹#›</a:t>
            </a:fld>
            <a:endParaRPr lang="en-US"/>
          </a:p>
        </p:txBody>
      </p:sp>
    </p:spTree>
    <p:extLst>
      <p:ext uri="{BB962C8B-B14F-4D97-AF65-F5344CB8AC3E}">
        <p14:creationId xmlns:p14="http://schemas.microsoft.com/office/powerpoint/2010/main" val="3266422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C888C8-B623-4BC3-9C4A-ABAD53F39529}" type="datetimeFigureOut">
              <a:rPr lang="en-US" smtClean="0"/>
              <a:t>7/8/2021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88F27D-177D-489E-A8CA-BCFE72E1F213}" type="slidenum">
              <a:rPr lang="en-US" smtClean="0"/>
              <a:t>‹#›</a:t>
            </a:fld>
            <a:endParaRPr lang="en-US"/>
          </a:p>
        </p:txBody>
      </p:sp>
    </p:spTree>
    <p:extLst>
      <p:ext uri="{BB962C8B-B14F-4D97-AF65-F5344CB8AC3E}">
        <p14:creationId xmlns:p14="http://schemas.microsoft.com/office/powerpoint/2010/main" val="2183236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C888C8-B623-4BC3-9C4A-ABAD53F39529}"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88F27D-177D-489E-A8CA-BCFE72E1F213}" type="slidenum">
              <a:rPr lang="en-US" smtClean="0"/>
              <a:t>‹#›</a:t>
            </a:fld>
            <a:endParaRPr lang="en-US"/>
          </a:p>
        </p:txBody>
      </p:sp>
    </p:spTree>
    <p:extLst>
      <p:ext uri="{BB962C8B-B14F-4D97-AF65-F5344CB8AC3E}">
        <p14:creationId xmlns:p14="http://schemas.microsoft.com/office/powerpoint/2010/main" val="800620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0C888C8-B623-4BC3-9C4A-ABAD53F39529}" type="datetimeFigureOut">
              <a:rPr lang="en-US" smtClean="0"/>
              <a:t>7/8/2021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8888F27D-177D-489E-A8CA-BCFE72E1F213}" type="slidenum">
              <a:rPr lang="en-US" smtClean="0"/>
              <a:t>‹#›</a:t>
            </a:fld>
            <a:endParaRPr lang="en-US"/>
          </a:p>
        </p:txBody>
      </p:sp>
    </p:spTree>
    <p:extLst>
      <p:ext uri="{BB962C8B-B14F-4D97-AF65-F5344CB8AC3E}">
        <p14:creationId xmlns:p14="http://schemas.microsoft.com/office/powerpoint/2010/main" val="725597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A0C888C8-B623-4BC3-9C4A-ABAD53F39529}" type="datetimeFigureOut">
              <a:rPr lang="en-US" smtClean="0"/>
              <a:t>7/8/2021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88F27D-177D-489E-A8CA-BCFE72E1F213}"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45071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C888C8-B623-4BC3-9C4A-ABAD53F39529}" type="datetimeFigureOut">
              <a:rPr lang="en-US" smtClean="0"/>
              <a:t>7/8/2021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88F27D-177D-489E-A8CA-BCFE72E1F213}" type="slidenum">
              <a:rPr lang="en-US" smtClean="0"/>
              <a:t>‹#›</a:t>
            </a:fld>
            <a:endParaRPr lang="en-US"/>
          </a:p>
        </p:txBody>
      </p:sp>
    </p:spTree>
    <p:extLst>
      <p:ext uri="{BB962C8B-B14F-4D97-AF65-F5344CB8AC3E}">
        <p14:creationId xmlns:p14="http://schemas.microsoft.com/office/powerpoint/2010/main" val="1650290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C888C8-B623-4BC3-9C4A-ABAD53F39529}" type="datetimeFigureOut">
              <a:rPr lang="en-US" smtClean="0"/>
              <a:t>7/8/2021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88F27D-177D-489E-A8CA-BCFE72E1F213}" type="slidenum">
              <a:rPr lang="en-US" smtClean="0"/>
              <a:t>‹#›</a:t>
            </a:fld>
            <a:endParaRPr lang="en-US"/>
          </a:p>
        </p:txBody>
      </p:sp>
    </p:spTree>
    <p:extLst>
      <p:ext uri="{BB962C8B-B14F-4D97-AF65-F5344CB8AC3E}">
        <p14:creationId xmlns:p14="http://schemas.microsoft.com/office/powerpoint/2010/main" val="2291779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A0C888C8-B623-4BC3-9C4A-ABAD53F39529}" type="datetimeFigureOut">
              <a:rPr lang="en-US" smtClean="0"/>
              <a:t>7/8/2021</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a:p>
        </p:txBody>
      </p:sp>
      <p:sp>
        <p:nvSpPr>
          <p:cNvPr id="11" name="Slide Number Placeholder 10"/>
          <p:cNvSpPr>
            <a:spLocks noGrp="1"/>
          </p:cNvSpPr>
          <p:nvPr>
            <p:ph type="sldNum" sz="quarter" idx="12"/>
          </p:nvPr>
        </p:nvSpPr>
        <p:spPr/>
        <p:txBody>
          <a:bodyPr/>
          <a:lstStyle/>
          <a:p>
            <a:fld id="{8888F27D-177D-489E-A8CA-BCFE72E1F213}" type="slidenum">
              <a:rPr lang="en-US" smtClean="0"/>
              <a:t>‹#›</a:t>
            </a:fld>
            <a:endParaRPr lang="en-US"/>
          </a:p>
        </p:txBody>
      </p:sp>
    </p:spTree>
    <p:extLst>
      <p:ext uri="{BB962C8B-B14F-4D97-AF65-F5344CB8AC3E}">
        <p14:creationId xmlns:p14="http://schemas.microsoft.com/office/powerpoint/2010/main" val="2862172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A0C888C8-B623-4BC3-9C4A-ABAD53F39529}" type="datetimeFigureOut">
              <a:rPr lang="en-US" smtClean="0"/>
              <a:t>7/8/2021</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a:p>
        </p:txBody>
      </p:sp>
      <p:sp>
        <p:nvSpPr>
          <p:cNvPr id="10" name="Slide Number Placeholder 9"/>
          <p:cNvSpPr>
            <a:spLocks noGrp="1"/>
          </p:cNvSpPr>
          <p:nvPr>
            <p:ph type="sldNum" sz="quarter" idx="12"/>
          </p:nvPr>
        </p:nvSpPr>
        <p:spPr/>
        <p:txBody>
          <a:bodyPr/>
          <a:lstStyle/>
          <a:p>
            <a:fld id="{8888F27D-177D-489E-A8CA-BCFE72E1F213}" type="slidenum">
              <a:rPr lang="en-US" smtClean="0"/>
              <a:t>‹#›</a:t>
            </a:fld>
            <a:endParaRPr lang="en-US"/>
          </a:p>
        </p:txBody>
      </p:sp>
    </p:spTree>
    <p:extLst>
      <p:ext uri="{BB962C8B-B14F-4D97-AF65-F5344CB8AC3E}">
        <p14:creationId xmlns:p14="http://schemas.microsoft.com/office/powerpoint/2010/main" val="4219369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A0C888C8-B623-4BC3-9C4A-ABAD53F39529}" type="datetimeFigureOut">
              <a:rPr lang="en-US" smtClean="0"/>
              <a:t>7/8/2021</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888F27D-177D-489E-A8CA-BCFE72E1F213}" type="slidenum">
              <a:rPr lang="en-US" smtClean="0"/>
              <a:t>‹#›</a:t>
            </a:fld>
            <a:endParaRPr lang="en-US"/>
          </a:p>
        </p:txBody>
      </p:sp>
    </p:spTree>
    <p:extLst>
      <p:ext uri="{BB962C8B-B14F-4D97-AF65-F5344CB8AC3E}">
        <p14:creationId xmlns:p14="http://schemas.microsoft.com/office/powerpoint/2010/main" val="155883012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sites.psu.edu/cannabinoid/files/2020/06/NTI-Meds-to-be-Closely-Monitored-when-Co-Administered-with-Cannabinoids_2020_04_25.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oi.org/10.1161/CIRCRESAHA.116.305484" TargetMode="External"/><Relationship Id="rId7" Type="http://schemas.openxmlformats.org/officeDocument/2006/relationships/hyperlink" Target="https://www.fda.gov/consumers/consumer-updates/what-you-need-know-and-what-were-working-find-out-about-products-containing-cannabis-or-cannabis" TargetMode="External"/><Relationship Id="rId2" Type="http://schemas.openxmlformats.org/officeDocument/2006/relationships/hyperlink" Target="https://doi.org/10.1016/j.ejim.2018.01.004" TargetMode="External"/><Relationship Id="rId1" Type="http://schemas.openxmlformats.org/officeDocument/2006/relationships/slideLayout" Target="../slideLayouts/slideLayout2.xml"/><Relationship Id="rId6" Type="http://schemas.openxmlformats.org/officeDocument/2006/relationships/hyperlink" Target="https://www.health.harvard.edu/blog/cbd-and-other-medications-proceed-with-caution-2021011121743" TargetMode="External"/><Relationship Id="rId5" Type="http://schemas.openxmlformats.org/officeDocument/2006/relationships/hyperlink" Target="https://doi.org/10.3390/biom10111575" TargetMode="External"/><Relationship Id="rId4" Type="http://schemas.openxmlformats.org/officeDocument/2006/relationships/hyperlink" Target="https://doi.org/10.1002/prp2.682"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al.com/news/2019/04/cbd-oil-what-is-it-is-it-legal-and-can-it-cause-you-to-fail-a-drug-test.html" TargetMode="External"/><Relationship Id="rId7" Type="http://schemas.openxmlformats.org/officeDocument/2006/relationships/hyperlink" Target="https://doi.org/10.2174/138161212802884780" TargetMode="External"/><Relationship Id="rId2" Type="http://schemas.openxmlformats.org/officeDocument/2006/relationships/hyperlink" Target="https://doi.org/10.1016/j.ejim.2018.01.004" TargetMode="External"/><Relationship Id="rId1" Type="http://schemas.openxmlformats.org/officeDocument/2006/relationships/slideLayout" Target="../slideLayouts/slideLayout2.xml"/><Relationship Id="rId6" Type="http://schemas.openxmlformats.org/officeDocument/2006/relationships/hyperlink" Target="10.1001/archgenpsychiatry.2009.17" TargetMode="External"/><Relationship Id="rId5" Type="http://schemas.openxmlformats.org/officeDocument/2006/relationships/hyperlink" Target="https://doi.org/10.1038/npp.2011.6" TargetMode="External"/><Relationship Id="rId4" Type="http://schemas.openxmlformats.org/officeDocument/2006/relationships/hyperlink" Target="https://doi.org/10.1002/jcph.1387"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20271-B074-441C-9AB6-FB5B7B3186B1}"/>
              </a:ext>
            </a:extLst>
          </p:cNvPr>
          <p:cNvSpPr>
            <a:spLocks noGrp="1"/>
          </p:cNvSpPr>
          <p:nvPr>
            <p:ph type="ctrTitle"/>
          </p:nvPr>
        </p:nvSpPr>
        <p:spPr>
          <a:xfrm>
            <a:off x="1046922" y="1868557"/>
            <a:ext cx="9544878" cy="2324963"/>
          </a:xfrm>
        </p:spPr>
        <p:txBody>
          <a:bodyPr>
            <a:normAutofit fontScale="90000"/>
          </a:bodyPr>
          <a:lstStyle/>
          <a:p>
            <a:r>
              <a:rPr lang="en-US" dirty="0">
                <a:solidFill>
                  <a:srgbClr val="5E5E5E"/>
                </a:solidFill>
                <a:effectLst/>
                <a:latin typeface="Lato"/>
              </a:rPr>
              <a:t>Clinical Uses of Cannabidiol (CBD) </a:t>
            </a:r>
            <a:br>
              <a:rPr lang="en-US" dirty="0">
                <a:solidFill>
                  <a:srgbClr val="5E5E5E"/>
                </a:solidFill>
                <a:effectLst/>
                <a:latin typeface="Lato"/>
              </a:rPr>
            </a:br>
            <a:r>
              <a:rPr lang="en-US" dirty="0">
                <a:solidFill>
                  <a:srgbClr val="5E5E5E"/>
                </a:solidFill>
                <a:effectLst/>
                <a:latin typeface="Lato"/>
              </a:rPr>
              <a:t>in Anxiety and Depression: </a:t>
            </a:r>
            <a:br>
              <a:rPr lang="en-US" dirty="0">
                <a:solidFill>
                  <a:srgbClr val="5E5E5E"/>
                </a:solidFill>
                <a:effectLst/>
                <a:latin typeface="Lato"/>
              </a:rPr>
            </a:br>
            <a:r>
              <a:rPr lang="en-US" dirty="0">
                <a:solidFill>
                  <a:srgbClr val="5E5E5E"/>
                </a:solidFill>
                <a:effectLst/>
                <a:latin typeface="Lato"/>
              </a:rPr>
              <a:t>A Look at the Research</a:t>
            </a:r>
            <a:endParaRPr lang="en-US" dirty="0"/>
          </a:p>
        </p:txBody>
      </p:sp>
      <p:sp>
        <p:nvSpPr>
          <p:cNvPr id="3" name="Subtitle 2">
            <a:extLst>
              <a:ext uri="{FF2B5EF4-FFF2-40B4-BE49-F238E27FC236}">
                <a16:creationId xmlns:a16="http://schemas.microsoft.com/office/drawing/2014/main" id="{35A39AB7-1244-4DEA-9C5B-592902D3EC4C}"/>
              </a:ext>
            </a:extLst>
          </p:cNvPr>
          <p:cNvSpPr>
            <a:spLocks noGrp="1"/>
          </p:cNvSpPr>
          <p:nvPr>
            <p:ph type="subTitle" idx="1"/>
          </p:nvPr>
        </p:nvSpPr>
        <p:spPr/>
        <p:txBody>
          <a:bodyPr/>
          <a:lstStyle/>
          <a:p>
            <a:r>
              <a:rPr lang="en-US" sz="2400" dirty="0"/>
              <a:t>Dr. Emily Hare, Naturopathic Physician </a:t>
            </a:r>
          </a:p>
          <a:p>
            <a:r>
              <a:rPr lang="en-US" sz="1600" dirty="0"/>
              <a:t>(WA lic#NT60432253)</a:t>
            </a:r>
          </a:p>
        </p:txBody>
      </p:sp>
    </p:spTree>
    <p:extLst>
      <p:ext uri="{BB962C8B-B14F-4D97-AF65-F5344CB8AC3E}">
        <p14:creationId xmlns:p14="http://schemas.microsoft.com/office/powerpoint/2010/main" val="1500932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CD9A2-3007-4277-B3E5-FCD8EF032C5F}"/>
              </a:ext>
            </a:extLst>
          </p:cNvPr>
          <p:cNvSpPr>
            <a:spLocks noGrp="1"/>
          </p:cNvSpPr>
          <p:nvPr>
            <p:ph type="title"/>
          </p:nvPr>
        </p:nvSpPr>
        <p:spPr>
          <a:xfrm>
            <a:off x="2231136" y="235821"/>
            <a:ext cx="7729728" cy="1188720"/>
          </a:xfrm>
        </p:spPr>
        <p:txBody>
          <a:bodyPr/>
          <a:lstStyle/>
          <a:p>
            <a:r>
              <a:rPr lang="en-US" dirty="0"/>
              <a:t>A look at clinical studies</a:t>
            </a:r>
          </a:p>
        </p:txBody>
      </p:sp>
      <p:sp>
        <p:nvSpPr>
          <p:cNvPr id="3" name="Content Placeholder 2">
            <a:extLst>
              <a:ext uri="{FF2B5EF4-FFF2-40B4-BE49-F238E27FC236}">
                <a16:creationId xmlns:a16="http://schemas.microsoft.com/office/drawing/2014/main" id="{9939D4D3-BA0F-4DE4-AE50-A2EEA0B4B991}"/>
              </a:ext>
            </a:extLst>
          </p:cNvPr>
          <p:cNvSpPr>
            <a:spLocks noGrp="1"/>
          </p:cNvSpPr>
          <p:nvPr>
            <p:ph idx="1"/>
          </p:nvPr>
        </p:nvSpPr>
        <p:spPr>
          <a:xfrm>
            <a:off x="1020417" y="1643269"/>
            <a:ext cx="9978887" cy="4978909"/>
          </a:xfrm>
        </p:spPr>
        <p:txBody>
          <a:bodyPr>
            <a:normAutofit/>
          </a:bodyPr>
          <a:lstStyle/>
          <a:p>
            <a:pPr marL="0" indent="0">
              <a:buNone/>
            </a:pPr>
            <a:r>
              <a:rPr lang="en-US" dirty="0"/>
              <a:t>Cannabidiol: A Potential New Alternative for the Treatment of Anxiety, Depression, and Psychotic Disorders, Neurosciences Institute, University Miguel Hernandez, and Subject Area Network of Cooperative Health Research, Network for Addiction Disorders, Health Institute Carlos III, Spain. Nov 2020 </a:t>
            </a:r>
            <a:r>
              <a:rPr lang="en-US" baseline="30000" dirty="0"/>
              <a:t>4</a:t>
            </a:r>
          </a:p>
          <a:p>
            <a:r>
              <a:rPr lang="en-US" dirty="0"/>
              <a:t>Anxiolytic properties of CBD first clinically studied in 1974 </a:t>
            </a:r>
            <a:r>
              <a:rPr lang="en-US" baseline="30000" dirty="0"/>
              <a:t>4</a:t>
            </a:r>
          </a:p>
          <a:p>
            <a:r>
              <a:rPr lang="en-US" dirty="0"/>
              <a:t>Meta-analysis of Double-blind clinical studies: </a:t>
            </a:r>
          </a:p>
          <a:p>
            <a:pPr lvl="1"/>
            <a:r>
              <a:rPr lang="en-US" sz="1800" dirty="0"/>
              <a:t>Simulated public speaking test in participants with Social Anxiety Disorder (n=24)</a:t>
            </a:r>
            <a:r>
              <a:rPr lang="en-US" sz="1800" baseline="30000" dirty="0"/>
              <a:t>11</a:t>
            </a:r>
          </a:p>
          <a:p>
            <a:pPr lvl="2"/>
            <a:r>
              <a:rPr lang="en-US" sz="1800" dirty="0"/>
              <a:t>12 participants given 600mg CBD, 12 no medication</a:t>
            </a:r>
          </a:p>
          <a:p>
            <a:pPr lvl="2"/>
            <a:r>
              <a:rPr lang="en-US" sz="1800" b="0" i="0" dirty="0">
                <a:solidFill>
                  <a:srgbClr val="212121"/>
                </a:solidFill>
                <a:effectLst/>
              </a:rPr>
              <a:t>reduced anxiety, cognitive impairment and discomfort in their speech performance</a:t>
            </a:r>
            <a:endParaRPr lang="en-US" sz="1800" dirty="0"/>
          </a:p>
          <a:p>
            <a:pPr lvl="1"/>
            <a:r>
              <a:rPr lang="en-US" sz="1800" dirty="0"/>
              <a:t>CBD did not activate behavioral brain regions on MRI, in contrast to THC (n=15)</a:t>
            </a:r>
            <a:r>
              <a:rPr lang="en-US" sz="1800" baseline="30000" dirty="0"/>
              <a:t>12</a:t>
            </a:r>
          </a:p>
          <a:p>
            <a:pPr lvl="1"/>
            <a:r>
              <a:rPr lang="en-US" sz="1800" dirty="0"/>
              <a:t>CBD did not induce mental, intellectual, or physical sedation, unlike THC (n=16; 8 =10mg THC, 8= 600mg CBD)</a:t>
            </a:r>
            <a:r>
              <a:rPr lang="en-US" sz="1800" baseline="30000" dirty="0"/>
              <a:t>13</a:t>
            </a:r>
          </a:p>
          <a:p>
            <a:pPr lvl="1"/>
            <a:endParaRPr lang="en-US" dirty="0"/>
          </a:p>
        </p:txBody>
      </p:sp>
    </p:spTree>
    <p:extLst>
      <p:ext uri="{BB962C8B-B14F-4D97-AF65-F5344CB8AC3E}">
        <p14:creationId xmlns:p14="http://schemas.microsoft.com/office/powerpoint/2010/main" val="2383105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CD9A2-3007-4277-B3E5-FCD8EF032C5F}"/>
              </a:ext>
            </a:extLst>
          </p:cNvPr>
          <p:cNvSpPr>
            <a:spLocks noGrp="1"/>
          </p:cNvSpPr>
          <p:nvPr>
            <p:ph type="title"/>
          </p:nvPr>
        </p:nvSpPr>
        <p:spPr>
          <a:xfrm>
            <a:off x="2231136" y="235821"/>
            <a:ext cx="7729728" cy="1188720"/>
          </a:xfrm>
        </p:spPr>
        <p:txBody>
          <a:bodyPr/>
          <a:lstStyle/>
          <a:p>
            <a:r>
              <a:rPr lang="en-US" sz="2800" b="0" i="0" dirty="0">
                <a:solidFill>
                  <a:srgbClr val="222222"/>
                </a:solidFill>
                <a:effectLst/>
                <a:latin typeface="Arial" panose="020B0604020202020204" pitchFamily="34" charset="0"/>
              </a:rPr>
              <a:t>clinical studies continued</a:t>
            </a:r>
            <a:endParaRPr lang="en-US" dirty="0"/>
          </a:p>
        </p:txBody>
      </p:sp>
      <p:sp>
        <p:nvSpPr>
          <p:cNvPr id="3" name="Content Placeholder 2">
            <a:extLst>
              <a:ext uri="{FF2B5EF4-FFF2-40B4-BE49-F238E27FC236}">
                <a16:creationId xmlns:a16="http://schemas.microsoft.com/office/drawing/2014/main" id="{9939D4D3-BA0F-4DE4-AE50-A2EEA0B4B991}"/>
              </a:ext>
            </a:extLst>
          </p:cNvPr>
          <p:cNvSpPr>
            <a:spLocks noGrp="1"/>
          </p:cNvSpPr>
          <p:nvPr>
            <p:ph idx="1"/>
          </p:nvPr>
        </p:nvSpPr>
        <p:spPr>
          <a:xfrm>
            <a:off x="1020417" y="1643270"/>
            <a:ext cx="9978887" cy="4585252"/>
          </a:xfrm>
        </p:spPr>
        <p:txBody>
          <a:bodyPr/>
          <a:lstStyle/>
          <a:p>
            <a:pPr lvl="1"/>
            <a:r>
              <a:rPr lang="en-US" sz="1800" dirty="0"/>
              <a:t>In psychiatric patients with anxiety and poor sleep, sleep improved during the first month’s duration but fluctuated during the subsequent two months of the study (n=72) </a:t>
            </a:r>
            <a:r>
              <a:rPr lang="en-US" sz="1800" baseline="30000" dirty="0"/>
              <a:t>4</a:t>
            </a:r>
          </a:p>
          <a:p>
            <a:pPr lvl="1"/>
            <a:r>
              <a:rPr lang="en-US" sz="1800" dirty="0"/>
              <a:t>CBD did NOT have anxiolytic effects in healthy volunteers with paranoia traits (n=32), actually increased anxiety </a:t>
            </a:r>
            <a:r>
              <a:rPr lang="en-US" sz="1800" baseline="30000" dirty="0"/>
              <a:t>4</a:t>
            </a:r>
            <a:endParaRPr lang="en-US" sz="1800" dirty="0"/>
          </a:p>
          <a:p>
            <a:pPr marL="0" indent="0">
              <a:buNone/>
            </a:pPr>
            <a:endParaRPr lang="en-US" i="0" dirty="0">
              <a:solidFill>
                <a:srgbClr val="222222"/>
              </a:solidFill>
              <a:effectLst/>
            </a:endParaRPr>
          </a:p>
          <a:p>
            <a:pPr marL="0" indent="0">
              <a:buNone/>
            </a:pPr>
            <a:r>
              <a:rPr lang="en-US" i="0" dirty="0">
                <a:solidFill>
                  <a:srgbClr val="222222"/>
                </a:solidFill>
                <a:effectLst/>
              </a:rPr>
              <a:t>Effects of Cannabidiol (CBD) on Regional Cerebral Blood Flow, </a:t>
            </a:r>
            <a:r>
              <a:rPr lang="en-US" i="1" dirty="0">
                <a:solidFill>
                  <a:srgbClr val="222222"/>
                </a:solidFill>
              </a:rPr>
              <a:t>Neuropsychopharmacology</a:t>
            </a:r>
            <a:r>
              <a:rPr lang="en-US" dirty="0">
                <a:solidFill>
                  <a:srgbClr val="222222"/>
                </a:solidFill>
              </a:rPr>
              <a:t>, Oct 2003 </a:t>
            </a:r>
            <a:r>
              <a:rPr lang="en-US" baseline="30000" dirty="0">
                <a:solidFill>
                  <a:srgbClr val="222222"/>
                </a:solidFill>
              </a:rPr>
              <a:t>6</a:t>
            </a:r>
          </a:p>
          <a:p>
            <a:r>
              <a:rPr lang="en-US" i="0" dirty="0">
                <a:solidFill>
                  <a:srgbClr val="222222"/>
                </a:solidFill>
                <a:effectLst/>
              </a:rPr>
              <a:t>N=10 healthy adult males</a:t>
            </a:r>
          </a:p>
          <a:p>
            <a:r>
              <a:rPr lang="en-US" dirty="0">
                <a:solidFill>
                  <a:srgbClr val="222222"/>
                </a:solidFill>
              </a:rPr>
              <a:t>Double-blind study, all participants tested on separate occasions, 1 </a:t>
            </a:r>
            <a:r>
              <a:rPr lang="en-US" dirty="0" err="1">
                <a:solidFill>
                  <a:srgbClr val="222222"/>
                </a:solidFill>
              </a:rPr>
              <a:t>wk</a:t>
            </a:r>
            <a:r>
              <a:rPr lang="en-US" dirty="0">
                <a:solidFill>
                  <a:srgbClr val="222222"/>
                </a:solidFill>
              </a:rPr>
              <a:t> apart, with single dose 400mg CBD and placebo</a:t>
            </a:r>
          </a:p>
          <a:p>
            <a:r>
              <a:rPr lang="en-US" i="0" dirty="0">
                <a:solidFill>
                  <a:srgbClr val="222222"/>
                </a:solidFill>
                <a:effectLst/>
              </a:rPr>
              <a:t>Subjective ratings on Visual Analogue Mood Scale </a:t>
            </a:r>
          </a:p>
          <a:p>
            <a:r>
              <a:rPr lang="en-US" i="0" dirty="0">
                <a:solidFill>
                  <a:srgbClr val="222222"/>
                </a:solidFill>
                <a:effectLst/>
              </a:rPr>
              <a:t>MRI revealed </a:t>
            </a:r>
            <a:r>
              <a:rPr lang="en-US" i="0" dirty="0" err="1">
                <a:solidFill>
                  <a:srgbClr val="222222"/>
                </a:solidFill>
                <a:effectLst/>
              </a:rPr>
              <a:t>parahippocampal</a:t>
            </a:r>
            <a:r>
              <a:rPr lang="en-US" i="0" dirty="0">
                <a:solidFill>
                  <a:srgbClr val="222222"/>
                </a:solidFill>
                <a:effectLst/>
              </a:rPr>
              <a:t> gyrus activity with CBD administration greater than with placebo</a:t>
            </a:r>
          </a:p>
        </p:txBody>
      </p:sp>
    </p:spTree>
    <p:extLst>
      <p:ext uri="{BB962C8B-B14F-4D97-AF65-F5344CB8AC3E}">
        <p14:creationId xmlns:p14="http://schemas.microsoft.com/office/powerpoint/2010/main" val="1999714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CD9A2-3007-4277-B3E5-FCD8EF032C5F}"/>
              </a:ext>
            </a:extLst>
          </p:cNvPr>
          <p:cNvSpPr>
            <a:spLocks noGrp="1"/>
          </p:cNvSpPr>
          <p:nvPr>
            <p:ph type="title"/>
          </p:nvPr>
        </p:nvSpPr>
        <p:spPr>
          <a:xfrm>
            <a:off x="2231136" y="235821"/>
            <a:ext cx="7729728" cy="1188720"/>
          </a:xfrm>
        </p:spPr>
        <p:txBody>
          <a:bodyPr/>
          <a:lstStyle/>
          <a:p>
            <a:r>
              <a:rPr lang="en-US" sz="2800" b="0" i="0" dirty="0">
                <a:solidFill>
                  <a:srgbClr val="222222"/>
                </a:solidFill>
                <a:effectLst/>
                <a:latin typeface="Arial" panose="020B0604020202020204" pitchFamily="34" charset="0"/>
              </a:rPr>
              <a:t>clinical applications</a:t>
            </a:r>
            <a:endParaRPr lang="en-US" dirty="0"/>
          </a:p>
        </p:txBody>
      </p:sp>
      <p:sp>
        <p:nvSpPr>
          <p:cNvPr id="3" name="Content Placeholder 2">
            <a:extLst>
              <a:ext uri="{FF2B5EF4-FFF2-40B4-BE49-F238E27FC236}">
                <a16:creationId xmlns:a16="http://schemas.microsoft.com/office/drawing/2014/main" id="{9939D4D3-BA0F-4DE4-AE50-A2EEA0B4B991}"/>
              </a:ext>
            </a:extLst>
          </p:cNvPr>
          <p:cNvSpPr>
            <a:spLocks noGrp="1"/>
          </p:cNvSpPr>
          <p:nvPr>
            <p:ph idx="1"/>
          </p:nvPr>
        </p:nvSpPr>
        <p:spPr>
          <a:xfrm>
            <a:off x="1020417" y="1643270"/>
            <a:ext cx="9978887" cy="4585252"/>
          </a:xfrm>
        </p:spPr>
        <p:txBody>
          <a:bodyPr/>
          <a:lstStyle/>
          <a:p>
            <a:r>
              <a:rPr lang="en-US" dirty="0"/>
              <a:t>Clinical efficacy not completely understood: RCT, in vitro, in vivo models, observational reviews support the use of CBD for anxiety and depression (among other conditions)</a:t>
            </a:r>
            <a:r>
              <a:rPr lang="en-US" baseline="30000" dirty="0"/>
              <a:t>3</a:t>
            </a:r>
          </a:p>
          <a:p>
            <a:r>
              <a:rPr lang="en-US" dirty="0"/>
              <a:t>“While it is important to recognize the beneficial effects of CBD, it is even more important to understand that it is not a miraculous drug that can be effectively used in any given pathology or condition.  While the pharmacodynamic properties are being characterized, further studies need to be undertaken to better characterize the pharmacokinetic properties of CBD, the correct dosage and routes of administration for each specific condition, advantages of coadministration with other substances …and whether detrimental side-effects arise from chronic treatment with CBD”</a:t>
            </a:r>
            <a:r>
              <a:rPr lang="en-US" baseline="30000" dirty="0"/>
              <a:t> 3</a:t>
            </a:r>
          </a:p>
          <a:p>
            <a:endParaRPr lang="en-US" dirty="0"/>
          </a:p>
          <a:p>
            <a:r>
              <a:rPr lang="en-US" dirty="0"/>
              <a:t>In Alabama- decriminalized for individuals 19 years and older, no more that 0.3% THC </a:t>
            </a:r>
            <a:r>
              <a:rPr lang="en-US" baseline="30000" dirty="0"/>
              <a:t>9</a:t>
            </a:r>
          </a:p>
        </p:txBody>
      </p:sp>
    </p:spTree>
    <p:extLst>
      <p:ext uri="{BB962C8B-B14F-4D97-AF65-F5344CB8AC3E}">
        <p14:creationId xmlns:p14="http://schemas.microsoft.com/office/powerpoint/2010/main" val="1803660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CD9A2-3007-4277-B3E5-FCD8EF032C5F}"/>
              </a:ext>
            </a:extLst>
          </p:cNvPr>
          <p:cNvSpPr>
            <a:spLocks noGrp="1"/>
          </p:cNvSpPr>
          <p:nvPr>
            <p:ph type="title"/>
          </p:nvPr>
        </p:nvSpPr>
        <p:spPr>
          <a:xfrm>
            <a:off x="2231136" y="235821"/>
            <a:ext cx="7729728" cy="1188720"/>
          </a:xfrm>
        </p:spPr>
        <p:txBody>
          <a:bodyPr/>
          <a:lstStyle/>
          <a:p>
            <a:r>
              <a:rPr lang="en-US" dirty="0"/>
              <a:t>Product regulation</a:t>
            </a:r>
          </a:p>
        </p:txBody>
      </p:sp>
      <p:sp>
        <p:nvSpPr>
          <p:cNvPr id="3" name="Content Placeholder 2">
            <a:extLst>
              <a:ext uri="{FF2B5EF4-FFF2-40B4-BE49-F238E27FC236}">
                <a16:creationId xmlns:a16="http://schemas.microsoft.com/office/drawing/2014/main" id="{9939D4D3-BA0F-4DE4-AE50-A2EEA0B4B991}"/>
              </a:ext>
            </a:extLst>
          </p:cNvPr>
          <p:cNvSpPr>
            <a:spLocks noGrp="1"/>
          </p:cNvSpPr>
          <p:nvPr>
            <p:ph idx="1"/>
          </p:nvPr>
        </p:nvSpPr>
        <p:spPr>
          <a:xfrm>
            <a:off x="1020417" y="1643270"/>
            <a:ext cx="9978887" cy="4585252"/>
          </a:xfrm>
        </p:spPr>
        <p:txBody>
          <a:bodyPr/>
          <a:lstStyle/>
          <a:p>
            <a:endParaRPr lang="en-US" dirty="0"/>
          </a:p>
          <a:p>
            <a:r>
              <a:rPr lang="en-US" dirty="0"/>
              <a:t>The FDA has only approved ONE drug containing CBD, </a:t>
            </a:r>
            <a:r>
              <a:rPr lang="en-US" dirty="0" err="1"/>
              <a:t>Epidiolex</a:t>
            </a:r>
            <a:r>
              <a:rPr lang="en-US" dirty="0"/>
              <a:t>, for the treatment of seizures associated with </a:t>
            </a:r>
            <a:r>
              <a:rPr lang="en-US" b="0" i="0" dirty="0">
                <a:solidFill>
                  <a:schemeClr val="tx1"/>
                </a:solidFill>
                <a:effectLst/>
              </a:rPr>
              <a:t>Lennox </a:t>
            </a:r>
            <a:r>
              <a:rPr lang="en-US" b="0" i="0" dirty="0" err="1">
                <a:solidFill>
                  <a:schemeClr val="tx1"/>
                </a:solidFill>
                <a:effectLst/>
              </a:rPr>
              <a:t>Gastaut</a:t>
            </a:r>
            <a:r>
              <a:rPr lang="en-US" b="0" i="0" dirty="0">
                <a:solidFill>
                  <a:schemeClr val="tx1"/>
                </a:solidFill>
                <a:effectLst/>
              </a:rPr>
              <a:t> syndrome (LGS), </a:t>
            </a:r>
            <a:r>
              <a:rPr lang="en-US" b="0" i="0" dirty="0" err="1">
                <a:solidFill>
                  <a:schemeClr val="tx1"/>
                </a:solidFill>
                <a:effectLst/>
              </a:rPr>
              <a:t>Dravet</a:t>
            </a:r>
            <a:r>
              <a:rPr lang="en-US" b="0" i="0" dirty="0">
                <a:solidFill>
                  <a:schemeClr val="tx1"/>
                </a:solidFill>
                <a:effectLst/>
              </a:rPr>
              <a:t> syndrome (DS), or tuberous sclerosis complex (TSC) </a:t>
            </a:r>
            <a:r>
              <a:rPr lang="en-US" b="0" i="0" baseline="30000" dirty="0">
                <a:solidFill>
                  <a:schemeClr val="tx1"/>
                </a:solidFill>
                <a:effectLst/>
              </a:rPr>
              <a:t>7</a:t>
            </a:r>
            <a:endParaRPr lang="en-US" baseline="30000" dirty="0">
              <a:solidFill>
                <a:schemeClr val="tx1"/>
              </a:solidFill>
            </a:endParaRPr>
          </a:p>
          <a:p>
            <a:r>
              <a:rPr lang="en-US" dirty="0"/>
              <a:t>It is currently illegal for CBD to be added to food products or labeled as a dietary supplement</a:t>
            </a:r>
            <a:r>
              <a:rPr lang="en-US" b="0" i="0" dirty="0">
                <a:solidFill>
                  <a:schemeClr val="tx1"/>
                </a:solidFill>
                <a:effectLst/>
              </a:rPr>
              <a:t> </a:t>
            </a:r>
            <a:r>
              <a:rPr lang="en-US" b="0" i="0" baseline="30000" dirty="0">
                <a:solidFill>
                  <a:schemeClr val="tx1"/>
                </a:solidFill>
                <a:effectLst/>
              </a:rPr>
              <a:t>7</a:t>
            </a:r>
            <a:endParaRPr lang="en-US" dirty="0"/>
          </a:p>
          <a:p>
            <a:r>
              <a:rPr lang="en-US" dirty="0"/>
              <a:t>It is illegal for CBD manufacturers or products to market or claim therapeutic uses</a:t>
            </a:r>
            <a:r>
              <a:rPr lang="en-US" b="0" i="0" dirty="0">
                <a:solidFill>
                  <a:schemeClr val="tx1"/>
                </a:solidFill>
                <a:effectLst/>
              </a:rPr>
              <a:t> </a:t>
            </a:r>
            <a:r>
              <a:rPr lang="en-US" b="0" i="0" baseline="30000" dirty="0">
                <a:solidFill>
                  <a:schemeClr val="tx1"/>
                </a:solidFill>
                <a:effectLst/>
              </a:rPr>
              <a:t>7</a:t>
            </a:r>
            <a:endParaRPr lang="en-US" dirty="0"/>
          </a:p>
          <a:p>
            <a:endParaRPr lang="en-US" dirty="0"/>
          </a:p>
          <a:p>
            <a:r>
              <a:rPr lang="en-US" dirty="0"/>
              <a:t>WHAT MAKES A QUALITY PRODUCTS? </a:t>
            </a:r>
          </a:p>
          <a:p>
            <a:r>
              <a:rPr lang="en-US" dirty="0"/>
              <a:t>Need independent lab verification/ voluntary third-party testing (call the company!)</a:t>
            </a:r>
            <a:r>
              <a:rPr lang="en-US" baseline="30000" dirty="0"/>
              <a:t> 10</a:t>
            </a:r>
            <a:endParaRPr lang="en-US" dirty="0"/>
          </a:p>
          <a:p>
            <a:pPr lvl="1"/>
            <a:r>
              <a:rPr lang="en-US" dirty="0"/>
              <a:t>Check product and labels for accuracy: CBD dosage, THC &lt;0.3%, not adulterated or contaminated </a:t>
            </a:r>
            <a:r>
              <a:rPr lang="en-US" baseline="30000" dirty="0"/>
              <a:t>10</a:t>
            </a:r>
          </a:p>
          <a:p>
            <a:r>
              <a:rPr lang="en-US" dirty="0"/>
              <a:t>Water extracted organic whole flower with all cannabinoids</a:t>
            </a:r>
          </a:p>
          <a:p>
            <a:endParaRPr lang="en-US" dirty="0"/>
          </a:p>
        </p:txBody>
      </p:sp>
    </p:spTree>
    <p:extLst>
      <p:ext uri="{BB962C8B-B14F-4D97-AF65-F5344CB8AC3E}">
        <p14:creationId xmlns:p14="http://schemas.microsoft.com/office/powerpoint/2010/main" val="919495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CD9A2-3007-4277-B3E5-FCD8EF032C5F}"/>
              </a:ext>
            </a:extLst>
          </p:cNvPr>
          <p:cNvSpPr>
            <a:spLocks noGrp="1"/>
          </p:cNvSpPr>
          <p:nvPr>
            <p:ph type="title"/>
          </p:nvPr>
        </p:nvSpPr>
        <p:spPr>
          <a:xfrm>
            <a:off x="2231136" y="235821"/>
            <a:ext cx="7729728" cy="1188720"/>
          </a:xfrm>
        </p:spPr>
        <p:txBody>
          <a:bodyPr/>
          <a:lstStyle/>
          <a:p>
            <a:r>
              <a:rPr lang="en-US" dirty="0"/>
              <a:t>CBD dosing</a:t>
            </a:r>
          </a:p>
        </p:txBody>
      </p:sp>
      <p:sp>
        <p:nvSpPr>
          <p:cNvPr id="3" name="Content Placeholder 2">
            <a:extLst>
              <a:ext uri="{FF2B5EF4-FFF2-40B4-BE49-F238E27FC236}">
                <a16:creationId xmlns:a16="http://schemas.microsoft.com/office/drawing/2014/main" id="{9939D4D3-BA0F-4DE4-AE50-A2EEA0B4B991}"/>
              </a:ext>
            </a:extLst>
          </p:cNvPr>
          <p:cNvSpPr>
            <a:spLocks noGrp="1"/>
          </p:cNvSpPr>
          <p:nvPr>
            <p:ph idx="1"/>
          </p:nvPr>
        </p:nvSpPr>
        <p:spPr>
          <a:xfrm>
            <a:off x="1020417" y="1643270"/>
            <a:ext cx="9978887" cy="4585252"/>
          </a:xfrm>
        </p:spPr>
        <p:txBody>
          <a:bodyPr/>
          <a:lstStyle/>
          <a:p>
            <a:r>
              <a:rPr lang="en-US" dirty="0"/>
              <a:t>CBD is lipid soluble- best taken with food </a:t>
            </a:r>
            <a:r>
              <a:rPr lang="en-US" baseline="30000" dirty="0"/>
              <a:t>4</a:t>
            </a:r>
          </a:p>
          <a:p>
            <a:r>
              <a:rPr lang="en-US" dirty="0"/>
              <a:t>Start low and titrate dosage slowly over a two-week span </a:t>
            </a:r>
            <a:r>
              <a:rPr lang="en-US" baseline="30000" dirty="0"/>
              <a:t>8</a:t>
            </a:r>
          </a:p>
          <a:p>
            <a:pPr lvl="1"/>
            <a:r>
              <a:rPr lang="en-US" dirty="0"/>
              <a:t>8mg= Low dosage</a:t>
            </a:r>
          </a:p>
          <a:p>
            <a:pPr lvl="1"/>
            <a:r>
              <a:rPr lang="en-US" dirty="0"/>
              <a:t>20mg= moderate</a:t>
            </a:r>
          </a:p>
          <a:p>
            <a:pPr lvl="1"/>
            <a:r>
              <a:rPr lang="en-US" dirty="0"/>
              <a:t>50mg= potent</a:t>
            </a:r>
          </a:p>
          <a:p>
            <a:pPr lvl="1"/>
            <a:endParaRPr lang="en-US" dirty="0"/>
          </a:p>
          <a:p>
            <a:r>
              <a:rPr lang="en-US" dirty="0"/>
              <a:t>Take 1-2 hours away from other medicines</a:t>
            </a:r>
          </a:p>
        </p:txBody>
      </p:sp>
    </p:spTree>
    <p:extLst>
      <p:ext uri="{BB962C8B-B14F-4D97-AF65-F5344CB8AC3E}">
        <p14:creationId xmlns:p14="http://schemas.microsoft.com/office/powerpoint/2010/main" val="2014700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CD9A2-3007-4277-B3E5-FCD8EF032C5F}"/>
              </a:ext>
            </a:extLst>
          </p:cNvPr>
          <p:cNvSpPr>
            <a:spLocks noGrp="1"/>
          </p:cNvSpPr>
          <p:nvPr>
            <p:ph type="title"/>
          </p:nvPr>
        </p:nvSpPr>
        <p:spPr>
          <a:xfrm>
            <a:off x="2231136" y="235821"/>
            <a:ext cx="7729728" cy="1188720"/>
          </a:xfrm>
        </p:spPr>
        <p:txBody>
          <a:bodyPr/>
          <a:lstStyle/>
          <a:p>
            <a:r>
              <a:rPr lang="en-US" dirty="0"/>
              <a:t>Side effects</a:t>
            </a:r>
          </a:p>
        </p:txBody>
      </p:sp>
      <p:sp>
        <p:nvSpPr>
          <p:cNvPr id="3" name="Content Placeholder 2">
            <a:extLst>
              <a:ext uri="{FF2B5EF4-FFF2-40B4-BE49-F238E27FC236}">
                <a16:creationId xmlns:a16="http://schemas.microsoft.com/office/drawing/2014/main" id="{9939D4D3-BA0F-4DE4-AE50-A2EEA0B4B991}"/>
              </a:ext>
            </a:extLst>
          </p:cNvPr>
          <p:cNvSpPr>
            <a:spLocks noGrp="1"/>
          </p:cNvSpPr>
          <p:nvPr>
            <p:ph idx="1"/>
          </p:nvPr>
        </p:nvSpPr>
        <p:spPr>
          <a:xfrm>
            <a:off x="1020417" y="1643270"/>
            <a:ext cx="9978887" cy="4585252"/>
          </a:xfrm>
        </p:spPr>
        <p:txBody>
          <a:bodyPr/>
          <a:lstStyle/>
          <a:p>
            <a:r>
              <a:rPr lang="en-US" dirty="0"/>
              <a:t>Most commonly: somnolence, diarrhea, loss of appetite </a:t>
            </a:r>
            <a:r>
              <a:rPr lang="en-US" baseline="30000" dirty="0"/>
              <a:t>4</a:t>
            </a:r>
          </a:p>
          <a:p>
            <a:r>
              <a:rPr lang="en-US" dirty="0"/>
              <a:t>Potentially also drowsiness, light-headedness, nausea, dry mouth, rarely liver damage </a:t>
            </a:r>
            <a:r>
              <a:rPr lang="en-US" baseline="30000" dirty="0"/>
              <a:t>5</a:t>
            </a:r>
          </a:p>
          <a:p>
            <a:r>
              <a:rPr lang="en-US" dirty="0"/>
              <a:t>CBD taken with other substances with similar SE may potentiate the risk:</a:t>
            </a:r>
          </a:p>
          <a:p>
            <a:pPr lvl="1"/>
            <a:r>
              <a:rPr lang="en-US" sz="1800" dirty="0"/>
              <a:t>Taken with opioids, benzodiazepines, antipsychotics, antidepressants, antihistamines, and/or alcohol increase the risk of sleepiness, fatigue, and accidental falls and driving accidents </a:t>
            </a:r>
            <a:r>
              <a:rPr lang="en-US" sz="1800" baseline="30000" dirty="0"/>
              <a:t>5</a:t>
            </a:r>
          </a:p>
          <a:p>
            <a:pPr lvl="1"/>
            <a:r>
              <a:rPr lang="en-US" sz="1800" dirty="0"/>
              <a:t>Taken with kava, melatonin, St. John’s wort may increase tiredness </a:t>
            </a:r>
            <a:r>
              <a:rPr lang="en-US" sz="1800" baseline="30000" dirty="0"/>
              <a:t>5</a:t>
            </a:r>
          </a:p>
          <a:p>
            <a:pPr lvl="1"/>
            <a:r>
              <a:rPr lang="en-US" sz="1800" dirty="0"/>
              <a:t>Taken with Adderall, or other stimulant, my decrease appetite </a:t>
            </a:r>
            <a:r>
              <a:rPr lang="en-US" sz="1800" baseline="30000" dirty="0"/>
              <a:t>5</a:t>
            </a:r>
          </a:p>
          <a:p>
            <a:pPr lvl="1"/>
            <a:r>
              <a:rPr lang="en-US" sz="1800" dirty="0"/>
              <a:t>Taken with metformin or Prilosec may increase/induce diarrhea </a:t>
            </a:r>
            <a:r>
              <a:rPr lang="en-US" sz="1800" baseline="30000" dirty="0"/>
              <a:t>5</a:t>
            </a:r>
          </a:p>
          <a:p>
            <a:r>
              <a:rPr lang="en-US" dirty="0"/>
              <a:t>May increase liver function tests </a:t>
            </a:r>
            <a:r>
              <a:rPr lang="en-US" baseline="30000" dirty="0"/>
              <a:t>10</a:t>
            </a:r>
          </a:p>
          <a:p>
            <a:pPr lvl="1"/>
            <a:endParaRPr lang="en-US" sz="1800" baseline="30000" dirty="0"/>
          </a:p>
          <a:p>
            <a:r>
              <a:rPr lang="en-US" dirty="0"/>
              <a:t>Need more studies on long-term use effects </a:t>
            </a:r>
            <a:r>
              <a:rPr lang="en-US" baseline="30000" dirty="0"/>
              <a:t>7</a:t>
            </a:r>
            <a:r>
              <a:rPr lang="en-US" dirty="0"/>
              <a:t> </a:t>
            </a:r>
          </a:p>
          <a:p>
            <a:r>
              <a:rPr lang="en-US" dirty="0"/>
              <a:t>Need studies on suicidal ideation </a:t>
            </a:r>
            <a:r>
              <a:rPr lang="en-US" baseline="30000" dirty="0"/>
              <a:t>10</a:t>
            </a:r>
          </a:p>
          <a:p>
            <a:endParaRPr lang="en-US" baseline="30000" dirty="0"/>
          </a:p>
          <a:p>
            <a:endParaRPr lang="en-US" baseline="30000" dirty="0"/>
          </a:p>
        </p:txBody>
      </p:sp>
    </p:spTree>
    <p:extLst>
      <p:ext uri="{BB962C8B-B14F-4D97-AF65-F5344CB8AC3E}">
        <p14:creationId xmlns:p14="http://schemas.microsoft.com/office/powerpoint/2010/main" val="2457892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CD9A2-3007-4277-B3E5-FCD8EF032C5F}"/>
              </a:ext>
            </a:extLst>
          </p:cNvPr>
          <p:cNvSpPr>
            <a:spLocks noGrp="1"/>
          </p:cNvSpPr>
          <p:nvPr>
            <p:ph type="title"/>
          </p:nvPr>
        </p:nvSpPr>
        <p:spPr>
          <a:xfrm>
            <a:off x="2231136" y="235821"/>
            <a:ext cx="7729728" cy="1188720"/>
          </a:xfrm>
        </p:spPr>
        <p:txBody>
          <a:bodyPr/>
          <a:lstStyle/>
          <a:p>
            <a:r>
              <a:rPr lang="en-US" dirty="0"/>
              <a:t>Drug interactions</a:t>
            </a:r>
          </a:p>
        </p:txBody>
      </p:sp>
      <p:sp>
        <p:nvSpPr>
          <p:cNvPr id="3" name="Content Placeholder 2">
            <a:extLst>
              <a:ext uri="{FF2B5EF4-FFF2-40B4-BE49-F238E27FC236}">
                <a16:creationId xmlns:a16="http://schemas.microsoft.com/office/drawing/2014/main" id="{9939D4D3-BA0F-4DE4-AE50-A2EEA0B4B991}"/>
              </a:ext>
            </a:extLst>
          </p:cNvPr>
          <p:cNvSpPr>
            <a:spLocks noGrp="1"/>
          </p:cNvSpPr>
          <p:nvPr>
            <p:ph idx="1"/>
          </p:nvPr>
        </p:nvSpPr>
        <p:spPr>
          <a:xfrm>
            <a:off x="1020417" y="1643270"/>
            <a:ext cx="9978887" cy="4585252"/>
          </a:xfrm>
        </p:spPr>
        <p:txBody>
          <a:bodyPr/>
          <a:lstStyle/>
          <a:p>
            <a:r>
              <a:rPr lang="en-US" dirty="0">
                <a:solidFill>
                  <a:srgbClr val="222222"/>
                </a:solidFill>
              </a:rPr>
              <a:t>CBD is generally considered safe </a:t>
            </a:r>
            <a:r>
              <a:rPr lang="en-US" baseline="30000" dirty="0">
                <a:solidFill>
                  <a:srgbClr val="222222"/>
                </a:solidFill>
              </a:rPr>
              <a:t>5</a:t>
            </a:r>
          </a:p>
          <a:p>
            <a:pPr algn="l"/>
            <a:r>
              <a:rPr lang="en-US" b="0" i="0" dirty="0">
                <a:solidFill>
                  <a:srgbClr val="1E1E1E"/>
                </a:solidFill>
                <a:effectLst/>
              </a:rPr>
              <a:t>Potentially serious drug interactions with CBD included </a:t>
            </a:r>
            <a:r>
              <a:rPr lang="en-US" baseline="30000" dirty="0">
                <a:solidFill>
                  <a:srgbClr val="1E1E1E"/>
                </a:solidFill>
              </a:rPr>
              <a:t>5</a:t>
            </a:r>
            <a:endParaRPr lang="en-US" b="0" i="0" baseline="30000" dirty="0">
              <a:solidFill>
                <a:srgbClr val="1E1E1E"/>
              </a:solidFill>
              <a:effectLst/>
            </a:endParaRPr>
          </a:p>
          <a:p>
            <a:pPr lvl="1"/>
            <a:r>
              <a:rPr lang="en-US" b="0" i="0" dirty="0">
                <a:solidFill>
                  <a:srgbClr val="1E1E1E"/>
                </a:solidFill>
                <a:effectLst/>
              </a:rPr>
              <a:t>a common blood thinner, warfarin</a:t>
            </a:r>
          </a:p>
          <a:p>
            <a:pPr lvl="1"/>
            <a:r>
              <a:rPr lang="en-US" b="0" i="0" dirty="0">
                <a:solidFill>
                  <a:srgbClr val="1E1E1E"/>
                </a:solidFill>
                <a:effectLst/>
              </a:rPr>
              <a:t>a heart rhythm medication, amiodarone</a:t>
            </a:r>
          </a:p>
          <a:p>
            <a:pPr lvl="1"/>
            <a:r>
              <a:rPr lang="en-US" b="0" i="0" dirty="0">
                <a:solidFill>
                  <a:srgbClr val="1E1E1E"/>
                </a:solidFill>
                <a:effectLst/>
              </a:rPr>
              <a:t>a thyroid medication, levothyroxine</a:t>
            </a:r>
          </a:p>
          <a:p>
            <a:pPr lvl="1"/>
            <a:r>
              <a:rPr lang="en-US" b="0" i="0" dirty="0">
                <a:solidFill>
                  <a:srgbClr val="1E1E1E"/>
                </a:solidFill>
                <a:effectLst/>
              </a:rPr>
              <a:t>several medications for seizure, including clobazam, lamotrigine, and valproate.</a:t>
            </a:r>
            <a:endParaRPr lang="en-US" dirty="0">
              <a:solidFill>
                <a:srgbClr val="222222"/>
              </a:solidFill>
            </a:endParaRPr>
          </a:p>
          <a:p>
            <a:r>
              <a:rPr lang="en-US" dirty="0">
                <a:solidFill>
                  <a:srgbClr val="222222"/>
                </a:solidFill>
              </a:rPr>
              <a:t>CBD is a c</a:t>
            </a:r>
            <a:r>
              <a:rPr lang="en-US" b="0" i="0" dirty="0">
                <a:solidFill>
                  <a:srgbClr val="222222"/>
                </a:solidFill>
                <a:effectLst/>
              </a:rPr>
              <a:t>ompetitive inhibitor of some cytochrome P450 isoforms (CYP2C and CYP3A) &gt; increased risk of drug-interactions when is given together.  </a:t>
            </a:r>
            <a:r>
              <a:rPr lang="en-US" b="0" i="0" baseline="30000" dirty="0">
                <a:solidFill>
                  <a:srgbClr val="222222"/>
                </a:solidFill>
                <a:effectLst/>
              </a:rPr>
              <a:t>4,5</a:t>
            </a:r>
          </a:p>
          <a:p>
            <a:pPr lvl="1"/>
            <a:r>
              <a:rPr lang="en-US" dirty="0">
                <a:solidFill>
                  <a:srgbClr val="222222"/>
                </a:solidFill>
              </a:rPr>
              <a:t>Penn State put together a list of 57 medications potentially affected by cannabinoids in general and can be found here:    </a:t>
            </a:r>
            <a:r>
              <a:rPr lang="en-US" dirty="0">
                <a:solidFill>
                  <a:srgbClr val="222222"/>
                </a:solidFill>
                <a:hlinkClick r:id="rId2"/>
              </a:rPr>
              <a:t>https://sites.psu.edu/cannabinoid/files/2020/06/NTI-Meds-to-be-Closely-Monitored-when-Co-Administered-with-Cannabinoids_2020_04_25.pdf</a:t>
            </a:r>
            <a:endParaRPr lang="en-US" dirty="0"/>
          </a:p>
        </p:txBody>
      </p:sp>
    </p:spTree>
    <p:extLst>
      <p:ext uri="{BB962C8B-B14F-4D97-AF65-F5344CB8AC3E}">
        <p14:creationId xmlns:p14="http://schemas.microsoft.com/office/powerpoint/2010/main" val="775095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CD9A2-3007-4277-B3E5-FCD8EF032C5F}"/>
              </a:ext>
            </a:extLst>
          </p:cNvPr>
          <p:cNvSpPr>
            <a:spLocks noGrp="1"/>
          </p:cNvSpPr>
          <p:nvPr>
            <p:ph type="title"/>
          </p:nvPr>
        </p:nvSpPr>
        <p:spPr>
          <a:xfrm>
            <a:off x="2231136" y="235821"/>
            <a:ext cx="7729728" cy="1188720"/>
          </a:xfrm>
        </p:spPr>
        <p:txBody>
          <a:bodyPr/>
          <a:lstStyle/>
          <a:p>
            <a:r>
              <a:rPr lang="en-US" dirty="0"/>
              <a:t>references</a:t>
            </a:r>
          </a:p>
        </p:txBody>
      </p:sp>
      <p:sp>
        <p:nvSpPr>
          <p:cNvPr id="3" name="Content Placeholder 2">
            <a:extLst>
              <a:ext uri="{FF2B5EF4-FFF2-40B4-BE49-F238E27FC236}">
                <a16:creationId xmlns:a16="http://schemas.microsoft.com/office/drawing/2014/main" id="{9939D4D3-BA0F-4DE4-AE50-A2EEA0B4B991}"/>
              </a:ext>
            </a:extLst>
          </p:cNvPr>
          <p:cNvSpPr>
            <a:spLocks noGrp="1"/>
          </p:cNvSpPr>
          <p:nvPr>
            <p:ph idx="1"/>
          </p:nvPr>
        </p:nvSpPr>
        <p:spPr>
          <a:xfrm>
            <a:off x="357809" y="1524000"/>
            <a:ext cx="11675165" cy="5194852"/>
          </a:xfrm>
        </p:spPr>
        <p:txBody>
          <a:bodyPr>
            <a:noAutofit/>
          </a:bodyPr>
          <a:lstStyle/>
          <a:p>
            <a:pPr marL="0" indent="0">
              <a:buNone/>
            </a:pPr>
            <a:r>
              <a:rPr lang="en-US" sz="1600" dirty="0">
                <a:solidFill>
                  <a:schemeClr val="tx1"/>
                </a:solidFill>
              </a:rPr>
              <a:t>1. </a:t>
            </a:r>
            <a:r>
              <a:rPr lang="en-US" sz="1600" dirty="0" err="1">
                <a:solidFill>
                  <a:schemeClr val="tx1"/>
                </a:solidFill>
              </a:rPr>
              <a:t>Sallaberry</a:t>
            </a:r>
            <a:r>
              <a:rPr lang="en-US" sz="1600" dirty="0">
                <a:solidFill>
                  <a:schemeClr val="tx1"/>
                </a:solidFill>
              </a:rPr>
              <a:t>, C.A. &amp; Astern, L. (2018). The endocannabinoid system: our universal regulator. </a:t>
            </a:r>
            <a:r>
              <a:rPr lang="en-US" sz="1600" i="1" dirty="0">
                <a:solidFill>
                  <a:schemeClr val="tx1"/>
                </a:solidFill>
              </a:rPr>
              <a:t>Journal of Young Investigators</a:t>
            </a:r>
            <a:r>
              <a:rPr lang="en-US" sz="1600" dirty="0">
                <a:solidFill>
                  <a:schemeClr val="tx1"/>
                </a:solidFill>
              </a:rPr>
              <a:t>. 34(6). </a:t>
            </a:r>
            <a:r>
              <a:rPr lang="en-US" sz="1600" i="0" u="none" strike="noStrike" dirty="0">
                <a:solidFill>
                  <a:schemeClr val="tx1"/>
                </a:solidFill>
                <a:effectLst/>
                <a:hlinkClick r:id="rId2">
                  <a:extLst>
                    <a:ext uri="{A12FA001-AC4F-418D-AE19-62706E023703}">
                      <ahyp:hlinkClr xmlns:ahyp="http://schemas.microsoft.com/office/drawing/2018/hyperlinkcolor" val="tx"/>
                    </a:ext>
                  </a:extLst>
                </a:hlinkClick>
              </a:rPr>
              <a:t>https://doi.org/10.1016/j.ejim.2018.01.004</a:t>
            </a:r>
            <a:endParaRPr lang="en-US" sz="1600" dirty="0">
              <a:solidFill>
                <a:schemeClr val="tx1"/>
              </a:solidFill>
            </a:endParaRPr>
          </a:p>
          <a:p>
            <a:pPr marL="0" indent="0">
              <a:buNone/>
            </a:pPr>
            <a:r>
              <a:rPr lang="en-US" sz="1600" dirty="0">
                <a:solidFill>
                  <a:schemeClr val="tx1"/>
                </a:solidFill>
              </a:rPr>
              <a:t>2. Finkel, T., </a:t>
            </a:r>
            <a:r>
              <a:rPr lang="en-US" sz="1600" dirty="0" err="1">
                <a:solidFill>
                  <a:schemeClr val="tx1"/>
                </a:solidFill>
              </a:rPr>
              <a:t>Menazza</a:t>
            </a:r>
            <a:r>
              <a:rPr lang="en-US" sz="1600" dirty="0">
                <a:solidFill>
                  <a:schemeClr val="tx1"/>
                </a:solidFill>
              </a:rPr>
              <a:t>, S., </a:t>
            </a:r>
            <a:r>
              <a:rPr lang="en-US" sz="1600" dirty="0" err="1">
                <a:solidFill>
                  <a:schemeClr val="tx1"/>
                </a:solidFill>
              </a:rPr>
              <a:t>Homstrom</a:t>
            </a:r>
            <a:r>
              <a:rPr lang="en-US" sz="1600" dirty="0">
                <a:solidFill>
                  <a:schemeClr val="tx1"/>
                </a:solidFill>
              </a:rPr>
              <a:t>, K.M., Parks, R.J., Liu, J., Sun, J., Pan, X., Murphy, E. (2015). The ins and outs of mitochondrial calcium. </a:t>
            </a:r>
            <a:r>
              <a:rPr lang="en-US" sz="1600" i="1" dirty="0">
                <a:solidFill>
                  <a:schemeClr val="tx1"/>
                </a:solidFill>
              </a:rPr>
              <a:t>Circulation Research</a:t>
            </a:r>
            <a:r>
              <a:rPr lang="en-US" sz="1600" dirty="0">
                <a:solidFill>
                  <a:schemeClr val="tx1"/>
                </a:solidFill>
              </a:rPr>
              <a:t>. 116; 1810-1819. </a:t>
            </a:r>
            <a:r>
              <a:rPr lang="en-US" sz="1600" i="0" u="none" strike="noStrike" dirty="0">
                <a:solidFill>
                  <a:schemeClr val="tx1"/>
                </a:solidFill>
                <a:effectLst/>
                <a:hlinkClick r:id="rId3">
                  <a:extLst>
                    <a:ext uri="{A12FA001-AC4F-418D-AE19-62706E023703}">
                      <ahyp:hlinkClr xmlns:ahyp="http://schemas.microsoft.com/office/drawing/2018/hyperlinkcolor" val="tx"/>
                    </a:ext>
                  </a:extLst>
                </a:hlinkClick>
              </a:rPr>
              <a:t>https://doi.org/10.1161/CIRCRESAHA.116.305484</a:t>
            </a:r>
            <a:endParaRPr lang="en-US" sz="1600" dirty="0">
              <a:solidFill>
                <a:schemeClr val="tx1"/>
              </a:solidFill>
            </a:endParaRPr>
          </a:p>
          <a:p>
            <a:pPr marL="0" indent="0">
              <a:buNone/>
            </a:pPr>
            <a:r>
              <a:rPr lang="en-US" sz="1600" dirty="0">
                <a:solidFill>
                  <a:schemeClr val="tx1"/>
                </a:solidFill>
              </a:rPr>
              <a:t>3. de Almeida, D. L. &amp; Devi, L.A. (Nov 2020). Diversity of molecular targets and signaling pathways for CBD. </a:t>
            </a:r>
            <a:r>
              <a:rPr lang="en-US" sz="1600" i="1" dirty="0">
                <a:solidFill>
                  <a:schemeClr val="tx1"/>
                </a:solidFill>
              </a:rPr>
              <a:t>Pharmacology Research &amp;Perspectives</a:t>
            </a:r>
            <a:r>
              <a:rPr lang="en-US" sz="1600" dirty="0">
                <a:solidFill>
                  <a:schemeClr val="tx1"/>
                </a:solidFill>
              </a:rPr>
              <a:t>. 8(6). </a:t>
            </a:r>
            <a:r>
              <a:rPr lang="en-US" sz="1600" i="0" u="none" strike="noStrike" dirty="0">
                <a:solidFill>
                  <a:schemeClr val="tx1"/>
                </a:solidFill>
                <a:effectLst/>
                <a:hlinkClick r:id="rId4">
                  <a:extLst>
                    <a:ext uri="{A12FA001-AC4F-418D-AE19-62706E023703}">
                      <ahyp:hlinkClr xmlns:ahyp="http://schemas.microsoft.com/office/drawing/2018/hyperlinkcolor" val="tx"/>
                    </a:ext>
                  </a:extLst>
                </a:hlinkClick>
              </a:rPr>
              <a:t>https://doi.org/10.1002/prp2.682</a:t>
            </a:r>
            <a:endParaRPr lang="en-US" sz="1600" dirty="0">
              <a:solidFill>
                <a:schemeClr val="tx1"/>
              </a:solidFill>
            </a:endParaRPr>
          </a:p>
          <a:p>
            <a:pPr marL="0" indent="0">
              <a:buNone/>
            </a:pPr>
            <a:r>
              <a:rPr lang="en-US" sz="1600" dirty="0">
                <a:solidFill>
                  <a:schemeClr val="tx1"/>
                </a:solidFill>
              </a:rPr>
              <a:t>4. Garcia-</a:t>
            </a:r>
            <a:r>
              <a:rPr lang="en-US" sz="1600" dirty="0" err="1">
                <a:solidFill>
                  <a:schemeClr val="tx1"/>
                </a:solidFill>
              </a:rPr>
              <a:t>Gutierrz</a:t>
            </a:r>
            <a:r>
              <a:rPr lang="en-US" sz="1600" dirty="0">
                <a:solidFill>
                  <a:schemeClr val="tx1"/>
                </a:solidFill>
              </a:rPr>
              <a:t>, M.S., Navarrete, F., Gasparyan, A., </a:t>
            </a:r>
            <a:r>
              <a:rPr lang="en-US" sz="1600" dirty="0" err="1">
                <a:solidFill>
                  <a:schemeClr val="tx1"/>
                </a:solidFill>
              </a:rPr>
              <a:t>Austrich</a:t>
            </a:r>
            <a:r>
              <a:rPr lang="en-US" sz="1600" dirty="0">
                <a:solidFill>
                  <a:schemeClr val="tx1"/>
                </a:solidFill>
              </a:rPr>
              <a:t>-Olivares, A., Sala, F., &amp; Manzanares, J. (Nov 2020). Cannabidiol: A potential new alternative for the treatment of anxiety, depression, and psychotic disorders. </a:t>
            </a:r>
            <a:r>
              <a:rPr lang="en-US" sz="1600" i="1" dirty="0">
                <a:solidFill>
                  <a:schemeClr val="tx1"/>
                </a:solidFill>
              </a:rPr>
              <a:t>Biomolecules</a:t>
            </a:r>
            <a:r>
              <a:rPr lang="en-US" sz="1600" dirty="0">
                <a:solidFill>
                  <a:schemeClr val="tx1"/>
                </a:solidFill>
              </a:rPr>
              <a:t>, 10(11), </a:t>
            </a:r>
            <a:r>
              <a:rPr lang="en-US" sz="1600" i="0" dirty="0">
                <a:solidFill>
                  <a:schemeClr val="tx1"/>
                </a:solidFill>
                <a:effectLst/>
              </a:rPr>
              <a:t>1575; </a:t>
            </a:r>
            <a:r>
              <a:rPr lang="en-US" sz="1600" i="0" u="none" strike="noStrike" dirty="0">
                <a:solidFill>
                  <a:schemeClr val="tx1"/>
                </a:solidFill>
                <a:effectLst/>
                <a:hlinkClick r:id="rId5">
                  <a:extLst>
                    <a:ext uri="{A12FA001-AC4F-418D-AE19-62706E023703}">
                      <ahyp:hlinkClr xmlns:ahyp="http://schemas.microsoft.com/office/drawing/2018/hyperlinkcolor" val="tx"/>
                    </a:ext>
                  </a:extLst>
                </a:hlinkClick>
              </a:rPr>
              <a:t>https://doi.org/10.3390/biom10111575</a:t>
            </a:r>
            <a:endParaRPr lang="en-US" sz="1600" i="0" u="none" strike="noStrike" dirty="0">
              <a:solidFill>
                <a:schemeClr val="tx1"/>
              </a:solidFill>
              <a:effectLst/>
            </a:endParaRPr>
          </a:p>
          <a:p>
            <a:pPr marL="0" indent="0">
              <a:buNone/>
            </a:pPr>
            <a:r>
              <a:rPr lang="en-US" sz="1600" dirty="0">
                <a:solidFill>
                  <a:schemeClr val="tx1"/>
                </a:solidFill>
              </a:rPr>
              <a:t>5. Harvard Health Publishing. (Jan 2020). CBD and other medications: proceed with caution. </a:t>
            </a:r>
            <a:r>
              <a:rPr lang="en-US" sz="1600" i="1" dirty="0">
                <a:solidFill>
                  <a:schemeClr val="tx1"/>
                </a:solidFill>
              </a:rPr>
              <a:t>Harvard Medical School, Harvard Health Blog</a:t>
            </a:r>
            <a:r>
              <a:rPr lang="en-US" sz="1600" dirty="0">
                <a:solidFill>
                  <a:schemeClr val="tx1"/>
                </a:solidFill>
              </a:rPr>
              <a:t>. </a:t>
            </a:r>
            <a:r>
              <a:rPr lang="en-US" sz="1600" dirty="0">
                <a:solidFill>
                  <a:schemeClr val="tx1"/>
                </a:solidFill>
                <a:hlinkClick r:id="rId6">
                  <a:extLst>
                    <a:ext uri="{A12FA001-AC4F-418D-AE19-62706E023703}">
                      <ahyp:hlinkClr xmlns:ahyp="http://schemas.microsoft.com/office/drawing/2018/hyperlinkcolor" val="tx"/>
                    </a:ext>
                  </a:extLst>
                </a:hlinkClick>
              </a:rPr>
              <a:t>https://www.health.harvard.edu/blog/cbd-and-other-medications-proceed-with-caution-2021011121743</a:t>
            </a:r>
            <a:r>
              <a:rPr lang="en-US" sz="1600" dirty="0">
                <a:solidFill>
                  <a:schemeClr val="tx1"/>
                </a:solidFill>
              </a:rPr>
              <a:t> </a:t>
            </a:r>
          </a:p>
          <a:p>
            <a:pPr marL="0" indent="0">
              <a:buNone/>
            </a:pPr>
            <a:r>
              <a:rPr lang="en-US" sz="1600" dirty="0">
                <a:solidFill>
                  <a:schemeClr val="tx1"/>
                </a:solidFill>
              </a:rPr>
              <a:t>6. de Souza </a:t>
            </a:r>
            <a:r>
              <a:rPr lang="en-US" sz="1600" dirty="0" err="1">
                <a:solidFill>
                  <a:schemeClr val="tx1"/>
                </a:solidFill>
              </a:rPr>
              <a:t>Crippa</a:t>
            </a:r>
            <a:r>
              <a:rPr lang="en-US" sz="1600" dirty="0">
                <a:solidFill>
                  <a:schemeClr val="tx1"/>
                </a:solidFill>
              </a:rPr>
              <a:t>, J.A., </a:t>
            </a:r>
            <a:r>
              <a:rPr lang="en-US" sz="1600" dirty="0" err="1">
                <a:solidFill>
                  <a:schemeClr val="tx1"/>
                </a:solidFill>
              </a:rPr>
              <a:t>Zuardi</a:t>
            </a:r>
            <a:r>
              <a:rPr lang="en-US" sz="1600" dirty="0">
                <a:solidFill>
                  <a:schemeClr val="tx1"/>
                </a:solidFill>
              </a:rPr>
              <a:t>, A.W., Garrido, G.E., </a:t>
            </a:r>
            <a:r>
              <a:rPr lang="en-US" sz="1600" dirty="0" err="1">
                <a:solidFill>
                  <a:schemeClr val="tx1"/>
                </a:solidFill>
              </a:rPr>
              <a:t>Wichert</a:t>
            </a:r>
            <a:r>
              <a:rPr lang="en-US" sz="1600" dirty="0">
                <a:solidFill>
                  <a:schemeClr val="tx1"/>
                </a:solidFill>
              </a:rPr>
              <a:t>-Ana, L., </a:t>
            </a:r>
            <a:r>
              <a:rPr lang="en-US" sz="1600" dirty="0" err="1">
                <a:solidFill>
                  <a:schemeClr val="tx1"/>
                </a:solidFill>
              </a:rPr>
              <a:t>Guarnieri</a:t>
            </a:r>
            <a:r>
              <a:rPr lang="en-US" sz="1600" dirty="0">
                <a:solidFill>
                  <a:schemeClr val="tx1"/>
                </a:solidFill>
              </a:rPr>
              <a:t>, R., Ferrari, L., Azevedo-Marques, P. M., </a:t>
            </a:r>
            <a:r>
              <a:rPr lang="en-US" sz="1600" dirty="0" err="1">
                <a:solidFill>
                  <a:schemeClr val="tx1"/>
                </a:solidFill>
              </a:rPr>
              <a:t>Hallak</a:t>
            </a:r>
            <a:r>
              <a:rPr lang="en-US" sz="1600" dirty="0">
                <a:solidFill>
                  <a:schemeClr val="tx1"/>
                </a:solidFill>
              </a:rPr>
              <a:t>, J.E., McGuire, P.K., &amp; </a:t>
            </a:r>
            <a:r>
              <a:rPr lang="en-US" sz="1600" dirty="0" err="1">
                <a:solidFill>
                  <a:schemeClr val="tx1"/>
                </a:solidFill>
              </a:rPr>
              <a:t>Busatto</a:t>
            </a:r>
            <a:r>
              <a:rPr lang="en-US" sz="1600" dirty="0">
                <a:solidFill>
                  <a:schemeClr val="tx1"/>
                </a:solidFill>
              </a:rPr>
              <a:t>, G.F. (2004). Effects of cannabidiol (CBD) on regional cerebral blood flow. </a:t>
            </a:r>
            <a:r>
              <a:rPr lang="en-US" sz="1600" i="1" dirty="0">
                <a:solidFill>
                  <a:schemeClr val="tx1"/>
                </a:solidFill>
              </a:rPr>
              <a:t>Neuropsychopharmacology</a:t>
            </a:r>
            <a:r>
              <a:rPr lang="en-US" sz="1600" dirty="0">
                <a:solidFill>
                  <a:schemeClr val="tx1"/>
                </a:solidFill>
              </a:rPr>
              <a:t>. 29, 417-426. </a:t>
            </a:r>
            <a:r>
              <a:rPr lang="en-US" sz="1600" i="0" dirty="0">
                <a:solidFill>
                  <a:schemeClr val="tx1"/>
                </a:solidFill>
                <a:effectLst/>
              </a:rPr>
              <a:t>https://doi.org/10.1038/sj.npp.1300340</a:t>
            </a:r>
            <a:endParaRPr lang="en-US" sz="1600" dirty="0">
              <a:solidFill>
                <a:schemeClr val="tx1"/>
              </a:solidFill>
            </a:endParaRPr>
          </a:p>
          <a:p>
            <a:pPr marL="0" indent="0">
              <a:buNone/>
            </a:pPr>
            <a:r>
              <a:rPr lang="en-US" sz="1600" dirty="0">
                <a:solidFill>
                  <a:schemeClr val="tx1"/>
                </a:solidFill>
              </a:rPr>
              <a:t>7. FDA. (March 2020). What you need to know (and what we’re working to find out) about products containing cannabis or cannabis derived compounds, including CBD. </a:t>
            </a:r>
            <a:r>
              <a:rPr lang="en-US" sz="1600" dirty="0">
                <a:solidFill>
                  <a:schemeClr val="tx1"/>
                </a:solidFill>
                <a:hlinkClick r:id="rId7">
                  <a:extLst>
                    <a:ext uri="{A12FA001-AC4F-418D-AE19-62706E023703}">
                      <ahyp:hlinkClr xmlns:ahyp="http://schemas.microsoft.com/office/drawing/2018/hyperlinkcolor" val="tx"/>
                    </a:ext>
                  </a:extLst>
                </a:hlinkClick>
              </a:rPr>
              <a:t>https://www.fda.gov/consumers/consumer-updates/what-you-need-know-and-what-were-working-find-out-about-products-containing-cannabis-or-cannabis</a:t>
            </a:r>
            <a:r>
              <a:rPr lang="en-US" sz="1600" dirty="0">
                <a:solidFill>
                  <a:schemeClr val="tx1"/>
                </a:solidFill>
              </a:rPr>
              <a:t> </a:t>
            </a:r>
          </a:p>
        </p:txBody>
      </p:sp>
    </p:spTree>
    <p:extLst>
      <p:ext uri="{BB962C8B-B14F-4D97-AF65-F5344CB8AC3E}">
        <p14:creationId xmlns:p14="http://schemas.microsoft.com/office/powerpoint/2010/main" val="3702540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CD9A2-3007-4277-B3E5-FCD8EF032C5F}"/>
              </a:ext>
            </a:extLst>
          </p:cNvPr>
          <p:cNvSpPr>
            <a:spLocks noGrp="1"/>
          </p:cNvSpPr>
          <p:nvPr>
            <p:ph type="title"/>
          </p:nvPr>
        </p:nvSpPr>
        <p:spPr>
          <a:xfrm>
            <a:off x="2231136" y="235821"/>
            <a:ext cx="7729728" cy="1188720"/>
          </a:xfrm>
        </p:spPr>
        <p:txBody>
          <a:bodyPr/>
          <a:lstStyle/>
          <a:p>
            <a:r>
              <a:rPr lang="en-US" dirty="0"/>
              <a:t>References continued</a:t>
            </a:r>
          </a:p>
        </p:txBody>
      </p:sp>
      <p:sp>
        <p:nvSpPr>
          <p:cNvPr id="3" name="Content Placeholder 2">
            <a:extLst>
              <a:ext uri="{FF2B5EF4-FFF2-40B4-BE49-F238E27FC236}">
                <a16:creationId xmlns:a16="http://schemas.microsoft.com/office/drawing/2014/main" id="{9939D4D3-BA0F-4DE4-AE50-A2EEA0B4B991}"/>
              </a:ext>
            </a:extLst>
          </p:cNvPr>
          <p:cNvSpPr>
            <a:spLocks noGrp="1"/>
          </p:cNvSpPr>
          <p:nvPr>
            <p:ph idx="1"/>
          </p:nvPr>
        </p:nvSpPr>
        <p:spPr>
          <a:xfrm>
            <a:off x="1020417" y="1643270"/>
            <a:ext cx="9978887" cy="4585252"/>
          </a:xfrm>
        </p:spPr>
        <p:txBody>
          <a:bodyPr>
            <a:normAutofit lnSpcReduction="10000"/>
          </a:bodyPr>
          <a:lstStyle/>
          <a:p>
            <a:pPr marL="0" indent="0">
              <a:buNone/>
            </a:pPr>
            <a:r>
              <a:rPr lang="en-US" sz="1700" dirty="0">
                <a:solidFill>
                  <a:schemeClr val="tx1"/>
                </a:solidFill>
              </a:rPr>
              <a:t>8. MacCallum, C.A. &amp; Russo, E.B. (2018). Practical considerations in medical cannabis administration and dosing. </a:t>
            </a:r>
            <a:r>
              <a:rPr lang="en-US" sz="1700" i="1" dirty="0">
                <a:solidFill>
                  <a:schemeClr val="tx1"/>
                </a:solidFill>
              </a:rPr>
              <a:t>European Journal of Internal Medicine</a:t>
            </a:r>
            <a:r>
              <a:rPr lang="en-US" sz="1700" dirty="0">
                <a:solidFill>
                  <a:schemeClr val="tx1"/>
                </a:solidFill>
              </a:rPr>
              <a:t>. 49; 12-19. </a:t>
            </a:r>
            <a:r>
              <a:rPr lang="en-US" sz="1700" i="0" u="none" strike="noStrike" dirty="0">
                <a:solidFill>
                  <a:schemeClr val="tx1"/>
                </a:solidFill>
                <a:effectLst/>
                <a:hlinkClick r:id="rId2">
                  <a:extLst>
                    <a:ext uri="{A12FA001-AC4F-418D-AE19-62706E023703}">
                      <ahyp:hlinkClr xmlns:ahyp="http://schemas.microsoft.com/office/drawing/2018/hyperlinkcolor" val="tx"/>
                    </a:ext>
                  </a:extLst>
                </a:hlinkClick>
              </a:rPr>
              <a:t>https://doi.org/10.1016/j.ejim.2018.01.004</a:t>
            </a:r>
            <a:endParaRPr lang="en-US" sz="1700" dirty="0">
              <a:solidFill>
                <a:schemeClr val="tx1"/>
              </a:solidFill>
            </a:endParaRPr>
          </a:p>
          <a:p>
            <a:pPr marL="0" indent="0">
              <a:buNone/>
            </a:pPr>
            <a:r>
              <a:rPr lang="en-US" sz="1700" dirty="0">
                <a:solidFill>
                  <a:schemeClr val="tx1"/>
                </a:solidFill>
              </a:rPr>
              <a:t>9. Gore, L. (April 2019). CBD oil: what is it? is it legal? and can it cause you to fail a drug test? </a:t>
            </a:r>
            <a:r>
              <a:rPr lang="en-US" sz="1700" i="1" dirty="0">
                <a:solidFill>
                  <a:schemeClr val="tx1"/>
                </a:solidFill>
              </a:rPr>
              <a:t>AL.com </a:t>
            </a:r>
            <a:r>
              <a:rPr lang="en-US" sz="1700" dirty="0">
                <a:solidFill>
                  <a:schemeClr val="tx1"/>
                </a:solidFill>
                <a:hlinkClick r:id="rId3">
                  <a:extLst>
                    <a:ext uri="{A12FA001-AC4F-418D-AE19-62706E023703}">
                      <ahyp:hlinkClr xmlns:ahyp="http://schemas.microsoft.com/office/drawing/2018/hyperlinkcolor" val="tx"/>
                    </a:ext>
                  </a:extLst>
                </a:hlinkClick>
              </a:rPr>
              <a:t>https://www.al.com/news/2019/04/cbd-oil-what-is-it-is-it-legal-and-can-it-cause-you-to-fail-a-drug-test.html</a:t>
            </a:r>
            <a:r>
              <a:rPr lang="en-US" sz="1700" dirty="0">
                <a:solidFill>
                  <a:schemeClr val="tx1"/>
                </a:solidFill>
              </a:rPr>
              <a:t> </a:t>
            </a:r>
          </a:p>
          <a:p>
            <a:pPr marL="0" indent="0">
              <a:buNone/>
            </a:pPr>
            <a:r>
              <a:rPr lang="en-US" sz="1700" dirty="0">
                <a:solidFill>
                  <a:schemeClr val="tx1"/>
                </a:solidFill>
              </a:rPr>
              <a:t>10.  White,  C.M. (Feb 2019).  A review of human studies assessing cannabidiol’s (CBD) therapeutic actions and potential. </a:t>
            </a:r>
            <a:r>
              <a:rPr lang="en-US" sz="1700" i="1" dirty="0">
                <a:solidFill>
                  <a:schemeClr val="tx1"/>
                </a:solidFill>
              </a:rPr>
              <a:t>The Journal of Clinical Pharmacology</a:t>
            </a:r>
            <a:r>
              <a:rPr lang="en-US" sz="1700" dirty="0">
                <a:solidFill>
                  <a:schemeClr val="tx1"/>
                </a:solidFill>
              </a:rPr>
              <a:t>. 59(7): 923-924. </a:t>
            </a:r>
            <a:r>
              <a:rPr lang="en-US" sz="1700" i="0" u="none" strike="noStrike" dirty="0">
                <a:solidFill>
                  <a:schemeClr val="tx1"/>
                </a:solidFill>
                <a:effectLst/>
                <a:hlinkClick r:id="rId4">
                  <a:extLst>
                    <a:ext uri="{A12FA001-AC4F-418D-AE19-62706E023703}">
                      <ahyp:hlinkClr xmlns:ahyp="http://schemas.microsoft.com/office/drawing/2018/hyperlinkcolor" val="tx"/>
                    </a:ext>
                  </a:extLst>
                </a:hlinkClick>
              </a:rPr>
              <a:t>https://doi.org/10.1002/jcph.1387</a:t>
            </a:r>
            <a:endParaRPr lang="en-US" sz="1700" dirty="0">
              <a:solidFill>
                <a:schemeClr val="tx1"/>
              </a:solidFill>
            </a:endParaRPr>
          </a:p>
          <a:p>
            <a:pPr marL="0" indent="0">
              <a:buNone/>
            </a:pPr>
            <a:r>
              <a:rPr lang="en-US" sz="1700" dirty="0">
                <a:solidFill>
                  <a:schemeClr val="tx1"/>
                </a:solidFill>
              </a:rPr>
              <a:t>11. </a:t>
            </a:r>
            <a:r>
              <a:rPr lang="en-US" sz="1700" i="0" dirty="0">
                <a:solidFill>
                  <a:schemeClr val="tx1"/>
                </a:solidFill>
                <a:effectLst/>
              </a:rPr>
              <a:t>Bergamaschi, M.M., et al. (2011). Cannabidiol reduces the anxiety induced by simulated public speaking in treatment-naive social phobia patients. </a:t>
            </a:r>
            <a:r>
              <a:rPr lang="en-US" sz="1700" i="1" dirty="0">
                <a:solidFill>
                  <a:schemeClr val="tx1"/>
                </a:solidFill>
                <a:effectLst/>
              </a:rPr>
              <a:t>Neuropsychopharmacology</a:t>
            </a:r>
            <a:r>
              <a:rPr lang="en-US" sz="1700" dirty="0">
                <a:solidFill>
                  <a:schemeClr val="tx1"/>
                </a:solidFill>
              </a:rPr>
              <a:t>.</a:t>
            </a:r>
            <a:r>
              <a:rPr lang="en-US" sz="1700" i="0" dirty="0">
                <a:solidFill>
                  <a:schemeClr val="tx1"/>
                </a:solidFill>
                <a:effectLst/>
              </a:rPr>
              <a:t> </a:t>
            </a:r>
            <a:r>
              <a:rPr lang="en-US" sz="1700" i="1" dirty="0">
                <a:solidFill>
                  <a:schemeClr val="tx1"/>
                </a:solidFill>
                <a:effectLst/>
              </a:rPr>
              <a:t>36</a:t>
            </a:r>
            <a:r>
              <a:rPr lang="en-US" sz="1700" i="0" dirty="0">
                <a:solidFill>
                  <a:schemeClr val="tx1"/>
                </a:solidFill>
                <a:effectLst/>
              </a:rPr>
              <a:t>, 1219–1226. </a:t>
            </a:r>
            <a:r>
              <a:rPr lang="en-US" sz="1700" i="0" dirty="0">
                <a:solidFill>
                  <a:schemeClr val="tx1"/>
                </a:solidFill>
                <a:effectLst/>
                <a:hlinkClick r:id="rId5">
                  <a:extLst>
                    <a:ext uri="{A12FA001-AC4F-418D-AE19-62706E023703}">
                      <ahyp:hlinkClr xmlns:ahyp="http://schemas.microsoft.com/office/drawing/2018/hyperlinkcolor" val="tx"/>
                    </a:ext>
                  </a:extLst>
                </a:hlinkClick>
              </a:rPr>
              <a:t>https://doi.org/10.1038/npp.2011.6</a:t>
            </a:r>
            <a:r>
              <a:rPr lang="en-US" sz="1700" i="0" dirty="0">
                <a:solidFill>
                  <a:schemeClr val="tx1"/>
                </a:solidFill>
                <a:effectLst/>
              </a:rPr>
              <a:t> </a:t>
            </a:r>
            <a:endParaRPr lang="en-US" sz="1700" dirty="0">
              <a:solidFill>
                <a:schemeClr val="tx1"/>
              </a:solidFill>
            </a:endParaRPr>
          </a:p>
          <a:p>
            <a:pPr marL="0" indent="0">
              <a:buNone/>
            </a:pPr>
            <a:r>
              <a:rPr lang="en-US" sz="1700" dirty="0">
                <a:solidFill>
                  <a:schemeClr val="tx1"/>
                </a:solidFill>
              </a:rPr>
              <a:t>12. </a:t>
            </a:r>
            <a:r>
              <a:rPr lang="en-US" sz="1700" i="0" dirty="0">
                <a:solidFill>
                  <a:schemeClr val="tx1"/>
                </a:solidFill>
                <a:effectLst/>
              </a:rPr>
              <a:t>Bhattacharyya, S., et al. (2009). Modulation of </a:t>
            </a:r>
            <a:r>
              <a:rPr lang="en-US" sz="1700" i="0" dirty="0" err="1">
                <a:solidFill>
                  <a:schemeClr val="tx1"/>
                </a:solidFill>
                <a:effectLst/>
              </a:rPr>
              <a:t>mediotemporal</a:t>
            </a:r>
            <a:r>
              <a:rPr lang="en-US" sz="1700" i="0" dirty="0">
                <a:solidFill>
                  <a:schemeClr val="tx1"/>
                </a:solidFill>
                <a:effectLst/>
              </a:rPr>
              <a:t> and </a:t>
            </a:r>
            <a:r>
              <a:rPr lang="en-US" sz="1700" i="0" dirty="0" err="1">
                <a:solidFill>
                  <a:schemeClr val="tx1"/>
                </a:solidFill>
                <a:effectLst/>
              </a:rPr>
              <a:t>ventrostriatal</a:t>
            </a:r>
            <a:r>
              <a:rPr lang="en-US" sz="1700" i="0" dirty="0">
                <a:solidFill>
                  <a:schemeClr val="tx1"/>
                </a:solidFill>
                <a:effectLst/>
              </a:rPr>
              <a:t> function in humans by delta9-tetrahydrocannabinol:  a neural basis for the effects of Cannabis sativa on learning and psychosis. </a:t>
            </a:r>
            <a:r>
              <a:rPr lang="en-US" sz="1700" i="1" dirty="0">
                <a:solidFill>
                  <a:schemeClr val="tx1"/>
                </a:solidFill>
                <a:effectLst/>
              </a:rPr>
              <a:t>Arch. Gen. Psychiatry. 66</a:t>
            </a:r>
            <a:r>
              <a:rPr lang="en-US" sz="1700" i="0" dirty="0">
                <a:solidFill>
                  <a:schemeClr val="tx1"/>
                </a:solidFill>
                <a:effectLst/>
              </a:rPr>
              <a:t>, 442–451. </a:t>
            </a:r>
            <a:r>
              <a:rPr lang="en-US" sz="1700" dirty="0">
                <a:solidFill>
                  <a:schemeClr val="tx1"/>
                </a:solidFill>
                <a:hlinkClick r:id="rId6" action="ppaction://hlinkfile">
                  <a:extLst>
                    <a:ext uri="{A12FA001-AC4F-418D-AE19-62706E023703}">
                      <ahyp:hlinkClr xmlns:ahyp="http://schemas.microsoft.com/office/drawing/2018/hyperlinkcolor" val="tx"/>
                    </a:ext>
                  </a:extLst>
                </a:hlinkClick>
              </a:rPr>
              <a:t>https://doi.org/10.1001/archgenpsychiatry.2009.17</a:t>
            </a:r>
            <a:endParaRPr lang="en-US" sz="1700" dirty="0">
              <a:solidFill>
                <a:schemeClr val="tx1"/>
              </a:solidFill>
            </a:endParaRPr>
          </a:p>
          <a:p>
            <a:pPr marL="0" indent="0">
              <a:buNone/>
            </a:pPr>
            <a:r>
              <a:rPr lang="en-US" sz="1700" dirty="0">
                <a:solidFill>
                  <a:schemeClr val="tx1"/>
                </a:solidFill>
              </a:rPr>
              <a:t>13. </a:t>
            </a:r>
            <a:r>
              <a:rPr lang="en-US" sz="1700" i="0" dirty="0">
                <a:solidFill>
                  <a:schemeClr val="tx1"/>
                </a:solidFill>
                <a:effectLst/>
              </a:rPr>
              <a:t>Martin-Santos, R., et al.  (2012). Acute effects of a single, oral dose of d9-tetrahydrocannabinol (THC) and cannabidiol (CBD) administration in healthy volunteers. </a:t>
            </a:r>
            <a:r>
              <a:rPr lang="en-US" sz="1700" i="1" dirty="0">
                <a:solidFill>
                  <a:schemeClr val="tx1"/>
                </a:solidFill>
                <a:effectLst/>
              </a:rPr>
              <a:t>Current Pharmaceutical Design.</a:t>
            </a:r>
            <a:r>
              <a:rPr lang="en-US" sz="1700" i="0" dirty="0">
                <a:solidFill>
                  <a:schemeClr val="tx1"/>
                </a:solidFill>
                <a:effectLst/>
              </a:rPr>
              <a:t> </a:t>
            </a:r>
            <a:r>
              <a:rPr lang="en-US" sz="1700" i="1" dirty="0">
                <a:solidFill>
                  <a:schemeClr val="tx1"/>
                </a:solidFill>
                <a:effectLst/>
              </a:rPr>
              <a:t>18</a:t>
            </a:r>
            <a:r>
              <a:rPr lang="en-US" sz="1700" i="0" dirty="0">
                <a:solidFill>
                  <a:schemeClr val="tx1"/>
                </a:solidFill>
                <a:effectLst/>
              </a:rPr>
              <a:t>, 4966–4979. </a:t>
            </a:r>
            <a:r>
              <a:rPr lang="en-US" sz="1700" dirty="0">
                <a:solidFill>
                  <a:schemeClr val="tx1"/>
                </a:solidFill>
              </a:rPr>
              <a:t> </a:t>
            </a:r>
            <a:r>
              <a:rPr lang="en-US" sz="1700" i="0" u="sng" dirty="0">
                <a:solidFill>
                  <a:schemeClr val="tx1"/>
                </a:solidFill>
                <a:effectLst/>
                <a:hlinkClick r:id="rId7">
                  <a:extLst>
                    <a:ext uri="{A12FA001-AC4F-418D-AE19-62706E023703}">
                      <ahyp:hlinkClr xmlns:ahyp="http://schemas.microsoft.com/office/drawing/2018/hyperlinkcolor" val="tx"/>
                    </a:ext>
                  </a:extLst>
                </a:hlinkClick>
              </a:rPr>
              <a:t>https://doi.org/10.2174/138161212802884780</a:t>
            </a:r>
            <a:r>
              <a:rPr lang="en-US" sz="1700" i="0" u="sng" dirty="0">
                <a:solidFill>
                  <a:schemeClr val="tx1"/>
                </a:solidFill>
                <a:effectLst/>
              </a:rPr>
              <a:t> </a:t>
            </a:r>
            <a:endParaRPr lang="en-US" sz="1700" dirty="0">
              <a:solidFill>
                <a:schemeClr val="tx1"/>
              </a:solidFill>
            </a:endParaRPr>
          </a:p>
          <a:p>
            <a:pPr marL="0" indent="0">
              <a:buNone/>
            </a:pPr>
            <a:endParaRPr lang="en-US" dirty="0"/>
          </a:p>
          <a:p>
            <a:endParaRPr lang="en-US" dirty="0"/>
          </a:p>
        </p:txBody>
      </p:sp>
    </p:spTree>
    <p:extLst>
      <p:ext uri="{BB962C8B-B14F-4D97-AF65-F5344CB8AC3E}">
        <p14:creationId xmlns:p14="http://schemas.microsoft.com/office/powerpoint/2010/main" val="3776757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CD9A2-3007-4277-B3E5-FCD8EF032C5F}"/>
              </a:ext>
            </a:extLst>
          </p:cNvPr>
          <p:cNvSpPr>
            <a:spLocks noGrp="1"/>
          </p:cNvSpPr>
          <p:nvPr>
            <p:ph type="title"/>
          </p:nvPr>
        </p:nvSpPr>
        <p:spPr>
          <a:xfrm>
            <a:off x="2231136" y="235821"/>
            <a:ext cx="7729728" cy="1188720"/>
          </a:xfrm>
        </p:spPr>
        <p:txBody>
          <a:bodyPr/>
          <a:lstStyle/>
          <a:p>
            <a:r>
              <a:rPr lang="en-US" dirty="0"/>
              <a:t>Objectives:</a:t>
            </a:r>
          </a:p>
        </p:txBody>
      </p:sp>
      <p:sp>
        <p:nvSpPr>
          <p:cNvPr id="3" name="Content Placeholder 2">
            <a:extLst>
              <a:ext uri="{FF2B5EF4-FFF2-40B4-BE49-F238E27FC236}">
                <a16:creationId xmlns:a16="http://schemas.microsoft.com/office/drawing/2014/main" id="{9939D4D3-BA0F-4DE4-AE50-A2EEA0B4B991}"/>
              </a:ext>
            </a:extLst>
          </p:cNvPr>
          <p:cNvSpPr>
            <a:spLocks noGrp="1"/>
          </p:cNvSpPr>
          <p:nvPr>
            <p:ph idx="1"/>
          </p:nvPr>
        </p:nvSpPr>
        <p:spPr>
          <a:xfrm>
            <a:off x="1192696" y="2252870"/>
            <a:ext cx="9806608" cy="3975652"/>
          </a:xfrm>
        </p:spPr>
        <p:txBody>
          <a:bodyPr/>
          <a:lstStyle/>
          <a:p>
            <a:pPr algn="l"/>
            <a:r>
              <a:rPr lang="en-US" sz="2400" b="0" i="0" dirty="0">
                <a:solidFill>
                  <a:srgbClr val="222222"/>
                </a:solidFill>
                <a:effectLst/>
                <a:latin typeface="Arial" panose="020B0604020202020204" pitchFamily="34" charset="0"/>
              </a:rPr>
              <a:t>Identify pertinent neurobiological signaling pathways of CBD </a:t>
            </a:r>
          </a:p>
          <a:p>
            <a:pPr algn="l"/>
            <a:r>
              <a:rPr lang="en-US" sz="2400" b="0" i="0" dirty="0">
                <a:solidFill>
                  <a:srgbClr val="222222"/>
                </a:solidFill>
                <a:effectLst/>
                <a:latin typeface="Arial" panose="020B0604020202020204" pitchFamily="34" charset="0"/>
              </a:rPr>
              <a:t>Analyze and compare research studies on CBD as an anxiolytic</a:t>
            </a:r>
          </a:p>
          <a:p>
            <a:pPr algn="l"/>
            <a:r>
              <a:rPr lang="en-US" sz="2400" b="0" i="0" dirty="0">
                <a:solidFill>
                  <a:srgbClr val="222222"/>
                </a:solidFill>
                <a:effectLst/>
                <a:latin typeface="Arial" panose="020B0604020202020204" pitchFamily="34" charset="0"/>
              </a:rPr>
              <a:t>Analyze and compare research studies on CBD as an antidepressant</a:t>
            </a:r>
          </a:p>
          <a:p>
            <a:pPr algn="l"/>
            <a:r>
              <a:rPr lang="en-US" sz="2400" b="0" i="0" dirty="0">
                <a:solidFill>
                  <a:srgbClr val="222222"/>
                </a:solidFill>
                <a:effectLst/>
                <a:latin typeface="Arial" panose="020B0604020202020204" pitchFamily="34" charset="0"/>
              </a:rPr>
              <a:t>Discuss clinical applications, including CBD product regulation and how to identify quality products</a:t>
            </a:r>
          </a:p>
          <a:p>
            <a:endParaRPr lang="en-US" dirty="0"/>
          </a:p>
        </p:txBody>
      </p:sp>
    </p:spTree>
    <p:extLst>
      <p:ext uri="{BB962C8B-B14F-4D97-AF65-F5344CB8AC3E}">
        <p14:creationId xmlns:p14="http://schemas.microsoft.com/office/powerpoint/2010/main" val="939408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CD9A2-3007-4277-B3E5-FCD8EF032C5F}"/>
              </a:ext>
            </a:extLst>
          </p:cNvPr>
          <p:cNvSpPr>
            <a:spLocks noGrp="1"/>
          </p:cNvSpPr>
          <p:nvPr>
            <p:ph type="title"/>
          </p:nvPr>
        </p:nvSpPr>
        <p:spPr>
          <a:xfrm>
            <a:off x="2231136" y="235821"/>
            <a:ext cx="7729728" cy="1188720"/>
          </a:xfrm>
        </p:spPr>
        <p:txBody>
          <a:bodyPr/>
          <a:lstStyle/>
          <a:p>
            <a:r>
              <a:rPr lang="en-US" sz="2800" b="0" i="0" dirty="0">
                <a:solidFill>
                  <a:srgbClr val="222222"/>
                </a:solidFill>
                <a:effectLst/>
                <a:latin typeface="Arial" panose="020B0604020202020204" pitchFamily="34" charset="0"/>
              </a:rPr>
              <a:t>neurobiological signaling pathways of CBD</a:t>
            </a:r>
            <a:endParaRPr lang="en-US" dirty="0"/>
          </a:p>
        </p:txBody>
      </p:sp>
      <p:sp>
        <p:nvSpPr>
          <p:cNvPr id="3" name="Content Placeholder 2">
            <a:extLst>
              <a:ext uri="{FF2B5EF4-FFF2-40B4-BE49-F238E27FC236}">
                <a16:creationId xmlns:a16="http://schemas.microsoft.com/office/drawing/2014/main" id="{9939D4D3-BA0F-4DE4-AE50-A2EEA0B4B991}"/>
              </a:ext>
            </a:extLst>
          </p:cNvPr>
          <p:cNvSpPr>
            <a:spLocks noGrp="1"/>
          </p:cNvSpPr>
          <p:nvPr>
            <p:ph idx="1"/>
          </p:nvPr>
        </p:nvSpPr>
        <p:spPr>
          <a:xfrm>
            <a:off x="1020417" y="1643270"/>
            <a:ext cx="9978887" cy="4585252"/>
          </a:xfrm>
        </p:spPr>
        <p:txBody>
          <a:bodyPr/>
          <a:lstStyle/>
          <a:p>
            <a:pPr marL="0" indent="0" algn="ctr">
              <a:buNone/>
            </a:pPr>
            <a:r>
              <a:rPr lang="en-US" dirty="0"/>
              <a:t>THE ENDOCANNABINOID SYSTEM</a:t>
            </a:r>
          </a:p>
          <a:p>
            <a:pPr marL="0" indent="0" algn="ctr">
              <a:buNone/>
            </a:pPr>
            <a:endParaRPr lang="en-US" dirty="0"/>
          </a:p>
          <a:p>
            <a:r>
              <a:rPr lang="en-US" dirty="0"/>
              <a:t>One of the most understudied systems of the human body</a:t>
            </a:r>
            <a:r>
              <a:rPr lang="en-US" baseline="30000" dirty="0"/>
              <a:t> 1</a:t>
            </a:r>
            <a:endParaRPr lang="en-US" dirty="0"/>
          </a:p>
          <a:p>
            <a:r>
              <a:rPr lang="en-US" dirty="0"/>
              <a:t>Helps maintain homeostasis and neural plasticity </a:t>
            </a:r>
            <a:r>
              <a:rPr lang="en-US" baseline="30000" dirty="0"/>
              <a:t>1</a:t>
            </a:r>
          </a:p>
          <a:p>
            <a:r>
              <a:rPr lang="en-US" dirty="0"/>
              <a:t>Many cannabinoid (CB) receptors, in nearly every organ system</a:t>
            </a:r>
            <a:r>
              <a:rPr lang="en-US" baseline="30000" dirty="0"/>
              <a:t>1</a:t>
            </a:r>
          </a:p>
          <a:p>
            <a:r>
              <a:rPr lang="en-US" dirty="0"/>
              <a:t>Endocannabinoids (ECB) are synthesized by the body</a:t>
            </a:r>
            <a:r>
              <a:rPr lang="en-US" baseline="30000" dirty="0"/>
              <a:t> </a:t>
            </a:r>
            <a:endParaRPr lang="en-US" dirty="0"/>
          </a:p>
          <a:p>
            <a:r>
              <a:rPr lang="en-US" dirty="0" err="1"/>
              <a:t>Phytocannabinoids</a:t>
            </a:r>
            <a:r>
              <a:rPr lang="en-US" dirty="0"/>
              <a:t> (PCB) are derived from plants</a:t>
            </a:r>
            <a:r>
              <a:rPr lang="en-US" baseline="30000" dirty="0"/>
              <a:t> </a:t>
            </a:r>
            <a:endParaRPr lang="en-US" dirty="0"/>
          </a:p>
          <a:p>
            <a:r>
              <a:rPr lang="en-US" dirty="0"/>
              <a:t>Both are rapidly degraded; large amounts are removed quickly</a:t>
            </a:r>
            <a:r>
              <a:rPr lang="en-US" baseline="30000" dirty="0"/>
              <a:t> 1</a:t>
            </a:r>
            <a:endParaRPr lang="en-US" dirty="0"/>
          </a:p>
          <a:p>
            <a:endParaRPr lang="en-US" dirty="0"/>
          </a:p>
        </p:txBody>
      </p:sp>
    </p:spTree>
    <p:extLst>
      <p:ext uri="{BB962C8B-B14F-4D97-AF65-F5344CB8AC3E}">
        <p14:creationId xmlns:p14="http://schemas.microsoft.com/office/powerpoint/2010/main" val="3286867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CD9A2-3007-4277-B3E5-FCD8EF032C5F}"/>
              </a:ext>
            </a:extLst>
          </p:cNvPr>
          <p:cNvSpPr>
            <a:spLocks noGrp="1"/>
          </p:cNvSpPr>
          <p:nvPr>
            <p:ph type="title"/>
          </p:nvPr>
        </p:nvSpPr>
        <p:spPr>
          <a:xfrm>
            <a:off x="2231136" y="235821"/>
            <a:ext cx="7729728" cy="1188720"/>
          </a:xfrm>
        </p:spPr>
        <p:txBody>
          <a:bodyPr/>
          <a:lstStyle/>
          <a:p>
            <a:r>
              <a:rPr lang="en-US" sz="2800" b="0" i="0" dirty="0">
                <a:solidFill>
                  <a:srgbClr val="222222"/>
                </a:solidFill>
                <a:effectLst/>
                <a:latin typeface="Arial" panose="020B0604020202020204" pitchFamily="34" charset="0"/>
              </a:rPr>
              <a:t>Cannabinoids &amp; receptors	</a:t>
            </a:r>
            <a:endParaRPr lang="en-US" dirty="0"/>
          </a:p>
        </p:txBody>
      </p:sp>
      <p:sp>
        <p:nvSpPr>
          <p:cNvPr id="3" name="Content Placeholder 2">
            <a:extLst>
              <a:ext uri="{FF2B5EF4-FFF2-40B4-BE49-F238E27FC236}">
                <a16:creationId xmlns:a16="http://schemas.microsoft.com/office/drawing/2014/main" id="{9939D4D3-BA0F-4DE4-AE50-A2EEA0B4B991}"/>
              </a:ext>
            </a:extLst>
          </p:cNvPr>
          <p:cNvSpPr>
            <a:spLocks noGrp="1"/>
          </p:cNvSpPr>
          <p:nvPr>
            <p:ph idx="1"/>
          </p:nvPr>
        </p:nvSpPr>
        <p:spPr>
          <a:xfrm>
            <a:off x="1020417" y="1643270"/>
            <a:ext cx="9978887" cy="4585252"/>
          </a:xfrm>
        </p:spPr>
        <p:txBody>
          <a:bodyPr>
            <a:normAutofit lnSpcReduction="10000"/>
          </a:bodyPr>
          <a:lstStyle/>
          <a:p>
            <a:r>
              <a:rPr lang="en-US" dirty="0"/>
              <a:t>Endocannabinoids: </a:t>
            </a:r>
          </a:p>
          <a:p>
            <a:pPr lvl="1"/>
            <a:r>
              <a:rPr lang="en-US" sz="1800" dirty="0"/>
              <a:t>Many but the two most studied are Anandamide and 2-Arachidonyl glycerol</a:t>
            </a:r>
            <a:r>
              <a:rPr lang="en-US" sz="1800" baseline="30000" dirty="0"/>
              <a:t>1</a:t>
            </a:r>
            <a:endParaRPr lang="en-US" sz="1800" dirty="0"/>
          </a:p>
          <a:p>
            <a:pPr lvl="1"/>
            <a:r>
              <a:rPr lang="en-US" sz="1800" dirty="0"/>
              <a:t>All have roles in reducing inflammation</a:t>
            </a:r>
            <a:r>
              <a:rPr lang="en-US" sz="1800" baseline="30000" dirty="0"/>
              <a:t>1</a:t>
            </a:r>
            <a:endParaRPr lang="en-US" sz="1800" dirty="0"/>
          </a:p>
          <a:p>
            <a:pPr lvl="1"/>
            <a:r>
              <a:rPr lang="en-US" sz="1800" dirty="0"/>
              <a:t>All have roles in moderating neurotransmitter, immune, and mitochondrial function</a:t>
            </a:r>
            <a:r>
              <a:rPr lang="en-US" sz="1800" baseline="30000" dirty="0"/>
              <a:t>1</a:t>
            </a:r>
            <a:endParaRPr lang="en-US" sz="1800" dirty="0"/>
          </a:p>
          <a:p>
            <a:pPr lvl="1"/>
            <a:r>
              <a:rPr lang="en-US" sz="1800" dirty="0"/>
              <a:t>Not stored like traditional NT, synthesized on demand in postsynaptic neurons</a:t>
            </a:r>
            <a:r>
              <a:rPr lang="en-US" sz="1800" baseline="30000" dirty="0"/>
              <a:t>3</a:t>
            </a:r>
          </a:p>
          <a:p>
            <a:pPr lvl="1"/>
            <a:r>
              <a:rPr lang="en-US" sz="1800" dirty="0"/>
              <a:t>Retrograde signaling: secreted from </a:t>
            </a:r>
            <a:r>
              <a:rPr lang="en-US" sz="1800" dirty="0" err="1"/>
              <a:t>postsyn</a:t>
            </a:r>
            <a:r>
              <a:rPr lang="en-US" sz="1800" dirty="0"/>
              <a:t> mem &gt; activates </a:t>
            </a:r>
            <a:r>
              <a:rPr lang="en-US" sz="1800" dirty="0" err="1"/>
              <a:t>presyn</a:t>
            </a:r>
            <a:r>
              <a:rPr lang="en-US" sz="1800" dirty="0"/>
              <a:t> CB rec</a:t>
            </a:r>
            <a:r>
              <a:rPr lang="en-US" sz="1800" baseline="30000" dirty="0"/>
              <a:t>3</a:t>
            </a:r>
          </a:p>
          <a:p>
            <a:r>
              <a:rPr lang="en-US" dirty="0" err="1"/>
              <a:t>Phytocannabinoids</a:t>
            </a:r>
            <a:r>
              <a:rPr lang="en-US" dirty="0"/>
              <a:t>: </a:t>
            </a:r>
          </a:p>
          <a:p>
            <a:pPr lvl="1"/>
            <a:r>
              <a:rPr lang="en-US" sz="1800" dirty="0"/>
              <a:t>More than 60 but the most abundant is Tetrahydrocannabinol (THC) and 2</a:t>
            </a:r>
            <a:r>
              <a:rPr lang="en-US" sz="1800" baseline="30000" dirty="0"/>
              <a:t>nd</a:t>
            </a:r>
            <a:r>
              <a:rPr lang="en-US" sz="1800" dirty="0"/>
              <a:t> most abundant is Cannabidiol (CBD) and are the two major pharmacologically active constituents</a:t>
            </a:r>
            <a:r>
              <a:rPr lang="en-US" sz="1800" baseline="30000" dirty="0"/>
              <a:t> 1,3</a:t>
            </a:r>
            <a:endParaRPr lang="en-US" sz="1800" dirty="0"/>
          </a:p>
          <a:p>
            <a:r>
              <a:rPr lang="en-US" dirty="0"/>
              <a:t>There are 2 types of CB receptors: </a:t>
            </a:r>
          </a:p>
          <a:p>
            <a:pPr lvl="1"/>
            <a:r>
              <a:rPr lang="en-US" sz="1800" dirty="0"/>
              <a:t>CB1 receptors- concentrated in the CNS, especially the hippocampus, amygdala, and hypothalamus</a:t>
            </a:r>
            <a:r>
              <a:rPr lang="en-US" sz="1800" baseline="30000" dirty="0"/>
              <a:t>1</a:t>
            </a:r>
            <a:endParaRPr lang="en-US" sz="1800" dirty="0"/>
          </a:p>
          <a:p>
            <a:pPr lvl="1"/>
            <a:r>
              <a:rPr lang="en-US" sz="1800" dirty="0"/>
              <a:t>CB2 receptors- densely packed in the PNS and WBCs</a:t>
            </a:r>
            <a:r>
              <a:rPr lang="en-US" sz="1800" baseline="30000" dirty="0"/>
              <a:t>1</a:t>
            </a:r>
            <a:endParaRPr lang="en-US" sz="1800" dirty="0"/>
          </a:p>
          <a:p>
            <a:endParaRPr lang="en-US" dirty="0"/>
          </a:p>
        </p:txBody>
      </p:sp>
    </p:spTree>
    <p:extLst>
      <p:ext uri="{BB962C8B-B14F-4D97-AF65-F5344CB8AC3E}">
        <p14:creationId xmlns:p14="http://schemas.microsoft.com/office/powerpoint/2010/main" val="1934158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550A8-7F68-42C6-9529-CFFA1638169F}"/>
              </a:ext>
            </a:extLst>
          </p:cNvPr>
          <p:cNvSpPr>
            <a:spLocks noGrp="1"/>
          </p:cNvSpPr>
          <p:nvPr>
            <p:ph type="title"/>
          </p:nvPr>
        </p:nvSpPr>
        <p:spPr>
          <a:xfrm>
            <a:off x="804672" y="2404872"/>
            <a:ext cx="3044950" cy="1627792"/>
          </a:xfrm>
        </p:spPr>
        <p:txBody>
          <a:bodyPr vert="horz" lIns="274320" tIns="182880" rIns="274320" bIns="182880" rtlCol="0" anchor="ctr" anchorCtr="1">
            <a:normAutofit/>
          </a:bodyPr>
          <a:lstStyle/>
          <a:p>
            <a:r>
              <a:rPr lang="en-US" dirty="0">
                <a:solidFill>
                  <a:srgbClr val="262626"/>
                </a:solidFill>
              </a:rPr>
              <a:t>Neuronal synapse</a:t>
            </a:r>
          </a:p>
        </p:txBody>
      </p:sp>
      <p:sp>
        <p:nvSpPr>
          <p:cNvPr id="71" name="Rectangle 70">
            <a:extLst>
              <a:ext uri="{FF2B5EF4-FFF2-40B4-BE49-F238E27FC236}">
                <a16:creationId xmlns:a16="http://schemas.microsoft.com/office/drawing/2014/main" id="{5CEBAAEF-3E73-4D85-9A3C-E40FEAFAEE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0"/>
            <a:ext cx="753770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Neuromuscular Junction | Structure, Function, Summary &amp;amp; Clinical">
            <a:extLst>
              <a:ext uri="{FF2B5EF4-FFF2-40B4-BE49-F238E27FC236}">
                <a16:creationId xmlns:a16="http://schemas.microsoft.com/office/drawing/2014/main" id="{959D7833-1E45-4177-B994-0996A1FA119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825715" y="143766"/>
            <a:ext cx="7147557" cy="660180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BA2E79B-30E7-4781-BAB6-267C0DEEFAD2}"/>
              </a:ext>
            </a:extLst>
          </p:cNvPr>
          <p:cNvSpPr txBox="1"/>
          <p:nvPr/>
        </p:nvSpPr>
        <p:spPr>
          <a:xfrm>
            <a:off x="128788" y="5956521"/>
            <a:ext cx="4990853" cy="646331"/>
          </a:xfrm>
          <a:prstGeom prst="rect">
            <a:avLst/>
          </a:prstGeom>
          <a:noFill/>
        </p:spPr>
        <p:txBody>
          <a:bodyPr wrap="none" rtlCol="0">
            <a:spAutoFit/>
          </a:bodyPr>
          <a:lstStyle/>
          <a:p>
            <a:r>
              <a:rPr lang="en-US" dirty="0"/>
              <a:t>Retrieved from </a:t>
            </a:r>
          </a:p>
          <a:p>
            <a:r>
              <a:rPr lang="en-US" dirty="0"/>
              <a:t>https://human-memory.net/neuromuscular-junction/</a:t>
            </a:r>
          </a:p>
        </p:txBody>
      </p:sp>
    </p:spTree>
    <p:extLst>
      <p:ext uri="{BB962C8B-B14F-4D97-AF65-F5344CB8AC3E}">
        <p14:creationId xmlns:p14="http://schemas.microsoft.com/office/powerpoint/2010/main" val="2807599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CD9A2-3007-4277-B3E5-FCD8EF032C5F}"/>
              </a:ext>
            </a:extLst>
          </p:cNvPr>
          <p:cNvSpPr>
            <a:spLocks noGrp="1"/>
          </p:cNvSpPr>
          <p:nvPr>
            <p:ph type="title"/>
          </p:nvPr>
        </p:nvSpPr>
        <p:spPr>
          <a:xfrm>
            <a:off x="2231136" y="235821"/>
            <a:ext cx="7729728" cy="1188720"/>
          </a:xfrm>
        </p:spPr>
        <p:txBody>
          <a:bodyPr/>
          <a:lstStyle/>
          <a:p>
            <a:r>
              <a:rPr lang="en-US" dirty="0"/>
              <a:t>CB signaling in anxiety</a:t>
            </a:r>
          </a:p>
        </p:txBody>
      </p:sp>
      <p:sp>
        <p:nvSpPr>
          <p:cNvPr id="3" name="Content Placeholder 2">
            <a:extLst>
              <a:ext uri="{FF2B5EF4-FFF2-40B4-BE49-F238E27FC236}">
                <a16:creationId xmlns:a16="http://schemas.microsoft.com/office/drawing/2014/main" id="{9939D4D3-BA0F-4DE4-AE50-A2EEA0B4B991}"/>
              </a:ext>
            </a:extLst>
          </p:cNvPr>
          <p:cNvSpPr>
            <a:spLocks noGrp="1"/>
          </p:cNvSpPr>
          <p:nvPr>
            <p:ph idx="1"/>
          </p:nvPr>
        </p:nvSpPr>
        <p:spPr>
          <a:xfrm>
            <a:off x="1020417" y="1643270"/>
            <a:ext cx="9978887" cy="4585252"/>
          </a:xfrm>
        </p:spPr>
        <p:txBody>
          <a:bodyPr>
            <a:normAutofit/>
          </a:bodyPr>
          <a:lstStyle/>
          <a:p>
            <a:r>
              <a:rPr lang="en-US" dirty="0"/>
              <a:t>There are many studied mechanisms of CB function on the nervous system- most studies suggest CB as modulatory rather than distinctly excitatory or inhibitory: </a:t>
            </a:r>
          </a:p>
          <a:p>
            <a:pPr marL="342900" indent="-342900">
              <a:buFont typeface="+mj-lt"/>
              <a:buAutoNum type="arabicPeriod"/>
            </a:pPr>
            <a:r>
              <a:rPr lang="en-US" dirty="0"/>
              <a:t>2-AG binds to CB1 receptors &gt; upregulate GABA (inhibitory) &gt; decreased signaling</a:t>
            </a:r>
            <a:r>
              <a:rPr lang="en-US" baseline="30000" dirty="0"/>
              <a:t>1</a:t>
            </a:r>
          </a:p>
          <a:p>
            <a:pPr lvl="1"/>
            <a:r>
              <a:rPr lang="en-US" sz="1800" dirty="0"/>
              <a:t>If other ECB or PCB bind to CB1 rec &gt; GABA is inhibited</a:t>
            </a:r>
            <a:r>
              <a:rPr lang="en-US" sz="2000" baseline="30000" dirty="0"/>
              <a:t>1</a:t>
            </a:r>
            <a:endParaRPr lang="en-US" sz="1800" dirty="0"/>
          </a:p>
          <a:p>
            <a:pPr marL="342900" indent="-342900">
              <a:buFont typeface="+mj-lt"/>
              <a:buAutoNum type="arabicPeriod"/>
            </a:pPr>
            <a:r>
              <a:rPr lang="en-US" dirty="0"/>
              <a:t>Anandamide binds to CB1 rec at postsynaptic </a:t>
            </a:r>
            <a:r>
              <a:rPr lang="en-US" dirty="0" err="1"/>
              <a:t>jnc</a:t>
            </a:r>
            <a:r>
              <a:rPr lang="en-US" dirty="0"/>
              <a:t> &gt; regulates intracellular Ca</a:t>
            </a:r>
            <a:r>
              <a:rPr lang="en-US" baseline="30000" dirty="0"/>
              <a:t>++ </a:t>
            </a:r>
            <a:r>
              <a:rPr lang="en-US" dirty="0"/>
              <a:t>&gt; </a:t>
            </a:r>
            <a:r>
              <a:rPr lang="en-US" baseline="30000" dirty="0"/>
              <a:t> </a:t>
            </a:r>
            <a:r>
              <a:rPr lang="en-US" i="1" dirty="0"/>
              <a:t>modulates </a:t>
            </a:r>
            <a:r>
              <a:rPr lang="en-US" dirty="0"/>
              <a:t>mitochondrial fnc</a:t>
            </a:r>
            <a:r>
              <a:rPr lang="en-US" baseline="30000" dirty="0"/>
              <a:t>1</a:t>
            </a:r>
            <a:r>
              <a:rPr lang="en-US" dirty="0"/>
              <a:t> </a:t>
            </a:r>
            <a:endParaRPr lang="en-US" baseline="30000" dirty="0"/>
          </a:p>
          <a:p>
            <a:pPr lvl="1"/>
            <a:r>
              <a:rPr lang="en-US" sz="1800" dirty="0"/>
              <a:t>Mitochondrial Ca</a:t>
            </a:r>
            <a:r>
              <a:rPr lang="en-US" sz="1800" baseline="30000" dirty="0"/>
              <a:t>++</a:t>
            </a:r>
            <a:r>
              <a:rPr lang="en-US" sz="1800" dirty="0"/>
              <a:t> is proportionate to cytosolic Ca</a:t>
            </a:r>
            <a:r>
              <a:rPr lang="en-US" sz="1800" baseline="30000" dirty="0"/>
              <a:t>++</a:t>
            </a:r>
            <a:r>
              <a:rPr lang="en-US" sz="1800" dirty="0"/>
              <a:t>, and matched to cellular ATP demands </a:t>
            </a:r>
            <a:r>
              <a:rPr lang="en-US" sz="1800" baseline="30000" dirty="0"/>
              <a:t>2 </a:t>
            </a:r>
          </a:p>
          <a:p>
            <a:pPr lvl="1"/>
            <a:r>
              <a:rPr lang="en-US" sz="1800" dirty="0"/>
              <a:t>Low levels of anandamide &gt; decreases postsynaptic intracellular/mitochondrial Ca</a:t>
            </a:r>
            <a:r>
              <a:rPr lang="en-US" sz="1800" baseline="30000" dirty="0"/>
              <a:t>++ </a:t>
            </a:r>
            <a:r>
              <a:rPr lang="en-US" sz="1800" dirty="0"/>
              <a:t>&gt; decreases ATP production &gt; slows postsynaptic membrane conduction potential &gt; anxiolytic </a:t>
            </a:r>
            <a:r>
              <a:rPr lang="en-US" sz="1800" baseline="30000" dirty="0"/>
              <a:t>1,2</a:t>
            </a:r>
            <a:endParaRPr lang="en-US" sz="1800" dirty="0"/>
          </a:p>
          <a:p>
            <a:pPr lvl="1"/>
            <a:r>
              <a:rPr lang="en-US" sz="1800" dirty="0"/>
              <a:t>High levels anandamide also stimulate TRPV1 (aka capsaicin) receptors &gt; increases postsynaptic intracellular/mitochondrial Ca</a:t>
            </a:r>
            <a:r>
              <a:rPr lang="en-US" sz="1800" baseline="30000" dirty="0"/>
              <a:t>++ </a:t>
            </a:r>
            <a:r>
              <a:rPr lang="en-US" sz="1800" dirty="0"/>
              <a:t>&gt; increases ATP production &gt; increases postsynaptic membrane potential &gt; increases anxiety </a:t>
            </a:r>
            <a:r>
              <a:rPr lang="en-US" sz="1800" baseline="30000" dirty="0"/>
              <a:t>1,2</a:t>
            </a:r>
          </a:p>
        </p:txBody>
      </p:sp>
    </p:spTree>
    <p:extLst>
      <p:ext uri="{BB962C8B-B14F-4D97-AF65-F5344CB8AC3E}">
        <p14:creationId xmlns:p14="http://schemas.microsoft.com/office/powerpoint/2010/main" val="2110645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CD9A2-3007-4277-B3E5-FCD8EF032C5F}"/>
              </a:ext>
            </a:extLst>
          </p:cNvPr>
          <p:cNvSpPr>
            <a:spLocks noGrp="1"/>
          </p:cNvSpPr>
          <p:nvPr>
            <p:ph type="title"/>
          </p:nvPr>
        </p:nvSpPr>
        <p:spPr>
          <a:xfrm>
            <a:off x="2231136" y="235821"/>
            <a:ext cx="7729728" cy="1188720"/>
          </a:xfrm>
        </p:spPr>
        <p:txBody>
          <a:bodyPr/>
          <a:lstStyle/>
          <a:p>
            <a:r>
              <a:rPr lang="en-US" dirty="0"/>
              <a:t>CBD signaling </a:t>
            </a:r>
            <a:br>
              <a:rPr lang="en-US" dirty="0"/>
            </a:br>
            <a:r>
              <a:rPr lang="en-US" dirty="0"/>
              <a:t>in anxiety &amp; Depression</a:t>
            </a:r>
          </a:p>
        </p:txBody>
      </p:sp>
      <p:sp>
        <p:nvSpPr>
          <p:cNvPr id="3" name="Content Placeholder 2">
            <a:extLst>
              <a:ext uri="{FF2B5EF4-FFF2-40B4-BE49-F238E27FC236}">
                <a16:creationId xmlns:a16="http://schemas.microsoft.com/office/drawing/2014/main" id="{9939D4D3-BA0F-4DE4-AE50-A2EEA0B4B991}"/>
              </a:ext>
            </a:extLst>
          </p:cNvPr>
          <p:cNvSpPr>
            <a:spLocks noGrp="1"/>
          </p:cNvSpPr>
          <p:nvPr>
            <p:ph idx="1"/>
          </p:nvPr>
        </p:nvSpPr>
        <p:spPr>
          <a:xfrm>
            <a:off x="1020417" y="1643270"/>
            <a:ext cx="9978887" cy="4585252"/>
          </a:xfrm>
        </p:spPr>
        <p:txBody>
          <a:bodyPr>
            <a:normAutofit lnSpcReduction="10000"/>
          </a:bodyPr>
          <a:lstStyle/>
          <a:p>
            <a:r>
              <a:rPr lang="en-US" dirty="0"/>
              <a:t>CBD effects are distinct from THC &gt; does not have the psychotomimetic effects: euphoria or intoxication </a:t>
            </a:r>
            <a:r>
              <a:rPr lang="en-US" baseline="30000" dirty="0"/>
              <a:t>3,4 </a:t>
            </a:r>
          </a:p>
          <a:p>
            <a:r>
              <a:rPr lang="en-US" dirty="0"/>
              <a:t>Structure of CBD makes its affinity for binding to CB1 rec 100x less than that of THC </a:t>
            </a:r>
            <a:r>
              <a:rPr lang="en-US" baseline="30000" dirty="0"/>
              <a:t>4</a:t>
            </a:r>
          </a:p>
          <a:p>
            <a:r>
              <a:rPr lang="en-US" dirty="0"/>
              <a:t>Many target receptors: G-protein coupled receptors including CB and opioid receptors, ion channels, and primary affinities for Serotonin 5-HT</a:t>
            </a:r>
            <a:r>
              <a:rPr lang="en-US" baseline="-25000" dirty="0"/>
              <a:t>1A</a:t>
            </a:r>
            <a:r>
              <a:rPr lang="en-US" dirty="0"/>
              <a:t> and TRPV1 receptors </a:t>
            </a:r>
            <a:r>
              <a:rPr lang="en-US" baseline="30000" dirty="0"/>
              <a:t>3</a:t>
            </a:r>
          </a:p>
          <a:p>
            <a:r>
              <a:rPr lang="en-US" dirty="0"/>
              <a:t>CBD prevents binding of CB1 and CB2 rec agonists but may also prevent agonist degradation– increase in ECB bioavailability contributes to the cannabinoid effect </a:t>
            </a:r>
            <a:r>
              <a:rPr lang="en-US" baseline="30000" dirty="0"/>
              <a:t>3</a:t>
            </a:r>
          </a:p>
          <a:p>
            <a:r>
              <a:rPr lang="en-US" dirty="0"/>
              <a:t>CBD inhibits anandamide break down and reuptake &gt; increased concentration available to bind to rec </a:t>
            </a:r>
            <a:r>
              <a:rPr lang="en-US" baseline="30000" dirty="0"/>
              <a:t>3</a:t>
            </a:r>
          </a:p>
          <a:p>
            <a:pPr lvl="1"/>
            <a:r>
              <a:rPr lang="en-US" sz="1800" dirty="0"/>
              <a:t>An indirect effect by increasing endogenous anandamide levels = modulatory effect of CBD </a:t>
            </a:r>
            <a:r>
              <a:rPr lang="en-US" sz="1800" baseline="30000" dirty="0"/>
              <a:t>3</a:t>
            </a:r>
          </a:p>
          <a:p>
            <a:r>
              <a:rPr lang="en-US" dirty="0"/>
              <a:t>CBD produced dose dependent binding at 5-HT</a:t>
            </a:r>
            <a:r>
              <a:rPr lang="en-US" baseline="-25000" dirty="0"/>
              <a:t>1A</a:t>
            </a:r>
            <a:r>
              <a:rPr lang="en-US" dirty="0"/>
              <a:t> </a:t>
            </a:r>
            <a:r>
              <a:rPr lang="en-US" sz="1800" baseline="30000" dirty="0"/>
              <a:t>3</a:t>
            </a:r>
            <a:endParaRPr lang="en-US" dirty="0"/>
          </a:p>
          <a:p>
            <a:r>
              <a:rPr lang="en-US" dirty="0"/>
              <a:t>Behavioral studies in rats revealed similar anxiolytic and </a:t>
            </a:r>
            <a:r>
              <a:rPr lang="en-US" dirty="0" err="1"/>
              <a:t>antidepressive</a:t>
            </a:r>
            <a:r>
              <a:rPr lang="en-US" dirty="0"/>
              <a:t> responses of CBD to anandamide, even in the presence of antagonists </a:t>
            </a:r>
            <a:r>
              <a:rPr lang="en-US" sz="1800" baseline="30000" dirty="0"/>
              <a:t>3</a:t>
            </a:r>
            <a:endParaRPr lang="en-US" dirty="0"/>
          </a:p>
          <a:p>
            <a:r>
              <a:rPr lang="en-US" dirty="0"/>
              <a:t>Proposed as a partial agonist of D2 dopamine rec by inhibition of antagonists –improves emotional memory and may contribute to </a:t>
            </a:r>
            <a:r>
              <a:rPr lang="en-US" dirty="0" err="1"/>
              <a:t>antidepressive</a:t>
            </a:r>
            <a:r>
              <a:rPr lang="en-US" dirty="0"/>
              <a:t> response </a:t>
            </a:r>
            <a:r>
              <a:rPr lang="en-US" sz="1800" baseline="30000" dirty="0"/>
              <a:t>3</a:t>
            </a:r>
            <a:endParaRPr lang="en-US" dirty="0"/>
          </a:p>
          <a:p>
            <a:endParaRPr lang="en-US" dirty="0"/>
          </a:p>
          <a:p>
            <a:endParaRPr lang="en-US" dirty="0"/>
          </a:p>
        </p:txBody>
      </p:sp>
    </p:spTree>
    <p:extLst>
      <p:ext uri="{BB962C8B-B14F-4D97-AF65-F5344CB8AC3E}">
        <p14:creationId xmlns:p14="http://schemas.microsoft.com/office/powerpoint/2010/main" val="4027754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CD9A2-3007-4277-B3E5-FCD8EF032C5F}"/>
              </a:ext>
            </a:extLst>
          </p:cNvPr>
          <p:cNvSpPr>
            <a:spLocks noGrp="1"/>
          </p:cNvSpPr>
          <p:nvPr>
            <p:ph type="title"/>
          </p:nvPr>
        </p:nvSpPr>
        <p:spPr>
          <a:xfrm>
            <a:off x="804672" y="2404872"/>
            <a:ext cx="3044950" cy="1627792"/>
          </a:xfrm>
        </p:spPr>
        <p:txBody>
          <a:bodyPr vert="horz" lIns="274320" tIns="182880" rIns="274320" bIns="182880" rtlCol="0" anchor="ctr" anchorCtr="1">
            <a:normAutofit/>
          </a:bodyPr>
          <a:lstStyle/>
          <a:p>
            <a:r>
              <a:rPr lang="en-US" dirty="0">
                <a:solidFill>
                  <a:srgbClr val="262626"/>
                </a:solidFill>
              </a:rPr>
              <a:t>CBD effects on receptors</a:t>
            </a:r>
            <a:r>
              <a:rPr lang="en-US" baseline="30000" dirty="0">
                <a:solidFill>
                  <a:srgbClr val="262626"/>
                </a:solidFill>
              </a:rPr>
              <a:t>3</a:t>
            </a:r>
          </a:p>
        </p:txBody>
      </p:sp>
      <p:sp>
        <p:nvSpPr>
          <p:cNvPr id="71" name="Rectangle 70">
            <a:extLst>
              <a:ext uri="{FF2B5EF4-FFF2-40B4-BE49-F238E27FC236}">
                <a16:creationId xmlns:a16="http://schemas.microsoft.com/office/drawing/2014/main" id="{5CEBAAEF-3E73-4D85-9A3C-E40FEAFAEE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0"/>
            <a:ext cx="753770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97E805CB-49A2-4B33-93EB-049E2336FFDA}"/>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52383" b="58147"/>
          <a:stretch/>
        </p:blipFill>
        <p:spPr bwMode="auto">
          <a:xfrm>
            <a:off x="4781862" y="-5478"/>
            <a:ext cx="7227211" cy="6586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7482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CD9A2-3007-4277-B3E5-FCD8EF032C5F}"/>
              </a:ext>
            </a:extLst>
          </p:cNvPr>
          <p:cNvSpPr>
            <a:spLocks noGrp="1"/>
          </p:cNvSpPr>
          <p:nvPr>
            <p:ph type="title"/>
          </p:nvPr>
        </p:nvSpPr>
        <p:spPr>
          <a:xfrm>
            <a:off x="2231136" y="235821"/>
            <a:ext cx="7729728" cy="1188720"/>
          </a:xfrm>
        </p:spPr>
        <p:txBody>
          <a:bodyPr/>
          <a:lstStyle/>
          <a:p>
            <a:r>
              <a:rPr lang="en-US" sz="2800" b="0" i="0" dirty="0">
                <a:solidFill>
                  <a:srgbClr val="222222"/>
                </a:solidFill>
                <a:effectLst/>
                <a:latin typeface="Arial" panose="020B0604020202020204" pitchFamily="34" charset="0"/>
              </a:rPr>
              <a:t>A look at animal studies</a:t>
            </a:r>
            <a:endParaRPr lang="en-US" dirty="0"/>
          </a:p>
        </p:txBody>
      </p:sp>
      <p:sp>
        <p:nvSpPr>
          <p:cNvPr id="3" name="Content Placeholder 2">
            <a:extLst>
              <a:ext uri="{FF2B5EF4-FFF2-40B4-BE49-F238E27FC236}">
                <a16:creationId xmlns:a16="http://schemas.microsoft.com/office/drawing/2014/main" id="{9939D4D3-BA0F-4DE4-AE50-A2EEA0B4B991}"/>
              </a:ext>
            </a:extLst>
          </p:cNvPr>
          <p:cNvSpPr>
            <a:spLocks noGrp="1"/>
          </p:cNvSpPr>
          <p:nvPr>
            <p:ph idx="1"/>
          </p:nvPr>
        </p:nvSpPr>
        <p:spPr>
          <a:xfrm>
            <a:off x="1020417" y="1643269"/>
            <a:ext cx="9978887" cy="4978909"/>
          </a:xfrm>
        </p:spPr>
        <p:txBody>
          <a:bodyPr/>
          <a:lstStyle/>
          <a:p>
            <a:pPr marL="0" indent="0">
              <a:buNone/>
            </a:pPr>
            <a:r>
              <a:rPr lang="en-US" dirty="0"/>
              <a:t>Cannabidiol: A Potential New Alternative for the Treatment of Anxiety, Depression, and Psychotic Disorders. Neurosciences Institute, University Miguel-Hernandez, and Subject Area Network of Cooperative Health Research, Network for Addiction Disorders, Health Institute Carlos III, Spain. Nov 2020 </a:t>
            </a:r>
            <a:r>
              <a:rPr lang="en-US" baseline="30000" dirty="0"/>
              <a:t>4</a:t>
            </a:r>
          </a:p>
          <a:p>
            <a:r>
              <a:rPr lang="en-US" dirty="0"/>
              <a:t>Meta-analysis of Animal studies: </a:t>
            </a:r>
          </a:p>
          <a:p>
            <a:pPr lvl="1"/>
            <a:r>
              <a:rPr lang="en-US" sz="1800" dirty="0"/>
              <a:t>Anxiolytic efficacy yielded a bell-shaped curve, with best effectiveness from intermediate dosing </a:t>
            </a:r>
          </a:p>
          <a:p>
            <a:pPr lvl="1"/>
            <a:r>
              <a:rPr lang="en-US" sz="1800" dirty="0"/>
              <a:t>Restrained stress by reducing angiogenic responses at the HPA axis and activated 5-HT</a:t>
            </a:r>
            <a:r>
              <a:rPr lang="en-US" sz="1800" baseline="-25000" dirty="0"/>
              <a:t>1A</a:t>
            </a:r>
            <a:r>
              <a:rPr lang="en-US" sz="1800" dirty="0"/>
              <a:t> </a:t>
            </a:r>
          </a:p>
          <a:p>
            <a:pPr lvl="1"/>
            <a:r>
              <a:rPr lang="en-US" sz="1800" dirty="0"/>
              <a:t>Reduced anxiety, hyperthermia, and hyperlocomotion induced by THC, but not anxiety induced by repeated THC administration</a:t>
            </a:r>
          </a:p>
          <a:p>
            <a:pPr lvl="1"/>
            <a:r>
              <a:rPr lang="en-US" sz="1800" dirty="0"/>
              <a:t>CBD alone or in combination with sertraline reduced fear-conditioning, anxiety, and long-term gene expression alterations at the HPA axis, ECS, and serotonin systems</a:t>
            </a:r>
          </a:p>
          <a:p>
            <a:pPr lvl="1"/>
            <a:r>
              <a:rPr lang="en-US" sz="1800" dirty="0"/>
              <a:t>CBD showed </a:t>
            </a:r>
            <a:r>
              <a:rPr lang="en-US" sz="1800" dirty="0" err="1"/>
              <a:t>antidepressive</a:t>
            </a:r>
            <a:r>
              <a:rPr lang="en-US" sz="1800" dirty="0"/>
              <a:t>-like effects when given alone or in combination with antidepressants </a:t>
            </a:r>
          </a:p>
          <a:p>
            <a:pPr lvl="1"/>
            <a:r>
              <a:rPr lang="en-US" sz="1800" dirty="0" err="1"/>
              <a:t>Antidepressive</a:t>
            </a:r>
            <a:r>
              <a:rPr lang="en-US" sz="1800" dirty="0"/>
              <a:t> effects not long-lasting in adolescent mice when compared to adult mice</a:t>
            </a:r>
          </a:p>
          <a:p>
            <a:pPr lvl="1"/>
            <a:endParaRPr lang="en-US" dirty="0"/>
          </a:p>
        </p:txBody>
      </p:sp>
    </p:spTree>
    <p:extLst>
      <p:ext uri="{BB962C8B-B14F-4D97-AF65-F5344CB8AC3E}">
        <p14:creationId xmlns:p14="http://schemas.microsoft.com/office/powerpoint/2010/main" val="252295938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docProps/app.xml><?xml version="1.0" encoding="utf-8"?>
<Properties xmlns="http://schemas.openxmlformats.org/officeDocument/2006/extended-properties" xmlns:vt="http://schemas.openxmlformats.org/officeDocument/2006/docPropsVTypes">
  <Template>TM10001115[[fn=Parcel]]</Template>
  <TotalTime>698</TotalTime>
  <Words>2283</Words>
  <Application>Microsoft Office PowerPoint</Application>
  <PresentationFormat>Widescreen</PresentationFormat>
  <Paragraphs>137</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Gill Sans MT</vt:lpstr>
      <vt:lpstr>Lato</vt:lpstr>
      <vt:lpstr>Parcel</vt:lpstr>
      <vt:lpstr>Clinical Uses of Cannabidiol (CBD)  in Anxiety and Depression:  A Look at the Research</vt:lpstr>
      <vt:lpstr>Objectives:</vt:lpstr>
      <vt:lpstr>neurobiological signaling pathways of CBD</vt:lpstr>
      <vt:lpstr>Cannabinoids &amp; receptors </vt:lpstr>
      <vt:lpstr>Neuronal synapse</vt:lpstr>
      <vt:lpstr>CB signaling in anxiety</vt:lpstr>
      <vt:lpstr>CBD signaling  in anxiety &amp; Depression</vt:lpstr>
      <vt:lpstr>CBD effects on receptors3</vt:lpstr>
      <vt:lpstr>A look at animal studies</vt:lpstr>
      <vt:lpstr>A look at clinical studies</vt:lpstr>
      <vt:lpstr>clinical studies continued</vt:lpstr>
      <vt:lpstr>clinical applications</vt:lpstr>
      <vt:lpstr>Product regulation</vt:lpstr>
      <vt:lpstr>CBD dosing</vt:lpstr>
      <vt:lpstr>Side effects</vt:lpstr>
      <vt:lpstr>Drug interactions</vt:lpstr>
      <vt:lpstr>references</vt:lpstr>
      <vt:lpstr>References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dc:creator>
  <cp:lastModifiedBy>Emily</cp:lastModifiedBy>
  <cp:revision>59</cp:revision>
  <dcterms:created xsi:type="dcterms:W3CDTF">2021-07-08T18:08:47Z</dcterms:created>
  <dcterms:modified xsi:type="dcterms:W3CDTF">2021-07-09T05:46:49Z</dcterms:modified>
</cp:coreProperties>
</file>