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23"/>
  </p:notesMasterIdLst>
  <p:sldIdLst>
    <p:sldId id="256" r:id="rId2"/>
    <p:sldId id="257" r:id="rId3"/>
    <p:sldId id="267" r:id="rId4"/>
    <p:sldId id="273" r:id="rId5"/>
    <p:sldId id="275" r:id="rId6"/>
    <p:sldId id="264" r:id="rId7"/>
    <p:sldId id="258" r:id="rId8"/>
    <p:sldId id="279" r:id="rId9"/>
    <p:sldId id="276" r:id="rId10"/>
    <p:sldId id="259" r:id="rId11"/>
    <p:sldId id="260" r:id="rId12"/>
    <p:sldId id="261" r:id="rId13"/>
    <p:sldId id="265" r:id="rId14"/>
    <p:sldId id="262" r:id="rId15"/>
    <p:sldId id="272" r:id="rId16"/>
    <p:sldId id="270" r:id="rId17"/>
    <p:sldId id="263" r:id="rId18"/>
    <p:sldId id="268" r:id="rId19"/>
    <p:sldId id="269" r:id="rId20"/>
    <p:sldId id="277" r:id="rId21"/>
    <p:sldId id="278"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2" d="100"/>
          <a:sy n="112" d="100"/>
        </p:scale>
        <p:origin x="-1584" y="-3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E1CAB5F-6A70-4682-B3BF-0D4A09B8FE76}" type="datetimeFigureOut">
              <a:rPr lang="en-US" smtClean="0"/>
              <a:t>5/19/2021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9894EF5-CF1C-4098-807A-03562764A6FE}" type="slidenum">
              <a:rPr lang="en-US" smtClean="0"/>
              <a:t>‹#›</a:t>
            </a:fld>
            <a:endParaRPr lang="en-US"/>
          </a:p>
        </p:txBody>
      </p:sp>
    </p:spTree>
    <p:extLst>
      <p:ext uri="{BB962C8B-B14F-4D97-AF65-F5344CB8AC3E}">
        <p14:creationId xmlns:p14="http://schemas.microsoft.com/office/powerpoint/2010/main" val="26977427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a:t>
            </a:r>
            <a:r>
              <a:rPr lang="en-US" baseline="0" dirty="0" smtClean="0"/>
              <a:t> over 20 years, I worked as a college-health nurse at Auburn University at Montgomery.  In that time, I came into contact with students from many different cultures, ethnic groups and backgrounds, religions, socio-economic classes, and genders.  I had to learn time and time again, to address each person as an individual, and not as a group.  Currently, I work at Montgomery Advocacy and Outreach, in which I come into contact with a wide variety of people, all wanting and needing the same thing we all desire:  to be accepted.  </a:t>
            </a:r>
            <a:endParaRPr lang="en-US" dirty="0"/>
          </a:p>
        </p:txBody>
      </p:sp>
      <p:sp>
        <p:nvSpPr>
          <p:cNvPr id="4" name="Slide Number Placeholder 3"/>
          <p:cNvSpPr>
            <a:spLocks noGrp="1"/>
          </p:cNvSpPr>
          <p:nvPr>
            <p:ph type="sldNum" sz="quarter" idx="10"/>
          </p:nvPr>
        </p:nvSpPr>
        <p:spPr/>
        <p:txBody>
          <a:bodyPr/>
          <a:lstStyle/>
          <a:p>
            <a:fld id="{D9894EF5-CF1C-4098-807A-03562764A6FE}" type="slidenum">
              <a:rPr lang="en-US" smtClean="0"/>
              <a:t>3</a:t>
            </a:fld>
            <a:endParaRPr lang="en-US"/>
          </a:p>
        </p:txBody>
      </p:sp>
    </p:spTree>
    <p:extLst>
      <p:ext uri="{BB962C8B-B14F-4D97-AF65-F5344CB8AC3E}">
        <p14:creationId xmlns:p14="http://schemas.microsoft.com/office/powerpoint/2010/main" val="35648521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Thoughts?  They may not</a:t>
            </a:r>
            <a:r>
              <a:rPr lang="en-US" baseline="0" dirty="0" smtClean="0"/>
              <a:t> work in healthcare, but what is your gut-reaction when you look at these pictures?</a:t>
            </a:r>
            <a:endParaRPr lang="en-US" dirty="0"/>
          </a:p>
        </p:txBody>
      </p:sp>
      <p:sp>
        <p:nvSpPr>
          <p:cNvPr id="4" name="Slide Number Placeholder 3"/>
          <p:cNvSpPr>
            <a:spLocks noGrp="1"/>
          </p:cNvSpPr>
          <p:nvPr>
            <p:ph type="sldNum" sz="quarter" idx="10"/>
          </p:nvPr>
        </p:nvSpPr>
        <p:spPr/>
        <p:txBody>
          <a:bodyPr/>
          <a:lstStyle/>
          <a:p>
            <a:fld id="{D9894EF5-CF1C-4098-807A-03562764A6FE}" type="slidenum">
              <a:rPr lang="en-US" smtClean="0"/>
              <a:t>12</a:t>
            </a:fld>
            <a:endParaRPr lang="en-US"/>
          </a:p>
        </p:txBody>
      </p:sp>
    </p:spTree>
    <p:extLst>
      <p:ext uri="{BB962C8B-B14F-4D97-AF65-F5344CB8AC3E}">
        <p14:creationId xmlns:p14="http://schemas.microsoft.com/office/powerpoint/2010/main" val="20966930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Beauty</a:t>
            </a:r>
            <a:r>
              <a:rPr lang="en-US" baseline="0" dirty="0" smtClean="0"/>
              <a:t> is in the eye of the beholder.  What makes one group’s beliefs, customs, or traditions, wrong?  Because we do not have the same beliefs or ideas.  Just as beauty is defined differently in other cultures, so is health and well-being.  How do we come together?  And what do we do when we collide?  I want to express at this point that I am not promoting unhealthy or harmful healthcare practices like genital mutilation of women.  In many societies, it should be addressed that women are perceived as less valuable and therefore, expendable.  However, what I am saying is people may have a different perspective of health than you and it is our role to promote understanding.  </a:t>
            </a:r>
            <a:endParaRPr lang="en-US" dirty="0"/>
          </a:p>
        </p:txBody>
      </p:sp>
      <p:sp>
        <p:nvSpPr>
          <p:cNvPr id="4" name="Slide Number Placeholder 3"/>
          <p:cNvSpPr>
            <a:spLocks noGrp="1"/>
          </p:cNvSpPr>
          <p:nvPr>
            <p:ph type="sldNum" sz="quarter" idx="10"/>
          </p:nvPr>
        </p:nvSpPr>
        <p:spPr/>
        <p:txBody>
          <a:bodyPr/>
          <a:lstStyle/>
          <a:p>
            <a:fld id="{D9894EF5-CF1C-4098-807A-03562764A6FE}" type="slidenum">
              <a:rPr lang="en-US" smtClean="0"/>
              <a:t>13</a:t>
            </a:fld>
            <a:endParaRPr lang="en-US"/>
          </a:p>
        </p:txBody>
      </p:sp>
    </p:spTree>
    <p:extLst>
      <p:ext uri="{BB962C8B-B14F-4D97-AF65-F5344CB8AC3E}">
        <p14:creationId xmlns:p14="http://schemas.microsoft.com/office/powerpoint/2010/main" val="14947863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quick</a:t>
            </a:r>
            <a:r>
              <a:rPr lang="en-US" baseline="0" dirty="0" smtClean="0"/>
              <a:t> synopsis of the book, without divulging too much information, but this is about a Hmong little girl named, Lia Lee, whose family moved from Laos to Northern California.  She </a:t>
            </a:r>
            <a:r>
              <a:rPr lang="en-US" baseline="0" dirty="0" smtClean="0"/>
              <a:t>had </a:t>
            </a:r>
            <a:r>
              <a:rPr lang="en-US" baseline="0" dirty="0" smtClean="0"/>
              <a:t>a severe form of epilepsy .  The healthcare community and the family were in constant conflict in how to care for this child.  The family believed that she was spiritually gifted and did not want her to take medications as prescribed by physicians.  They instead gave her herbal remedies, which was inconsistent with Western healthcare philosophy.  Needless, to say, but this is a classic example of cultural miscommunication.  </a:t>
            </a:r>
            <a:endParaRPr lang="en-US" dirty="0"/>
          </a:p>
        </p:txBody>
      </p:sp>
      <p:sp>
        <p:nvSpPr>
          <p:cNvPr id="4" name="Slide Number Placeholder 3"/>
          <p:cNvSpPr>
            <a:spLocks noGrp="1"/>
          </p:cNvSpPr>
          <p:nvPr>
            <p:ph type="sldNum" sz="quarter" idx="10"/>
          </p:nvPr>
        </p:nvSpPr>
        <p:spPr/>
        <p:txBody>
          <a:bodyPr/>
          <a:lstStyle/>
          <a:p>
            <a:fld id="{D9894EF5-CF1C-4098-807A-03562764A6FE}" type="slidenum">
              <a:rPr lang="en-US" smtClean="0"/>
              <a:t>14</a:t>
            </a:fld>
            <a:endParaRPr lang="en-US"/>
          </a:p>
        </p:txBody>
      </p:sp>
    </p:spTree>
    <p:extLst>
      <p:ext uri="{BB962C8B-B14F-4D97-AF65-F5344CB8AC3E}">
        <p14:creationId xmlns:p14="http://schemas.microsoft.com/office/powerpoint/2010/main" val="10292492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The Poisonwood</a:t>
            </a:r>
            <a:r>
              <a:rPr lang="en-US" i="1" baseline="0" dirty="0" smtClean="0"/>
              <a:t> Bible.  </a:t>
            </a:r>
            <a:r>
              <a:rPr lang="en-US" dirty="0" smtClean="0"/>
              <a:t>A</a:t>
            </a:r>
            <a:r>
              <a:rPr lang="en-US" baseline="0" dirty="0" smtClean="0"/>
              <a:t> story in which a Southern Baptist father, moves his family to the Belgian Congo as missionaries.  </a:t>
            </a:r>
            <a:r>
              <a:rPr lang="en-US" i="1" baseline="0" dirty="0" smtClean="0"/>
              <a:t>House of Sand and Fog.  </a:t>
            </a:r>
            <a:r>
              <a:rPr lang="en-US" i="0" baseline="0" dirty="0" smtClean="0"/>
              <a:t>I quote, “</a:t>
            </a:r>
            <a:r>
              <a:rPr lang="en-US" sz="1200" b="0" i="0" kern="1200" dirty="0" smtClean="0">
                <a:solidFill>
                  <a:schemeClr val="tx1"/>
                </a:solidFill>
                <a:effectLst/>
                <a:latin typeface="+mn-lt"/>
                <a:ea typeface="+mn-ea"/>
                <a:cs typeface="+mn-cs"/>
              </a:rPr>
              <a:t>A dispute between a former colonel in the Iranian Air Force and an American woman over a foreclosed house illustrates how thinly veiled prejudices can escalate to unimaginable tragedy. Told through three distinct voices, this National Book Award finalist is a shockingly true portrait of the country we live in today.”</a:t>
            </a:r>
          </a:p>
          <a:p>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10"/>
          </p:nvPr>
        </p:nvSpPr>
        <p:spPr/>
        <p:txBody>
          <a:bodyPr/>
          <a:lstStyle/>
          <a:p>
            <a:fld id="{D9894EF5-CF1C-4098-807A-03562764A6FE}" type="slidenum">
              <a:rPr lang="en-US" smtClean="0"/>
              <a:t>15</a:t>
            </a:fld>
            <a:endParaRPr lang="en-US"/>
          </a:p>
        </p:txBody>
      </p:sp>
    </p:spTree>
    <p:extLst>
      <p:ext uri="{BB962C8B-B14F-4D97-AF65-F5344CB8AC3E}">
        <p14:creationId xmlns:p14="http://schemas.microsoft.com/office/powerpoint/2010/main" val="28970695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least one semester</a:t>
            </a:r>
            <a:r>
              <a:rPr lang="en-US" baseline="0" dirty="0" smtClean="0"/>
              <a:t> on transcultural nursing is taught in most nursing school and medical curriculums.  But what did we really learn?  That in the African-American community, the family tends to be matriarchal?  That Asian cultures believe direct eye-contact is rude?  Middle-Eastern women prefer a female provider while men prefer a male provider? That certain cultures are more present-time oriented rather than future oriented?  </a:t>
            </a:r>
            <a:endParaRPr lang="en-US" dirty="0"/>
          </a:p>
        </p:txBody>
      </p:sp>
      <p:sp>
        <p:nvSpPr>
          <p:cNvPr id="4" name="Slide Number Placeholder 3"/>
          <p:cNvSpPr>
            <a:spLocks noGrp="1"/>
          </p:cNvSpPr>
          <p:nvPr>
            <p:ph type="sldNum" sz="quarter" idx="10"/>
          </p:nvPr>
        </p:nvSpPr>
        <p:spPr/>
        <p:txBody>
          <a:bodyPr/>
          <a:lstStyle/>
          <a:p>
            <a:fld id="{D9894EF5-CF1C-4098-807A-03562764A6FE}" type="slidenum">
              <a:rPr lang="en-US" smtClean="0"/>
              <a:t>16</a:t>
            </a:fld>
            <a:endParaRPr lang="en-US"/>
          </a:p>
        </p:txBody>
      </p:sp>
    </p:spTree>
    <p:extLst>
      <p:ext uri="{BB962C8B-B14F-4D97-AF65-F5344CB8AC3E}">
        <p14:creationId xmlns:p14="http://schemas.microsoft.com/office/powerpoint/2010/main" val="36391802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a:t>
            </a:r>
            <a:r>
              <a:rPr lang="en-US" baseline="0" dirty="0" smtClean="0"/>
              <a:t> are just a few of the references that are available not only in nursing, but throughout healthcare.  And these are the resources that I used to prepare this presentation.  I would like to point out that the Isaacson did a study, in which nursing students were asked to preform a pre-self-evaluation test on their cultural competency and the majority gave themselves high scores.  They then had an immersion exercise in which they went to a Native American Reservation.  Prior to going, they were asked to do a journal exercise on how they portrayed the this population.  Many of them wrote that they saw the Native Americans, as lazy, alcoholic, and thought they should be grateful that they have “free” housing and healthcare. After their experience, the majority of them reflected that they truly did not know anything about this culture.  They found that Native Americans were happy and not hateful or complaining; poor but generous with their wisdom and experiences.  One student wrote, that it was intimidating to walk into the room and not be in the majority population.  They preferred to stay out of the way, on the outside of the group.  This student said, “It must be what minorities feel sometimes in my society.”  That was a very powerful conclusion to come to.  That is truly becoming self-aware.  In the post-test on cultural competency, the students did not rate themselves as high has they had in the pre-test.  </a:t>
            </a:r>
            <a:endParaRPr lang="en-US" dirty="0"/>
          </a:p>
        </p:txBody>
      </p:sp>
      <p:sp>
        <p:nvSpPr>
          <p:cNvPr id="4" name="Slide Number Placeholder 3"/>
          <p:cNvSpPr>
            <a:spLocks noGrp="1"/>
          </p:cNvSpPr>
          <p:nvPr>
            <p:ph type="sldNum" sz="quarter" idx="10"/>
          </p:nvPr>
        </p:nvSpPr>
        <p:spPr/>
        <p:txBody>
          <a:bodyPr/>
          <a:lstStyle/>
          <a:p>
            <a:fld id="{D9894EF5-CF1C-4098-807A-03562764A6FE}" type="slidenum">
              <a:rPr lang="en-US" smtClean="0"/>
              <a:t>17</a:t>
            </a:fld>
            <a:endParaRPr lang="en-US"/>
          </a:p>
        </p:txBody>
      </p:sp>
    </p:spTree>
    <p:extLst>
      <p:ext uri="{BB962C8B-B14F-4D97-AF65-F5344CB8AC3E}">
        <p14:creationId xmlns:p14="http://schemas.microsoft.com/office/powerpoint/2010/main" val="8035132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looking at the</a:t>
            </a:r>
            <a:r>
              <a:rPr lang="en-US" baseline="0" dirty="0" smtClean="0"/>
              <a:t> literature, some authors have proposed that we strive for a combination which they call, “</a:t>
            </a:r>
            <a:r>
              <a:rPr lang="en-US" baseline="0" dirty="0" err="1" smtClean="0"/>
              <a:t>Competemility</a:t>
            </a:r>
            <a:r>
              <a:rPr lang="en-US" baseline="0" dirty="0" smtClean="0"/>
              <a:t>,” or a blending of the two.  Striving to know the basics or generalities but maintaining a holistic view of the patient/individual.  </a:t>
            </a:r>
          </a:p>
          <a:p>
            <a:r>
              <a:rPr lang="en-US" baseline="0" dirty="0" smtClean="0"/>
              <a:t>Learning our implicit biases and coming more self-aware takes practice and self-reflection.  Mindfulness is a good tool for us to use as we communicate with our populations.  Learning to  be in the moment, and reflective-listening are tools we can utilize. Understanding that each person has their own story and though someone may seem put together and capable, inside they may struggling to make it through the next minute.  </a:t>
            </a:r>
          </a:p>
          <a:p>
            <a:r>
              <a:rPr lang="en-US" baseline="0" dirty="0" smtClean="0"/>
              <a:t>Are there tools out there that are accessible to providers in healthcare?  Certainly!</a:t>
            </a:r>
          </a:p>
          <a:p>
            <a:endParaRPr lang="en-US" dirty="0"/>
          </a:p>
        </p:txBody>
      </p:sp>
      <p:sp>
        <p:nvSpPr>
          <p:cNvPr id="4" name="Slide Number Placeholder 3"/>
          <p:cNvSpPr>
            <a:spLocks noGrp="1"/>
          </p:cNvSpPr>
          <p:nvPr>
            <p:ph type="sldNum" sz="quarter" idx="10"/>
          </p:nvPr>
        </p:nvSpPr>
        <p:spPr/>
        <p:txBody>
          <a:bodyPr/>
          <a:lstStyle/>
          <a:p>
            <a:fld id="{D9894EF5-CF1C-4098-807A-03562764A6FE}" type="slidenum">
              <a:rPr lang="en-US" smtClean="0"/>
              <a:t>18</a:t>
            </a:fld>
            <a:endParaRPr lang="en-US"/>
          </a:p>
        </p:txBody>
      </p:sp>
    </p:spTree>
    <p:extLst>
      <p:ext uri="{BB962C8B-B14F-4D97-AF65-F5344CB8AC3E}">
        <p14:creationId xmlns:p14="http://schemas.microsoft.com/office/powerpoint/2010/main" val="4806988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Many different self-assessment</a:t>
            </a:r>
            <a:r>
              <a:rPr lang="en-US" baseline="0" dirty="0" smtClean="0"/>
              <a:t> and cultural humility tests are available.  The key is to remember that we all have bias and the trick is to have that self-awareness so you might be able to address these issues. Just making sure that you can approach the patient as an individual, rather than a group, is a positive step</a:t>
            </a:r>
            <a:r>
              <a:rPr lang="en-US" baseline="0" dirty="0" smtClean="0"/>
              <a:t>.  And the willingness to be open to new ideas </a:t>
            </a:r>
            <a:r>
              <a:rPr lang="en-US" baseline="0" smtClean="0"/>
              <a:t>is helpful.    </a:t>
            </a:r>
            <a:endParaRPr lang="en-US" dirty="0"/>
          </a:p>
        </p:txBody>
      </p:sp>
      <p:sp>
        <p:nvSpPr>
          <p:cNvPr id="4" name="Slide Number Placeholder 3"/>
          <p:cNvSpPr>
            <a:spLocks noGrp="1"/>
          </p:cNvSpPr>
          <p:nvPr>
            <p:ph type="sldNum" sz="quarter" idx="10"/>
          </p:nvPr>
        </p:nvSpPr>
        <p:spPr/>
        <p:txBody>
          <a:bodyPr/>
          <a:lstStyle/>
          <a:p>
            <a:fld id="{D9894EF5-CF1C-4098-807A-03562764A6FE}" type="slidenum">
              <a:rPr lang="en-US" smtClean="0"/>
              <a:t>19</a:t>
            </a:fld>
            <a:endParaRPr lang="en-US"/>
          </a:p>
        </p:txBody>
      </p:sp>
    </p:spTree>
    <p:extLst>
      <p:ext uri="{BB962C8B-B14F-4D97-AF65-F5344CB8AC3E}">
        <p14:creationId xmlns:p14="http://schemas.microsoft.com/office/powerpoint/2010/main" val="18812737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By “Others” what do</a:t>
            </a:r>
            <a:r>
              <a:rPr lang="en-US" baseline="0" dirty="0" smtClean="0"/>
              <a:t> I mean? Based on the information I have provided here, Each of us is an other.  We are all different, we are all from different backgrounds and we all have the same basic needs.  I think, t</a:t>
            </a:r>
            <a:r>
              <a:rPr lang="en-US" dirty="0" smtClean="0"/>
              <a:t>here</a:t>
            </a:r>
            <a:r>
              <a:rPr lang="en-US" baseline="0" dirty="0" smtClean="0"/>
              <a:t> has to be an understanding that to approach cultural humility is to recognize that there needs to be a redistribution of power, within the healthcare system and this is supported by the literature.  In essence, people should be allowed to incorporate their culture and themselves, into their care plan and not to be “told” how they should eat, that they must follow a specific regimen, or that what they are doing is wrong, just because you do not share their experience or their beliefs.  </a:t>
            </a:r>
          </a:p>
          <a:p>
            <a:endParaRPr lang="en-US" dirty="0"/>
          </a:p>
        </p:txBody>
      </p:sp>
      <p:sp>
        <p:nvSpPr>
          <p:cNvPr id="4" name="Slide Number Placeholder 3"/>
          <p:cNvSpPr>
            <a:spLocks noGrp="1"/>
          </p:cNvSpPr>
          <p:nvPr>
            <p:ph type="sldNum" sz="quarter" idx="10"/>
          </p:nvPr>
        </p:nvSpPr>
        <p:spPr/>
        <p:txBody>
          <a:bodyPr/>
          <a:lstStyle/>
          <a:p>
            <a:fld id="{D9894EF5-CF1C-4098-807A-03562764A6FE}" type="slidenum">
              <a:rPr lang="en-US" smtClean="0"/>
              <a:t>20</a:t>
            </a:fld>
            <a:endParaRPr lang="en-US"/>
          </a:p>
        </p:txBody>
      </p:sp>
    </p:spTree>
    <p:extLst>
      <p:ext uri="{BB962C8B-B14F-4D97-AF65-F5344CB8AC3E}">
        <p14:creationId xmlns:p14="http://schemas.microsoft.com/office/powerpoint/2010/main" val="80478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Does</a:t>
            </a:r>
            <a:r>
              <a:rPr lang="en-US" baseline="0" dirty="0" smtClean="0"/>
              <a:t> a movie like </a:t>
            </a:r>
            <a:r>
              <a:rPr lang="en-US" dirty="0" smtClean="0"/>
              <a:t>“Brokeback Mountain” about a homosexual relationship</a:t>
            </a:r>
            <a:r>
              <a:rPr lang="en-US" baseline="0" dirty="0" smtClean="0"/>
              <a:t> make you uncomfortable? Do different religions? What about an interracial couple that happens to be gay?  There are plenty of examples of movies and books that bring to us, the clash of cultures, opinions, and beliefs. The recent election comes readily to mind when we think about how different and how divisive even political beliefs can be.</a:t>
            </a:r>
            <a:endParaRPr lang="en-US" dirty="0"/>
          </a:p>
        </p:txBody>
      </p:sp>
      <p:sp>
        <p:nvSpPr>
          <p:cNvPr id="4" name="Slide Number Placeholder 3"/>
          <p:cNvSpPr>
            <a:spLocks noGrp="1"/>
          </p:cNvSpPr>
          <p:nvPr>
            <p:ph type="sldNum" sz="quarter" idx="10"/>
          </p:nvPr>
        </p:nvSpPr>
        <p:spPr/>
        <p:txBody>
          <a:bodyPr/>
          <a:lstStyle/>
          <a:p>
            <a:fld id="{D9894EF5-CF1C-4098-807A-03562764A6FE}" type="slidenum">
              <a:rPr lang="en-US" smtClean="0"/>
              <a:t>4</a:t>
            </a:fld>
            <a:endParaRPr lang="en-US"/>
          </a:p>
        </p:txBody>
      </p:sp>
    </p:spTree>
    <p:extLst>
      <p:ext uri="{BB962C8B-B14F-4D97-AF65-F5344CB8AC3E}">
        <p14:creationId xmlns:p14="http://schemas.microsoft.com/office/powerpoint/2010/main" val="20845770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Throughout our</a:t>
            </a:r>
            <a:r>
              <a:rPr lang="en-US" baseline="0" dirty="0" smtClean="0"/>
              <a:t> history, people have equated the witch to be evil, satanic and someone to be feared.  A modern practicing witch, maybe your next door neighbor who just happens to relate their spirituality to nature.  However, what is your first thought when you hear about someone from a different religion or even from another country?  </a:t>
            </a:r>
            <a:endParaRPr lang="en-US" dirty="0"/>
          </a:p>
        </p:txBody>
      </p:sp>
      <p:sp>
        <p:nvSpPr>
          <p:cNvPr id="4" name="Slide Number Placeholder 3"/>
          <p:cNvSpPr>
            <a:spLocks noGrp="1"/>
          </p:cNvSpPr>
          <p:nvPr>
            <p:ph type="sldNum" sz="quarter" idx="10"/>
          </p:nvPr>
        </p:nvSpPr>
        <p:spPr/>
        <p:txBody>
          <a:bodyPr/>
          <a:lstStyle/>
          <a:p>
            <a:fld id="{D9894EF5-CF1C-4098-807A-03562764A6FE}" type="slidenum">
              <a:rPr lang="en-US" smtClean="0"/>
              <a:t>5</a:t>
            </a:fld>
            <a:endParaRPr lang="en-US"/>
          </a:p>
        </p:txBody>
      </p:sp>
    </p:spTree>
    <p:extLst>
      <p:ext uri="{BB962C8B-B14F-4D97-AF65-F5344CB8AC3E}">
        <p14:creationId xmlns:p14="http://schemas.microsoft.com/office/powerpoint/2010/main" val="16971135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Reflecting on these pictures for a moment.  Who do you relate to the most?</a:t>
            </a:r>
            <a:r>
              <a:rPr lang="en-US" baseline="0" dirty="0" smtClean="0"/>
              <a:t>  The homeless, the mentally ill, the disabled, another ethic group or race, or is it easier to relate to someone that looks and acts like you do?</a:t>
            </a:r>
            <a:endParaRPr lang="en-US" dirty="0"/>
          </a:p>
        </p:txBody>
      </p:sp>
      <p:sp>
        <p:nvSpPr>
          <p:cNvPr id="4" name="Slide Number Placeholder 3"/>
          <p:cNvSpPr>
            <a:spLocks noGrp="1"/>
          </p:cNvSpPr>
          <p:nvPr>
            <p:ph type="sldNum" sz="quarter" idx="10"/>
          </p:nvPr>
        </p:nvSpPr>
        <p:spPr/>
        <p:txBody>
          <a:bodyPr/>
          <a:lstStyle/>
          <a:p>
            <a:fld id="{D9894EF5-CF1C-4098-807A-03562764A6FE}" type="slidenum">
              <a:rPr lang="en-US" smtClean="0"/>
              <a:t>6</a:t>
            </a:fld>
            <a:endParaRPr lang="en-US"/>
          </a:p>
        </p:txBody>
      </p:sp>
    </p:spTree>
    <p:extLst>
      <p:ext uri="{BB962C8B-B14F-4D97-AF65-F5344CB8AC3E}">
        <p14:creationId xmlns:p14="http://schemas.microsoft.com/office/powerpoint/2010/main" val="6456605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Cultural competence</a:t>
            </a:r>
            <a:r>
              <a:rPr lang="en-US" baseline="0" dirty="0" smtClean="0"/>
              <a:t> has been in the literature for at least 30 years and was a product of the social and political climate of the 1960s and 1970s when racial and ethnic populations, particularly in the US, began to demand respect and sensitivity. Cultural humility evolved out of this model because, competency did not embrace the patient as an individual, but continued to stereotype. </a:t>
            </a:r>
            <a:r>
              <a:rPr lang="en-US" dirty="0" smtClean="0"/>
              <a:t>Right away</a:t>
            </a:r>
            <a:r>
              <a:rPr lang="en-US" baseline="0" dirty="0" smtClean="0"/>
              <a:t> you can visualize a  difference in the two </a:t>
            </a:r>
            <a:r>
              <a:rPr lang="en-US" baseline="0" dirty="0" smtClean="0"/>
              <a:t>approaches to culture.  </a:t>
            </a:r>
            <a:r>
              <a:rPr lang="en-US" baseline="0" dirty="0" smtClean="0"/>
              <a:t>There are several models to address competency in different fields, not just healthcare.  To be competent in a skill is to master it, while humility asks you to look beyond what you know, and acknowledge what you do not.  </a:t>
            </a:r>
            <a:endParaRPr lang="en-US" dirty="0"/>
          </a:p>
        </p:txBody>
      </p:sp>
      <p:sp>
        <p:nvSpPr>
          <p:cNvPr id="4" name="Slide Number Placeholder 3"/>
          <p:cNvSpPr>
            <a:spLocks noGrp="1"/>
          </p:cNvSpPr>
          <p:nvPr>
            <p:ph type="sldNum" sz="quarter" idx="10"/>
          </p:nvPr>
        </p:nvSpPr>
        <p:spPr/>
        <p:txBody>
          <a:bodyPr/>
          <a:lstStyle/>
          <a:p>
            <a:fld id="{D9894EF5-CF1C-4098-807A-03562764A6FE}" type="slidenum">
              <a:rPr lang="en-US" smtClean="0"/>
              <a:t>7</a:t>
            </a:fld>
            <a:endParaRPr lang="en-US"/>
          </a:p>
        </p:txBody>
      </p:sp>
    </p:spTree>
    <p:extLst>
      <p:ext uri="{BB962C8B-B14F-4D97-AF65-F5344CB8AC3E}">
        <p14:creationId xmlns:p14="http://schemas.microsoft.com/office/powerpoint/2010/main" val="17426654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dichotomy</a:t>
            </a:r>
            <a:r>
              <a:rPr lang="en-US" baseline="0" dirty="0" smtClean="0"/>
              <a:t> of the two meanings </a:t>
            </a:r>
            <a:r>
              <a:rPr lang="en-US" baseline="0" smtClean="0"/>
              <a:t>is shown here. </a:t>
            </a:r>
            <a:endParaRPr lang="en-US"/>
          </a:p>
        </p:txBody>
      </p:sp>
      <p:sp>
        <p:nvSpPr>
          <p:cNvPr id="4" name="Slide Number Placeholder 3"/>
          <p:cNvSpPr>
            <a:spLocks noGrp="1"/>
          </p:cNvSpPr>
          <p:nvPr>
            <p:ph type="sldNum" sz="quarter" idx="10"/>
          </p:nvPr>
        </p:nvSpPr>
        <p:spPr/>
        <p:txBody>
          <a:bodyPr/>
          <a:lstStyle/>
          <a:p>
            <a:fld id="{D9894EF5-CF1C-4098-807A-03562764A6FE}" type="slidenum">
              <a:rPr lang="en-US" smtClean="0"/>
              <a:t>8</a:t>
            </a:fld>
            <a:endParaRPr lang="en-US"/>
          </a:p>
        </p:txBody>
      </p:sp>
    </p:spTree>
    <p:extLst>
      <p:ext uri="{BB962C8B-B14F-4D97-AF65-F5344CB8AC3E}">
        <p14:creationId xmlns:p14="http://schemas.microsoft.com/office/powerpoint/2010/main" val="25119162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I</a:t>
            </a:r>
            <a:r>
              <a:rPr lang="en-US" baseline="0" dirty="0" smtClean="0"/>
              <a:t> indicated earlier, </a:t>
            </a:r>
            <a:r>
              <a:rPr lang="en-US" dirty="0" smtClean="0"/>
              <a:t>I</a:t>
            </a:r>
            <a:r>
              <a:rPr lang="en-US" baseline="0" dirty="0" smtClean="0"/>
              <a:t> </a:t>
            </a:r>
            <a:r>
              <a:rPr lang="en-US" baseline="0" dirty="0" smtClean="0"/>
              <a:t>worked on </a:t>
            </a:r>
            <a:r>
              <a:rPr lang="en-US" baseline="0" dirty="0" smtClean="0"/>
              <a:t>a college campus for over 20 years.  I was fortunate to come into contact </a:t>
            </a:r>
            <a:r>
              <a:rPr lang="en-US" baseline="0" dirty="0" smtClean="0"/>
              <a:t>with all kinds of people.  </a:t>
            </a:r>
            <a:r>
              <a:rPr lang="en-US" baseline="0" dirty="0" smtClean="0"/>
              <a:t>Sometimes, you think you have seen everything. </a:t>
            </a:r>
            <a:r>
              <a:rPr lang="en-US" baseline="0" dirty="0" smtClean="0"/>
              <a:t>We used to joke that we should write a book but no one would believe us.  Or maybe </a:t>
            </a:r>
            <a:r>
              <a:rPr lang="en-US" baseline="0" dirty="0" smtClean="0"/>
              <a:t>my interest goes even deeper than that:  For 2 summers, when I was about 11, I had the fortune to go to Mexico and stay with my grandparents.  My grandfather was helping with a plant start up and thought this was a great opportunity for my sister and I. I was absolutely fascinated when we were out in the city and the marketplaces.  I was a blond-headed child and people would come up to me and stroke my head.  I was told that being blonde was a sign of good luck.  Since that time, I have tried to read about different cultures and visualize what it means to be in a different place, or from a different background.  I was head-over-heels in my transcultural nursing class because I thought it was all so interesting.  But since that time, through life-experiences, I have come to believe that we can only treat patients and others in our lives as individuals not as a group.  </a:t>
            </a:r>
            <a:endParaRPr lang="en-US" dirty="0"/>
          </a:p>
        </p:txBody>
      </p:sp>
      <p:sp>
        <p:nvSpPr>
          <p:cNvPr id="4" name="Slide Number Placeholder 3"/>
          <p:cNvSpPr>
            <a:spLocks noGrp="1"/>
          </p:cNvSpPr>
          <p:nvPr>
            <p:ph type="sldNum" sz="quarter" idx="10"/>
          </p:nvPr>
        </p:nvSpPr>
        <p:spPr/>
        <p:txBody>
          <a:bodyPr/>
          <a:lstStyle/>
          <a:p>
            <a:fld id="{D9894EF5-CF1C-4098-807A-03562764A6FE}" type="slidenum">
              <a:rPr lang="en-US" smtClean="0"/>
              <a:t>9</a:t>
            </a:fld>
            <a:endParaRPr lang="en-US"/>
          </a:p>
        </p:txBody>
      </p:sp>
    </p:spTree>
    <p:extLst>
      <p:ext uri="{BB962C8B-B14F-4D97-AF65-F5344CB8AC3E}">
        <p14:creationId xmlns:p14="http://schemas.microsoft.com/office/powerpoint/2010/main" val="18519107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Feelings versus</a:t>
            </a:r>
            <a:r>
              <a:rPr lang="en-US" baseline="0" dirty="0" smtClean="0"/>
              <a:t> emotion.  A feeling is how you react to another person’s thoughts about you (cry, laugh) while emotions are deeper and can be projected as a positive or negative.  Obviously its more complicated than that but some people you know can come across as happy, sad or depressed, angry, fearful, disgusted and unfortunately, our tone or body language can express those emotions .  I have used the Pixar movie “Inside Out” to help people visualize their emotions.  </a:t>
            </a:r>
            <a:endParaRPr lang="en-US" dirty="0"/>
          </a:p>
        </p:txBody>
      </p:sp>
      <p:sp>
        <p:nvSpPr>
          <p:cNvPr id="4" name="Slide Number Placeholder 3"/>
          <p:cNvSpPr>
            <a:spLocks noGrp="1"/>
          </p:cNvSpPr>
          <p:nvPr>
            <p:ph type="sldNum" sz="quarter" idx="10"/>
          </p:nvPr>
        </p:nvSpPr>
        <p:spPr/>
        <p:txBody>
          <a:bodyPr/>
          <a:lstStyle/>
          <a:p>
            <a:fld id="{D9894EF5-CF1C-4098-807A-03562764A6FE}" type="slidenum">
              <a:rPr lang="en-US" smtClean="0"/>
              <a:t>10</a:t>
            </a:fld>
            <a:endParaRPr lang="en-US"/>
          </a:p>
        </p:txBody>
      </p:sp>
    </p:spTree>
    <p:extLst>
      <p:ext uri="{BB962C8B-B14F-4D97-AF65-F5344CB8AC3E}">
        <p14:creationId xmlns:p14="http://schemas.microsoft.com/office/powerpoint/2010/main" val="23347361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My Grandfather</a:t>
            </a:r>
            <a:r>
              <a:rPr lang="en-US" baseline="0" dirty="0" smtClean="0"/>
              <a:t> was in WWII and was stationed in the Pacific.  Throughout his life he had a bias against the Japanese but not all people from Asia.  The populations that we as healthcare workers come into contact with can be very broad.  It is difficult to admit that we have bias but in fact, we all do.  And these biases control our decision making processes.  Sometimes, we are forced to look beyond ourselves and to use the phrase, “walk in another person’s shoes” to try to understand where someone is in relationship to you.  They could be less educated, and you need to adjust your terminology to their level of understanding.  English may be a second language and you need to use a translator.  They may come from culture that uses alternative medicines or healthcare practices (herbs, acupuncture, massage) to heal the body and the mind.  Are these situations “wrong” or do they make your job more difficult, or can you attempt to understand that each individual comes from a different background and has a vision of the world that is unlike yours?  </a:t>
            </a:r>
          </a:p>
        </p:txBody>
      </p:sp>
      <p:sp>
        <p:nvSpPr>
          <p:cNvPr id="4" name="Slide Number Placeholder 3"/>
          <p:cNvSpPr>
            <a:spLocks noGrp="1"/>
          </p:cNvSpPr>
          <p:nvPr>
            <p:ph type="sldNum" sz="quarter" idx="10"/>
          </p:nvPr>
        </p:nvSpPr>
        <p:spPr/>
        <p:txBody>
          <a:bodyPr/>
          <a:lstStyle/>
          <a:p>
            <a:fld id="{D9894EF5-CF1C-4098-807A-03562764A6FE}" type="slidenum">
              <a:rPr lang="en-US" smtClean="0"/>
              <a:t>11</a:t>
            </a:fld>
            <a:endParaRPr lang="en-US"/>
          </a:p>
        </p:txBody>
      </p:sp>
    </p:spTree>
    <p:extLst>
      <p:ext uri="{BB962C8B-B14F-4D97-AF65-F5344CB8AC3E}">
        <p14:creationId xmlns:p14="http://schemas.microsoft.com/office/powerpoint/2010/main" val="1550773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31CEED19-8761-4F39-BA64-F0D374F26439}" type="datetimeFigureOut">
              <a:rPr lang="en-US" smtClean="0"/>
              <a:t>5/19/2021</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4890C218-244D-49DE-8C87-1F92016FEBE1}" type="slidenum">
              <a:rPr lang="en-US" smtClean="0"/>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1CEED19-8761-4F39-BA64-F0D374F26439}" type="datetimeFigureOut">
              <a:rPr lang="en-US" smtClean="0"/>
              <a:t>5/19/2021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90C218-244D-49DE-8C87-1F92016FEBE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1CEED19-8761-4F39-BA64-F0D374F26439}" type="datetimeFigureOut">
              <a:rPr lang="en-US" smtClean="0"/>
              <a:t>5/19/2021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90C218-244D-49DE-8C87-1F92016FEBE1}"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1CEED19-8761-4F39-BA64-F0D374F26439}" type="datetimeFigureOut">
              <a:rPr lang="en-US" smtClean="0"/>
              <a:t>5/19/2021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90C218-244D-49DE-8C87-1F92016FEBE1}"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1CEED19-8761-4F39-BA64-F0D374F26439}" type="datetimeFigureOut">
              <a:rPr lang="en-US" smtClean="0"/>
              <a:t>5/19/2021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4890C218-244D-49DE-8C87-1F92016FEBE1}"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1CEED19-8761-4F39-BA64-F0D374F26439}" type="datetimeFigureOut">
              <a:rPr lang="en-US" smtClean="0"/>
              <a:t>5/19/2021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90C218-244D-49DE-8C87-1F92016FEBE1}"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31CEED19-8761-4F39-BA64-F0D374F26439}" type="datetimeFigureOut">
              <a:rPr lang="en-US" smtClean="0"/>
              <a:t>5/19/2021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90C218-244D-49DE-8C87-1F92016FEBE1}"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1CEED19-8761-4F39-BA64-F0D374F26439}" type="datetimeFigureOut">
              <a:rPr lang="en-US" smtClean="0"/>
              <a:t>5/19/2021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90C218-244D-49DE-8C87-1F92016FEBE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CEED19-8761-4F39-BA64-F0D374F26439}" type="datetimeFigureOut">
              <a:rPr lang="en-US" smtClean="0"/>
              <a:t>5/19/2021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90C218-244D-49DE-8C87-1F92016FEBE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1CEED19-8761-4F39-BA64-F0D374F26439}" type="datetimeFigureOut">
              <a:rPr lang="en-US" smtClean="0"/>
              <a:t>5/19/2021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90C218-244D-49DE-8C87-1F92016FEBE1}"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31CEED19-8761-4F39-BA64-F0D374F26439}" type="datetimeFigureOut">
              <a:rPr lang="en-US" smtClean="0"/>
              <a:t>5/19/2021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90C218-244D-49DE-8C87-1F92016FEBE1}"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1CEED19-8761-4F39-BA64-F0D374F26439}" type="datetimeFigureOut">
              <a:rPr lang="en-US" smtClean="0"/>
              <a:t>5/19/2021</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4890C218-244D-49DE-8C87-1F92016FEBE1}"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rtrainingprovider.com/the-5-elements-of-self-awareness/" TargetMode="External"/><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hyperlink" Target="https://implicit.harvard.edu/implicit/takeatest.html"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jpeg"/><Relationship Id="rId7"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28.jpeg"/></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31.jpeg"/><Relationship Id="rId4" Type="http://schemas.openxmlformats.org/officeDocument/2006/relationships/image" Target="../media/image30.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ncbi.nlm.nih.gov/books/NBK248429/"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Cultural Humility in Healthcare</a:t>
            </a:r>
            <a:endParaRPr lang="en-US" dirty="0"/>
          </a:p>
        </p:txBody>
      </p:sp>
      <p:sp>
        <p:nvSpPr>
          <p:cNvPr id="3" name="Subtitle 2"/>
          <p:cNvSpPr>
            <a:spLocks noGrp="1"/>
          </p:cNvSpPr>
          <p:nvPr>
            <p:ph type="subTitle" idx="1"/>
          </p:nvPr>
        </p:nvSpPr>
        <p:spPr/>
        <p:txBody>
          <a:bodyPr>
            <a:normAutofit/>
          </a:bodyPr>
          <a:lstStyle/>
          <a:p>
            <a:r>
              <a:rPr lang="en-US" sz="2000" dirty="0" smtClean="0"/>
              <a:t>Amy Morris, MPA, BSN, RN-BC, CTH</a:t>
            </a:r>
          </a:p>
          <a:p>
            <a:r>
              <a:rPr lang="en-US" sz="2000" dirty="0" err="1" smtClean="0"/>
              <a:t>PrEP</a:t>
            </a:r>
            <a:r>
              <a:rPr lang="en-US" sz="2000" dirty="0" smtClean="0"/>
              <a:t> and </a:t>
            </a:r>
            <a:r>
              <a:rPr lang="en-US" sz="2000" smtClean="0"/>
              <a:t>STI Nurse Coordinator </a:t>
            </a:r>
            <a:r>
              <a:rPr lang="en-US" sz="2000" dirty="0" smtClean="0"/>
              <a:t>for </a:t>
            </a:r>
          </a:p>
          <a:p>
            <a:r>
              <a:rPr lang="en-US" sz="2000" dirty="0" smtClean="0"/>
              <a:t>Medical Advocacy and Outreach</a:t>
            </a:r>
            <a:endParaRPr lang="en-US" sz="2000" dirty="0"/>
          </a:p>
        </p:txBody>
      </p:sp>
    </p:spTree>
    <p:extLst>
      <p:ext uri="{BB962C8B-B14F-4D97-AF65-F5344CB8AC3E}">
        <p14:creationId xmlns:p14="http://schemas.microsoft.com/office/powerpoint/2010/main" val="34083047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609600"/>
            <a:ext cx="2743200" cy="1447800"/>
          </a:xfrm>
        </p:spPr>
        <p:txBody>
          <a:bodyPr>
            <a:normAutofit/>
          </a:bodyPr>
          <a:lstStyle/>
          <a:p>
            <a:pPr algn="ctr"/>
            <a:r>
              <a:rPr lang="en-US" sz="2400" dirty="0" smtClean="0"/>
              <a:t>Self-Awareness</a:t>
            </a:r>
            <a:endParaRPr lang="en-US" sz="2400" dirty="0"/>
          </a:p>
        </p:txBody>
      </p:sp>
      <p:sp>
        <p:nvSpPr>
          <p:cNvPr id="5" name="Text Placeholder 4"/>
          <p:cNvSpPr>
            <a:spLocks noGrp="1"/>
          </p:cNvSpPr>
          <p:nvPr>
            <p:ph type="body" idx="2"/>
          </p:nvPr>
        </p:nvSpPr>
        <p:spPr/>
        <p:txBody>
          <a:bodyPr/>
          <a:lstStyle/>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r>
              <a:rPr lang="en-US" sz="3200" dirty="0" smtClean="0"/>
              <a:t>There are 5 elements to self-awareness</a:t>
            </a:r>
          </a:p>
          <a:p>
            <a:endParaRPr lang="en-US" dirty="0"/>
          </a:p>
        </p:txBody>
      </p:sp>
      <p:sp>
        <p:nvSpPr>
          <p:cNvPr id="4" name="Content Placeholder 3"/>
          <p:cNvSpPr>
            <a:spLocks noGrp="1"/>
          </p:cNvSpPr>
          <p:nvPr>
            <p:ph sz="half" idx="1"/>
          </p:nvPr>
        </p:nvSpPr>
        <p:spPr/>
        <p:txBody>
          <a:bodyPr>
            <a:normAutofit/>
          </a:bodyPr>
          <a:lstStyle/>
          <a:p>
            <a:endParaRPr lang="en-US" dirty="0" smtClean="0"/>
          </a:p>
          <a:p>
            <a:r>
              <a:rPr lang="en-US" dirty="0" smtClean="0"/>
              <a:t>Self-Concept:  Perception of you</a:t>
            </a:r>
          </a:p>
          <a:p>
            <a:r>
              <a:rPr lang="en-US" dirty="0" smtClean="0"/>
              <a:t>Thoughts:  How do you think of you?</a:t>
            </a:r>
          </a:p>
          <a:p>
            <a:r>
              <a:rPr lang="en-US" dirty="0" smtClean="0"/>
              <a:t>Feelings:  Related to the thoughts of yourself, usually an external stimuli</a:t>
            </a:r>
          </a:p>
          <a:p>
            <a:r>
              <a:rPr lang="en-US" dirty="0" smtClean="0"/>
              <a:t>Body:  The body’s response to emotions</a:t>
            </a:r>
          </a:p>
          <a:p>
            <a:r>
              <a:rPr lang="en-US" dirty="0" smtClean="0"/>
              <a:t>Emotions:  Come from your mind</a:t>
            </a:r>
            <a:endParaRPr lang="en-US" dirty="0"/>
          </a:p>
        </p:txBody>
      </p:sp>
      <p:sp>
        <p:nvSpPr>
          <p:cNvPr id="3" name="TextBox 2"/>
          <p:cNvSpPr txBox="1"/>
          <p:nvPr/>
        </p:nvSpPr>
        <p:spPr>
          <a:xfrm>
            <a:off x="685800" y="5867400"/>
            <a:ext cx="7924800" cy="430887"/>
          </a:xfrm>
          <a:prstGeom prst="rect">
            <a:avLst/>
          </a:prstGeom>
          <a:noFill/>
        </p:spPr>
        <p:txBody>
          <a:bodyPr wrap="square" rtlCol="0">
            <a:spAutoFit/>
          </a:bodyPr>
          <a:lstStyle/>
          <a:p>
            <a:r>
              <a:rPr lang="en-US" sz="1100" dirty="0">
                <a:hlinkClick r:id="rId3"/>
              </a:rPr>
              <a:t>https://www.yourtrainingprovider.com/the-5-elements-of-self-awareness</a:t>
            </a:r>
            <a:r>
              <a:rPr lang="en-US" sz="1100" dirty="0" smtClean="0">
                <a:hlinkClick r:id="rId3"/>
              </a:rPr>
              <a:t>/</a:t>
            </a:r>
            <a:endParaRPr lang="en-US" sz="1100" dirty="0" smtClean="0"/>
          </a:p>
          <a:p>
            <a:endParaRPr lang="en-US" sz="1100" dirty="0"/>
          </a:p>
        </p:txBody>
      </p:sp>
    </p:spTree>
    <p:extLst>
      <p:ext uri="{BB962C8B-B14F-4D97-AF65-F5344CB8AC3E}">
        <p14:creationId xmlns:p14="http://schemas.microsoft.com/office/powerpoint/2010/main" val="13520430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Bias</a:t>
            </a:r>
            <a:endParaRPr lang="en-US" dirty="0"/>
          </a:p>
        </p:txBody>
      </p:sp>
      <p:sp>
        <p:nvSpPr>
          <p:cNvPr id="3" name="Content Placeholder 2"/>
          <p:cNvSpPr>
            <a:spLocks noGrp="1"/>
          </p:cNvSpPr>
          <p:nvPr>
            <p:ph sz="half" idx="1"/>
          </p:nvPr>
        </p:nvSpPr>
        <p:spPr/>
        <p:txBody>
          <a:bodyPr>
            <a:normAutofit/>
          </a:bodyPr>
          <a:lstStyle/>
          <a:p>
            <a:r>
              <a:rPr lang="en-US" sz="2400" dirty="0" smtClean="0"/>
              <a:t>Conscious or Explicit:</a:t>
            </a:r>
          </a:p>
          <a:p>
            <a:pPr marL="137160" indent="0">
              <a:buNone/>
            </a:pPr>
            <a:r>
              <a:rPr lang="en-US" sz="2400" dirty="0" smtClean="0"/>
              <a:t>The known biases that we know that we have towards something or someone.  </a:t>
            </a:r>
          </a:p>
          <a:p>
            <a:pPr marL="137160" indent="0">
              <a:buNone/>
            </a:pPr>
            <a:r>
              <a:rPr lang="en-US" sz="2400" dirty="0" smtClean="0"/>
              <a:t>Ex: How you may feel towards the mentally ill, the elderly or another race or ethnic group? </a:t>
            </a:r>
            <a:endParaRPr lang="en-US" sz="2400" dirty="0"/>
          </a:p>
        </p:txBody>
      </p:sp>
      <p:sp>
        <p:nvSpPr>
          <p:cNvPr id="4" name="Content Placeholder 3"/>
          <p:cNvSpPr>
            <a:spLocks noGrp="1"/>
          </p:cNvSpPr>
          <p:nvPr>
            <p:ph sz="half" idx="2"/>
          </p:nvPr>
        </p:nvSpPr>
        <p:spPr/>
        <p:txBody>
          <a:bodyPr>
            <a:normAutofit/>
          </a:bodyPr>
          <a:lstStyle/>
          <a:p>
            <a:r>
              <a:rPr lang="en-US" sz="2400" dirty="0" smtClean="0"/>
              <a:t>Unconscious or Implicit</a:t>
            </a:r>
          </a:p>
          <a:p>
            <a:pPr marL="137160" indent="0">
              <a:buNone/>
            </a:pPr>
            <a:r>
              <a:rPr lang="en-US" sz="2400" dirty="0" smtClean="0"/>
              <a:t>The stereotypes that we hold towards certain groups.  Our mind unconsciously categorizes people (or things) into groups.  </a:t>
            </a:r>
          </a:p>
          <a:p>
            <a:pPr marL="137160" indent="0">
              <a:buNone/>
            </a:pPr>
            <a:r>
              <a:rPr lang="en-US" sz="2400" dirty="0" smtClean="0"/>
              <a:t>Ex: When in the position to hire someone, do you prefer tall over short, or blondes over brunettes?</a:t>
            </a:r>
            <a:endParaRPr lang="en-US" sz="2400" dirty="0"/>
          </a:p>
        </p:txBody>
      </p:sp>
      <p:sp>
        <p:nvSpPr>
          <p:cNvPr id="5" name="TextBox 4"/>
          <p:cNvSpPr txBox="1"/>
          <p:nvPr/>
        </p:nvSpPr>
        <p:spPr>
          <a:xfrm>
            <a:off x="533400" y="6172200"/>
            <a:ext cx="7696200" cy="646331"/>
          </a:xfrm>
          <a:prstGeom prst="rect">
            <a:avLst/>
          </a:prstGeom>
          <a:noFill/>
        </p:spPr>
        <p:txBody>
          <a:bodyPr wrap="square" rtlCol="0">
            <a:spAutoFit/>
          </a:bodyPr>
          <a:lstStyle/>
          <a:p>
            <a:r>
              <a:rPr lang="en-US" dirty="0">
                <a:hlinkClick r:id="rId3"/>
              </a:rPr>
              <a:t>https://</a:t>
            </a:r>
            <a:r>
              <a:rPr lang="en-US" dirty="0" smtClean="0">
                <a:hlinkClick r:id="rId3"/>
              </a:rPr>
              <a:t>implicit.harvard.edu/implicit/takeatest.html</a:t>
            </a:r>
            <a:endParaRPr lang="en-US" dirty="0" smtClean="0"/>
          </a:p>
          <a:p>
            <a:endParaRPr lang="en-US" dirty="0"/>
          </a:p>
        </p:txBody>
      </p:sp>
    </p:spTree>
    <p:extLst>
      <p:ext uri="{BB962C8B-B14F-4D97-AF65-F5344CB8AC3E}">
        <p14:creationId xmlns:p14="http://schemas.microsoft.com/office/powerpoint/2010/main" val="11575066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morris\AppData\Local\Microsoft\Windows\INetCache\IE\FGFYV4IL\beauty-fashion-model-girl-with-colorful-dyed-hair-picture-id8515116921-621x50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533400"/>
            <a:ext cx="2295030" cy="1847850"/>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5" descr="See the source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8"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8842" y="2667000"/>
            <a:ext cx="2071039" cy="3105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9"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87179" y="4572000"/>
            <a:ext cx="3385318" cy="1771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0" name="Picture 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48000" y="304800"/>
            <a:ext cx="2128837" cy="15994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1"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34000" y="736600"/>
            <a:ext cx="2824163" cy="342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2" name="Picture 10"/>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708277" y="2099733"/>
            <a:ext cx="2460093" cy="28564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661376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0" y="990600"/>
            <a:ext cx="2426924" cy="3590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3743325"/>
            <a:ext cx="2387600" cy="2238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6537" y="533400"/>
            <a:ext cx="1533525"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24600" y="313267"/>
            <a:ext cx="1905000" cy="285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2"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91200" y="3657600"/>
            <a:ext cx="1905000" cy="2847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385433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Good Example of Cultural Divide</a:t>
            </a:r>
            <a:endParaRPr lang="en-US" dirty="0"/>
          </a:p>
        </p:txBody>
      </p:sp>
      <p:sp>
        <p:nvSpPr>
          <p:cNvPr id="7" name="Text Placeholder 6"/>
          <p:cNvSpPr>
            <a:spLocks noGrp="1"/>
          </p:cNvSpPr>
          <p:nvPr>
            <p:ph type="body" sz="half" idx="2"/>
          </p:nvPr>
        </p:nvSpPr>
        <p:spPr/>
        <p:txBody>
          <a:bodyPr/>
          <a:lstStyle/>
          <a:p>
            <a:r>
              <a:rPr lang="en-US" dirty="0" smtClean="0"/>
              <a:t>The story of a Hmong child with epilepsy and the Western (American) doctors </a:t>
            </a:r>
            <a:r>
              <a:rPr lang="en-US" smtClean="0"/>
              <a:t>who treated her.</a:t>
            </a:r>
            <a:endParaRPr lang="en-US"/>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1845" y="1981200"/>
            <a:ext cx="2652712" cy="4118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93850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In Fiction</a:t>
            </a:r>
            <a:endParaRPr lang="en-US" dirty="0"/>
          </a:p>
        </p:txBody>
      </p:sp>
      <p:pic>
        <p:nvPicPr>
          <p:cNvPr id="2050" name="Picture 2" descr="The Poisonwood Bib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676400"/>
            <a:ext cx="2438400" cy="367598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ouse of Sand and Fo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1651000"/>
            <a:ext cx="2857500" cy="4314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75701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ranscultural Concepts in Nursing Care 5th (fifth) edition Text Only:  Margaret M. Andrews: 8589632542284: Amazon.com: Book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81000"/>
            <a:ext cx="2206625" cy="279223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Leininger's Transcultural Nursing: Concepts, Theories, Research &amp; Practice,  Fourth Edition: 9780071841139: Medicine &amp; Health Science Books @ Amazon.co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2362200"/>
            <a:ext cx="3189732" cy="39624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Transcultural Nursing: Assessment and Intervention / Edition 8 by Joyce  Newman Giger EdD, RN, APRN, BC, FAAN, Linda Haddad | 9780323695541 |  Paperback | Barnes &amp; Nobl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7000" y="1777115"/>
            <a:ext cx="2743200" cy="34160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85072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Literature Review</a:t>
            </a:r>
            <a:endParaRPr lang="en-US" dirty="0"/>
          </a:p>
        </p:txBody>
      </p:sp>
      <p:sp>
        <p:nvSpPr>
          <p:cNvPr id="9" name="Content Placeholder 8"/>
          <p:cNvSpPr>
            <a:spLocks noGrp="1"/>
          </p:cNvSpPr>
          <p:nvPr>
            <p:ph idx="1"/>
          </p:nvPr>
        </p:nvSpPr>
        <p:spPr/>
        <p:txBody>
          <a:bodyPr>
            <a:normAutofit fontScale="92500" lnSpcReduction="10000"/>
          </a:bodyPr>
          <a:lstStyle/>
          <a:p>
            <a:r>
              <a:rPr lang="en-US" sz="1600" dirty="0" err="1"/>
              <a:t>Campinha-Cacote</a:t>
            </a:r>
            <a:r>
              <a:rPr lang="en-US" sz="1600" dirty="0"/>
              <a:t>, J.  “Cultural </a:t>
            </a:r>
            <a:r>
              <a:rPr lang="en-US" sz="1600" dirty="0" err="1"/>
              <a:t>Competemility</a:t>
            </a:r>
            <a:r>
              <a:rPr lang="en-US" sz="1600" dirty="0"/>
              <a:t>: A Paradigm Shift in Cultural Competence versus Cultural Humility Debate.”  </a:t>
            </a:r>
            <a:r>
              <a:rPr lang="en-US" sz="1600" i="1" dirty="0"/>
              <a:t>The Online Journal of Issues in Nursing</a:t>
            </a:r>
            <a:r>
              <a:rPr lang="en-US" sz="1600" dirty="0"/>
              <a:t>, Vol. 24, No.1.  </a:t>
            </a:r>
            <a:endParaRPr lang="en-US" sz="1600" dirty="0" smtClean="0"/>
          </a:p>
          <a:p>
            <a:pPr marL="137160" indent="0">
              <a:buNone/>
            </a:pPr>
            <a:endParaRPr lang="en-US" sz="1600" dirty="0"/>
          </a:p>
          <a:p>
            <a:r>
              <a:rPr lang="en-US" sz="1600" dirty="0"/>
              <a:t>Greene-</a:t>
            </a:r>
            <a:r>
              <a:rPr lang="en-US" sz="1600" dirty="0" err="1"/>
              <a:t>Moton</a:t>
            </a:r>
            <a:r>
              <a:rPr lang="en-US" sz="1600" dirty="0"/>
              <a:t>, E. and </a:t>
            </a:r>
            <a:r>
              <a:rPr lang="en-US" sz="1600" dirty="0" err="1"/>
              <a:t>Minkler</a:t>
            </a:r>
            <a:r>
              <a:rPr lang="en-US" sz="1600" dirty="0"/>
              <a:t>, M.  “Cultural Competence or Cultural Humility: Moving Beyond the Debate.”  </a:t>
            </a:r>
            <a:r>
              <a:rPr lang="en-US" sz="1600" i="1" dirty="0"/>
              <a:t>Health Promotion Practice</a:t>
            </a:r>
            <a:r>
              <a:rPr lang="en-US" sz="1600" dirty="0"/>
              <a:t>, January 2020, No. 1, p. 142-145.  </a:t>
            </a:r>
            <a:endParaRPr lang="en-US" sz="1600" dirty="0" smtClean="0"/>
          </a:p>
          <a:p>
            <a:pPr marL="137160" indent="0">
              <a:buNone/>
            </a:pPr>
            <a:endParaRPr lang="en-US" sz="1600" dirty="0"/>
          </a:p>
          <a:p>
            <a:r>
              <a:rPr lang="en-US" sz="1600" dirty="0" smtClean="0"/>
              <a:t>Isaacson</a:t>
            </a:r>
            <a:r>
              <a:rPr lang="en-US" sz="1600" dirty="0"/>
              <a:t>, M.  Clarifying Concepts:  </a:t>
            </a:r>
            <a:r>
              <a:rPr lang="en-US" sz="1600" dirty="0" smtClean="0"/>
              <a:t>“Cultural </a:t>
            </a:r>
            <a:r>
              <a:rPr lang="en-US" sz="1600" dirty="0"/>
              <a:t>Humility or Competency</a:t>
            </a:r>
            <a:r>
              <a:rPr lang="en-US" sz="1600" dirty="0" smtClean="0"/>
              <a:t>.”  </a:t>
            </a:r>
            <a:r>
              <a:rPr lang="en-US" sz="1600" i="1" dirty="0"/>
              <a:t>Journal of Professional Nursing</a:t>
            </a:r>
            <a:r>
              <a:rPr lang="en-US" sz="1600" dirty="0"/>
              <a:t>.  May/June, 2014, Vol. 30, No. 3.  </a:t>
            </a:r>
            <a:endParaRPr lang="en-US" sz="1600" dirty="0" smtClean="0"/>
          </a:p>
          <a:p>
            <a:pPr marL="137160" indent="0">
              <a:buNone/>
            </a:pPr>
            <a:endParaRPr lang="en-US" sz="1600" dirty="0"/>
          </a:p>
          <a:p>
            <a:r>
              <a:rPr lang="en-US" sz="1600" dirty="0" smtClean="0"/>
              <a:t>Moore de </a:t>
            </a:r>
            <a:r>
              <a:rPr lang="en-US" sz="1600" dirty="0" err="1" smtClean="0"/>
              <a:t>Peralto</a:t>
            </a:r>
            <a:r>
              <a:rPr lang="en-US" sz="1600" dirty="0" smtClean="0"/>
              <a:t>, et al. “It’s All About Trust and Respect: Cultural Humility in Mobile Health Clinic Services for Underserved Minor Populations.” </a:t>
            </a:r>
            <a:r>
              <a:rPr lang="en-US" sz="1600" i="1" dirty="0" smtClean="0"/>
              <a:t>Journal of Health Care for the Poor and Underserved</a:t>
            </a:r>
            <a:r>
              <a:rPr lang="en-US" sz="1600" dirty="0" smtClean="0"/>
              <a:t>, Vol. 30,</a:t>
            </a:r>
          </a:p>
          <a:p>
            <a:pPr marL="137160" indent="0">
              <a:buNone/>
            </a:pPr>
            <a:r>
              <a:rPr lang="en-US" sz="1600" dirty="0"/>
              <a:t> </a:t>
            </a:r>
            <a:r>
              <a:rPr lang="en-US" sz="1600" dirty="0" smtClean="0"/>
              <a:t>       No. 3, p. 1103-1118.  </a:t>
            </a:r>
          </a:p>
          <a:p>
            <a:pPr marL="137160" indent="0">
              <a:buNone/>
            </a:pPr>
            <a:endParaRPr lang="en-US" sz="1600" dirty="0" smtClean="0"/>
          </a:p>
          <a:p>
            <a:r>
              <a:rPr lang="en-US" sz="1600" dirty="0" err="1" smtClean="0"/>
              <a:t>Stubbe</a:t>
            </a:r>
            <a:r>
              <a:rPr lang="en-US" sz="1600" dirty="0" smtClean="0"/>
              <a:t>, D. “Practicing Cultural Competency and Cultural Humility in the Care of Diverse Patients.”  </a:t>
            </a:r>
            <a:r>
              <a:rPr lang="en-US" sz="1600" i="1" dirty="0" smtClean="0"/>
              <a:t>Focus</a:t>
            </a:r>
            <a:r>
              <a:rPr lang="en-US" sz="1600" dirty="0" smtClean="0"/>
              <a:t>, Vol. 18, No. 1, Winter 2020.</a:t>
            </a:r>
          </a:p>
          <a:p>
            <a:pPr marL="137160" indent="0">
              <a:buNone/>
            </a:pPr>
            <a:endParaRPr lang="en-US" sz="1600" dirty="0" smtClean="0"/>
          </a:p>
          <a:p>
            <a:r>
              <a:rPr lang="en-US" sz="1600" dirty="0" smtClean="0"/>
              <a:t>Yeager</a:t>
            </a:r>
            <a:r>
              <a:rPr lang="en-US" sz="1600" dirty="0"/>
              <a:t>, K. and Bauer-Wu, S.  “Cultural Humility: Essential foundation for clinical researchers.”  </a:t>
            </a:r>
            <a:r>
              <a:rPr lang="en-US" sz="1600" i="1" dirty="0"/>
              <a:t>Applied Nursing Research</a:t>
            </a:r>
            <a:r>
              <a:rPr lang="en-US" sz="1600" dirty="0"/>
              <a:t>. November, 2013. </a:t>
            </a:r>
          </a:p>
          <a:p>
            <a:endParaRPr lang="en-US" sz="1600" dirty="0" smtClean="0"/>
          </a:p>
        </p:txBody>
      </p:sp>
    </p:spTree>
    <p:extLst>
      <p:ext uri="{BB962C8B-B14F-4D97-AF65-F5344CB8AC3E}">
        <p14:creationId xmlns:p14="http://schemas.microsoft.com/office/powerpoint/2010/main" val="36029897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So? Let’s Put it Together</a:t>
            </a:r>
            <a:endParaRPr lang="en-US" dirty="0"/>
          </a:p>
        </p:txBody>
      </p:sp>
      <p:sp>
        <p:nvSpPr>
          <p:cNvPr id="5" name="Content Placeholder 4"/>
          <p:cNvSpPr>
            <a:spLocks noGrp="1"/>
          </p:cNvSpPr>
          <p:nvPr>
            <p:ph idx="1"/>
          </p:nvPr>
        </p:nvSpPr>
        <p:spPr>
          <a:xfrm>
            <a:off x="762000" y="1981200"/>
            <a:ext cx="7620000" cy="3733800"/>
          </a:xfrm>
        </p:spPr>
        <p:txBody>
          <a:bodyPr/>
          <a:lstStyle/>
          <a:p>
            <a:r>
              <a:rPr lang="en-US" dirty="0" smtClean="0"/>
              <a:t>Do we strive for competence or humility or both?</a:t>
            </a:r>
          </a:p>
          <a:p>
            <a:r>
              <a:rPr lang="en-US" dirty="0" smtClean="0"/>
              <a:t>How do we know our biases?</a:t>
            </a:r>
          </a:p>
          <a:p>
            <a:r>
              <a:rPr lang="en-US" dirty="0" smtClean="0"/>
              <a:t>How do we become more self-aware?</a:t>
            </a:r>
          </a:p>
          <a:p>
            <a:r>
              <a:rPr lang="en-US" dirty="0" smtClean="0"/>
              <a:t>What tools are available to us?</a:t>
            </a:r>
          </a:p>
          <a:p>
            <a:pPr marL="137160" indent="0">
              <a:buNone/>
            </a:pPr>
            <a:endParaRPr lang="en-US" dirty="0"/>
          </a:p>
        </p:txBody>
      </p:sp>
    </p:spTree>
    <p:extLst>
      <p:ext uri="{BB962C8B-B14F-4D97-AF65-F5344CB8AC3E}">
        <p14:creationId xmlns:p14="http://schemas.microsoft.com/office/powerpoint/2010/main" val="27729662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Tools for your Tool Belt</a:t>
            </a:r>
            <a:endParaRPr lang="en-US" dirty="0"/>
          </a:p>
        </p:txBody>
      </p:sp>
      <p:sp>
        <p:nvSpPr>
          <p:cNvPr id="3" name="Content Placeholder 2"/>
          <p:cNvSpPr>
            <a:spLocks noGrp="1"/>
          </p:cNvSpPr>
          <p:nvPr>
            <p:ph idx="1"/>
          </p:nvPr>
        </p:nvSpPr>
        <p:spPr/>
        <p:txBody>
          <a:bodyPr>
            <a:normAutofit lnSpcReduction="10000"/>
          </a:bodyPr>
          <a:lstStyle/>
          <a:p>
            <a:r>
              <a:rPr lang="en-US" b="1" dirty="0"/>
              <a:t>Ethnic-Sensitive Inventory (ESI; </a:t>
            </a:r>
            <a:r>
              <a:rPr lang="en-US" b="1" dirty="0">
                <a:hlinkClick r:id="rId3"/>
              </a:rPr>
              <a:t>Ho 1991</a:t>
            </a:r>
            <a:r>
              <a:rPr lang="en-US" b="1" dirty="0"/>
              <a:t>, reproduced with permission)</a:t>
            </a:r>
          </a:p>
          <a:p>
            <a:r>
              <a:rPr lang="en-US" b="1" dirty="0" err="1"/>
              <a:t>Multiculturally</a:t>
            </a:r>
            <a:r>
              <a:rPr lang="en-US" b="1" dirty="0"/>
              <a:t> Competent Service System Assessment Guide</a:t>
            </a:r>
          </a:p>
          <a:p>
            <a:r>
              <a:rPr lang="en-US" b="1" dirty="0"/>
              <a:t>Self-Assessment Checklist for Personnel Providing Services and Supports to Children and Youth With Special Health Needs and Their Families</a:t>
            </a:r>
          </a:p>
          <a:p>
            <a:r>
              <a:rPr lang="en-US" b="1" dirty="0"/>
              <a:t>Agency Cultural Competence Checklist—Revised Form (</a:t>
            </a:r>
            <a:r>
              <a:rPr lang="en-US" b="1" dirty="0">
                <a:hlinkClick r:id="rId3"/>
              </a:rPr>
              <a:t>Dana 1998</a:t>
            </a:r>
            <a:r>
              <a:rPr lang="en-US" b="1" dirty="0"/>
              <a:t>, reproduced with permission</a:t>
            </a:r>
          </a:p>
          <a:p>
            <a:pPr marL="137160" indent="0">
              <a:buNone/>
            </a:pPr>
            <a:endParaRPr lang="en-US" dirty="0"/>
          </a:p>
        </p:txBody>
      </p:sp>
    </p:spTree>
    <p:extLst>
      <p:ext uri="{BB962C8B-B14F-4D97-AF65-F5344CB8AC3E}">
        <p14:creationId xmlns:p14="http://schemas.microsoft.com/office/powerpoint/2010/main" val="35672430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Nothing to Disclose</a:t>
            </a:r>
            <a:endParaRPr lang="en-US" dirty="0"/>
          </a:p>
        </p:txBody>
      </p:sp>
    </p:spTree>
    <p:extLst>
      <p:ext uri="{BB962C8B-B14F-4D97-AF65-F5344CB8AC3E}">
        <p14:creationId xmlns:p14="http://schemas.microsoft.com/office/powerpoint/2010/main" val="38388445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Strategies for Approaching </a:t>
            </a:r>
            <a:r>
              <a:rPr lang="en-US" dirty="0" smtClean="0">
                <a:solidFill>
                  <a:srgbClr val="FF0000"/>
                </a:solidFill>
              </a:rPr>
              <a:t>Others</a:t>
            </a:r>
            <a:endParaRPr lang="en-US" dirty="0">
              <a:solidFill>
                <a:srgbClr val="FF0000"/>
              </a:solidFill>
            </a:endParaRPr>
          </a:p>
        </p:txBody>
      </p:sp>
      <p:sp>
        <p:nvSpPr>
          <p:cNvPr id="3" name="Content Placeholder 2"/>
          <p:cNvSpPr>
            <a:spLocks noGrp="1"/>
          </p:cNvSpPr>
          <p:nvPr>
            <p:ph idx="1"/>
          </p:nvPr>
        </p:nvSpPr>
        <p:spPr/>
        <p:txBody>
          <a:bodyPr/>
          <a:lstStyle/>
          <a:p>
            <a:r>
              <a:rPr lang="en-US" dirty="0" smtClean="0"/>
              <a:t>It’s okay to be uncomfortable.</a:t>
            </a:r>
          </a:p>
          <a:p>
            <a:r>
              <a:rPr lang="en-US" dirty="0" smtClean="0"/>
              <a:t>It’s okay not to know.</a:t>
            </a:r>
          </a:p>
          <a:p>
            <a:r>
              <a:rPr lang="en-US" dirty="0" smtClean="0"/>
              <a:t>It’s okay to ask.</a:t>
            </a:r>
          </a:p>
          <a:p>
            <a:r>
              <a:rPr lang="en-US" dirty="0" smtClean="0"/>
              <a:t>You cannot achieve cultural-competency but you can strive for learning what it means.</a:t>
            </a:r>
          </a:p>
          <a:p>
            <a:r>
              <a:rPr lang="en-US" dirty="0" smtClean="0"/>
              <a:t>Each individual is an expert, but only about themselves and their life.</a:t>
            </a:r>
          </a:p>
          <a:p>
            <a:r>
              <a:rPr lang="en-US" dirty="0" smtClean="0"/>
              <a:t>This is a life-long process.</a:t>
            </a:r>
          </a:p>
          <a:p>
            <a:endParaRPr lang="en-US" dirty="0" smtClean="0"/>
          </a:p>
        </p:txBody>
      </p:sp>
    </p:spTree>
    <p:extLst>
      <p:ext uri="{BB962C8B-B14F-4D97-AF65-F5344CB8AC3E}">
        <p14:creationId xmlns:p14="http://schemas.microsoft.com/office/powerpoint/2010/main" val="16912363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Tree>
    <p:extLst>
      <p:ext uri="{BB962C8B-B14F-4D97-AF65-F5344CB8AC3E}">
        <p14:creationId xmlns:p14="http://schemas.microsoft.com/office/powerpoint/2010/main" val="8422807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Outcomes</a:t>
            </a:r>
            <a:endParaRPr lang="en-US" dirty="0"/>
          </a:p>
        </p:txBody>
      </p:sp>
      <p:sp>
        <p:nvSpPr>
          <p:cNvPr id="3" name="Content Placeholder 2"/>
          <p:cNvSpPr>
            <a:spLocks noGrp="1"/>
          </p:cNvSpPr>
          <p:nvPr>
            <p:ph idx="1"/>
          </p:nvPr>
        </p:nvSpPr>
        <p:spPr>
          <a:xfrm>
            <a:off x="457200" y="2667000"/>
            <a:ext cx="8229600" cy="2277533"/>
          </a:xfrm>
        </p:spPr>
        <p:txBody>
          <a:bodyPr>
            <a:normAutofit/>
          </a:bodyPr>
          <a:lstStyle/>
          <a:p>
            <a:r>
              <a:rPr lang="en-US" sz="2000" dirty="0" smtClean="0"/>
              <a:t>Be able to define the difference between competency and humility</a:t>
            </a:r>
          </a:p>
          <a:p>
            <a:r>
              <a:rPr lang="en-US" sz="2000" dirty="0" smtClean="0"/>
              <a:t>Be able to define implicit versus explicit bias</a:t>
            </a:r>
          </a:p>
          <a:p>
            <a:r>
              <a:rPr lang="en-US" sz="2000" dirty="0" smtClean="0"/>
              <a:t>Be able to list at least 3 sources of self-awareness</a:t>
            </a:r>
          </a:p>
          <a:p>
            <a:r>
              <a:rPr lang="en-US" sz="2000" dirty="0" smtClean="0"/>
              <a:t>Be able to identify strategies for engaging populations that you might define as “other”</a:t>
            </a:r>
          </a:p>
          <a:p>
            <a:endParaRPr lang="en-US" sz="2000" dirty="0"/>
          </a:p>
        </p:txBody>
      </p:sp>
    </p:spTree>
    <p:extLst>
      <p:ext uri="{BB962C8B-B14F-4D97-AF65-F5344CB8AC3E}">
        <p14:creationId xmlns:p14="http://schemas.microsoft.com/office/powerpoint/2010/main" val="24510277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makes us uncomfortable?</a:t>
            </a:r>
            <a:endParaRPr lang="en-US" dirty="0"/>
          </a:p>
        </p:txBody>
      </p:sp>
      <p:pic>
        <p:nvPicPr>
          <p:cNvPr id="3074"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5400" y="1524000"/>
            <a:ext cx="3128433" cy="2346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2895600"/>
            <a:ext cx="3390900" cy="339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6600" y="2438400"/>
            <a:ext cx="1743075" cy="2619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929761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Beliefs vs Reality</a:t>
            </a:r>
            <a:endParaRPr lang="en-US" dirty="0"/>
          </a:p>
        </p:txBody>
      </p:sp>
      <p:pic>
        <p:nvPicPr>
          <p:cNvPr id="4099" name="Picture 3"/>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4648200" y="2348706"/>
            <a:ext cx="4038600" cy="3028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Grp="1" noChangeAspect="1" noChangeArrowheads="1"/>
          </p:cNvPicPr>
          <p:nvPr>
            <p:ph sz="half" idx="1"/>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1843881"/>
            <a:ext cx="4038600" cy="403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26586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100"/>
                                        </p:tgtEl>
                                        <p:attrNameLst>
                                          <p:attrName>style.visibility</p:attrName>
                                        </p:attrNameLst>
                                      </p:cBhvr>
                                      <p:to>
                                        <p:strVal val="visible"/>
                                      </p:to>
                                    </p:set>
                                    <p:anim calcmode="lin" valueType="num">
                                      <p:cBhvr>
                                        <p:cTn id="7" dur="1000" fill="hold"/>
                                        <p:tgtEl>
                                          <p:spTgt spid="4100"/>
                                        </p:tgtEl>
                                        <p:attrNameLst>
                                          <p:attrName>ppt_w</p:attrName>
                                        </p:attrNameLst>
                                      </p:cBhvr>
                                      <p:tavLst>
                                        <p:tav tm="0">
                                          <p:val>
                                            <p:fltVal val="0"/>
                                          </p:val>
                                        </p:tav>
                                        <p:tav tm="100000">
                                          <p:val>
                                            <p:strVal val="#ppt_w"/>
                                          </p:val>
                                        </p:tav>
                                      </p:tavLst>
                                    </p:anim>
                                    <p:anim calcmode="lin" valueType="num">
                                      <p:cBhvr>
                                        <p:cTn id="8" dur="1000" fill="hold"/>
                                        <p:tgtEl>
                                          <p:spTgt spid="4100"/>
                                        </p:tgtEl>
                                        <p:attrNameLst>
                                          <p:attrName>ppt_h</p:attrName>
                                        </p:attrNameLst>
                                      </p:cBhvr>
                                      <p:tavLst>
                                        <p:tav tm="0">
                                          <p:val>
                                            <p:fltVal val="0"/>
                                          </p:val>
                                        </p:tav>
                                        <p:tav tm="100000">
                                          <p:val>
                                            <p:strVal val="#ppt_h"/>
                                          </p:val>
                                        </p:tav>
                                      </p:tavLst>
                                    </p:anim>
                                    <p:anim calcmode="lin" valueType="num">
                                      <p:cBhvr>
                                        <p:cTn id="9" dur="1000" fill="hold"/>
                                        <p:tgtEl>
                                          <p:spTgt spid="4100"/>
                                        </p:tgtEl>
                                        <p:attrNameLst>
                                          <p:attrName>style.rotation</p:attrName>
                                        </p:attrNameLst>
                                      </p:cBhvr>
                                      <p:tavLst>
                                        <p:tav tm="0">
                                          <p:val>
                                            <p:fltVal val="90"/>
                                          </p:val>
                                        </p:tav>
                                        <p:tav tm="100000">
                                          <p:val>
                                            <p:fltVal val="0"/>
                                          </p:val>
                                        </p:tav>
                                      </p:tavLst>
                                    </p:anim>
                                    <p:animEffect transition="in" filter="fade">
                                      <p:cBhvr>
                                        <p:cTn id="10" dur="1000"/>
                                        <p:tgtEl>
                                          <p:spTgt spid="4100"/>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4099"/>
                                        </p:tgtEl>
                                        <p:attrNameLst>
                                          <p:attrName>style.visibility</p:attrName>
                                        </p:attrNameLst>
                                      </p:cBhvr>
                                      <p:to>
                                        <p:strVal val="visible"/>
                                      </p:to>
                                    </p:set>
                                    <p:anim calcmode="lin" valueType="num">
                                      <p:cBhvr>
                                        <p:cTn id="15" dur="1000" fill="hold"/>
                                        <p:tgtEl>
                                          <p:spTgt spid="4099"/>
                                        </p:tgtEl>
                                        <p:attrNameLst>
                                          <p:attrName>ppt_w</p:attrName>
                                        </p:attrNameLst>
                                      </p:cBhvr>
                                      <p:tavLst>
                                        <p:tav tm="0">
                                          <p:val>
                                            <p:fltVal val="0"/>
                                          </p:val>
                                        </p:tav>
                                        <p:tav tm="100000">
                                          <p:val>
                                            <p:strVal val="#ppt_w"/>
                                          </p:val>
                                        </p:tav>
                                      </p:tavLst>
                                    </p:anim>
                                    <p:anim calcmode="lin" valueType="num">
                                      <p:cBhvr>
                                        <p:cTn id="16" dur="1000" fill="hold"/>
                                        <p:tgtEl>
                                          <p:spTgt spid="4099"/>
                                        </p:tgtEl>
                                        <p:attrNameLst>
                                          <p:attrName>ppt_h</p:attrName>
                                        </p:attrNameLst>
                                      </p:cBhvr>
                                      <p:tavLst>
                                        <p:tav tm="0">
                                          <p:val>
                                            <p:fltVal val="0"/>
                                          </p:val>
                                        </p:tav>
                                        <p:tav tm="100000">
                                          <p:val>
                                            <p:strVal val="#ppt_h"/>
                                          </p:val>
                                        </p:tav>
                                      </p:tavLst>
                                    </p:anim>
                                    <p:anim calcmode="lin" valueType="num">
                                      <p:cBhvr>
                                        <p:cTn id="17" dur="1000" fill="hold"/>
                                        <p:tgtEl>
                                          <p:spTgt spid="4099"/>
                                        </p:tgtEl>
                                        <p:attrNameLst>
                                          <p:attrName>style.rotation</p:attrName>
                                        </p:attrNameLst>
                                      </p:cBhvr>
                                      <p:tavLst>
                                        <p:tav tm="0">
                                          <p:val>
                                            <p:fltVal val="90"/>
                                          </p:val>
                                        </p:tav>
                                        <p:tav tm="100000">
                                          <p:val>
                                            <p:fltVal val="0"/>
                                          </p:val>
                                        </p:tav>
                                      </p:tavLst>
                                    </p:anim>
                                    <p:animEffect transition="in" filter="fade">
                                      <p:cBhvr>
                                        <p:cTn id="18" dur="10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morris\AppData\Local\Microsoft\Windows\INetCache\IE\FGFYV4IL\Maina_Maity_FACE_IMG_2548_copy[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7867" y="228600"/>
            <a:ext cx="2600592" cy="37338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morris\AppData\Local\Microsoft\Windows\INetCache\IE\FGFYV4IL\People_of_Tibet12[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 y="4495800"/>
            <a:ext cx="2978384" cy="199379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amorris\AppData\Local\Microsoft\Windows\INetCache\IE\AEGLG28R\homeless_man_color_poverty_male_poor_homelessness_person-710822[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52800" y="71330"/>
            <a:ext cx="2677075" cy="3346344"/>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C:\Users\amorris\AppData\Local\Microsoft\Windows\INetCache\IE\0NB8EPIQ\Maasai_Man,_Kenya_(23661389564)[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29401" y="3048000"/>
            <a:ext cx="2234134" cy="3073400"/>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C:\Users\amorris\AppData\Local\Microsoft\Windows\INetCache\IE\AEGLG28R\c672f12094fa9d8a9e838c9a9dc2-1435907[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52800" y="3810000"/>
            <a:ext cx="2895600" cy="28956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C:\Users\amorris\AppData\Local\Microsoft\Windows\INetCache\IE\0NB8EPIQ\13393436525479[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282268" y="568579"/>
            <a:ext cx="2656925" cy="17638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81184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Definitions</a:t>
            </a:r>
            <a:endParaRPr lang="en-US" dirty="0"/>
          </a:p>
        </p:txBody>
      </p:sp>
      <p:sp>
        <p:nvSpPr>
          <p:cNvPr id="3" name="Content Placeholder 2"/>
          <p:cNvSpPr>
            <a:spLocks noGrp="1"/>
          </p:cNvSpPr>
          <p:nvPr>
            <p:ph sz="half" idx="1"/>
          </p:nvPr>
        </p:nvSpPr>
        <p:spPr>
          <a:xfrm>
            <a:off x="457200" y="1600200"/>
            <a:ext cx="4038600" cy="4800600"/>
          </a:xfrm>
        </p:spPr>
        <p:txBody>
          <a:bodyPr>
            <a:normAutofit/>
          </a:bodyPr>
          <a:lstStyle/>
          <a:p>
            <a:r>
              <a:rPr lang="en-US" dirty="0"/>
              <a:t>Competency</a:t>
            </a:r>
            <a:r>
              <a:rPr lang="en-US" dirty="0">
                <a:sym typeface="Wingdings" panose="05000000000000000000" pitchFamily="2" charset="2"/>
              </a:rPr>
              <a:t></a:t>
            </a:r>
          </a:p>
          <a:p>
            <a:pPr marL="137160" indent="0">
              <a:buNone/>
            </a:pPr>
            <a:r>
              <a:rPr lang="en-US" dirty="0"/>
              <a:t>the ability to do something successfully or efficiently.</a:t>
            </a:r>
          </a:p>
          <a:p>
            <a:pPr marL="137160" indent="0">
              <a:buNone/>
            </a:pPr>
            <a:endParaRPr lang="en-US" dirty="0"/>
          </a:p>
          <a:p>
            <a:endParaRPr lang="en-US" dirty="0"/>
          </a:p>
        </p:txBody>
      </p:sp>
      <p:sp>
        <p:nvSpPr>
          <p:cNvPr id="4" name="Content Placeholder 3"/>
          <p:cNvSpPr>
            <a:spLocks noGrp="1"/>
          </p:cNvSpPr>
          <p:nvPr>
            <p:ph sz="half" idx="2"/>
          </p:nvPr>
        </p:nvSpPr>
        <p:spPr/>
        <p:txBody>
          <a:bodyPr>
            <a:normAutofit/>
          </a:bodyPr>
          <a:lstStyle/>
          <a:p>
            <a:r>
              <a:rPr lang="en-US" dirty="0"/>
              <a:t>Humility</a:t>
            </a:r>
            <a:r>
              <a:rPr lang="en-US" dirty="0">
                <a:sym typeface="Wingdings" panose="05000000000000000000" pitchFamily="2" charset="2"/>
              </a:rPr>
              <a:t></a:t>
            </a:r>
            <a:r>
              <a:rPr lang="en-US" dirty="0"/>
              <a:t> modest or low view of one's own importance; humbleness</a:t>
            </a:r>
            <a:r>
              <a:rPr lang="en-US" dirty="0">
                <a:sym typeface="Wingdings" panose="05000000000000000000" pitchFamily="2" charset="2"/>
              </a:rPr>
              <a:t>.</a:t>
            </a:r>
            <a:r>
              <a:rPr lang="en-US" dirty="0"/>
              <a:t>	</a:t>
            </a:r>
          </a:p>
          <a:p>
            <a:pPr marL="137160" indent="0">
              <a:buNone/>
            </a:pPr>
            <a:r>
              <a:rPr lang="en-US" dirty="0"/>
              <a:t>	</a:t>
            </a: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38800" y="3429000"/>
            <a:ext cx="2119908" cy="27443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3677228"/>
            <a:ext cx="3781425" cy="2247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628204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Competency vs Humility </a:t>
            </a:r>
            <a:endParaRPr lang="en-US" dirty="0"/>
          </a:p>
        </p:txBody>
      </p:sp>
      <p:sp>
        <p:nvSpPr>
          <p:cNvPr id="3" name="Content Placeholder 2"/>
          <p:cNvSpPr>
            <a:spLocks noGrp="1"/>
          </p:cNvSpPr>
          <p:nvPr>
            <p:ph sz="half" idx="1"/>
          </p:nvPr>
        </p:nvSpPr>
        <p:spPr/>
        <p:txBody>
          <a:bodyPr/>
          <a:lstStyle/>
          <a:p>
            <a:r>
              <a:rPr lang="en-US" dirty="0" smtClean="0"/>
              <a:t>Competence</a:t>
            </a:r>
          </a:p>
          <a:p>
            <a:pPr lvl="1"/>
            <a:r>
              <a:rPr lang="en-US" dirty="0" smtClean="0"/>
              <a:t>Expert</a:t>
            </a:r>
          </a:p>
          <a:p>
            <a:pPr lvl="1"/>
            <a:r>
              <a:rPr lang="en-US" dirty="0" smtClean="0"/>
              <a:t>Endpoint</a:t>
            </a:r>
          </a:p>
          <a:p>
            <a:pPr lvl="1"/>
            <a:r>
              <a:rPr lang="en-US" dirty="0" smtClean="0"/>
              <a:t>Rigid</a:t>
            </a:r>
          </a:p>
          <a:p>
            <a:pPr lvl="1"/>
            <a:r>
              <a:rPr lang="en-US" dirty="0" smtClean="0"/>
              <a:t>Hierarchy</a:t>
            </a:r>
          </a:p>
          <a:p>
            <a:pPr lvl="1"/>
            <a:r>
              <a:rPr lang="en-US" dirty="0" smtClean="0"/>
              <a:t> Linear</a:t>
            </a:r>
          </a:p>
          <a:p>
            <a:pPr lvl="1"/>
            <a:r>
              <a:rPr lang="en-US" dirty="0" smtClean="0"/>
              <a:t>Status Quo</a:t>
            </a:r>
            <a:endParaRPr lang="en-US" dirty="0"/>
          </a:p>
        </p:txBody>
      </p:sp>
      <p:sp>
        <p:nvSpPr>
          <p:cNvPr id="4" name="Content Placeholder 3"/>
          <p:cNvSpPr>
            <a:spLocks noGrp="1"/>
          </p:cNvSpPr>
          <p:nvPr>
            <p:ph sz="half" idx="2"/>
          </p:nvPr>
        </p:nvSpPr>
        <p:spPr/>
        <p:txBody>
          <a:bodyPr/>
          <a:lstStyle/>
          <a:p>
            <a:r>
              <a:rPr lang="en-US" dirty="0" smtClean="0"/>
              <a:t>Humility</a:t>
            </a:r>
          </a:p>
          <a:p>
            <a:pPr lvl="1"/>
            <a:r>
              <a:rPr lang="en-US" dirty="0" smtClean="0"/>
              <a:t>Learner</a:t>
            </a:r>
          </a:p>
          <a:p>
            <a:pPr lvl="1"/>
            <a:r>
              <a:rPr lang="en-US" dirty="0" smtClean="0"/>
              <a:t>Fluid</a:t>
            </a:r>
          </a:p>
          <a:p>
            <a:pPr lvl="1"/>
            <a:r>
              <a:rPr lang="en-US" dirty="0" smtClean="0"/>
              <a:t>Flexible</a:t>
            </a:r>
          </a:p>
          <a:p>
            <a:pPr lvl="1"/>
            <a:r>
              <a:rPr lang="en-US" dirty="0" smtClean="0"/>
              <a:t>Dynamic</a:t>
            </a:r>
          </a:p>
          <a:p>
            <a:pPr lvl="1"/>
            <a:r>
              <a:rPr lang="en-US" dirty="0" smtClean="0"/>
              <a:t>Partnership</a:t>
            </a:r>
          </a:p>
          <a:p>
            <a:pPr lvl="1"/>
            <a:r>
              <a:rPr lang="en-US" dirty="0" smtClean="0"/>
              <a:t>Evolving</a:t>
            </a:r>
          </a:p>
          <a:p>
            <a:pPr lvl="1"/>
            <a:r>
              <a:rPr lang="en-US" dirty="0" smtClean="0"/>
              <a:t>Path to Equity</a:t>
            </a:r>
            <a:endParaRPr lang="en-US" dirty="0"/>
          </a:p>
        </p:txBody>
      </p:sp>
    </p:spTree>
    <p:extLst>
      <p:ext uri="{BB962C8B-B14F-4D97-AF65-F5344CB8AC3E}">
        <p14:creationId xmlns:p14="http://schemas.microsoft.com/office/powerpoint/2010/main" val="19524479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Transcultural Nursing Society</a:t>
            </a:r>
            <a:endParaRPr lang="en-US" dirty="0"/>
          </a:p>
        </p:txBody>
      </p:sp>
      <p:sp>
        <p:nvSpPr>
          <p:cNvPr id="5" name="Content Placeholder 4"/>
          <p:cNvSpPr>
            <a:spLocks noGrp="1"/>
          </p:cNvSpPr>
          <p:nvPr>
            <p:ph idx="1"/>
          </p:nvPr>
        </p:nvSpPr>
        <p:spPr/>
        <p:txBody>
          <a:bodyPr>
            <a:normAutofit fontScale="55000" lnSpcReduction="20000"/>
          </a:bodyPr>
          <a:lstStyle/>
          <a:p>
            <a:r>
              <a:rPr lang="en-US" b="1" i="1" dirty="0"/>
              <a:t>Basic Transcultural Nursing Criteria (Initial Certification Five Years)</a:t>
            </a:r>
            <a:endParaRPr lang="en-US" dirty="0"/>
          </a:p>
          <a:p>
            <a:r>
              <a:rPr lang="en-US" dirty="0"/>
              <a:t>Hold a current, active, unrestricted RN license in a state or territory of the United States or the professional, legally recognized equivalent in another country.</a:t>
            </a:r>
          </a:p>
          <a:p>
            <a:r>
              <a:rPr lang="en-US" dirty="0"/>
              <a:t>Hold a diploma, an associate, or BSN degree from a program accredited by the Commission on the Collegiate of Nursing Education (CCNE) or the National League for Nursing Accrediting Commission (NLNAC) if school is in the US; or legally recognized equivalent in another country.</a:t>
            </a:r>
          </a:p>
          <a:p>
            <a:r>
              <a:rPr lang="en-US" dirty="0"/>
              <a:t>Currently employed in nursing, either full- or part-time, at the time of application.</a:t>
            </a:r>
          </a:p>
          <a:p>
            <a:r>
              <a:rPr lang="en-US" dirty="0"/>
              <a:t>Completed at least one course (didactic and/or clinical) in cultural diversity and promotion of cultural competence for a minimum of 3 credits (or equivalent 42 Contact Hours).</a:t>
            </a:r>
          </a:p>
          <a:p>
            <a:r>
              <a:rPr lang="en-US" dirty="0"/>
              <a:t>Completed 2400 hours of transcultural nursing practice as a registered nurse in an administrative, teaching, research, or clinical capacity, either full- or part-time during the five years prior to submitting your application.</a:t>
            </a:r>
          </a:p>
          <a:p>
            <a:r>
              <a:rPr lang="en-US" b="1" dirty="0"/>
              <a:t>Description of Practice </a:t>
            </a:r>
            <a:endParaRPr lang="en-US" dirty="0"/>
          </a:p>
          <a:p>
            <a:r>
              <a:rPr lang="en-US" dirty="0"/>
              <a:t>The CTN-B practices in diverse settings including primary care, acute care, community settings, rural/remote area nursing, and long-term care across the life span and is actively engaged in education (e.g. patient, staff, students, and colleagues), case management, clinical practice, consultation, research, and/or administration.</a:t>
            </a:r>
          </a:p>
          <a:p>
            <a:endParaRPr lang="en-US" dirty="0"/>
          </a:p>
        </p:txBody>
      </p:sp>
    </p:spTree>
    <p:extLst>
      <p:ext uri="{BB962C8B-B14F-4D97-AF65-F5344CB8AC3E}">
        <p14:creationId xmlns:p14="http://schemas.microsoft.com/office/powerpoint/2010/main" val="271187575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670</TotalTime>
  <Words>2812</Words>
  <Application>Microsoft Office PowerPoint</Application>
  <PresentationFormat>On-screen Show (4:3)</PresentationFormat>
  <Paragraphs>137</Paragraphs>
  <Slides>21</Slides>
  <Notes>18</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Apex</vt:lpstr>
      <vt:lpstr>Cultural Humility in Healthcare</vt:lpstr>
      <vt:lpstr>Nothing to Disclose</vt:lpstr>
      <vt:lpstr>Learning Outcomes</vt:lpstr>
      <vt:lpstr>What makes us uncomfortable?</vt:lpstr>
      <vt:lpstr>Beliefs vs Reality</vt:lpstr>
      <vt:lpstr>PowerPoint Presentation</vt:lpstr>
      <vt:lpstr>Definitions</vt:lpstr>
      <vt:lpstr>Competency vs Humility </vt:lpstr>
      <vt:lpstr>Transcultural Nursing Society</vt:lpstr>
      <vt:lpstr>Self-Awareness</vt:lpstr>
      <vt:lpstr>Bias</vt:lpstr>
      <vt:lpstr>PowerPoint Presentation</vt:lpstr>
      <vt:lpstr>PowerPoint Presentation</vt:lpstr>
      <vt:lpstr>Good Example of Cultural Divide</vt:lpstr>
      <vt:lpstr>In Fiction</vt:lpstr>
      <vt:lpstr>PowerPoint Presentation</vt:lpstr>
      <vt:lpstr>Literature Review</vt:lpstr>
      <vt:lpstr>So? Let’s Put it Together</vt:lpstr>
      <vt:lpstr>Tools for your Tool Belt</vt:lpstr>
      <vt:lpstr>Strategies for Approaching Others</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Amy Morris</dc:creator>
  <cp:lastModifiedBy>Amy Morris</cp:lastModifiedBy>
  <cp:revision>50</cp:revision>
  <dcterms:created xsi:type="dcterms:W3CDTF">2021-04-27T20:57:27Z</dcterms:created>
  <dcterms:modified xsi:type="dcterms:W3CDTF">2021-05-19T19:34:54Z</dcterms:modified>
</cp:coreProperties>
</file>