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8" r:id="rId1"/>
  </p:sldMasterIdLst>
  <p:sldIdLst>
    <p:sldId id="256" r:id="rId2"/>
    <p:sldId id="258" r:id="rId3"/>
    <p:sldId id="257" r:id="rId4"/>
    <p:sldId id="259" r:id="rId5"/>
    <p:sldId id="260" r:id="rId6"/>
    <p:sldId id="269" r:id="rId7"/>
    <p:sldId id="275" r:id="rId8"/>
    <p:sldId id="261" r:id="rId9"/>
    <p:sldId id="262" r:id="rId10"/>
    <p:sldId id="264" r:id="rId11"/>
    <p:sldId id="281" r:id="rId12"/>
    <p:sldId id="268" r:id="rId13"/>
    <p:sldId id="263" r:id="rId14"/>
    <p:sldId id="270" r:id="rId15"/>
    <p:sldId id="274" r:id="rId16"/>
    <p:sldId id="271" r:id="rId17"/>
    <p:sldId id="273" r:id="rId18"/>
    <p:sldId id="278" r:id="rId19"/>
    <p:sldId id="282" r:id="rId20"/>
    <p:sldId id="283" r:id="rId21"/>
    <p:sldId id="285" r:id="rId22"/>
    <p:sldId id="284" r:id="rId23"/>
    <p:sldId id="287" r:id="rId24"/>
    <p:sldId id="288" r:id="rId25"/>
    <p:sldId id="289" r:id="rId26"/>
    <p:sldId id="290" r:id="rId27"/>
    <p:sldId id="277" r:id="rId28"/>
    <p:sldId id="279" r:id="rId29"/>
    <p:sldId id="267" r:id="rId30"/>
    <p:sldId id="286" r:id="rId31"/>
    <p:sldId id="272" r:id="rId32"/>
    <p:sldId id="276" r:id="rId33"/>
    <p:sldId id="280"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60853-4CFA-49FF-98FF-C7F97B5C607B}" type="doc">
      <dgm:prSet loTypeId="urn:microsoft.com/office/officeart/2005/8/layout/venn1" loCatId="relationship" qsTypeId="urn:microsoft.com/office/officeart/2005/8/quickstyle/simple1" qsCatId="simple" csTypeId="urn:microsoft.com/office/officeart/2005/8/colors/colorful1" csCatId="colorful" phldr="1"/>
      <dgm:spPr/>
    </dgm:pt>
    <dgm:pt modelId="{8F74AE19-B9E0-4CDA-8798-D933FC829BDE}">
      <dgm:prSet phldrT="[Text]"/>
      <dgm:spPr/>
      <dgm:t>
        <a:bodyPr/>
        <a:lstStyle/>
        <a:p>
          <a:r>
            <a:rPr lang="en-US" dirty="0"/>
            <a:t>ALS Awareness Month</a:t>
          </a:r>
        </a:p>
      </dgm:t>
    </dgm:pt>
    <dgm:pt modelId="{1ACB8A32-2DC8-4AF8-A67E-93393308F5CF}" type="parTrans" cxnId="{EBDC4CD0-F802-4ACD-9548-FC3C13233179}">
      <dgm:prSet/>
      <dgm:spPr/>
      <dgm:t>
        <a:bodyPr/>
        <a:lstStyle/>
        <a:p>
          <a:endParaRPr lang="en-US"/>
        </a:p>
      </dgm:t>
    </dgm:pt>
    <dgm:pt modelId="{7F2F768D-9CF8-4773-BD55-9AD06BB71A68}" type="sibTrans" cxnId="{EBDC4CD0-F802-4ACD-9548-FC3C13233179}">
      <dgm:prSet/>
      <dgm:spPr/>
      <dgm:t>
        <a:bodyPr/>
        <a:lstStyle/>
        <a:p>
          <a:endParaRPr lang="en-US"/>
        </a:p>
      </dgm:t>
    </dgm:pt>
    <dgm:pt modelId="{A1C9DA0F-153D-41F9-9533-0E99144CB000}">
      <dgm:prSet phldrT="[Text]"/>
      <dgm:spPr/>
      <dgm:t>
        <a:bodyPr/>
        <a:lstStyle/>
        <a:p>
          <a:r>
            <a:rPr lang="en-US" dirty="0"/>
            <a:t>Mental Health Awareness Month</a:t>
          </a:r>
        </a:p>
      </dgm:t>
    </dgm:pt>
    <dgm:pt modelId="{6E5A3C1F-3722-4030-9E09-4C10E950ABF7}" type="parTrans" cxnId="{93CCB4D5-A9E0-4477-83AE-A7E69A591520}">
      <dgm:prSet/>
      <dgm:spPr/>
      <dgm:t>
        <a:bodyPr/>
        <a:lstStyle/>
        <a:p>
          <a:endParaRPr lang="en-US"/>
        </a:p>
      </dgm:t>
    </dgm:pt>
    <dgm:pt modelId="{BC4538D0-B726-4F1F-BC62-45809D4B5484}" type="sibTrans" cxnId="{93CCB4D5-A9E0-4477-83AE-A7E69A591520}">
      <dgm:prSet/>
      <dgm:spPr/>
      <dgm:t>
        <a:bodyPr/>
        <a:lstStyle/>
        <a:p>
          <a:endParaRPr lang="en-US"/>
        </a:p>
      </dgm:t>
    </dgm:pt>
    <dgm:pt modelId="{7C9DC28F-6825-4031-B080-4E08136FBCC9}">
      <dgm:prSet phldrT="[Text]"/>
      <dgm:spPr/>
      <dgm:t>
        <a:bodyPr/>
        <a:lstStyle/>
        <a:p>
          <a:r>
            <a:rPr lang="en-US" dirty="0"/>
            <a:t>Better Speech and Hearing Month</a:t>
          </a:r>
        </a:p>
      </dgm:t>
    </dgm:pt>
    <dgm:pt modelId="{C95E8D05-98E1-4228-9596-506A417BF1B6}" type="parTrans" cxnId="{9BC82254-6917-480B-95FA-1DF9FD1117A6}">
      <dgm:prSet/>
      <dgm:spPr/>
      <dgm:t>
        <a:bodyPr/>
        <a:lstStyle/>
        <a:p>
          <a:endParaRPr lang="en-US"/>
        </a:p>
      </dgm:t>
    </dgm:pt>
    <dgm:pt modelId="{58FAA946-0BC8-42DC-8799-0D679349FA10}" type="sibTrans" cxnId="{9BC82254-6917-480B-95FA-1DF9FD1117A6}">
      <dgm:prSet/>
      <dgm:spPr/>
      <dgm:t>
        <a:bodyPr/>
        <a:lstStyle/>
        <a:p>
          <a:endParaRPr lang="en-US"/>
        </a:p>
      </dgm:t>
    </dgm:pt>
    <dgm:pt modelId="{88E27CCB-0065-4098-B5FF-155DC09CB5C6}" type="pres">
      <dgm:prSet presAssocID="{6AC60853-4CFA-49FF-98FF-C7F97B5C607B}" presName="compositeShape" presStyleCnt="0">
        <dgm:presLayoutVars>
          <dgm:chMax val="7"/>
          <dgm:dir/>
          <dgm:resizeHandles val="exact"/>
        </dgm:presLayoutVars>
      </dgm:prSet>
      <dgm:spPr/>
    </dgm:pt>
    <dgm:pt modelId="{12858E8B-3FA5-4954-910C-B34E6A0EB4F1}" type="pres">
      <dgm:prSet presAssocID="{8F74AE19-B9E0-4CDA-8798-D933FC829BDE}" presName="circ1" presStyleLbl="vennNode1" presStyleIdx="0" presStyleCnt="3"/>
      <dgm:spPr/>
    </dgm:pt>
    <dgm:pt modelId="{BBEC5B0F-7493-4309-B22A-51083CF154E5}" type="pres">
      <dgm:prSet presAssocID="{8F74AE19-B9E0-4CDA-8798-D933FC829BDE}" presName="circ1Tx" presStyleLbl="revTx" presStyleIdx="0" presStyleCnt="0">
        <dgm:presLayoutVars>
          <dgm:chMax val="0"/>
          <dgm:chPref val="0"/>
          <dgm:bulletEnabled val="1"/>
        </dgm:presLayoutVars>
      </dgm:prSet>
      <dgm:spPr/>
    </dgm:pt>
    <dgm:pt modelId="{47228620-C65C-4163-8E8F-E03A935CC6EF}" type="pres">
      <dgm:prSet presAssocID="{A1C9DA0F-153D-41F9-9533-0E99144CB000}" presName="circ2" presStyleLbl="vennNode1" presStyleIdx="1" presStyleCnt="3"/>
      <dgm:spPr/>
    </dgm:pt>
    <dgm:pt modelId="{FDF41F6E-F032-4129-8FDF-431D95C50472}" type="pres">
      <dgm:prSet presAssocID="{A1C9DA0F-153D-41F9-9533-0E99144CB000}" presName="circ2Tx" presStyleLbl="revTx" presStyleIdx="0" presStyleCnt="0">
        <dgm:presLayoutVars>
          <dgm:chMax val="0"/>
          <dgm:chPref val="0"/>
          <dgm:bulletEnabled val="1"/>
        </dgm:presLayoutVars>
      </dgm:prSet>
      <dgm:spPr/>
    </dgm:pt>
    <dgm:pt modelId="{8B167258-724B-4E09-B601-A2253B37CA98}" type="pres">
      <dgm:prSet presAssocID="{7C9DC28F-6825-4031-B080-4E08136FBCC9}" presName="circ3" presStyleLbl="vennNode1" presStyleIdx="2" presStyleCnt="3"/>
      <dgm:spPr/>
    </dgm:pt>
    <dgm:pt modelId="{E590D736-7AA1-4748-9C60-A61F645A3A38}" type="pres">
      <dgm:prSet presAssocID="{7C9DC28F-6825-4031-B080-4E08136FBCC9}" presName="circ3Tx" presStyleLbl="revTx" presStyleIdx="0" presStyleCnt="0">
        <dgm:presLayoutVars>
          <dgm:chMax val="0"/>
          <dgm:chPref val="0"/>
          <dgm:bulletEnabled val="1"/>
        </dgm:presLayoutVars>
      </dgm:prSet>
      <dgm:spPr/>
    </dgm:pt>
  </dgm:ptLst>
  <dgm:cxnLst>
    <dgm:cxn modelId="{A96AF927-E10A-4511-8EAE-0C2059E6F27E}" type="presOf" srcId="{A1C9DA0F-153D-41F9-9533-0E99144CB000}" destId="{FDF41F6E-F032-4129-8FDF-431D95C50472}" srcOrd="1" destOrd="0" presId="urn:microsoft.com/office/officeart/2005/8/layout/venn1"/>
    <dgm:cxn modelId="{7F2F0F2E-AF1C-439A-9E7E-48D315ED7FBC}" type="presOf" srcId="{7C9DC28F-6825-4031-B080-4E08136FBCC9}" destId="{E590D736-7AA1-4748-9C60-A61F645A3A38}" srcOrd="1" destOrd="0" presId="urn:microsoft.com/office/officeart/2005/8/layout/venn1"/>
    <dgm:cxn modelId="{15119C6E-4925-4203-9221-7264FF7C6D88}" type="presOf" srcId="{A1C9DA0F-153D-41F9-9533-0E99144CB000}" destId="{47228620-C65C-4163-8E8F-E03A935CC6EF}" srcOrd="0" destOrd="0" presId="urn:microsoft.com/office/officeart/2005/8/layout/venn1"/>
    <dgm:cxn modelId="{301DA66F-1F51-42E9-8869-B0590FC05C1D}" type="presOf" srcId="{8F74AE19-B9E0-4CDA-8798-D933FC829BDE}" destId="{BBEC5B0F-7493-4309-B22A-51083CF154E5}" srcOrd="1" destOrd="0" presId="urn:microsoft.com/office/officeart/2005/8/layout/venn1"/>
    <dgm:cxn modelId="{9BC82254-6917-480B-95FA-1DF9FD1117A6}" srcId="{6AC60853-4CFA-49FF-98FF-C7F97B5C607B}" destId="{7C9DC28F-6825-4031-B080-4E08136FBCC9}" srcOrd="2" destOrd="0" parTransId="{C95E8D05-98E1-4228-9596-506A417BF1B6}" sibTransId="{58FAA946-0BC8-42DC-8799-0D679349FA10}"/>
    <dgm:cxn modelId="{E053F2A2-9B1F-4449-A3DA-DCA397085597}" type="presOf" srcId="{6AC60853-4CFA-49FF-98FF-C7F97B5C607B}" destId="{88E27CCB-0065-4098-B5FF-155DC09CB5C6}" srcOrd="0" destOrd="0" presId="urn:microsoft.com/office/officeart/2005/8/layout/venn1"/>
    <dgm:cxn modelId="{66D9F6B0-24BC-4BD2-913A-57B36683EFC2}" type="presOf" srcId="{7C9DC28F-6825-4031-B080-4E08136FBCC9}" destId="{8B167258-724B-4E09-B601-A2253B37CA98}" srcOrd="0" destOrd="0" presId="urn:microsoft.com/office/officeart/2005/8/layout/venn1"/>
    <dgm:cxn modelId="{EBDC4CD0-F802-4ACD-9548-FC3C13233179}" srcId="{6AC60853-4CFA-49FF-98FF-C7F97B5C607B}" destId="{8F74AE19-B9E0-4CDA-8798-D933FC829BDE}" srcOrd="0" destOrd="0" parTransId="{1ACB8A32-2DC8-4AF8-A67E-93393308F5CF}" sibTransId="{7F2F768D-9CF8-4773-BD55-9AD06BB71A68}"/>
    <dgm:cxn modelId="{93CCB4D5-A9E0-4477-83AE-A7E69A591520}" srcId="{6AC60853-4CFA-49FF-98FF-C7F97B5C607B}" destId="{A1C9DA0F-153D-41F9-9533-0E99144CB000}" srcOrd="1" destOrd="0" parTransId="{6E5A3C1F-3722-4030-9E09-4C10E950ABF7}" sibTransId="{BC4538D0-B726-4F1F-BC62-45809D4B5484}"/>
    <dgm:cxn modelId="{2DB03FD8-2C38-471A-8984-E4640F27FA80}" type="presOf" srcId="{8F74AE19-B9E0-4CDA-8798-D933FC829BDE}" destId="{12858E8B-3FA5-4954-910C-B34E6A0EB4F1}" srcOrd="0" destOrd="0" presId="urn:microsoft.com/office/officeart/2005/8/layout/venn1"/>
    <dgm:cxn modelId="{9C0CD499-2FC8-4727-879A-48DC8B84D4D8}" type="presParOf" srcId="{88E27CCB-0065-4098-B5FF-155DC09CB5C6}" destId="{12858E8B-3FA5-4954-910C-B34E6A0EB4F1}" srcOrd="0" destOrd="0" presId="urn:microsoft.com/office/officeart/2005/8/layout/venn1"/>
    <dgm:cxn modelId="{84B12C17-C47D-4008-8BB6-E26009077F28}" type="presParOf" srcId="{88E27CCB-0065-4098-B5FF-155DC09CB5C6}" destId="{BBEC5B0F-7493-4309-B22A-51083CF154E5}" srcOrd="1" destOrd="0" presId="urn:microsoft.com/office/officeart/2005/8/layout/venn1"/>
    <dgm:cxn modelId="{66C3CC07-B109-42E4-80C9-10C26DF2732E}" type="presParOf" srcId="{88E27CCB-0065-4098-B5FF-155DC09CB5C6}" destId="{47228620-C65C-4163-8E8F-E03A935CC6EF}" srcOrd="2" destOrd="0" presId="urn:microsoft.com/office/officeart/2005/8/layout/venn1"/>
    <dgm:cxn modelId="{4CF723CA-12CC-4AAF-BD32-C9E594631CA2}" type="presParOf" srcId="{88E27CCB-0065-4098-B5FF-155DC09CB5C6}" destId="{FDF41F6E-F032-4129-8FDF-431D95C50472}" srcOrd="3" destOrd="0" presId="urn:microsoft.com/office/officeart/2005/8/layout/venn1"/>
    <dgm:cxn modelId="{CD8AC89E-B931-416A-B4AA-82FF038C0D50}" type="presParOf" srcId="{88E27CCB-0065-4098-B5FF-155DC09CB5C6}" destId="{8B167258-724B-4E09-B601-A2253B37CA98}" srcOrd="4" destOrd="0" presId="urn:microsoft.com/office/officeart/2005/8/layout/venn1"/>
    <dgm:cxn modelId="{156B9E6B-823F-4243-9457-F645E748989D}" type="presParOf" srcId="{88E27CCB-0065-4098-B5FF-155DC09CB5C6}" destId="{E590D736-7AA1-4748-9C60-A61F645A3A3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58E8B-3FA5-4954-910C-B34E6A0EB4F1}">
      <dsp:nvSpPr>
        <dsp:cNvPr id="0" name=""/>
        <dsp:cNvSpPr/>
      </dsp:nvSpPr>
      <dsp:spPr>
        <a:xfrm>
          <a:off x="4184403" y="77280"/>
          <a:ext cx="3709461" cy="3709461"/>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ALS Awareness Month</a:t>
          </a:r>
        </a:p>
      </dsp:txBody>
      <dsp:txXfrm>
        <a:off x="4678998" y="726436"/>
        <a:ext cx="2720271" cy="1669257"/>
      </dsp:txXfrm>
    </dsp:sp>
    <dsp:sp modelId="{47228620-C65C-4163-8E8F-E03A935CC6EF}">
      <dsp:nvSpPr>
        <dsp:cNvPr id="0" name=""/>
        <dsp:cNvSpPr/>
      </dsp:nvSpPr>
      <dsp:spPr>
        <a:xfrm>
          <a:off x="5522901" y="2395693"/>
          <a:ext cx="3709461" cy="3709461"/>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Mental Health Awareness Month</a:t>
          </a:r>
        </a:p>
      </dsp:txBody>
      <dsp:txXfrm>
        <a:off x="6657378" y="3353971"/>
        <a:ext cx="2225676" cy="2040203"/>
      </dsp:txXfrm>
    </dsp:sp>
    <dsp:sp modelId="{8B167258-724B-4E09-B601-A2253B37CA98}">
      <dsp:nvSpPr>
        <dsp:cNvPr id="0" name=""/>
        <dsp:cNvSpPr/>
      </dsp:nvSpPr>
      <dsp:spPr>
        <a:xfrm>
          <a:off x="2845906" y="2395693"/>
          <a:ext cx="3709461" cy="3709461"/>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t>Better Speech and Hearing Month</a:t>
          </a:r>
        </a:p>
      </dsp:txBody>
      <dsp:txXfrm>
        <a:off x="3195213" y="3353971"/>
        <a:ext cx="2225676" cy="204020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112348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633AA9-D062-4F16-B06E-97FAC7686AB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42591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274991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9073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71000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273797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42296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99526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181307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59997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10035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633AA9-D062-4F16-B06E-97FAC7686AB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26210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33AA9-D062-4F16-B06E-97FAC7686AB4}"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186088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162037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27940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F633AA9-D062-4F16-B06E-97FAC7686AB4}" type="datetimeFigureOut">
              <a:rPr lang="en-US" smtClean="0"/>
              <a:t>5/13/2022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91451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633AA9-D062-4F16-B06E-97FAC7686AB4}"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4FB96-8241-47D5-B0E1-C01FDEC8E12C}" type="slidenum">
              <a:rPr lang="en-US" smtClean="0"/>
              <a:t>‹#›</a:t>
            </a:fld>
            <a:endParaRPr lang="en-US"/>
          </a:p>
        </p:txBody>
      </p:sp>
    </p:spTree>
    <p:extLst>
      <p:ext uri="{BB962C8B-B14F-4D97-AF65-F5344CB8AC3E}">
        <p14:creationId xmlns:p14="http://schemas.microsoft.com/office/powerpoint/2010/main" val="337628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F633AA9-D062-4F16-B06E-97FAC7686AB4}" type="datetimeFigureOut">
              <a:rPr lang="en-US" smtClean="0"/>
              <a:t>5/13/2022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34FB96-8241-47D5-B0E1-C01FDEC8E12C}" type="slidenum">
              <a:rPr lang="en-US" smtClean="0"/>
              <a:t>‹#›</a:t>
            </a:fld>
            <a:endParaRPr lang="en-US"/>
          </a:p>
        </p:txBody>
      </p:sp>
    </p:spTree>
    <p:extLst>
      <p:ext uri="{BB962C8B-B14F-4D97-AF65-F5344CB8AC3E}">
        <p14:creationId xmlns:p14="http://schemas.microsoft.com/office/powerpoint/2010/main" val="2348994669"/>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Lisa@alsaohio.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2392-BC5F-47F9-B1EA-2179AE173B47}"/>
              </a:ext>
            </a:extLst>
          </p:cNvPr>
          <p:cNvSpPr>
            <a:spLocks noGrp="1"/>
          </p:cNvSpPr>
          <p:nvPr>
            <p:ph type="ctrTitle"/>
          </p:nvPr>
        </p:nvSpPr>
        <p:spPr>
          <a:xfrm>
            <a:off x="368489" y="712930"/>
            <a:ext cx="10795379" cy="3408694"/>
          </a:xfrm>
        </p:spPr>
        <p:txBody>
          <a:bodyPr>
            <a:normAutofit/>
          </a:bodyPr>
          <a:lstStyle/>
          <a:p>
            <a:r>
              <a:rPr lang="en-US" sz="5400" dirty="0"/>
              <a:t>Guidelines for Healthcare Professionals Working with Individuals with Complex Communication Needs</a:t>
            </a:r>
          </a:p>
        </p:txBody>
      </p:sp>
      <p:sp>
        <p:nvSpPr>
          <p:cNvPr id="3" name="Subtitle 2">
            <a:extLst>
              <a:ext uri="{FF2B5EF4-FFF2-40B4-BE49-F238E27FC236}">
                <a16:creationId xmlns:a16="http://schemas.microsoft.com/office/drawing/2014/main" id="{F048C5B7-3366-4E2B-A89F-4315BBAF90D8}"/>
              </a:ext>
            </a:extLst>
          </p:cNvPr>
          <p:cNvSpPr>
            <a:spLocks noGrp="1"/>
          </p:cNvSpPr>
          <p:nvPr>
            <p:ph type="subTitle" idx="1"/>
          </p:nvPr>
        </p:nvSpPr>
        <p:spPr>
          <a:xfrm>
            <a:off x="1633183" y="4339017"/>
            <a:ext cx="9144000" cy="1655762"/>
          </a:xfrm>
        </p:spPr>
        <p:txBody>
          <a:bodyPr>
            <a:normAutofit lnSpcReduction="10000"/>
          </a:bodyPr>
          <a:lstStyle/>
          <a:p>
            <a:r>
              <a:rPr lang="en-US" dirty="0"/>
              <a:t>In Partnership with </a:t>
            </a:r>
          </a:p>
          <a:p>
            <a:r>
              <a:rPr lang="en-US" dirty="0"/>
              <a:t>Mental Health America, the ALS Association Alabama Chapter </a:t>
            </a:r>
          </a:p>
          <a:p>
            <a:r>
              <a:rPr lang="en-US" dirty="0"/>
              <a:t>And</a:t>
            </a:r>
          </a:p>
          <a:p>
            <a:r>
              <a:rPr lang="en-US" dirty="0"/>
              <a:t>The Counseling Clinic</a:t>
            </a:r>
          </a:p>
        </p:txBody>
      </p:sp>
    </p:spTree>
    <p:extLst>
      <p:ext uri="{BB962C8B-B14F-4D97-AF65-F5344CB8AC3E}">
        <p14:creationId xmlns:p14="http://schemas.microsoft.com/office/powerpoint/2010/main" val="192477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2F50-E02C-479B-AE61-5301175B3B78}"/>
              </a:ext>
            </a:extLst>
          </p:cNvPr>
          <p:cNvSpPr>
            <a:spLocks noGrp="1"/>
          </p:cNvSpPr>
          <p:nvPr>
            <p:ph type="title"/>
          </p:nvPr>
        </p:nvSpPr>
        <p:spPr>
          <a:xfrm>
            <a:off x="646111" y="452718"/>
            <a:ext cx="9404723" cy="994342"/>
          </a:xfrm>
        </p:spPr>
        <p:txBody>
          <a:bodyPr/>
          <a:lstStyle/>
          <a:p>
            <a:r>
              <a:rPr lang="en-US" dirty="0"/>
              <a:t>Often disagreement in the research</a:t>
            </a:r>
          </a:p>
        </p:txBody>
      </p:sp>
      <p:sp>
        <p:nvSpPr>
          <p:cNvPr id="3" name="Content Placeholder 2">
            <a:extLst>
              <a:ext uri="{FF2B5EF4-FFF2-40B4-BE49-F238E27FC236}">
                <a16:creationId xmlns:a16="http://schemas.microsoft.com/office/drawing/2014/main" id="{2AA950DE-2B82-4B63-A93D-6DC8C191FDDE}"/>
              </a:ext>
            </a:extLst>
          </p:cNvPr>
          <p:cNvSpPr>
            <a:spLocks noGrp="1"/>
          </p:cNvSpPr>
          <p:nvPr>
            <p:ph idx="1"/>
          </p:nvPr>
        </p:nvSpPr>
        <p:spPr>
          <a:xfrm>
            <a:off x="645130" y="1305018"/>
            <a:ext cx="9404723" cy="4943382"/>
          </a:xfrm>
        </p:spPr>
        <p:txBody>
          <a:bodyPr>
            <a:normAutofit/>
          </a:bodyPr>
          <a:lstStyle/>
          <a:p>
            <a:r>
              <a:rPr lang="en-US" dirty="0"/>
              <a:t>There is often disagreement in the research about the full symptoms associated with a diagnosis of ALS, and surely, the diagnosis represents a large continuum.</a:t>
            </a:r>
          </a:p>
          <a:p>
            <a:r>
              <a:rPr lang="en-US" dirty="0"/>
              <a:t>The previous statements of “muscle movement only” has been a disservice to those living with ALS and their loved ones.</a:t>
            </a:r>
          </a:p>
          <a:p>
            <a:r>
              <a:rPr lang="en-US" dirty="0"/>
              <a:t>Caregivers often take the brunt of personality changes, cognitive, behavioral changes while professionals reinforce “motor only”</a:t>
            </a:r>
          </a:p>
          <a:p>
            <a:r>
              <a:rPr lang="en-US" dirty="0"/>
              <a:t>New literature is examining these issues under a new microscope</a:t>
            </a:r>
          </a:p>
          <a:p>
            <a:pPr marL="0" indent="0">
              <a:buNone/>
            </a:pPr>
            <a:r>
              <a:rPr lang="en-US" b="1" dirty="0"/>
              <a:t>Resource: </a:t>
            </a:r>
          </a:p>
          <a:p>
            <a:pPr marL="0" indent="0" algn="ctr">
              <a:buNone/>
            </a:pPr>
            <a:r>
              <a:rPr lang="en-US" dirty="0"/>
              <a:t>Front. Neurol., 11 March 2019 | </a:t>
            </a:r>
            <a:r>
              <a:rPr lang="en-US" dirty="0">
                <a:hlinkClick r:id="rId2"/>
              </a:rPr>
              <a:t>https://doi.org/10.3389/fneur.2019.00192</a:t>
            </a:r>
            <a:endParaRPr lang="en-US" dirty="0"/>
          </a:p>
          <a:p>
            <a:pPr marL="0" indent="0" algn="ctr">
              <a:buNone/>
            </a:pPr>
            <a:r>
              <a:rPr lang="en-US" b="1" dirty="0"/>
              <a:t>The Impact of Cognitive and Behavioral Symptoms on ALS Patients and Their Caregivers</a:t>
            </a:r>
          </a:p>
          <a:p>
            <a:endParaRPr lang="en-US" dirty="0"/>
          </a:p>
        </p:txBody>
      </p:sp>
    </p:spTree>
    <p:extLst>
      <p:ext uri="{BB962C8B-B14F-4D97-AF65-F5344CB8AC3E}">
        <p14:creationId xmlns:p14="http://schemas.microsoft.com/office/powerpoint/2010/main" val="291169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9CC0-6ECD-4141-9C6C-DC0C99184760}"/>
              </a:ext>
            </a:extLst>
          </p:cNvPr>
          <p:cNvSpPr>
            <a:spLocks noGrp="1"/>
          </p:cNvSpPr>
          <p:nvPr>
            <p:ph type="title"/>
          </p:nvPr>
        </p:nvSpPr>
        <p:spPr/>
        <p:txBody>
          <a:bodyPr/>
          <a:lstStyle/>
          <a:p>
            <a:r>
              <a:rPr lang="en-US" dirty="0"/>
              <a:t>Affect on Relationships and Caregivers</a:t>
            </a:r>
          </a:p>
        </p:txBody>
      </p:sp>
      <p:sp>
        <p:nvSpPr>
          <p:cNvPr id="3" name="Content Placeholder 2">
            <a:extLst>
              <a:ext uri="{FF2B5EF4-FFF2-40B4-BE49-F238E27FC236}">
                <a16:creationId xmlns:a16="http://schemas.microsoft.com/office/drawing/2014/main" id="{4E852975-88C6-4A15-A5CF-2281D29E3EB5}"/>
              </a:ext>
            </a:extLst>
          </p:cNvPr>
          <p:cNvSpPr>
            <a:spLocks noGrp="1"/>
          </p:cNvSpPr>
          <p:nvPr>
            <p:ph idx="1"/>
          </p:nvPr>
        </p:nvSpPr>
        <p:spPr/>
        <p:txBody>
          <a:bodyPr/>
          <a:lstStyle/>
          <a:p>
            <a:r>
              <a:rPr lang="en-US" dirty="0"/>
              <a:t>70% of people with ALS were noted to demonstrate increased self-centeredness and reduced interest for the feelings of others</a:t>
            </a:r>
          </a:p>
          <a:p>
            <a:pPr marL="457200" lvl="1" indent="0">
              <a:buNone/>
            </a:pPr>
            <a:r>
              <a:rPr lang="en-US" dirty="0"/>
              <a:t>(Fisher F, Philpott A, Andrews SC, Maule R, Douglas J. Characterizing social communication changes in amyotrophic lateral sclerosis. </a:t>
            </a:r>
            <a:r>
              <a:rPr lang="en-US" i="1" dirty="0"/>
              <a:t>Int J Lang </a:t>
            </a:r>
            <a:r>
              <a:rPr lang="en-US" i="1" dirty="0" err="1"/>
              <a:t>Commun</a:t>
            </a:r>
            <a:r>
              <a:rPr lang="en-US" i="1" dirty="0"/>
              <a:t> </a:t>
            </a:r>
            <a:r>
              <a:rPr lang="en-US" i="1" dirty="0" err="1"/>
              <a:t>Disord</a:t>
            </a:r>
            <a:r>
              <a:rPr lang="en-US" dirty="0"/>
              <a:t>. (2017) 52:137–42. </a:t>
            </a:r>
            <a:r>
              <a:rPr lang="en-US" dirty="0" err="1"/>
              <a:t>doi</a:t>
            </a:r>
            <a:r>
              <a:rPr lang="en-US" dirty="0"/>
              <a:t>: 10.1111/1460-6984.12267)</a:t>
            </a:r>
          </a:p>
        </p:txBody>
      </p:sp>
    </p:spTree>
    <p:extLst>
      <p:ext uri="{BB962C8B-B14F-4D97-AF65-F5344CB8AC3E}">
        <p14:creationId xmlns:p14="http://schemas.microsoft.com/office/powerpoint/2010/main" val="420352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5BF8-4207-4350-A76F-C34035725F8F}"/>
              </a:ext>
            </a:extLst>
          </p:cNvPr>
          <p:cNvSpPr>
            <a:spLocks noGrp="1"/>
          </p:cNvSpPr>
          <p:nvPr>
            <p:ph type="title"/>
          </p:nvPr>
        </p:nvSpPr>
        <p:spPr/>
        <p:txBody>
          <a:bodyPr/>
          <a:lstStyle/>
          <a:p>
            <a:r>
              <a:rPr lang="en-US" dirty="0"/>
              <a:t>Barriers to Communication</a:t>
            </a:r>
          </a:p>
        </p:txBody>
      </p:sp>
      <p:sp>
        <p:nvSpPr>
          <p:cNvPr id="3" name="Content Placeholder 2">
            <a:extLst>
              <a:ext uri="{FF2B5EF4-FFF2-40B4-BE49-F238E27FC236}">
                <a16:creationId xmlns:a16="http://schemas.microsoft.com/office/drawing/2014/main" id="{F94E36FD-4EC1-4C13-AB1C-1245F9D93BA0}"/>
              </a:ext>
            </a:extLst>
          </p:cNvPr>
          <p:cNvSpPr>
            <a:spLocks noGrp="1"/>
          </p:cNvSpPr>
          <p:nvPr>
            <p:ph idx="1"/>
          </p:nvPr>
        </p:nvSpPr>
        <p:spPr>
          <a:xfrm>
            <a:off x="1103312" y="1241946"/>
            <a:ext cx="10633763" cy="5006454"/>
          </a:xfrm>
        </p:spPr>
        <p:txBody>
          <a:bodyPr>
            <a:normAutofit/>
          </a:bodyPr>
          <a:lstStyle/>
          <a:p>
            <a:r>
              <a:rPr lang="en-US" dirty="0"/>
              <a:t>Pseudobulbar affect (emotional lability), </a:t>
            </a:r>
          </a:p>
          <a:p>
            <a:r>
              <a:rPr lang="en-US" dirty="0"/>
              <a:t>Anarthria (speech loss), </a:t>
            </a:r>
          </a:p>
          <a:p>
            <a:r>
              <a:rPr lang="en-US" dirty="0"/>
              <a:t>Dysarthria (speech impairment), </a:t>
            </a:r>
          </a:p>
          <a:p>
            <a:r>
              <a:rPr lang="en-US" dirty="0"/>
              <a:t>Frontal Temporal- Lobe Dementia </a:t>
            </a:r>
            <a:r>
              <a:rPr lang="en-US" dirty="0" err="1"/>
              <a:t>FTD</a:t>
            </a:r>
            <a:r>
              <a:rPr lang="en-US" dirty="0"/>
              <a:t> (Cognitive-behavioral impairment), and</a:t>
            </a:r>
          </a:p>
          <a:p>
            <a:r>
              <a:rPr lang="en-US" dirty="0"/>
              <a:t>Paralysis</a:t>
            </a:r>
          </a:p>
          <a:p>
            <a:r>
              <a:rPr lang="en-US" dirty="0"/>
              <a:t>Other Barriers:</a:t>
            </a:r>
          </a:p>
          <a:p>
            <a:pPr lvl="1"/>
            <a:r>
              <a:rPr lang="en-US" dirty="0"/>
              <a:t>Language deficits</a:t>
            </a:r>
          </a:p>
          <a:p>
            <a:pPr lvl="1"/>
            <a:r>
              <a:rPr lang="en-US" dirty="0"/>
              <a:t>Executive Functioning Deficits (specifically shifting and working memory, also deficits in naming and verbal fluency, more notable in bulbar onset compared to limb onset)</a:t>
            </a:r>
          </a:p>
          <a:p>
            <a:pPr lvl="1"/>
            <a:r>
              <a:rPr lang="en-US" dirty="0"/>
              <a:t>Social Cognition Deficits: the abilities to perceive, identify and understand, interpret or attribute social situations and other's cognitive and emotional states and to choose on that basis an appropriate reaction as well as poor ability to engage in perspective taking</a:t>
            </a:r>
          </a:p>
        </p:txBody>
      </p:sp>
    </p:spTree>
    <p:extLst>
      <p:ext uri="{BB962C8B-B14F-4D97-AF65-F5344CB8AC3E}">
        <p14:creationId xmlns:p14="http://schemas.microsoft.com/office/powerpoint/2010/main" val="321508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D198-25F4-4B46-9BC6-3DAEC37D7685}"/>
              </a:ext>
            </a:extLst>
          </p:cNvPr>
          <p:cNvSpPr>
            <a:spLocks noGrp="1"/>
          </p:cNvSpPr>
          <p:nvPr>
            <p:ph type="title"/>
          </p:nvPr>
        </p:nvSpPr>
        <p:spPr>
          <a:xfrm>
            <a:off x="646111" y="452718"/>
            <a:ext cx="9404723" cy="1130422"/>
          </a:xfrm>
        </p:spPr>
        <p:txBody>
          <a:bodyPr/>
          <a:lstStyle/>
          <a:p>
            <a:r>
              <a:rPr lang="en-US" dirty="0"/>
              <a:t>Psychosocial Changes</a:t>
            </a:r>
          </a:p>
        </p:txBody>
      </p:sp>
      <p:sp>
        <p:nvSpPr>
          <p:cNvPr id="3" name="Content Placeholder 2">
            <a:extLst>
              <a:ext uri="{FF2B5EF4-FFF2-40B4-BE49-F238E27FC236}">
                <a16:creationId xmlns:a16="http://schemas.microsoft.com/office/drawing/2014/main" id="{2CC0795B-6019-4572-8A21-B66C52A6E1F1}"/>
              </a:ext>
            </a:extLst>
          </p:cNvPr>
          <p:cNvSpPr>
            <a:spLocks noGrp="1"/>
          </p:cNvSpPr>
          <p:nvPr>
            <p:ph idx="1"/>
          </p:nvPr>
        </p:nvSpPr>
        <p:spPr>
          <a:xfrm>
            <a:off x="838200" y="1464816"/>
            <a:ext cx="10515600" cy="5028059"/>
          </a:xfrm>
        </p:spPr>
        <p:txBody>
          <a:bodyPr/>
          <a:lstStyle/>
          <a:p>
            <a:r>
              <a:rPr lang="en-US" dirty="0"/>
              <a:t>Speech changes</a:t>
            </a:r>
          </a:p>
          <a:p>
            <a:r>
              <a:rPr lang="en-US" dirty="0"/>
              <a:t>Facial expression changes</a:t>
            </a:r>
          </a:p>
          <a:p>
            <a:r>
              <a:rPr lang="en-US" dirty="0"/>
              <a:t>Breathing changes</a:t>
            </a:r>
          </a:p>
          <a:p>
            <a:r>
              <a:rPr lang="en-US" dirty="0"/>
              <a:t>Swallowing Changes</a:t>
            </a:r>
          </a:p>
          <a:p>
            <a:r>
              <a:rPr lang="en-US" dirty="0"/>
              <a:t>Cognitive Changes</a:t>
            </a:r>
          </a:p>
          <a:p>
            <a:r>
              <a:rPr lang="en-US" dirty="0"/>
              <a:t>Behavioral and Emotional Changes</a:t>
            </a:r>
          </a:p>
          <a:p>
            <a:r>
              <a:rPr lang="en-US" dirty="0"/>
              <a:t>Family Role Changes</a:t>
            </a:r>
          </a:p>
          <a:p>
            <a:r>
              <a:rPr lang="en-US" dirty="0"/>
              <a:t>Identity Changes</a:t>
            </a:r>
          </a:p>
          <a:p>
            <a:r>
              <a:rPr lang="en-US" dirty="0"/>
              <a:t>Alertness and Readiness Changes (fatigue)</a:t>
            </a:r>
          </a:p>
          <a:p>
            <a:r>
              <a:rPr lang="en-US" dirty="0"/>
              <a:t>Control and Independence Changes</a:t>
            </a:r>
          </a:p>
          <a:p>
            <a:r>
              <a:rPr lang="en-US" dirty="0"/>
              <a:t>EVERYTHING changes</a:t>
            </a:r>
          </a:p>
        </p:txBody>
      </p:sp>
    </p:spTree>
    <p:extLst>
      <p:ext uri="{BB962C8B-B14F-4D97-AF65-F5344CB8AC3E}">
        <p14:creationId xmlns:p14="http://schemas.microsoft.com/office/powerpoint/2010/main" val="55990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714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C9E6-932C-48AE-8854-6C1610B3E056}"/>
              </a:ext>
            </a:extLst>
          </p:cNvPr>
          <p:cNvSpPr>
            <a:spLocks noGrp="1"/>
          </p:cNvSpPr>
          <p:nvPr>
            <p:ph type="title"/>
          </p:nvPr>
        </p:nvSpPr>
        <p:spPr/>
        <p:txBody>
          <a:bodyPr/>
          <a:lstStyle/>
          <a:p>
            <a:r>
              <a:rPr lang="en-US" dirty="0"/>
              <a:t>Useful Strategies to Improve Communication</a:t>
            </a:r>
          </a:p>
        </p:txBody>
      </p:sp>
      <p:sp>
        <p:nvSpPr>
          <p:cNvPr id="3" name="Content Placeholder 2">
            <a:extLst>
              <a:ext uri="{FF2B5EF4-FFF2-40B4-BE49-F238E27FC236}">
                <a16:creationId xmlns:a16="http://schemas.microsoft.com/office/drawing/2014/main" id="{BBBB3861-AC4A-4ADD-977E-44919DD50225}"/>
              </a:ext>
            </a:extLst>
          </p:cNvPr>
          <p:cNvSpPr>
            <a:spLocks noGrp="1"/>
          </p:cNvSpPr>
          <p:nvPr>
            <p:ph idx="1"/>
          </p:nvPr>
        </p:nvSpPr>
        <p:spPr>
          <a:xfrm>
            <a:off x="426128" y="1853248"/>
            <a:ext cx="10573305" cy="4395151"/>
          </a:xfrm>
        </p:spPr>
        <p:txBody>
          <a:bodyPr>
            <a:normAutofit lnSpcReduction="10000"/>
          </a:bodyPr>
          <a:lstStyle/>
          <a:p>
            <a:pPr fontAlgn="base"/>
            <a:r>
              <a:rPr lang="en-US" dirty="0"/>
              <a:t>Slow down rate of speech </a:t>
            </a:r>
          </a:p>
          <a:p>
            <a:pPr fontAlgn="base"/>
            <a:r>
              <a:rPr lang="en-US" dirty="0"/>
              <a:t>Use full breath and speak only 3-4 words per breath (or less)</a:t>
            </a:r>
          </a:p>
          <a:p>
            <a:pPr fontAlgn="base"/>
            <a:r>
              <a:rPr lang="en-US" dirty="0"/>
              <a:t>Use short sentences and make sure your listener follows along </a:t>
            </a:r>
          </a:p>
          <a:p>
            <a:pPr fontAlgn="base"/>
            <a:r>
              <a:rPr lang="en-US" dirty="0"/>
              <a:t>Exaggerate mouth movements </a:t>
            </a:r>
          </a:p>
          <a:p>
            <a:pPr fontAlgn="base"/>
            <a:r>
              <a:rPr lang="en-US" dirty="0"/>
              <a:t>Use a letter board to point to the first letter of a word (helps with pacing/slowing AND understanding) </a:t>
            </a:r>
          </a:p>
          <a:p>
            <a:pPr fontAlgn="base"/>
            <a:r>
              <a:rPr lang="en-US" dirty="0"/>
              <a:t>Plan your day and energy levels, may not be able to communicate well the day AFTER a full clinic visit or family event </a:t>
            </a:r>
          </a:p>
          <a:p>
            <a:pPr fontAlgn="base"/>
            <a:r>
              <a:rPr lang="en-US" dirty="0"/>
              <a:t>If your speech is clear but difficult to project, ask your </a:t>
            </a:r>
            <a:r>
              <a:rPr lang="en-US" dirty="0" err="1"/>
              <a:t>SLP</a:t>
            </a:r>
            <a:r>
              <a:rPr lang="en-US" dirty="0"/>
              <a:t> about hands-free voice amplification systems.</a:t>
            </a:r>
          </a:p>
          <a:p>
            <a:r>
              <a:rPr lang="en-US" dirty="0"/>
              <a:t>Listeners should confirm message either at each word level or phrase/sentence level.</a:t>
            </a:r>
          </a:p>
        </p:txBody>
      </p:sp>
    </p:spTree>
    <p:extLst>
      <p:ext uri="{BB962C8B-B14F-4D97-AF65-F5344CB8AC3E}">
        <p14:creationId xmlns:p14="http://schemas.microsoft.com/office/powerpoint/2010/main" val="268140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C347-A7FA-4E76-8166-B55DCF6F02B6}"/>
              </a:ext>
            </a:extLst>
          </p:cNvPr>
          <p:cNvSpPr>
            <a:spLocks noGrp="1"/>
          </p:cNvSpPr>
          <p:nvPr>
            <p:ph type="title"/>
          </p:nvPr>
        </p:nvSpPr>
        <p:spPr/>
        <p:txBody>
          <a:bodyPr/>
          <a:lstStyle/>
          <a:p>
            <a:r>
              <a:rPr lang="en-US" dirty="0" err="1"/>
              <a:t>HiTech</a:t>
            </a:r>
            <a:r>
              <a:rPr lang="en-US" dirty="0"/>
              <a:t>, </a:t>
            </a:r>
            <a:r>
              <a:rPr lang="en-US" dirty="0" err="1"/>
              <a:t>Notech</a:t>
            </a:r>
            <a:r>
              <a:rPr lang="en-US" dirty="0"/>
              <a:t>, Rapid Access</a:t>
            </a:r>
          </a:p>
        </p:txBody>
      </p:sp>
      <p:sp>
        <p:nvSpPr>
          <p:cNvPr id="3" name="Content Placeholder 2">
            <a:extLst>
              <a:ext uri="{FF2B5EF4-FFF2-40B4-BE49-F238E27FC236}">
                <a16:creationId xmlns:a16="http://schemas.microsoft.com/office/drawing/2014/main" id="{64DA67E7-73BE-41FA-94D2-6F35DCF00F77}"/>
              </a:ext>
            </a:extLst>
          </p:cNvPr>
          <p:cNvSpPr>
            <a:spLocks noGrp="1"/>
          </p:cNvSpPr>
          <p:nvPr>
            <p:ph idx="1"/>
          </p:nvPr>
        </p:nvSpPr>
        <p:spPr/>
        <p:txBody>
          <a:bodyPr/>
          <a:lstStyle/>
          <a:p>
            <a:pPr marL="0" indent="0">
              <a:buNone/>
            </a:pPr>
            <a:r>
              <a:rPr lang="en-US" dirty="0"/>
              <a:t>YES!</a:t>
            </a:r>
          </a:p>
          <a:p>
            <a:pPr marL="0" indent="0">
              <a:buNone/>
            </a:pPr>
            <a:endParaRPr lang="en-US" dirty="0"/>
          </a:p>
          <a:p>
            <a:pPr marL="0" indent="0">
              <a:buNone/>
            </a:pPr>
            <a:r>
              <a:rPr lang="en-US" dirty="0"/>
              <a:t>ALL forms of communication!</a:t>
            </a:r>
          </a:p>
        </p:txBody>
      </p:sp>
    </p:spTree>
    <p:extLst>
      <p:ext uri="{BB962C8B-B14F-4D97-AF65-F5344CB8AC3E}">
        <p14:creationId xmlns:p14="http://schemas.microsoft.com/office/powerpoint/2010/main" val="35589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8793-A15E-4B10-BF39-B2D83DE16780}"/>
              </a:ext>
            </a:extLst>
          </p:cNvPr>
          <p:cNvSpPr>
            <a:spLocks noGrp="1"/>
          </p:cNvSpPr>
          <p:nvPr>
            <p:ph type="title"/>
          </p:nvPr>
        </p:nvSpPr>
        <p:spPr/>
        <p:txBody>
          <a:bodyPr/>
          <a:lstStyle/>
          <a:p>
            <a:r>
              <a:rPr lang="en-US" dirty="0"/>
              <a:t>Benefits of </a:t>
            </a:r>
            <a:r>
              <a:rPr lang="en-US" dirty="0" err="1"/>
              <a:t>AAC</a:t>
            </a:r>
            <a:endParaRPr lang="en-US" dirty="0"/>
          </a:p>
        </p:txBody>
      </p:sp>
      <p:sp>
        <p:nvSpPr>
          <p:cNvPr id="3" name="Content Placeholder 2">
            <a:extLst>
              <a:ext uri="{FF2B5EF4-FFF2-40B4-BE49-F238E27FC236}">
                <a16:creationId xmlns:a16="http://schemas.microsoft.com/office/drawing/2014/main" id="{FC4F3108-E349-483A-A7F4-CF134BC79554}"/>
              </a:ext>
            </a:extLst>
          </p:cNvPr>
          <p:cNvSpPr>
            <a:spLocks noGrp="1"/>
          </p:cNvSpPr>
          <p:nvPr>
            <p:ph idx="1"/>
          </p:nvPr>
        </p:nvSpPr>
        <p:spPr/>
        <p:txBody>
          <a:bodyPr/>
          <a:lstStyle/>
          <a:p>
            <a:r>
              <a:rPr lang="en-US" dirty="0"/>
              <a:t>The reported findings make clear that enabling complex communication independent of a “translation” by caregivers/next-of-kin and thus patient autonomy is crucial for the preservation of psychological wellbeing of severely disabled patients. </a:t>
            </a:r>
          </a:p>
          <a:p>
            <a:r>
              <a:rPr lang="en-US" dirty="0" err="1"/>
              <a:t>Ozanne</a:t>
            </a:r>
            <a:r>
              <a:rPr lang="en-US" dirty="0"/>
              <a:t> AO, </a:t>
            </a:r>
            <a:r>
              <a:rPr lang="en-US" dirty="0" err="1"/>
              <a:t>Graneheim</a:t>
            </a:r>
            <a:r>
              <a:rPr lang="en-US" dirty="0"/>
              <a:t> UH, Strang S. Finding meaning despite anxiety over life and death in amyotrophic lateral sclerosis patients. </a:t>
            </a:r>
            <a:r>
              <a:rPr lang="en-US" i="1" dirty="0"/>
              <a:t>J Clin </a:t>
            </a:r>
            <a:r>
              <a:rPr lang="en-US" i="1" dirty="0" err="1"/>
              <a:t>Nurs</a:t>
            </a:r>
            <a:r>
              <a:rPr lang="en-US" dirty="0"/>
              <a:t>. (2013) 22:2141–9. </a:t>
            </a:r>
            <a:r>
              <a:rPr lang="en-US" dirty="0" err="1"/>
              <a:t>doi</a:t>
            </a:r>
            <a:r>
              <a:rPr lang="en-US" dirty="0"/>
              <a:t>: 10.1111/jocn.12071</a:t>
            </a:r>
          </a:p>
        </p:txBody>
      </p:sp>
    </p:spTree>
    <p:extLst>
      <p:ext uri="{BB962C8B-B14F-4D97-AF65-F5344CB8AC3E}">
        <p14:creationId xmlns:p14="http://schemas.microsoft.com/office/powerpoint/2010/main" val="254875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C02-64E7-4FFF-B7A3-A834B553F2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4C4CBB-0030-42B8-A090-D7086536A6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709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97F6-B8F1-4B89-951A-9EA2EDE79338}"/>
              </a:ext>
            </a:extLst>
          </p:cNvPr>
          <p:cNvSpPr>
            <a:spLocks noGrp="1"/>
          </p:cNvSpPr>
          <p:nvPr>
            <p:ph type="title"/>
          </p:nvPr>
        </p:nvSpPr>
        <p:spPr/>
        <p:txBody>
          <a:bodyPr/>
          <a:lstStyle/>
          <a:p>
            <a:r>
              <a:rPr lang="en-US" dirty="0"/>
              <a:t>Specific Suggestions and Strategies</a:t>
            </a:r>
            <a:br>
              <a:rPr lang="en-US" dirty="0"/>
            </a:br>
            <a:r>
              <a:rPr lang="en-US" sz="3200" dirty="0"/>
              <a:t>Notes for the professional </a:t>
            </a:r>
          </a:p>
        </p:txBody>
      </p:sp>
      <p:sp>
        <p:nvSpPr>
          <p:cNvPr id="3" name="Content Placeholder 2">
            <a:extLst>
              <a:ext uri="{FF2B5EF4-FFF2-40B4-BE49-F238E27FC236}">
                <a16:creationId xmlns:a16="http://schemas.microsoft.com/office/drawing/2014/main" id="{B249B24D-1661-4029-B3F5-5A10FDA06D8C}"/>
              </a:ext>
            </a:extLst>
          </p:cNvPr>
          <p:cNvSpPr>
            <a:spLocks noGrp="1"/>
          </p:cNvSpPr>
          <p:nvPr>
            <p:ph idx="1"/>
          </p:nvPr>
        </p:nvSpPr>
        <p:spPr>
          <a:xfrm>
            <a:off x="754602" y="1853248"/>
            <a:ext cx="10040645" cy="4395151"/>
          </a:xfrm>
        </p:spPr>
        <p:txBody>
          <a:bodyPr>
            <a:normAutofit fontScale="92500" lnSpcReduction="10000"/>
          </a:bodyPr>
          <a:lstStyle/>
          <a:p>
            <a:r>
              <a:rPr lang="en-US" dirty="0"/>
              <a:t>Learn about the client’s desired communication “system”</a:t>
            </a:r>
          </a:p>
          <a:p>
            <a:r>
              <a:rPr lang="en-US" dirty="0"/>
              <a:t>BE HONEST when you do not understand the message!</a:t>
            </a:r>
          </a:p>
          <a:p>
            <a:r>
              <a:rPr lang="en-US" dirty="0"/>
              <a:t>Discuss appropriateness of including a communication helper who is familiar with client’s communication “system” (at least in the early sessions) until you feel more comfortable</a:t>
            </a:r>
          </a:p>
          <a:p>
            <a:r>
              <a:rPr lang="en-US" dirty="0"/>
              <a:t>Consult with a local speech language pathologist for recommendations or team intervention.</a:t>
            </a:r>
          </a:p>
          <a:p>
            <a:r>
              <a:rPr lang="en-US" dirty="0"/>
              <a:t>Remind yourself to slow down and allow the client time to think and to compose a response or spoken thought</a:t>
            </a:r>
          </a:p>
          <a:p>
            <a:r>
              <a:rPr lang="en-US" dirty="0"/>
              <a:t>Think about where you will sit as you will need to see both the client’s facial expressions AND the communication screen if using hi tech </a:t>
            </a:r>
          </a:p>
          <a:p>
            <a:r>
              <a:rPr lang="en-US" dirty="0"/>
              <a:t> Traditional thoughts of “resistant to therapy” or “poor compliance” may not fit the person living with ALS </a:t>
            </a:r>
          </a:p>
        </p:txBody>
      </p:sp>
    </p:spTree>
    <p:extLst>
      <p:ext uri="{BB962C8B-B14F-4D97-AF65-F5344CB8AC3E}">
        <p14:creationId xmlns:p14="http://schemas.microsoft.com/office/powerpoint/2010/main" val="122316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7B7C0B-1CBB-4565-82CA-845D5309F06A}"/>
              </a:ext>
            </a:extLst>
          </p:cNvPr>
          <p:cNvSpPr>
            <a:spLocks noGrp="1"/>
          </p:cNvSpPr>
          <p:nvPr>
            <p:ph idx="1"/>
          </p:nvPr>
        </p:nvSpPr>
        <p:spPr/>
        <p:txBody>
          <a:bodyPr/>
          <a:lstStyle/>
          <a:p>
            <a:pPr marL="0" indent="0" algn="ctr">
              <a:buNone/>
            </a:pPr>
            <a:r>
              <a:rPr lang="en-US" sz="2800" dirty="0"/>
              <a:t>Lisa M. Bruening, M.S., CCC-</a:t>
            </a:r>
            <a:r>
              <a:rPr lang="en-US" sz="2800" dirty="0" err="1"/>
              <a:t>SLP</a:t>
            </a:r>
            <a:endParaRPr lang="en-US" sz="2800" dirty="0"/>
          </a:p>
          <a:p>
            <a:pPr marL="0" indent="0" algn="ctr">
              <a:buNone/>
            </a:pPr>
            <a:r>
              <a:rPr lang="en-US" sz="2800" dirty="0"/>
              <a:t>The ALS Association Northern Ohio Chapter</a:t>
            </a:r>
          </a:p>
          <a:p>
            <a:pPr marL="0" indent="0" algn="ctr">
              <a:buNone/>
            </a:pPr>
            <a:r>
              <a:rPr lang="en-US" sz="2800" dirty="0">
                <a:hlinkClick r:id="rId2"/>
              </a:rPr>
              <a:t>Lisa@alsaohio.org</a:t>
            </a:r>
            <a:endParaRPr lang="en-US" sz="2800" dirty="0"/>
          </a:p>
          <a:p>
            <a:pPr marL="0" indent="0" algn="ctr">
              <a:buNone/>
            </a:pPr>
            <a:r>
              <a:rPr lang="en-US" sz="2800" dirty="0"/>
              <a:t>216-867-1262 (Mobile voice and text)</a:t>
            </a:r>
          </a:p>
          <a:p>
            <a:pPr marL="0" indent="0">
              <a:buNone/>
            </a:pPr>
            <a:endParaRPr lang="en-US" dirty="0"/>
          </a:p>
        </p:txBody>
      </p:sp>
    </p:spTree>
    <p:extLst>
      <p:ext uri="{BB962C8B-B14F-4D97-AF65-F5344CB8AC3E}">
        <p14:creationId xmlns:p14="http://schemas.microsoft.com/office/powerpoint/2010/main" val="266679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BDDC-8D07-49E2-8EA8-DEB531A4BE00}"/>
              </a:ext>
            </a:extLst>
          </p:cNvPr>
          <p:cNvSpPr>
            <a:spLocks noGrp="1"/>
          </p:cNvSpPr>
          <p:nvPr>
            <p:ph type="title"/>
          </p:nvPr>
        </p:nvSpPr>
        <p:spPr>
          <a:xfrm>
            <a:off x="541538" y="337308"/>
            <a:ext cx="10298098" cy="1171896"/>
          </a:xfrm>
        </p:spPr>
        <p:txBody>
          <a:bodyPr/>
          <a:lstStyle/>
          <a:p>
            <a:r>
              <a:rPr lang="en-US" dirty="0"/>
              <a:t>Suggestions and Strategies (</a:t>
            </a:r>
            <a:r>
              <a:rPr lang="en-US" sz="3600" dirty="0"/>
              <a:t>continued</a:t>
            </a:r>
            <a:r>
              <a:rPr lang="en-US" dirty="0"/>
              <a:t>)</a:t>
            </a:r>
            <a:br>
              <a:rPr lang="en-US" dirty="0"/>
            </a:br>
            <a:r>
              <a:rPr lang="en-US" sz="3200" dirty="0"/>
              <a:t>Notes for the professional</a:t>
            </a:r>
          </a:p>
        </p:txBody>
      </p:sp>
      <p:sp>
        <p:nvSpPr>
          <p:cNvPr id="3" name="Content Placeholder 2">
            <a:extLst>
              <a:ext uri="{FF2B5EF4-FFF2-40B4-BE49-F238E27FC236}">
                <a16:creationId xmlns:a16="http://schemas.microsoft.com/office/drawing/2014/main" id="{0267EFFA-5460-41C6-A31C-6DF21C426699}"/>
              </a:ext>
            </a:extLst>
          </p:cNvPr>
          <p:cNvSpPr>
            <a:spLocks noGrp="1"/>
          </p:cNvSpPr>
          <p:nvPr>
            <p:ph idx="1"/>
          </p:nvPr>
        </p:nvSpPr>
        <p:spPr>
          <a:xfrm>
            <a:off x="1103312" y="1766656"/>
            <a:ext cx="8946541" cy="4481743"/>
          </a:xfrm>
        </p:spPr>
        <p:txBody>
          <a:bodyPr/>
          <a:lstStyle/>
          <a:p>
            <a:r>
              <a:rPr lang="en-US" dirty="0"/>
              <a:t>Give clear signals when changing topics of conversation</a:t>
            </a:r>
          </a:p>
          <a:p>
            <a:r>
              <a:rPr lang="en-US" dirty="0"/>
              <a:t>Be mindful of changes in muscle strength and muscle control can impair facial muscles and ability to modulate the volume and manner spoken words are produced.  (i.e. flaccid face doesn’t mean disinterest or aloof)</a:t>
            </a:r>
          </a:p>
          <a:p>
            <a:r>
              <a:rPr lang="en-US" dirty="0"/>
              <a:t>DON’T GUESS or COMPLETE A MESSAGE without asking permission from the client if this is acceptable </a:t>
            </a:r>
          </a:p>
          <a:p>
            <a:r>
              <a:rPr lang="en-US" dirty="0"/>
              <a:t>Stay in the interaction while the client is composing the message</a:t>
            </a:r>
          </a:p>
          <a:p>
            <a:r>
              <a:rPr lang="en-US" dirty="0"/>
              <a:t>Likewise, when the device is speaking, make eye contact with the client who will be watching your facial expressions for reaction</a:t>
            </a:r>
          </a:p>
          <a:p>
            <a:r>
              <a:rPr lang="en-US" dirty="0"/>
              <a:t>Technology is unreliable; be prepared with a back up method</a:t>
            </a:r>
          </a:p>
          <a:p>
            <a:endParaRPr lang="en-US" dirty="0"/>
          </a:p>
        </p:txBody>
      </p:sp>
    </p:spTree>
    <p:extLst>
      <p:ext uri="{BB962C8B-B14F-4D97-AF65-F5344CB8AC3E}">
        <p14:creationId xmlns:p14="http://schemas.microsoft.com/office/powerpoint/2010/main" val="250459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C1F6-371C-4D02-AA41-5E56EC0BC8E6}"/>
              </a:ext>
            </a:extLst>
          </p:cNvPr>
          <p:cNvSpPr>
            <a:spLocks noGrp="1"/>
          </p:cNvSpPr>
          <p:nvPr>
            <p:ph type="title"/>
          </p:nvPr>
        </p:nvSpPr>
        <p:spPr>
          <a:xfrm>
            <a:off x="479395" y="452718"/>
            <a:ext cx="9969622" cy="1400530"/>
          </a:xfrm>
        </p:spPr>
        <p:txBody>
          <a:bodyPr/>
          <a:lstStyle/>
          <a:p>
            <a:r>
              <a:rPr lang="en-US" dirty="0"/>
              <a:t>Suggestions and Strategies (</a:t>
            </a:r>
            <a:r>
              <a:rPr lang="en-US" sz="3200" dirty="0"/>
              <a:t>continued</a:t>
            </a:r>
            <a:r>
              <a:rPr lang="en-US" dirty="0"/>
              <a:t>)</a:t>
            </a:r>
            <a:br>
              <a:rPr lang="en-US" dirty="0"/>
            </a:br>
            <a:r>
              <a:rPr lang="en-US" sz="3200" dirty="0"/>
              <a:t>Notes for the professional </a:t>
            </a:r>
          </a:p>
        </p:txBody>
      </p:sp>
      <p:sp>
        <p:nvSpPr>
          <p:cNvPr id="3" name="Content Placeholder 2">
            <a:extLst>
              <a:ext uri="{FF2B5EF4-FFF2-40B4-BE49-F238E27FC236}">
                <a16:creationId xmlns:a16="http://schemas.microsoft.com/office/drawing/2014/main" id="{3D9167D2-C635-47DA-9221-ACE91A51B455}"/>
              </a:ext>
            </a:extLst>
          </p:cNvPr>
          <p:cNvSpPr>
            <a:spLocks noGrp="1"/>
          </p:cNvSpPr>
          <p:nvPr>
            <p:ph idx="1"/>
          </p:nvPr>
        </p:nvSpPr>
        <p:spPr/>
        <p:txBody>
          <a:bodyPr/>
          <a:lstStyle/>
          <a:p>
            <a:r>
              <a:rPr lang="en-US" dirty="0"/>
              <a:t>Reasoning blocks… is it stubbornness, rigid thinking, inflexibility, or something more??</a:t>
            </a:r>
          </a:p>
          <a:p>
            <a:r>
              <a:rPr lang="en-US" dirty="0"/>
              <a:t>Pseudobulbar Affect or “normal” grief and emotion??</a:t>
            </a:r>
          </a:p>
          <a:p>
            <a:r>
              <a:rPr lang="en-US" dirty="0"/>
              <a:t>Consider developing specific communication boards and templates for common therapeutic strategies (reach out to a local </a:t>
            </a:r>
            <a:r>
              <a:rPr lang="en-US" dirty="0" err="1"/>
              <a:t>AAC</a:t>
            </a:r>
            <a:r>
              <a:rPr lang="en-US" dirty="0"/>
              <a:t> center or University program- students would welcome opportunities for real life experience)</a:t>
            </a:r>
          </a:p>
        </p:txBody>
      </p:sp>
    </p:spTree>
    <p:extLst>
      <p:ext uri="{BB962C8B-B14F-4D97-AF65-F5344CB8AC3E}">
        <p14:creationId xmlns:p14="http://schemas.microsoft.com/office/powerpoint/2010/main" val="289486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5226-65F9-4628-8736-662814AAB0BF}"/>
              </a:ext>
            </a:extLst>
          </p:cNvPr>
          <p:cNvSpPr>
            <a:spLocks noGrp="1"/>
          </p:cNvSpPr>
          <p:nvPr>
            <p:ph type="title"/>
          </p:nvPr>
        </p:nvSpPr>
        <p:spPr>
          <a:xfrm>
            <a:off x="583968" y="328431"/>
            <a:ext cx="9404723" cy="763523"/>
          </a:xfrm>
        </p:spPr>
        <p:txBody>
          <a:bodyPr/>
          <a:lstStyle/>
          <a:p>
            <a:r>
              <a:rPr lang="en-US" dirty="0"/>
              <a:t>Specific Guidelines</a:t>
            </a:r>
          </a:p>
        </p:txBody>
      </p:sp>
      <p:sp>
        <p:nvSpPr>
          <p:cNvPr id="3" name="Content Placeholder 2">
            <a:extLst>
              <a:ext uri="{FF2B5EF4-FFF2-40B4-BE49-F238E27FC236}">
                <a16:creationId xmlns:a16="http://schemas.microsoft.com/office/drawing/2014/main" id="{79A2CF2D-481E-4AE7-897A-2CD9A718BC16}"/>
              </a:ext>
            </a:extLst>
          </p:cNvPr>
          <p:cNvSpPr>
            <a:spLocks noGrp="1"/>
          </p:cNvSpPr>
          <p:nvPr>
            <p:ph idx="1"/>
          </p:nvPr>
        </p:nvSpPr>
        <p:spPr>
          <a:xfrm>
            <a:off x="435006" y="1091954"/>
            <a:ext cx="10662081" cy="5690586"/>
          </a:xfrm>
        </p:spPr>
        <p:txBody>
          <a:bodyPr/>
          <a:lstStyle/>
          <a:p>
            <a:r>
              <a:rPr lang="en-US" dirty="0"/>
              <a:t>Preparing for meetings…</a:t>
            </a:r>
          </a:p>
          <a:p>
            <a:r>
              <a:rPr lang="en-US" dirty="0"/>
              <a:t>Dealing with breaks and delays in the conversation…</a:t>
            </a:r>
          </a:p>
          <a:p>
            <a:r>
              <a:rPr lang="en-US" dirty="0"/>
              <a:t>Dealing with limited message set (such as with picture or word boards)…</a:t>
            </a:r>
          </a:p>
          <a:p>
            <a:r>
              <a:rPr lang="en-US" dirty="0"/>
              <a:t>Be mindful of closed vs open question sets. </a:t>
            </a:r>
          </a:p>
          <a:p>
            <a:r>
              <a:rPr lang="en-US" dirty="0"/>
              <a:t>Be mindful of client’s cognition, language including comprehension, retention and recall. (Not always reliably noted in medical history)</a:t>
            </a:r>
          </a:p>
          <a:p>
            <a:r>
              <a:rPr lang="en-US" dirty="0"/>
              <a:t>Seeking additional information…</a:t>
            </a:r>
          </a:p>
          <a:p>
            <a:r>
              <a:rPr lang="en-US" dirty="0"/>
              <a:t>Managing privacy and confidentiality…</a:t>
            </a:r>
          </a:p>
          <a:p>
            <a:r>
              <a:rPr lang="en-US" dirty="0"/>
              <a:t>Ensuring client directed counselling (see Serious Illness Conversation Guide)</a:t>
            </a:r>
          </a:p>
          <a:p>
            <a:r>
              <a:rPr lang="en-US" dirty="0"/>
              <a:t>Ensuring accuracy and congruency…</a:t>
            </a:r>
          </a:p>
          <a:p>
            <a:r>
              <a:rPr lang="en-US" dirty="0"/>
              <a:t>Attending to client comfort…</a:t>
            </a:r>
          </a:p>
          <a:p>
            <a:r>
              <a:rPr lang="en-US" dirty="0"/>
              <a:t>Moving beyond the concrete and the “safe”..</a:t>
            </a:r>
          </a:p>
          <a:p>
            <a:r>
              <a:rPr lang="en-US" dirty="0"/>
              <a:t>AGAIN, managing ones own values and beliefs</a:t>
            </a:r>
          </a:p>
          <a:p>
            <a:pPr marL="57150" indent="0">
              <a:buNone/>
            </a:pPr>
            <a:endParaRPr lang="en-US" dirty="0"/>
          </a:p>
          <a:p>
            <a:endParaRPr lang="en-US" dirty="0"/>
          </a:p>
        </p:txBody>
      </p:sp>
    </p:spTree>
    <p:extLst>
      <p:ext uri="{BB962C8B-B14F-4D97-AF65-F5344CB8AC3E}">
        <p14:creationId xmlns:p14="http://schemas.microsoft.com/office/powerpoint/2010/main" val="263826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9EA3-691C-410F-BA6B-7BD312B78984}"/>
              </a:ext>
            </a:extLst>
          </p:cNvPr>
          <p:cNvSpPr>
            <a:spLocks noGrp="1"/>
          </p:cNvSpPr>
          <p:nvPr>
            <p:ph type="title"/>
          </p:nvPr>
        </p:nvSpPr>
        <p:spPr>
          <a:xfrm>
            <a:off x="630315" y="452718"/>
            <a:ext cx="9472473" cy="825666"/>
          </a:xfrm>
        </p:spPr>
        <p:txBody>
          <a:bodyPr/>
          <a:lstStyle/>
          <a:p>
            <a:r>
              <a:rPr lang="en-US" dirty="0"/>
              <a:t>Beyond Speech Alone </a:t>
            </a:r>
            <a:br>
              <a:rPr lang="en-US" dirty="0"/>
            </a:br>
            <a:endParaRPr lang="en-US" sz="2000" dirty="0"/>
          </a:p>
        </p:txBody>
      </p:sp>
      <p:pic>
        <p:nvPicPr>
          <p:cNvPr id="4" name="Content Placeholder 3">
            <a:extLst>
              <a:ext uri="{FF2B5EF4-FFF2-40B4-BE49-F238E27FC236}">
                <a16:creationId xmlns:a16="http://schemas.microsoft.com/office/drawing/2014/main" id="{4CD81774-B31B-4F0C-9F59-27B6B166DC6D}"/>
              </a:ext>
            </a:extLst>
          </p:cNvPr>
          <p:cNvPicPr>
            <a:picLocks noGrp="1"/>
          </p:cNvPicPr>
          <p:nvPr>
            <p:ph idx="1"/>
          </p:nvPr>
        </p:nvPicPr>
        <p:blipFill rotWithShape="1">
          <a:blip r:embed="rId2"/>
          <a:srcRect l="37051" t="17322" r="18461" b="11795"/>
          <a:stretch/>
        </p:blipFill>
        <p:spPr bwMode="auto">
          <a:xfrm>
            <a:off x="1713391" y="1189608"/>
            <a:ext cx="7075502" cy="5339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810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2871-EE56-4DA9-9A12-0E993CD101C9}"/>
              </a:ext>
            </a:extLst>
          </p:cNvPr>
          <p:cNvSpPr>
            <a:spLocks noGrp="1"/>
          </p:cNvSpPr>
          <p:nvPr>
            <p:ph type="title"/>
          </p:nvPr>
        </p:nvSpPr>
        <p:spPr>
          <a:xfrm>
            <a:off x="646111" y="452718"/>
            <a:ext cx="9404723" cy="1171896"/>
          </a:xfrm>
        </p:spPr>
        <p:txBody>
          <a:bodyPr/>
          <a:lstStyle/>
          <a:p>
            <a:r>
              <a:rPr lang="en-US" sz="2000" dirty="0"/>
              <a:t>https://www.myalliedhealthspace.org/resources/beyond-speech-alone-guidelines-for-practitioners-providing-counselling-services-to-clients-with-disabilities-and-complex-communication-needs</a:t>
            </a:r>
          </a:p>
        </p:txBody>
      </p:sp>
      <p:pic>
        <p:nvPicPr>
          <p:cNvPr id="4" name="Content Placeholder 3">
            <a:extLst>
              <a:ext uri="{FF2B5EF4-FFF2-40B4-BE49-F238E27FC236}">
                <a16:creationId xmlns:a16="http://schemas.microsoft.com/office/drawing/2014/main" id="{F03FA37D-828F-488D-8228-73CC7D061CA0}"/>
              </a:ext>
            </a:extLst>
          </p:cNvPr>
          <p:cNvPicPr>
            <a:picLocks noGrp="1" noChangeAspect="1"/>
          </p:cNvPicPr>
          <p:nvPr>
            <p:ph idx="1"/>
          </p:nvPr>
        </p:nvPicPr>
        <p:blipFill>
          <a:blip r:embed="rId2"/>
          <a:stretch>
            <a:fillRect/>
          </a:stretch>
        </p:blipFill>
        <p:spPr>
          <a:xfrm>
            <a:off x="1503661" y="1819922"/>
            <a:ext cx="8717679" cy="4585360"/>
          </a:xfrm>
          <a:prstGeom prst="rect">
            <a:avLst/>
          </a:prstGeom>
        </p:spPr>
      </p:pic>
    </p:spTree>
    <p:extLst>
      <p:ext uri="{BB962C8B-B14F-4D97-AF65-F5344CB8AC3E}">
        <p14:creationId xmlns:p14="http://schemas.microsoft.com/office/powerpoint/2010/main" val="291136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10C932-6FA2-45F4-B923-33B6233E88D1}"/>
              </a:ext>
            </a:extLst>
          </p:cNvPr>
          <p:cNvPicPr>
            <a:picLocks noGrp="1" noChangeAspect="1"/>
          </p:cNvPicPr>
          <p:nvPr>
            <p:ph idx="1"/>
          </p:nvPr>
        </p:nvPicPr>
        <p:blipFill>
          <a:blip r:embed="rId2"/>
          <a:stretch>
            <a:fillRect/>
          </a:stretch>
        </p:blipFill>
        <p:spPr>
          <a:xfrm>
            <a:off x="1260629" y="979015"/>
            <a:ext cx="8558073" cy="4899970"/>
          </a:xfrm>
          <a:prstGeom prst="rect">
            <a:avLst/>
          </a:prstGeom>
        </p:spPr>
      </p:pic>
    </p:spTree>
    <p:extLst>
      <p:ext uri="{BB962C8B-B14F-4D97-AF65-F5344CB8AC3E}">
        <p14:creationId xmlns:p14="http://schemas.microsoft.com/office/powerpoint/2010/main" val="165656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4BB0CFC-DD94-44A0-84DE-891491117D76}"/>
              </a:ext>
            </a:extLst>
          </p:cNvPr>
          <p:cNvPicPr>
            <a:picLocks noGrp="1" noChangeAspect="1"/>
          </p:cNvPicPr>
          <p:nvPr>
            <p:ph idx="1"/>
          </p:nvPr>
        </p:nvPicPr>
        <p:blipFill>
          <a:blip r:embed="rId2"/>
          <a:stretch>
            <a:fillRect/>
          </a:stretch>
        </p:blipFill>
        <p:spPr>
          <a:xfrm>
            <a:off x="1970843" y="315625"/>
            <a:ext cx="6613864" cy="6226750"/>
          </a:xfrm>
          <a:prstGeom prst="rect">
            <a:avLst/>
          </a:prstGeom>
        </p:spPr>
      </p:pic>
    </p:spTree>
    <p:extLst>
      <p:ext uri="{BB962C8B-B14F-4D97-AF65-F5344CB8AC3E}">
        <p14:creationId xmlns:p14="http://schemas.microsoft.com/office/powerpoint/2010/main" val="359300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8F74-8583-4A2A-9E39-AEB9DA55BF4B}"/>
              </a:ext>
            </a:extLst>
          </p:cNvPr>
          <p:cNvSpPr>
            <a:spLocks noGrp="1"/>
          </p:cNvSpPr>
          <p:nvPr>
            <p:ph type="title"/>
          </p:nvPr>
        </p:nvSpPr>
        <p:spPr/>
        <p:txBody>
          <a:bodyPr/>
          <a:lstStyle/>
          <a:p>
            <a:r>
              <a:rPr lang="en-US" dirty="0"/>
              <a:t>Types of Activities</a:t>
            </a:r>
          </a:p>
        </p:txBody>
      </p:sp>
      <p:sp>
        <p:nvSpPr>
          <p:cNvPr id="3" name="Content Placeholder 2">
            <a:extLst>
              <a:ext uri="{FF2B5EF4-FFF2-40B4-BE49-F238E27FC236}">
                <a16:creationId xmlns:a16="http://schemas.microsoft.com/office/drawing/2014/main" id="{7B20D09D-A894-48C9-BE7B-F4B4C27788E8}"/>
              </a:ext>
            </a:extLst>
          </p:cNvPr>
          <p:cNvSpPr>
            <a:spLocks noGrp="1"/>
          </p:cNvSpPr>
          <p:nvPr>
            <p:ph idx="1"/>
          </p:nvPr>
        </p:nvSpPr>
        <p:spPr>
          <a:xfrm>
            <a:off x="1103312" y="1447060"/>
            <a:ext cx="8946541" cy="4801339"/>
          </a:xfrm>
        </p:spPr>
        <p:txBody>
          <a:bodyPr/>
          <a:lstStyle/>
          <a:p>
            <a:r>
              <a:rPr lang="en-US" dirty="0"/>
              <a:t>Healthcare “report card” or “passport” modified for mental health</a:t>
            </a:r>
          </a:p>
          <a:p>
            <a:pPr lvl="1"/>
            <a:r>
              <a:rPr lang="en-US" dirty="0">
                <a:hlinkClick r:id="rId2"/>
              </a:rPr>
              <a:t>https://flfcic.cbcs.usf.edu/docs/2-FCIC_My_Health_Report_Fillable-updated.pdf</a:t>
            </a:r>
            <a:endParaRPr lang="en-US" dirty="0"/>
          </a:p>
          <a:p>
            <a:pPr lvl="1"/>
            <a:r>
              <a:rPr lang="en-US" dirty="0">
                <a:hlinkClick r:id="rId3"/>
              </a:rPr>
              <a:t>https://flfcic.cbcs.usf.edu/docs/FCIC_Health_Passport_Form_Typeable_English.pdf</a:t>
            </a:r>
            <a:endParaRPr lang="en-US" dirty="0"/>
          </a:p>
          <a:p>
            <a:r>
              <a:rPr lang="en-US" dirty="0"/>
              <a:t>Journaling</a:t>
            </a:r>
          </a:p>
          <a:p>
            <a:r>
              <a:rPr lang="en-US" dirty="0"/>
              <a:t>Workshop- assigning evaluation or therapy tasks ahead of time to allow the person to take needed time to use communication strategies to formulate response</a:t>
            </a:r>
          </a:p>
          <a:p>
            <a:r>
              <a:rPr lang="en-US" dirty="0"/>
              <a:t>Framework:  Serious Illness Conversation Guide</a:t>
            </a:r>
          </a:p>
          <a:p>
            <a:r>
              <a:rPr lang="en-US" dirty="0"/>
              <a:t>“Fillable Forms” using Google Forms so persons with adapted access and SGD can complete (thought record, worry tree, worksheets)</a:t>
            </a:r>
          </a:p>
          <a:p>
            <a:endParaRPr lang="en-US" dirty="0"/>
          </a:p>
        </p:txBody>
      </p:sp>
    </p:spTree>
    <p:extLst>
      <p:ext uri="{BB962C8B-B14F-4D97-AF65-F5344CB8AC3E}">
        <p14:creationId xmlns:p14="http://schemas.microsoft.com/office/powerpoint/2010/main" val="308758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89D1-DBB2-470F-B4D0-D28DDDF4DF7F}"/>
              </a:ext>
            </a:extLst>
          </p:cNvPr>
          <p:cNvSpPr>
            <a:spLocks noGrp="1"/>
          </p:cNvSpPr>
          <p:nvPr>
            <p:ph type="title"/>
          </p:nvPr>
        </p:nvSpPr>
        <p:spPr>
          <a:xfrm>
            <a:off x="646111" y="452718"/>
            <a:ext cx="9404723" cy="905565"/>
          </a:xfrm>
        </p:spPr>
        <p:txBody>
          <a:bodyPr/>
          <a:lstStyle/>
          <a:p>
            <a:r>
              <a:rPr lang="en-US" dirty="0"/>
              <a:t>Communication Boards</a:t>
            </a:r>
          </a:p>
        </p:txBody>
      </p:sp>
      <p:sp>
        <p:nvSpPr>
          <p:cNvPr id="3" name="Content Placeholder 2">
            <a:extLst>
              <a:ext uri="{FF2B5EF4-FFF2-40B4-BE49-F238E27FC236}">
                <a16:creationId xmlns:a16="http://schemas.microsoft.com/office/drawing/2014/main" id="{59CD4A6E-86E9-48FA-B780-45C3D48F814F}"/>
              </a:ext>
            </a:extLst>
          </p:cNvPr>
          <p:cNvSpPr>
            <a:spLocks noGrp="1"/>
          </p:cNvSpPr>
          <p:nvPr>
            <p:ph idx="1"/>
          </p:nvPr>
        </p:nvSpPr>
        <p:spPr>
          <a:xfrm>
            <a:off x="506027" y="1358283"/>
            <a:ext cx="10759736" cy="5122415"/>
          </a:xfrm>
        </p:spPr>
        <p:txBody>
          <a:bodyPr>
            <a:normAutofit lnSpcReduction="10000"/>
          </a:bodyPr>
          <a:lstStyle/>
          <a:p>
            <a:r>
              <a:rPr lang="en-US" dirty="0"/>
              <a:t>The ALS Association, Resources may vary by state</a:t>
            </a:r>
          </a:p>
          <a:p>
            <a:pPr lvl="1"/>
            <a:r>
              <a:rPr lang="en-US" dirty="0"/>
              <a:t>Iowa: </a:t>
            </a:r>
            <a:r>
              <a:rPr lang="en-US" dirty="0">
                <a:hlinkClick r:id="rId2"/>
              </a:rPr>
              <a:t>http://webia.alsa.org/site/DocServer/Low_Tech_AAC_Kit_Manual.pdf</a:t>
            </a:r>
            <a:endParaRPr lang="en-US" dirty="0"/>
          </a:p>
          <a:p>
            <a:r>
              <a:rPr lang="en-US" dirty="0" err="1"/>
              <a:t>AmyandPALS</a:t>
            </a:r>
            <a:r>
              <a:rPr lang="en-US" dirty="0"/>
              <a:t>: many resources including how ALS affects speech and downloadable/printable communication resources. </a:t>
            </a:r>
            <a:r>
              <a:rPr lang="en-US" dirty="0">
                <a:hlinkClick r:id="rId3"/>
              </a:rPr>
              <a:t>https://amyandpals.com/</a:t>
            </a:r>
            <a:endParaRPr lang="en-US" dirty="0"/>
          </a:p>
          <a:p>
            <a:r>
              <a:rPr lang="en-US" dirty="0"/>
              <a:t>A Talking Mat is a visual communication framework which supports people with communication difficulties to express their feelings and views. Talking Mats can be carried out in person using a physical mat and cards, or in a digital space </a:t>
            </a:r>
            <a:r>
              <a:rPr lang="en-US" dirty="0">
                <a:hlinkClick r:id="rId4"/>
              </a:rPr>
              <a:t>https://www.talkingmats.com/</a:t>
            </a:r>
            <a:endParaRPr lang="en-US" dirty="0"/>
          </a:p>
          <a:p>
            <a:r>
              <a:rPr lang="en-US" dirty="0"/>
              <a:t>Innovative Speech: curated online list of links to communication boards that can be downloaded </a:t>
            </a:r>
            <a:r>
              <a:rPr lang="en-US" dirty="0">
                <a:hlinkClick r:id="rId5"/>
              </a:rPr>
              <a:t>https://innovativespeech.com/comms-boards-download/</a:t>
            </a:r>
            <a:endParaRPr lang="en-US" dirty="0"/>
          </a:p>
          <a:p>
            <a:r>
              <a:rPr lang="en-US" dirty="0"/>
              <a:t>Eat Speak Think: curated online list of links to communication boards and resources </a:t>
            </a:r>
            <a:r>
              <a:rPr lang="en-US" dirty="0">
                <a:hlinkClick r:id="rId6"/>
              </a:rPr>
              <a:t>https://eatspeakthink.com/free-low-tech-aac-for-adults/</a:t>
            </a:r>
            <a:endParaRPr lang="en-US" dirty="0"/>
          </a:p>
          <a:p>
            <a:r>
              <a:rPr lang="en-US" dirty="0" err="1"/>
              <a:t>Speakbook</a:t>
            </a:r>
            <a:r>
              <a:rPr lang="en-US" dirty="0"/>
              <a:t>; Patrick’s Legacy download link</a:t>
            </a:r>
          </a:p>
          <a:p>
            <a:pPr lvl="1"/>
            <a:r>
              <a:rPr lang="en-US" dirty="0"/>
              <a:t>https://acecentre.org.uk/projects/speakbook</a:t>
            </a:r>
          </a:p>
          <a:p>
            <a:endParaRPr lang="en-US" dirty="0"/>
          </a:p>
          <a:p>
            <a:endParaRPr lang="en-US" dirty="0"/>
          </a:p>
        </p:txBody>
      </p:sp>
    </p:spTree>
    <p:extLst>
      <p:ext uri="{BB962C8B-B14F-4D97-AF65-F5344CB8AC3E}">
        <p14:creationId xmlns:p14="http://schemas.microsoft.com/office/powerpoint/2010/main" val="241826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81E5-786D-4AB5-937D-6826D0559590}"/>
              </a:ext>
            </a:extLst>
          </p:cNvPr>
          <p:cNvSpPr>
            <a:spLocks noGrp="1"/>
          </p:cNvSpPr>
          <p:nvPr>
            <p:ph type="title"/>
          </p:nvPr>
        </p:nvSpPr>
        <p:spPr/>
        <p:txBody>
          <a:bodyPr/>
          <a:lstStyle/>
          <a:p>
            <a:r>
              <a:rPr lang="en-US" dirty="0"/>
              <a:t>References and Resource Links</a:t>
            </a:r>
          </a:p>
        </p:txBody>
      </p:sp>
      <p:sp>
        <p:nvSpPr>
          <p:cNvPr id="3" name="Content Placeholder 2">
            <a:extLst>
              <a:ext uri="{FF2B5EF4-FFF2-40B4-BE49-F238E27FC236}">
                <a16:creationId xmlns:a16="http://schemas.microsoft.com/office/drawing/2014/main" id="{7ECBA0DC-7D0F-4141-969C-854A08424E9C}"/>
              </a:ext>
            </a:extLst>
          </p:cNvPr>
          <p:cNvSpPr>
            <a:spLocks noGrp="1"/>
          </p:cNvSpPr>
          <p:nvPr>
            <p:ph idx="1"/>
          </p:nvPr>
        </p:nvSpPr>
        <p:spPr>
          <a:xfrm>
            <a:off x="1103312" y="1228300"/>
            <a:ext cx="8946541" cy="5020100"/>
          </a:xfrm>
        </p:spPr>
        <p:txBody>
          <a:bodyPr/>
          <a:lstStyle/>
          <a:p>
            <a:r>
              <a:rPr lang="en-US" dirty="0"/>
              <a:t>https://amyandpals.com</a:t>
            </a:r>
          </a:p>
          <a:p>
            <a:pPr lvl="1"/>
            <a:r>
              <a:rPr lang="en-US" dirty="0"/>
              <a:t>Amy </a:t>
            </a:r>
            <a:r>
              <a:rPr lang="en-US" dirty="0" err="1"/>
              <a:t>Roman,M.S</a:t>
            </a:r>
            <a:r>
              <a:rPr lang="en-US" dirty="0"/>
              <a:t>., CCC-</a:t>
            </a:r>
            <a:r>
              <a:rPr lang="en-US" dirty="0" err="1"/>
              <a:t>SLP</a:t>
            </a:r>
            <a:r>
              <a:rPr lang="en-US" dirty="0"/>
              <a:t>, is the Augmentative Communication Specialist at The Forbes Norris ALS Research and Treatment Center in San Francisco, California.</a:t>
            </a:r>
          </a:p>
          <a:p>
            <a:r>
              <a:rPr lang="en-US" dirty="0">
                <a:hlinkClick r:id="rId2"/>
              </a:rPr>
              <a:t>https://arc.phhp.ufl.edu/wordpress/files/2017/06/Living-with-ALS-_-Speech.pdf</a:t>
            </a:r>
            <a:endParaRPr lang="en-US" dirty="0"/>
          </a:p>
          <a:p>
            <a:pPr lvl="1"/>
            <a:r>
              <a:rPr lang="en-US" dirty="0"/>
              <a:t>Alisa Brownlee, ATP, CAPS and Lisa M. Bruening, MS, CCC-</a:t>
            </a:r>
            <a:r>
              <a:rPr lang="en-US" dirty="0" err="1"/>
              <a:t>SLP</a:t>
            </a:r>
            <a:r>
              <a:rPr lang="en-US" dirty="0"/>
              <a:t>, The ALS Association Living with ALS Resource Guide #9</a:t>
            </a:r>
          </a:p>
          <a:p>
            <a:r>
              <a:rPr lang="en-US" dirty="0"/>
              <a:t>Beyond Speech Alone: Nick </a:t>
            </a:r>
            <a:r>
              <a:rPr lang="en-US" dirty="0" err="1"/>
              <a:t>Hagiliassis</a:t>
            </a:r>
            <a:r>
              <a:rPr lang="en-US" dirty="0"/>
              <a:t>,  Mark DiMarco,  </a:t>
            </a:r>
            <a:r>
              <a:rPr lang="en-US" dirty="0" err="1"/>
              <a:t>Hrepsime</a:t>
            </a:r>
            <a:r>
              <a:rPr lang="en-US" dirty="0"/>
              <a:t> </a:t>
            </a:r>
            <a:r>
              <a:rPr lang="en-US" dirty="0" err="1"/>
              <a:t>Gulbenkoglu</a:t>
            </a:r>
            <a:r>
              <a:rPr lang="en-US" dirty="0"/>
              <a:t>,  Teresa </a:t>
            </a:r>
            <a:r>
              <a:rPr lang="en-US" dirty="0" err="1"/>
              <a:t>Iacono</a:t>
            </a:r>
            <a:r>
              <a:rPr lang="en-US" dirty="0"/>
              <a:t>, Joanne Watson</a:t>
            </a:r>
          </a:p>
          <a:p>
            <a:pPr lvl="1"/>
            <a:r>
              <a:rPr lang="en-US" i="1" dirty="0"/>
              <a:t>A </a:t>
            </a:r>
            <a:r>
              <a:rPr lang="en-US" dirty="0"/>
              <a:t>resource for practitioners providing counselling services to clients with disabilities and complex communication needs.</a:t>
            </a:r>
          </a:p>
        </p:txBody>
      </p:sp>
    </p:spTree>
    <p:extLst>
      <p:ext uri="{BB962C8B-B14F-4D97-AF65-F5344CB8AC3E}">
        <p14:creationId xmlns:p14="http://schemas.microsoft.com/office/powerpoint/2010/main" val="435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AA57-3D07-4CFB-9CBA-61EA748DC449}"/>
              </a:ext>
            </a:extLst>
          </p:cNvPr>
          <p:cNvSpPr>
            <a:spLocks noGrp="1"/>
          </p:cNvSpPr>
          <p:nvPr>
            <p:ph type="title"/>
          </p:nvPr>
        </p:nvSpPr>
        <p:spPr/>
        <p:txBody>
          <a:bodyPr/>
          <a:lstStyle/>
          <a:p>
            <a:r>
              <a:rPr lang="en-US" dirty="0"/>
              <a:t>May is…</a:t>
            </a:r>
          </a:p>
        </p:txBody>
      </p:sp>
      <p:graphicFrame>
        <p:nvGraphicFramePr>
          <p:cNvPr id="4" name="Content Placeholder 3">
            <a:extLst>
              <a:ext uri="{FF2B5EF4-FFF2-40B4-BE49-F238E27FC236}">
                <a16:creationId xmlns:a16="http://schemas.microsoft.com/office/drawing/2014/main" id="{EA3429C7-4B25-4875-BB28-0FB2600097D4}"/>
              </a:ext>
            </a:extLst>
          </p:cNvPr>
          <p:cNvGraphicFramePr>
            <a:graphicFrameLocks noGrp="1"/>
          </p:cNvGraphicFramePr>
          <p:nvPr>
            <p:ph idx="1"/>
            <p:extLst>
              <p:ext uri="{D42A27DB-BD31-4B8C-83A1-F6EECF244321}">
                <p14:modId xmlns:p14="http://schemas.microsoft.com/office/powerpoint/2010/main" val="3401169953"/>
              </p:ext>
            </p:extLst>
          </p:nvPr>
        </p:nvGraphicFramePr>
        <p:xfrm>
          <a:off x="368489" y="545911"/>
          <a:ext cx="12078269" cy="6182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73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E9A0-A155-48A0-84BF-BBCD94440D7E}"/>
              </a:ext>
            </a:extLst>
          </p:cNvPr>
          <p:cNvSpPr>
            <a:spLocks noGrp="1"/>
          </p:cNvSpPr>
          <p:nvPr>
            <p:ph type="title"/>
          </p:nvPr>
        </p:nvSpPr>
        <p:spPr>
          <a:xfrm>
            <a:off x="646111" y="452718"/>
            <a:ext cx="9404723" cy="816789"/>
          </a:xfrm>
        </p:spPr>
        <p:txBody>
          <a:bodyPr/>
          <a:lstStyle/>
          <a:p>
            <a:r>
              <a:rPr lang="en-US" dirty="0"/>
              <a:t>Videos</a:t>
            </a:r>
          </a:p>
        </p:txBody>
      </p:sp>
      <p:sp>
        <p:nvSpPr>
          <p:cNvPr id="3" name="Content Placeholder 2">
            <a:extLst>
              <a:ext uri="{FF2B5EF4-FFF2-40B4-BE49-F238E27FC236}">
                <a16:creationId xmlns:a16="http://schemas.microsoft.com/office/drawing/2014/main" id="{9591052B-6F52-4DF1-A718-F0F9BFDEFA07}"/>
              </a:ext>
            </a:extLst>
          </p:cNvPr>
          <p:cNvSpPr>
            <a:spLocks noGrp="1"/>
          </p:cNvSpPr>
          <p:nvPr>
            <p:ph idx="1"/>
          </p:nvPr>
        </p:nvSpPr>
        <p:spPr>
          <a:xfrm>
            <a:off x="1103312" y="1269508"/>
            <a:ext cx="8946541" cy="4978892"/>
          </a:xfrm>
        </p:spPr>
        <p:txBody>
          <a:bodyPr>
            <a:normAutofit lnSpcReduction="10000"/>
          </a:bodyPr>
          <a:lstStyle/>
          <a:p>
            <a:r>
              <a:rPr lang="en-US" dirty="0"/>
              <a:t>Simple communication options</a:t>
            </a:r>
          </a:p>
          <a:p>
            <a:pPr lvl="1"/>
            <a:r>
              <a:rPr lang="en-US" dirty="0">
                <a:hlinkClick r:id="rId2"/>
              </a:rPr>
              <a:t>https://www.youtube.com/watch?v=O5mNNZEG_eU</a:t>
            </a:r>
            <a:endParaRPr lang="en-US" dirty="0"/>
          </a:p>
          <a:p>
            <a:r>
              <a:rPr lang="en-US" dirty="0"/>
              <a:t>Laser Pointer with simple communication boards</a:t>
            </a:r>
          </a:p>
          <a:p>
            <a:pPr lvl="1"/>
            <a:r>
              <a:rPr lang="en-US" dirty="0"/>
              <a:t>https://youtu.be/Gyo03Kt5I54</a:t>
            </a:r>
          </a:p>
          <a:p>
            <a:r>
              <a:rPr lang="en-US" dirty="0"/>
              <a:t>Partner assisted scanning with a letterboard</a:t>
            </a:r>
          </a:p>
          <a:p>
            <a:pPr lvl="1"/>
            <a:r>
              <a:rPr lang="en-US" dirty="0">
                <a:hlinkClick r:id="rId3"/>
              </a:rPr>
              <a:t>https://youtu.be/pLb6-Oi3uR0</a:t>
            </a:r>
            <a:endParaRPr lang="en-US" dirty="0"/>
          </a:p>
          <a:p>
            <a:pPr lvl="1"/>
            <a:r>
              <a:rPr lang="en-US" dirty="0">
                <a:hlinkClick r:id="rId4"/>
              </a:rPr>
              <a:t>https://youtu.be/Y2UiP1DAej4</a:t>
            </a:r>
            <a:endParaRPr lang="en-US" dirty="0"/>
          </a:p>
          <a:p>
            <a:r>
              <a:rPr lang="en-US" dirty="0"/>
              <a:t>AE EYE </a:t>
            </a:r>
            <a:r>
              <a:rPr lang="en-US" dirty="0" err="1"/>
              <a:t>OU</a:t>
            </a:r>
            <a:r>
              <a:rPr lang="en-US" dirty="0"/>
              <a:t> low tech eye movement board</a:t>
            </a:r>
          </a:p>
          <a:p>
            <a:pPr lvl="1"/>
            <a:r>
              <a:rPr lang="en-US" dirty="0">
                <a:hlinkClick r:id="rId5"/>
              </a:rPr>
              <a:t>https://youtu.be/T5eWUUKrfUg</a:t>
            </a:r>
            <a:endParaRPr lang="en-US" dirty="0"/>
          </a:p>
          <a:p>
            <a:r>
              <a:rPr lang="en-US" dirty="0"/>
              <a:t>Speak Book simple eye gaze speech book</a:t>
            </a:r>
          </a:p>
          <a:p>
            <a:pPr lvl="1"/>
            <a:r>
              <a:rPr lang="en-US" dirty="0"/>
              <a:t>https://vimeo.com/25812980?utm_campaign=2470763&amp;utm_source=affiliate&amp;utm_channel=affiliate&amp;cjevent=78efffaad1f111ec80f6050d0a82b820&amp;clickid=78efffaad1f111ec80f6050d0a82b820</a:t>
            </a:r>
          </a:p>
          <a:p>
            <a:endParaRPr lang="en-US" dirty="0"/>
          </a:p>
        </p:txBody>
      </p:sp>
    </p:spTree>
    <p:extLst>
      <p:ext uri="{BB962C8B-B14F-4D97-AF65-F5344CB8AC3E}">
        <p14:creationId xmlns:p14="http://schemas.microsoft.com/office/powerpoint/2010/main" val="1829626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89A5-52AB-4563-868E-3C46F4B460F8}"/>
              </a:ext>
            </a:extLst>
          </p:cNvPr>
          <p:cNvSpPr>
            <a:spLocks noGrp="1"/>
          </p:cNvSpPr>
          <p:nvPr>
            <p:ph type="title"/>
          </p:nvPr>
        </p:nvSpPr>
        <p:spPr/>
        <p:txBody>
          <a:bodyPr/>
          <a:lstStyle/>
          <a:p>
            <a:r>
              <a:rPr lang="en-US" dirty="0"/>
              <a:t>Articles</a:t>
            </a:r>
          </a:p>
        </p:txBody>
      </p:sp>
      <p:sp>
        <p:nvSpPr>
          <p:cNvPr id="3" name="Content Placeholder 2">
            <a:extLst>
              <a:ext uri="{FF2B5EF4-FFF2-40B4-BE49-F238E27FC236}">
                <a16:creationId xmlns:a16="http://schemas.microsoft.com/office/drawing/2014/main" id="{A744397A-9D6D-4C0A-BC74-8C3734A82D54}"/>
              </a:ext>
            </a:extLst>
          </p:cNvPr>
          <p:cNvSpPr>
            <a:spLocks noGrp="1"/>
          </p:cNvSpPr>
          <p:nvPr>
            <p:ph idx="1"/>
          </p:nvPr>
        </p:nvSpPr>
        <p:spPr>
          <a:xfrm>
            <a:off x="1103312" y="1091822"/>
            <a:ext cx="8946541" cy="5156578"/>
          </a:xfrm>
        </p:spPr>
        <p:txBody>
          <a:bodyPr/>
          <a:lstStyle/>
          <a:p>
            <a:r>
              <a:rPr lang="en-US" dirty="0"/>
              <a:t>Bentley, B., &amp; O'Connor, M. (2017). Counselling people with amyotrophic lateral sclerosis. </a:t>
            </a:r>
            <a:r>
              <a:rPr lang="en-US" i="1" dirty="0"/>
              <a:t>Age</a:t>
            </a:r>
            <a:r>
              <a:rPr lang="en-US" dirty="0"/>
              <a:t>, </a:t>
            </a:r>
            <a:r>
              <a:rPr lang="en-US" i="1" dirty="0"/>
              <a:t>30</a:t>
            </a:r>
            <a:r>
              <a:rPr lang="en-US" dirty="0"/>
              <a:t>(49), 50-59.</a:t>
            </a:r>
          </a:p>
          <a:p>
            <a:r>
              <a:rPr lang="en-US" dirty="0" err="1"/>
              <a:t>Genuis</a:t>
            </a:r>
            <a:r>
              <a:rPr lang="en-US" dirty="0"/>
              <a:t>, S. K., Luth, W., Campbell, S., </a:t>
            </a:r>
            <a:r>
              <a:rPr lang="en-US" dirty="0" err="1"/>
              <a:t>Bubela</a:t>
            </a:r>
            <a:r>
              <a:rPr lang="en-US" dirty="0"/>
              <a:t>, T., &amp; Johnston, W. S. (2021). Communication About End of Life for Patients Living With Amyotrophic Lateral Sclerosis: A Scoping Review of the Empirical Evidence. </a:t>
            </a:r>
            <a:r>
              <a:rPr lang="en-US" i="1" dirty="0"/>
              <a:t>Frontiers in neurology</a:t>
            </a:r>
            <a:r>
              <a:rPr lang="en-US" dirty="0"/>
              <a:t>, </a:t>
            </a:r>
            <a:r>
              <a:rPr lang="en-US" i="1" dirty="0"/>
              <a:t>12</a:t>
            </a:r>
            <a:r>
              <a:rPr lang="en-US" dirty="0"/>
              <a:t>, 683197. </a:t>
            </a:r>
            <a:r>
              <a:rPr lang="en-US" dirty="0">
                <a:hlinkClick r:id="rId2"/>
              </a:rPr>
              <a:t>https://doi.org/10.3389/fneur.2021.683197</a:t>
            </a:r>
            <a:endParaRPr lang="en-US" dirty="0"/>
          </a:p>
          <a:p>
            <a:r>
              <a:rPr lang="en-US" dirty="0" err="1"/>
              <a:t>Linse</a:t>
            </a:r>
            <a:r>
              <a:rPr lang="en-US" dirty="0"/>
              <a:t>, K, Aust, E., </a:t>
            </a:r>
            <a:r>
              <a:rPr lang="en-US" dirty="0" err="1"/>
              <a:t>Joos</a:t>
            </a:r>
            <a:r>
              <a:rPr lang="en-US" dirty="0"/>
              <a:t>, M, Hermann, A. (2018). Communication Matters—Pitfalls and Promise of </a:t>
            </a:r>
            <a:r>
              <a:rPr lang="en-US" dirty="0" err="1"/>
              <a:t>Hightech</a:t>
            </a:r>
            <a:r>
              <a:rPr lang="en-US" dirty="0"/>
              <a:t> Communication Devices in Palliative Care of Severely Physically Disabled Patients With Amyotrophic Lateral Sclerosis. Front. Neurol., 27 July 2018  </a:t>
            </a:r>
            <a:r>
              <a:rPr lang="en-US" dirty="0">
                <a:hlinkClick r:id="rId3"/>
              </a:rPr>
              <a:t>https://doi.org/10.3389/fneur.2018.00603</a:t>
            </a:r>
            <a:endParaRPr lang="en-US" dirty="0"/>
          </a:p>
          <a:p>
            <a:r>
              <a:rPr lang="en-US" dirty="0"/>
              <a:t>Light J. “Communication is the essence of human life”: reflections on communicative competence. </a:t>
            </a:r>
            <a:r>
              <a:rPr lang="en-US" i="1" dirty="0"/>
              <a:t>Augment </a:t>
            </a:r>
            <a:r>
              <a:rPr lang="en-US" i="1" dirty="0" err="1"/>
              <a:t>Altern</a:t>
            </a:r>
            <a:r>
              <a:rPr lang="en-US" i="1" dirty="0"/>
              <a:t> </a:t>
            </a:r>
            <a:r>
              <a:rPr lang="en-US" i="1" dirty="0" err="1"/>
              <a:t>Commun</a:t>
            </a:r>
            <a:r>
              <a:rPr lang="en-US" dirty="0"/>
              <a:t>. (1997) 13:61–70. </a:t>
            </a:r>
            <a:r>
              <a:rPr lang="en-US" dirty="0" err="1"/>
              <a:t>doi</a:t>
            </a:r>
            <a:r>
              <a:rPr lang="en-US" dirty="0"/>
              <a:t>: 10.1080/07434619712331277848</a:t>
            </a:r>
          </a:p>
          <a:p>
            <a:endParaRPr lang="en-US" dirty="0"/>
          </a:p>
        </p:txBody>
      </p:sp>
    </p:spTree>
    <p:extLst>
      <p:ext uri="{BB962C8B-B14F-4D97-AF65-F5344CB8AC3E}">
        <p14:creationId xmlns:p14="http://schemas.microsoft.com/office/powerpoint/2010/main" val="291284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E6098E-E7FD-4C9A-9609-A8EC323C9763}"/>
              </a:ext>
            </a:extLst>
          </p:cNvPr>
          <p:cNvSpPr>
            <a:spLocks noGrp="1"/>
          </p:cNvSpPr>
          <p:nvPr>
            <p:ph idx="1"/>
          </p:nvPr>
        </p:nvSpPr>
        <p:spPr>
          <a:xfrm>
            <a:off x="1103312" y="504968"/>
            <a:ext cx="8946541" cy="5500048"/>
          </a:xfrm>
        </p:spPr>
        <p:txBody>
          <a:bodyPr>
            <a:normAutofit fontScale="92500" lnSpcReduction="10000"/>
          </a:bodyPr>
          <a:lstStyle/>
          <a:p>
            <a:r>
              <a:rPr lang="en-US" dirty="0"/>
              <a:t>McKelvey M, Evans DL, Kawai N, Beukelman D. Communication styles of persons with ALS as recounted by surviving partners. </a:t>
            </a:r>
            <a:r>
              <a:rPr lang="en-US" i="1" dirty="0"/>
              <a:t>Augment </a:t>
            </a:r>
            <a:r>
              <a:rPr lang="en-US" i="1" dirty="0" err="1"/>
              <a:t>Altern</a:t>
            </a:r>
            <a:r>
              <a:rPr lang="en-US" i="1" dirty="0"/>
              <a:t> </a:t>
            </a:r>
            <a:r>
              <a:rPr lang="en-US" i="1" dirty="0" err="1"/>
              <a:t>Commun</a:t>
            </a:r>
            <a:r>
              <a:rPr lang="en-US" dirty="0"/>
              <a:t>. (2012) 28:232–42. </a:t>
            </a:r>
            <a:r>
              <a:rPr lang="en-US" dirty="0" err="1"/>
              <a:t>doi</a:t>
            </a:r>
            <a:r>
              <a:rPr lang="en-US" dirty="0"/>
              <a:t>: 10.3109/07434618.2012.737023</a:t>
            </a:r>
          </a:p>
          <a:p>
            <a:r>
              <a:rPr lang="en-US" dirty="0"/>
              <a:t>Pérez AIG, </a:t>
            </a:r>
            <a:r>
              <a:rPr lang="en-US" dirty="0" err="1"/>
              <a:t>Dapueto</a:t>
            </a:r>
            <a:r>
              <a:rPr lang="en-US" dirty="0"/>
              <a:t> JJ. Case report of a computer-assisted psychotherapy of a patient with ALS. </a:t>
            </a:r>
            <a:r>
              <a:rPr lang="en-US" i="1" dirty="0"/>
              <a:t>Int J Psychiatry Med</a:t>
            </a:r>
            <a:r>
              <a:rPr lang="en-US" dirty="0"/>
              <a:t>. (2014) 48:229–33. </a:t>
            </a:r>
            <a:r>
              <a:rPr lang="en-US" dirty="0" err="1"/>
              <a:t>doi</a:t>
            </a:r>
            <a:r>
              <a:rPr lang="en-US" dirty="0"/>
              <a:t>: 10.2190/PM.48.3.g</a:t>
            </a:r>
          </a:p>
          <a:p>
            <a:r>
              <a:rPr lang="en-US" dirty="0" err="1"/>
              <a:t>Neudert</a:t>
            </a:r>
            <a:r>
              <a:rPr lang="en-US" dirty="0"/>
              <a:t> C, </a:t>
            </a:r>
            <a:r>
              <a:rPr lang="en-US" dirty="0" err="1"/>
              <a:t>Wasner</a:t>
            </a:r>
            <a:r>
              <a:rPr lang="en-US" dirty="0"/>
              <a:t> M, </a:t>
            </a:r>
            <a:r>
              <a:rPr lang="en-US" dirty="0" err="1"/>
              <a:t>Borasio</a:t>
            </a:r>
            <a:r>
              <a:rPr lang="en-US" dirty="0"/>
              <a:t> GD. Individual quality of life is not correlated with health-related quality of life or physical function in patients with amyotrophic lateral sclerosis. </a:t>
            </a:r>
            <a:r>
              <a:rPr lang="en-US" i="1" dirty="0"/>
              <a:t>J </a:t>
            </a:r>
            <a:r>
              <a:rPr lang="en-US" i="1" dirty="0" err="1"/>
              <a:t>Palliat</a:t>
            </a:r>
            <a:r>
              <a:rPr lang="en-US" i="1" dirty="0"/>
              <a:t> Med</a:t>
            </a:r>
            <a:r>
              <a:rPr lang="en-US" dirty="0"/>
              <a:t>. (2004) 7:551–7. </a:t>
            </a:r>
            <a:r>
              <a:rPr lang="en-US" dirty="0" err="1"/>
              <a:t>doi</a:t>
            </a:r>
            <a:r>
              <a:rPr lang="en-US" dirty="0"/>
              <a:t>: 10.1089/jpm.2004.7.551</a:t>
            </a:r>
          </a:p>
          <a:p>
            <a:r>
              <a:rPr lang="en-US" dirty="0"/>
              <a:t>Keller J, Gorges M, Horn HT, </a:t>
            </a:r>
            <a:r>
              <a:rPr lang="en-US" dirty="0" err="1"/>
              <a:t>Aho-Ozhan</a:t>
            </a:r>
            <a:r>
              <a:rPr lang="en-US" dirty="0"/>
              <a:t> HE, </a:t>
            </a:r>
            <a:r>
              <a:rPr lang="en-US" dirty="0" err="1"/>
              <a:t>Pinkhardt</a:t>
            </a:r>
            <a:r>
              <a:rPr lang="en-US" dirty="0"/>
              <a:t> EH, </a:t>
            </a:r>
            <a:r>
              <a:rPr lang="en-US" dirty="0" err="1"/>
              <a:t>Uttner</a:t>
            </a:r>
            <a:r>
              <a:rPr lang="en-US" dirty="0"/>
              <a:t> I, et al. Eye-tracking controlled cognitive function tests in patients with amyotrophic lateral sclerosis: a controlled proof-of-principle study. </a:t>
            </a:r>
            <a:r>
              <a:rPr lang="en-US" i="1" dirty="0"/>
              <a:t>J Neurol</a:t>
            </a:r>
            <a:r>
              <a:rPr lang="en-US" dirty="0"/>
              <a:t>. (2015) 262:1918–26. </a:t>
            </a:r>
            <a:r>
              <a:rPr lang="en-US" dirty="0" err="1"/>
              <a:t>doi</a:t>
            </a:r>
            <a:r>
              <a:rPr lang="en-US" dirty="0"/>
              <a:t>: 10.1007/s00415-015-7795-3</a:t>
            </a:r>
          </a:p>
          <a:p>
            <a:r>
              <a:rPr lang="en-US" dirty="0"/>
              <a:t>Poletti B, </a:t>
            </a:r>
            <a:r>
              <a:rPr lang="en-US" dirty="0" err="1"/>
              <a:t>Carelli</a:t>
            </a:r>
            <a:r>
              <a:rPr lang="en-US" dirty="0"/>
              <a:t> L, </a:t>
            </a:r>
            <a:r>
              <a:rPr lang="en-US" dirty="0" err="1"/>
              <a:t>Solca</a:t>
            </a:r>
            <a:r>
              <a:rPr lang="en-US" dirty="0"/>
              <a:t> F, </a:t>
            </a:r>
            <a:r>
              <a:rPr lang="en-US" dirty="0" err="1"/>
              <a:t>Lafronza</a:t>
            </a:r>
            <a:r>
              <a:rPr lang="en-US" dirty="0"/>
              <a:t> A, </a:t>
            </a:r>
            <a:r>
              <a:rPr lang="en-US" dirty="0" err="1"/>
              <a:t>Pedroli</a:t>
            </a:r>
            <a:r>
              <a:rPr lang="en-US" dirty="0"/>
              <a:t> E, </a:t>
            </a:r>
            <a:r>
              <a:rPr lang="en-US" dirty="0" err="1"/>
              <a:t>Faini</a:t>
            </a:r>
            <a:r>
              <a:rPr lang="en-US" dirty="0"/>
              <a:t> A, et al. An eye-tracker controlled cognitive battery: overcoming verbal-motor limitations in ALS. </a:t>
            </a:r>
            <a:r>
              <a:rPr lang="en-US" i="1" dirty="0"/>
              <a:t>J Neurol</a:t>
            </a:r>
            <a:r>
              <a:rPr lang="en-US" dirty="0"/>
              <a:t>. (2017) 264:1136–45. </a:t>
            </a:r>
            <a:r>
              <a:rPr lang="en-US" dirty="0" err="1"/>
              <a:t>doi</a:t>
            </a:r>
            <a:r>
              <a:rPr lang="en-US" dirty="0"/>
              <a:t>: 10.1007/s00415-017-8506-z</a:t>
            </a:r>
          </a:p>
          <a:p>
            <a:endParaRPr lang="en-US" dirty="0"/>
          </a:p>
        </p:txBody>
      </p:sp>
    </p:spTree>
    <p:extLst>
      <p:ext uri="{BB962C8B-B14F-4D97-AF65-F5344CB8AC3E}">
        <p14:creationId xmlns:p14="http://schemas.microsoft.com/office/powerpoint/2010/main" val="418537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112D4-329A-44E8-BDA8-E284D91C24F6}"/>
              </a:ext>
            </a:extLst>
          </p:cNvPr>
          <p:cNvSpPr>
            <a:spLocks noGrp="1"/>
          </p:cNvSpPr>
          <p:nvPr>
            <p:ph idx="1"/>
          </p:nvPr>
        </p:nvSpPr>
        <p:spPr>
          <a:xfrm>
            <a:off x="1103312" y="861134"/>
            <a:ext cx="8946541" cy="5387265"/>
          </a:xfrm>
        </p:spPr>
        <p:txBody>
          <a:bodyPr/>
          <a:lstStyle/>
          <a:p>
            <a:r>
              <a:rPr lang="en-US" dirty="0"/>
              <a:t>Murphy J. “I prefer contact this close”: perceptions of </a:t>
            </a:r>
            <a:r>
              <a:rPr lang="en-US" dirty="0" err="1"/>
              <a:t>AAC</a:t>
            </a:r>
            <a:r>
              <a:rPr lang="en-US" dirty="0"/>
              <a:t> by people with motor </a:t>
            </a:r>
            <a:r>
              <a:rPr lang="en-US" dirty="0" err="1"/>
              <a:t>neurone</a:t>
            </a:r>
            <a:r>
              <a:rPr lang="en-US" dirty="0"/>
              <a:t> disease and their communication partners. </a:t>
            </a:r>
            <a:r>
              <a:rPr lang="en-US" i="1" dirty="0"/>
              <a:t>Augment </a:t>
            </a:r>
            <a:r>
              <a:rPr lang="en-US" i="1" dirty="0" err="1"/>
              <a:t>Altern</a:t>
            </a:r>
            <a:r>
              <a:rPr lang="en-US" i="1" dirty="0"/>
              <a:t> </a:t>
            </a:r>
            <a:r>
              <a:rPr lang="en-US" i="1" dirty="0" err="1"/>
              <a:t>Commun</a:t>
            </a:r>
            <a:r>
              <a:rPr lang="en-US" dirty="0"/>
              <a:t>. (2009) 20:259–71. </a:t>
            </a:r>
            <a:r>
              <a:rPr lang="en-US" dirty="0" err="1"/>
              <a:t>doi</a:t>
            </a:r>
            <a:r>
              <a:rPr lang="en-US" dirty="0"/>
              <a:t>: 10.1080/07434610400005663</a:t>
            </a:r>
          </a:p>
          <a:p>
            <a:r>
              <a:rPr lang="en-US" dirty="0"/>
              <a:t>Serious Illness Conversation Guide: </a:t>
            </a:r>
            <a:r>
              <a:rPr lang="en-US" dirty="0">
                <a:hlinkClick r:id="rId2"/>
              </a:rPr>
              <a:t>http://www.instituteforhumancaring.org/documents/Providers/Serious-Illness-Guide-old.pdf</a:t>
            </a:r>
            <a:endParaRPr lang="en-US" dirty="0"/>
          </a:p>
          <a:p>
            <a:pPr lvl="1"/>
            <a:r>
              <a:rPr lang="en-US" dirty="0"/>
              <a:t>https://library.nshealth.ca/SeriousIllness/GOC</a:t>
            </a:r>
          </a:p>
        </p:txBody>
      </p:sp>
    </p:spTree>
    <p:extLst>
      <p:ext uri="{BB962C8B-B14F-4D97-AF65-F5344CB8AC3E}">
        <p14:creationId xmlns:p14="http://schemas.microsoft.com/office/powerpoint/2010/main" val="2846513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5E0B-6B5A-470B-AABC-CA7E9671C1A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33E276FB-7C6F-414A-BABA-4B7B3AD98F24}"/>
              </a:ext>
            </a:extLst>
          </p:cNvPr>
          <p:cNvSpPr>
            <a:spLocks noGrp="1"/>
          </p:cNvSpPr>
          <p:nvPr>
            <p:ph idx="1"/>
          </p:nvPr>
        </p:nvSpPr>
        <p:spPr>
          <a:xfrm>
            <a:off x="1104293" y="1853248"/>
            <a:ext cx="8946541" cy="2491317"/>
          </a:xfrm>
        </p:spPr>
        <p:txBody>
          <a:bodyPr>
            <a:noAutofit/>
          </a:bodyPr>
          <a:lstStyle/>
          <a:p>
            <a:pPr marL="0" indent="0" algn="ctr">
              <a:buNone/>
            </a:pPr>
            <a:r>
              <a:rPr lang="en-US" sz="4000" dirty="0"/>
              <a:t>Lisa M. Bruening, M.S., CCC-</a:t>
            </a:r>
            <a:r>
              <a:rPr lang="en-US" sz="4000" dirty="0" err="1"/>
              <a:t>SLP</a:t>
            </a:r>
            <a:endParaRPr lang="en-US" sz="4000" dirty="0"/>
          </a:p>
          <a:p>
            <a:pPr marL="0" indent="0" algn="ctr">
              <a:buNone/>
            </a:pPr>
            <a:r>
              <a:rPr lang="en-US" sz="4000" dirty="0">
                <a:hlinkClick r:id="rId2"/>
              </a:rPr>
              <a:t>Lisa@alsaohio.org</a:t>
            </a:r>
            <a:endParaRPr lang="en-US" sz="4000" dirty="0"/>
          </a:p>
          <a:p>
            <a:pPr marL="0" indent="0" algn="ctr">
              <a:buNone/>
            </a:pPr>
            <a:r>
              <a:rPr lang="en-US" sz="4000" dirty="0"/>
              <a:t>216-867-1262</a:t>
            </a:r>
          </a:p>
        </p:txBody>
      </p:sp>
    </p:spTree>
    <p:extLst>
      <p:ext uri="{BB962C8B-B14F-4D97-AF65-F5344CB8AC3E}">
        <p14:creationId xmlns:p14="http://schemas.microsoft.com/office/powerpoint/2010/main" val="158079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F175-92EA-4D40-A879-90AC01B084BE}"/>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2B4052BD-A87D-47A3-B653-48259B77891F}"/>
              </a:ext>
            </a:extLst>
          </p:cNvPr>
          <p:cNvSpPr>
            <a:spLocks noGrp="1"/>
          </p:cNvSpPr>
          <p:nvPr>
            <p:ph idx="1"/>
          </p:nvPr>
        </p:nvSpPr>
        <p:spPr>
          <a:xfrm>
            <a:off x="838200" y="1446663"/>
            <a:ext cx="10515600" cy="5046212"/>
          </a:xfrm>
        </p:spPr>
        <p:txBody>
          <a:bodyPr/>
          <a:lstStyle/>
          <a:p>
            <a:r>
              <a:rPr lang="en-US" sz="2400" dirty="0"/>
              <a:t>I hold a Speech Pathologist License in the State of Ohio.</a:t>
            </a:r>
          </a:p>
          <a:p>
            <a:r>
              <a:rPr lang="en-US" sz="2400" dirty="0"/>
              <a:t>I maintain the American Speech Language Hearing Association Certificate of Clinical Competence and have met the supervision criteria.</a:t>
            </a:r>
          </a:p>
          <a:p>
            <a:r>
              <a:rPr lang="en-US" sz="2400" dirty="0"/>
              <a:t>I am employed at the ALS Association Northern Ohio Chapter.</a:t>
            </a:r>
          </a:p>
          <a:p>
            <a:r>
              <a:rPr lang="en-US" sz="2400" dirty="0"/>
              <a:t>I am not taking an honorarium from any of the communication devices, products or therapist recommended strategies</a:t>
            </a:r>
          </a:p>
          <a:p>
            <a:r>
              <a:rPr lang="en-US" sz="2400" dirty="0"/>
              <a:t>I am not being paid or receive an honorarium to present this information to you today.</a:t>
            </a:r>
          </a:p>
          <a:p>
            <a:r>
              <a:rPr lang="en-US" sz="2400" dirty="0"/>
              <a:t>I am not a certified counselor or mental health therapist.</a:t>
            </a:r>
          </a:p>
          <a:p>
            <a:endParaRPr lang="en-US" dirty="0"/>
          </a:p>
        </p:txBody>
      </p:sp>
    </p:spTree>
    <p:extLst>
      <p:ext uri="{BB962C8B-B14F-4D97-AF65-F5344CB8AC3E}">
        <p14:creationId xmlns:p14="http://schemas.microsoft.com/office/powerpoint/2010/main" val="150567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BC78-56DA-4AB2-8857-542BA41B1759}"/>
              </a:ext>
            </a:extLst>
          </p:cNvPr>
          <p:cNvSpPr>
            <a:spLocks noGrp="1"/>
          </p:cNvSpPr>
          <p:nvPr>
            <p:ph type="title"/>
          </p:nvPr>
        </p:nvSpPr>
        <p:spPr/>
        <p:txBody>
          <a:bodyPr/>
          <a:lstStyle/>
          <a:p>
            <a:r>
              <a:rPr lang="en-US" dirty="0"/>
              <a:t>Objectives and Goals</a:t>
            </a:r>
          </a:p>
        </p:txBody>
      </p:sp>
      <p:sp>
        <p:nvSpPr>
          <p:cNvPr id="3" name="Content Placeholder 2">
            <a:extLst>
              <a:ext uri="{FF2B5EF4-FFF2-40B4-BE49-F238E27FC236}">
                <a16:creationId xmlns:a16="http://schemas.microsoft.com/office/drawing/2014/main" id="{9E0B5BCE-D4EF-43D5-94D2-6F99456E8D8F}"/>
              </a:ext>
            </a:extLst>
          </p:cNvPr>
          <p:cNvSpPr>
            <a:spLocks noGrp="1"/>
          </p:cNvSpPr>
          <p:nvPr>
            <p:ph idx="1"/>
          </p:nvPr>
        </p:nvSpPr>
        <p:spPr>
          <a:xfrm>
            <a:off x="838200" y="1460310"/>
            <a:ext cx="10515600" cy="4716653"/>
          </a:xfrm>
        </p:spPr>
        <p:txBody>
          <a:bodyPr>
            <a:normAutofit lnSpcReduction="10000"/>
          </a:bodyPr>
          <a:lstStyle/>
          <a:p>
            <a:r>
              <a:rPr lang="en-US" dirty="0"/>
              <a:t>Describe 3 common demographics of persons with ALS/</a:t>
            </a:r>
            <a:r>
              <a:rPr lang="en-US" dirty="0" err="1"/>
              <a:t>MND</a:t>
            </a:r>
            <a:r>
              <a:rPr lang="en-US" dirty="0"/>
              <a:t> </a:t>
            </a:r>
          </a:p>
          <a:p>
            <a:r>
              <a:rPr lang="en-US" dirty="0"/>
              <a:t>List 3-4 impacts ALS/</a:t>
            </a:r>
            <a:r>
              <a:rPr lang="en-US" dirty="0" err="1"/>
              <a:t>MND</a:t>
            </a:r>
            <a:r>
              <a:rPr lang="en-US" dirty="0"/>
              <a:t> may have on communication skills </a:t>
            </a:r>
          </a:p>
          <a:p>
            <a:r>
              <a:rPr lang="en-US" dirty="0"/>
              <a:t>List 3-4 barriers to therapeutic relationship with a person with ALS/</a:t>
            </a:r>
            <a:r>
              <a:rPr lang="en-US" dirty="0" err="1"/>
              <a:t>MND</a:t>
            </a:r>
            <a:endParaRPr lang="en-US" dirty="0"/>
          </a:p>
          <a:p>
            <a:r>
              <a:rPr lang="en-US" dirty="0"/>
              <a:t>Describe 3-4 strategies to support those with complex communication needs</a:t>
            </a:r>
          </a:p>
          <a:p>
            <a:pPr marL="0" indent="0">
              <a:buNone/>
            </a:pPr>
            <a:endParaRPr lang="en-US" dirty="0"/>
          </a:p>
          <a:p>
            <a:pPr marL="0" indent="0">
              <a:buNone/>
            </a:pPr>
            <a:r>
              <a:rPr lang="en-US" dirty="0"/>
              <a:t>Reminders, Checks and Balances</a:t>
            </a:r>
          </a:p>
          <a:p>
            <a:r>
              <a:rPr lang="en-US" dirty="0"/>
              <a:t>Patient autonomy and personal goals of care come first in all that we do, even the right to refuse treatment (informed refusal).</a:t>
            </a:r>
          </a:p>
          <a:p>
            <a:r>
              <a:rPr lang="en-US" dirty="0"/>
              <a:t>Professionals should be mindful of their own relationship to terminal illness / end of life. </a:t>
            </a:r>
          </a:p>
          <a:p>
            <a:r>
              <a:rPr lang="en-US" dirty="0"/>
              <a:t>Be aware that providing assistance to those with complex communication needs and serious illnesses can be exhausting- and rewarding, be sure to set boundaries</a:t>
            </a:r>
          </a:p>
          <a:p>
            <a:endParaRPr lang="en-US" dirty="0"/>
          </a:p>
        </p:txBody>
      </p:sp>
    </p:spTree>
    <p:extLst>
      <p:ext uri="{BB962C8B-B14F-4D97-AF65-F5344CB8AC3E}">
        <p14:creationId xmlns:p14="http://schemas.microsoft.com/office/powerpoint/2010/main" val="421694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6E2F-1E58-4950-AF57-9A2E26F42E0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F05447F-E88C-4E6E-B07A-10CC88C2636E}"/>
              </a:ext>
            </a:extLst>
          </p:cNvPr>
          <p:cNvSpPr>
            <a:spLocks noGrp="1"/>
          </p:cNvSpPr>
          <p:nvPr>
            <p:ph idx="1"/>
          </p:nvPr>
        </p:nvSpPr>
        <p:spPr>
          <a:xfrm>
            <a:off x="838200" y="1378424"/>
            <a:ext cx="10515600" cy="5026858"/>
          </a:xfrm>
        </p:spPr>
        <p:txBody>
          <a:bodyPr>
            <a:normAutofit fontScale="92500" lnSpcReduction="20000"/>
          </a:bodyPr>
          <a:lstStyle/>
          <a:p>
            <a:r>
              <a:rPr lang="en-US" sz="2400" dirty="0"/>
              <a:t>Many of the ideas in this presentation are based on nearly 20 years of working solely with those diagnosed with ALS and the countless number of colleagues, mentors, physician and nurses I have met along the way.  I have made an attempt to acknowledge those within the field who have been helpful to me and to others where possible. </a:t>
            </a:r>
          </a:p>
          <a:p>
            <a:pPr lvl="1"/>
            <a:r>
              <a:rPr lang="en-US" dirty="0"/>
              <a:t>Special thanks to:  Alisa Brownlee, John Costello, Lisa </a:t>
            </a:r>
            <a:r>
              <a:rPr lang="en-US" dirty="0" err="1"/>
              <a:t>Bardach</a:t>
            </a:r>
            <a:r>
              <a:rPr lang="en-US" dirty="0"/>
              <a:t>, Amy Roman, Barbara Bennett </a:t>
            </a:r>
            <a:r>
              <a:rPr lang="en-US" dirty="0" err="1"/>
              <a:t>Shadden</a:t>
            </a:r>
            <a:r>
              <a:rPr lang="en-US" dirty="0"/>
              <a:t>, Katie Strong, Robin Pollens and so many more! Especially those wo are working to provide access to mental health services to those with communication impairments. </a:t>
            </a:r>
          </a:p>
          <a:p>
            <a:pPr marL="457200" lvl="1" indent="0">
              <a:buNone/>
            </a:pPr>
            <a:endParaRPr lang="en-US" sz="1200" dirty="0"/>
          </a:p>
          <a:p>
            <a:r>
              <a:rPr lang="en-US" sz="2400" dirty="0"/>
              <a:t>Many of the strategies and resources shared within this presentation are common within the field of speech and language pathology, but may feel foreign or cumbersome to those who do not regularly work with these materials.  I encourage you to try them out, adapt them to your specific situation and client and listen to the people and families with whom you work- they will give you guidance.  Hopefully, you will begin to feel more comfortable and see ways to adapt the materials and strategies to those you meet along the way.</a:t>
            </a:r>
          </a:p>
        </p:txBody>
      </p:sp>
    </p:spTree>
    <p:extLst>
      <p:ext uri="{BB962C8B-B14F-4D97-AF65-F5344CB8AC3E}">
        <p14:creationId xmlns:p14="http://schemas.microsoft.com/office/powerpoint/2010/main" val="325784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19DCB-5D73-4573-BF98-4E306E57D9DE}"/>
              </a:ext>
            </a:extLst>
          </p:cNvPr>
          <p:cNvSpPr>
            <a:spLocks noGrp="1"/>
          </p:cNvSpPr>
          <p:nvPr>
            <p:ph idx="1"/>
          </p:nvPr>
        </p:nvSpPr>
        <p:spPr>
          <a:xfrm>
            <a:off x="1035074" y="928048"/>
            <a:ext cx="9228042" cy="5390865"/>
          </a:xfrm>
        </p:spPr>
        <p:txBody>
          <a:bodyPr>
            <a:normAutofit/>
          </a:bodyPr>
          <a:lstStyle/>
          <a:p>
            <a:pPr marL="0" indent="0">
              <a:buNone/>
            </a:pPr>
            <a:r>
              <a:rPr lang="en-US" sz="5400" dirty="0"/>
              <a:t>“ Communication is the essence of human life.” </a:t>
            </a:r>
          </a:p>
          <a:p>
            <a:pPr marL="0" indent="0">
              <a:buNone/>
            </a:pPr>
            <a:r>
              <a:rPr lang="en-US" sz="5400" dirty="0"/>
              <a:t> </a:t>
            </a:r>
          </a:p>
          <a:p>
            <a:pPr marL="0" indent="0">
              <a:buNone/>
            </a:pPr>
            <a:r>
              <a:rPr lang="en-US" sz="5400" dirty="0"/>
              <a:t>“That was probably the biggest hurt. She couldn't talk.”</a:t>
            </a:r>
          </a:p>
        </p:txBody>
      </p:sp>
    </p:spTree>
    <p:extLst>
      <p:ext uri="{BB962C8B-B14F-4D97-AF65-F5344CB8AC3E}">
        <p14:creationId xmlns:p14="http://schemas.microsoft.com/office/powerpoint/2010/main" val="74176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2E20-4025-44E4-8164-D72B35776FCA}"/>
              </a:ext>
            </a:extLst>
          </p:cNvPr>
          <p:cNvSpPr>
            <a:spLocks noGrp="1"/>
          </p:cNvSpPr>
          <p:nvPr>
            <p:ph type="title"/>
          </p:nvPr>
        </p:nvSpPr>
        <p:spPr/>
        <p:txBody>
          <a:bodyPr/>
          <a:lstStyle/>
          <a:p>
            <a:r>
              <a:rPr lang="en-US" dirty="0"/>
              <a:t>Mini-review:  What is ALS? </a:t>
            </a:r>
          </a:p>
        </p:txBody>
      </p:sp>
      <p:sp>
        <p:nvSpPr>
          <p:cNvPr id="3" name="Content Placeholder 2">
            <a:extLst>
              <a:ext uri="{FF2B5EF4-FFF2-40B4-BE49-F238E27FC236}">
                <a16:creationId xmlns:a16="http://schemas.microsoft.com/office/drawing/2014/main" id="{D5CAE95A-BA39-4B40-9009-64B4AEA75900}"/>
              </a:ext>
            </a:extLst>
          </p:cNvPr>
          <p:cNvSpPr>
            <a:spLocks noGrp="1"/>
          </p:cNvSpPr>
          <p:nvPr>
            <p:ph idx="1"/>
          </p:nvPr>
        </p:nvSpPr>
        <p:spPr>
          <a:xfrm>
            <a:off x="838200" y="1207364"/>
            <a:ext cx="10515600" cy="5166140"/>
          </a:xfrm>
        </p:spPr>
        <p:txBody>
          <a:bodyPr>
            <a:normAutofit fontScale="92500" lnSpcReduction="10000"/>
          </a:bodyPr>
          <a:lstStyle/>
          <a:p>
            <a:r>
              <a:rPr lang="en-US" dirty="0"/>
              <a:t>Amyotrophic lateral sclerosis is …</a:t>
            </a:r>
          </a:p>
          <a:p>
            <a:pPr lvl="1"/>
            <a:r>
              <a:rPr lang="en-US" dirty="0"/>
              <a:t>Progressive neuromuscular disease (</a:t>
            </a:r>
            <a:r>
              <a:rPr lang="en-US" dirty="0" err="1"/>
              <a:t>MND</a:t>
            </a:r>
            <a:r>
              <a:rPr lang="en-US" dirty="0"/>
              <a:t>).</a:t>
            </a:r>
          </a:p>
          <a:p>
            <a:pPr lvl="1"/>
            <a:r>
              <a:rPr lang="en-US" dirty="0"/>
              <a:t>Affects the motor neurons in voluntary muscle fibers.</a:t>
            </a:r>
          </a:p>
          <a:p>
            <a:pPr lvl="1"/>
            <a:r>
              <a:rPr lang="en-US" dirty="0"/>
              <a:t>Results in poor muscular control, progressive weakness and ultimately paralysis</a:t>
            </a:r>
          </a:p>
          <a:p>
            <a:pPr lvl="1"/>
            <a:r>
              <a:rPr lang="en-US" dirty="0"/>
              <a:t>Affects </a:t>
            </a:r>
            <a:r>
              <a:rPr lang="en-US" u="sng" dirty="0"/>
              <a:t>all</a:t>
            </a:r>
            <a:r>
              <a:rPr lang="en-US" dirty="0"/>
              <a:t> voluntary muscle movement, including speech, swallowing and breathing.</a:t>
            </a:r>
          </a:p>
          <a:p>
            <a:pPr lvl="1"/>
            <a:r>
              <a:rPr lang="en-US" dirty="0"/>
              <a:t>Only 2 medications are known to slow the progression, with minimal longevity.</a:t>
            </a:r>
          </a:p>
          <a:p>
            <a:pPr lvl="1"/>
            <a:r>
              <a:rPr lang="en-US" dirty="0"/>
              <a:t>Average lifespan is 3-5 years after diagnosis without assisted breathing devices.</a:t>
            </a:r>
          </a:p>
          <a:p>
            <a:pPr lvl="1"/>
            <a:r>
              <a:rPr lang="en-US" dirty="0"/>
              <a:t>There is no test for ALS but process of elimination of other possible conditions.</a:t>
            </a:r>
          </a:p>
          <a:p>
            <a:pPr lvl="1"/>
            <a:r>
              <a:rPr lang="en-US" dirty="0"/>
              <a:t>Many people are significantly impaired when diagnosis is finally conferred.</a:t>
            </a:r>
          </a:p>
          <a:p>
            <a:r>
              <a:rPr lang="en-US" dirty="0"/>
              <a:t>There is no known cause, however some environmental factors and genetic causes are thought to be contributing risk factors.</a:t>
            </a:r>
          </a:p>
          <a:p>
            <a:r>
              <a:rPr lang="en-US" dirty="0"/>
              <a:t>More men than women are diagnosed with a mean age of mid 50’s, although there have been cases of ALS across the lifespan.</a:t>
            </a:r>
          </a:p>
          <a:p>
            <a:r>
              <a:rPr lang="en-US" dirty="0"/>
              <a:t>Only 25-30,000 Americans living with ALS in the US.</a:t>
            </a:r>
          </a:p>
        </p:txBody>
      </p:sp>
    </p:spTree>
    <p:extLst>
      <p:ext uri="{BB962C8B-B14F-4D97-AF65-F5344CB8AC3E}">
        <p14:creationId xmlns:p14="http://schemas.microsoft.com/office/powerpoint/2010/main" val="291425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5CE0-62A6-4618-8D50-8E3757755780}"/>
              </a:ext>
            </a:extLst>
          </p:cNvPr>
          <p:cNvSpPr>
            <a:spLocks noGrp="1"/>
          </p:cNvSpPr>
          <p:nvPr>
            <p:ph type="title"/>
          </p:nvPr>
        </p:nvSpPr>
        <p:spPr>
          <a:xfrm>
            <a:off x="838200" y="365126"/>
            <a:ext cx="10515600" cy="1190720"/>
          </a:xfrm>
        </p:spPr>
        <p:txBody>
          <a:bodyPr/>
          <a:lstStyle/>
          <a:p>
            <a:r>
              <a:rPr lang="en-US" dirty="0"/>
              <a:t>Baseline: Speech Changes and Terminology</a:t>
            </a:r>
          </a:p>
        </p:txBody>
      </p:sp>
      <p:sp>
        <p:nvSpPr>
          <p:cNvPr id="3" name="Content Placeholder 2">
            <a:extLst>
              <a:ext uri="{FF2B5EF4-FFF2-40B4-BE49-F238E27FC236}">
                <a16:creationId xmlns:a16="http://schemas.microsoft.com/office/drawing/2014/main" id="{4A084652-2F0F-4737-8E14-A457367C8E11}"/>
              </a:ext>
            </a:extLst>
          </p:cNvPr>
          <p:cNvSpPr>
            <a:spLocks noGrp="1"/>
          </p:cNvSpPr>
          <p:nvPr>
            <p:ph idx="1"/>
          </p:nvPr>
        </p:nvSpPr>
        <p:spPr>
          <a:xfrm>
            <a:off x="838200" y="1690688"/>
            <a:ext cx="10515600" cy="4486275"/>
          </a:xfrm>
        </p:spPr>
        <p:txBody>
          <a:bodyPr/>
          <a:lstStyle/>
          <a:p>
            <a:r>
              <a:rPr lang="en-US" b="1" dirty="0"/>
              <a:t>Dysarthria:  </a:t>
            </a:r>
            <a:r>
              <a:rPr lang="en-US" dirty="0"/>
              <a:t>medical diagnosis of motor-speech disorder is characterized by slurred speech production cased by weakness and/or poor coordination of the muscles involved in speaking including the lips, tongue, jaw as well as the vocal and respiratory tracts. </a:t>
            </a:r>
          </a:p>
          <a:p>
            <a:r>
              <a:rPr lang="en-US" dirty="0"/>
              <a:t>Types of Dysarthria: </a:t>
            </a:r>
          </a:p>
          <a:p>
            <a:pPr lvl="1"/>
            <a:r>
              <a:rPr lang="en-US" u="sng" dirty="0"/>
              <a:t>Spastic Dysarthria </a:t>
            </a:r>
            <a:r>
              <a:rPr lang="en-US" dirty="0"/>
              <a:t>indicated a strained and strangled (tight) vocal quality</a:t>
            </a:r>
          </a:p>
          <a:p>
            <a:pPr lvl="1"/>
            <a:r>
              <a:rPr lang="en-US" u="sng" dirty="0"/>
              <a:t>Flaccid Dysarthria </a:t>
            </a:r>
            <a:r>
              <a:rPr lang="en-US" dirty="0"/>
              <a:t>indicated by weak, imprecise speech production, breathy vocal quality, and low volume</a:t>
            </a:r>
          </a:p>
          <a:p>
            <a:pPr lvl="1"/>
            <a:r>
              <a:rPr lang="en-US" u="sng" dirty="0"/>
              <a:t>Mixed Dysarthria</a:t>
            </a:r>
            <a:r>
              <a:rPr lang="en-US" dirty="0"/>
              <a:t>: combination of both spastic and flaccid features listed above</a:t>
            </a:r>
          </a:p>
          <a:p>
            <a:r>
              <a:rPr lang="en-US" dirty="0"/>
              <a:t>Anarthria:  medical diagnosis.  Complete loss of speech</a:t>
            </a:r>
          </a:p>
          <a:p>
            <a:r>
              <a:rPr lang="en-US" dirty="0"/>
              <a:t>Locked-in and Total Locked In syndrome</a:t>
            </a:r>
          </a:p>
        </p:txBody>
      </p:sp>
    </p:spTree>
    <p:extLst>
      <p:ext uri="{BB962C8B-B14F-4D97-AF65-F5344CB8AC3E}">
        <p14:creationId xmlns:p14="http://schemas.microsoft.com/office/powerpoint/2010/main" val="106155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4789</TotalTime>
  <Words>2775</Words>
  <Application>Microsoft Office PowerPoint</Application>
  <PresentationFormat>Widescreen</PresentationFormat>
  <Paragraphs>195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 3</vt:lpstr>
      <vt:lpstr>Ion</vt:lpstr>
      <vt:lpstr>Guidelines for Healthcare Professionals Working with Individuals with Complex Communication Needs</vt:lpstr>
      <vt:lpstr>PowerPoint Presentation</vt:lpstr>
      <vt:lpstr>May is…</vt:lpstr>
      <vt:lpstr>Disclosures</vt:lpstr>
      <vt:lpstr>Objectives and Goals</vt:lpstr>
      <vt:lpstr>Acknowledgements</vt:lpstr>
      <vt:lpstr>PowerPoint Presentation</vt:lpstr>
      <vt:lpstr>Mini-review:  What is ALS? </vt:lpstr>
      <vt:lpstr>Baseline: Speech Changes and Terminology</vt:lpstr>
      <vt:lpstr>Often disagreement in the research</vt:lpstr>
      <vt:lpstr>Affect on Relationships and Caregivers</vt:lpstr>
      <vt:lpstr>Barriers to Communication</vt:lpstr>
      <vt:lpstr>Psychosocial Changes</vt:lpstr>
      <vt:lpstr>PowerPoint Presentation</vt:lpstr>
      <vt:lpstr>Useful Strategies to Improve Communication</vt:lpstr>
      <vt:lpstr>HiTech, Notech, Rapid Access</vt:lpstr>
      <vt:lpstr>Benefits of AAC</vt:lpstr>
      <vt:lpstr>PowerPoint Presentation</vt:lpstr>
      <vt:lpstr>Specific Suggestions and Strategies Notes for the professional </vt:lpstr>
      <vt:lpstr>Suggestions and Strategies (continued) Notes for the professional</vt:lpstr>
      <vt:lpstr>Suggestions and Strategies (continued) Notes for the professional </vt:lpstr>
      <vt:lpstr>Specific Guidelines</vt:lpstr>
      <vt:lpstr>Beyond Speech Alone  </vt:lpstr>
      <vt:lpstr>https://www.myalliedhealthspace.org/resources/beyond-speech-alone-guidelines-for-practitioners-providing-counselling-services-to-clients-with-disabilities-and-complex-communication-needs</vt:lpstr>
      <vt:lpstr>PowerPoint Presentation</vt:lpstr>
      <vt:lpstr>PowerPoint Presentation</vt:lpstr>
      <vt:lpstr>Types of Activities</vt:lpstr>
      <vt:lpstr>Communication Boards</vt:lpstr>
      <vt:lpstr>References and Resource Links</vt:lpstr>
      <vt:lpstr>Videos</vt:lpstr>
      <vt:lpstr>Articles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Healthcare Professionals Working with Individuals with ComComplex Communication Needs: munication Communication Changes in ALS</dc:title>
  <dc:creator>lisa</dc:creator>
  <cp:lastModifiedBy>lisa</cp:lastModifiedBy>
  <cp:revision>45</cp:revision>
  <dcterms:created xsi:type="dcterms:W3CDTF">2022-05-04T23:54:05Z</dcterms:created>
  <dcterms:modified xsi:type="dcterms:W3CDTF">2022-05-13T12:44:54Z</dcterms:modified>
</cp:coreProperties>
</file>