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56" r:id="rId2"/>
    <p:sldId id="258" r:id="rId3"/>
    <p:sldId id="270" r:id="rId4"/>
    <p:sldId id="272" r:id="rId5"/>
    <p:sldId id="273" r:id="rId6"/>
    <p:sldId id="275" r:id="rId7"/>
    <p:sldId id="274" r:id="rId8"/>
    <p:sldId id="269" r:id="rId9"/>
    <p:sldId id="257" r:id="rId10"/>
    <p:sldId id="259" r:id="rId11"/>
    <p:sldId id="260" r:id="rId12"/>
    <p:sldId id="261" r:id="rId13"/>
    <p:sldId id="264" r:id="rId14"/>
    <p:sldId id="277" r:id="rId15"/>
    <p:sldId id="278" r:id="rId16"/>
    <p:sldId id="262" r:id="rId17"/>
    <p:sldId id="263" r:id="rId18"/>
    <p:sldId id="267" r:id="rId19"/>
    <p:sldId id="265" r:id="rId20"/>
    <p:sldId id="266" r:id="rId21"/>
    <p:sldId id="268" r:id="rId22"/>
    <p:sldId id="271"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94" d="100"/>
          <a:sy n="94" d="100"/>
        </p:scale>
        <p:origin x="86"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07653-B5A6-4DF1-BD73-0F271FFD5FCB}"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6D471-B339-4875-82FB-CB9819D7B38C}" type="slidenum">
              <a:rPr lang="en-US" smtClean="0"/>
              <a:t>‹#›</a:t>
            </a:fld>
            <a:endParaRPr lang="en-US"/>
          </a:p>
        </p:txBody>
      </p:sp>
    </p:spTree>
    <p:extLst>
      <p:ext uri="{BB962C8B-B14F-4D97-AF65-F5344CB8AC3E}">
        <p14:creationId xmlns:p14="http://schemas.microsoft.com/office/powerpoint/2010/main" val="1521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13AE16-EF53-4891-B32A-F6251339FA45}" type="datetime1">
              <a:rPr lang="en-US" smtClean="0"/>
              <a:t>10/8/2021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Copyright: Dr. Moniaree Jones Samford University-Only with permission</a:t>
            </a:r>
          </a:p>
        </p:txBody>
      </p:sp>
      <p:sp>
        <p:nvSpPr>
          <p:cNvPr id="6" name="Slide Number Placeholder 5"/>
          <p:cNvSpPr>
            <a:spLocks noGrp="1"/>
          </p:cNvSpPr>
          <p:nvPr>
            <p:ph type="sldNum" sz="quarter" idx="12"/>
          </p:nvPr>
        </p:nvSpPr>
        <p:spPr>
          <a:xfrm>
            <a:off x="8077200" y="1430866"/>
            <a:ext cx="2743200" cy="365125"/>
          </a:xfrm>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3538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D16D87-46A6-47D9-8C9A-784A35C86963}" type="datetime1">
              <a:rPr lang="en-US" smtClean="0"/>
              <a:t>10/8/2021</a:t>
            </a:fld>
            <a:endParaRPr lang="en-US" dirty="0"/>
          </a:p>
        </p:txBody>
      </p:sp>
      <p:sp>
        <p:nvSpPr>
          <p:cNvPr id="6" name="Footer Placeholder 5"/>
          <p:cNvSpPr>
            <a:spLocks noGrp="1"/>
          </p:cNvSpPr>
          <p:nvPr>
            <p:ph type="ftr" sz="quarter" idx="11"/>
          </p:nvPr>
        </p:nvSpPr>
        <p:spPr/>
        <p:txBody>
          <a:bodyPr/>
          <a:lstStyle/>
          <a:p>
            <a:r>
              <a:rPr lang="en-US"/>
              <a:t>Copyright: Dr. Moniaree Jones Samford University-Only with permission</a:t>
            </a:r>
            <a:endParaRPr lang="en-US" dirty="0"/>
          </a:p>
        </p:txBody>
      </p:sp>
      <p:sp>
        <p:nvSpPr>
          <p:cNvPr id="7" name="Slide Number Placeholder 6"/>
          <p:cNvSpPr>
            <a:spLocks noGrp="1"/>
          </p:cNvSpPr>
          <p:nvPr>
            <p:ph type="sldNum" sz="quarter" idx="12"/>
          </p:nvPr>
        </p:nvSpPr>
        <p:spPr/>
        <p:txBody>
          <a:body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52607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116B9D-0853-4882-9598-2F5E601EDB45}" type="datetime1">
              <a:rPr lang="en-US" smtClean="0"/>
              <a:t>10/8/2021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Copyright: Dr. Moniaree Jones Samford University-Only with permission</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499489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1D94749-A1A8-42A1-9B33-5F0CFD5664BE}" type="datetime1">
              <a:rPr lang="en-US" smtClean="0"/>
              <a:t>10/8/2021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Copyright: Dr. Moniaree Jones Samford University-Only with permission</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0722274-0FAA-4649-AA4E-4210F4F32167}"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044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42ACF6-86AD-498F-975C-E5C4AF168A4D}" type="datetime1">
              <a:rPr lang="en-US" smtClean="0"/>
              <a:t>10/8/2021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Copyright: Dr. Moniaree Jones Samford University-Only with permission</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21792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842550-7E9C-4C97-A752-44808D092AF6}" type="datetime1">
              <a:rPr lang="en-US" smtClean="0"/>
              <a:t>10/8/2021</a:t>
            </a:fld>
            <a:endParaRPr lang="en-US" dirty="0"/>
          </a:p>
        </p:txBody>
      </p:sp>
      <p:sp>
        <p:nvSpPr>
          <p:cNvPr id="4" name="Footer Placeholder 3"/>
          <p:cNvSpPr>
            <a:spLocks noGrp="1"/>
          </p:cNvSpPr>
          <p:nvPr>
            <p:ph type="ftr" sz="quarter" idx="11"/>
          </p:nvPr>
        </p:nvSpPr>
        <p:spPr/>
        <p:txBody>
          <a:bodyPr/>
          <a:lstStyle/>
          <a:p>
            <a:r>
              <a:rPr lang="en-US"/>
              <a:t>Copyright: Dr. Moniaree Jones Samford University-Only with permission</a:t>
            </a:r>
            <a:endParaRPr lang="en-US" dirty="0"/>
          </a:p>
        </p:txBody>
      </p:sp>
      <p:sp>
        <p:nvSpPr>
          <p:cNvPr id="5" name="Slide Number Placeholder 4"/>
          <p:cNvSpPr>
            <a:spLocks noGrp="1"/>
          </p:cNvSpPr>
          <p:nvPr>
            <p:ph type="sldNum" sz="quarter" idx="12"/>
          </p:nvPr>
        </p:nvSpPr>
        <p:spPr/>
        <p:txBody>
          <a:body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44577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22D77B-51F5-4555-8BA0-7F4B7D78CB45}" type="datetime1">
              <a:rPr lang="en-US" smtClean="0"/>
              <a:t>10/8/2021</a:t>
            </a:fld>
            <a:endParaRPr lang="en-US" dirty="0"/>
          </a:p>
        </p:txBody>
      </p:sp>
      <p:sp>
        <p:nvSpPr>
          <p:cNvPr id="4" name="Footer Placeholder 3"/>
          <p:cNvSpPr>
            <a:spLocks noGrp="1"/>
          </p:cNvSpPr>
          <p:nvPr>
            <p:ph type="ftr" sz="quarter" idx="11"/>
          </p:nvPr>
        </p:nvSpPr>
        <p:spPr/>
        <p:txBody>
          <a:bodyPr/>
          <a:lstStyle/>
          <a:p>
            <a:r>
              <a:rPr lang="en-US"/>
              <a:t>Copyright: Dr. Moniaree Jones Samford University-Only with permission</a:t>
            </a:r>
            <a:endParaRPr lang="en-US" dirty="0"/>
          </a:p>
        </p:txBody>
      </p:sp>
      <p:sp>
        <p:nvSpPr>
          <p:cNvPr id="5" name="Slide Number Placeholder 4"/>
          <p:cNvSpPr>
            <a:spLocks noGrp="1"/>
          </p:cNvSpPr>
          <p:nvPr>
            <p:ph type="sldNum" sz="quarter" idx="12"/>
          </p:nvPr>
        </p:nvSpPr>
        <p:spPr/>
        <p:txBody>
          <a:body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804545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2B67A-2351-4672-81ED-FA05CE7CAB5C}" type="datetime1">
              <a:rPr lang="en-US" smtClean="0"/>
              <a:t>10/8/2021</a:t>
            </a:fld>
            <a:endParaRPr lang="en-US"/>
          </a:p>
        </p:txBody>
      </p:sp>
      <p:sp>
        <p:nvSpPr>
          <p:cNvPr id="5" name="Footer Placeholder 4"/>
          <p:cNvSpPr>
            <a:spLocks noGrp="1"/>
          </p:cNvSpPr>
          <p:nvPr>
            <p:ph type="ftr" sz="quarter" idx="11"/>
          </p:nvPr>
        </p:nvSpPr>
        <p:spPr/>
        <p:txBody>
          <a:bodyPr/>
          <a:lstStyle/>
          <a:p>
            <a:r>
              <a:rPr lang="en-US"/>
              <a:t>Copyright: Dr. Moniaree Jones Samford University-Only with permission</a:t>
            </a:r>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7323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736A8CF-72D0-4EAA-8BEB-5E65F4B8C2DD}" type="datetime1">
              <a:rPr lang="en-US" smtClean="0"/>
              <a:t>10/8/2021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Copyright: Dr. Moniaree Jones Samford University-Only with permission</a:t>
            </a:r>
          </a:p>
        </p:txBody>
      </p:sp>
      <p:sp>
        <p:nvSpPr>
          <p:cNvPr id="6" name="Slide Number Placeholder 5"/>
          <p:cNvSpPr>
            <a:spLocks noGrp="1"/>
          </p:cNvSpPr>
          <p:nvPr>
            <p:ph type="sldNum" sz="quarter" idx="12"/>
          </p:nvPr>
        </p:nvSpPr>
        <p:spPr>
          <a:xfrm>
            <a:off x="10862452" y="381000"/>
            <a:ext cx="643748" cy="365125"/>
          </a:xfrm>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084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3F633-BA4D-4AA3-A03A-8D9EA3B45E39}" type="datetime1">
              <a:rPr lang="en-US" smtClean="0"/>
              <a:t>10/8/2021</a:t>
            </a:fld>
            <a:endParaRPr lang="en-US"/>
          </a:p>
        </p:txBody>
      </p:sp>
      <p:sp>
        <p:nvSpPr>
          <p:cNvPr id="5" name="Footer Placeholder 4"/>
          <p:cNvSpPr>
            <a:spLocks noGrp="1"/>
          </p:cNvSpPr>
          <p:nvPr>
            <p:ph type="ftr" sz="quarter" idx="11"/>
          </p:nvPr>
        </p:nvSpPr>
        <p:spPr/>
        <p:txBody>
          <a:bodyPr/>
          <a:lstStyle/>
          <a:p>
            <a:r>
              <a:rPr lang="en-US"/>
              <a:t>Copyright: Dr. Moniaree Jones Samford University-Only with permission</a:t>
            </a:r>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3405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FA1DFB1-CF0E-434B-8DE6-69CC7112011B}" type="datetime1">
              <a:rPr lang="en-US" smtClean="0"/>
              <a:t>10/8/2021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Copyright: Dr. Moniaree Jones Samford University-Only with permission</a:t>
            </a:r>
          </a:p>
        </p:txBody>
      </p:sp>
      <p:sp>
        <p:nvSpPr>
          <p:cNvPr id="6" name="Slide Number Placeholder 5"/>
          <p:cNvSpPr>
            <a:spLocks noGrp="1"/>
          </p:cNvSpPr>
          <p:nvPr>
            <p:ph type="sldNum" sz="quarter" idx="12"/>
          </p:nvPr>
        </p:nvSpPr>
        <p:spPr>
          <a:xfrm>
            <a:off x="10862452" y="381000"/>
            <a:ext cx="643748" cy="365125"/>
          </a:xfrm>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0850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C85CF-1D33-462A-B46F-4C375CD55F67}" type="datetime1">
              <a:rPr lang="en-US" smtClean="0"/>
              <a:t>10/8/2021</a:t>
            </a:fld>
            <a:endParaRPr lang="en-US"/>
          </a:p>
        </p:txBody>
      </p:sp>
      <p:sp>
        <p:nvSpPr>
          <p:cNvPr id="6" name="Footer Placeholder 5"/>
          <p:cNvSpPr>
            <a:spLocks noGrp="1"/>
          </p:cNvSpPr>
          <p:nvPr>
            <p:ph type="ftr" sz="quarter" idx="11"/>
          </p:nvPr>
        </p:nvSpPr>
        <p:spPr/>
        <p:txBody>
          <a:bodyPr/>
          <a:lstStyle/>
          <a:p>
            <a:r>
              <a:rPr lang="en-US"/>
              <a:t>Copyright: Dr. Moniaree Jones Samford University-Only with permission</a:t>
            </a:r>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2540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60E8D-EBD0-40B6-98D9-87CBE15A2587}" type="datetime1">
              <a:rPr lang="en-US" smtClean="0"/>
              <a:t>10/8/2021</a:t>
            </a:fld>
            <a:endParaRPr lang="en-US"/>
          </a:p>
        </p:txBody>
      </p:sp>
      <p:sp>
        <p:nvSpPr>
          <p:cNvPr id="8" name="Footer Placeholder 7"/>
          <p:cNvSpPr>
            <a:spLocks noGrp="1"/>
          </p:cNvSpPr>
          <p:nvPr>
            <p:ph type="ftr" sz="quarter" idx="11"/>
          </p:nvPr>
        </p:nvSpPr>
        <p:spPr/>
        <p:txBody>
          <a:bodyPr/>
          <a:lstStyle/>
          <a:p>
            <a:r>
              <a:rPr lang="en-US"/>
              <a:t>Copyright: Dr. Moniaree Jones Samford University-Only with permission</a:t>
            </a:r>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49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F3034-24AF-434C-B7F6-D94786128731}" type="datetime1">
              <a:rPr lang="en-US" smtClean="0"/>
              <a:t>10/8/2021</a:t>
            </a:fld>
            <a:endParaRPr lang="en-US"/>
          </a:p>
        </p:txBody>
      </p:sp>
      <p:sp>
        <p:nvSpPr>
          <p:cNvPr id="4" name="Footer Placeholder 3"/>
          <p:cNvSpPr>
            <a:spLocks noGrp="1"/>
          </p:cNvSpPr>
          <p:nvPr>
            <p:ph type="ftr" sz="quarter" idx="11"/>
          </p:nvPr>
        </p:nvSpPr>
        <p:spPr/>
        <p:txBody>
          <a:bodyPr/>
          <a:lstStyle/>
          <a:p>
            <a:r>
              <a:rPr lang="en-US"/>
              <a:t>Copyright: Dr. Moniaree Jones Samford University-Only with permission</a:t>
            </a:r>
          </a:p>
        </p:txBody>
      </p:sp>
      <p:sp>
        <p:nvSpPr>
          <p:cNvPr id="5" name="Slide Number Placeholder 4"/>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9096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36C5B-6D90-479B-89D8-94E91D70ACFE}" type="datetime1">
              <a:rPr lang="en-US" smtClean="0"/>
              <a:t>10/8/2021</a:t>
            </a:fld>
            <a:endParaRPr lang="en-US"/>
          </a:p>
        </p:txBody>
      </p:sp>
      <p:sp>
        <p:nvSpPr>
          <p:cNvPr id="3" name="Footer Placeholder 2"/>
          <p:cNvSpPr>
            <a:spLocks noGrp="1"/>
          </p:cNvSpPr>
          <p:nvPr>
            <p:ph type="ftr" sz="quarter" idx="11"/>
          </p:nvPr>
        </p:nvSpPr>
        <p:spPr/>
        <p:txBody>
          <a:bodyPr/>
          <a:lstStyle/>
          <a:p>
            <a:r>
              <a:rPr lang="en-US"/>
              <a:t>Copyright: Dr. Moniaree Jones Samford University-Only with permission</a:t>
            </a:r>
          </a:p>
        </p:txBody>
      </p:sp>
      <p:sp>
        <p:nvSpPr>
          <p:cNvPr id="4" name="Slide Number Placeholder 3"/>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8151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7B5FD0-1BF8-49CD-BFFF-D72573862844}" type="datetime1">
              <a:rPr lang="en-US" smtClean="0"/>
              <a:t>10/8/2021</a:t>
            </a:fld>
            <a:endParaRPr lang="en-US"/>
          </a:p>
        </p:txBody>
      </p:sp>
      <p:sp>
        <p:nvSpPr>
          <p:cNvPr id="6" name="Footer Placeholder 5"/>
          <p:cNvSpPr>
            <a:spLocks noGrp="1"/>
          </p:cNvSpPr>
          <p:nvPr>
            <p:ph type="ftr" sz="quarter" idx="11"/>
          </p:nvPr>
        </p:nvSpPr>
        <p:spPr/>
        <p:txBody>
          <a:bodyPr/>
          <a:lstStyle/>
          <a:p>
            <a:r>
              <a:rPr lang="en-US"/>
              <a:t>Copyright: Dr. Moniaree Jones Samford University-Only with permission</a:t>
            </a:r>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0211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090A70-5C02-43B3-9B47-5D5B172A40B1}" type="datetime1">
              <a:rPr lang="en-US" smtClean="0"/>
              <a:t>10/8/2021</a:t>
            </a:fld>
            <a:endParaRPr lang="en-US"/>
          </a:p>
        </p:txBody>
      </p:sp>
      <p:sp>
        <p:nvSpPr>
          <p:cNvPr id="6" name="Footer Placeholder 5"/>
          <p:cNvSpPr>
            <a:spLocks noGrp="1"/>
          </p:cNvSpPr>
          <p:nvPr>
            <p:ph type="ftr" sz="quarter" idx="11"/>
          </p:nvPr>
        </p:nvSpPr>
        <p:spPr/>
        <p:txBody>
          <a:bodyPr/>
          <a:lstStyle/>
          <a:p>
            <a:r>
              <a:rPr lang="en-US"/>
              <a:t>Copyright: Dr. Moniaree Jones Samford University-Only with permission</a:t>
            </a:r>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133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04ED7E-8661-402F-9972-80EA37E3B2E9}" type="datetime1">
              <a:rPr lang="en-US" smtClean="0"/>
              <a:t>10/8/2021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Copyright: Dr. Moniaree Jones Samford University-Only with permission</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49073265"/>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ful ink in water">
            <a:extLst>
              <a:ext uri="{FF2B5EF4-FFF2-40B4-BE49-F238E27FC236}">
                <a16:creationId xmlns:a16="http://schemas.microsoft.com/office/drawing/2014/main" id="{F98B7FDB-1118-4985-998E-35CEAF69CD39}"/>
              </a:ext>
            </a:extLst>
          </p:cNvPr>
          <p:cNvPicPr>
            <a:picLocks noChangeAspect="1"/>
          </p:cNvPicPr>
          <p:nvPr/>
        </p:nvPicPr>
        <p:blipFill rotWithShape="1">
          <a:blip r:embed="rId2"/>
          <a:srcRect t="10922" b="4808"/>
          <a:stretch/>
        </p:blipFill>
        <p:spPr>
          <a:xfrm>
            <a:off x="0" y="-89812"/>
            <a:ext cx="12191979" cy="6858004"/>
          </a:xfrm>
          <a:prstGeom prst="rect">
            <a:avLst/>
          </a:prstGeom>
        </p:spPr>
      </p:pic>
      <p:sp>
        <p:nvSpPr>
          <p:cNvPr id="2" name="Title 1">
            <a:extLst>
              <a:ext uri="{FF2B5EF4-FFF2-40B4-BE49-F238E27FC236}">
                <a16:creationId xmlns:a16="http://schemas.microsoft.com/office/drawing/2014/main" id="{3DAD01B9-6900-426B-8759-3EA81E1A75B2}"/>
              </a:ext>
            </a:extLst>
          </p:cNvPr>
          <p:cNvSpPr>
            <a:spLocks noGrp="1"/>
          </p:cNvSpPr>
          <p:nvPr>
            <p:ph type="ctrTitle"/>
          </p:nvPr>
        </p:nvSpPr>
        <p:spPr>
          <a:xfrm>
            <a:off x="465364" y="281354"/>
            <a:ext cx="7233557" cy="1400489"/>
          </a:xfrm>
        </p:spPr>
        <p:txBody>
          <a:bodyPr anchor="t">
            <a:normAutofit/>
          </a:bodyPr>
          <a:lstStyle/>
          <a:p>
            <a:r>
              <a:rPr lang="en-US" sz="3600" b="1" dirty="0">
                <a:solidFill>
                  <a:schemeClr val="accent6">
                    <a:lumMod val="50000"/>
                  </a:schemeClr>
                </a:solidFill>
              </a:rPr>
              <a:t>Help FOR THE HELPER: Tools for transforming trauma</a:t>
            </a:r>
          </a:p>
        </p:txBody>
      </p:sp>
      <p:sp>
        <p:nvSpPr>
          <p:cNvPr id="3" name="Subtitle 2">
            <a:extLst>
              <a:ext uri="{FF2B5EF4-FFF2-40B4-BE49-F238E27FC236}">
                <a16:creationId xmlns:a16="http://schemas.microsoft.com/office/drawing/2014/main" id="{5F076263-E9EC-4ECD-BC44-8CDAF7870551}"/>
              </a:ext>
            </a:extLst>
          </p:cNvPr>
          <p:cNvSpPr>
            <a:spLocks noGrp="1"/>
          </p:cNvSpPr>
          <p:nvPr>
            <p:ph type="subTitle" idx="1"/>
          </p:nvPr>
        </p:nvSpPr>
        <p:spPr>
          <a:xfrm>
            <a:off x="163286" y="4093232"/>
            <a:ext cx="5478235" cy="1728728"/>
          </a:xfrm>
        </p:spPr>
        <p:txBody>
          <a:bodyPr anchor="b">
            <a:normAutofit fontScale="92500" lnSpcReduction="20000"/>
          </a:bodyPr>
          <a:lstStyle/>
          <a:p>
            <a:r>
              <a:rPr lang="en-US" b="1" i="1" dirty="0">
                <a:solidFill>
                  <a:schemeClr val="bg1"/>
                </a:solidFill>
              </a:rPr>
              <a:t>Dr. Moniaree Jones, Ed.D., MSN, RN, COI</a:t>
            </a:r>
          </a:p>
          <a:p>
            <a:r>
              <a:rPr lang="en-US" b="1" i="1" dirty="0">
                <a:solidFill>
                  <a:schemeClr val="bg1"/>
                </a:solidFill>
              </a:rPr>
              <a:t>Associate Professor</a:t>
            </a:r>
          </a:p>
          <a:p>
            <a:r>
              <a:rPr lang="en-US" b="1" i="1" dirty="0">
                <a:solidFill>
                  <a:schemeClr val="bg1"/>
                </a:solidFill>
              </a:rPr>
              <a:t>Samford University</a:t>
            </a:r>
          </a:p>
          <a:p>
            <a:r>
              <a:rPr lang="en-US" b="1" i="1" dirty="0">
                <a:solidFill>
                  <a:schemeClr val="bg1"/>
                </a:solidFill>
              </a:rPr>
              <a:t>Moffett &amp; Sanders School of Nursing</a:t>
            </a:r>
          </a:p>
          <a:p>
            <a:r>
              <a:rPr lang="en-US" b="1" i="1" dirty="0">
                <a:solidFill>
                  <a:schemeClr val="bg1"/>
                </a:solidFill>
              </a:rPr>
              <a:t>College of Health Sciences</a:t>
            </a:r>
          </a:p>
        </p:txBody>
      </p:sp>
      <p:sp>
        <p:nvSpPr>
          <p:cNvPr id="5" name="Footer Placeholder 4">
            <a:extLst>
              <a:ext uri="{FF2B5EF4-FFF2-40B4-BE49-F238E27FC236}">
                <a16:creationId xmlns:a16="http://schemas.microsoft.com/office/drawing/2014/main" id="{7683ACEF-805A-4889-B535-AFEDF4F8F0D7}"/>
              </a:ext>
            </a:extLst>
          </p:cNvPr>
          <p:cNvSpPr>
            <a:spLocks noGrp="1"/>
          </p:cNvSpPr>
          <p:nvPr>
            <p:ph type="ftr" sz="quarter" idx="11"/>
          </p:nvPr>
        </p:nvSpPr>
        <p:spPr>
          <a:xfrm>
            <a:off x="1371600" y="6204856"/>
            <a:ext cx="6400800" cy="371789"/>
          </a:xfrm>
        </p:spPr>
        <p:txBody>
          <a:bodyPr/>
          <a:lstStyle/>
          <a:p>
            <a:r>
              <a:rPr lang="en-US" dirty="0">
                <a:solidFill>
                  <a:schemeClr val="bg1"/>
                </a:solidFill>
              </a:rPr>
              <a:t>Copyright: Dr. Moniaree Jones Samford University-Only with permission</a:t>
            </a:r>
          </a:p>
        </p:txBody>
      </p:sp>
    </p:spTree>
    <p:extLst>
      <p:ext uri="{BB962C8B-B14F-4D97-AF65-F5344CB8AC3E}">
        <p14:creationId xmlns:p14="http://schemas.microsoft.com/office/powerpoint/2010/main" val="303962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E421-55F2-4A7D-95AD-41864D346BC5}"/>
              </a:ext>
            </a:extLst>
          </p:cNvPr>
          <p:cNvSpPr>
            <a:spLocks noGrp="1"/>
          </p:cNvSpPr>
          <p:nvPr>
            <p:ph type="title"/>
          </p:nvPr>
        </p:nvSpPr>
        <p:spPr>
          <a:xfrm>
            <a:off x="2895600" y="764373"/>
            <a:ext cx="5287108" cy="560335"/>
          </a:xfrm>
        </p:spPr>
        <p:txBody>
          <a:bodyPr>
            <a:normAutofit fontScale="90000"/>
          </a:bodyPr>
          <a:lstStyle/>
          <a:p>
            <a:r>
              <a:rPr lang="en-US" dirty="0"/>
              <a:t>Symptoms of PTSD</a:t>
            </a:r>
          </a:p>
        </p:txBody>
      </p:sp>
      <p:sp>
        <p:nvSpPr>
          <p:cNvPr id="3" name="Content Placeholder 2">
            <a:extLst>
              <a:ext uri="{FF2B5EF4-FFF2-40B4-BE49-F238E27FC236}">
                <a16:creationId xmlns:a16="http://schemas.microsoft.com/office/drawing/2014/main" id="{086A4383-A1DA-4869-8038-61DC1F00A260}"/>
              </a:ext>
            </a:extLst>
          </p:cNvPr>
          <p:cNvSpPr>
            <a:spLocks noGrp="1"/>
          </p:cNvSpPr>
          <p:nvPr>
            <p:ph idx="1"/>
          </p:nvPr>
        </p:nvSpPr>
        <p:spPr>
          <a:xfrm>
            <a:off x="685800" y="1570892"/>
            <a:ext cx="10820400" cy="5029200"/>
          </a:xfrm>
        </p:spPr>
        <p:txBody>
          <a:bodyPr>
            <a:normAutofit lnSpcReduction="10000"/>
          </a:bodyPr>
          <a:lstStyle/>
          <a:p>
            <a:r>
              <a:rPr lang="en-US" b="1" dirty="0"/>
              <a:t>Re</a:t>
            </a:r>
            <a:r>
              <a:rPr lang="en-US" dirty="0"/>
              <a:t>-experiencing type symptoms -such as recurring, involuntary and intrusive distressing memories, which can include flashbacks of the trauma, bad dreams and intrusive thoughts</a:t>
            </a:r>
          </a:p>
          <a:p>
            <a:endParaRPr lang="en-US" dirty="0"/>
          </a:p>
          <a:p>
            <a:r>
              <a:rPr lang="en-US" b="1" dirty="0"/>
              <a:t>Avoidance</a:t>
            </a:r>
            <a:r>
              <a:rPr lang="en-US" dirty="0"/>
              <a:t>- Can include staying away from certain places or objects that are reminders of the traumatic event that can activate overwhelming symptoms</a:t>
            </a:r>
          </a:p>
          <a:p>
            <a:endParaRPr lang="en-US" dirty="0"/>
          </a:p>
          <a:p>
            <a:r>
              <a:rPr lang="en-US" b="1" dirty="0"/>
              <a:t>Cognitive and Mood Symptoms- </a:t>
            </a:r>
            <a:r>
              <a:rPr lang="en-US" dirty="0"/>
              <a:t>Can include recall trouble, negative thoughts about one’s self. Out of body experiences and feeling the world is “not real” (derealization)</a:t>
            </a:r>
          </a:p>
          <a:p>
            <a:endParaRPr lang="en-US" dirty="0"/>
          </a:p>
          <a:p>
            <a:r>
              <a:rPr lang="en-US" b="1" dirty="0"/>
              <a:t>Arousal Symptoms- </a:t>
            </a:r>
            <a:r>
              <a:rPr lang="en-US" dirty="0"/>
              <a:t>Hypervigilance such as intensely startled by stimuli that resembles the trauma, trouble sleeping, or outburst of anger. </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7FD3FF24-1BE9-475A-BDF3-D739C19C29D4}"/>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62845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7329-8406-45D4-939C-31C9D48482DE}"/>
              </a:ext>
            </a:extLst>
          </p:cNvPr>
          <p:cNvSpPr>
            <a:spLocks noGrp="1"/>
          </p:cNvSpPr>
          <p:nvPr>
            <p:ph type="title"/>
          </p:nvPr>
        </p:nvSpPr>
        <p:spPr>
          <a:xfrm>
            <a:off x="2895600" y="764373"/>
            <a:ext cx="2754923" cy="771350"/>
          </a:xfrm>
        </p:spPr>
        <p:txBody>
          <a:bodyPr>
            <a:normAutofit fontScale="90000"/>
          </a:bodyPr>
          <a:lstStyle/>
          <a:p>
            <a:r>
              <a:rPr lang="en-US" dirty="0"/>
              <a:t>Diagnosis</a:t>
            </a:r>
          </a:p>
        </p:txBody>
      </p:sp>
      <p:sp>
        <p:nvSpPr>
          <p:cNvPr id="3" name="Content Placeholder 2">
            <a:extLst>
              <a:ext uri="{FF2B5EF4-FFF2-40B4-BE49-F238E27FC236}">
                <a16:creationId xmlns:a16="http://schemas.microsoft.com/office/drawing/2014/main" id="{C96CF6C9-3C33-4578-9A3F-9A0EE8FFD8E8}"/>
              </a:ext>
            </a:extLst>
          </p:cNvPr>
          <p:cNvSpPr>
            <a:spLocks noGrp="1"/>
          </p:cNvSpPr>
          <p:nvPr>
            <p:ph idx="1"/>
          </p:nvPr>
        </p:nvSpPr>
        <p:spPr>
          <a:xfrm>
            <a:off x="685800" y="1535724"/>
            <a:ext cx="10820400" cy="4682962"/>
          </a:xfrm>
        </p:spPr>
        <p:txBody>
          <a:bodyPr>
            <a:normAutofit/>
          </a:bodyPr>
          <a:lstStyle/>
          <a:p>
            <a:pPr marL="0" indent="0">
              <a:buNone/>
            </a:pPr>
            <a:r>
              <a:rPr lang="en-US" sz="3200" dirty="0"/>
              <a:t>Symptoms of PTSD usually begin within 3 months after experiencing or exposure to a traumatic event. Occasionally symptoms may emerge years afterward. For a diagnosis of PTSD, symptoms must last more than 1 month. Symptoms of depression, anxiety or substance use that often accompanies the PTSD. </a:t>
            </a:r>
          </a:p>
        </p:txBody>
      </p:sp>
      <p:sp>
        <p:nvSpPr>
          <p:cNvPr id="4" name="Footer Placeholder 3">
            <a:extLst>
              <a:ext uri="{FF2B5EF4-FFF2-40B4-BE49-F238E27FC236}">
                <a16:creationId xmlns:a16="http://schemas.microsoft.com/office/drawing/2014/main" id="{AFEB67A7-A6E3-4672-B240-87FEB4D70226}"/>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53863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7253-A428-40CF-BE12-CA2AF50B1958}"/>
              </a:ext>
            </a:extLst>
          </p:cNvPr>
          <p:cNvSpPr>
            <a:spLocks noGrp="1"/>
          </p:cNvSpPr>
          <p:nvPr>
            <p:ph type="title"/>
          </p:nvPr>
        </p:nvSpPr>
        <p:spPr>
          <a:xfrm>
            <a:off x="199293" y="764373"/>
            <a:ext cx="8616461" cy="654119"/>
          </a:xfrm>
        </p:spPr>
        <p:txBody>
          <a:bodyPr>
            <a:normAutofit fontScale="90000"/>
          </a:bodyPr>
          <a:lstStyle/>
          <a:p>
            <a:r>
              <a:rPr lang="en-US" dirty="0"/>
              <a:t>Trauma is a part of the Healthcare giver world</a:t>
            </a:r>
          </a:p>
        </p:txBody>
      </p:sp>
      <p:sp>
        <p:nvSpPr>
          <p:cNvPr id="3" name="Content Placeholder 2">
            <a:extLst>
              <a:ext uri="{FF2B5EF4-FFF2-40B4-BE49-F238E27FC236}">
                <a16:creationId xmlns:a16="http://schemas.microsoft.com/office/drawing/2014/main" id="{D15992E7-DA82-4F63-8DB3-389D2597A983}"/>
              </a:ext>
            </a:extLst>
          </p:cNvPr>
          <p:cNvSpPr>
            <a:spLocks noGrp="1"/>
          </p:cNvSpPr>
          <p:nvPr>
            <p:ph idx="1"/>
          </p:nvPr>
        </p:nvSpPr>
        <p:spPr>
          <a:xfrm>
            <a:off x="685800" y="1899138"/>
            <a:ext cx="10820400" cy="4319547"/>
          </a:xfrm>
        </p:spPr>
        <p:txBody>
          <a:bodyPr/>
          <a:lstStyle/>
          <a:p>
            <a:r>
              <a:rPr lang="en-US" dirty="0"/>
              <a:t>Nurses and others in healthcare bear witness to trauma often and the ability to stay resilient is a point of pride. </a:t>
            </a:r>
          </a:p>
          <a:p>
            <a:endParaRPr lang="en-US" dirty="0"/>
          </a:p>
          <a:p>
            <a:r>
              <a:rPr lang="en-US" dirty="0"/>
              <a:t>PTSD can look like burnout however it is not the same. PTSD is a diagnosable mental health disorder, and it requires a specific set of resources and treatment. </a:t>
            </a:r>
          </a:p>
          <a:p>
            <a:endParaRPr lang="en-US" dirty="0"/>
          </a:p>
          <a:p>
            <a:r>
              <a:rPr lang="en-US" dirty="0"/>
              <a:t>In the line of healthcare work, we see a lot. Our ability to stay resilient is not exactly a choice and we don’t often process what we have experienced because there is always another patient waiting. In the moment we are serving our patients, but when shift is over, there are real and serious consequences for our physical and mental health. </a:t>
            </a:r>
          </a:p>
        </p:txBody>
      </p:sp>
      <p:sp>
        <p:nvSpPr>
          <p:cNvPr id="4" name="Footer Placeholder 3">
            <a:extLst>
              <a:ext uri="{FF2B5EF4-FFF2-40B4-BE49-F238E27FC236}">
                <a16:creationId xmlns:a16="http://schemas.microsoft.com/office/drawing/2014/main" id="{E52A1C54-25F0-4F6E-9892-076FB65A231F}"/>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01998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2631-AF47-41C6-B86C-18A49E3B7EC1}"/>
              </a:ext>
            </a:extLst>
          </p:cNvPr>
          <p:cNvSpPr>
            <a:spLocks noGrp="1"/>
          </p:cNvSpPr>
          <p:nvPr>
            <p:ph type="title"/>
          </p:nvPr>
        </p:nvSpPr>
        <p:spPr>
          <a:xfrm>
            <a:off x="398584" y="639315"/>
            <a:ext cx="8610600" cy="720562"/>
          </a:xfrm>
        </p:spPr>
        <p:txBody>
          <a:bodyPr/>
          <a:lstStyle/>
          <a:p>
            <a:r>
              <a:rPr lang="en-US" dirty="0"/>
              <a:t>Today’s Mental Health World</a:t>
            </a:r>
          </a:p>
        </p:txBody>
      </p:sp>
      <p:sp>
        <p:nvSpPr>
          <p:cNvPr id="3" name="Content Placeholder 2">
            <a:extLst>
              <a:ext uri="{FF2B5EF4-FFF2-40B4-BE49-F238E27FC236}">
                <a16:creationId xmlns:a16="http://schemas.microsoft.com/office/drawing/2014/main" id="{282AAE1F-7FA1-4B40-B27C-7946D1FE153B}"/>
              </a:ext>
            </a:extLst>
          </p:cNvPr>
          <p:cNvSpPr>
            <a:spLocks noGrp="1"/>
          </p:cNvSpPr>
          <p:nvPr>
            <p:ph idx="1"/>
          </p:nvPr>
        </p:nvSpPr>
        <p:spPr>
          <a:xfrm>
            <a:off x="685800" y="1359878"/>
            <a:ext cx="10820400" cy="4858808"/>
          </a:xfrm>
        </p:spPr>
        <p:txBody>
          <a:bodyPr/>
          <a:lstStyle/>
          <a:p>
            <a:endParaRPr lang="en-US" dirty="0"/>
          </a:p>
          <a:p>
            <a:r>
              <a:rPr lang="en-US" dirty="0"/>
              <a:t>What I know about the “Lived Experience”</a:t>
            </a:r>
          </a:p>
          <a:p>
            <a:endParaRPr lang="en-US" dirty="0"/>
          </a:p>
          <a:p>
            <a:endParaRPr lang="en-US" dirty="0"/>
          </a:p>
          <a:p>
            <a:r>
              <a:rPr lang="en-US" dirty="0"/>
              <a:t>My World- Academia/students/Anxiety/changes in student choices/stigma</a:t>
            </a:r>
          </a:p>
          <a:p>
            <a:endParaRPr lang="en-US" dirty="0"/>
          </a:p>
          <a:p>
            <a:r>
              <a:rPr lang="en-US" dirty="0"/>
              <a:t>According to the </a:t>
            </a:r>
            <a:r>
              <a:rPr lang="en-US" i="1" dirty="0"/>
              <a:t>Journal of Psychiatric and Mental Health Nursing Review</a:t>
            </a:r>
            <a:r>
              <a:rPr lang="en-US" dirty="0"/>
              <a:t>, nurses report experiencing contempt, ostracization, and even termination as a result of sharing their mental health experiences. </a:t>
            </a:r>
          </a:p>
          <a:p>
            <a:pPr marL="0" indent="0">
              <a:buNone/>
            </a:pPr>
            <a:r>
              <a:rPr lang="en-US" dirty="0">
                <a:hlinkClick r:id="rId2"/>
              </a:rPr>
              <a:t>https://www.ncbi.nlm.nih.gov/pmc/articles/PMC7175897/</a:t>
            </a:r>
            <a:endParaRPr lang="en-US" dirty="0"/>
          </a:p>
          <a:p>
            <a:pPr marL="0" indent="0">
              <a:buNone/>
            </a:pPr>
            <a:r>
              <a:rPr lang="en-US" dirty="0">
                <a:hlinkClick r:id="rId3"/>
              </a:rPr>
              <a:t>https://onlinelibrary.wiley.com/doi/abs/10.1046/j.1365-2850.2000.00258.x</a:t>
            </a:r>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2270FA7A-A9A3-4C4A-BA37-8908D3507812}"/>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73093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survived a traumatic event!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1" y="2133601"/>
            <a:ext cx="4191000"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3A461D56-2320-418D-98F5-CE16F0012421}"/>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5138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29385C-FF49-422B-8553-23DFBB7CF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1">
            <a:extLst>
              <a:ext uri="{FF2B5EF4-FFF2-40B4-BE49-F238E27FC236}">
                <a16:creationId xmlns:a16="http://schemas.microsoft.com/office/drawing/2014/main" id="{6BCE136A-6F4B-4F93-82F7-F2E20156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5A286D-5651-4D4D-806A-7C4DD42B758E}"/>
              </a:ext>
            </a:extLst>
          </p:cNvPr>
          <p:cNvPicPr>
            <a:picLocks noChangeAspect="1"/>
          </p:cNvPicPr>
          <p:nvPr/>
        </p:nvPicPr>
        <p:blipFill rotWithShape="1">
          <a:blip r:embed="rId2"/>
          <a:srcRect t="19865" b="14927"/>
          <a:stretch/>
        </p:blipFill>
        <p:spPr>
          <a:xfrm>
            <a:off x="870204" y="873252"/>
            <a:ext cx="10451592" cy="5111496"/>
          </a:xfrm>
          <a:prstGeom prst="rect">
            <a:avLst/>
          </a:prstGeom>
          <a:ln w="31750" cap="sq">
            <a:noFill/>
            <a:miter lim="800000"/>
          </a:ln>
        </p:spPr>
      </p:pic>
      <p:sp>
        <p:nvSpPr>
          <p:cNvPr id="3" name="Footer Placeholder 2">
            <a:extLst>
              <a:ext uri="{FF2B5EF4-FFF2-40B4-BE49-F238E27FC236}">
                <a16:creationId xmlns:a16="http://schemas.microsoft.com/office/drawing/2014/main" id="{8CBD502B-EFEE-4628-8E9D-CE6FB407C380}"/>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13874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91F3-C93A-458C-BEFD-A501A34934C6}"/>
              </a:ext>
            </a:extLst>
          </p:cNvPr>
          <p:cNvSpPr>
            <a:spLocks noGrp="1"/>
          </p:cNvSpPr>
          <p:nvPr>
            <p:ph type="title"/>
          </p:nvPr>
        </p:nvSpPr>
        <p:spPr>
          <a:xfrm>
            <a:off x="574431" y="764373"/>
            <a:ext cx="5111261" cy="1293028"/>
          </a:xfrm>
        </p:spPr>
        <p:txBody>
          <a:bodyPr/>
          <a:lstStyle/>
          <a:p>
            <a:r>
              <a:rPr lang="en-US" dirty="0"/>
              <a:t>Burn-out vs. PTSD</a:t>
            </a:r>
          </a:p>
        </p:txBody>
      </p:sp>
      <p:sp>
        <p:nvSpPr>
          <p:cNvPr id="3" name="Content Placeholder 2">
            <a:extLst>
              <a:ext uri="{FF2B5EF4-FFF2-40B4-BE49-F238E27FC236}">
                <a16:creationId xmlns:a16="http://schemas.microsoft.com/office/drawing/2014/main" id="{2E58DD3E-74B0-4F95-9030-E218CC8816BD}"/>
              </a:ext>
            </a:extLst>
          </p:cNvPr>
          <p:cNvSpPr>
            <a:spLocks noGrp="1"/>
          </p:cNvSpPr>
          <p:nvPr>
            <p:ph idx="1"/>
          </p:nvPr>
        </p:nvSpPr>
        <p:spPr/>
        <p:txBody>
          <a:bodyPr/>
          <a:lstStyle/>
          <a:p>
            <a:r>
              <a:rPr lang="en-US" dirty="0"/>
              <a:t>Trauma and post-traumatic stress disorder are not as well understood as burnout, and they are also more stigmatized. PTSD has more lasting health consequences being extremely distressing and highly disruptive to quality of life both in and out of scrubs or a business suit. </a:t>
            </a:r>
          </a:p>
          <a:p>
            <a:endParaRPr lang="en-US" dirty="0"/>
          </a:p>
          <a:p>
            <a:r>
              <a:rPr lang="en-US" dirty="0"/>
              <a:t>BURNOUT- Emotional exhaustion due to chronic overwork</a:t>
            </a:r>
          </a:p>
          <a:p>
            <a:endParaRPr lang="en-US" dirty="0"/>
          </a:p>
          <a:p>
            <a:r>
              <a:rPr lang="en-US" dirty="0"/>
              <a:t>PTSD- Not really studied until the 1970’s and even now is a misconception experienced exclusively by those in the military.  When in fact it could be a car accident, school shooting, act of violence, loss of life, body trauma, or other trauma.   </a:t>
            </a:r>
          </a:p>
        </p:txBody>
      </p:sp>
      <p:sp>
        <p:nvSpPr>
          <p:cNvPr id="4" name="Footer Placeholder 3">
            <a:extLst>
              <a:ext uri="{FF2B5EF4-FFF2-40B4-BE49-F238E27FC236}">
                <a16:creationId xmlns:a16="http://schemas.microsoft.com/office/drawing/2014/main" id="{69CCDCBA-994A-492E-877A-BAC79965FA2B}"/>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60600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C23F-364A-44DD-AB19-C987C43C065A}"/>
              </a:ext>
            </a:extLst>
          </p:cNvPr>
          <p:cNvSpPr>
            <a:spLocks noGrp="1"/>
          </p:cNvSpPr>
          <p:nvPr>
            <p:ph type="title"/>
          </p:nvPr>
        </p:nvSpPr>
        <p:spPr>
          <a:xfrm>
            <a:off x="2508738" y="639315"/>
            <a:ext cx="2930769" cy="701011"/>
          </a:xfrm>
        </p:spPr>
        <p:txBody>
          <a:bodyPr/>
          <a:lstStyle/>
          <a:p>
            <a:r>
              <a:rPr lang="en-US" dirty="0"/>
              <a:t>PTSD</a:t>
            </a:r>
          </a:p>
        </p:txBody>
      </p:sp>
      <p:sp>
        <p:nvSpPr>
          <p:cNvPr id="3" name="Content Placeholder 2">
            <a:extLst>
              <a:ext uri="{FF2B5EF4-FFF2-40B4-BE49-F238E27FC236}">
                <a16:creationId xmlns:a16="http://schemas.microsoft.com/office/drawing/2014/main" id="{506030E6-1B61-4AB0-AF2D-0B9656EB9E3D}"/>
              </a:ext>
            </a:extLst>
          </p:cNvPr>
          <p:cNvSpPr>
            <a:spLocks noGrp="1"/>
          </p:cNvSpPr>
          <p:nvPr>
            <p:ph idx="1"/>
          </p:nvPr>
        </p:nvSpPr>
        <p:spPr>
          <a:xfrm>
            <a:off x="685800" y="1535724"/>
            <a:ext cx="10820400" cy="4682962"/>
          </a:xfrm>
        </p:spPr>
        <p:txBody>
          <a:bodyPr/>
          <a:lstStyle/>
          <a:p>
            <a:r>
              <a:rPr lang="en-US" dirty="0"/>
              <a:t>ED and ICU  Nurses for example, bear witness to and experience trauma on a daily basis. They see trauma walk right through the front door and  now the pandemic gives way to intubating patients who are swollen, lying prone for hours with no PPE or ventilators in stock. They are holding up personal phones and tablets so patients’ loved ones can say goodbye from a distance. </a:t>
            </a:r>
          </a:p>
          <a:p>
            <a:endParaRPr lang="en-US" dirty="0"/>
          </a:p>
          <a:p>
            <a:r>
              <a:rPr lang="en-US" dirty="0"/>
              <a:t>More than 140,000 Americans have died and almost 1000 of them have been healthcare workers. </a:t>
            </a:r>
          </a:p>
          <a:p>
            <a:endParaRPr lang="en-US" dirty="0"/>
          </a:p>
          <a:p>
            <a:r>
              <a:rPr lang="en-US" dirty="0"/>
              <a:t>A meta-analysis has shown that treating traumatized patients leads to PTSD symptoms in about 14.8% of physicians and the male physicians were more likely to exhibit symptoms than females (47.3% vs 20.4%.) (The European Journal of Psychiatry 2016(30:4)., Sandler, </a:t>
            </a:r>
            <a:r>
              <a:rPr lang="en-US" dirty="0" err="1"/>
              <a:t>Rutkowska</a:t>
            </a:r>
            <a:r>
              <a:rPr lang="en-US" dirty="0"/>
              <a:t> &amp; Makara-</a:t>
            </a:r>
            <a:r>
              <a:rPr lang="en-US" dirty="0" err="1"/>
              <a:t>Studzinska</a:t>
            </a:r>
            <a:r>
              <a:rPr lang="en-US" dirty="0"/>
              <a:t>.  </a:t>
            </a:r>
          </a:p>
        </p:txBody>
      </p:sp>
      <p:sp>
        <p:nvSpPr>
          <p:cNvPr id="4" name="Footer Placeholder 3">
            <a:extLst>
              <a:ext uri="{FF2B5EF4-FFF2-40B4-BE49-F238E27FC236}">
                <a16:creationId xmlns:a16="http://schemas.microsoft.com/office/drawing/2014/main" id="{5E9D657A-D358-4336-84E2-3599E34D547F}"/>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84335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BCE6-CF43-4DF9-84FD-9DFAE21E99B9}"/>
              </a:ext>
            </a:extLst>
          </p:cNvPr>
          <p:cNvSpPr>
            <a:spLocks noGrp="1"/>
          </p:cNvSpPr>
          <p:nvPr>
            <p:ph type="title"/>
          </p:nvPr>
        </p:nvSpPr>
        <p:spPr>
          <a:xfrm>
            <a:off x="595994" y="764372"/>
            <a:ext cx="7592786" cy="786841"/>
          </a:xfrm>
        </p:spPr>
        <p:txBody>
          <a:bodyPr>
            <a:normAutofit fontScale="90000"/>
          </a:bodyPr>
          <a:lstStyle/>
          <a:p>
            <a:r>
              <a:rPr lang="en-US" dirty="0"/>
              <a:t>According to the national Alliance on Mental Health: </a:t>
            </a:r>
          </a:p>
        </p:txBody>
      </p:sp>
      <p:sp>
        <p:nvSpPr>
          <p:cNvPr id="3" name="Content Placeholder 2">
            <a:extLst>
              <a:ext uri="{FF2B5EF4-FFF2-40B4-BE49-F238E27FC236}">
                <a16:creationId xmlns:a16="http://schemas.microsoft.com/office/drawing/2014/main" id="{33D3D712-CCAE-402A-A45B-53B2A8CB36A2}"/>
              </a:ext>
            </a:extLst>
          </p:cNvPr>
          <p:cNvSpPr>
            <a:spLocks noGrp="1"/>
          </p:cNvSpPr>
          <p:nvPr>
            <p:ph idx="1"/>
          </p:nvPr>
        </p:nvSpPr>
        <p:spPr>
          <a:xfrm>
            <a:off x="685800" y="1910444"/>
            <a:ext cx="10820400" cy="4316406"/>
          </a:xfrm>
        </p:spPr>
        <p:txBody>
          <a:bodyPr>
            <a:normAutofit lnSpcReduction="10000"/>
          </a:bodyPr>
          <a:lstStyle/>
          <a:p>
            <a:r>
              <a:rPr lang="en-US" dirty="0"/>
              <a:t>3.6 % of the adult population in the U.S. have been affected by PTSD (About 9 million people) and of those 30% have severe symptoms. </a:t>
            </a:r>
          </a:p>
          <a:p>
            <a:endParaRPr lang="en-US" dirty="0"/>
          </a:p>
          <a:p>
            <a:r>
              <a:rPr lang="en-US" dirty="0"/>
              <a:t>Research indicates that experiencing trauma can significantly alter the brain. While this condition is not preventable it is treatable. The first step is RECOGNITION. </a:t>
            </a:r>
          </a:p>
          <a:p>
            <a:endParaRPr lang="en-US" dirty="0"/>
          </a:p>
          <a:p>
            <a:r>
              <a:rPr lang="en-US" dirty="0"/>
              <a:t>Symptoms typically start 1-3 months after the traumatic event however, in some cases it will take years before symptoms begin to surface. Other disorders such as anxiety, depression, OCD, and personality disorder can also appear along side PTSD.</a:t>
            </a:r>
          </a:p>
          <a:p>
            <a:pPr marL="0" indent="0">
              <a:buNone/>
            </a:pPr>
            <a:r>
              <a:rPr lang="en-US" dirty="0">
                <a:hlinkClick r:id="rId2"/>
              </a:rPr>
              <a:t>Https://www.nami.org/learn-more/mental-health-conditions/posttraumatic-stress-disorder</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134F2843-0380-4310-A440-89FFE899A166}"/>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266778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8B3F-1BD9-4F24-971B-BD6B0F9AE2AB}"/>
              </a:ext>
            </a:extLst>
          </p:cNvPr>
          <p:cNvSpPr>
            <a:spLocks noGrp="1"/>
          </p:cNvSpPr>
          <p:nvPr>
            <p:ph type="title"/>
          </p:nvPr>
        </p:nvSpPr>
        <p:spPr>
          <a:xfrm>
            <a:off x="326572" y="764373"/>
            <a:ext cx="3028950" cy="533748"/>
          </a:xfrm>
        </p:spPr>
        <p:txBody>
          <a:bodyPr>
            <a:normAutofit fontScale="90000"/>
          </a:bodyPr>
          <a:lstStyle/>
          <a:p>
            <a:r>
              <a:rPr lang="en-US" dirty="0"/>
              <a:t>Symptoms</a:t>
            </a:r>
          </a:p>
        </p:txBody>
      </p:sp>
      <p:sp>
        <p:nvSpPr>
          <p:cNvPr id="3" name="Content Placeholder 2">
            <a:extLst>
              <a:ext uri="{FF2B5EF4-FFF2-40B4-BE49-F238E27FC236}">
                <a16:creationId xmlns:a16="http://schemas.microsoft.com/office/drawing/2014/main" id="{C2BD4A5C-6E3B-4B78-9831-DEEE3A5ED172}"/>
              </a:ext>
            </a:extLst>
          </p:cNvPr>
          <p:cNvSpPr>
            <a:spLocks noGrp="1"/>
          </p:cNvSpPr>
          <p:nvPr>
            <p:ph idx="1"/>
          </p:nvPr>
        </p:nvSpPr>
        <p:spPr>
          <a:xfrm>
            <a:off x="685800" y="1485900"/>
            <a:ext cx="10820400" cy="4732785"/>
          </a:xfrm>
        </p:spPr>
        <p:txBody>
          <a:bodyPr>
            <a:normAutofit fontScale="55000" lnSpcReduction="20000"/>
          </a:bodyPr>
          <a:lstStyle/>
          <a:p>
            <a:r>
              <a:rPr lang="en-US" dirty="0"/>
              <a:t>Hypervigilance:</a:t>
            </a:r>
          </a:p>
          <a:p>
            <a:pPr marL="0" indent="0">
              <a:buNone/>
            </a:pPr>
            <a:r>
              <a:rPr lang="en-US" dirty="0"/>
              <a:t>The body is on survival mode. This is displayed by anxious and jumpy manifestations and feeling on edge and defensive. There is hyperarousal. </a:t>
            </a:r>
          </a:p>
          <a:p>
            <a:pPr marL="0" indent="0">
              <a:buNone/>
            </a:pPr>
            <a:endParaRPr lang="en-US" dirty="0"/>
          </a:p>
          <a:p>
            <a:pPr marL="0" indent="0">
              <a:buNone/>
            </a:pPr>
            <a:r>
              <a:rPr lang="en-US" dirty="0"/>
              <a:t>This is believed to be caused by chronic increase of dopaminergic and noradrenergic levels in the body. This condition puts a person on high alert even though there is no present danger. The trauma becomes deeply embedded into the brain and the hormone imbalance causes the body to act in defensive mode displaying problems such as: </a:t>
            </a:r>
          </a:p>
          <a:p>
            <a:r>
              <a:rPr lang="en-US" dirty="0"/>
              <a:t>Difficulty sleeping</a:t>
            </a:r>
          </a:p>
          <a:p>
            <a:r>
              <a:rPr lang="en-US" dirty="0"/>
              <a:t>Grouchy feelings</a:t>
            </a:r>
          </a:p>
          <a:p>
            <a:r>
              <a:rPr lang="en-US" dirty="0"/>
              <a:t>Depression</a:t>
            </a:r>
          </a:p>
          <a:p>
            <a:r>
              <a:rPr lang="en-US" dirty="0"/>
              <a:t>Detached and numb</a:t>
            </a:r>
          </a:p>
          <a:p>
            <a:r>
              <a:rPr lang="en-US" dirty="0"/>
              <a:t>No interest in activities (anhedonia)</a:t>
            </a:r>
          </a:p>
          <a:p>
            <a:r>
              <a:rPr lang="en-US" dirty="0"/>
              <a:t>Aggressive or violent acts</a:t>
            </a:r>
          </a:p>
          <a:p>
            <a:r>
              <a:rPr lang="en-US" dirty="0"/>
              <a:t>Trouble with affection</a:t>
            </a:r>
          </a:p>
          <a:p>
            <a:r>
              <a:rPr lang="en-US" dirty="0"/>
              <a:t>Problems in school</a:t>
            </a:r>
          </a:p>
          <a:p>
            <a:r>
              <a:rPr lang="en-US" dirty="0"/>
              <a:t>Trouble focusing</a:t>
            </a:r>
          </a:p>
          <a:p>
            <a:r>
              <a:rPr lang="en-US" dirty="0"/>
              <a:t>Being easily startled</a:t>
            </a:r>
          </a:p>
          <a:p>
            <a:r>
              <a:rPr lang="en-US" dirty="0"/>
              <a:t>Difficulty concentrating</a:t>
            </a:r>
          </a:p>
          <a:p>
            <a:r>
              <a:rPr lang="en-US" dirty="0"/>
              <a:t>Sense of guilt or shame</a:t>
            </a:r>
          </a:p>
          <a:p>
            <a:r>
              <a:rPr lang="en-US" dirty="0"/>
              <a:t>Self-destructive behaviors.  </a:t>
            </a:r>
          </a:p>
        </p:txBody>
      </p:sp>
      <p:sp>
        <p:nvSpPr>
          <p:cNvPr id="4" name="Footer Placeholder 3">
            <a:extLst>
              <a:ext uri="{FF2B5EF4-FFF2-40B4-BE49-F238E27FC236}">
                <a16:creationId xmlns:a16="http://schemas.microsoft.com/office/drawing/2014/main" id="{6AEBF9CB-82F5-44C9-8B88-2847E59EAE26}"/>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20432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BD18-D168-43BA-8D22-6D446BBE8EF1}"/>
              </a:ext>
            </a:extLst>
          </p:cNvPr>
          <p:cNvSpPr>
            <a:spLocks noGrp="1"/>
          </p:cNvSpPr>
          <p:nvPr>
            <p:ph type="title"/>
          </p:nvPr>
        </p:nvSpPr>
        <p:spPr>
          <a:xfrm>
            <a:off x="2895600" y="764373"/>
            <a:ext cx="5298831" cy="1293028"/>
          </a:xfrm>
        </p:spPr>
        <p:txBody>
          <a:bodyPr/>
          <a:lstStyle/>
          <a:p>
            <a:r>
              <a:rPr lang="en-US" dirty="0"/>
              <a:t>Course Objectives</a:t>
            </a:r>
          </a:p>
        </p:txBody>
      </p:sp>
      <p:sp>
        <p:nvSpPr>
          <p:cNvPr id="3" name="Content Placeholder 2">
            <a:extLst>
              <a:ext uri="{FF2B5EF4-FFF2-40B4-BE49-F238E27FC236}">
                <a16:creationId xmlns:a16="http://schemas.microsoft.com/office/drawing/2014/main" id="{D407A116-A5C5-4A14-9549-E0F7A46AB009}"/>
              </a:ext>
            </a:extLst>
          </p:cNvPr>
          <p:cNvSpPr>
            <a:spLocks noGrp="1"/>
          </p:cNvSpPr>
          <p:nvPr>
            <p:ph idx="1"/>
          </p:nvPr>
        </p:nvSpPr>
        <p:spPr/>
        <p:txBody>
          <a:bodyPr/>
          <a:lstStyle/>
          <a:p>
            <a:r>
              <a:rPr lang="en-US" dirty="0"/>
              <a:t>Define Post Traumatic Stress Disorder and Discuss its implications for the healthcare worker, family, and community.</a:t>
            </a:r>
          </a:p>
          <a:p>
            <a:endParaRPr lang="en-US" dirty="0"/>
          </a:p>
          <a:p>
            <a:r>
              <a:rPr lang="en-US" dirty="0"/>
              <a:t>List categories of PTSD symptoms and their diagnostic criteria.</a:t>
            </a:r>
          </a:p>
          <a:p>
            <a:endParaRPr lang="en-US" dirty="0"/>
          </a:p>
          <a:p>
            <a:r>
              <a:rPr lang="en-US" dirty="0"/>
              <a:t>Explain Criteria for Assessment and diagnosis of PTSD.</a:t>
            </a:r>
          </a:p>
          <a:p>
            <a:endParaRPr lang="en-US" dirty="0"/>
          </a:p>
          <a:p>
            <a:r>
              <a:rPr lang="en-US" dirty="0"/>
              <a:t>Discuss treatment modalities for PTSD.</a:t>
            </a:r>
          </a:p>
          <a:p>
            <a:endParaRPr lang="en-US" dirty="0"/>
          </a:p>
        </p:txBody>
      </p:sp>
      <p:sp>
        <p:nvSpPr>
          <p:cNvPr id="4" name="Footer Placeholder 3">
            <a:extLst>
              <a:ext uri="{FF2B5EF4-FFF2-40B4-BE49-F238E27FC236}">
                <a16:creationId xmlns:a16="http://schemas.microsoft.com/office/drawing/2014/main" id="{55371F43-9446-47F1-BF30-06622C087259}"/>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3250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1AD3-D0BD-42E3-8B79-F1878C087E40}"/>
              </a:ext>
            </a:extLst>
          </p:cNvPr>
          <p:cNvSpPr>
            <a:spLocks noGrp="1"/>
          </p:cNvSpPr>
          <p:nvPr>
            <p:ph type="title"/>
          </p:nvPr>
        </p:nvSpPr>
        <p:spPr>
          <a:xfrm>
            <a:off x="2895600" y="764373"/>
            <a:ext cx="3390900" cy="525584"/>
          </a:xfrm>
        </p:spPr>
        <p:txBody>
          <a:bodyPr>
            <a:normAutofit fontScale="90000"/>
          </a:bodyPr>
          <a:lstStyle/>
          <a:p>
            <a:r>
              <a:rPr lang="en-US" dirty="0"/>
              <a:t>AVOIDANCE</a:t>
            </a:r>
          </a:p>
        </p:txBody>
      </p:sp>
      <p:sp>
        <p:nvSpPr>
          <p:cNvPr id="3" name="Content Placeholder 2">
            <a:extLst>
              <a:ext uri="{FF2B5EF4-FFF2-40B4-BE49-F238E27FC236}">
                <a16:creationId xmlns:a16="http://schemas.microsoft.com/office/drawing/2014/main" id="{2AF017B2-C364-401E-9C1C-22F91C828E4F}"/>
              </a:ext>
            </a:extLst>
          </p:cNvPr>
          <p:cNvSpPr>
            <a:spLocks noGrp="1"/>
          </p:cNvSpPr>
          <p:nvPr>
            <p:ph idx="1"/>
          </p:nvPr>
        </p:nvSpPr>
        <p:spPr>
          <a:xfrm>
            <a:off x="685800" y="1559380"/>
            <a:ext cx="10820400" cy="4659306"/>
          </a:xfrm>
        </p:spPr>
        <p:txBody>
          <a:bodyPr>
            <a:normAutofit lnSpcReduction="10000"/>
          </a:bodyPr>
          <a:lstStyle/>
          <a:p>
            <a:r>
              <a:rPr lang="en-US" dirty="0"/>
              <a:t>PTSD individuals will go to extremes just so they will not be reminded of the terrifying experience. These include: </a:t>
            </a:r>
          </a:p>
          <a:p>
            <a:endParaRPr lang="en-US" dirty="0"/>
          </a:p>
          <a:p>
            <a:r>
              <a:rPr lang="en-US" dirty="0"/>
              <a:t>Staying away from places and objects that can be a reminder of the trauma</a:t>
            </a:r>
          </a:p>
          <a:p>
            <a:r>
              <a:rPr lang="en-US" dirty="0"/>
              <a:t>Not wanting to be around people who are reminders of the trauma</a:t>
            </a:r>
          </a:p>
          <a:p>
            <a:r>
              <a:rPr lang="en-US" dirty="0"/>
              <a:t>Avoiding thoughts and feelings about the traumatic incident</a:t>
            </a:r>
          </a:p>
          <a:p>
            <a:endParaRPr lang="en-US" dirty="0"/>
          </a:p>
          <a:p>
            <a:pPr marL="0" indent="0">
              <a:buNone/>
            </a:pPr>
            <a:r>
              <a:rPr lang="en-US" dirty="0"/>
              <a:t>They need to avoid these reminders to alleviate unpleasant emotions and distressing anxiety that comes with it. </a:t>
            </a:r>
          </a:p>
          <a:p>
            <a:pPr marL="0" indent="0">
              <a:buNone/>
            </a:pPr>
            <a:endParaRPr lang="en-US" dirty="0"/>
          </a:p>
          <a:p>
            <a:pPr marL="0" indent="0">
              <a:buNone/>
            </a:pPr>
            <a:r>
              <a:rPr lang="en-US" dirty="0"/>
              <a:t>In some case the individual may completely disassociate from the traumatic event completely blocking it from their memories. They may prefer to stay home and not face the outside world. </a:t>
            </a:r>
          </a:p>
        </p:txBody>
      </p:sp>
      <p:sp>
        <p:nvSpPr>
          <p:cNvPr id="4" name="Footer Placeholder 3">
            <a:extLst>
              <a:ext uri="{FF2B5EF4-FFF2-40B4-BE49-F238E27FC236}">
                <a16:creationId xmlns:a16="http://schemas.microsoft.com/office/drawing/2014/main" id="{C49FD490-E2AE-46F1-BC73-1B0F2A4D1F9F}"/>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014202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254E-AE64-4088-8F96-94402AF33393}"/>
              </a:ext>
            </a:extLst>
          </p:cNvPr>
          <p:cNvSpPr>
            <a:spLocks noGrp="1"/>
          </p:cNvSpPr>
          <p:nvPr>
            <p:ph type="title"/>
          </p:nvPr>
        </p:nvSpPr>
        <p:spPr>
          <a:xfrm>
            <a:off x="2895600" y="764373"/>
            <a:ext cx="5056414" cy="599063"/>
          </a:xfrm>
        </p:spPr>
        <p:txBody>
          <a:bodyPr>
            <a:normAutofit fontScale="90000"/>
          </a:bodyPr>
          <a:lstStyle/>
          <a:p>
            <a:r>
              <a:rPr lang="en-US" dirty="0"/>
              <a:t>Undiagnosed PTSD</a:t>
            </a:r>
          </a:p>
        </p:txBody>
      </p:sp>
      <p:sp>
        <p:nvSpPr>
          <p:cNvPr id="3" name="Content Placeholder 2">
            <a:extLst>
              <a:ext uri="{FF2B5EF4-FFF2-40B4-BE49-F238E27FC236}">
                <a16:creationId xmlns:a16="http://schemas.microsoft.com/office/drawing/2014/main" id="{87F324A0-D1F7-4C52-98F3-C639518669CA}"/>
              </a:ext>
            </a:extLst>
          </p:cNvPr>
          <p:cNvSpPr>
            <a:spLocks noGrp="1"/>
          </p:cNvSpPr>
          <p:nvPr>
            <p:ph idx="1"/>
          </p:nvPr>
        </p:nvSpPr>
        <p:spPr>
          <a:xfrm>
            <a:off x="685800" y="1608364"/>
            <a:ext cx="10820400" cy="4610321"/>
          </a:xfrm>
        </p:spPr>
        <p:txBody>
          <a:bodyPr>
            <a:normAutofit fontScale="92500" lnSpcReduction="10000"/>
          </a:bodyPr>
          <a:lstStyle/>
          <a:p>
            <a:r>
              <a:rPr lang="en-US" dirty="0"/>
              <a:t>The individual may feel anxious and depressed but not understand why they are feeling down. The anxiety and fear does not go away without proper treatment or care. </a:t>
            </a:r>
          </a:p>
          <a:p>
            <a:endParaRPr lang="en-US" dirty="0"/>
          </a:p>
          <a:p>
            <a:r>
              <a:rPr lang="en-US" dirty="0"/>
              <a:t>The trauma is real and heavy. Something deeper is going on. Is it exhaustion that will pass in a few days? Is it hypervigilance that follows you out of the unit, into your car, and all the way home. </a:t>
            </a:r>
          </a:p>
          <a:p>
            <a:endParaRPr lang="en-US" dirty="0"/>
          </a:p>
          <a:p>
            <a:r>
              <a:rPr lang="en-US" dirty="0"/>
              <a:t>Getting help is easier said than done due to the mental health stigma that is commonplace in the healthcare settings. There is a  “don’t ask, don’t tell” attitude. </a:t>
            </a:r>
          </a:p>
          <a:p>
            <a:endParaRPr lang="en-US" dirty="0"/>
          </a:p>
          <a:p>
            <a:r>
              <a:rPr lang="en-US" dirty="0"/>
              <a:t>According to the </a:t>
            </a:r>
            <a:r>
              <a:rPr lang="en-US" i="1" dirty="0"/>
              <a:t>Journal of Psychiatric and Mental Health Nursing Review</a:t>
            </a:r>
            <a:r>
              <a:rPr lang="en-US" dirty="0"/>
              <a:t>, nurses report experiencing contempt, ostracization, and even termination as a result of sharing their mental health experiences. This needs to CHANGE!</a:t>
            </a:r>
          </a:p>
        </p:txBody>
      </p:sp>
      <p:sp>
        <p:nvSpPr>
          <p:cNvPr id="4" name="Footer Placeholder 3">
            <a:extLst>
              <a:ext uri="{FF2B5EF4-FFF2-40B4-BE49-F238E27FC236}">
                <a16:creationId xmlns:a16="http://schemas.microsoft.com/office/drawing/2014/main" id="{72F23987-1749-4FFA-A6B5-8C8D61C0848D}"/>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14160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F17AFA-8E22-446E-A651-C241D4E5CA65}"/>
              </a:ext>
            </a:extLst>
          </p:cNvPr>
          <p:cNvSpPr txBox="1"/>
          <p:nvPr/>
        </p:nvSpPr>
        <p:spPr>
          <a:xfrm>
            <a:off x="334736" y="816430"/>
            <a:ext cx="10629899" cy="6186309"/>
          </a:xfrm>
          <a:prstGeom prst="rect">
            <a:avLst/>
          </a:prstGeom>
          <a:noFill/>
        </p:spPr>
        <p:txBody>
          <a:bodyPr wrap="square">
            <a:spAutoFit/>
          </a:bodyPr>
          <a:lstStyle/>
          <a:p>
            <a:pPr algn="l" fontAlgn="base"/>
            <a:r>
              <a:rPr lang="en-US" b="0" i="0" dirty="0">
                <a:effectLst/>
                <a:latin typeface="Libre Baskerville"/>
              </a:rPr>
              <a:t>Throughout the pandemic, nurses and other essential workers have been described as “heroes”. The Clap for Our </a:t>
            </a:r>
            <a:r>
              <a:rPr lang="en-US" b="0" i="0" dirty="0" err="1">
                <a:effectLst/>
                <a:latin typeface="Libre Baskerville"/>
              </a:rPr>
              <a:t>Carers</a:t>
            </a:r>
            <a:r>
              <a:rPr lang="en-US" b="0" i="0" dirty="0">
                <a:effectLst/>
                <a:latin typeface="Libre Baskerville"/>
              </a:rPr>
              <a:t> movement from the UK’s first lockdown, designed to help the public give public thanks to frontline pandemic workers, has been brought back for 2021 under the new title, </a:t>
            </a:r>
            <a:r>
              <a:rPr lang="en-US" b="0" i="0" u="sng" dirty="0">
                <a:effectLst/>
                <a:latin typeface="Libre Baskerville"/>
                <a:hlinkClick r:id="rId2">
                  <a:extLst>
                    <a:ext uri="{A12FA001-AC4F-418D-AE19-62706E023703}">
                      <ahyp:hlinkClr xmlns:ahyp="http://schemas.microsoft.com/office/drawing/2018/hyperlinkcolor" val="tx"/>
                    </a:ext>
                  </a:extLst>
                </a:hlinkClick>
              </a:rPr>
              <a:t>Clap for Heroes</a:t>
            </a:r>
            <a:r>
              <a:rPr lang="en-US" b="0" i="0" dirty="0">
                <a:effectLst/>
                <a:latin typeface="Libre Baskerville"/>
              </a:rPr>
              <a:t>.</a:t>
            </a:r>
          </a:p>
          <a:p>
            <a:pPr algn="l" fontAlgn="base"/>
            <a:r>
              <a:rPr lang="en-US" b="0" i="0" dirty="0">
                <a:effectLst/>
                <a:latin typeface="Libre Baskerville"/>
              </a:rPr>
              <a:t>But nurses are not heroes. They are technically expert professional </a:t>
            </a:r>
            <a:r>
              <a:rPr lang="en-US" b="0" i="0" dirty="0" err="1">
                <a:effectLst/>
                <a:latin typeface="Libre Baskerville"/>
              </a:rPr>
              <a:t>carers</a:t>
            </a:r>
            <a:r>
              <a:rPr lang="en-US" b="0" i="0" dirty="0">
                <a:effectLst/>
                <a:latin typeface="Libre Baskerville"/>
              </a:rPr>
              <a:t> with unique skills. Clapping is a poor substitute for allowing them the freedom to speak up about the concerns they may have about their own health and wellbeing and those they care for</a:t>
            </a:r>
          </a:p>
          <a:p>
            <a:pPr algn="l" fontAlgn="base"/>
            <a:endParaRPr lang="en-US" dirty="0">
              <a:latin typeface="Libre Baskerville"/>
            </a:endParaRPr>
          </a:p>
          <a:p>
            <a:pPr algn="l" fontAlgn="base"/>
            <a:r>
              <a:rPr lang="en-US" b="0" i="0" dirty="0">
                <a:effectLst/>
                <a:latin typeface="Libre Baskerville"/>
                <a:hlinkClick r:id="rId3"/>
              </a:rPr>
              <a:t>https://theconversation.com/nurses-report-ptsd-symptoms-due-to-the-pandemic-heres-why-152935</a:t>
            </a:r>
            <a:endParaRPr lang="en-US" b="0" i="0" dirty="0">
              <a:effectLst/>
              <a:latin typeface="Libre Baskerville"/>
            </a:endParaRPr>
          </a:p>
          <a:p>
            <a:pPr algn="l" fontAlgn="base"/>
            <a:endParaRPr lang="en-US" b="0" i="0" dirty="0">
              <a:effectLst/>
              <a:latin typeface="Libre Baskerville"/>
            </a:endParaRPr>
          </a:p>
          <a:p>
            <a:pPr algn="l" fontAlgn="base"/>
            <a:endParaRPr lang="en-US" dirty="0">
              <a:latin typeface="Libre Baskerville"/>
            </a:endParaRPr>
          </a:p>
          <a:p>
            <a:r>
              <a:rPr lang="en-US" dirty="0"/>
              <a:t>Nursing Toolkit</a:t>
            </a:r>
          </a:p>
          <a:p>
            <a:endParaRPr lang="en-US" dirty="0"/>
          </a:p>
          <a:p>
            <a:r>
              <a:rPr lang="en-US" dirty="0">
                <a:hlinkClick r:id="rId4"/>
              </a:rPr>
              <a:t>https://www.nursingworld.org/~48e191/globalassets/foundation/the_ptsd_toolkit_for_nurses__assessment.99783.pdf</a:t>
            </a:r>
            <a:endParaRPr lang="en-US" dirty="0"/>
          </a:p>
          <a:p>
            <a:pPr algn="l" fontAlgn="base"/>
            <a:endParaRPr lang="en-US" b="0" i="0" dirty="0">
              <a:effectLst/>
              <a:latin typeface="Libre Baskerville"/>
            </a:endParaRPr>
          </a:p>
          <a:p>
            <a:pPr algn="l" fontAlgn="base"/>
            <a:endParaRPr lang="en-US" dirty="0">
              <a:latin typeface="Libre Baskerville"/>
            </a:endParaRPr>
          </a:p>
          <a:p>
            <a:pPr algn="l" fontAlgn="base"/>
            <a:endParaRPr lang="en-US" b="0" i="0" dirty="0">
              <a:effectLst/>
              <a:latin typeface="Libre Baskerville"/>
            </a:endParaRPr>
          </a:p>
          <a:p>
            <a:pPr algn="l" fontAlgn="base"/>
            <a:endParaRPr lang="en-US" dirty="0">
              <a:latin typeface="Libre Baskerville"/>
            </a:endParaRPr>
          </a:p>
          <a:p>
            <a:pPr algn="l" fontAlgn="base"/>
            <a:endParaRPr lang="en-US" b="0" i="0" dirty="0">
              <a:effectLst/>
              <a:latin typeface="Libre Baskerville"/>
            </a:endParaRPr>
          </a:p>
          <a:p>
            <a:pPr algn="l" fontAlgn="base"/>
            <a:endParaRPr lang="en-US" dirty="0">
              <a:latin typeface="Libre Baskerville"/>
            </a:endParaRPr>
          </a:p>
          <a:p>
            <a:pPr algn="l" fontAlgn="base"/>
            <a:endParaRPr lang="en-US" b="0" i="0" dirty="0">
              <a:effectLst/>
              <a:latin typeface="Libre Baskerville"/>
            </a:endParaRPr>
          </a:p>
          <a:p>
            <a:pPr algn="l" fontAlgn="base"/>
            <a:endParaRPr lang="en-US" b="0" i="0" dirty="0">
              <a:effectLst/>
              <a:latin typeface="Libre Baskerville"/>
            </a:endParaRPr>
          </a:p>
        </p:txBody>
      </p:sp>
      <p:sp>
        <p:nvSpPr>
          <p:cNvPr id="2" name="Footer Placeholder 1">
            <a:extLst>
              <a:ext uri="{FF2B5EF4-FFF2-40B4-BE49-F238E27FC236}">
                <a16:creationId xmlns:a16="http://schemas.microsoft.com/office/drawing/2014/main" id="{6973B0CD-0320-489D-BA6A-5FFE3CDB86E0}"/>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22807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F670267C-6D12-4AC6-8891-DA0523B2D45C}"/>
              </a:ext>
            </a:extLst>
          </p:cNvPr>
          <p:cNvSpPr>
            <a:spLocks noGrp="1"/>
          </p:cNvSpPr>
          <p:nvPr>
            <p:ph type="title"/>
          </p:nvPr>
        </p:nvSpPr>
        <p:spPr>
          <a:xfrm>
            <a:off x="643466" y="804334"/>
            <a:ext cx="3471333" cy="5249333"/>
          </a:xfrm>
        </p:spPr>
        <p:txBody>
          <a:bodyPr>
            <a:normAutofit/>
          </a:bodyPr>
          <a:lstStyle/>
          <a:p>
            <a:r>
              <a:rPr lang="en-US">
                <a:solidFill>
                  <a:srgbClr val="FFFFFF"/>
                </a:solidFill>
              </a:rPr>
              <a:t>How is PTSD Treated?</a:t>
            </a:r>
          </a:p>
        </p:txBody>
      </p:sp>
      <p:sp>
        <p:nvSpPr>
          <p:cNvPr id="3" name="Content Placeholder 2">
            <a:extLst>
              <a:ext uri="{FF2B5EF4-FFF2-40B4-BE49-F238E27FC236}">
                <a16:creationId xmlns:a16="http://schemas.microsoft.com/office/drawing/2014/main" id="{1B707FA7-029C-4D3E-A4C1-97E18D1770D0}"/>
              </a:ext>
            </a:extLst>
          </p:cNvPr>
          <p:cNvSpPr>
            <a:spLocks noGrp="1"/>
          </p:cNvSpPr>
          <p:nvPr>
            <p:ph idx="1"/>
          </p:nvPr>
        </p:nvSpPr>
        <p:spPr>
          <a:xfrm>
            <a:off x="5234722" y="361741"/>
            <a:ext cx="6271477" cy="6496259"/>
          </a:xfrm>
        </p:spPr>
        <p:txBody>
          <a:bodyPr anchor="ctr">
            <a:normAutofit fontScale="92500" lnSpcReduction="10000"/>
          </a:bodyPr>
          <a:lstStyle/>
          <a:p>
            <a:pPr marL="0" indent="0">
              <a:buNone/>
            </a:pPr>
            <a:r>
              <a:rPr lang="en-US" sz="3000" b="1" dirty="0">
                <a:solidFill>
                  <a:schemeClr val="tx2"/>
                </a:solidFill>
              </a:rPr>
              <a:t>The First Step is to Seek Help of a Professional</a:t>
            </a:r>
            <a:r>
              <a:rPr lang="en-US" b="1" dirty="0">
                <a:solidFill>
                  <a:schemeClr val="tx2"/>
                </a:solidFill>
              </a:rPr>
              <a:t>.</a:t>
            </a:r>
          </a:p>
          <a:p>
            <a:endParaRPr lang="en-US" dirty="0">
              <a:solidFill>
                <a:schemeClr val="tx2"/>
              </a:solidFill>
            </a:endParaRPr>
          </a:p>
          <a:p>
            <a:r>
              <a:rPr lang="en-US" dirty="0">
                <a:solidFill>
                  <a:schemeClr val="tx2"/>
                </a:solidFill>
              </a:rPr>
              <a:t>Symptoms from the four core should be present for at least one month: </a:t>
            </a:r>
            <a:r>
              <a:rPr lang="en-US" b="1" i="1" dirty="0">
                <a:solidFill>
                  <a:schemeClr val="tx2"/>
                </a:solidFill>
              </a:rPr>
              <a:t>(1) Intrusive thoughts (2) Avoidance (3) Alterations in cognition and mood) (4) Alterations in arousal and reactivity. </a:t>
            </a:r>
          </a:p>
          <a:p>
            <a:endParaRPr lang="en-US" dirty="0">
              <a:solidFill>
                <a:schemeClr val="tx2"/>
              </a:solidFill>
            </a:endParaRPr>
          </a:p>
          <a:p>
            <a:r>
              <a:rPr lang="en-US" dirty="0">
                <a:solidFill>
                  <a:schemeClr val="tx2"/>
                </a:solidFill>
              </a:rPr>
              <a:t>Specific treatment and treatment time can vary from person to person. Some may be able to successfully recover in just a few months of therapy, while others may need years and years to get better.</a:t>
            </a:r>
          </a:p>
          <a:p>
            <a:endParaRPr lang="en-US" dirty="0">
              <a:solidFill>
                <a:schemeClr val="tx2"/>
              </a:solidFill>
            </a:endParaRPr>
          </a:p>
          <a:p>
            <a:r>
              <a:rPr lang="en-US" dirty="0">
                <a:solidFill>
                  <a:schemeClr val="tx2"/>
                </a:solidFill>
              </a:rPr>
              <a:t>The therapist’s approach will depend on different factors including: the severity of the case, the age of the patient and the specific symptoms Therapy goals are to improve symptoms, teach healthy coping skills and to retore the patient’s self esteem. </a:t>
            </a:r>
          </a:p>
          <a:p>
            <a:endParaRPr lang="en-US" dirty="0">
              <a:solidFill>
                <a:schemeClr val="tx2"/>
              </a:solidFill>
            </a:endParaRPr>
          </a:p>
          <a:p>
            <a:endParaRPr lang="en-US" dirty="0">
              <a:solidFill>
                <a:schemeClr val="tx2"/>
              </a:solidFill>
            </a:endParaRPr>
          </a:p>
        </p:txBody>
      </p:sp>
      <p:sp>
        <p:nvSpPr>
          <p:cNvPr id="4" name="Footer Placeholder 3">
            <a:extLst>
              <a:ext uri="{FF2B5EF4-FFF2-40B4-BE49-F238E27FC236}">
                <a16:creationId xmlns:a16="http://schemas.microsoft.com/office/drawing/2014/main" id="{348AF2D1-EAFF-4C5B-9926-03D253613A31}"/>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82647633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2E5D-1992-4769-AB60-7E7E991DDA09}"/>
              </a:ext>
            </a:extLst>
          </p:cNvPr>
          <p:cNvSpPr>
            <a:spLocks noGrp="1"/>
          </p:cNvSpPr>
          <p:nvPr>
            <p:ph type="title"/>
          </p:nvPr>
        </p:nvSpPr>
        <p:spPr>
          <a:xfrm>
            <a:off x="2895600" y="764373"/>
            <a:ext cx="5448300" cy="427613"/>
          </a:xfrm>
        </p:spPr>
        <p:txBody>
          <a:bodyPr>
            <a:normAutofit fontScale="90000"/>
          </a:bodyPr>
          <a:lstStyle/>
          <a:p>
            <a:r>
              <a:rPr lang="en-US" dirty="0"/>
              <a:t>Types of Therapy</a:t>
            </a:r>
          </a:p>
        </p:txBody>
      </p:sp>
      <p:sp>
        <p:nvSpPr>
          <p:cNvPr id="3" name="Content Placeholder 2">
            <a:extLst>
              <a:ext uri="{FF2B5EF4-FFF2-40B4-BE49-F238E27FC236}">
                <a16:creationId xmlns:a16="http://schemas.microsoft.com/office/drawing/2014/main" id="{F60BE993-E5E8-4DD2-939B-059D0DF7DC5C}"/>
              </a:ext>
            </a:extLst>
          </p:cNvPr>
          <p:cNvSpPr>
            <a:spLocks noGrp="1"/>
          </p:cNvSpPr>
          <p:nvPr>
            <p:ph idx="1"/>
          </p:nvPr>
        </p:nvSpPr>
        <p:spPr>
          <a:xfrm>
            <a:off x="685800" y="1249136"/>
            <a:ext cx="10820400" cy="5143500"/>
          </a:xfrm>
        </p:spPr>
        <p:txBody>
          <a:bodyPr>
            <a:normAutofit lnSpcReduction="10000"/>
          </a:bodyPr>
          <a:lstStyle/>
          <a:p>
            <a:r>
              <a:rPr lang="en-US" sz="1900" dirty="0"/>
              <a:t>Cognitive Behavioral Therapy- typically lasting 3-8 months that focuses on changing negative patterns of thinking with practical and goal-oriented approaches. </a:t>
            </a:r>
          </a:p>
          <a:p>
            <a:endParaRPr lang="en-US" sz="1900" dirty="0"/>
          </a:p>
          <a:p>
            <a:r>
              <a:rPr lang="en-US" sz="1900" dirty="0"/>
              <a:t>Prolonged Exposure- Addresses the avoidance problem in PTSD. While it may seem easier to avoid it is very unhealthy to avoid stressors because this does not help in building healthy coping strategies. Exposure focuses on desensitizing the person to the trauma. Methods may include writing, imagining, or visiting the place where the trauma happened. Gradual exposure is guided by a trained therapist over time.</a:t>
            </a:r>
          </a:p>
          <a:p>
            <a:endParaRPr lang="en-US" sz="1900" dirty="0"/>
          </a:p>
          <a:p>
            <a:r>
              <a:rPr lang="en-US" sz="1900" dirty="0"/>
              <a:t>Medications-The brain of the person works differently than someone who does not have trauma. Neurotransmitters may be impaired causing an unbalance of chemicals into their system. Hormones can also be irregular. Some common medications are: </a:t>
            </a:r>
          </a:p>
          <a:p>
            <a:r>
              <a:rPr lang="en-US" sz="1900" dirty="0"/>
              <a:t>Zoloft (Sertraline)</a:t>
            </a:r>
          </a:p>
          <a:p>
            <a:r>
              <a:rPr lang="en-US" sz="1900" dirty="0"/>
              <a:t>Prozac (</a:t>
            </a:r>
            <a:r>
              <a:rPr lang="en-US" sz="1900" dirty="0" err="1"/>
              <a:t>Fluxetine</a:t>
            </a:r>
            <a:r>
              <a:rPr lang="en-US" sz="1900" dirty="0"/>
              <a:t>)</a:t>
            </a:r>
          </a:p>
          <a:p>
            <a:r>
              <a:rPr lang="en-US" sz="1900" dirty="0"/>
              <a:t>Effexor (Venlafaxine)</a:t>
            </a:r>
          </a:p>
          <a:p>
            <a:r>
              <a:rPr lang="en-US" sz="1900" dirty="0"/>
              <a:t>Paxil (Paroxetine)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F961BCD-ED74-4A23-AD70-AEFC4A0B9B3F}"/>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415755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A644-3BEA-4909-A1EF-3D1D09F81D23}"/>
              </a:ext>
            </a:extLst>
          </p:cNvPr>
          <p:cNvSpPr>
            <a:spLocks noGrp="1"/>
          </p:cNvSpPr>
          <p:nvPr>
            <p:ph type="title"/>
          </p:nvPr>
        </p:nvSpPr>
        <p:spPr>
          <a:xfrm>
            <a:off x="2895599" y="764373"/>
            <a:ext cx="4460421" cy="648048"/>
          </a:xfrm>
        </p:spPr>
        <p:txBody>
          <a:bodyPr>
            <a:normAutofit fontScale="90000"/>
          </a:bodyPr>
          <a:lstStyle/>
          <a:p>
            <a:r>
              <a:rPr lang="en-US" dirty="0"/>
              <a:t>PTSD/</a:t>
            </a:r>
            <a:r>
              <a:rPr lang="en-US" dirty="0" err="1"/>
              <a:t>REferences</a:t>
            </a:r>
            <a:endParaRPr lang="en-US" dirty="0"/>
          </a:p>
        </p:txBody>
      </p:sp>
      <p:sp>
        <p:nvSpPr>
          <p:cNvPr id="3" name="Content Placeholder 2">
            <a:extLst>
              <a:ext uri="{FF2B5EF4-FFF2-40B4-BE49-F238E27FC236}">
                <a16:creationId xmlns:a16="http://schemas.microsoft.com/office/drawing/2014/main" id="{09E6E3AB-89B0-4FAE-9364-D64E6B77492B}"/>
              </a:ext>
            </a:extLst>
          </p:cNvPr>
          <p:cNvSpPr>
            <a:spLocks noGrp="1"/>
          </p:cNvSpPr>
          <p:nvPr>
            <p:ph idx="1"/>
          </p:nvPr>
        </p:nvSpPr>
        <p:spPr>
          <a:xfrm>
            <a:off x="685800" y="1543050"/>
            <a:ext cx="10820400" cy="4675635"/>
          </a:xfrm>
        </p:spPr>
        <p:txBody>
          <a:bodyPr/>
          <a:lstStyle/>
          <a:p>
            <a:r>
              <a:rPr lang="en-US" sz="1400" dirty="0"/>
              <a:t>It is not advisable to self-medicate and self-diagnose when dealing with this kind of problem. There are a lot of emotional, hormonal, and neurological factors at play. It is best left to the hands of a skilled professional. </a:t>
            </a:r>
          </a:p>
          <a:p>
            <a:endParaRPr lang="en-US" sz="1400" dirty="0"/>
          </a:p>
          <a:p>
            <a:r>
              <a:rPr lang="en-US" sz="1400" dirty="0"/>
              <a:t>Keep in mind that not everyone who experiences trauma develops PTSD. Some can naturally get over traumatic events by themselves, while others need years of therapy and medications to heal wounds.  </a:t>
            </a:r>
          </a:p>
          <a:p>
            <a:endParaRPr lang="en-US" sz="1400" dirty="0"/>
          </a:p>
          <a:p>
            <a:r>
              <a:rPr lang="en-US" sz="1400" b="0" i="0" dirty="0">
                <a:effectLst/>
                <a:latin typeface="Libre Baskerville"/>
                <a:hlinkClick r:id="rId2"/>
              </a:rPr>
              <a:t>https://theconversation.com/nurses-report-ptsd-symptoms-due-to-the-pandemic-heres-why-152935</a:t>
            </a:r>
            <a:endParaRPr lang="en-US" sz="1400" b="0" i="0" dirty="0">
              <a:effectLst/>
              <a:latin typeface="Libre Baskerville"/>
            </a:endParaRPr>
          </a:p>
          <a:p>
            <a:r>
              <a:rPr lang="en-US" sz="1400" dirty="0">
                <a:hlinkClick r:id="rId3"/>
              </a:rPr>
              <a:t>https://www.nursingworld.org/~48e191/globalassets/foundation/the_ptsd_toolkit_for_nurses__assessment.99783.pdf</a:t>
            </a:r>
            <a:endParaRPr lang="en-US" sz="1400" dirty="0"/>
          </a:p>
          <a:p>
            <a:r>
              <a:rPr lang="en-US" sz="1400" dirty="0">
                <a:hlinkClick r:id="rId4"/>
              </a:rPr>
              <a:t>Https://www.nami.org/learn-more/mental-health-conditions/posttraumatic-stress-disorder</a:t>
            </a:r>
            <a:endParaRPr lang="en-US" sz="1400" dirty="0"/>
          </a:p>
          <a:p>
            <a:r>
              <a:rPr lang="en-US" sz="1400" dirty="0">
                <a:hlinkClick r:id="rId5"/>
              </a:rPr>
              <a:t>https://www.ncbi.nlm.nih.gov/pmc/articles/PMC7175897/</a:t>
            </a:r>
            <a:endParaRPr lang="en-US" sz="1400" dirty="0"/>
          </a:p>
          <a:p>
            <a:r>
              <a:rPr lang="en-US" sz="1400" dirty="0">
                <a:hlinkClick r:id="rId6"/>
              </a:rPr>
              <a:t>https://onlinelibrary.wiley.com/doi/abs/10.1046/j.1365-2850.2000.00258.x</a:t>
            </a:r>
            <a:endParaRPr lang="en-US" sz="1400" dirty="0"/>
          </a:p>
          <a:p>
            <a:endParaRPr lang="en-US" sz="1400" dirty="0"/>
          </a:p>
          <a:p>
            <a:endParaRPr lang="en-US" b="0" i="0" dirty="0">
              <a:effectLst/>
              <a:latin typeface="Libre Baskerville"/>
            </a:endParaRPr>
          </a:p>
          <a:p>
            <a:endParaRPr lang="en-US" dirty="0"/>
          </a:p>
        </p:txBody>
      </p:sp>
      <p:sp>
        <p:nvSpPr>
          <p:cNvPr id="4" name="Footer Placeholder 3">
            <a:extLst>
              <a:ext uri="{FF2B5EF4-FFF2-40B4-BE49-F238E27FC236}">
                <a16:creationId xmlns:a16="http://schemas.microsoft.com/office/drawing/2014/main" id="{DCF1A809-669A-4BF6-BF07-3BF5F3BD7795}"/>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307282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34">
            <a:extLst>
              <a:ext uri="{FF2B5EF4-FFF2-40B4-BE49-F238E27FC236}">
                <a16:creationId xmlns:a16="http://schemas.microsoft.com/office/drawing/2014/main" id="{9A29385C-FF49-422B-8553-23DFBB7CF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ounded Rectangle 11">
            <a:extLst>
              <a:ext uri="{FF2B5EF4-FFF2-40B4-BE49-F238E27FC236}">
                <a16:creationId xmlns:a16="http://schemas.microsoft.com/office/drawing/2014/main" id="{6BCE136A-6F4B-4F93-82F7-F2E20156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6C7A23D-F553-44FB-8975-AB859AD7EB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457"/>
          <a:stretch/>
        </p:blipFill>
        <p:spPr bwMode="auto">
          <a:xfrm>
            <a:off x="870204" y="873252"/>
            <a:ext cx="10451592"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0EC9DED-3B43-497E-9F41-6F7043C7F510}"/>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164352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reen Shot 2021-08-06 at 4.00.31 PM">
            <a:extLst>
              <a:ext uri="{FF2B5EF4-FFF2-40B4-BE49-F238E27FC236}">
                <a16:creationId xmlns:a16="http://schemas.microsoft.com/office/drawing/2014/main" id="{AE578791-9950-4F7A-8777-F33FC02C01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52" b="10282"/>
          <a:stretch/>
        </p:blipFill>
        <p:spPr bwMode="auto">
          <a:xfrm>
            <a:off x="870204" y="873252"/>
            <a:ext cx="10451592"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89E7990-2722-4461-9BA2-8888E53849F3}"/>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428393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B571-180C-4D8F-BA0F-5E6EE5CA300F}"/>
              </a:ext>
            </a:extLst>
          </p:cNvPr>
          <p:cNvSpPr>
            <a:spLocks noGrp="1"/>
          </p:cNvSpPr>
          <p:nvPr>
            <p:ph type="title"/>
          </p:nvPr>
        </p:nvSpPr>
        <p:spPr>
          <a:xfrm>
            <a:off x="220436" y="1600199"/>
            <a:ext cx="11285764" cy="457201"/>
          </a:xfrm>
        </p:spPr>
        <p:txBody>
          <a:bodyPr>
            <a:normAutofit fontScale="90000"/>
          </a:bodyPr>
          <a:lstStyle/>
          <a:p>
            <a:pPr algn="l"/>
            <a:r>
              <a:rPr lang="en-US" b="0" i="0" dirty="0">
                <a:effectLst/>
                <a:latin typeface="Fjalla One"/>
              </a:rPr>
              <a:t>The Ignored History of Nurse PTSD</a:t>
            </a:r>
            <a:br>
              <a:rPr lang="en-US" b="0" i="0" dirty="0">
                <a:effectLst/>
                <a:latin typeface="Fjalla One"/>
              </a:rPr>
            </a:br>
            <a:br>
              <a:rPr lang="en-US" b="0" i="0" dirty="0">
                <a:solidFill>
                  <a:srgbClr val="000000"/>
                </a:solidFill>
                <a:effectLst/>
                <a:latin typeface="Fjalla One"/>
              </a:rPr>
            </a:br>
            <a:endParaRPr lang="en-US" dirty="0"/>
          </a:p>
        </p:txBody>
      </p:sp>
      <p:sp>
        <p:nvSpPr>
          <p:cNvPr id="3" name="Content Placeholder 2">
            <a:extLst>
              <a:ext uri="{FF2B5EF4-FFF2-40B4-BE49-F238E27FC236}">
                <a16:creationId xmlns:a16="http://schemas.microsoft.com/office/drawing/2014/main" id="{9B697E3B-5014-4826-9216-C8A99FDB3B2B}"/>
              </a:ext>
            </a:extLst>
          </p:cNvPr>
          <p:cNvSpPr>
            <a:spLocks noGrp="1"/>
          </p:cNvSpPr>
          <p:nvPr>
            <p:ph idx="1"/>
          </p:nvPr>
        </p:nvSpPr>
        <p:spPr>
          <a:xfrm>
            <a:off x="816098" y="3898760"/>
            <a:ext cx="10690102" cy="2471894"/>
          </a:xfrm>
        </p:spPr>
        <p:txBody>
          <a:bodyPr>
            <a:normAutofit/>
          </a:bodyPr>
          <a:lstStyle/>
          <a:p>
            <a:pPr algn="l"/>
            <a:r>
              <a:rPr lang="en-US" b="0" i="0" dirty="0">
                <a:effectLst/>
                <a:latin typeface="Fjalla One"/>
              </a:rPr>
              <a:t>The Ignored History of Nurse PTSD</a:t>
            </a:r>
          </a:p>
          <a:p>
            <a:r>
              <a:rPr lang="en-US" b="0" i="0" dirty="0">
                <a:effectLst/>
                <a:latin typeface="Nunito Sans" panose="020B0604020202020204" pitchFamily="2" charset="0"/>
              </a:rPr>
              <a:t>Military nurses in WWII experienced PTSD that was left untreated — and often denied altogether — driving many from the profession. Can we do better for today’s nurses and healthcare providers?</a:t>
            </a:r>
          </a:p>
          <a:p>
            <a:pPr algn="l"/>
            <a:r>
              <a:rPr lang="en-US" b="0" i="0" dirty="0">
                <a:solidFill>
                  <a:srgbClr val="000000"/>
                </a:solidFill>
                <a:effectLst/>
                <a:latin typeface="Nunito Sans" panose="020B0604020202020204" pitchFamily="2" charset="0"/>
              </a:rPr>
              <a:t>Military nurses in WWII experienced PTSD that was left untreated — and often denied altogether — driving many from the profession. Can we do better for today’s nurses?</a:t>
            </a:r>
          </a:p>
          <a:p>
            <a:endParaRPr lang="en-US" dirty="0"/>
          </a:p>
        </p:txBody>
      </p:sp>
      <p:pic>
        <p:nvPicPr>
          <p:cNvPr id="3074" name="Picture 2" descr="Screen Shot 2021-08-06 at 3.57.16 PM">
            <a:extLst>
              <a:ext uri="{FF2B5EF4-FFF2-40B4-BE49-F238E27FC236}">
                <a16:creationId xmlns:a16="http://schemas.microsoft.com/office/drawing/2014/main" id="{7D6A92FC-E5C7-4263-9A1A-E15526DA7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46" y="1828798"/>
            <a:ext cx="4149969" cy="18991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C55D2C5-9F60-4A64-BB05-BC99B0A9E4FC}"/>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146037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1" name="Rectangle 10">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TextBox 2">
            <a:extLst>
              <a:ext uri="{FF2B5EF4-FFF2-40B4-BE49-F238E27FC236}">
                <a16:creationId xmlns:a16="http://schemas.microsoft.com/office/drawing/2014/main" id="{B766381F-892E-4872-A2A3-9A33F9852AC4}"/>
              </a:ext>
            </a:extLst>
          </p:cNvPr>
          <p:cNvSpPr txBox="1"/>
          <p:nvPr/>
        </p:nvSpPr>
        <p:spPr>
          <a:xfrm>
            <a:off x="685801" y="2194560"/>
            <a:ext cx="4753466"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400" b="0" i="0">
                <a:effectLst/>
              </a:rPr>
              <a:t>In February 1945, U.S. Navy nurse Dorothy Still was a prisoner of war in the Japanese-occupied Philippines. Along with 11 other Navy nurses, Nurse Still provided care for civilian inmates in a prison camp where food was scarce, and guards were brutal. Few inmates weighed more than 100 pounds, and most were dying from malnutrition. </a:t>
            </a:r>
          </a:p>
          <a:p>
            <a:pPr indent="-228600" defTabSz="914400">
              <a:lnSpc>
                <a:spcPct val="90000"/>
              </a:lnSpc>
              <a:spcAft>
                <a:spcPts val="600"/>
              </a:spcAft>
              <a:buFont typeface="Arial" panose="020B0604020202020204" pitchFamily="34" charset="0"/>
              <a:buChar char="•"/>
            </a:pPr>
            <a:endParaRPr lang="en-US" sz="1400" b="0" i="0">
              <a:effectLst/>
            </a:endParaRPr>
          </a:p>
          <a:p>
            <a:pPr indent="-228600" defTabSz="914400">
              <a:lnSpc>
                <a:spcPct val="90000"/>
              </a:lnSpc>
              <a:spcAft>
                <a:spcPts val="600"/>
              </a:spcAft>
              <a:buFont typeface="Arial" panose="020B0604020202020204" pitchFamily="34" charset="0"/>
              <a:buChar char="•"/>
            </a:pPr>
            <a:r>
              <a:rPr lang="en-US" sz="1400" b="0" i="0">
                <a:effectLst/>
              </a:rPr>
              <a:t>On the night of Feb. 22, Nurse Still and the other inmates watched as their captors set up guns around the perimeter of the camp and turned the barrels inward. Other guards dug shallow graves. The inmates had long suspected the camp commander planned to massacre them all, and it seemed the rumors were coming true. Yet Nurse Still and another Navy nurse reported to the infirmary for the night shift. They had little medicine or food to offer their patients; comfort and kindness were all they had left to give. </a:t>
            </a:r>
          </a:p>
          <a:p>
            <a:pPr indent="-228600" defTabSz="914400">
              <a:lnSpc>
                <a:spcPct val="90000"/>
              </a:lnSpc>
              <a:spcAft>
                <a:spcPts val="600"/>
              </a:spcAft>
              <a:buFont typeface="Arial" panose="020B0604020202020204" pitchFamily="34" charset="0"/>
              <a:buChar char="•"/>
            </a:pPr>
            <a:endParaRPr lang="en-US" sz="1400"/>
          </a:p>
          <a:p>
            <a:pPr indent="-228600" defTabSz="914400">
              <a:lnSpc>
                <a:spcPct val="90000"/>
              </a:lnSpc>
              <a:spcAft>
                <a:spcPts val="600"/>
              </a:spcAft>
              <a:buFont typeface="Arial" panose="020B0604020202020204" pitchFamily="34" charset="0"/>
              <a:buChar char="•"/>
            </a:pPr>
            <a:endParaRPr lang="en-US" sz="1400" b="0" i="0">
              <a:effectLst/>
            </a:endParaRPr>
          </a:p>
          <a:p>
            <a:pPr indent="-228600" defTabSz="914400">
              <a:lnSpc>
                <a:spcPct val="90000"/>
              </a:lnSpc>
              <a:spcAft>
                <a:spcPts val="600"/>
              </a:spcAft>
              <a:buFont typeface="Arial" panose="020B0604020202020204" pitchFamily="34" charset="0"/>
              <a:buChar char="•"/>
            </a:pPr>
            <a:endParaRPr lang="en-US" sz="1400" b="0" i="0">
              <a:effectLst/>
            </a:endParaRPr>
          </a:p>
          <a:p>
            <a:pPr indent="-228600" defTabSz="914400">
              <a:lnSpc>
                <a:spcPct val="90000"/>
              </a:lnSpc>
              <a:spcAft>
                <a:spcPts val="600"/>
              </a:spcAft>
              <a:buFont typeface="Arial" panose="020B0604020202020204" pitchFamily="34" charset="0"/>
              <a:buChar char="•"/>
            </a:pPr>
            <a:endParaRPr lang="en-US" sz="1400" b="0" i="0">
              <a:effectLst/>
            </a:endParaRPr>
          </a:p>
        </p:txBody>
      </p:sp>
      <p:sp>
        <p:nvSpPr>
          <p:cNvPr id="15"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C18B81-489A-4D32-8967-58EE386EE878}"/>
              </a:ext>
            </a:extLst>
          </p:cNvPr>
          <p:cNvPicPr>
            <a:picLocks noChangeAspect="1"/>
          </p:cNvPicPr>
          <p:nvPr/>
        </p:nvPicPr>
        <p:blipFill rotWithShape="1">
          <a:blip r:embed="rId3"/>
          <a:srcRect l="17957" r="15456" b="-1"/>
          <a:stretch/>
        </p:blipFill>
        <p:spPr>
          <a:xfrm>
            <a:off x="6407004" y="1336566"/>
            <a:ext cx="4683948" cy="4607567"/>
          </a:xfrm>
          <a:prstGeom prst="rect">
            <a:avLst/>
          </a:prstGeom>
        </p:spPr>
      </p:pic>
      <p:sp>
        <p:nvSpPr>
          <p:cNvPr id="2" name="Footer Placeholder 1">
            <a:extLst>
              <a:ext uri="{FF2B5EF4-FFF2-40B4-BE49-F238E27FC236}">
                <a16:creationId xmlns:a16="http://schemas.microsoft.com/office/drawing/2014/main" id="{EEC42B68-A3B0-476D-98D8-592D18B11B23}"/>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115798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C1A9863D-8957-4CDE-982E-AEB5B81D2996}"/>
              </a:ext>
            </a:extLst>
          </p:cNvPr>
          <p:cNvSpPr>
            <a:spLocks noGrp="1"/>
          </p:cNvSpPr>
          <p:nvPr>
            <p:ph idx="1"/>
          </p:nvPr>
        </p:nvSpPr>
        <p:spPr>
          <a:xfrm>
            <a:off x="685801" y="857250"/>
            <a:ext cx="4753466" cy="5361436"/>
          </a:xfrm>
        </p:spPr>
        <p:txBody>
          <a:bodyPr>
            <a:noAutofit/>
          </a:bodyPr>
          <a:lstStyle/>
          <a:p>
            <a:r>
              <a:rPr lang="en-US" sz="1200" b="0" i="0" dirty="0">
                <a:effectLst/>
                <a:latin typeface="Nunito Sans" pitchFamily="2" charset="0"/>
              </a:rPr>
              <a:t>The Navy nurses weren’t the only medical care providers taken prisoner during WWII. Sixty-six U.S. Army nurses as well as hundreds of physicians, pharmacists, and medical assistants were also held captive in the South Pacific. But at the end of the war, as the U.S. prepared to welcome home millions of men and women who served their country, mental health treatment was limited — and reserved for men. Nurses, it was assumed, did not suffer. </a:t>
            </a:r>
          </a:p>
          <a:p>
            <a:endParaRPr lang="en-US" sz="1200" b="0" i="0" dirty="0">
              <a:effectLst/>
              <a:latin typeface="Nunito Sans" pitchFamily="2" charset="0"/>
            </a:endParaRPr>
          </a:p>
          <a:p>
            <a:r>
              <a:rPr lang="en-US" sz="1200" b="0" i="0" dirty="0">
                <a:effectLst/>
                <a:latin typeface="Nunito Sans" pitchFamily="2" charset="0"/>
              </a:rPr>
              <a:t>At the time, the U.S. military was the largest employer of nurses, and it had established an expected code of silence regarding how nurses responded to their own trauma. In 1947, an article in the American Journal of Psychiatry claimed a military hospital was a controlled environment that insulated nurses from the brutality of war. The study’s author claimed that nurses’ mental health needs were “less complex,” and that nursing fulfilled women by catering to their natural instinct to care for men: “They were supplying a service which gratified the passive needs of men. And which identified these women with the mother, the wife, or the sweetheart back home.” </a:t>
            </a:r>
          </a:p>
          <a:p>
            <a:endParaRPr lang="en-US" sz="1200" b="0" i="0" dirty="0">
              <a:effectLst/>
              <a:latin typeface="Nunito Sans" pitchFamily="2" charset="0"/>
            </a:endParaRPr>
          </a:p>
          <a:p>
            <a:r>
              <a:rPr lang="en-US" sz="1200" b="0" i="0" dirty="0">
                <a:effectLst/>
                <a:latin typeface="Nunito Sans" pitchFamily="2" charset="0"/>
              </a:rPr>
              <a:t>Many nurses, including Nurse Still, responded to the lack of mental health treatment by leaving both the military and nursing. The late 1940s saw a shortage in nurses at time when hospital admissions rose by 26 percent. The shortage persisted until the late 1960s when wages began to increase. Many nurses, including Nurse Still, responded to the lack of mental health treatment by leaving both the military and nursing. The late 1940s saw a shortage in nurses at time when hospital admissions rose by 26 percent. The shortage persisted until the late 1960s when wages began to increase.</a:t>
            </a:r>
            <a:br>
              <a:rPr lang="en-US" sz="1200" b="0" i="0" dirty="0">
                <a:effectLst/>
                <a:latin typeface="Nunito Sans" pitchFamily="2" charset="0"/>
              </a:rPr>
            </a:br>
            <a:endParaRPr lang="en-US" sz="1200" dirty="0"/>
          </a:p>
        </p:txBody>
      </p:sp>
      <p:sp>
        <p:nvSpPr>
          <p:cNvPr id="21"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43C3953-98C6-44E5-A8DE-D5686DF5B9A5}"/>
              </a:ext>
            </a:extLst>
          </p:cNvPr>
          <p:cNvPicPr>
            <a:picLocks noChangeAspect="1"/>
          </p:cNvPicPr>
          <p:nvPr/>
        </p:nvPicPr>
        <p:blipFill rotWithShape="1">
          <a:blip r:embed="rId3"/>
          <a:srcRect l="27740" r="5674" b="-1"/>
          <a:stretch/>
        </p:blipFill>
        <p:spPr>
          <a:xfrm>
            <a:off x="6407004" y="1336566"/>
            <a:ext cx="4683948" cy="4607567"/>
          </a:xfrm>
          <a:prstGeom prst="rect">
            <a:avLst/>
          </a:prstGeom>
        </p:spPr>
      </p:pic>
      <p:sp>
        <p:nvSpPr>
          <p:cNvPr id="2" name="Footer Placeholder 1">
            <a:extLst>
              <a:ext uri="{FF2B5EF4-FFF2-40B4-BE49-F238E27FC236}">
                <a16:creationId xmlns:a16="http://schemas.microsoft.com/office/drawing/2014/main" id="{61EADD0B-12BB-4C3C-8D31-4F1CDE861F3E}"/>
              </a:ext>
            </a:extLst>
          </p:cNvPr>
          <p:cNvSpPr>
            <a:spLocks noGrp="1"/>
          </p:cNvSpPr>
          <p:nvPr>
            <p:ph type="ftr" sz="quarter" idx="11"/>
          </p:nvPr>
        </p:nvSpPr>
        <p:spPr/>
        <p:txBody>
          <a:bodyPr/>
          <a:lstStyle/>
          <a:p>
            <a:endParaRPr lang="en-US" dirty="0"/>
          </a:p>
          <a:p>
            <a:r>
              <a:rPr lang="en-US" dirty="0"/>
              <a:t>Copyright: Dr. Moniaree Jones Samford University-Only with permission</a:t>
            </a:r>
          </a:p>
        </p:txBody>
      </p:sp>
    </p:spTree>
    <p:extLst>
      <p:ext uri="{BB962C8B-B14F-4D97-AF65-F5344CB8AC3E}">
        <p14:creationId xmlns:p14="http://schemas.microsoft.com/office/powerpoint/2010/main" val="346963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9D1B-37A1-4453-9220-351478F1DB8D}"/>
              </a:ext>
            </a:extLst>
          </p:cNvPr>
          <p:cNvSpPr>
            <a:spLocks noGrp="1"/>
          </p:cNvSpPr>
          <p:nvPr>
            <p:ph type="title"/>
          </p:nvPr>
        </p:nvSpPr>
        <p:spPr>
          <a:xfrm>
            <a:off x="220437" y="380651"/>
            <a:ext cx="3388178" cy="1293028"/>
          </a:xfrm>
        </p:spPr>
        <p:txBody>
          <a:bodyPr/>
          <a:lstStyle/>
          <a:p>
            <a:r>
              <a:rPr lang="en-US" dirty="0"/>
              <a:t>Nursing</a:t>
            </a:r>
          </a:p>
        </p:txBody>
      </p:sp>
      <p:sp>
        <p:nvSpPr>
          <p:cNvPr id="3" name="Content Placeholder 2">
            <a:extLst>
              <a:ext uri="{FF2B5EF4-FFF2-40B4-BE49-F238E27FC236}">
                <a16:creationId xmlns:a16="http://schemas.microsoft.com/office/drawing/2014/main" id="{42741CCA-2EEC-4BE2-93A3-C8ABF555DB4C}"/>
              </a:ext>
            </a:extLst>
          </p:cNvPr>
          <p:cNvSpPr>
            <a:spLocks noGrp="1"/>
          </p:cNvSpPr>
          <p:nvPr>
            <p:ph idx="1"/>
          </p:nvPr>
        </p:nvSpPr>
        <p:spPr>
          <a:xfrm>
            <a:off x="685800" y="1436914"/>
            <a:ext cx="10820400" cy="4781771"/>
          </a:xfrm>
        </p:spPr>
        <p:txBody>
          <a:bodyPr>
            <a:normAutofit fontScale="92500" lnSpcReduction="20000"/>
          </a:bodyPr>
          <a:lstStyle/>
          <a:p>
            <a:r>
              <a:rPr lang="en-US" dirty="0"/>
              <a:t>The  Applause has faded</a:t>
            </a:r>
          </a:p>
          <a:p>
            <a:r>
              <a:rPr lang="en-US" dirty="0"/>
              <a:t>The word “HERO” is no long used in commercials flooding the tv media</a:t>
            </a:r>
          </a:p>
          <a:p>
            <a:r>
              <a:rPr lang="en-US" dirty="0"/>
              <a:t>The thank you dinners and notes aren’t flooding the hospitals</a:t>
            </a:r>
          </a:p>
          <a:p>
            <a:r>
              <a:rPr lang="en-US" dirty="0"/>
              <a:t>COVID vaccine numbers are slowing, and cases are starting to rise. Americans are starting to remember what the world looked like before the pandemic</a:t>
            </a:r>
          </a:p>
          <a:p>
            <a:r>
              <a:rPr lang="en-US" dirty="0"/>
              <a:t>Nursing fighting on the front lines have been battling COVID 19 for over a year, but there is no end yet   </a:t>
            </a:r>
          </a:p>
          <a:p>
            <a:r>
              <a:rPr lang="en-US" dirty="0"/>
              <a:t>Nurses have been holding the hands of others loved ones in a 60+ hour week, communicating via </a:t>
            </a:r>
            <a:r>
              <a:rPr lang="en-US" dirty="0" err="1"/>
              <a:t>i</a:t>
            </a:r>
            <a:r>
              <a:rPr lang="en-US" dirty="0"/>
              <a:t>-pads with families separated from their spouses, children, and family for weeks on end. All of this with no place to unwind and no breaks. </a:t>
            </a:r>
          </a:p>
          <a:p>
            <a:r>
              <a:rPr lang="en-US" dirty="0"/>
              <a:t>Help is being brought in by travel nurses who get bonuses and extra benefits while those at home get nothing</a:t>
            </a:r>
          </a:p>
          <a:p>
            <a:r>
              <a:rPr lang="en-US" dirty="0"/>
              <a:t>There is a shortage of nurses and there is no relief pool. There is no end in sight.</a:t>
            </a:r>
          </a:p>
          <a:p>
            <a:r>
              <a:rPr lang="en-US" dirty="0"/>
              <a:t>This is what only NURSES understand because unless you are a nurse you have no clue </a:t>
            </a:r>
          </a:p>
          <a:p>
            <a:r>
              <a:rPr lang="en-US" dirty="0"/>
              <a:t>There is an UNSPOKEN truth about Nurses, PTSD and the Pandemic. </a:t>
            </a:r>
          </a:p>
        </p:txBody>
      </p:sp>
      <p:sp>
        <p:nvSpPr>
          <p:cNvPr id="4" name="Footer Placeholder 3">
            <a:extLst>
              <a:ext uri="{FF2B5EF4-FFF2-40B4-BE49-F238E27FC236}">
                <a16:creationId xmlns:a16="http://schemas.microsoft.com/office/drawing/2014/main" id="{B01C164E-FB38-4D10-AB41-B607294AFA8E}"/>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50545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84F4-8880-43DF-8621-7A0E15561D92}"/>
              </a:ext>
            </a:extLst>
          </p:cNvPr>
          <p:cNvSpPr>
            <a:spLocks noGrp="1"/>
          </p:cNvSpPr>
          <p:nvPr>
            <p:ph type="title"/>
          </p:nvPr>
        </p:nvSpPr>
        <p:spPr/>
        <p:txBody>
          <a:bodyPr/>
          <a:lstStyle/>
          <a:p>
            <a:r>
              <a:rPr lang="en-US" dirty="0"/>
              <a:t>What is PTSD (Post Traumatic Shock Disorder? </a:t>
            </a:r>
          </a:p>
        </p:txBody>
      </p:sp>
      <p:sp>
        <p:nvSpPr>
          <p:cNvPr id="3" name="Content Placeholder 2">
            <a:extLst>
              <a:ext uri="{FF2B5EF4-FFF2-40B4-BE49-F238E27FC236}">
                <a16:creationId xmlns:a16="http://schemas.microsoft.com/office/drawing/2014/main" id="{CF828D99-3649-490F-AB6B-A7C737240E1F}"/>
              </a:ext>
            </a:extLst>
          </p:cNvPr>
          <p:cNvSpPr>
            <a:spLocks noGrp="1"/>
          </p:cNvSpPr>
          <p:nvPr>
            <p:ph idx="1"/>
          </p:nvPr>
        </p:nvSpPr>
        <p:spPr/>
        <p:txBody>
          <a:bodyPr>
            <a:normAutofit/>
          </a:bodyPr>
          <a:lstStyle/>
          <a:p>
            <a:r>
              <a:rPr lang="en-US" sz="3200" dirty="0"/>
              <a:t>A psychiatric disorder that may occur in people who have experienced or witnessed a traumatic event such as a natural disaster, a serious accident, a terrorist act, war/combat, or rape or who have been threatened with death, sexual violence or serious injury. </a:t>
            </a:r>
          </a:p>
        </p:txBody>
      </p:sp>
      <p:sp>
        <p:nvSpPr>
          <p:cNvPr id="4" name="Footer Placeholder 3">
            <a:extLst>
              <a:ext uri="{FF2B5EF4-FFF2-40B4-BE49-F238E27FC236}">
                <a16:creationId xmlns:a16="http://schemas.microsoft.com/office/drawing/2014/main" id="{B7ABC27B-487E-4D70-92EC-1C23AFA4D237}"/>
              </a:ext>
            </a:extLst>
          </p:cNvPr>
          <p:cNvSpPr>
            <a:spLocks noGrp="1"/>
          </p:cNvSpPr>
          <p:nvPr>
            <p:ph type="ftr" sz="quarter" idx="11"/>
          </p:nvPr>
        </p:nvSpPr>
        <p:spPr/>
        <p:txBody>
          <a:bodyPr/>
          <a:lstStyle/>
          <a:p>
            <a:r>
              <a:rPr lang="en-US"/>
              <a:t>Copyright: Dr. Moniaree Jones Samford University-Only with permission</a:t>
            </a:r>
          </a:p>
        </p:txBody>
      </p:sp>
    </p:spTree>
    <p:extLst>
      <p:ext uri="{BB962C8B-B14F-4D97-AF65-F5344CB8AC3E}">
        <p14:creationId xmlns:p14="http://schemas.microsoft.com/office/powerpoint/2010/main" val="102134856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470</TotalTime>
  <Words>2891</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Fjalla One</vt:lpstr>
      <vt:lpstr>Libre Baskerville</vt:lpstr>
      <vt:lpstr>Nunito Sans</vt:lpstr>
      <vt:lpstr>Vapor Trail</vt:lpstr>
      <vt:lpstr>Help FOR THE HELPER: Tools for transforming trauma</vt:lpstr>
      <vt:lpstr>Course Objectives</vt:lpstr>
      <vt:lpstr>PowerPoint Presentation</vt:lpstr>
      <vt:lpstr>PowerPoint Presentation</vt:lpstr>
      <vt:lpstr>The Ignored History of Nurse PTSD  </vt:lpstr>
      <vt:lpstr>PowerPoint Presentation</vt:lpstr>
      <vt:lpstr>PowerPoint Presentation</vt:lpstr>
      <vt:lpstr>Nursing</vt:lpstr>
      <vt:lpstr>What is PTSD (Post Traumatic Shock Disorder? </vt:lpstr>
      <vt:lpstr>Symptoms of PTSD</vt:lpstr>
      <vt:lpstr>Diagnosis</vt:lpstr>
      <vt:lpstr>Trauma is a part of the Healthcare giver world</vt:lpstr>
      <vt:lpstr>Today’s Mental Health World</vt:lpstr>
      <vt:lpstr>I survived a traumatic event!</vt:lpstr>
      <vt:lpstr>PowerPoint Presentation</vt:lpstr>
      <vt:lpstr>Burn-out vs. PTSD</vt:lpstr>
      <vt:lpstr>PTSD</vt:lpstr>
      <vt:lpstr>According to the national Alliance on Mental Health: </vt:lpstr>
      <vt:lpstr>Symptoms</vt:lpstr>
      <vt:lpstr>AVOIDANCE</vt:lpstr>
      <vt:lpstr>Undiagnosed PTSD</vt:lpstr>
      <vt:lpstr>PowerPoint Presentation</vt:lpstr>
      <vt:lpstr>How is PTSD Treated?</vt:lpstr>
      <vt:lpstr>Types of Therapy</vt:lpstr>
      <vt:lpstr>PTSD/REferences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FOR THE HELPER: Tools for transforming trauma</dc:title>
  <dc:creator>Jones, Moniaree</dc:creator>
  <cp:lastModifiedBy>Jones, Moniaree</cp:lastModifiedBy>
  <cp:revision>7</cp:revision>
  <dcterms:created xsi:type="dcterms:W3CDTF">2021-09-09T15:24:25Z</dcterms:created>
  <dcterms:modified xsi:type="dcterms:W3CDTF">2021-10-08T14:39:51Z</dcterms:modified>
</cp:coreProperties>
</file>