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279" r:id="rId2"/>
    <p:sldId id="267" r:id="rId3"/>
    <p:sldId id="259" r:id="rId4"/>
    <p:sldId id="260" r:id="rId5"/>
    <p:sldId id="261" r:id="rId6"/>
    <p:sldId id="262" r:id="rId7"/>
    <p:sldId id="263" r:id="rId8"/>
    <p:sldId id="264" r:id="rId9"/>
    <p:sldId id="265" r:id="rId10"/>
    <p:sldId id="269" r:id="rId11"/>
    <p:sldId id="270" r:id="rId12"/>
    <p:sldId id="271" r:id="rId13"/>
    <p:sldId id="272" r:id="rId14"/>
    <p:sldId id="281" r:id="rId15"/>
    <p:sldId id="401" r:id="rId16"/>
    <p:sldId id="397" r:id="rId17"/>
    <p:sldId id="418" r:id="rId18"/>
    <p:sldId id="266" r:id="rId19"/>
    <p:sldId id="41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1A6F0-BCDA-43A5-88C9-32484EA2FB02}"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E2D04-A8AD-458A-B651-9D038206AEDF}" type="slidenum">
              <a:rPr lang="en-US" smtClean="0"/>
              <a:t>‹#›</a:t>
            </a:fld>
            <a:endParaRPr lang="en-US"/>
          </a:p>
        </p:txBody>
      </p:sp>
    </p:spTree>
    <p:extLst>
      <p:ext uri="{BB962C8B-B14F-4D97-AF65-F5344CB8AC3E}">
        <p14:creationId xmlns:p14="http://schemas.microsoft.com/office/powerpoint/2010/main" val="377875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1602B5E-C4CF-4768-9F5F-96E5FCA689CA}"/>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35E1E739-6A9E-42D8-BFCD-61E7E1F0BC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7C71FFF-40CB-425E-BACB-B9924C2CB46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931A498-7D52-4CFD-A54F-1329A10129CD}" type="slidenum">
              <a:rPr lang="en-US" altLang="en-US" sz="1200"/>
              <a:pPr eaLnBrk="1" hangingPunct="1"/>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4636B1B2-DF90-4804-B704-69542522AA0E}"/>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CC32877D-4DDE-4ADA-B143-8ADD44CBAF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118A452-D102-4602-A815-65D3DFA35F2E}"/>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DA03C56-365E-4891-B13E-E990AF41ADC9}" type="slidenum">
              <a:rPr lang="en-US" altLang="en-US" sz="1200"/>
              <a:pPr eaLnBrk="1" hangingPunct="1"/>
              <a:t>15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BFE29DB-727A-4F2D-994F-53C7BAFE3A27}"/>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F52EDF29-F19F-49CD-89F7-547378FF82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ECA32A1-14C9-4C56-A16E-C4AE7F1E7227}"/>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FEC4212-D4D3-4AC0-91F7-011F93A0A89B}" type="slidenum">
              <a:rPr lang="en-US" altLang="en-US" sz="1200"/>
              <a:pPr eaLnBrk="1" hangingPunct="1"/>
              <a:t>16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Calibri" panose="020F0502020204030204" pitchFamily="34" charset="0"/>
              </a:rPr>
              <a:t>Programs involving centenarians will likely become more popular as life expectancy continues to rise. A program in Chicago brings centenarians together with kindergarten students to count to 100 together (Little Brothers, 2020). They kindle their curiosity by answering questions about growing up and growing older – passing wisdom from one generation to the next</a:t>
            </a:r>
          </a:p>
          <a:p>
            <a:r>
              <a:rPr lang="en-US" sz="12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When young students have meaningful connections with grandparents and older neighbors or volunteers, they are likely to remain interested in aging and gerontology as they approach college and work. </a:t>
            </a:r>
          </a:p>
          <a:p>
            <a:endParaRPr lang="en-US" dirty="0"/>
          </a:p>
        </p:txBody>
      </p:sp>
      <p:sp>
        <p:nvSpPr>
          <p:cNvPr id="4" name="Slide Number Placeholder 3"/>
          <p:cNvSpPr>
            <a:spLocks noGrp="1"/>
          </p:cNvSpPr>
          <p:nvPr>
            <p:ph type="sldNum" sz="quarter" idx="5"/>
          </p:nvPr>
        </p:nvSpPr>
        <p:spPr/>
        <p:txBody>
          <a:bodyPr/>
          <a:lstStyle/>
          <a:p>
            <a:fld id="{5C6E2D04-A8AD-458A-B651-9D038206AEDF}" type="slidenum">
              <a:rPr lang="en-US" smtClean="0"/>
              <a:t>18</a:t>
            </a:fld>
            <a:endParaRPr lang="en-US"/>
          </a:p>
        </p:txBody>
      </p:sp>
    </p:spTree>
    <p:extLst>
      <p:ext uri="{BB962C8B-B14F-4D97-AF65-F5344CB8AC3E}">
        <p14:creationId xmlns:p14="http://schemas.microsoft.com/office/powerpoint/2010/main" val="75996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282387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154245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294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215529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997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75258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397196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69481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48234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FC2C8-D50D-4C12-B3A2-5B613B86DD8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286828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FC2C8-D50D-4C12-B3A2-5B613B86DD8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227371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FC2C8-D50D-4C12-B3A2-5B613B86DD85}"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39369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9FC2C8-D50D-4C12-B3A2-5B613B86DD85}"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289058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FC2C8-D50D-4C12-B3A2-5B613B86DD85}"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260967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9FC2C8-D50D-4C12-B3A2-5B613B86DD8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4FF98-F915-4A88-BBDD-477D08FCCF59}" type="slidenum">
              <a:rPr lang="en-US" smtClean="0"/>
              <a:t>‹#›</a:t>
            </a:fld>
            <a:endParaRPr lang="en-US"/>
          </a:p>
        </p:txBody>
      </p:sp>
    </p:spTree>
    <p:extLst>
      <p:ext uri="{BB962C8B-B14F-4D97-AF65-F5344CB8AC3E}">
        <p14:creationId xmlns:p14="http://schemas.microsoft.com/office/powerpoint/2010/main" val="72545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4FF98-F915-4A88-BBDD-477D08FCCF59}" type="slidenum">
              <a:rPr lang="en-US" smtClean="0"/>
              <a:t>‹#›</a:t>
            </a:fld>
            <a:endParaRPr lang="en-US"/>
          </a:p>
        </p:txBody>
      </p:sp>
      <p:sp>
        <p:nvSpPr>
          <p:cNvPr id="5" name="Date Placeholder 4"/>
          <p:cNvSpPr>
            <a:spLocks noGrp="1"/>
          </p:cNvSpPr>
          <p:nvPr>
            <p:ph type="dt" sz="half" idx="10"/>
          </p:nvPr>
        </p:nvSpPr>
        <p:spPr/>
        <p:txBody>
          <a:bodyPr/>
          <a:lstStyle/>
          <a:p>
            <a:fld id="{979FC2C8-D50D-4C12-B3A2-5B613B86DD85}" type="datetimeFigureOut">
              <a:rPr lang="en-US" smtClean="0"/>
              <a:t>9/8/2021</a:t>
            </a:fld>
            <a:endParaRPr lang="en-US"/>
          </a:p>
        </p:txBody>
      </p:sp>
    </p:spTree>
    <p:extLst>
      <p:ext uri="{BB962C8B-B14F-4D97-AF65-F5344CB8AC3E}">
        <p14:creationId xmlns:p14="http://schemas.microsoft.com/office/powerpoint/2010/main" val="338235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9FC2C8-D50D-4C12-B3A2-5B613B86DD85}" type="datetimeFigureOut">
              <a:rPr lang="en-US" smtClean="0"/>
              <a:t>9/8/2021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64FF98-F915-4A88-BBDD-477D08FCCF59}" type="slidenum">
              <a:rPr lang="en-US" smtClean="0"/>
              <a:t>‹#›</a:t>
            </a:fld>
            <a:endParaRPr lang="en-US"/>
          </a:p>
        </p:txBody>
      </p:sp>
    </p:spTree>
    <p:extLst>
      <p:ext uri="{BB962C8B-B14F-4D97-AF65-F5344CB8AC3E}">
        <p14:creationId xmlns:p14="http://schemas.microsoft.com/office/powerpoint/2010/main" val="568705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4357D8A-1A09-4E76-AD9B-AA7D1F479B81}"/>
              </a:ext>
            </a:extLst>
          </p:cNvPr>
          <p:cNvSpPr>
            <a:spLocks noGrp="1"/>
          </p:cNvSpPr>
          <p:nvPr>
            <p:ph type="ctrTitle"/>
          </p:nvPr>
        </p:nvSpPr>
        <p:spPr>
          <a:xfrm>
            <a:off x="2209800" y="533400"/>
            <a:ext cx="7772400" cy="2133600"/>
          </a:xfrm>
        </p:spPr>
        <p:txBody>
          <a:bodyPr>
            <a:normAutofit fontScale="90000"/>
          </a:bodyPr>
          <a:lstStyle/>
          <a:p>
            <a:pPr algn="ctr"/>
            <a:br>
              <a:rPr lang="en-US" altLang="en-US" dirty="0"/>
            </a:br>
            <a:r>
              <a:rPr lang="en-US" altLang="en-US" sz="4900" dirty="0">
                <a:latin typeface="Calibri" panose="020F0502020204030204" pitchFamily="34" charset="0"/>
                <a:cs typeface="Calibri" panose="020F0502020204030204" pitchFamily="34" charset="0"/>
              </a:rPr>
              <a:t>SUCCESSFUL LIVING CENTER</a:t>
            </a:r>
            <a:br>
              <a:rPr lang="en-US" altLang="en-US" sz="4900" dirty="0">
                <a:latin typeface="Calibri" panose="020F0502020204030204" pitchFamily="34" charset="0"/>
                <a:cs typeface="Calibri" panose="020F0502020204030204" pitchFamily="34" charset="0"/>
              </a:rPr>
            </a:br>
            <a:r>
              <a:rPr lang="en-US" altLang="en-US" sz="4900" dirty="0">
                <a:latin typeface="Calibri" panose="020F0502020204030204" pitchFamily="34" charset="0"/>
                <a:cs typeface="Calibri" panose="020F0502020204030204" pitchFamily="34" charset="0"/>
              </a:rPr>
              <a:t>“BRINGING GENERATIONS TOGETHER</a:t>
            </a:r>
            <a:r>
              <a:rPr lang="en-US" altLang="en-US" sz="5300" dirty="0">
                <a:latin typeface="Calibri" panose="020F0502020204030204" pitchFamily="34" charset="0"/>
                <a:cs typeface="Calibri" panose="020F0502020204030204" pitchFamily="34" charset="0"/>
              </a:rPr>
              <a:t>”</a:t>
            </a:r>
          </a:p>
        </p:txBody>
      </p:sp>
      <p:sp>
        <p:nvSpPr>
          <p:cNvPr id="8195" name="Subtitle 2">
            <a:extLst>
              <a:ext uri="{FF2B5EF4-FFF2-40B4-BE49-F238E27FC236}">
                <a16:creationId xmlns:a16="http://schemas.microsoft.com/office/drawing/2014/main" id="{7C710EA8-5477-4B36-AAF9-38E2C0A1CADE}"/>
              </a:ext>
            </a:extLst>
          </p:cNvPr>
          <p:cNvSpPr>
            <a:spLocks noGrp="1"/>
          </p:cNvSpPr>
          <p:nvPr>
            <p:ph type="subTitle" idx="1"/>
          </p:nvPr>
        </p:nvSpPr>
        <p:spPr>
          <a:xfrm>
            <a:off x="468922" y="5067887"/>
            <a:ext cx="3840480" cy="1552135"/>
          </a:xfrm>
        </p:spPr>
        <p:txBody>
          <a:bodyPr>
            <a:noAutofit/>
          </a:bodyPr>
          <a:lstStyle/>
          <a:p>
            <a:pPr eaLnBrk="1" hangingPunct="1">
              <a:defRPr/>
            </a:pPr>
            <a:r>
              <a:rPr lang="en-US" altLang="en-US" sz="2000" dirty="0">
                <a:solidFill>
                  <a:schemeClr val="accent2">
                    <a:lumMod val="75000"/>
                  </a:schemeClr>
                </a:solidFill>
                <a:latin typeface="Calibri" panose="020F0502020204030204" pitchFamily="34" charset="0"/>
                <a:cs typeface="Calibri" panose="020F0502020204030204" pitchFamily="34" charset="0"/>
              </a:rPr>
              <a:t>Alzheimer’s Adult Day Care Center</a:t>
            </a:r>
          </a:p>
          <a:p>
            <a:pPr algn="ctr" eaLnBrk="1" hangingPunct="1">
              <a:defRPr/>
            </a:pPr>
            <a:r>
              <a:rPr lang="en-US" altLang="en-US" sz="2000" dirty="0">
                <a:solidFill>
                  <a:schemeClr val="accent2">
                    <a:lumMod val="75000"/>
                  </a:schemeClr>
                </a:solidFill>
                <a:latin typeface="Calibri" panose="020F0502020204030204" pitchFamily="34" charset="0"/>
                <a:cs typeface="Calibri" panose="020F0502020204030204" pitchFamily="34" charset="0"/>
              </a:rPr>
              <a:t>1902 Bullard St.</a:t>
            </a:r>
          </a:p>
          <a:p>
            <a:pPr algn="ctr" eaLnBrk="1" hangingPunct="1">
              <a:defRPr/>
            </a:pPr>
            <a:r>
              <a:rPr lang="en-US" altLang="en-US" sz="2000" dirty="0">
                <a:solidFill>
                  <a:schemeClr val="accent2">
                    <a:lumMod val="75000"/>
                  </a:schemeClr>
                </a:solidFill>
                <a:latin typeface="Calibri" panose="020F0502020204030204" pitchFamily="34" charset="0"/>
                <a:cs typeface="Calibri" panose="020F0502020204030204" pitchFamily="34" charset="0"/>
              </a:rPr>
              <a:t>Montgomery, AL  36106</a:t>
            </a:r>
          </a:p>
          <a:p>
            <a:pPr algn="ctr" eaLnBrk="1" hangingPunct="1">
              <a:defRPr/>
            </a:pPr>
            <a:r>
              <a:rPr lang="en-US" altLang="en-US" sz="2000" dirty="0">
                <a:solidFill>
                  <a:schemeClr val="accent2">
                    <a:lumMod val="75000"/>
                  </a:schemeClr>
                </a:solidFill>
                <a:latin typeface="Calibri" panose="020F0502020204030204" pitchFamily="34" charset="0"/>
                <a:cs typeface="Calibri" panose="020F0502020204030204" pitchFamily="34" charset="0"/>
              </a:rPr>
              <a:t>334-264-1790</a:t>
            </a:r>
          </a:p>
        </p:txBody>
      </p:sp>
      <p:pic>
        <p:nvPicPr>
          <p:cNvPr id="8196" name="Picture 3">
            <a:extLst>
              <a:ext uri="{FF2B5EF4-FFF2-40B4-BE49-F238E27FC236}">
                <a16:creationId xmlns:a16="http://schemas.microsoft.com/office/drawing/2014/main" id="{5FD980ED-E350-4DE0-8692-DE8B89F77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558" y="2759662"/>
            <a:ext cx="2667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75A5-A693-44CE-BFB2-E2D45C77A3EF}"/>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Intergenerational</a:t>
            </a:r>
            <a:r>
              <a:rPr lang="en-US" dirty="0"/>
              <a:t> Activities</a:t>
            </a:r>
          </a:p>
        </p:txBody>
      </p:sp>
      <p:pic>
        <p:nvPicPr>
          <p:cNvPr id="2050" name="Picture 2">
            <a:extLst>
              <a:ext uri="{FF2B5EF4-FFF2-40B4-BE49-F238E27FC236}">
                <a16:creationId xmlns:a16="http://schemas.microsoft.com/office/drawing/2014/main" id="{092CAE0E-C45B-4DBC-A1C7-3244B439687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74283" y="2160588"/>
            <a:ext cx="3190222" cy="388143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F94835FD-0E0E-4A6B-AAB5-0C02D585A15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58428" y="2160588"/>
            <a:ext cx="4422137" cy="4039888"/>
          </a:xfrm>
        </p:spPr>
      </p:pic>
    </p:spTree>
    <p:extLst>
      <p:ext uri="{BB962C8B-B14F-4D97-AF65-F5344CB8AC3E}">
        <p14:creationId xmlns:p14="http://schemas.microsoft.com/office/powerpoint/2010/main" val="142894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E16E-B0D6-4CCA-AA04-D4A55A0DE3F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Intergenerational</a:t>
            </a:r>
            <a:r>
              <a:rPr lang="en-US" dirty="0"/>
              <a:t> Activities-One Generation</a:t>
            </a:r>
          </a:p>
        </p:txBody>
      </p:sp>
      <p:pic>
        <p:nvPicPr>
          <p:cNvPr id="4098" name="Picture 2" descr="Intergenerational group activity at Ebenezer Ridges.">
            <a:extLst>
              <a:ext uri="{FF2B5EF4-FFF2-40B4-BE49-F238E27FC236}">
                <a16:creationId xmlns:a16="http://schemas.microsoft.com/office/drawing/2014/main" id="{AD55FDDD-026B-4EC9-8591-DAB3CD5385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64394" y="2196306"/>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utdoor play at ONEgeneration">
            <a:extLst>
              <a:ext uri="{FF2B5EF4-FFF2-40B4-BE49-F238E27FC236}">
                <a16:creationId xmlns:a16="http://schemas.microsoft.com/office/drawing/2014/main" id="{DE4997AA-CCD6-41A4-83A8-D991E02A15A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76850" y="219630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2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CE04-BA2E-4C86-A140-FFD1BD30FE6D}"/>
              </a:ext>
            </a:extLst>
          </p:cNvPr>
          <p:cNvSpPr>
            <a:spLocks noGrp="1"/>
          </p:cNvSpPr>
          <p:nvPr>
            <p:ph type="title"/>
          </p:nvPr>
        </p:nvSpPr>
        <p:spPr/>
        <p:txBody>
          <a:bodyPr/>
          <a:lstStyle/>
          <a:p>
            <a:r>
              <a:rPr lang="en-US" dirty="0"/>
              <a:t>            </a:t>
            </a:r>
            <a:r>
              <a:rPr lang="en-US" dirty="0">
                <a:latin typeface="Calibri" panose="020F0502020204030204" pitchFamily="34" charset="0"/>
                <a:cs typeface="Calibri" panose="020F0502020204030204" pitchFamily="34" charset="0"/>
              </a:rPr>
              <a:t>Intergenerational</a:t>
            </a:r>
            <a:r>
              <a:rPr lang="en-US" dirty="0"/>
              <a:t> Activities</a:t>
            </a:r>
          </a:p>
        </p:txBody>
      </p:sp>
      <p:sp>
        <p:nvSpPr>
          <p:cNvPr id="3" name="Content Placeholder 2">
            <a:extLst>
              <a:ext uri="{FF2B5EF4-FFF2-40B4-BE49-F238E27FC236}">
                <a16:creationId xmlns:a16="http://schemas.microsoft.com/office/drawing/2014/main" id="{B57A6C2D-85C0-4065-847E-DECF61BE120B}"/>
              </a:ext>
            </a:extLst>
          </p:cNvPr>
          <p:cNvSpPr>
            <a:spLocks noGrp="1"/>
          </p:cNvSpPr>
          <p:nvPr>
            <p:ph sz="half" idx="1"/>
          </p:nvPr>
        </p:nvSpPr>
        <p:spPr/>
        <p:txBody>
          <a:bodyPr/>
          <a:lstStyle/>
          <a:p>
            <a:pPr marL="0" indent="0">
              <a:buNone/>
            </a:pPr>
            <a:endParaRPr lang="en-US" dirty="0"/>
          </a:p>
          <a:p>
            <a:endParaRPr lang="en-US" dirty="0"/>
          </a:p>
          <a:p>
            <a:endParaRPr lang="en-US" dirty="0"/>
          </a:p>
        </p:txBody>
      </p:sp>
      <p:pic>
        <p:nvPicPr>
          <p:cNvPr id="5124" name="Picture 4">
            <a:extLst>
              <a:ext uri="{FF2B5EF4-FFF2-40B4-BE49-F238E27FC236}">
                <a16:creationId xmlns:a16="http://schemas.microsoft.com/office/drawing/2014/main" id="{5A20AC66-5B91-4F80-A8E3-682C4B9F4EB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9211" y="1825624"/>
            <a:ext cx="4333933" cy="38099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tting ready to plant at Ebenezer Ridges">
            <a:extLst>
              <a:ext uri="{FF2B5EF4-FFF2-40B4-BE49-F238E27FC236}">
                <a16:creationId xmlns:a16="http://schemas.microsoft.com/office/drawing/2014/main" id="{75C9A769-E8B4-497E-AC72-051563E1F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988" y="18256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4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4B58F-C16A-4E3E-9FA1-7F8B881BEDDC}"/>
              </a:ext>
            </a:extLst>
          </p:cNvPr>
          <p:cNvSpPr>
            <a:spLocks noGrp="1"/>
          </p:cNvSpPr>
          <p:nvPr>
            <p:ph type="title"/>
          </p:nvPr>
        </p:nvSpPr>
        <p:spPr/>
        <p:txBody>
          <a:bodyPr/>
          <a:lstStyle/>
          <a:p>
            <a:r>
              <a:rPr lang="en-US" dirty="0"/>
              <a:t>          </a:t>
            </a:r>
            <a:r>
              <a:rPr lang="en-US" dirty="0">
                <a:latin typeface="Calibri" panose="020F0502020204030204" pitchFamily="34" charset="0"/>
                <a:cs typeface="Calibri" panose="020F0502020204030204" pitchFamily="34" charset="0"/>
              </a:rPr>
              <a:t>Intergenerational</a:t>
            </a:r>
            <a:r>
              <a:rPr lang="en-US" dirty="0"/>
              <a:t> Activities</a:t>
            </a:r>
          </a:p>
        </p:txBody>
      </p:sp>
      <p:pic>
        <p:nvPicPr>
          <p:cNvPr id="6146" name="Picture 2">
            <a:extLst>
              <a:ext uri="{FF2B5EF4-FFF2-40B4-BE49-F238E27FC236}">
                <a16:creationId xmlns:a16="http://schemas.microsoft.com/office/drawing/2014/main" id="{629089BC-6471-4543-ADEC-9E0292B309B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74283" y="2160588"/>
            <a:ext cx="3190222" cy="38814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E77DD04-CC8F-4EF2-BC00-ADC391AD3E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86739" y="2160588"/>
            <a:ext cx="319022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8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8E47F4-3B27-4742-8157-B217831B1822}"/>
              </a:ext>
            </a:extLst>
          </p:cNvPr>
          <p:cNvSpPr>
            <a:spLocks noGrp="1"/>
          </p:cNvSpPr>
          <p:nvPr>
            <p:ph type="title"/>
          </p:nvPr>
        </p:nvSpPr>
        <p:spPr/>
        <p:txBody>
          <a:bodyPr/>
          <a:lstStyle/>
          <a:p>
            <a:pPr algn="ctr"/>
            <a:r>
              <a:rPr lang="en-US" dirty="0"/>
              <a:t>Intergenerational Activities</a:t>
            </a:r>
          </a:p>
        </p:txBody>
      </p:sp>
      <p:pic>
        <p:nvPicPr>
          <p:cNvPr id="7" name="Picture 2" descr="C:\Users\vmckenzie\Pictures\presentation pics\IMG_20150410_103308_427.jpg">
            <a:extLst>
              <a:ext uri="{FF2B5EF4-FFF2-40B4-BE49-F238E27FC236}">
                <a16:creationId xmlns:a16="http://schemas.microsoft.com/office/drawing/2014/main" id="{2AE8894A-0A71-4659-87B3-A04160CCD2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6326" y="1505244"/>
            <a:ext cx="6605199" cy="5022166"/>
          </a:xfrm>
          <a:noFill/>
        </p:spPr>
      </p:pic>
    </p:spTree>
    <p:extLst>
      <p:ext uri="{BB962C8B-B14F-4D97-AF65-F5344CB8AC3E}">
        <p14:creationId xmlns:p14="http://schemas.microsoft.com/office/powerpoint/2010/main" val="226475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Placeholder 4">
            <a:extLst>
              <a:ext uri="{FF2B5EF4-FFF2-40B4-BE49-F238E27FC236}">
                <a16:creationId xmlns:a16="http://schemas.microsoft.com/office/drawing/2014/main" id="{969DA812-A5D3-42E3-9EF2-589EB4343D8F}"/>
              </a:ext>
            </a:extLst>
          </p:cNvPr>
          <p:cNvPicPr>
            <a:picLocks noGrp="1" noChangeAspect="1"/>
          </p:cNvPicPr>
          <p:nvPr>
            <p:ph type="pic" idx="4294967295"/>
          </p:nvPr>
        </p:nvPicPr>
        <p:blipFill>
          <a:blip r:embed="rId3">
            <a:extLst>
              <a:ext uri="{28A0092B-C50C-407E-A947-70E740481C1C}">
                <a14:useLocalDpi xmlns:a14="http://schemas.microsoft.com/office/drawing/2010/main" val="0"/>
              </a:ext>
            </a:extLst>
          </a:blip>
          <a:srcRect l="9615" r="9615"/>
          <a:stretch>
            <a:fillRect/>
          </a:stretch>
        </p:blipFill>
        <p:spPr>
          <a:xfrm>
            <a:off x="665870" y="397412"/>
            <a:ext cx="8084235" cy="6063176"/>
          </a:xfr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Placeholder 8">
            <a:extLst>
              <a:ext uri="{FF2B5EF4-FFF2-40B4-BE49-F238E27FC236}">
                <a16:creationId xmlns:a16="http://schemas.microsoft.com/office/drawing/2014/main" id="{7D530FEC-F432-4415-A81B-7C5C8CF35FF3}"/>
              </a:ext>
            </a:extLst>
          </p:cNvPr>
          <p:cNvPicPr>
            <a:picLocks noGrp="1" noChangeAspect="1"/>
          </p:cNvPicPr>
          <p:nvPr>
            <p:ph type="pic" idx="4294967295"/>
          </p:nvPr>
        </p:nvPicPr>
        <p:blipFill>
          <a:blip r:embed="rId3">
            <a:extLst>
              <a:ext uri="{28A0092B-C50C-407E-A947-70E740481C1C}">
                <a14:useLocalDpi xmlns:a14="http://schemas.microsoft.com/office/drawing/2010/main" val="0"/>
              </a:ext>
            </a:extLst>
          </a:blip>
          <a:srcRect l="4300" r="4300"/>
          <a:stretch>
            <a:fillRect/>
          </a:stretch>
        </p:blipFill>
        <p:spPr>
          <a:xfrm>
            <a:off x="787790" y="604909"/>
            <a:ext cx="7981071" cy="5985803"/>
          </a:xfr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CAF177-6C0E-434E-BCF5-B03897661D1E}"/>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Intergenerational</a:t>
            </a:r>
            <a:r>
              <a:rPr lang="en-US" dirty="0"/>
              <a:t> Activities</a:t>
            </a:r>
          </a:p>
        </p:txBody>
      </p:sp>
      <p:pic>
        <p:nvPicPr>
          <p:cNvPr id="64515" name="Picture 2" descr="C:\Users\vmckenzie\Pictures\presentation pics\IMG_20160422_143745_519 (1).jpg">
            <a:extLst>
              <a:ext uri="{FF2B5EF4-FFF2-40B4-BE49-F238E27FC236}">
                <a16:creationId xmlns:a16="http://schemas.microsoft.com/office/drawing/2014/main" id="{6E326245-D13B-48C3-A0FC-1FDCC3CC2E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70671" y="1786597"/>
            <a:ext cx="6597747" cy="487831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690-8E37-40D8-A3B8-5E57366B5999}"/>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IT TAKES A VILLAGE OF GENERATIONS WORKING TOGETHER</a:t>
            </a:r>
          </a:p>
        </p:txBody>
      </p:sp>
      <p:pic>
        <p:nvPicPr>
          <p:cNvPr id="5" name="Content Placeholder 4">
            <a:extLst>
              <a:ext uri="{FF2B5EF4-FFF2-40B4-BE49-F238E27FC236}">
                <a16:creationId xmlns:a16="http://schemas.microsoft.com/office/drawing/2014/main" id="{C612013C-8832-4CD4-97E0-002B8C50809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9144" y="2039815"/>
            <a:ext cx="7891975" cy="3995225"/>
          </a:xfrm>
        </p:spPr>
      </p:pic>
      <p:sp>
        <p:nvSpPr>
          <p:cNvPr id="6" name="TextBox 5">
            <a:extLst>
              <a:ext uri="{FF2B5EF4-FFF2-40B4-BE49-F238E27FC236}">
                <a16:creationId xmlns:a16="http://schemas.microsoft.com/office/drawing/2014/main" id="{91A23FDF-6E8B-48C6-91D2-2BA254D8B174}"/>
              </a:ext>
            </a:extLst>
          </p:cNvPr>
          <p:cNvSpPr txBox="1"/>
          <p:nvPr/>
        </p:nvSpPr>
        <p:spPr>
          <a:xfrm>
            <a:off x="1069144" y="5691908"/>
            <a:ext cx="7891975" cy="230832"/>
          </a:xfrm>
          <a:prstGeom prst="rect">
            <a:avLst/>
          </a:prstGeom>
          <a:noFill/>
        </p:spPr>
        <p:txBody>
          <a:bodyPr wrap="square" rtlCol="0">
            <a:spAutoFit/>
          </a:bodyPr>
          <a:lstStyle/>
          <a:p>
            <a:r>
              <a:rPr lang="en-US" sz="900">
                <a:hlinkClick r:id="rId4" tooltip="https://www.nationaldeafcenter.org/news/learn-how-center-deaf-people-decision-making"/>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81799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ED78-6151-45F5-9078-778E7572476B}"/>
              </a:ext>
            </a:extLst>
          </p:cNvPr>
          <p:cNvSpPr>
            <a:spLocks noGrp="1"/>
          </p:cNvSpPr>
          <p:nvPr>
            <p:ph type="title"/>
          </p:nvPr>
        </p:nvSpPr>
        <p:spPr>
          <a:xfrm>
            <a:off x="914400" y="1392702"/>
            <a:ext cx="8359602" cy="3319974"/>
          </a:xfrm>
        </p:spPr>
        <p:txBody>
          <a:bodyPr>
            <a:normAutofit/>
          </a:bodyPr>
          <a:lstStyle/>
          <a:p>
            <a:r>
              <a:rPr lang="en-US" dirty="0">
                <a:solidFill>
                  <a:schemeClr val="accent2">
                    <a:lumMod val="50000"/>
                  </a:schemeClr>
                </a:solidFill>
                <a:latin typeface="Calibri" panose="020F0502020204030204" pitchFamily="34" charset="0"/>
                <a:cs typeface="Calibri" panose="020F0502020204030204" pitchFamily="34" charset="0"/>
              </a:rPr>
              <a:t>This information was taken from the Generations United publication: Making the Case for Intergenerational programs</a:t>
            </a:r>
            <a:br>
              <a:rPr lang="en-US" dirty="0">
                <a:solidFill>
                  <a:schemeClr val="accent2">
                    <a:lumMod val="50000"/>
                  </a:schemeClr>
                </a:solidFill>
                <a:latin typeface="Calibri" panose="020F0502020204030204" pitchFamily="34" charset="0"/>
                <a:cs typeface="Calibri" panose="020F0502020204030204" pitchFamily="34" charset="0"/>
              </a:rPr>
            </a:br>
            <a:br>
              <a:rPr lang="en-US" dirty="0">
                <a:solidFill>
                  <a:schemeClr val="accent2">
                    <a:lumMod val="50000"/>
                  </a:schemeClr>
                </a:solidFill>
                <a:latin typeface="Calibri" panose="020F0502020204030204" pitchFamily="34" charset="0"/>
                <a:cs typeface="Calibri" panose="020F0502020204030204" pitchFamily="34" charset="0"/>
              </a:rPr>
            </a:br>
            <a:r>
              <a:rPr lang="en-US" dirty="0">
                <a:solidFill>
                  <a:schemeClr val="accent2">
                    <a:lumMod val="50000"/>
                  </a:schemeClr>
                </a:solidFill>
                <a:latin typeface="Calibri" panose="020F0502020204030204" pitchFamily="34" charset="0"/>
                <a:cs typeface="Calibri" panose="020F0502020204030204" pitchFamily="34" charset="0"/>
              </a:rPr>
              <a:t>www.gu.org</a:t>
            </a:r>
          </a:p>
        </p:txBody>
      </p:sp>
    </p:spTree>
    <p:extLst>
      <p:ext uri="{BB962C8B-B14F-4D97-AF65-F5344CB8AC3E}">
        <p14:creationId xmlns:p14="http://schemas.microsoft.com/office/powerpoint/2010/main" val="124544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D02B-1651-4F53-A93D-04EFBCF8D45D}"/>
              </a:ext>
            </a:extLst>
          </p:cNvPr>
          <p:cNvSpPr>
            <a:spLocks noGrp="1"/>
          </p:cNvSpPr>
          <p:nvPr>
            <p:ph type="title"/>
          </p:nvPr>
        </p:nvSpPr>
        <p:spPr/>
        <p:txBody>
          <a:bodyPr/>
          <a:lstStyle/>
          <a:p>
            <a:pPr algn="ctr"/>
            <a:r>
              <a:rPr lang="en-US" dirty="0"/>
              <a:t>     </a:t>
            </a:r>
            <a:r>
              <a:rPr lang="en-US" sz="4000" dirty="0">
                <a:latin typeface="Calibri" panose="020F0502020204030204" pitchFamily="34" charset="0"/>
                <a:cs typeface="Calibri" panose="020F0502020204030204" pitchFamily="34" charset="0"/>
              </a:rPr>
              <a:t>WHAT IS INTERGENERATIONAL PROGRAMMING?</a:t>
            </a:r>
          </a:p>
        </p:txBody>
      </p:sp>
      <p:sp>
        <p:nvSpPr>
          <p:cNvPr id="3" name="Content Placeholder 2">
            <a:extLst>
              <a:ext uri="{FF2B5EF4-FFF2-40B4-BE49-F238E27FC236}">
                <a16:creationId xmlns:a16="http://schemas.microsoft.com/office/drawing/2014/main" id="{73B82BD4-E556-487E-8C0D-571557C8C93F}"/>
              </a:ext>
            </a:extLst>
          </p:cNvPr>
          <p:cNvSpPr>
            <a:spLocks noGrp="1"/>
          </p:cNvSpPr>
          <p:nvPr>
            <p:ph idx="1"/>
          </p:nvPr>
        </p:nvSpPr>
        <p:spPr>
          <a:xfrm>
            <a:off x="1364566" y="1730327"/>
            <a:ext cx="7723163" cy="3587262"/>
          </a:xfrm>
        </p:spPr>
        <p:txBody>
          <a:bodyPr/>
          <a:lstStyle/>
          <a:p>
            <a:pPr marL="0" indent="0">
              <a:buNone/>
            </a:pPr>
            <a:endParaRPr lang="en-US" dirty="0"/>
          </a:p>
          <a:p>
            <a:pPr marL="0" indent="0">
              <a:buNone/>
            </a:pPr>
            <a:endParaRPr lang="en-US" dirty="0"/>
          </a:p>
          <a:p>
            <a:pPr marL="0" indent="0">
              <a:buNone/>
            </a:pPr>
            <a:r>
              <a:rPr lang="en-US" sz="2800" b="0" i="0" dirty="0">
                <a:solidFill>
                  <a:srgbClr val="000000"/>
                </a:solidFill>
                <a:effectLst/>
                <a:latin typeface="Calibri" panose="020F0502020204030204" pitchFamily="34" charset="0"/>
                <a:cs typeface="Calibri" panose="020F0502020204030204" pitchFamily="34" charset="0"/>
              </a:rPr>
              <a:t>Intergenerational programs refer to social service programs that provide opportunities for different generations to come together to share experiences, knowledge, and skills that are mutually beneficial and foster positive long-term relationships</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56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F4FF-0488-4AC2-9DDA-5FCA87BC8238}"/>
              </a:ext>
            </a:extLst>
          </p:cNvPr>
          <p:cNvSpPr>
            <a:spLocks noGrp="1"/>
          </p:cNvSpPr>
          <p:nvPr>
            <p:ph type="title"/>
          </p:nvPr>
        </p:nvSpPr>
        <p:spPr>
          <a:xfrm>
            <a:off x="677334" y="2110154"/>
            <a:ext cx="8596668" cy="2799470"/>
          </a:xfrm>
        </p:spPr>
        <p:txBody>
          <a:bodyPr>
            <a:normAutofit/>
          </a:bodyPr>
          <a:lstStyle/>
          <a:p>
            <a:pPr algn="ctr"/>
            <a:br>
              <a:rPr lang="en-US" sz="5400" dirty="0"/>
            </a:br>
            <a:r>
              <a:rPr lang="en-US" sz="5400" dirty="0">
                <a:solidFill>
                  <a:schemeClr val="tx1"/>
                </a:solidFill>
              </a:rPr>
              <a:t>QUESTIONS??????</a:t>
            </a:r>
          </a:p>
        </p:txBody>
      </p:sp>
    </p:spTree>
    <p:extLst>
      <p:ext uri="{BB962C8B-B14F-4D97-AF65-F5344CB8AC3E}">
        <p14:creationId xmlns:p14="http://schemas.microsoft.com/office/powerpoint/2010/main" val="348458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61FD-D3A9-4DC1-AD16-12369770E69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        Intergenerational Programming</a:t>
            </a:r>
          </a:p>
        </p:txBody>
      </p:sp>
      <p:sp>
        <p:nvSpPr>
          <p:cNvPr id="3" name="Content Placeholder 2">
            <a:extLst>
              <a:ext uri="{FF2B5EF4-FFF2-40B4-BE49-F238E27FC236}">
                <a16:creationId xmlns:a16="http://schemas.microsoft.com/office/drawing/2014/main" id="{ACCA9242-4D1C-4B0F-A841-6B41601DB9B7}"/>
              </a:ext>
            </a:extLst>
          </p:cNvPr>
          <p:cNvSpPr>
            <a:spLocks noGrp="1"/>
          </p:cNvSpPr>
          <p:nvPr>
            <p:ph idx="1"/>
          </p:nvPr>
        </p:nvSpPr>
        <p:spPr>
          <a:xfrm>
            <a:off x="677334" y="1519311"/>
            <a:ext cx="8596668" cy="4522051"/>
          </a:xfrm>
        </p:spPr>
        <p:txBody>
          <a:bodyPr>
            <a:normAutofit/>
          </a:bodyPr>
          <a:lstStyle/>
          <a:p>
            <a:pPr marL="0" indent="0">
              <a:buNone/>
            </a:pPr>
            <a:r>
              <a:rPr lang="en-US" sz="2000" dirty="0">
                <a:solidFill>
                  <a:srgbClr val="000000"/>
                </a:solidFill>
                <a:effectLst/>
                <a:latin typeface="Calibri" panose="020F0502020204030204" pitchFamily="34" charset="0"/>
                <a:ea typeface="Calibri" panose="020F0502020204030204" pitchFamily="34" charset="0"/>
              </a:rPr>
              <a:t>Intergenerational programs:</a:t>
            </a:r>
          </a:p>
          <a:p>
            <a:r>
              <a:rPr lang="en-US" sz="2000" dirty="0">
                <a:solidFill>
                  <a:srgbClr val="000000"/>
                </a:solidFill>
                <a:effectLst/>
                <a:latin typeface="Calibri" panose="020F0502020204030204" pitchFamily="34" charset="0"/>
                <a:ea typeface="Calibri" panose="020F0502020204030204" pitchFamily="34" charset="0"/>
              </a:rPr>
              <a:t> intentionally unite the generations in ways that enrich participants’ lives</a:t>
            </a:r>
          </a:p>
          <a:p>
            <a:r>
              <a:rPr lang="en-US" sz="2000" dirty="0">
                <a:solidFill>
                  <a:srgbClr val="000000"/>
                </a:solidFill>
                <a:effectLst/>
                <a:latin typeface="Calibri" panose="020F0502020204030204" pitchFamily="34" charset="0"/>
                <a:ea typeface="Calibri" panose="020F0502020204030204" pitchFamily="34" charset="0"/>
              </a:rPr>
              <a:t>build on the positive resources that young and old have to offer each other    and to their communities.</a:t>
            </a:r>
          </a:p>
          <a:p>
            <a:r>
              <a:rPr lang="en-US" sz="2000" dirty="0">
                <a:solidFill>
                  <a:srgbClr val="000000"/>
                </a:solidFill>
                <a:effectLst/>
                <a:latin typeface="Calibri" panose="020F0502020204030204" pitchFamily="34" charset="0"/>
                <a:ea typeface="Calibri" panose="020F0502020204030204" pitchFamily="34" charset="0"/>
              </a:rPr>
              <a:t> bring people of different generations together for ongoing, mutually beneficial, planned activities,</a:t>
            </a:r>
          </a:p>
          <a:p>
            <a:r>
              <a:rPr lang="en-US" sz="2000" dirty="0">
                <a:solidFill>
                  <a:srgbClr val="000000"/>
                </a:solidFill>
                <a:effectLst/>
                <a:latin typeface="Calibri" panose="020F0502020204030204" pitchFamily="34" charset="0"/>
                <a:ea typeface="Calibri" panose="020F0502020204030204" pitchFamily="34" charset="0"/>
              </a:rPr>
              <a:t> promote greater understanding and respect between generations</a:t>
            </a:r>
          </a:p>
          <a:p>
            <a:r>
              <a:rPr lang="en-US" sz="2000" dirty="0">
                <a:solidFill>
                  <a:srgbClr val="000000"/>
                </a:solidFill>
                <a:effectLst/>
                <a:latin typeface="Calibri" panose="020F0502020204030204" pitchFamily="34" charset="0"/>
                <a:ea typeface="Calibri" panose="020F0502020204030204" pitchFamily="34" charset="0"/>
              </a:rPr>
              <a:t> promote healthier lifestyle behaviors for both generations simultaneously,  lowering health risks</a:t>
            </a:r>
          </a:p>
          <a:p>
            <a:r>
              <a:rPr lang="en-US" sz="2000" dirty="0">
                <a:solidFill>
                  <a:srgbClr val="000000"/>
                </a:solidFill>
                <a:effectLst/>
                <a:latin typeface="Calibri" panose="020F0502020204030204" pitchFamily="34" charset="0"/>
                <a:ea typeface="Calibri" panose="020F0502020204030204" pitchFamily="34" charset="0"/>
              </a:rPr>
              <a:t>greater sense of belonging and connectedness with others of different ages. </a:t>
            </a:r>
          </a:p>
          <a:p>
            <a:endParaRPr lang="en-US" sz="1800" dirty="0">
              <a:solidFill>
                <a:srgbClr val="000000"/>
              </a:solidFill>
              <a:effectLst/>
              <a:latin typeface="Calibri" panose="020F0502020204030204" pitchFamily="34" charset="0"/>
              <a:ea typeface="Calibri" panose="020F0502020204030204" pitchFamily="34" charset="0"/>
            </a:endParaRPr>
          </a:p>
          <a:p>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82098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68B5-ADEC-4A6B-BA0B-2F579594DB58}"/>
              </a:ext>
            </a:extLst>
          </p:cNvPr>
          <p:cNvSpPr>
            <a:spLocks noGrp="1"/>
          </p:cNvSpPr>
          <p:nvPr>
            <p:ph type="title"/>
          </p:nvPr>
        </p:nvSpPr>
        <p:spPr>
          <a:xfrm>
            <a:off x="677334" y="1026942"/>
            <a:ext cx="3854528" cy="1280586"/>
          </a:xfrm>
        </p:spPr>
        <p:txBody>
          <a:bodyPr>
            <a:noAutofit/>
          </a:bodyPr>
          <a:lstStyle/>
          <a:p>
            <a:r>
              <a:rPr lang="en-US" sz="2800" dirty="0">
                <a:latin typeface="Calibri" panose="020F0502020204030204" pitchFamily="34" charset="0"/>
                <a:cs typeface="Calibri" panose="020F0502020204030204" pitchFamily="34" charset="0"/>
              </a:rPr>
              <a:t>Benefits of Intergenerational Program</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Babies to Preschool</a:t>
            </a:r>
          </a:p>
        </p:txBody>
      </p:sp>
      <p:sp>
        <p:nvSpPr>
          <p:cNvPr id="3" name="Content Placeholder 2">
            <a:extLst>
              <a:ext uri="{FF2B5EF4-FFF2-40B4-BE49-F238E27FC236}">
                <a16:creationId xmlns:a16="http://schemas.microsoft.com/office/drawing/2014/main" id="{7F9FA7CD-F083-4EBB-8EF3-0D72BA1C9BC3}"/>
              </a:ext>
            </a:extLst>
          </p:cNvPr>
          <p:cNvSpPr>
            <a:spLocks noGrp="1"/>
          </p:cNvSpPr>
          <p:nvPr>
            <p:ph idx="1"/>
          </p:nvPr>
        </p:nvSpPr>
        <p:spPr>
          <a:xfrm>
            <a:off x="4895557" y="1167618"/>
            <a:ext cx="4378445" cy="4873743"/>
          </a:xfrm>
        </p:spPr>
        <p:txBody>
          <a:bodyPr>
            <a:normAutofit/>
          </a:bodyPr>
          <a:lstStyle/>
          <a:p>
            <a:r>
              <a:rPr lang="en-US" sz="1600" dirty="0">
                <a:solidFill>
                  <a:srgbClr val="000000"/>
                </a:solidFill>
                <a:effectLst/>
                <a:latin typeface="Calibri" panose="020F0502020204030204" pitchFamily="34" charset="0"/>
                <a:ea typeface="Calibri" panose="020F0502020204030204" pitchFamily="34" charset="0"/>
              </a:rPr>
              <a:t>Children as young as 9 weeks to 13 months old demonstrate higher levels of interaction and cooperative play with an older adult when </a:t>
            </a:r>
            <a:r>
              <a:rPr lang="en-US" sz="1600" dirty="0">
                <a:solidFill>
                  <a:srgbClr val="000000"/>
                </a:solidFill>
                <a:latin typeface="Calibri" panose="020F0502020204030204" pitchFamily="34" charset="0"/>
                <a:ea typeface="Calibri" panose="020F0502020204030204" pitchFamily="34" charset="0"/>
              </a:rPr>
              <a:t>c</a:t>
            </a:r>
            <a:r>
              <a:rPr lang="en-US" sz="1600" dirty="0">
                <a:solidFill>
                  <a:srgbClr val="000000"/>
                </a:solidFill>
                <a:effectLst/>
                <a:latin typeface="Calibri" panose="020F0502020204030204" pitchFamily="34" charset="0"/>
                <a:ea typeface="Calibri" panose="020F0502020204030204" pitchFamily="34" charset="0"/>
              </a:rPr>
              <a:t>ompared to children not involved in intergenerational program</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Children in pre-school who are partnered with older volunteers show better socioemotional outcomes such as increased tolerance of others, increased empathy, less judgment, and greater social. Studies also document improved vocabulary and language ability (Heydon, 2017; Detmer et al., 2020; Femia et al., 2008).</a:t>
            </a:r>
          </a:p>
          <a:p>
            <a:endParaRPr lang="en-US" sz="1800" dirty="0">
              <a:solidFill>
                <a:srgbClr val="000000"/>
              </a:solidFill>
              <a:effectLst/>
              <a:latin typeface="Calibri" panose="020F0502020204030204" pitchFamily="34" charset="0"/>
              <a:ea typeface="Calibri" panose="020F0502020204030204" pitchFamily="34" charset="0"/>
            </a:endParaRPr>
          </a:p>
          <a:p>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0EC391FF-75C1-445E-A7D1-DFBE9ADF2BA0}"/>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4B97EDA5-B6D6-4955-8B97-C310206772FF}"/>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334" y="2546253"/>
            <a:ext cx="3950937" cy="3284806"/>
          </a:xfrm>
          <a:prstGeom prst="rect">
            <a:avLst/>
          </a:prstGeom>
        </p:spPr>
      </p:pic>
    </p:spTree>
    <p:extLst>
      <p:ext uri="{BB962C8B-B14F-4D97-AF65-F5344CB8AC3E}">
        <p14:creationId xmlns:p14="http://schemas.microsoft.com/office/powerpoint/2010/main" val="414878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7071-EAA0-48DF-B084-8EEF6A84C454}"/>
              </a:ext>
            </a:extLst>
          </p:cNvPr>
          <p:cNvSpPr>
            <a:spLocks noGrp="1"/>
          </p:cNvSpPr>
          <p:nvPr>
            <p:ph type="title"/>
          </p:nvPr>
        </p:nvSpPr>
        <p:spPr>
          <a:xfrm>
            <a:off x="609080" y="729793"/>
            <a:ext cx="3854528" cy="1533377"/>
          </a:xfrm>
        </p:spPr>
        <p:txBody>
          <a:bodyPr>
            <a:noAutofit/>
          </a:bodyPr>
          <a:lstStyle/>
          <a:p>
            <a:r>
              <a:rPr lang="en-US" sz="2800" dirty="0">
                <a:latin typeface="Calibri" panose="020F0502020204030204" pitchFamily="34" charset="0"/>
                <a:cs typeface="Calibri" panose="020F0502020204030204" pitchFamily="34" charset="0"/>
              </a:rPr>
              <a:t>Benefits of Intergenerational Program</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Elementary</a:t>
            </a:r>
          </a:p>
        </p:txBody>
      </p:sp>
      <p:sp>
        <p:nvSpPr>
          <p:cNvPr id="3" name="Content Placeholder 2">
            <a:extLst>
              <a:ext uri="{FF2B5EF4-FFF2-40B4-BE49-F238E27FC236}">
                <a16:creationId xmlns:a16="http://schemas.microsoft.com/office/drawing/2014/main" id="{0DEA593C-B412-458A-AB26-70F2E53D651B}"/>
              </a:ext>
            </a:extLst>
          </p:cNvPr>
          <p:cNvSpPr>
            <a:spLocks noGrp="1"/>
          </p:cNvSpPr>
          <p:nvPr>
            <p:ph idx="1"/>
          </p:nvPr>
        </p:nvSpPr>
        <p:spPr>
          <a:xfrm>
            <a:off x="4909625" y="1237957"/>
            <a:ext cx="4364377" cy="5444197"/>
          </a:xfrm>
        </p:spPr>
        <p:txBody>
          <a:bodyPr>
            <a:normAutofit/>
          </a:bodyPr>
          <a:lstStyle/>
          <a:p>
            <a:r>
              <a:rPr lang="en-US" sz="1600" dirty="0">
                <a:solidFill>
                  <a:srgbClr val="000000"/>
                </a:solidFill>
                <a:effectLst/>
                <a:latin typeface="Calibri" panose="020F0502020204030204" pitchFamily="34" charset="0"/>
                <a:ea typeface="Calibri" panose="020F0502020204030204" pitchFamily="34" charset="0"/>
              </a:rPr>
              <a:t>Students who are partnered with an older volunteer show enhanced learning, reading comprehension and improvement in writing abilities</a:t>
            </a:r>
          </a:p>
          <a:p>
            <a:r>
              <a:rPr lang="en-US" sz="1600" dirty="0">
                <a:solidFill>
                  <a:srgbClr val="000000"/>
                </a:solidFill>
                <a:effectLst/>
                <a:latin typeface="Calibri" panose="020F0502020204030204" pitchFamily="34" charset="0"/>
                <a:ea typeface="Calibri" panose="020F0502020204030204" pitchFamily="34" charset="0"/>
              </a:rPr>
              <a:t>Evidence also reveals improvements in task orientation, short-term memory , problem solving skills and accountability, as well as patience, sensitivity, compassion, respect, and empathy</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Their mental health is also impacted with reduced anxiety and sadness, reduced stress, and improved mood changes. </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When the program has a physical component, children have better awareness of healthier diets and nutrition, are more physically active, engage less with “screen time” (smart phones, gadgets, and TV) and show improvements with overall well-being.</a:t>
            </a:r>
          </a:p>
          <a:p>
            <a:endParaRPr lang="en-US" dirty="0"/>
          </a:p>
        </p:txBody>
      </p:sp>
      <p:sp>
        <p:nvSpPr>
          <p:cNvPr id="4" name="Text Placeholder 3">
            <a:extLst>
              <a:ext uri="{FF2B5EF4-FFF2-40B4-BE49-F238E27FC236}">
                <a16:creationId xmlns:a16="http://schemas.microsoft.com/office/drawing/2014/main" id="{7EAA09E3-4ECA-4942-85EB-ACD6596A40F9}"/>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EA9CB0B9-8422-4CC8-AB85-36321B9F2C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334" y="2777069"/>
            <a:ext cx="3854529" cy="2584449"/>
          </a:xfrm>
          <a:prstGeom prst="rect">
            <a:avLst/>
          </a:prstGeom>
        </p:spPr>
      </p:pic>
    </p:spTree>
    <p:extLst>
      <p:ext uri="{BB962C8B-B14F-4D97-AF65-F5344CB8AC3E}">
        <p14:creationId xmlns:p14="http://schemas.microsoft.com/office/powerpoint/2010/main" val="400751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1119-BD0A-4656-B430-13E4D4C22F81}"/>
              </a:ext>
            </a:extLst>
          </p:cNvPr>
          <p:cNvSpPr>
            <a:spLocks noGrp="1"/>
          </p:cNvSpPr>
          <p:nvPr>
            <p:ph type="title"/>
          </p:nvPr>
        </p:nvSpPr>
        <p:spPr>
          <a:xfrm>
            <a:off x="677334" y="858129"/>
            <a:ext cx="3854528" cy="1448973"/>
          </a:xfrm>
        </p:spPr>
        <p:txBody>
          <a:bodyPr>
            <a:noAutofit/>
          </a:bodyPr>
          <a:lstStyle/>
          <a:p>
            <a:r>
              <a:rPr lang="en-US" sz="2800" dirty="0">
                <a:latin typeface="Calibri" panose="020F0502020204030204" pitchFamily="34" charset="0"/>
                <a:cs typeface="Calibri" panose="020F0502020204030204" pitchFamily="34" charset="0"/>
              </a:rPr>
              <a:t>Benefits of Intergenerational Program</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Middle School</a:t>
            </a:r>
          </a:p>
        </p:txBody>
      </p:sp>
      <p:sp>
        <p:nvSpPr>
          <p:cNvPr id="3" name="Content Placeholder 2">
            <a:extLst>
              <a:ext uri="{FF2B5EF4-FFF2-40B4-BE49-F238E27FC236}">
                <a16:creationId xmlns:a16="http://schemas.microsoft.com/office/drawing/2014/main" id="{BA527FE0-7108-4022-B0F4-24480833103D}"/>
              </a:ext>
            </a:extLst>
          </p:cNvPr>
          <p:cNvSpPr>
            <a:spLocks noGrp="1"/>
          </p:cNvSpPr>
          <p:nvPr>
            <p:ph idx="1"/>
          </p:nvPr>
        </p:nvSpPr>
        <p:spPr>
          <a:xfrm>
            <a:off x="4895557" y="1519310"/>
            <a:ext cx="4378445" cy="5338689"/>
          </a:xfrm>
        </p:spPr>
        <p:txBody>
          <a:bodyPr>
            <a:noAutofit/>
          </a:bodyPr>
          <a:lstStyle/>
          <a:p>
            <a:r>
              <a:rPr lang="en-US" sz="1600" dirty="0">
                <a:solidFill>
                  <a:srgbClr val="000000"/>
                </a:solidFill>
                <a:effectLst/>
                <a:latin typeface="Calibri" panose="020F0502020204030204" pitchFamily="34" charset="0"/>
                <a:ea typeface="Calibri" panose="020F0502020204030204" pitchFamily="34" charset="0"/>
              </a:rPr>
              <a:t>Students in middle school undergo rapid physical, socio-emotional, and moral development. When middle schoolers are partnered with an older adult, they show improvements in academic performance, family dynamics, improved peer relationships , decreased depressive symptoms, reduction in substance use and healthier eating habits. </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Children supported by a non-family caring older adult also gain relationship skills, such as reasoning, problem solving, accountability, conflict resolution, and decreased bullying and victimization. </a:t>
            </a:r>
          </a:p>
          <a:p>
            <a:r>
              <a:rPr lang="en-US" sz="1600" dirty="0">
                <a:solidFill>
                  <a:srgbClr val="000000"/>
                </a:solidFill>
                <a:effectLst/>
                <a:latin typeface="Calibri" panose="020F0502020204030204" pitchFamily="34" charset="0"/>
                <a:ea typeface="Calibri" panose="020F0502020204030204" pitchFamily="34" charset="0"/>
              </a:rPr>
              <a:t>They also express clearer educational aspirations, occupational interests and goals.</a:t>
            </a:r>
            <a:endParaRPr lang="en-US" sz="1600" dirty="0"/>
          </a:p>
        </p:txBody>
      </p:sp>
      <p:sp>
        <p:nvSpPr>
          <p:cNvPr id="4" name="Text Placeholder 3">
            <a:extLst>
              <a:ext uri="{FF2B5EF4-FFF2-40B4-BE49-F238E27FC236}">
                <a16:creationId xmlns:a16="http://schemas.microsoft.com/office/drawing/2014/main" id="{F68F90D4-9446-480E-BBB4-8CD13B159C17}"/>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4708B079-EBE1-4624-B32E-383B1623E1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333" y="2777069"/>
            <a:ext cx="3854529" cy="2625567"/>
          </a:xfrm>
          <a:prstGeom prst="rect">
            <a:avLst/>
          </a:prstGeom>
        </p:spPr>
      </p:pic>
    </p:spTree>
    <p:extLst>
      <p:ext uri="{BB962C8B-B14F-4D97-AF65-F5344CB8AC3E}">
        <p14:creationId xmlns:p14="http://schemas.microsoft.com/office/powerpoint/2010/main" val="341552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019-5A64-49B2-8D5F-7C96FB6CA673}"/>
              </a:ext>
            </a:extLst>
          </p:cNvPr>
          <p:cNvSpPr>
            <a:spLocks noGrp="1"/>
          </p:cNvSpPr>
          <p:nvPr>
            <p:ph type="title"/>
          </p:nvPr>
        </p:nvSpPr>
        <p:spPr>
          <a:xfrm>
            <a:off x="677334" y="647114"/>
            <a:ext cx="3854528" cy="1589649"/>
          </a:xfrm>
        </p:spPr>
        <p:txBody>
          <a:bodyPr>
            <a:noAutofit/>
          </a:bodyPr>
          <a:lstStyle/>
          <a:p>
            <a:r>
              <a:rPr lang="en-US" sz="2800" dirty="0">
                <a:latin typeface="Calibri" panose="020F0502020204030204" pitchFamily="34" charset="0"/>
                <a:cs typeface="Calibri" panose="020F0502020204030204" pitchFamily="34" charset="0"/>
              </a:rPr>
              <a:t>Benefits of Intergenerational Program</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Highschool </a:t>
            </a:r>
          </a:p>
        </p:txBody>
      </p:sp>
      <p:sp>
        <p:nvSpPr>
          <p:cNvPr id="3" name="Content Placeholder 2">
            <a:extLst>
              <a:ext uri="{FF2B5EF4-FFF2-40B4-BE49-F238E27FC236}">
                <a16:creationId xmlns:a16="http://schemas.microsoft.com/office/drawing/2014/main" id="{CAD5F799-30D1-4F3A-AB8C-4A4FD66F404D}"/>
              </a:ext>
            </a:extLst>
          </p:cNvPr>
          <p:cNvSpPr>
            <a:spLocks noGrp="1"/>
          </p:cNvSpPr>
          <p:nvPr>
            <p:ph idx="1"/>
          </p:nvPr>
        </p:nvSpPr>
        <p:spPr>
          <a:xfrm>
            <a:off x="5022166" y="2011681"/>
            <a:ext cx="4279971" cy="4184424"/>
          </a:xfrm>
        </p:spPr>
        <p:txBody>
          <a:bodyPr/>
          <a:lstStyle/>
          <a:p>
            <a:r>
              <a:rPr lang="en-US" sz="1600" dirty="0">
                <a:solidFill>
                  <a:srgbClr val="000000"/>
                </a:solidFill>
                <a:effectLst/>
                <a:latin typeface="Calibri" panose="020F0502020204030204" pitchFamily="34" charset="0"/>
                <a:ea typeface="Calibri" panose="020F0502020204030204" pitchFamily="34" charset="0"/>
              </a:rPr>
              <a:t>Teenagers experience improved sense of self and identity , self-confidence</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They are more likely to feel empowered to make changes in their schools and neighborhoods. </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Because of the socio-emotional exchange with an older adult, teenagers experience improvements with their emotions and mental health as well as their physical health.</a:t>
            </a:r>
          </a:p>
          <a:p>
            <a:endParaRPr lang="en-US" dirty="0"/>
          </a:p>
        </p:txBody>
      </p:sp>
      <p:sp>
        <p:nvSpPr>
          <p:cNvPr id="4" name="Text Placeholder 3">
            <a:extLst>
              <a:ext uri="{FF2B5EF4-FFF2-40B4-BE49-F238E27FC236}">
                <a16:creationId xmlns:a16="http://schemas.microsoft.com/office/drawing/2014/main" id="{C1ACFB22-E5DB-4CA8-BFB4-CC66641C58A7}"/>
              </a:ext>
            </a:extLst>
          </p:cNvPr>
          <p:cNvSpPr>
            <a:spLocks noGrp="1"/>
          </p:cNvSpPr>
          <p:nvPr>
            <p:ph type="body" sz="half" idx="2"/>
          </p:nvPr>
        </p:nvSpPr>
        <p:spPr/>
        <p:txBody>
          <a:bodyPr/>
          <a:lstStyle/>
          <a:p>
            <a:endParaRPr lang="en-US"/>
          </a:p>
        </p:txBody>
      </p:sp>
      <p:pic>
        <p:nvPicPr>
          <p:cNvPr id="9" name="Picture 8">
            <a:extLst>
              <a:ext uri="{FF2B5EF4-FFF2-40B4-BE49-F238E27FC236}">
                <a16:creationId xmlns:a16="http://schemas.microsoft.com/office/drawing/2014/main" id="{F2829AFA-B9ED-4D4D-9AB8-208ED73EEF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334" y="2719452"/>
            <a:ext cx="3854528" cy="2662570"/>
          </a:xfrm>
          <a:prstGeom prst="rect">
            <a:avLst/>
          </a:prstGeom>
        </p:spPr>
      </p:pic>
      <p:sp>
        <p:nvSpPr>
          <p:cNvPr id="10" name="TextBox 9">
            <a:extLst>
              <a:ext uri="{FF2B5EF4-FFF2-40B4-BE49-F238E27FC236}">
                <a16:creationId xmlns:a16="http://schemas.microsoft.com/office/drawing/2014/main" id="{70471884-900F-4979-8C70-0938C8A73A81}"/>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vimeo.com/95775962"/>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88369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334D-193C-4877-B955-5F70E632E245}"/>
              </a:ext>
            </a:extLst>
          </p:cNvPr>
          <p:cNvSpPr>
            <a:spLocks noGrp="1"/>
          </p:cNvSpPr>
          <p:nvPr>
            <p:ph type="title"/>
          </p:nvPr>
        </p:nvSpPr>
        <p:spPr>
          <a:xfrm>
            <a:off x="610150" y="514924"/>
            <a:ext cx="3921712" cy="1384214"/>
          </a:xfrm>
        </p:spPr>
        <p:txBody>
          <a:bodyPr>
            <a:normAutofit/>
          </a:bodyPr>
          <a:lstStyle/>
          <a:p>
            <a:r>
              <a:rPr lang="en-US" sz="2400" dirty="0"/>
              <a:t>Benefits of </a:t>
            </a:r>
            <a:r>
              <a:rPr lang="en-US" sz="2800" dirty="0">
                <a:latin typeface="Calibri" panose="020F0502020204030204" pitchFamily="34" charset="0"/>
                <a:cs typeface="Calibri" panose="020F0502020204030204" pitchFamily="34" charset="0"/>
              </a:rPr>
              <a:t>Intergenerational</a:t>
            </a:r>
            <a:r>
              <a:rPr lang="en-US" sz="2400" dirty="0"/>
              <a:t> Program</a:t>
            </a:r>
            <a:br>
              <a:rPr lang="en-US" sz="2400" dirty="0"/>
            </a:br>
            <a:r>
              <a:rPr lang="en-US" sz="2400" dirty="0"/>
              <a:t>Young Adult/College</a:t>
            </a:r>
          </a:p>
        </p:txBody>
      </p:sp>
      <p:sp>
        <p:nvSpPr>
          <p:cNvPr id="3" name="Content Placeholder 2">
            <a:extLst>
              <a:ext uri="{FF2B5EF4-FFF2-40B4-BE49-F238E27FC236}">
                <a16:creationId xmlns:a16="http://schemas.microsoft.com/office/drawing/2014/main" id="{70FD0F28-4C82-45E5-B5FB-19E970A9B833}"/>
              </a:ext>
            </a:extLst>
          </p:cNvPr>
          <p:cNvSpPr>
            <a:spLocks noGrp="1"/>
          </p:cNvSpPr>
          <p:nvPr>
            <p:ph idx="1"/>
          </p:nvPr>
        </p:nvSpPr>
        <p:spPr>
          <a:xfrm>
            <a:off x="4951828" y="1603717"/>
            <a:ext cx="4322174" cy="4437644"/>
          </a:xfrm>
        </p:spPr>
        <p:txBody>
          <a:bodyPr>
            <a:normAutofit/>
          </a:bodyPr>
          <a:lstStyle/>
          <a:p>
            <a:r>
              <a:rPr lang="en-US" sz="1600" dirty="0">
                <a:solidFill>
                  <a:srgbClr val="000000"/>
                </a:solidFill>
                <a:effectLst/>
                <a:latin typeface="Calibri" panose="020F0502020204030204" pitchFamily="34" charset="0"/>
                <a:ea typeface="Calibri" panose="020F0502020204030204" pitchFamily="34" charset="0"/>
              </a:rPr>
              <a:t>The transition from adolescence to adulthood is a time when individuals focus on themselves to develop knowledge, skills, and self-understanding. They find where they belong in the world in terms of work and their personal relationships</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Emerging adults who are partnered with older volunteers report improved civic engagement, entrepreneurial capabilities, and occupational skills. </a:t>
            </a:r>
          </a:p>
          <a:p>
            <a:r>
              <a:rPr lang="en-US" sz="1600" dirty="0">
                <a:solidFill>
                  <a:srgbClr val="000000"/>
                </a:solidFill>
                <a:effectLst/>
                <a:latin typeface="Calibri" panose="020F0502020204030204" pitchFamily="34" charset="0"/>
                <a:ea typeface="Calibri" panose="020F0502020204030204" pitchFamily="34" charset="0"/>
              </a:rPr>
              <a:t>They also express self-confidence, efficacy, and sense of self</a:t>
            </a:r>
          </a:p>
          <a:p>
            <a:r>
              <a:rPr lang="en-US" sz="16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Some even report they gain skills and knowledge in the realms of geriatrics and gerontology – the medical, psychological, and social aspects of aging. </a:t>
            </a:r>
          </a:p>
          <a:p>
            <a:endParaRPr lang="en-US" dirty="0"/>
          </a:p>
        </p:txBody>
      </p:sp>
      <p:sp>
        <p:nvSpPr>
          <p:cNvPr id="8" name="Text Placeholder 7">
            <a:extLst>
              <a:ext uri="{FF2B5EF4-FFF2-40B4-BE49-F238E27FC236}">
                <a16:creationId xmlns:a16="http://schemas.microsoft.com/office/drawing/2014/main" id="{9422D927-8B21-4695-8688-0641036C5AC7}"/>
              </a:ext>
            </a:extLst>
          </p:cNvPr>
          <p:cNvSpPr>
            <a:spLocks noGrp="1"/>
          </p:cNvSpPr>
          <p:nvPr>
            <p:ph type="body" sz="half" idx="2"/>
          </p:nvPr>
        </p:nvSpPr>
        <p:spPr/>
        <p:txBody>
          <a:bodyPr/>
          <a:lstStyle/>
          <a:p>
            <a:endParaRPr lang="en-US" dirty="0"/>
          </a:p>
        </p:txBody>
      </p:sp>
      <p:pic>
        <p:nvPicPr>
          <p:cNvPr id="18" name="Picture 17">
            <a:extLst>
              <a:ext uri="{FF2B5EF4-FFF2-40B4-BE49-F238E27FC236}">
                <a16:creationId xmlns:a16="http://schemas.microsoft.com/office/drawing/2014/main" id="{7964A749-1B6D-4508-BE34-5DED49D63F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4204" y="2742506"/>
            <a:ext cx="3827657" cy="2619012"/>
          </a:xfrm>
          <a:prstGeom prst="rect">
            <a:avLst/>
          </a:prstGeom>
        </p:spPr>
      </p:pic>
      <p:sp>
        <p:nvSpPr>
          <p:cNvPr id="19" name="TextBox 18">
            <a:extLst>
              <a:ext uri="{FF2B5EF4-FFF2-40B4-BE49-F238E27FC236}">
                <a16:creationId xmlns:a16="http://schemas.microsoft.com/office/drawing/2014/main" id="{040AAC06-F474-44F3-BBD4-D3C495767A67}"/>
              </a:ext>
            </a:extLst>
          </p:cNvPr>
          <p:cNvSpPr txBox="1"/>
          <p:nvPr/>
        </p:nvSpPr>
        <p:spPr>
          <a:xfrm>
            <a:off x="439999" y="7140360"/>
            <a:ext cx="170151" cy="6878806"/>
          </a:xfrm>
          <a:prstGeom prst="rect">
            <a:avLst/>
          </a:prstGeom>
          <a:noFill/>
        </p:spPr>
        <p:txBody>
          <a:bodyPr wrap="square" rtlCol="0">
            <a:spAutoFit/>
          </a:bodyPr>
          <a:lstStyle/>
          <a:p>
            <a:r>
              <a:rPr lang="en-US" sz="900">
                <a:hlinkClick r:id="rId3" tooltip="https://betterhealthwhileaging.net/how-to-use-personal-health-record-in-aging/"/>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98264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F83C-89FB-4D4B-9471-38519BF987AA}"/>
              </a:ext>
            </a:extLst>
          </p:cNvPr>
          <p:cNvSpPr>
            <a:spLocks noGrp="1"/>
          </p:cNvSpPr>
          <p:nvPr>
            <p:ph type="title"/>
          </p:nvPr>
        </p:nvSpPr>
        <p:spPr>
          <a:xfrm>
            <a:off x="562708" y="514923"/>
            <a:ext cx="3969154" cy="1721839"/>
          </a:xfrm>
        </p:spPr>
        <p:txBody>
          <a:bodyPr>
            <a:noAutofit/>
          </a:bodyPr>
          <a:lstStyle/>
          <a:p>
            <a:r>
              <a:rPr lang="en-US" sz="2800" dirty="0">
                <a:latin typeface="Calibri" panose="020F0502020204030204" pitchFamily="34" charset="0"/>
                <a:cs typeface="Calibri" panose="020F0502020204030204" pitchFamily="34" charset="0"/>
              </a:rPr>
              <a:t>Benefits of Intergenerational Program</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Older Adults</a:t>
            </a:r>
          </a:p>
        </p:txBody>
      </p:sp>
      <p:sp>
        <p:nvSpPr>
          <p:cNvPr id="3" name="Content Placeholder 2">
            <a:extLst>
              <a:ext uri="{FF2B5EF4-FFF2-40B4-BE49-F238E27FC236}">
                <a16:creationId xmlns:a16="http://schemas.microsoft.com/office/drawing/2014/main" id="{DD65F188-9C3D-4239-B54C-69525CCF4CE8}"/>
              </a:ext>
            </a:extLst>
          </p:cNvPr>
          <p:cNvSpPr>
            <a:spLocks noGrp="1"/>
          </p:cNvSpPr>
          <p:nvPr>
            <p:ph idx="1"/>
          </p:nvPr>
        </p:nvSpPr>
        <p:spPr>
          <a:xfrm>
            <a:off x="4740812" y="998806"/>
            <a:ext cx="4533190" cy="5500468"/>
          </a:xfrm>
        </p:spPr>
        <p:txBody>
          <a:bodyPr>
            <a:noAutofit/>
          </a:bodyPr>
          <a:lstStyle/>
          <a:p>
            <a:r>
              <a:rPr lang="en-US" sz="1600" dirty="0">
                <a:solidFill>
                  <a:srgbClr val="000000"/>
                </a:solidFill>
                <a:effectLst/>
                <a:latin typeface="Calibri" panose="020F0502020204030204" pitchFamily="34" charset="0"/>
                <a:ea typeface="Calibri" panose="020F0502020204030204" pitchFamily="34" charset="0"/>
              </a:rPr>
              <a:t>Older volunteers in intergenerational programs report a stronger sense of community, decrease in social isolation, improvements in quality of life, greater life satisfaction, and a stronger sense of purpose, self-worth, self-esteem and empowerment</a:t>
            </a:r>
          </a:p>
          <a:p>
            <a:r>
              <a:rPr lang="en-US" sz="1600" dirty="0">
                <a:solidFill>
                  <a:srgbClr val="000000"/>
                </a:solidFill>
                <a:effectLst/>
                <a:latin typeface="Calibri" panose="020F0502020204030204" pitchFamily="34" charset="0"/>
                <a:ea typeface="Calibri" panose="020F0502020204030204" pitchFamily="34" charset="0"/>
              </a:rPr>
              <a:t>Research also shows that highly engaged volunteers, individuals who contribute more than 200 hours per year, experience improvements in cognitive functioning such as mental alertness, executive functioning, and even the structure of their brains show more volume and activity</a:t>
            </a:r>
          </a:p>
          <a:p>
            <a:r>
              <a:rPr lang="en-US" sz="1600" dirty="0">
                <a:solidFill>
                  <a:srgbClr val="000000"/>
                </a:solidFill>
                <a:effectLst/>
                <a:latin typeface="Calibri" panose="020F0502020204030204" pitchFamily="34" charset="0"/>
                <a:ea typeface="Calibri" panose="020F0502020204030204" pitchFamily="34" charset="0"/>
              </a:rPr>
              <a:t>There is a reduction of falls and frailty, an increase in strength, balance, and walking speed, and instrumental activities of daily living, that is, day-to-day tasks, such as preparing food, housekeeping, doing laundry. They report positive attitudes towards youth and feel they have more agency to address neighborhood problems</a:t>
            </a:r>
          </a:p>
          <a:p>
            <a:endParaRPr lang="en-US" sz="1500" dirty="0"/>
          </a:p>
        </p:txBody>
      </p:sp>
      <p:sp>
        <p:nvSpPr>
          <p:cNvPr id="4" name="Text Placeholder 3">
            <a:extLst>
              <a:ext uri="{FF2B5EF4-FFF2-40B4-BE49-F238E27FC236}">
                <a16:creationId xmlns:a16="http://schemas.microsoft.com/office/drawing/2014/main" id="{F7177616-DE8E-4997-BF14-E25487776328}"/>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766905C8-F904-4A6B-818D-496399A7D8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334" y="2718744"/>
            <a:ext cx="3854528" cy="2699686"/>
          </a:xfrm>
          <a:prstGeom prst="rect">
            <a:avLst/>
          </a:prstGeom>
        </p:spPr>
      </p:pic>
    </p:spTree>
    <p:extLst>
      <p:ext uri="{BB962C8B-B14F-4D97-AF65-F5344CB8AC3E}">
        <p14:creationId xmlns:p14="http://schemas.microsoft.com/office/powerpoint/2010/main" val="23106562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2010</TotalTime>
  <Words>950</Words>
  <Application>Microsoft Office PowerPoint</Application>
  <PresentationFormat>Widescreen</PresentationFormat>
  <Paragraphs>63</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Wingdings 3</vt:lpstr>
      <vt:lpstr>Facet</vt:lpstr>
      <vt:lpstr> SUCCESSFUL LIVING CENTER “BRINGING GENERATIONS TOGETHER”</vt:lpstr>
      <vt:lpstr>     WHAT IS INTERGENERATIONAL PROGRAMMING?</vt:lpstr>
      <vt:lpstr>        Intergenerational Programming</vt:lpstr>
      <vt:lpstr>Benefits of Intergenerational Program Babies to Preschool</vt:lpstr>
      <vt:lpstr>Benefits of Intergenerational Program Elementary</vt:lpstr>
      <vt:lpstr>Benefits of Intergenerational Program Middle School</vt:lpstr>
      <vt:lpstr>Benefits of Intergenerational Program Highschool </vt:lpstr>
      <vt:lpstr>Benefits of Intergenerational Program Young Adult/College</vt:lpstr>
      <vt:lpstr>Benefits of Intergenerational Program Older Adults</vt:lpstr>
      <vt:lpstr>Intergenerational Activities</vt:lpstr>
      <vt:lpstr>Intergenerational Activities-One Generation</vt:lpstr>
      <vt:lpstr>            Intergenerational Activities</vt:lpstr>
      <vt:lpstr>          Intergenerational Activities</vt:lpstr>
      <vt:lpstr>Intergenerational Activities</vt:lpstr>
      <vt:lpstr>PowerPoint Presentation</vt:lpstr>
      <vt:lpstr>PowerPoint Presentation</vt:lpstr>
      <vt:lpstr>Intergenerational Activities</vt:lpstr>
      <vt:lpstr>IT TAKES A VILLAGE OF GENERATIONS WORKING TOGETHER</vt:lpstr>
      <vt:lpstr>This information was taken from the Generations United publication: Making the Case for Intergenerational programs  www.gu.org</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McKenzie</dc:creator>
  <cp:lastModifiedBy>Veronica McKenzie</cp:lastModifiedBy>
  <cp:revision>3</cp:revision>
  <dcterms:created xsi:type="dcterms:W3CDTF">2021-08-30T19:02:23Z</dcterms:created>
  <dcterms:modified xsi:type="dcterms:W3CDTF">2021-09-09T18:13:56Z</dcterms:modified>
</cp:coreProperties>
</file>