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50"/>
  </p:notesMasterIdLst>
  <p:handoutMasterIdLst>
    <p:handoutMasterId r:id="rId51"/>
  </p:handoutMasterIdLst>
  <p:sldIdLst>
    <p:sldId id="736" r:id="rId2"/>
    <p:sldId id="778" r:id="rId3"/>
    <p:sldId id="768" r:id="rId4"/>
    <p:sldId id="754" r:id="rId5"/>
    <p:sldId id="834" r:id="rId6"/>
    <p:sldId id="757" r:id="rId7"/>
    <p:sldId id="756" r:id="rId8"/>
    <p:sldId id="758" r:id="rId9"/>
    <p:sldId id="840" r:id="rId10"/>
    <p:sldId id="841" r:id="rId11"/>
    <p:sldId id="842" r:id="rId12"/>
    <p:sldId id="843" r:id="rId13"/>
    <p:sldId id="759" r:id="rId14"/>
    <p:sldId id="737" r:id="rId15"/>
    <p:sldId id="844" r:id="rId16"/>
    <p:sldId id="762" r:id="rId17"/>
    <p:sldId id="763" r:id="rId18"/>
    <p:sldId id="846" r:id="rId19"/>
    <p:sldId id="847" r:id="rId20"/>
    <p:sldId id="848" r:id="rId21"/>
    <p:sldId id="849" r:id="rId22"/>
    <p:sldId id="739" r:id="rId23"/>
    <p:sldId id="740" r:id="rId24"/>
    <p:sldId id="835" r:id="rId25"/>
    <p:sldId id="586" r:id="rId26"/>
    <p:sldId id="263" r:id="rId27"/>
    <p:sldId id="282" r:id="rId28"/>
    <p:sldId id="770" r:id="rId29"/>
    <p:sldId id="606" r:id="rId30"/>
    <p:sldId id="607" r:id="rId31"/>
    <p:sldId id="684" r:id="rId32"/>
    <p:sldId id="264" r:id="rId33"/>
    <p:sldId id="742" r:id="rId34"/>
    <p:sldId id="687" r:id="rId35"/>
    <p:sldId id="685" r:id="rId36"/>
    <p:sldId id="686" r:id="rId37"/>
    <p:sldId id="692" r:id="rId38"/>
    <p:sldId id="691" r:id="rId39"/>
    <p:sldId id="694" r:id="rId40"/>
    <p:sldId id="837" r:id="rId41"/>
    <p:sldId id="688" r:id="rId42"/>
    <p:sldId id="689" r:id="rId43"/>
    <p:sldId id="690" r:id="rId44"/>
    <p:sldId id="850" r:id="rId45"/>
    <p:sldId id="838" r:id="rId46"/>
    <p:sldId id="608" r:id="rId47"/>
    <p:sldId id="644" r:id="rId48"/>
    <p:sldId id="271" r:id="rId49"/>
  </p:sldIdLst>
  <p:sldSz cx="9144000" cy="6858000" type="screen4x3"/>
  <p:notesSz cx="7077075" cy="9418638"/>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67">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FFFF"/>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3629" autoAdjust="0"/>
  </p:normalViewPr>
  <p:slideViewPr>
    <p:cSldViewPr>
      <p:cViewPr>
        <p:scale>
          <a:sx n="61" d="100"/>
          <a:sy n="61" d="100"/>
        </p:scale>
        <p:origin x="126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2568"/>
    </p:cViewPr>
  </p:sorterViewPr>
  <p:notesViewPr>
    <p:cSldViewPr>
      <p:cViewPr varScale="1">
        <p:scale>
          <a:sx n="68" d="100"/>
          <a:sy n="68" d="100"/>
        </p:scale>
        <p:origin x="-3564" y="-114"/>
      </p:cViewPr>
      <p:guideLst>
        <p:guide orient="horz" pos="2967"/>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1666" name="Rectangle 2"/>
          <p:cNvSpPr>
            <a:spLocks noGrp="1" noChangeArrowheads="1"/>
          </p:cNvSpPr>
          <p:nvPr>
            <p:ph type="hdr" sz="quarter"/>
          </p:nvPr>
        </p:nvSpPr>
        <p:spPr bwMode="auto">
          <a:xfrm>
            <a:off x="176928" y="0"/>
            <a:ext cx="6782197" cy="1046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7" tIns="47124" rIns="94247" bIns="47124" numCol="1" anchor="t" anchorCtr="0" compatLnSpc="1">
            <a:prstTxWarp prst="textNoShape">
              <a:avLst/>
            </a:prstTxWarp>
          </a:bodyPr>
          <a:lstStyle>
            <a:lvl1pPr algn="ctr" defTabSz="940928">
              <a:defRPr sz="1900" b="1">
                <a:latin typeface="Comic Sans MS" pitchFamily="66" charset="0"/>
              </a:defRPr>
            </a:lvl1pPr>
          </a:lstStyle>
          <a:p>
            <a:pPr>
              <a:defRPr/>
            </a:pPr>
            <a:r>
              <a:rPr lang="en-US" dirty="0"/>
              <a:t>    </a:t>
            </a:r>
            <a:r>
              <a:rPr lang="en-US" i="1" dirty="0"/>
              <a:t> Health Care for the Homeless</a:t>
            </a:r>
          </a:p>
          <a:p>
            <a:pPr>
              <a:defRPr/>
            </a:pPr>
            <a:r>
              <a:rPr lang="en-US" sz="1400" i="1" dirty="0"/>
              <a:t>2011 Chronic Disease Institute - June 30, 2011</a:t>
            </a:r>
          </a:p>
          <a:p>
            <a:pPr>
              <a:defRPr/>
            </a:pPr>
            <a:r>
              <a:rPr lang="en-US" sz="1400" i="1" dirty="0"/>
              <a:t> </a:t>
            </a:r>
            <a:endParaRPr lang="en-US" sz="1400" dirty="0"/>
          </a:p>
        </p:txBody>
      </p:sp>
      <p:sp>
        <p:nvSpPr>
          <p:cNvPr id="241668" name="Rectangle 4"/>
          <p:cNvSpPr>
            <a:spLocks noGrp="1" noChangeArrowheads="1"/>
          </p:cNvSpPr>
          <p:nvPr>
            <p:ph type="ftr" sz="quarter" idx="2"/>
          </p:nvPr>
        </p:nvSpPr>
        <p:spPr bwMode="auto">
          <a:xfrm>
            <a:off x="0" y="8947706"/>
            <a:ext cx="5740294" cy="470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7" tIns="47124" rIns="94247" bIns="47124" numCol="1" anchor="b" anchorCtr="0" compatLnSpc="1">
            <a:prstTxWarp prst="textNoShape">
              <a:avLst/>
            </a:prstTxWarp>
          </a:bodyPr>
          <a:lstStyle>
            <a:lvl1pPr defTabSz="940928">
              <a:defRPr sz="1200">
                <a:latin typeface="Comic Sans MS" pitchFamily="66" charset="0"/>
              </a:defRPr>
            </a:lvl1pPr>
          </a:lstStyle>
          <a:p>
            <a:pPr>
              <a:defRPr/>
            </a:pPr>
            <a:r>
              <a:rPr lang="en-US" i="1" dirty="0"/>
              <a:t>Cynthia Bisbee, Ph.D. – Montgomery Area Community Wellness Coalition</a:t>
            </a:r>
            <a:endParaRPr lang="en-US" dirty="0"/>
          </a:p>
        </p:txBody>
      </p:sp>
      <p:sp>
        <p:nvSpPr>
          <p:cNvPr id="241669" name="Rectangle 5"/>
          <p:cNvSpPr>
            <a:spLocks noGrp="1" noChangeArrowheads="1"/>
          </p:cNvSpPr>
          <p:nvPr>
            <p:ph type="sldNum" sz="quarter" idx="3"/>
          </p:nvPr>
        </p:nvSpPr>
        <p:spPr bwMode="auto">
          <a:xfrm>
            <a:off x="5189855" y="8947706"/>
            <a:ext cx="1887220" cy="470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7" tIns="47124" rIns="94247" bIns="47124" numCol="1" anchor="b" anchorCtr="0" compatLnSpc="1">
            <a:prstTxWarp prst="textNoShape">
              <a:avLst/>
            </a:prstTxWarp>
          </a:bodyPr>
          <a:lstStyle>
            <a:lvl1pPr algn="r" defTabSz="940928">
              <a:defRPr sz="1200">
                <a:latin typeface="Comic Sans MS" pitchFamily="66" charset="0"/>
              </a:defRPr>
            </a:lvl1pPr>
          </a:lstStyle>
          <a:p>
            <a:pPr>
              <a:defRPr/>
            </a:pPr>
            <a:fld id="{1972667D-EC2F-4E59-86C4-9B2BACF745F5}" type="slidenum">
              <a:rPr lang="en-US"/>
              <a:pPr>
                <a:defRPr/>
              </a:pPr>
              <a:t>‹#›</a:t>
            </a:fld>
            <a:endParaRPr lang="en-US" dirty="0">
              <a:latin typeface="Times New Roman" pitchFamily="18" charset="0"/>
            </a:endParaRPr>
          </a:p>
        </p:txBody>
      </p:sp>
    </p:spTree>
    <p:extLst>
      <p:ext uri="{BB962C8B-B14F-4D97-AF65-F5344CB8AC3E}">
        <p14:creationId xmlns:p14="http://schemas.microsoft.com/office/powerpoint/2010/main" val="4201649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1" y="0"/>
            <a:ext cx="3066733" cy="470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7" tIns="47124" rIns="94247" bIns="47124" numCol="1" anchor="t" anchorCtr="0" compatLnSpc="1">
            <a:prstTxWarp prst="textNoShape">
              <a:avLst/>
            </a:prstTxWarp>
          </a:bodyPr>
          <a:lstStyle>
            <a:lvl1pPr defTabSz="940928">
              <a:defRPr sz="1200">
                <a:latin typeface="Times New Roman" pitchFamily="18" charset="0"/>
              </a:defRPr>
            </a:lvl1pPr>
          </a:lstStyle>
          <a:p>
            <a:pPr>
              <a:defRPr/>
            </a:pPr>
            <a:endParaRPr lang="en-US"/>
          </a:p>
        </p:txBody>
      </p:sp>
      <p:sp>
        <p:nvSpPr>
          <p:cNvPr id="68611" name="Rectangle 3"/>
          <p:cNvSpPr>
            <a:spLocks noGrp="1" noChangeArrowheads="1"/>
          </p:cNvSpPr>
          <p:nvPr>
            <p:ph type="dt" idx="1"/>
          </p:nvPr>
        </p:nvSpPr>
        <p:spPr bwMode="auto">
          <a:xfrm>
            <a:off x="4010342" y="0"/>
            <a:ext cx="3066733" cy="470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7" tIns="47124" rIns="94247" bIns="47124" numCol="1" anchor="t" anchorCtr="0" compatLnSpc="1">
            <a:prstTxWarp prst="textNoShape">
              <a:avLst/>
            </a:prstTxWarp>
          </a:bodyPr>
          <a:lstStyle>
            <a:lvl1pPr algn="r" defTabSz="940928">
              <a:defRPr sz="1200">
                <a:latin typeface="Times New Roman" pitchFamily="18" charset="0"/>
              </a:defRPr>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85863" y="706438"/>
            <a:ext cx="4706937" cy="35321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8613" name="Rectangle 5"/>
          <p:cNvSpPr>
            <a:spLocks noGrp="1" noChangeArrowheads="1"/>
          </p:cNvSpPr>
          <p:nvPr>
            <p:ph type="body" sz="quarter" idx="3"/>
          </p:nvPr>
        </p:nvSpPr>
        <p:spPr bwMode="auto">
          <a:xfrm>
            <a:off x="943612" y="4473852"/>
            <a:ext cx="5189855" cy="4238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7" tIns="47124" rIns="94247" bIns="4712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8614" name="Rectangle 6"/>
          <p:cNvSpPr>
            <a:spLocks noGrp="1" noChangeArrowheads="1"/>
          </p:cNvSpPr>
          <p:nvPr>
            <p:ph type="ftr" sz="quarter" idx="4"/>
          </p:nvPr>
        </p:nvSpPr>
        <p:spPr bwMode="auto">
          <a:xfrm>
            <a:off x="1" y="8947706"/>
            <a:ext cx="3066733" cy="470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7" tIns="47124" rIns="94247" bIns="47124" numCol="1" anchor="b" anchorCtr="0" compatLnSpc="1">
            <a:prstTxWarp prst="textNoShape">
              <a:avLst/>
            </a:prstTxWarp>
          </a:bodyPr>
          <a:lstStyle>
            <a:lvl1pPr defTabSz="940928">
              <a:defRPr sz="1200">
                <a:latin typeface="Times New Roman" pitchFamily="18" charset="0"/>
              </a:defRPr>
            </a:lvl1pPr>
          </a:lstStyle>
          <a:p>
            <a:pPr>
              <a:defRPr/>
            </a:pPr>
            <a:endParaRPr lang="en-US"/>
          </a:p>
        </p:txBody>
      </p:sp>
      <p:sp>
        <p:nvSpPr>
          <p:cNvPr id="68615" name="Rectangle 7"/>
          <p:cNvSpPr>
            <a:spLocks noGrp="1" noChangeArrowheads="1"/>
          </p:cNvSpPr>
          <p:nvPr>
            <p:ph type="sldNum" sz="quarter" idx="5"/>
          </p:nvPr>
        </p:nvSpPr>
        <p:spPr bwMode="auto">
          <a:xfrm>
            <a:off x="4010342" y="8947706"/>
            <a:ext cx="3066733" cy="470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47" tIns="47124" rIns="94247" bIns="47124" numCol="1" anchor="b" anchorCtr="0" compatLnSpc="1">
            <a:prstTxWarp prst="textNoShape">
              <a:avLst/>
            </a:prstTxWarp>
          </a:bodyPr>
          <a:lstStyle>
            <a:lvl1pPr algn="r" defTabSz="940928">
              <a:defRPr sz="1200">
                <a:latin typeface="Times New Roman" pitchFamily="18" charset="0"/>
              </a:defRPr>
            </a:lvl1pPr>
          </a:lstStyle>
          <a:p>
            <a:pPr>
              <a:defRPr/>
            </a:pPr>
            <a:fld id="{57F0F563-C83E-455B-B27C-0303C6CE9DD9}" type="slidenum">
              <a:rPr lang="en-US"/>
              <a:pPr>
                <a:defRPr/>
              </a:pPr>
              <a:t>‹#›</a:t>
            </a:fld>
            <a:endParaRPr lang="en-US"/>
          </a:p>
        </p:txBody>
      </p:sp>
    </p:spTree>
    <p:extLst>
      <p:ext uri="{BB962C8B-B14F-4D97-AF65-F5344CB8AC3E}">
        <p14:creationId xmlns:p14="http://schemas.microsoft.com/office/powerpoint/2010/main" val="521203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29"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0"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1"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2"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3"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4"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5"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6"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7"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8"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39"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40"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9"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1"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2" name="Freeform 23"/>
            <p:cNvSpPr>
              <a:spLocks/>
            </p:cNvSpPr>
            <p:nvPr/>
          </p:nvSpPr>
          <p:spPr bwMode="hidden">
            <a:xfrm>
              <a:off x="5041" y="0"/>
              <a:ext cx="719" cy="845"/>
            </a:xfrm>
            <a:custGeom>
              <a:avLst/>
              <a:gdLst>
                <a:gd name="T0" fmla="*/ 723 w 717"/>
                <a:gd name="T1" fmla="*/ 845 h 845"/>
                <a:gd name="T2" fmla="*/ 723 w 717"/>
                <a:gd name="T3" fmla="*/ 821 h 845"/>
                <a:gd name="T4" fmla="*/ 580 w 717"/>
                <a:gd name="T5" fmla="*/ 605 h 845"/>
                <a:gd name="T6" fmla="*/ 409 w 717"/>
                <a:gd name="T7" fmla="*/ 396 h 845"/>
                <a:gd name="T8" fmla="*/ 224 w 717"/>
                <a:gd name="T9" fmla="*/ 192 h 845"/>
                <a:gd name="T10" fmla="*/ 17 w 717"/>
                <a:gd name="T11" fmla="*/ 0 h 845"/>
                <a:gd name="T12" fmla="*/ 0 w 717"/>
                <a:gd name="T13" fmla="*/ 0 h 845"/>
                <a:gd name="T14" fmla="*/ 212 w 717"/>
                <a:gd name="T15" fmla="*/ 198 h 845"/>
                <a:gd name="T16" fmla="*/ 403 w 717"/>
                <a:gd name="T17" fmla="*/ 408 h 845"/>
                <a:gd name="T18" fmla="*/ 574 w 717"/>
                <a:gd name="T19" fmla="*/ 623 h 845"/>
                <a:gd name="T20" fmla="*/ 723 w 717"/>
                <a:gd name="T21" fmla="*/ 845 h 845"/>
                <a:gd name="T22" fmla="*/ 723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p:cNvSpPr>
              <a:spLocks/>
            </p:cNvSpPr>
            <p:nvPr/>
          </p:nvSpPr>
          <p:spPr bwMode="hidden">
            <a:xfrm>
              <a:off x="5352" y="0"/>
              <a:ext cx="408" cy="414"/>
            </a:xfrm>
            <a:custGeom>
              <a:avLst/>
              <a:gdLst>
                <a:gd name="T0" fmla="*/ 410 w 407"/>
                <a:gd name="T1" fmla="*/ 414 h 414"/>
                <a:gd name="T2" fmla="*/ 410 w 407"/>
                <a:gd name="T3" fmla="*/ 396 h 414"/>
                <a:gd name="T4" fmla="*/ 225 w 407"/>
                <a:gd name="T5" fmla="*/ 192 h 414"/>
                <a:gd name="T6" fmla="*/ 12 w 407"/>
                <a:gd name="T7" fmla="*/ 0 h 414"/>
                <a:gd name="T8" fmla="*/ 0 w 407"/>
                <a:gd name="T9" fmla="*/ 0 h 414"/>
                <a:gd name="T10" fmla="*/ 108 w 407"/>
                <a:gd name="T11" fmla="*/ 102 h 414"/>
                <a:gd name="T12" fmla="*/ 219 w 407"/>
                <a:gd name="T13" fmla="*/ 204 h 414"/>
                <a:gd name="T14" fmla="*/ 410 w 407"/>
                <a:gd name="T15" fmla="*/ 414 h 414"/>
                <a:gd name="T16" fmla="*/ 410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5" name="Freeform 26"/>
            <p:cNvSpPr>
              <a:spLocks/>
            </p:cNvSpPr>
            <p:nvPr/>
          </p:nvSpPr>
          <p:spPr bwMode="hidden">
            <a:xfrm>
              <a:off x="6" y="0"/>
              <a:ext cx="588" cy="599"/>
            </a:xfrm>
            <a:custGeom>
              <a:avLst/>
              <a:gdLst>
                <a:gd name="T0" fmla="*/ 592 w 586"/>
                <a:gd name="T1" fmla="*/ 0 h 599"/>
                <a:gd name="T2" fmla="*/ 574 w 586"/>
                <a:gd name="T3" fmla="*/ 0 h 599"/>
                <a:gd name="T4" fmla="*/ 410 w 586"/>
                <a:gd name="T5" fmla="*/ 132 h 599"/>
                <a:gd name="T6" fmla="*/ 260 w 586"/>
                <a:gd name="T7" fmla="*/ 270 h 599"/>
                <a:gd name="T8" fmla="*/ 120 w 586"/>
                <a:gd name="T9" fmla="*/ 420 h 599"/>
                <a:gd name="T10" fmla="*/ 0 w 586"/>
                <a:gd name="T11" fmla="*/ 575 h 599"/>
                <a:gd name="T12" fmla="*/ 0 w 586"/>
                <a:gd name="T13" fmla="*/ 599 h 599"/>
                <a:gd name="T14" fmla="*/ 120 w 586"/>
                <a:gd name="T15" fmla="*/ 432 h 599"/>
                <a:gd name="T16" fmla="*/ 260 w 586"/>
                <a:gd name="T17" fmla="*/ 282 h 599"/>
                <a:gd name="T18" fmla="*/ 416 w 586"/>
                <a:gd name="T19" fmla="*/ 138 h 599"/>
                <a:gd name="T20" fmla="*/ 592 w 586"/>
                <a:gd name="T21" fmla="*/ 0 h 599"/>
                <a:gd name="T22" fmla="*/ 592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p:cNvSpPr>
              <a:spLocks/>
            </p:cNvSpPr>
            <p:nvPr/>
          </p:nvSpPr>
          <p:spPr bwMode="hidden">
            <a:xfrm>
              <a:off x="6" y="0"/>
              <a:ext cx="270" cy="252"/>
            </a:xfrm>
            <a:custGeom>
              <a:avLst/>
              <a:gdLst>
                <a:gd name="T0" fmla="*/ 272 w 269"/>
                <a:gd name="T1" fmla="*/ 0 h 252"/>
                <a:gd name="T2" fmla="*/ 254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2 w 269"/>
                <a:gd name="T15" fmla="*/ 0 h 252"/>
                <a:gd name="T16" fmla="*/ 272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39015" name="Rectangle 39"/>
          <p:cNvSpPr>
            <a:spLocks noGrp="1" noChangeArrowheads="1"/>
          </p:cNvSpPr>
          <p:nvPr>
            <p:ph type="ctrTitle" sz="quarter"/>
          </p:nvPr>
        </p:nvSpPr>
        <p:spPr>
          <a:xfrm>
            <a:off x="685800" y="1692275"/>
            <a:ext cx="7772400" cy="1736725"/>
          </a:xfrm>
        </p:spPr>
        <p:txBody>
          <a:bodyPr anchor="b"/>
          <a:lstStyle>
            <a:lvl1pPr>
              <a:defRPr sz="5400">
                <a:solidFill>
                  <a:srgbClr val="FFC000"/>
                </a:solidFill>
              </a:defRPr>
            </a:lvl1pPr>
          </a:lstStyle>
          <a:p>
            <a:pPr lvl="0"/>
            <a:r>
              <a:rPr lang="en-US" noProof="0" dirty="0"/>
              <a:t>Click to edit Master title style</a:t>
            </a:r>
          </a:p>
        </p:txBody>
      </p:sp>
      <p:sp>
        <p:nvSpPr>
          <p:cNvPr id="639016"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685A465C-CE7A-4F27-9B4C-D4A7A7C14C6E}" type="slidenum">
              <a:rPr lang="en-US"/>
              <a:pPr>
                <a:defRPr/>
              </a:pPr>
              <a:t>‹#›</a:t>
            </a:fld>
            <a:endParaRPr lang="en-US" dirty="0"/>
          </a:p>
        </p:txBody>
      </p:sp>
    </p:spTree>
    <p:extLst>
      <p:ext uri="{BB962C8B-B14F-4D97-AF65-F5344CB8AC3E}">
        <p14:creationId xmlns:p14="http://schemas.microsoft.com/office/powerpoint/2010/main" val="3134155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226B8CD6-FFF9-47AC-9011-D807FF9C57D5}" type="slidenum">
              <a:rPr lang="en-US"/>
              <a:pPr>
                <a:defRPr/>
              </a:pPr>
              <a:t>‹#›</a:t>
            </a:fld>
            <a:endParaRPr lang="en-US"/>
          </a:p>
        </p:txBody>
      </p:sp>
    </p:spTree>
    <p:extLst>
      <p:ext uri="{BB962C8B-B14F-4D97-AF65-F5344CB8AC3E}">
        <p14:creationId xmlns:p14="http://schemas.microsoft.com/office/powerpoint/2010/main" val="161162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ED6D83EB-1087-4787-B5BC-F69ED62F3606}" type="slidenum">
              <a:rPr lang="en-US"/>
              <a:pPr>
                <a:defRPr/>
              </a:pPr>
              <a:t>‹#›</a:t>
            </a:fld>
            <a:endParaRPr lang="en-US"/>
          </a:p>
        </p:txBody>
      </p:sp>
    </p:spTree>
    <p:extLst>
      <p:ext uri="{BB962C8B-B14F-4D97-AF65-F5344CB8AC3E}">
        <p14:creationId xmlns:p14="http://schemas.microsoft.com/office/powerpoint/2010/main" val="96903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C000"/>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E948067B-A861-4E6C-A52D-4B2C1C33D187}" type="slidenum">
              <a:rPr lang="en-US"/>
              <a:pPr>
                <a:defRPr/>
              </a:pPr>
              <a:t>‹#›</a:t>
            </a:fld>
            <a:endParaRPr lang="en-US"/>
          </a:p>
        </p:txBody>
      </p:sp>
    </p:spTree>
    <p:extLst>
      <p:ext uri="{BB962C8B-B14F-4D97-AF65-F5344CB8AC3E}">
        <p14:creationId xmlns:p14="http://schemas.microsoft.com/office/powerpoint/2010/main" val="119841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080D9B5B-2849-4632-BC95-08292D8C2EBF}" type="slidenum">
              <a:rPr lang="en-US"/>
              <a:pPr>
                <a:defRPr/>
              </a:pPr>
              <a:t>‹#›</a:t>
            </a:fld>
            <a:endParaRPr lang="en-US"/>
          </a:p>
        </p:txBody>
      </p:sp>
    </p:spTree>
    <p:extLst>
      <p:ext uri="{BB962C8B-B14F-4D97-AF65-F5344CB8AC3E}">
        <p14:creationId xmlns:p14="http://schemas.microsoft.com/office/powerpoint/2010/main" val="3441615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3932FC21-A20F-4E0A-8691-E88C8705D79D}" type="slidenum">
              <a:rPr lang="en-US"/>
              <a:pPr>
                <a:defRPr/>
              </a:pPr>
              <a:t>‹#›</a:t>
            </a:fld>
            <a:endParaRPr lang="en-US"/>
          </a:p>
        </p:txBody>
      </p:sp>
    </p:spTree>
    <p:extLst>
      <p:ext uri="{BB962C8B-B14F-4D97-AF65-F5344CB8AC3E}">
        <p14:creationId xmlns:p14="http://schemas.microsoft.com/office/powerpoint/2010/main" val="382856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FFA85106-2641-475D-9F4F-42E49EE04FFB}" type="slidenum">
              <a:rPr lang="en-US"/>
              <a:pPr>
                <a:defRPr/>
              </a:pPr>
              <a:t>‹#›</a:t>
            </a:fld>
            <a:endParaRPr lang="en-US"/>
          </a:p>
        </p:txBody>
      </p:sp>
    </p:spTree>
    <p:extLst>
      <p:ext uri="{BB962C8B-B14F-4D97-AF65-F5344CB8AC3E}">
        <p14:creationId xmlns:p14="http://schemas.microsoft.com/office/powerpoint/2010/main" val="1692275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0AD368FF-72DC-4B40-95A6-BA823EA1E24F}" type="slidenum">
              <a:rPr lang="en-US"/>
              <a:pPr>
                <a:defRPr/>
              </a:pPr>
              <a:t>‹#›</a:t>
            </a:fld>
            <a:endParaRPr lang="en-US"/>
          </a:p>
        </p:txBody>
      </p:sp>
    </p:spTree>
    <p:extLst>
      <p:ext uri="{BB962C8B-B14F-4D97-AF65-F5344CB8AC3E}">
        <p14:creationId xmlns:p14="http://schemas.microsoft.com/office/powerpoint/2010/main" val="476291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C83D52FD-2FF3-4B4D-ADB2-33D9ECDAB993}" type="slidenum">
              <a:rPr lang="en-US"/>
              <a:pPr>
                <a:defRPr/>
              </a:pPr>
              <a:t>‹#›</a:t>
            </a:fld>
            <a:endParaRPr lang="en-US"/>
          </a:p>
        </p:txBody>
      </p:sp>
    </p:spTree>
    <p:extLst>
      <p:ext uri="{BB962C8B-B14F-4D97-AF65-F5344CB8AC3E}">
        <p14:creationId xmlns:p14="http://schemas.microsoft.com/office/powerpoint/2010/main" val="418704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B336958A-E785-4760-92FE-A4ED2B42127F}" type="slidenum">
              <a:rPr lang="en-US"/>
              <a:pPr>
                <a:defRPr/>
              </a:pPr>
              <a:t>‹#›</a:t>
            </a:fld>
            <a:endParaRPr lang="en-US"/>
          </a:p>
        </p:txBody>
      </p:sp>
    </p:spTree>
    <p:extLst>
      <p:ext uri="{BB962C8B-B14F-4D97-AF65-F5344CB8AC3E}">
        <p14:creationId xmlns:p14="http://schemas.microsoft.com/office/powerpoint/2010/main" val="3461127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715AAF7F-7954-4BB0-B820-7D0C663599DA}" type="slidenum">
              <a:rPr lang="en-US"/>
              <a:pPr>
                <a:defRPr/>
              </a:pPr>
              <a:t>‹#›</a:t>
            </a:fld>
            <a:endParaRPr lang="en-US"/>
          </a:p>
        </p:txBody>
      </p:sp>
    </p:spTree>
    <p:extLst>
      <p:ext uri="{BB962C8B-B14F-4D97-AF65-F5344CB8AC3E}">
        <p14:creationId xmlns:p14="http://schemas.microsoft.com/office/powerpoint/2010/main" val="163711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63795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5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5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637959"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0"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1"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2"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3"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4"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5"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6"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7"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8"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69"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70"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71"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637972"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73"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637974"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39" name="Freeform 23"/>
            <p:cNvSpPr>
              <a:spLocks/>
            </p:cNvSpPr>
            <p:nvPr/>
          </p:nvSpPr>
          <p:spPr bwMode="hidden">
            <a:xfrm>
              <a:off x="5041" y="0"/>
              <a:ext cx="719" cy="845"/>
            </a:xfrm>
            <a:custGeom>
              <a:avLst/>
              <a:gdLst>
                <a:gd name="T0" fmla="*/ 723 w 717"/>
                <a:gd name="T1" fmla="*/ 845 h 845"/>
                <a:gd name="T2" fmla="*/ 723 w 717"/>
                <a:gd name="T3" fmla="*/ 821 h 845"/>
                <a:gd name="T4" fmla="*/ 580 w 717"/>
                <a:gd name="T5" fmla="*/ 605 h 845"/>
                <a:gd name="T6" fmla="*/ 409 w 717"/>
                <a:gd name="T7" fmla="*/ 396 h 845"/>
                <a:gd name="T8" fmla="*/ 224 w 717"/>
                <a:gd name="T9" fmla="*/ 192 h 845"/>
                <a:gd name="T10" fmla="*/ 17 w 717"/>
                <a:gd name="T11" fmla="*/ 0 h 845"/>
                <a:gd name="T12" fmla="*/ 0 w 717"/>
                <a:gd name="T13" fmla="*/ 0 h 845"/>
                <a:gd name="T14" fmla="*/ 212 w 717"/>
                <a:gd name="T15" fmla="*/ 198 h 845"/>
                <a:gd name="T16" fmla="*/ 403 w 717"/>
                <a:gd name="T17" fmla="*/ 408 h 845"/>
                <a:gd name="T18" fmla="*/ 574 w 717"/>
                <a:gd name="T19" fmla="*/ 623 h 845"/>
                <a:gd name="T20" fmla="*/ 723 w 717"/>
                <a:gd name="T21" fmla="*/ 845 h 845"/>
                <a:gd name="T22" fmla="*/ 723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p:cNvSpPr>
              <a:spLocks/>
            </p:cNvSpPr>
            <p:nvPr/>
          </p:nvSpPr>
          <p:spPr bwMode="hidden">
            <a:xfrm>
              <a:off x="5352" y="0"/>
              <a:ext cx="408" cy="414"/>
            </a:xfrm>
            <a:custGeom>
              <a:avLst/>
              <a:gdLst>
                <a:gd name="T0" fmla="*/ 410 w 407"/>
                <a:gd name="T1" fmla="*/ 414 h 414"/>
                <a:gd name="T2" fmla="*/ 410 w 407"/>
                <a:gd name="T3" fmla="*/ 396 h 414"/>
                <a:gd name="T4" fmla="*/ 225 w 407"/>
                <a:gd name="T5" fmla="*/ 192 h 414"/>
                <a:gd name="T6" fmla="*/ 12 w 407"/>
                <a:gd name="T7" fmla="*/ 0 h 414"/>
                <a:gd name="T8" fmla="*/ 0 w 407"/>
                <a:gd name="T9" fmla="*/ 0 h 414"/>
                <a:gd name="T10" fmla="*/ 108 w 407"/>
                <a:gd name="T11" fmla="*/ 102 h 414"/>
                <a:gd name="T12" fmla="*/ 219 w 407"/>
                <a:gd name="T13" fmla="*/ 204 h 414"/>
                <a:gd name="T14" fmla="*/ 410 w 407"/>
                <a:gd name="T15" fmla="*/ 414 h 414"/>
                <a:gd name="T16" fmla="*/ 410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7977"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sp>
          <p:nvSpPr>
            <p:cNvPr id="1042" name="Freeform 26"/>
            <p:cNvSpPr>
              <a:spLocks/>
            </p:cNvSpPr>
            <p:nvPr/>
          </p:nvSpPr>
          <p:spPr bwMode="hidden">
            <a:xfrm>
              <a:off x="6" y="0"/>
              <a:ext cx="588" cy="599"/>
            </a:xfrm>
            <a:custGeom>
              <a:avLst/>
              <a:gdLst>
                <a:gd name="T0" fmla="*/ 592 w 586"/>
                <a:gd name="T1" fmla="*/ 0 h 599"/>
                <a:gd name="T2" fmla="*/ 574 w 586"/>
                <a:gd name="T3" fmla="*/ 0 h 599"/>
                <a:gd name="T4" fmla="*/ 410 w 586"/>
                <a:gd name="T5" fmla="*/ 132 h 599"/>
                <a:gd name="T6" fmla="*/ 260 w 586"/>
                <a:gd name="T7" fmla="*/ 270 h 599"/>
                <a:gd name="T8" fmla="*/ 120 w 586"/>
                <a:gd name="T9" fmla="*/ 420 h 599"/>
                <a:gd name="T10" fmla="*/ 0 w 586"/>
                <a:gd name="T11" fmla="*/ 575 h 599"/>
                <a:gd name="T12" fmla="*/ 0 w 586"/>
                <a:gd name="T13" fmla="*/ 599 h 599"/>
                <a:gd name="T14" fmla="*/ 120 w 586"/>
                <a:gd name="T15" fmla="*/ 432 h 599"/>
                <a:gd name="T16" fmla="*/ 260 w 586"/>
                <a:gd name="T17" fmla="*/ 282 h 599"/>
                <a:gd name="T18" fmla="*/ 416 w 586"/>
                <a:gd name="T19" fmla="*/ 138 h 599"/>
                <a:gd name="T20" fmla="*/ 592 w 586"/>
                <a:gd name="T21" fmla="*/ 0 h 599"/>
                <a:gd name="T22" fmla="*/ 592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p:cNvSpPr>
              <a:spLocks/>
            </p:cNvSpPr>
            <p:nvPr/>
          </p:nvSpPr>
          <p:spPr bwMode="hidden">
            <a:xfrm>
              <a:off x="6" y="0"/>
              <a:ext cx="270" cy="252"/>
            </a:xfrm>
            <a:custGeom>
              <a:avLst/>
              <a:gdLst>
                <a:gd name="T0" fmla="*/ 272 w 269"/>
                <a:gd name="T1" fmla="*/ 0 h 252"/>
                <a:gd name="T2" fmla="*/ 254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2 w 269"/>
                <a:gd name="T15" fmla="*/ 0 h 252"/>
                <a:gd name="T16" fmla="*/ 272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637991"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637992"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p>
        </p:txBody>
      </p:sp>
      <p:sp>
        <p:nvSpPr>
          <p:cNvPr id="637993"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637994"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19B926F5-7AC6-44E2-9F62-F528E9309A79}" type="slidenum">
              <a:rPr lang="en-US"/>
              <a:pPr>
                <a:defRPr/>
              </a:pPr>
              <a:t>‹#›</a:t>
            </a:fld>
            <a:endParaRPr lang="en-US"/>
          </a:p>
        </p:txBody>
      </p:sp>
      <p:sp>
        <p:nvSpPr>
          <p:cNvPr id="637995"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816"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Comic Sans MS" pitchFamily="66"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Comic Sans MS" pitchFamily="66"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Comic Sans MS" pitchFamily="66"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Comic Sans MS" pitchFamily="66"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Comic Sans MS" pitchFamily="66"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Comic Sans MS" pitchFamily="66"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Comic Sans MS" pitchFamily="66"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Comic Sans MS" pitchFamily="66" charset="0"/>
        </a:defRPr>
      </a:lvl9pPr>
    </p:titleStyle>
    <p:bodyStyle>
      <a:lvl1pPr marL="342900" indent="-342900" algn="l" rtl="0" eaLnBrk="0" fontAlgn="base" hangingPunct="0">
        <a:spcBef>
          <a:spcPct val="20000"/>
        </a:spcBef>
        <a:spcAft>
          <a:spcPct val="0"/>
        </a:spcAft>
        <a:buClr>
          <a:srgbClr val="FFFF00"/>
        </a:buClr>
        <a:buFont typeface="Wingdings" pitchFamily="2" charset="2"/>
        <a:buChar char="v"/>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Font typeface="Wingdings" pitchFamily="2" charset="2"/>
        <a:buChar char="Ø"/>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rgbClr val="FFFF00"/>
        </a:buClr>
        <a:buFont typeface="Wingdings" pitchFamily="2" charset="2"/>
        <a:buChar char="ü"/>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rgbClr val="FFFF00"/>
        </a:buClr>
        <a:buChar char="o"/>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 Id="rId4" Type="http://schemas.openxmlformats.org/officeDocument/2006/relationships/hyperlink" Target="about:blank"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sz="quarter"/>
          </p:nvPr>
        </p:nvSpPr>
        <p:spPr>
          <a:xfrm>
            <a:off x="685800" y="533401"/>
            <a:ext cx="7772400" cy="1447799"/>
          </a:xfrm>
        </p:spPr>
        <p:txBody>
          <a:bodyPr/>
          <a:lstStyle/>
          <a:p>
            <a:r>
              <a:rPr lang="en-US" dirty="0"/>
              <a:t>Health Care and Homelessness</a:t>
            </a:r>
          </a:p>
        </p:txBody>
      </p:sp>
      <p:sp>
        <p:nvSpPr>
          <p:cNvPr id="8" name="Subtitle 7"/>
          <p:cNvSpPr>
            <a:spLocks noGrp="1"/>
          </p:cNvSpPr>
          <p:nvPr>
            <p:ph type="subTitle" sz="quarter" idx="1"/>
          </p:nvPr>
        </p:nvSpPr>
        <p:spPr>
          <a:xfrm>
            <a:off x="990600" y="2514600"/>
            <a:ext cx="7239000" cy="2667000"/>
          </a:xfrm>
        </p:spPr>
        <p:txBody>
          <a:bodyPr/>
          <a:lstStyle/>
          <a:p>
            <a:r>
              <a:rPr lang="en-US" sz="2400" dirty="0"/>
              <a:t>March 12, 2021</a:t>
            </a:r>
          </a:p>
          <a:p>
            <a:r>
              <a:rPr lang="en-US" sz="2400" dirty="0"/>
              <a:t>Presented by Mental Health America in partnership with The Counseling Clinic</a:t>
            </a:r>
          </a:p>
          <a:p>
            <a:endParaRPr lang="en-US" dirty="0"/>
          </a:p>
          <a:p>
            <a:r>
              <a:rPr lang="en-US" sz="2800" dirty="0"/>
              <a:t>Cynthia Bisbee, Ph.D.</a:t>
            </a:r>
          </a:p>
          <a:p>
            <a:r>
              <a:rPr lang="en-US" sz="2400" dirty="0"/>
              <a:t>C.C. Bisbee and Associates, LLC</a:t>
            </a:r>
          </a:p>
        </p:txBody>
      </p:sp>
      <p:sp>
        <p:nvSpPr>
          <p:cNvPr id="4" name="Slide Number Placeholder 3"/>
          <p:cNvSpPr>
            <a:spLocks noGrp="1"/>
          </p:cNvSpPr>
          <p:nvPr>
            <p:ph type="sldNum" sz="quarter" idx="12"/>
          </p:nvPr>
        </p:nvSpPr>
        <p:spPr/>
        <p:txBody>
          <a:bodyPr/>
          <a:lstStyle/>
          <a:p>
            <a:pPr>
              <a:defRPr/>
            </a:pPr>
            <a:fld id="{E948067B-A861-4E6C-A52D-4B2C1C33D187}" type="slidenum">
              <a:rPr lang="en-US" smtClean="0"/>
              <a:pPr>
                <a:defRPr/>
              </a:pPr>
              <a:t>1</a:t>
            </a:fld>
            <a:endParaRPr lang="en-US"/>
          </a:p>
        </p:txBody>
      </p:sp>
    </p:spTree>
    <p:extLst>
      <p:ext uri="{BB962C8B-B14F-4D97-AF65-F5344CB8AC3E}">
        <p14:creationId xmlns:p14="http://schemas.microsoft.com/office/powerpoint/2010/main" val="3225653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5600-1B93-4362-8C6F-05CC35AFE8FC}"/>
              </a:ext>
            </a:extLst>
          </p:cNvPr>
          <p:cNvSpPr>
            <a:spLocks noGrp="1"/>
          </p:cNvSpPr>
          <p:nvPr>
            <p:ph type="title"/>
          </p:nvPr>
        </p:nvSpPr>
        <p:spPr/>
        <p:txBody>
          <a:bodyPr/>
          <a:lstStyle/>
          <a:p>
            <a:r>
              <a:rPr lang="en-US" dirty="0"/>
              <a:t>HUD Definitions</a:t>
            </a:r>
          </a:p>
        </p:txBody>
      </p:sp>
      <p:sp>
        <p:nvSpPr>
          <p:cNvPr id="3" name="Content Placeholder 2">
            <a:extLst>
              <a:ext uri="{FF2B5EF4-FFF2-40B4-BE49-F238E27FC236}">
                <a16:creationId xmlns:a16="http://schemas.microsoft.com/office/drawing/2014/main" id="{C4D06BA4-CFCE-4A9B-B4ED-14ECC4264B85}"/>
              </a:ext>
            </a:extLst>
          </p:cNvPr>
          <p:cNvSpPr>
            <a:spLocks noGrp="1"/>
          </p:cNvSpPr>
          <p:nvPr>
            <p:ph idx="1"/>
          </p:nvPr>
        </p:nvSpPr>
        <p:spPr>
          <a:xfrm>
            <a:off x="457200" y="1828800"/>
            <a:ext cx="8229600" cy="4302125"/>
          </a:xfrm>
        </p:spPr>
        <p:txBody>
          <a:bodyPr/>
          <a:lstStyle/>
          <a:p>
            <a:pPr marL="514350" indent="-514350">
              <a:buFont typeface="+mj-lt"/>
              <a:buAutoNum type="arabicPeriod" startAt="3"/>
            </a:pPr>
            <a:r>
              <a:rPr lang="en-US" sz="3200" dirty="0">
                <a:effectLst/>
                <a:ea typeface="Times New Roman" panose="02020603050405020304" pitchFamily="18" charset="0"/>
                <a:cs typeface="Calibri" panose="020F0502020204030204" pitchFamily="34" charset="0"/>
              </a:rPr>
              <a:t>An individual who is exiting an institution where he or she resided for 90 days or less and who resided in an emergency shelter or place not meant for human habitation immediately before entering that institution (exiting jail, hospital, etc. after already being homeless).</a:t>
            </a:r>
            <a:endParaRPr lang="en-US" sz="3200" dirty="0">
              <a:effectLst/>
              <a:ea typeface="Calibri" panose="020F0502020204030204" pitchFamily="34" charset="0"/>
              <a:cs typeface="Times New Roman" panose="02020603050405020304" pitchFamily="18" charset="0"/>
            </a:endParaRPr>
          </a:p>
          <a:p>
            <a:pPr marL="514350" indent="-514350">
              <a:buFont typeface="+mj-lt"/>
              <a:buAutoNum type="arabicPeriod" startAt="2"/>
            </a:pPr>
            <a:endParaRPr lang="en-US" sz="3200" dirty="0">
              <a:effectLst/>
              <a:latin typeface="Comic Sans MS" panose="030F0702030302020204" pitchFamily="66"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9D8A5315-38C6-4693-9898-D14B023517B9}"/>
              </a:ext>
            </a:extLst>
          </p:cNvPr>
          <p:cNvSpPr>
            <a:spLocks noGrp="1"/>
          </p:cNvSpPr>
          <p:nvPr>
            <p:ph type="sldNum" sz="quarter" idx="12"/>
          </p:nvPr>
        </p:nvSpPr>
        <p:spPr/>
        <p:txBody>
          <a:bodyPr/>
          <a:lstStyle/>
          <a:p>
            <a:pPr>
              <a:defRPr/>
            </a:pPr>
            <a:fld id="{E948067B-A861-4E6C-A52D-4B2C1C33D187}" type="slidenum">
              <a:rPr lang="en-US" smtClean="0"/>
              <a:pPr>
                <a:defRPr/>
              </a:pPr>
              <a:t>10</a:t>
            </a:fld>
            <a:endParaRPr lang="en-US"/>
          </a:p>
        </p:txBody>
      </p:sp>
    </p:spTree>
    <p:extLst>
      <p:ext uri="{BB962C8B-B14F-4D97-AF65-F5344CB8AC3E}">
        <p14:creationId xmlns:p14="http://schemas.microsoft.com/office/powerpoint/2010/main" val="108509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389D9-DD76-4252-BFDF-95B7A08F1571}"/>
              </a:ext>
            </a:extLst>
          </p:cNvPr>
          <p:cNvSpPr>
            <a:spLocks noGrp="1"/>
          </p:cNvSpPr>
          <p:nvPr>
            <p:ph type="title"/>
          </p:nvPr>
        </p:nvSpPr>
        <p:spPr/>
        <p:txBody>
          <a:bodyPr/>
          <a:lstStyle/>
          <a:p>
            <a:r>
              <a:rPr lang="en-US" dirty="0"/>
              <a:t>HUD Definition</a:t>
            </a:r>
          </a:p>
        </p:txBody>
      </p:sp>
      <p:sp>
        <p:nvSpPr>
          <p:cNvPr id="3" name="Content Placeholder 2">
            <a:extLst>
              <a:ext uri="{FF2B5EF4-FFF2-40B4-BE49-F238E27FC236}">
                <a16:creationId xmlns:a16="http://schemas.microsoft.com/office/drawing/2014/main" id="{AFFD8E44-0627-4830-B3FB-180240FFFDC8}"/>
              </a:ext>
            </a:extLst>
          </p:cNvPr>
          <p:cNvSpPr>
            <a:spLocks noGrp="1"/>
          </p:cNvSpPr>
          <p:nvPr>
            <p:ph idx="1"/>
          </p:nvPr>
        </p:nvSpPr>
        <p:spPr/>
        <p:txBody>
          <a:bodyPr/>
          <a:lstStyle/>
          <a:p>
            <a:pPr marL="0" indent="0">
              <a:buNone/>
            </a:pPr>
            <a:r>
              <a:rPr lang="en-US" dirty="0"/>
              <a:t>II. </a:t>
            </a:r>
            <a:r>
              <a:rPr lang="en-US" u="sng" dirty="0"/>
              <a:t>At Risk of Homelessness </a:t>
            </a:r>
            <a:r>
              <a:rPr lang="en-US" dirty="0"/>
              <a:t>– imminently losing primary nighttime residence because is currently:</a:t>
            </a:r>
          </a:p>
          <a:p>
            <a:pPr marL="514350" indent="-514350">
              <a:buFont typeface="+mj-lt"/>
              <a:buAutoNum type="arabicPeriod"/>
            </a:pPr>
            <a:r>
              <a:rPr lang="en-US" dirty="0"/>
              <a:t>Pending legal eviction</a:t>
            </a:r>
          </a:p>
          <a:p>
            <a:pPr marL="514350" indent="-514350">
              <a:buFont typeface="+mj-lt"/>
              <a:buAutoNum type="arabicPeriod"/>
            </a:pPr>
            <a:r>
              <a:rPr lang="en-US" dirty="0"/>
              <a:t>Providing an oral statement that the owner or renter of the property is requiring the person to leave and cannot stay more than 14 days </a:t>
            </a:r>
          </a:p>
          <a:p>
            <a:pPr marL="0" indent="0">
              <a:buNone/>
            </a:pPr>
            <a:r>
              <a:rPr lang="en-US" dirty="0"/>
              <a:t>	(about to be evicted very soon)</a:t>
            </a:r>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FB78E54B-5C26-4D09-B0E0-DB850EF1EE92}"/>
              </a:ext>
            </a:extLst>
          </p:cNvPr>
          <p:cNvSpPr>
            <a:spLocks noGrp="1"/>
          </p:cNvSpPr>
          <p:nvPr>
            <p:ph type="sldNum" sz="quarter" idx="12"/>
          </p:nvPr>
        </p:nvSpPr>
        <p:spPr/>
        <p:txBody>
          <a:bodyPr/>
          <a:lstStyle/>
          <a:p>
            <a:pPr>
              <a:defRPr/>
            </a:pPr>
            <a:fld id="{E948067B-A861-4E6C-A52D-4B2C1C33D187}" type="slidenum">
              <a:rPr lang="en-US" smtClean="0"/>
              <a:pPr>
                <a:defRPr/>
              </a:pPr>
              <a:t>11</a:t>
            </a:fld>
            <a:endParaRPr lang="en-US"/>
          </a:p>
        </p:txBody>
      </p:sp>
    </p:spTree>
    <p:extLst>
      <p:ext uri="{BB962C8B-B14F-4D97-AF65-F5344CB8AC3E}">
        <p14:creationId xmlns:p14="http://schemas.microsoft.com/office/powerpoint/2010/main" val="4040799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D3E51-8286-4332-AE58-B58E55DB440F}"/>
              </a:ext>
            </a:extLst>
          </p:cNvPr>
          <p:cNvSpPr>
            <a:spLocks noGrp="1"/>
          </p:cNvSpPr>
          <p:nvPr>
            <p:ph type="title"/>
          </p:nvPr>
        </p:nvSpPr>
        <p:spPr/>
        <p:txBody>
          <a:bodyPr/>
          <a:lstStyle/>
          <a:p>
            <a:r>
              <a:rPr lang="en-US" dirty="0"/>
              <a:t>HUD Definition</a:t>
            </a:r>
          </a:p>
        </p:txBody>
      </p:sp>
      <p:sp>
        <p:nvSpPr>
          <p:cNvPr id="3" name="Content Placeholder 2">
            <a:extLst>
              <a:ext uri="{FF2B5EF4-FFF2-40B4-BE49-F238E27FC236}">
                <a16:creationId xmlns:a16="http://schemas.microsoft.com/office/drawing/2014/main" id="{382B9852-72C8-498C-8A30-99278067CB40}"/>
              </a:ext>
            </a:extLst>
          </p:cNvPr>
          <p:cNvSpPr>
            <a:spLocks noGrp="1"/>
          </p:cNvSpPr>
          <p:nvPr>
            <p:ph idx="1"/>
          </p:nvPr>
        </p:nvSpPr>
        <p:spPr/>
        <p:txBody>
          <a:bodyPr/>
          <a:lstStyle/>
          <a:p>
            <a:pPr marL="514350" indent="-514350">
              <a:buFont typeface="+mj-lt"/>
              <a:buAutoNum type="arabicPeriod" startAt="3"/>
            </a:pPr>
            <a:r>
              <a:rPr lang="en-US" dirty="0"/>
              <a:t>An individual or family whose primary nighttime residence is a hotel or motel not paid for by a charitable organization or federal, state, or local government programs for low income individuals; evidence of lack of resources necessary to reside there for more than 14 days.</a:t>
            </a:r>
          </a:p>
        </p:txBody>
      </p:sp>
      <p:sp>
        <p:nvSpPr>
          <p:cNvPr id="4" name="Slide Number Placeholder 3">
            <a:extLst>
              <a:ext uri="{FF2B5EF4-FFF2-40B4-BE49-F238E27FC236}">
                <a16:creationId xmlns:a16="http://schemas.microsoft.com/office/drawing/2014/main" id="{96DFFB29-4E50-41AD-B092-9DBBCD1C08EE}"/>
              </a:ext>
            </a:extLst>
          </p:cNvPr>
          <p:cNvSpPr>
            <a:spLocks noGrp="1"/>
          </p:cNvSpPr>
          <p:nvPr>
            <p:ph type="sldNum" sz="quarter" idx="12"/>
          </p:nvPr>
        </p:nvSpPr>
        <p:spPr/>
        <p:txBody>
          <a:bodyPr/>
          <a:lstStyle/>
          <a:p>
            <a:pPr>
              <a:defRPr/>
            </a:pPr>
            <a:fld id="{E948067B-A861-4E6C-A52D-4B2C1C33D187}" type="slidenum">
              <a:rPr lang="en-US" smtClean="0"/>
              <a:pPr>
                <a:defRPr/>
              </a:pPr>
              <a:t>12</a:t>
            </a:fld>
            <a:endParaRPr lang="en-US"/>
          </a:p>
        </p:txBody>
      </p:sp>
    </p:spTree>
    <p:extLst>
      <p:ext uri="{BB962C8B-B14F-4D97-AF65-F5344CB8AC3E}">
        <p14:creationId xmlns:p14="http://schemas.microsoft.com/office/powerpoint/2010/main" val="1912121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3EB60-13F3-44F0-8C10-2DA995F0AA01}"/>
              </a:ext>
            </a:extLst>
          </p:cNvPr>
          <p:cNvSpPr>
            <a:spLocks noGrp="1"/>
          </p:cNvSpPr>
          <p:nvPr>
            <p:ph type="title"/>
          </p:nvPr>
        </p:nvSpPr>
        <p:spPr/>
        <p:txBody>
          <a:bodyPr/>
          <a:lstStyle/>
          <a:p>
            <a:r>
              <a:rPr lang="en-US" sz="4000" dirty="0"/>
              <a:t>Chronic Homelessness</a:t>
            </a:r>
          </a:p>
        </p:txBody>
      </p:sp>
      <p:sp>
        <p:nvSpPr>
          <p:cNvPr id="3" name="Content Placeholder 2">
            <a:extLst>
              <a:ext uri="{FF2B5EF4-FFF2-40B4-BE49-F238E27FC236}">
                <a16:creationId xmlns:a16="http://schemas.microsoft.com/office/drawing/2014/main" id="{71A9140B-7E60-4188-91CB-F10429F09BD7}"/>
              </a:ext>
            </a:extLst>
          </p:cNvPr>
          <p:cNvSpPr>
            <a:spLocks noGrp="1"/>
          </p:cNvSpPr>
          <p:nvPr>
            <p:ph idx="1"/>
          </p:nvPr>
        </p:nvSpPr>
        <p:spPr>
          <a:xfrm>
            <a:off x="457200" y="1828800"/>
            <a:ext cx="8229600" cy="4302125"/>
          </a:xfrm>
        </p:spPr>
        <p:txBody>
          <a:bodyPr/>
          <a:lstStyle/>
          <a:p>
            <a:pPr marL="514350" indent="-514350">
              <a:buFont typeface="+mj-lt"/>
              <a:buAutoNum type="arabicPeriod"/>
            </a:pPr>
            <a:r>
              <a:rPr lang="en-US" dirty="0"/>
              <a:t>A unaccompanied homeless individual with a disabling condition who has been continuously homeless for a year or more, OR</a:t>
            </a:r>
          </a:p>
          <a:p>
            <a:pPr marL="514350" indent="-514350">
              <a:buFont typeface="+mj-lt"/>
              <a:buAutoNum type="arabicPeriod"/>
            </a:pPr>
            <a:r>
              <a:rPr lang="en-US" dirty="0"/>
              <a:t>An unaccompanied individual with a disabling condition who has had at least four episodes of homelessness in a e-year period </a:t>
            </a:r>
          </a:p>
        </p:txBody>
      </p:sp>
      <p:sp>
        <p:nvSpPr>
          <p:cNvPr id="4" name="Slide Number Placeholder 3">
            <a:extLst>
              <a:ext uri="{FF2B5EF4-FFF2-40B4-BE49-F238E27FC236}">
                <a16:creationId xmlns:a16="http://schemas.microsoft.com/office/drawing/2014/main" id="{CDC6F053-43AD-4C11-B52F-452F93B631E2}"/>
              </a:ext>
            </a:extLst>
          </p:cNvPr>
          <p:cNvSpPr>
            <a:spLocks noGrp="1"/>
          </p:cNvSpPr>
          <p:nvPr>
            <p:ph type="sldNum" sz="quarter" idx="12"/>
          </p:nvPr>
        </p:nvSpPr>
        <p:spPr/>
        <p:txBody>
          <a:bodyPr/>
          <a:lstStyle/>
          <a:p>
            <a:pPr>
              <a:defRPr/>
            </a:pPr>
            <a:fld id="{E948067B-A861-4E6C-A52D-4B2C1C33D187}" type="slidenum">
              <a:rPr lang="en-US" smtClean="0"/>
              <a:pPr>
                <a:defRPr/>
              </a:pPr>
              <a:t>13</a:t>
            </a:fld>
            <a:endParaRPr lang="en-US"/>
          </a:p>
        </p:txBody>
      </p:sp>
    </p:spTree>
    <p:extLst>
      <p:ext uri="{BB962C8B-B14F-4D97-AF65-F5344CB8AC3E}">
        <p14:creationId xmlns:p14="http://schemas.microsoft.com/office/powerpoint/2010/main" val="1482925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7814"/>
            <a:ext cx="8229600" cy="904874"/>
          </a:xfrm>
        </p:spPr>
        <p:txBody>
          <a:bodyPr/>
          <a:lstStyle/>
          <a:p>
            <a:r>
              <a:rPr lang="en-US" sz="4000" dirty="0"/>
              <a:t>HRSA Definition </a:t>
            </a:r>
            <a:br>
              <a:rPr lang="en-US" sz="4000" dirty="0"/>
            </a:br>
            <a:r>
              <a:rPr lang="en-US" sz="4000" dirty="0"/>
              <a:t>(</a:t>
            </a:r>
            <a:r>
              <a:rPr lang="en-US" sz="2000" dirty="0"/>
              <a:t>Health Resources &amp; Services Administration</a:t>
            </a:r>
            <a:r>
              <a:rPr lang="en-US" sz="4000" dirty="0"/>
              <a:t>)</a:t>
            </a:r>
          </a:p>
        </p:txBody>
      </p:sp>
      <p:sp>
        <p:nvSpPr>
          <p:cNvPr id="6" name="Content Placeholder 5"/>
          <p:cNvSpPr>
            <a:spLocks noGrp="1"/>
          </p:cNvSpPr>
          <p:nvPr>
            <p:ph idx="1"/>
          </p:nvPr>
        </p:nvSpPr>
        <p:spPr>
          <a:xfrm>
            <a:off x="457200" y="1524000"/>
            <a:ext cx="8458200" cy="4378325"/>
          </a:xfrm>
        </p:spPr>
        <p:txBody>
          <a:bodyPr/>
          <a:lstStyle/>
          <a:p>
            <a:pPr marL="514350" indent="-514350">
              <a:buFont typeface="+mj-lt"/>
              <a:buAutoNum type="arabicPeriod"/>
            </a:pPr>
            <a:r>
              <a:rPr lang="en-US" dirty="0">
                <a:effectLst/>
              </a:rPr>
              <a:t>An individual who lacks housing (without regard to whether the individual is a member of a family), including an individual whose primary residence during the night is a supervised public or private facility (e.g., shelters) that provides temporary living accommodations, and an individual who is a resident in transitional housing.”</a:t>
            </a:r>
          </a:p>
        </p:txBody>
      </p:sp>
      <p:sp>
        <p:nvSpPr>
          <p:cNvPr id="4" name="Slide Number Placeholder 3"/>
          <p:cNvSpPr>
            <a:spLocks noGrp="1"/>
          </p:cNvSpPr>
          <p:nvPr>
            <p:ph type="sldNum" sz="quarter" idx="12"/>
          </p:nvPr>
        </p:nvSpPr>
        <p:spPr/>
        <p:txBody>
          <a:bodyPr/>
          <a:lstStyle/>
          <a:p>
            <a:pPr>
              <a:defRPr/>
            </a:pPr>
            <a:fld id="{E948067B-A861-4E6C-A52D-4B2C1C33D187}" type="slidenum">
              <a:rPr lang="en-US" smtClean="0"/>
              <a:pPr>
                <a:defRPr/>
              </a:pPr>
              <a:t>14</a:t>
            </a:fld>
            <a:endParaRPr lang="en-US" dirty="0"/>
          </a:p>
        </p:txBody>
      </p:sp>
    </p:spTree>
    <p:extLst>
      <p:ext uri="{BB962C8B-B14F-4D97-AF65-F5344CB8AC3E}">
        <p14:creationId xmlns:p14="http://schemas.microsoft.com/office/powerpoint/2010/main" val="301383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3D96D-B89E-468E-9916-546C4BA23289}"/>
              </a:ext>
            </a:extLst>
          </p:cNvPr>
          <p:cNvSpPr>
            <a:spLocks noGrp="1"/>
          </p:cNvSpPr>
          <p:nvPr>
            <p:ph type="title"/>
          </p:nvPr>
        </p:nvSpPr>
        <p:spPr/>
        <p:txBody>
          <a:bodyPr/>
          <a:lstStyle/>
          <a:p>
            <a:r>
              <a:rPr lang="en-US" sz="4400" dirty="0"/>
              <a:t>HRSA Definition</a:t>
            </a:r>
            <a:endParaRPr lang="en-US" dirty="0"/>
          </a:p>
        </p:txBody>
      </p:sp>
      <p:sp>
        <p:nvSpPr>
          <p:cNvPr id="3" name="Content Placeholder 2">
            <a:extLst>
              <a:ext uri="{FF2B5EF4-FFF2-40B4-BE49-F238E27FC236}">
                <a16:creationId xmlns:a16="http://schemas.microsoft.com/office/drawing/2014/main" id="{4D11210D-11CA-4E57-92B6-948F6CB1665C}"/>
              </a:ext>
            </a:extLst>
          </p:cNvPr>
          <p:cNvSpPr>
            <a:spLocks noGrp="1"/>
          </p:cNvSpPr>
          <p:nvPr>
            <p:ph idx="1"/>
          </p:nvPr>
        </p:nvSpPr>
        <p:spPr/>
        <p:txBody>
          <a:bodyPr/>
          <a:lstStyle/>
          <a:p>
            <a:pPr marL="514350" indent="-514350">
              <a:buFont typeface="+mj-lt"/>
              <a:buAutoNum type="arabicPeriod" startAt="2"/>
            </a:pPr>
            <a:r>
              <a:rPr lang="en-US" dirty="0">
                <a:effectLst/>
              </a:rPr>
              <a:t>An individual may be considered to be homeless if that person is “doubled up,” a term that refers to a situation where individuals are unable to maintain their housing situation and are forced to stay with a series of friends and/or extended family members. </a:t>
            </a:r>
            <a:endParaRPr lang="en-US" dirty="0"/>
          </a:p>
        </p:txBody>
      </p:sp>
      <p:sp>
        <p:nvSpPr>
          <p:cNvPr id="4" name="Slide Number Placeholder 3">
            <a:extLst>
              <a:ext uri="{FF2B5EF4-FFF2-40B4-BE49-F238E27FC236}">
                <a16:creationId xmlns:a16="http://schemas.microsoft.com/office/drawing/2014/main" id="{F472F738-B267-4049-AE24-2B4F784DE640}"/>
              </a:ext>
            </a:extLst>
          </p:cNvPr>
          <p:cNvSpPr>
            <a:spLocks noGrp="1"/>
          </p:cNvSpPr>
          <p:nvPr>
            <p:ph type="sldNum" sz="quarter" idx="12"/>
          </p:nvPr>
        </p:nvSpPr>
        <p:spPr/>
        <p:txBody>
          <a:bodyPr/>
          <a:lstStyle/>
          <a:p>
            <a:pPr>
              <a:defRPr/>
            </a:pPr>
            <a:fld id="{E948067B-A861-4E6C-A52D-4B2C1C33D187}" type="slidenum">
              <a:rPr lang="en-US" smtClean="0"/>
              <a:pPr>
                <a:defRPr/>
              </a:pPr>
              <a:t>15</a:t>
            </a:fld>
            <a:endParaRPr lang="en-US"/>
          </a:p>
        </p:txBody>
      </p:sp>
    </p:spTree>
    <p:extLst>
      <p:ext uri="{BB962C8B-B14F-4D97-AF65-F5344CB8AC3E}">
        <p14:creationId xmlns:p14="http://schemas.microsoft.com/office/powerpoint/2010/main" val="2947570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D3735-B9AE-4BCB-B3E8-38F540C8016B}"/>
              </a:ext>
            </a:extLst>
          </p:cNvPr>
          <p:cNvSpPr>
            <a:spLocks noGrp="1"/>
          </p:cNvSpPr>
          <p:nvPr>
            <p:ph type="title"/>
          </p:nvPr>
        </p:nvSpPr>
        <p:spPr>
          <a:xfrm>
            <a:off x="457200" y="277814"/>
            <a:ext cx="8229600" cy="676274"/>
          </a:xfrm>
        </p:spPr>
        <p:txBody>
          <a:bodyPr/>
          <a:lstStyle/>
          <a:p>
            <a:r>
              <a:rPr lang="en-US" sz="4000" dirty="0"/>
              <a:t>Other Definitions</a:t>
            </a:r>
            <a:endParaRPr lang="en-US" dirty="0"/>
          </a:p>
        </p:txBody>
      </p:sp>
      <p:sp>
        <p:nvSpPr>
          <p:cNvPr id="3" name="Content Placeholder 2">
            <a:extLst>
              <a:ext uri="{FF2B5EF4-FFF2-40B4-BE49-F238E27FC236}">
                <a16:creationId xmlns:a16="http://schemas.microsoft.com/office/drawing/2014/main" id="{CFC50958-A3D3-44E8-99DB-CFD4F787BCC9}"/>
              </a:ext>
            </a:extLst>
          </p:cNvPr>
          <p:cNvSpPr>
            <a:spLocks noGrp="1"/>
          </p:cNvSpPr>
          <p:nvPr>
            <p:ph idx="1"/>
          </p:nvPr>
        </p:nvSpPr>
        <p:spPr>
          <a:xfrm>
            <a:off x="457200" y="1219200"/>
            <a:ext cx="8229600" cy="4911725"/>
          </a:xfrm>
        </p:spPr>
        <p:txBody>
          <a:bodyPr/>
          <a:lstStyle/>
          <a:p>
            <a:r>
              <a:rPr lang="en-US" dirty="0"/>
              <a:t>Public schools </a:t>
            </a:r>
          </a:p>
          <a:p>
            <a:pPr lvl="1">
              <a:spcBef>
                <a:spcPts val="1200"/>
              </a:spcBef>
            </a:pPr>
            <a:r>
              <a:rPr lang="en-US" dirty="0"/>
              <a:t>Much more inclusive definitions</a:t>
            </a:r>
          </a:p>
          <a:p>
            <a:pPr lvl="1">
              <a:spcBef>
                <a:spcPts val="1200"/>
              </a:spcBef>
            </a:pPr>
            <a:r>
              <a:rPr lang="en-US" dirty="0"/>
              <a:t>Results in higher numbers of youth counted</a:t>
            </a:r>
          </a:p>
          <a:p>
            <a:pPr lvl="1">
              <a:spcBef>
                <a:spcPts val="1200"/>
              </a:spcBef>
            </a:pPr>
            <a:r>
              <a:rPr lang="en-US" dirty="0"/>
              <a:t>Cannot compare adult numbers with children’s numbers</a:t>
            </a:r>
          </a:p>
          <a:p>
            <a:pPr>
              <a:spcBef>
                <a:spcPts val="1200"/>
              </a:spcBef>
            </a:pPr>
            <a:endParaRPr lang="en-US" sz="2800" dirty="0"/>
          </a:p>
          <a:p>
            <a:pPr lvl="1"/>
            <a:endParaRPr lang="en-US" dirty="0"/>
          </a:p>
          <a:p>
            <a:endParaRPr lang="en-US" dirty="0"/>
          </a:p>
        </p:txBody>
      </p:sp>
      <p:sp>
        <p:nvSpPr>
          <p:cNvPr id="4" name="Slide Number Placeholder 3">
            <a:extLst>
              <a:ext uri="{FF2B5EF4-FFF2-40B4-BE49-F238E27FC236}">
                <a16:creationId xmlns:a16="http://schemas.microsoft.com/office/drawing/2014/main" id="{1155B0FE-31A2-4B23-AAF7-8439BDDD03BD}"/>
              </a:ext>
            </a:extLst>
          </p:cNvPr>
          <p:cNvSpPr>
            <a:spLocks noGrp="1"/>
          </p:cNvSpPr>
          <p:nvPr>
            <p:ph type="sldNum" sz="quarter" idx="12"/>
          </p:nvPr>
        </p:nvSpPr>
        <p:spPr/>
        <p:txBody>
          <a:bodyPr/>
          <a:lstStyle/>
          <a:p>
            <a:pPr>
              <a:defRPr/>
            </a:pPr>
            <a:fld id="{E948067B-A861-4E6C-A52D-4B2C1C33D187}" type="slidenum">
              <a:rPr lang="en-US" smtClean="0"/>
              <a:pPr>
                <a:defRPr/>
              </a:pPr>
              <a:t>16</a:t>
            </a:fld>
            <a:endParaRPr lang="en-US"/>
          </a:p>
        </p:txBody>
      </p:sp>
    </p:spTree>
    <p:extLst>
      <p:ext uri="{BB962C8B-B14F-4D97-AF65-F5344CB8AC3E}">
        <p14:creationId xmlns:p14="http://schemas.microsoft.com/office/powerpoint/2010/main" val="3803509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3B68A-5B09-4C08-A5F7-AA01C48D02BC}"/>
              </a:ext>
            </a:extLst>
          </p:cNvPr>
          <p:cNvSpPr>
            <a:spLocks noGrp="1"/>
          </p:cNvSpPr>
          <p:nvPr>
            <p:ph type="title"/>
          </p:nvPr>
        </p:nvSpPr>
        <p:spPr/>
        <p:txBody>
          <a:bodyPr/>
          <a:lstStyle/>
          <a:p>
            <a:r>
              <a:rPr lang="en-US" sz="4000" dirty="0"/>
              <a:t>How Many People Are Experiencing Homelessness?</a:t>
            </a:r>
            <a:endParaRPr lang="en-US" dirty="0"/>
          </a:p>
        </p:txBody>
      </p:sp>
      <p:sp>
        <p:nvSpPr>
          <p:cNvPr id="3" name="Content Placeholder 2">
            <a:extLst>
              <a:ext uri="{FF2B5EF4-FFF2-40B4-BE49-F238E27FC236}">
                <a16:creationId xmlns:a16="http://schemas.microsoft.com/office/drawing/2014/main" id="{DA6E0B68-5761-424E-9EDF-D8E6D29C85E0}"/>
              </a:ext>
            </a:extLst>
          </p:cNvPr>
          <p:cNvSpPr>
            <a:spLocks noGrp="1"/>
          </p:cNvSpPr>
          <p:nvPr>
            <p:ph idx="1"/>
          </p:nvPr>
        </p:nvSpPr>
        <p:spPr>
          <a:xfrm>
            <a:off x="457200" y="1676400"/>
            <a:ext cx="8229600" cy="4454525"/>
          </a:xfrm>
        </p:spPr>
        <p:txBody>
          <a:bodyPr/>
          <a:lstStyle/>
          <a:p>
            <a:pPr marL="0" marR="0" indent="0">
              <a:lnSpc>
                <a:spcPct val="107000"/>
              </a:lnSpc>
              <a:spcBef>
                <a:spcPts val="0"/>
              </a:spcBef>
              <a:spcAft>
                <a:spcPts val="1800"/>
              </a:spcAft>
              <a:buNone/>
            </a:pPr>
            <a:r>
              <a:rPr lang="en-US" sz="2800" dirty="0">
                <a:effectLst/>
                <a:latin typeface="+mj-lt"/>
                <a:ea typeface="Times New Roman" panose="02020603050405020304" pitchFamily="18" charset="0"/>
                <a:cs typeface="Times New Roman" panose="02020603050405020304" pitchFamily="18" charset="0"/>
              </a:rPr>
              <a:t>Seventeen out of every 10,000 people in the United States were experiencing homelessness on a single night in January 2019 during </a:t>
            </a:r>
            <a:r>
              <a:rPr lang="en-US" sz="2800" u="sng" dirty="0">
                <a:effectLst/>
                <a:latin typeface="+mj-lt"/>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HUD’s Annual Point-in-Time Count</a:t>
            </a:r>
            <a:r>
              <a:rPr lang="en-US" sz="2800" dirty="0">
                <a:effectLst/>
                <a:latin typeface="+mj-lt"/>
                <a:ea typeface="Times New Roman" panose="02020603050405020304" pitchFamily="18" charset="0"/>
                <a:cs typeface="Times New Roman" panose="02020603050405020304" pitchFamily="18" charset="0"/>
              </a:rPr>
              <a:t>.  </a:t>
            </a:r>
          </a:p>
          <a:p>
            <a:pPr marL="0" marR="0" indent="0">
              <a:lnSpc>
                <a:spcPct val="107000"/>
              </a:lnSpc>
              <a:spcBef>
                <a:spcPts val="0"/>
              </a:spcBef>
              <a:spcAft>
                <a:spcPts val="1800"/>
              </a:spcAft>
              <a:buNone/>
            </a:pPr>
            <a:r>
              <a:rPr lang="en-US" sz="2800" dirty="0">
                <a:effectLst/>
                <a:latin typeface="+mj-lt"/>
                <a:ea typeface="Times New Roman" panose="02020603050405020304" pitchFamily="18" charset="0"/>
                <a:cs typeface="Times New Roman" panose="02020603050405020304" pitchFamily="18" charset="0"/>
              </a:rPr>
              <a:t>These </a:t>
            </a:r>
            <a:r>
              <a:rPr lang="en-US" sz="2800" i="1" dirty="0">
                <a:effectLst/>
                <a:latin typeface="+mj-lt"/>
                <a:ea typeface="Times New Roman" panose="02020603050405020304" pitchFamily="18" charset="0"/>
                <a:cs typeface="Times New Roman" panose="02020603050405020304" pitchFamily="18" charset="0"/>
              </a:rPr>
              <a:t>567,715</a:t>
            </a:r>
            <a:r>
              <a:rPr lang="en-US" sz="2800" dirty="0">
                <a:effectLst/>
                <a:latin typeface="+mj-lt"/>
                <a:ea typeface="Times New Roman" panose="02020603050405020304" pitchFamily="18" charset="0"/>
                <a:cs typeface="Times New Roman" panose="02020603050405020304" pitchFamily="18" charset="0"/>
              </a:rPr>
              <a:t> people represent a cross-section of America.  They are associated with every region of the country, family status, gender category, and racial/ethnic group.</a:t>
            </a:r>
            <a:endParaRPr lang="en-US" sz="2800" dirty="0">
              <a:effectLst/>
              <a:latin typeface="+mj-lt"/>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u="sng" dirty="0">
                <a:effectLst/>
                <a:latin typeface="+mj-l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https://endhomelessness.org/homelessness-in-america/homelessness-statistics/state-of-homelessness-2020/</a:t>
            </a:r>
            <a:endParaRPr lang="en-US" sz="2000" dirty="0">
              <a:effectLst/>
              <a:latin typeface="+mj-lt"/>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15F11DC-E0F1-4D04-BC0E-EFC05F7DC983}"/>
              </a:ext>
            </a:extLst>
          </p:cNvPr>
          <p:cNvSpPr>
            <a:spLocks noGrp="1"/>
          </p:cNvSpPr>
          <p:nvPr>
            <p:ph type="sldNum" sz="quarter" idx="12"/>
          </p:nvPr>
        </p:nvSpPr>
        <p:spPr/>
        <p:txBody>
          <a:bodyPr/>
          <a:lstStyle/>
          <a:p>
            <a:pPr>
              <a:defRPr/>
            </a:pPr>
            <a:fld id="{E948067B-A861-4E6C-A52D-4B2C1C33D187}" type="slidenum">
              <a:rPr lang="en-US" smtClean="0"/>
              <a:pPr>
                <a:defRPr/>
              </a:pPr>
              <a:t>17</a:t>
            </a:fld>
            <a:endParaRPr lang="en-US"/>
          </a:p>
        </p:txBody>
      </p:sp>
    </p:spTree>
    <p:extLst>
      <p:ext uri="{BB962C8B-B14F-4D97-AF65-F5344CB8AC3E}">
        <p14:creationId xmlns:p14="http://schemas.microsoft.com/office/powerpoint/2010/main" val="2039514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53478-14E4-4A9D-B378-AA9993776B58}"/>
              </a:ext>
            </a:extLst>
          </p:cNvPr>
          <p:cNvSpPr>
            <a:spLocks noGrp="1"/>
          </p:cNvSpPr>
          <p:nvPr>
            <p:ph type="title"/>
          </p:nvPr>
        </p:nvSpPr>
        <p:spPr/>
        <p:txBody>
          <a:bodyPr/>
          <a:lstStyle/>
          <a:p>
            <a:r>
              <a:rPr lang="en-US" dirty="0"/>
              <a:t>Homelessness in Alabama</a:t>
            </a:r>
          </a:p>
        </p:txBody>
      </p:sp>
      <p:sp>
        <p:nvSpPr>
          <p:cNvPr id="3" name="Slide Number Placeholder 2">
            <a:extLst>
              <a:ext uri="{FF2B5EF4-FFF2-40B4-BE49-F238E27FC236}">
                <a16:creationId xmlns:a16="http://schemas.microsoft.com/office/drawing/2014/main" id="{25CAB035-403D-4912-BF63-D724CB197BF6}"/>
              </a:ext>
            </a:extLst>
          </p:cNvPr>
          <p:cNvSpPr>
            <a:spLocks noGrp="1"/>
          </p:cNvSpPr>
          <p:nvPr>
            <p:ph type="sldNum" sz="quarter" idx="12"/>
          </p:nvPr>
        </p:nvSpPr>
        <p:spPr/>
        <p:txBody>
          <a:bodyPr/>
          <a:lstStyle/>
          <a:p>
            <a:pPr>
              <a:defRPr/>
            </a:pPr>
            <a:fld id="{0AD368FF-72DC-4B40-95A6-BA823EA1E24F}" type="slidenum">
              <a:rPr lang="en-US" smtClean="0"/>
              <a:pPr>
                <a:defRPr/>
              </a:pPr>
              <a:t>18</a:t>
            </a:fld>
            <a:endParaRPr lang="en-US"/>
          </a:p>
        </p:txBody>
      </p:sp>
      <p:graphicFrame>
        <p:nvGraphicFramePr>
          <p:cNvPr id="8" name="Table 7">
            <a:extLst>
              <a:ext uri="{FF2B5EF4-FFF2-40B4-BE49-F238E27FC236}">
                <a16:creationId xmlns:a16="http://schemas.microsoft.com/office/drawing/2014/main" id="{3C834C0D-28CE-461E-8724-6B6DB0D9B217}"/>
              </a:ext>
            </a:extLst>
          </p:cNvPr>
          <p:cNvGraphicFramePr>
            <a:graphicFrameLocks noGrp="1"/>
          </p:cNvGraphicFramePr>
          <p:nvPr>
            <p:extLst>
              <p:ext uri="{D42A27DB-BD31-4B8C-83A1-F6EECF244321}">
                <p14:modId xmlns:p14="http://schemas.microsoft.com/office/powerpoint/2010/main" val="2514096839"/>
              </p:ext>
            </p:extLst>
          </p:nvPr>
        </p:nvGraphicFramePr>
        <p:xfrm>
          <a:off x="304800" y="1295400"/>
          <a:ext cx="8382000" cy="5209954"/>
        </p:xfrm>
        <a:graphic>
          <a:graphicData uri="http://schemas.openxmlformats.org/drawingml/2006/table">
            <a:tbl>
              <a:tblPr firstRow="1" firstCol="1" bandRow="1">
                <a:tableStyleId>{5C22544A-7EE6-4342-B048-85BDC9FD1C3A}</a:tableStyleId>
              </a:tblPr>
              <a:tblGrid>
                <a:gridCol w="7320183">
                  <a:extLst>
                    <a:ext uri="{9D8B030D-6E8A-4147-A177-3AD203B41FA5}">
                      <a16:colId xmlns:a16="http://schemas.microsoft.com/office/drawing/2014/main" val="3237308509"/>
                    </a:ext>
                  </a:extLst>
                </a:gridCol>
                <a:gridCol w="1061817">
                  <a:extLst>
                    <a:ext uri="{9D8B030D-6E8A-4147-A177-3AD203B41FA5}">
                      <a16:colId xmlns:a16="http://schemas.microsoft.com/office/drawing/2014/main" val="1783486214"/>
                    </a:ext>
                  </a:extLst>
                </a:gridCol>
              </a:tblGrid>
              <a:tr h="441414">
                <a:tc>
                  <a:txBody>
                    <a:bodyPr/>
                    <a:lstStyle/>
                    <a:p>
                      <a:pPr marL="0" marR="0">
                        <a:spcBef>
                          <a:spcPts val="0"/>
                        </a:spcBef>
                        <a:spcAft>
                          <a:spcPts val="0"/>
                        </a:spcAft>
                      </a:pPr>
                      <a:r>
                        <a:rPr lang="en-US" sz="2000" dirty="0">
                          <a:effectLst/>
                        </a:rPr>
                        <a:t>Total Homeless Population – Point-in-Time Count 2019</a:t>
                      </a:r>
                      <a:endParaRPr lang="en-US" sz="2000" b="1" dirty="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3,261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3719623"/>
                  </a:ext>
                </a:extLst>
              </a:tr>
              <a:tr h="441414">
                <a:tc>
                  <a:txBody>
                    <a:bodyPr/>
                    <a:lstStyle/>
                    <a:p>
                      <a:pPr marL="342900" marR="0" lvl="0" indent="-342900">
                        <a:spcBef>
                          <a:spcPts val="0"/>
                        </a:spcBef>
                        <a:spcAft>
                          <a:spcPts val="0"/>
                        </a:spcAft>
                        <a:buFont typeface="Symbol" panose="05050102010706020507" pitchFamily="18" charset="2"/>
                        <a:buChar char=""/>
                      </a:pPr>
                      <a:r>
                        <a:rPr lang="en-US" sz="2000">
                          <a:effectLst/>
                        </a:rPr>
                        <a:t>Total Family Households Experiencing Homelessness</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236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1243111"/>
                  </a:ext>
                </a:extLst>
              </a:tr>
              <a:tr h="441414">
                <a:tc>
                  <a:txBody>
                    <a:bodyPr/>
                    <a:lstStyle/>
                    <a:p>
                      <a:pPr marL="342900" marR="0" lvl="0" indent="-342900">
                        <a:spcBef>
                          <a:spcPts val="0"/>
                        </a:spcBef>
                        <a:spcAft>
                          <a:spcPts val="0"/>
                        </a:spcAft>
                        <a:buFont typeface="Symbol" panose="05050102010706020507" pitchFamily="18" charset="2"/>
                        <a:buChar char=""/>
                      </a:pPr>
                      <a:r>
                        <a:rPr lang="en-US" sz="2000">
                          <a:effectLst/>
                        </a:rPr>
                        <a:t>Veterans Experiencing Homelessness</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527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2209869"/>
                  </a:ext>
                </a:extLst>
              </a:tr>
              <a:tr h="441414">
                <a:tc>
                  <a:txBody>
                    <a:bodyPr/>
                    <a:lstStyle/>
                    <a:p>
                      <a:pPr marL="342900" marR="0" lvl="0" indent="-342900">
                        <a:spcBef>
                          <a:spcPts val="0"/>
                        </a:spcBef>
                        <a:spcAft>
                          <a:spcPts val="0"/>
                        </a:spcAft>
                        <a:buFont typeface="Symbol" panose="05050102010706020507" pitchFamily="18" charset="2"/>
                        <a:buChar char=""/>
                      </a:pPr>
                      <a:r>
                        <a:rPr lang="en-US" sz="2000">
                          <a:effectLst/>
                        </a:rPr>
                        <a:t>Persons Experiencing Chronic Homelessness</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369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7935056"/>
                  </a:ext>
                </a:extLst>
              </a:tr>
              <a:tr h="637575">
                <a:tc>
                  <a:txBody>
                    <a:bodyPr/>
                    <a:lstStyle/>
                    <a:p>
                      <a:pPr marL="342900" marR="0" lvl="0" indent="-342900">
                        <a:spcBef>
                          <a:spcPts val="0"/>
                        </a:spcBef>
                        <a:spcAft>
                          <a:spcPts val="0"/>
                        </a:spcAft>
                        <a:buFont typeface="Symbol" panose="05050102010706020507" pitchFamily="18" charset="2"/>
                        <a:buChar char=""/>
                      </a:pPr>
                      <a:r>
                        <a:rPr lang="en-US" sz="2000">
                          <a:effectLst/>
                        </a:rPr>
                        <a:t>Unaccompanied Young Adults (Aged 18-24) Experiencing Homelessness</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320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58512"/>
                  </a:ext>
                </a:extLst>
              </a:tr>
              <a:tr h="441414">
                <a:tc>
                  <a:txBody>
                    <a:bodyPr/>
                    <a:lstStyle/>
                    <a:p>
                      <a:pPr marL="0" marR="0">
                        <a:lnSpc>
                          <a:spcPct val="107000"/>
                        </a:lnSpc>
                        <a:spcBef>
                          <a:spcPts val="0"/>
                        </a:spcBef>
                        <a:spcAft>
                          <a:spcPts val="0"/>
                        </a:spcAft>
                      </a:pPr>
                      <a:r>
                        <a:rPr lang="en-US" sz="2000" kern="0" dirty="0">
                          <a:effectLst/>
                        </a:rPr>
                        <a:t>Total Number of Homeless Students – Public School Data</a:t>
                      </a:r>
                      <a:endParaRPr lang="en-US" sz="2000" b="1" kern="0" dirty="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15,023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702109"/>
                  </a:ext>
                </a:extLst>
              </a:tr>
              <a:tr h="441414">
                <a:tc>
                  <a:txBody>
                    <a:bodyPr/>
                    <a:lstStyle/>
                    <a:p>
                      <a:pPr marL="342900" marR="0" lvl="0" indent="-342900">
                        <a:spcBef>
                          <a:spcPts val="0"/>
                        </a:spcBef>
                        <a:spcAft>
                          <a:spcPts val="0"/>
                        </a:spcAft>
                        <a:buFont typeface="Symbol" panose="05050102010706020507" pitchFamily="18" charset="2"/>
                        <a:buChar char=""/>
                      </a:pPr>
                      <a:r>
                        <a:rPr lang="en-US" sz="2000">
                          <a:effectLst/>
                        </a:rPr>
                        <a:t>Nighttime Residence: Unsheltered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613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6683573"/>
                  </a:ext>
                </a:extLst>
              </a:tr>
              <a:tr h="441414">
                <a:tc>
                  <a:txBody>
                    <a:bodyPr/>
                    <a:lstStyle/>
                    <a:p>
                      <a:pPr marL="342900" marR="0" lvl="0" indent="-342900">
                        <a:spcBef>
                          <a:spcPts val="0"/>
                        </a:spcBef>
                        <a:spcAft>
                          <a:spcPts val="0"/>
                        </a:spcAft>
                        <a:buFont typeface="Symbol" panose="05050102010706020507" pitchFamily="18" charset="2"/>
                        <a:buChar char=""/>
                      </a:pPr>
                      <a:r>
                        <a:rPr lang="en-US" sz="2000">
                          <a:effectLst/>
                        </a:rPr>
                        <a:t>Nighttime Residence: Shelters</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899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6200091"/>
                  </a:ext>
                </a:extLst>
              </a:tr>
              <a:tr h="441414">
                <a:tc>
                  <a:txBody>
                    <a:bodyPr/>
                    <a:lstStyle/>
                    <a:p>
                      <a:pPr marL="342900" marR="0" lvl="0" indent="-342900">
                        <a:spcBef>
                          <a:spcPts val="0"/>
                        </a:spcBef>
                        <a:spcAft>
                          <a:spcPts val="0"/>
                        </a:spcAft>
                        <a:buFont typeface="Symbol" panose="05050102010706020507" pitchFamily="18" charset="2"/>
                        <a:buChar char=""/>
                      </a:pPr>
                      <a:r>
                        <a:rPr lang="en-US" sz="2000">
                          <a:effectLst/>
                        </a:rPr>
                        <a:t>Nighttime Residence: Hotels/motels</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670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0558051"/>
                  </a:ext>
                </a:extLst>
              </a:tr>
              <a:tr h="441414">
                <a:tc>
                  <a:txBody>
                    <a:bodyPr/>
                    <a:lstStyle/>
                    <a:p>
                      <a:pPr marL="342900" marR="0" lvl="0" indent="-342900">
                        <a:spcBef>
                          <a:spcPts val="0"/>
                        </a:spcBef>
                        <a:spcAft>
                          <a:spcPts val="0"/>
                        </a:spcAft>
                        <a:buFont typeface="Symbol" panose="05050102010706020507" pitchFamily="18" charset="2"/>
                        <a:buChar char=""/>
                      </a:pPr>
                      <a:r>
                        <a:rPr lang="en-US" sz="2000">
                          <a:effectLst/>
                        </a:rPr>
                        <a:t>Nighttime Residence: Doubled up</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13,924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3328093"/>
                  </a:ext>
                </a:extLst>
              </a:tr>
              <a:tr h="599653">
                <a:tc gridSpan="2">
                  <a:txBody>
                    <a:bodyPr/>
                    <a:lstStyle/>
                    <a:p>
                      <a:pPr marL="0" marR="0">
                        <a:lnSpc>
                          <a:spcPct val="107000"/>
                        </a:lnSpc>
                        <a:spcBef>
                          <a:spcPts val="0"/>
                        </a:spcBef>
                        <a:spcAft>
                          <a:spcPts val="800"/>
                        </a:spcAft>
                      </a:pPr>
                      <a:r>
                        <a:rPr lang="en-US" sz="1800" dirty="0">
                          <a:effectLst/>
                        </a:rPr>
                        <a:t>https://www.usich.gov/homelessness-statistics/al/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40938704"/>
                  </a:ext>
                </a:extLst>
              </a:tr>
            </a:tbl>
          </a:graphicData>
        </a:graphic>
      </p:graphicFrame>
    </p:spTree>
    <p:extLst>
      <p:ext uri="{BB962C8B-B14F-4D97-AF65-F5344CB8AC3E}">
        <p14:creationId xmlns:p14="http://schemas.microsoft.com/office/powerpoint/2010/main" val="2183591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B2155-501B-4ACC-93FE-AE4D3E100195}"/>
              </a:ext>
            </a:extLst>
          </p:cNvPr>
          <p:cNvSpPr>
            <a:spLocks noGrp="1"/>
          </p:cNvSpPr>
          <p:nvPr>
            <p:ph type="title"/>
          </p:nvPr>
        </p:nvSpPr>
        <p:spPr>
          <a:xfrm>
            <a:off x="457200" y="277814"/>
            <a:ext cx="8229600" cy="856314"/>
          </a:xfrm>
        </p:spPr>
        <p:txBody>
          <a:bodyPr/>
          <a:lstStyle/>
          <a:p>
            <a:r>
              <a:rPr lang="en-US" dirty="0"/>
              <a:t>Homelessness-River Region</a:t>
            </a:r>
          </a:p>
        </p:txBody>
      </p:sp>
      <p:graphicFrame>
        <p:nvGraphicFramePr>
          <p:cNvPr id="5" name="Content Placeholder 4">
            <a:extLst>
              <a:ext uri="{FF2B5EF4-FFF2-40B4-BE49-F238E27FC236}">
                <a16:creationId xmlns:a16="http://schemas.microsoft.com/office/drawing/2014/main" id="{1767501D-DEFA-47A5-B51E-2C75C699318F}"/>
              </a:ext>
            </a:extLst>
          </p:cNvPr>
          <p:cNvGraphicFramePr>
            <a:graphicFrameLocks noGrp="1"/>
          </p:cNvGraphicFramePr>
          <p:nvPr>
            <p:ph idx="1"/>
            <p:extLst>
              <p:ext uri="{D42A27DB-BD31-4B8C-83A1-F6EECF244321}">
                <p14:modId xmlns:p14="http://schemas.microsoft.com/office/powerpoint/2010/main" val="1725032780"/>
              </p:ext>
            </p:extLst>
          </p:nvPr>
        </p:nvGraphicFramePr>
        <p:xfrm>
          <a:off x="838200" y="1233305"/>
          <a:ext cx="7315199" cy="5489258"/>
        </p:xfrm>
        <a:graphic>
          <a:graphicData uri="http://schemas.openxmlformats.org/drawingml/2006/table">
            <a:tbl>
              <a:tblPr firstRow="1" firstCol="1" bandRow="1">
                <a:tableStyleId>{5C22544A-7EE6-4342-B048-85BDC9FD1C3A}</a:tableStyleId>
              </a:tblPr>
              <a:tblGrid>
                <a:gridCol w="359319">
                  <a:extLst>
                    <a:ext uri="{9D8B030D-6E8A-4147-A177-3AD203B41FA5}">
                      <a16:colId xmlns:a16="http://schemas.microsoft.com/office/drawing/2014/main" val="548452730"/>
                    </a:ext>
                  </a:extLst>
                </a:gridCol>
                <a:gridCol w="5369451">
                  <a:extLst>
                    <a:ext uri="{9D8B030D-6E8A-4147-A177-3AD203B41FA5}">
                      <a16:colId xmlns:a16="http://schemas.microsoft.com/office/drawing/2014/main" val="950401327"/>
                    </a:ext>
                  </a:extLst>
                </a:gridCol>
                <a:gridCol w="1586429">
                  <a:extLst>
                    <a:ext uri="{9D8B030D-6E8A-4147-A177-3AD203B41FA5}">
                      <a16:colId xmlns:a16="http://schemas.microsoft.com/office/drawing/2014/main" val="3815129134"/>
                    </a:ext>
                  </a:extLst>
                </a:gridCol>
              </a:tblGrid>
              <a:tr h="545467">
                <a:tc gridSpan="3">
                  <a:txBody>
                    <a:bodyPr/>
                    <a:lstStyle/>
                    <a:p>
                      <a:pPr marL="0" marR="0" algn="ctr">
                        <a:lnSpc>
                          <a:spcPct val="107000"/>
                        </a:lnSpc>
                        <a:spcBef>
                          <a:spcPts val="0"/>
                        </a:spcBef>
                        <a:spcAft>
                          <a:spcPts val="0"/>
                        </a:spcAft>
                      </a:pPr>
                      <a:r>
                        <a:rPr lang="en-US" sz="1800" dirty="0">
                          <a:effectLst/>
                        </a:rPr>
                        <a:t>AL-504 Montgomery City &amp; County CoC (Autauga, Bullock, Elmore, Lowndes, Montgomery)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5661958"/>
                  </a:ext>
                </a:extLst>
              </a:tr>
              <a:tr h="266240">
                <a:tc gridSpan="3">
                  <a:txBody>
                    <a:bodyPr/>
                    <a:lstStyle/>
                    <a:p>
                      <a:pPr marL="0" marR="0" algn="ctr">
                        <a:lnSpc>
                          <a:spcPct val="107000"/>
                        </a:lnSpc>
                        <a:spcBef>
                          <a:spcPts val="0"/>
                        </a:spcBef>
                        <a:spcAft>
                          <a:spcPts val="0"/>
                        </a:spcAft>
                      </a:pPr>
                      <a:r>
                        <a:rPr lang="en-US" sz="1800">
                          <a:effectLst/>
                        </a:rPr>
                        <a:t>Point-in-Time Count January 22, 2019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2379839"/>
                  </a:ext>
                </a:extLst>
              </a:tr>
              <a:tr h="266240">
                <a:tc gridSpan="2">
                  <a:txBody>
                    <a:bodyPr/>
                    <a:lstStyle/>
                    <a:p>
                      <a:pPr marL="0" marR="0">
                        <a:lnSpc>
                          <a:spcPct val="107000"/>
                        </a:lnSpc>
                        <a:spcBef>
                          <a:spcPts val="0"/>
                        </a:spcBef>
                        <a:spcAft>
                          <a:spcPts val="0"/>
                        </a:spcAft>
                      </a:pPr>
                      <a:r>
                        <a:rPr lang="en-US" sz="1800">
                          <a:effectLst/>
                        </a:rPr>
                        <a:t>Total Homeless Households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ctr">
                        <a:lnSpc>
                          <a:spcPct val="107000"/>
                        </a:lnSpc>
                        <a:spcBef>
                          <a:spcPts val="0"/>
                        </a:spcBef>
                        <a:spcAft>
                          <a:spcPts val="0"/>
                        </a:spcAft>
                      </a:pPr>
                      <a:r>
                        <a:rPr lang="en-US" sz="1800">
                          <a:effectLst/>
                        </a:rPr>
                        <a:t>330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4358717"/>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Sheltered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273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7586119"/>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Unsheltered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25095207"/>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Households without children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226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028675"/>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At least 1 adult and 1 child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8947698"/>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Only Children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4597315"/>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Male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192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4154813"/>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Female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138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2767868"/>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Black / African-American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236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2202495"/>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White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76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5193787"/>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Asian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9200759"/>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American Indian or Alaska Native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4938587"/>
                  </a:ext>
                </a:extLst>
              </a:tr>
              <a:tr h="438396">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Native Hawaiian / Other Pacific Islander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0628964"/>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Multiple Races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11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2847701"/>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rPr>
                        <a:t>Hispanic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a:effectLst/>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0134741"/>
                  </a:ext>
                </a:extLst>
              </a:tr>
              <a:tr h="2662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Non-Hispanic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325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53784136"/>
                  </a:ext>
                </a:extLst>
              </a:tr>
            </a:tbl>
          </a:graphicData>
        </a:graphic>
      </p:graphicFrame>
      <p:sp>
        <p:nvSpPr>
          <p:cNvPr id="4" name="Slide Number Placeholder 3">
            <a:extLst>
              <a:ext uri="{FF2B5EF4-FFF2-40B4-BE49-F238E27FC236}">
                <a16:creationId xmlns:a16="http://schemas.microsoft.com/office/drawing/2014/main" id="{BBBD6838-25F1-4EDE-8A48-704BEDAE3F88}"/>
              </a:ext>
            </a:extLst>
          </p:cNvPr>
          <p:cNvSpPr>
            <a:spLocks noGrp="1"/>
          </p:cNvSpPr>
          <p:nvPr>
            <p:ph type="sldNum" sz="quarter" idx="12"/>
          </p:nvPr>
        </p:nvSpPr>
        <p:spPr/>
        <p:txBody>
          <a:bodyPr/>
          <a:lstStyle/>
          <a:p>
            <a:pPr>
              <a:defRPr/>
            </a:pPr>
            <a:fld id="{E948067B-A861-4E6C-A52D-4B2C1C33D187}" type="slidenum">
              <a:rPr lang="en-US" smtClean="0"/>
              <a:pPr>
                <a:defRPr/>
              </a:pPr>
              <a:t>19</a:t>
            </a:fld>
            <a:endParaRPr lang="en-US"/>
          </a:p>
        </p:txBody>
      </p:sp>
      <p:sp>
        <p:nvSpPr>
          <p:cNvPr id="6" name="Rectangle 1">
            <a:extLst>
              <a:ext uri="{FF2B5EF4-FFF2-40B4-BE49-F238E27FC236}">
                <a16:creationId xmlns:a16="http://schemas.microsoft.com/office/drawing/2014/main" id="{B76197C6-4E16-43B1-946C-1B212080CB51}"/>
              </a:ext>
            </a:extLst>
          </p:cNvPr>
          <p:cNvSpPr>
            <a:spLocks noChangeArrowheads="1"/>
          </p:cNvSpPr>
          <p:nvPr/>
        </p:nvSpPr>
        <p:spPr bwMode="auto">
          <a:xfrm>
            <a:off x="-5029201" y="559569"/>
            <a:ext cx="18551505" cy="574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43646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C4C8B-56A1-4C27-83B9-EEED461361F2}"/>
              </a:ext>
            </a:extLst>
          </p:cNvPr>
          <p:cNvSpPr>
            <a:spLocks noGrp="1"/>
          </p:cNvSpPr>
          <p:nvPr>
            <p:ph type="title"/>
          </p:nvPr>
        </p:nvSpPr>
        <p:spPr/>
        <p:txBody>
          <a:bodyPr/>
          <a:lstStyle/>
          <a:p>
            <a:endParaRPr lang="en-US" sz="1400" dirty="0"/>
          </a:p>
        </p:txBody>
      </p:sp>
      <p:sp>
        <p:nvSpPr>
          <p:cNvPr id="3" name="Text Placeholder 2">
            <a:extLst>
              <a:ext uri="{FF2B5EF4-FFF2-40B4-BE49-F238E27FC236}">
                <a16:creationId xmlns:a16="http://schemas.microsoft.com/office/drawing/2014/main" id="{FDABF9E4-B015-4333-8065-9DE171252602}"/>
              </a:ext>
            </a:extLst>
          </p:cNvPr>
          <p:cNvSpPr>
            <a:spLocks noGrp="1"/>
          </p:cNvSpPr>
          <p:nvPr>
            <p:ph type="body" idx="1"/>
          </p:nvPr>
        </p:nvSpPr>
        <p:spPr>
          <a:xfrm>
            <a:off x="722313" y="1981200"/>
            <a:ext cx="7772400" cy="2667000"/>
          </a:xfrm>
        </p:spPr>
        <p:txBody>
          <a:bodyPr/>
          <a:lstStyle/>
          <a:p>
            <a:r>
              <a:rPr lang="en-US" sz="3200" dirty="0"/>
              <a:t>“Health and homelessness are intricately linked. Health problems can cause a person’s homelessness as well as be exacerbated by the experience.”</a:t>
            </a:r>
          </a:p>
          <a:p>
            <a:endParaRPr lang="en-US" sz="3200" dirty="0"/>
          </a:p>
          <a:p>
            <a:pPr algn="ctr"/>
            <a:r>
              <a:rPr lang="en-US" sz="1800" dirty="0"/>
              <a:t>National Alliance to End Homelessness, 2017</a:t>
            </a:r>
          </a:p>
        </p:txBody>
      </p:sp>
      <p:sp>
        <p:nvSpPr>
          <p:cNvPr id="4" name="Slide Number Placeholder 3">
            <a:extLst>
              <a:ext uri="{FF2B5EF4-FFF2-40B4-BE49-F238E27FC236}">
                <a16:creationId xmlns:a16="http://schemas.microsoft.com/office/drawing/2014/main" id="{042C2A92-CFD4-418B-9F06-877D097B22C9}"/>
              </a:ext>
            </a:extLst>
          </p:cNvPr>
          <p:cNvSpPr>
            <a:spLocks noGrp="1"/>
          </p:cNvSpPr>
          <p:nvPr>
            <p:ph type="sldNum" sz="quarter" idx="12"/>
          </p:nvPr>
        </p:nvSpPr>
        <p:spPr/>
        <p:txBody>
          <a:bodyPr/>
          <a:lstStyle/>
          <a:p>
            <a:pPr>
              <a:defRPr/>
            </a:pPr>
            <a:fld id="{080D9B5B-2849-4632-BC95-08292D8C2EBF}" type="slidenum">
              <a:rPr lang="en-US" smtClean="0"/>
              <a:pPr>
                <a:defRPr/>
              </a:pPr>
              <a:t>2</a:t>
            </a:fld>
            <a:endParaRPr lang="en-US"/>
          </a:p>
        </p:txBody>
      </p:sp>
    </p:spTree>
    <p:extLst>
      <p:ext uri="{BB962C8B-B14F-4D97-AF65-F5344CB8AC3E}">
        <p14:creationId xmlns:p14="http://schemas.microsoft.com/office/powerpoint/2010/main" val="3185779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76708-32C3-4017-B69F-40EBFAA20C33}"/>
              </a:ext>
            </a:extLst>
          </p:cNvPr>
          <p:cNvSpPr>
            <a:spLocks noGrp="1"/>
          </p:cNvSpPr>
          <p:nvPr>
            <p:ph type="title"/>
          </p:nvPr>
        </p:nvSpPr>
        <p:spPr/>
        <p:txBody>
          <a:bodyPr/>
          <a:lstStyle/>
          <a:p>
            <a:r>
              <a:rPr lang="en-US" dirty="0"/>
              <a:t>Homelessness-River Region</a:t>
            </a:r>
          </a:p>
        </p:txBody>
      </p:sp>
      <p:graphicFrame>
        <p:nvGraphicFramePr>
          <p:cNvPr id="5" name="Content Placeholder 4">
            <a:extLst>
              <a:ext uri="{FF2B5EF4-FFF2-40B4-BE49-F238E27FC236}">
                <a16:creationId xmlns:a16="http://schemas.microsoft.com/office/drawing/2014/main" id="{5ECADD7A-9EEA-4AC0-BACE-A6EF28484F6E}"/>
              </a:ext>
            </a:extLst>
          </p:cNvPr>
          <p:cNvGraphicFramePr>
            <a:graphicFrameLocks noGrp="1"/>
          </p:cNvGraphicFramePr>
          <p:nvPr>
            <p:ph idx="1"/>
            <p:extLst>
              <p:ext uri="{D42A27DB-BD31-4B8C-83A1-F6EECF244321}">
                <p14:modId xmlns:p14="http://schemas.microsoft.com/office/powerpoint/2010/main" val="2159926441"/>
              </p:ext>
            </p:extLst>
          </p:nvPr>
        </p:nvGraphicFramePr>
        <p:xfrm>
          <a:off x="762000" y="1351043"/>
          <a:ext cx="7620000" cy="4827516"/>
        </p:xfrm>
        <a:graphic>
          <a:graphicData uri="http://schemas.openxmlformats.org/drawingml/2006/table">
            <a:tbl>
              <a:tblPr firstRow="1" firstCol="1" bandRow="1">
                <a:tableStyleId>{5C22544A-7EE6-4342-B048-85BDC9FD1C3A}</a:tableStyleId>
              </a:tblPr>
              <a:tblGrid>
                <a:gridCol w="394009">
                  <a:extLst>
                    <a:ext uri="{9D8B030D-6E8A-4147-A177-3AD203B41FA5}">
                      <a16:colId xmlns:a16="http://schemas.microsoft.com/office/drawing/2014/main" val="1315199624"/>
                    </a:ext>
                  </a:extLst>
                </a:gridCol>
                <a:gridCol w="5887844">
                  <a:extLst>
                    <a:ext uri="{9D8B030D-6E8A-4147-A177-3AD203B41FA5}">
                      <a16:colId xmlns:a16="http://schemas.microsoft.com/office/drawing/2014/main" val="2035636601"/>
                    </a:ext>
                  </a:extLst>
                </a:gridCol>
                <a:gridCol w="1338147">
                  <a:extLst>
                    <a:ext uri="{9D8B030D-6E8A-4147-A177-3AD203B41FA5}">
                      <a16:colId xmlns:a16="http://schemas.microsoft.com/office/drawing/2014/main" val="1419593356"/>
                    </a:ext>
                  </a:extLst>
                </a:gridCol>
              </a:tblGrid>
              <a:tr h="411750">
                <a:tc gridSpan="3">
                  <a:txBody>
                    <a:bodyPr/>
                    <a:lstStyle/>
                    <a:p>
                      <a:pPr marL="0" marR="0" algn="ctr">
                        <a:lnSpc>
                          <a:spcPct val="107000"/>
                        </a:lnSpc>
                        <a:spcBef>
                          <a:spcPts val="0"/>
                        </a:spcBef>
                        <a:spcAft>
                          <a:spcPts val="0"/>
                        </a:spcAft>
                      </a:pPr>
                      <a:r>
                        <a:rPr lang="en-US" sz="2000" dirty="0">
                          <a:effectLst/>
                        </a:rPr>
                        <a:t>AL-504 Montgomery City &amp; County CoC (Autauga, Bullock, Elmore, Lowndes, Montgomery)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1493608"/>
                  </a:ext>
                </a:extLst>
              </a:tr>
              <a:tr h="322340">
                <a:tc gridSpan="3">
                  <a:txBody>
                    <a:bodyPr/>
                    <a:lstStyle/>
                    <a:p>
                      <a:pPr marL="0" marR="0" algn="ctr">
                        <a:lnSpc>
                          <a:spcPct val="107000"/>
                        </a:lnSpc>
                        <a:spcBef>
                          <a:spcPts val="0"/>
                        </a:spcBef>
                        <a:spcAft>
                          <a:spcPts val="0"/>
                        </a:spcAft>
                      </a:pPr>
                      <a:r>
                        <a:rPr lang="en-US" sz="2000" dirty="0">
                          <a:effectLst/>
                        </a:rPr>
                        <a:t>Point-in-Time Count January 22, 2019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76126185"/>
                  </a:ext>
                </a:extLst>
              </a:tr>
              <a:tr h="322340">
                <a:tc gridSpan="2">
                  <a:txBody>
                    <a:bodyPr/>
                    <a:lstStyle/>
                    <a:p>
                      <a:pPr marL="0" marR="0">
                        <a:lnSpc>
                          <a:spcPct val="107000"/>
                        </a:lnSpc>
                        <a:spcBef>
                          <a:spcPts val="0"/>
                        </a:spcBef>
                        <a:spcAft>
                          <a:spcPts val="0"/>
                        </a:spcAft>
                      </a:pPr>
                      <a:r>
                        <a:rPr lang="en-US" sz="2000">
                          <a:effectLst/>
                        </a:rPr>
                        <a:t>Total Homeless Households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ctr">
                        <a:lnSpc>
                          <a:spcPct val="107000"/>
                        </a:lnSpc>
                        <a:spcBef>
                          <a:spcPts val="0"/>
                        </a:spcBef>
                        <a:spcAft>
                          <a:spcPts val="0"/>
                        </a:spcAft>
                      </a:pPr>
                      <a:r>
                        <a:rPr lang="en-US" sz="2000">
                          <a:effectLst/>
                        </a:rPr>
                        <a:t>330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0443898"/>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Chronically Homeless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62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7982633"/>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Severely Mentally Ill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55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795215"/>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Chronic Substance Abuse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09525"/>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Veterans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55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020043"/>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HIV / AIDS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1401167"/>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Victims of Domestic Violence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12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6024969"/>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Unaccompanied Youth &lt; 18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936163"/>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Unaccompanied Youth 18-24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11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81248535"/>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Parenting Youth &lt;18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6443640"/>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Parenting Youth 18-24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5678654"/>
                  </a:ext>
                </a:extLst>
              </a:tr>
              <a:tr h="322340">
                <a:tc>
                  <a:txBody>
                    <a:bodyPr/>
                    <a:lstStyle/>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Children of Parenting Youth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10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71505707"/>
                  </a:ext>
                </a:extLst>
              </a:tr>
            </a:tbl>
          </a:graphicData>
        </a:graphic>
      </p:graphicFrame>
      <p:sp>
        <p:nvSpPr>
          <p:cNvPr id="4" name="Slide Number Placeholder 3">
            <a:extLst>
              <a:ext uri="{FF2B5EF4-FFF2-40B4-BE49-F238E27FC236}">
                <a16:creationId xmlns:a16="http://schemas.microsoft.com/office/drawing/2014/main" id="{EA4E3063-6705-4C32-899D-1E1845E33DC3}"/>
              </a:ext>
            </a:extLst>
          </p:cNvPr>
          <p:cNvSpPr>
            <a:spLocks noGrp="1"/>
          </p:cNvSpPr>
          <p:nvPr>
            <p:ph type="sldNum" sz="quarter" idx="12"/>
          </p:nvPr>
        </p:nvSpPr>
        <p:spPr/>
        <p:txBody>
          <a:bodyPr/>
          <a:lstStyle/>
          <a:p>
            <a:pPr>
              <a:defRPr/>
            </a:pPr>
            <a:fld id="{E948067B-A861-4E6C-A52D-4B2C1C33D187}" type="slidenum">
              <a:rPr lang="en-US" smtClean="0"/>
              <a:pPr>
                <a:defRPr/>
              </a:pPr>
              <a:t>20</a:t>
            </a:fld>
            <a:endParaRPr lang="en-US"/>
          </a:p>
        </p:txBody>
      </p:sp>
      <p:sp>
        <p:nvSpPr>
          <p:cNvPr id="6" name="Rectangle 1">
            <a:extLst>
              <a:ext uri="{FF2B5EF4-FFF2-40B4-BE49-F238E27FC236}">
                <a16:creationId xmlns:a16="http://schemas.microsoft.com/office/drawing/2014/main" id="{8C7973E7-958D-4D31-AB11-10120403EC3A}"/>
              </a:ext>
            </a:extLst>
          </p:cNvPr>
          <p:cNvSpPr>
            <a:spLocks noChangeArrowheads="1"/>
          </p:cNvSpPr>
          <p:nvPr/>
        </p:nvSpPr>
        <p:spPr bwMode="auto">
          <a:xfrm>
            <a:off x="-6347273" y="-192275"/>
            <a:ext cx="21410342" cy="700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26532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A0703-2934-49CD-A561-2E6D97C97DFE}"/>
              </a:ext>
            </a:extLst>
          </p:cNvPr>
          <p:cNvSpPr>
            <a:spLocks noGrp="1"/>
          </p:cNvSpPr>
          <p:nvPr>
            <p:ph type="title"/>
          </p:nvPr>
        </p:nvSpPr>
        <p:spPr>
          <a:xfrm>
            <a:off x="457200" y="277813"/>
            <a:ext cx="8229600" cy="4827587"/>
          </a:xfrm>
        </p:spPr>
        <p:txBody>
          <a:bodyPr/>
          <a:lstStyle/>
          <a:p>
            <a:r>
              <a:rPr lang="en-US" dirty="0"/>
              <a:t>What are some things you believe about people who don’t have a home?</a:t>
            </a:r>
          </a:p>
        </p:txBody>
      </p:sp>
      <p:sp>
        <p:nvSpPr>
          <p:cNvPr id="3" name="Slide Number Placeholder 2">
            <a:extLst>
              <a:ext uri="{FF2B5EF4-FFF2-40B4-BE49-F238E27FC236}">
                <a16:creationId xmlns:a16="http://schemas.microsoft.com/office/drawing/2014/main" id="{C7DA84B0-5B90-45E7-BAAC-549125DF08A7}"/>
              </a:ext>
            </a:extLst>
          </p:cNvPr>
          <p:cNvSpPr>
            <a:spLocks noGrp="1"/>
          </p:cNvSpPr>
          <p:nvPr>
            <p:ph type="sldNum" sz="quarter" idx="12"/>
          </p:nvPr>
        </p:nvSpPr>
        <p:spPr/>
        <p:txBody>
          <a:bodyPr/>
          <a:lstStyle/>
          <a:p>
            <a:pPr>
              <a:defRPr/>
            </a:pPr>
            <a:fld id="{0AD368FF-72DC-4B40-95A6-BA823EA1E24F}" type="slidenum">
              <a:rPr lang="en-US" smtClean="0"/>
              <a:pPr>
                <a:defRPr/>
              </a:pPr>
              <a:t>21</a:t>
            </a:fld>
            <a:endParaRPr lang="en-US"/>
          </a:p>
        </p:txBody>
      </p:sp>
    </p:spTree>
    <p:extLst>
      <p:ext uri="{BB962C8B-B14F-4D97-AF65-F5344CB8AC3E}">
        <p14:creationId xmlns:p14="http://schemas.microsoft.com/office/powerpoint/2010/main" val="3834184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Myths about People Experiencing Homelessness</a:t>
            </a:r>
          </a:p>
        </p:txBody>
      </p:sp>
      <p:sp>
        <p:nvSpPr>
          <p:cNvPr id="7" name="Content Placeholder 6"/>
          <p:cNvSpPr>
            <a:spLocks noGrp="1"/>
          </p:cNvSpPr>
          <p:nvPr>
            <p:ph idx="1"/>
          </p:nvPr>
        </p:nvSpPr>
        <p:spPr>
          <a:xfrm>
            <a:off x="533400" y="1905000"/>
            <a:ext cx="8229600" cy="4191000"/>
          </a:xfrm>
        </p:spPr>
        <p:txBody>
          <a:bodyPr/>
          <a:lstStyle/>
          <a:p>
            <a:r>
              <a:rPr lang="en-US" sz="2800" dirty="0"/>
              <a:t>They are mostly single men</a:t>
            </a:r>
          </a:p>
          <a:p>
            <a:r>
              <a:rPr lang="en-US" sz="2800" dirty="0"/>
              <a:t>They are from someplace else (transients)</a:t>
            </a:r>
          </a:p>
          <a:p>
            <a:r>
              <a:rPr lang="en-US" sz="2800" dirty="0"/>
              <a:t>Being homeless is a lifestyle choice – some like it</a:t>
            </a:r>
          </a:p>
          <a:p>
            <a:r>
              <a:rPr lang="en-US" sz="2800" dirty="0"/>
              <a:t>Homeless people commit more violent crimes than housed people</a:t>
            </a:r>
          </a:p>
          <a:p>
            <a:r>
              <a:rPr lang="en-US" sz="2800" dirty="0"/>
              <a:t>Homeless people don’t work</a:t>
            </a:r>
          </a:p>
          <a:p>
            <a:r>
              <a:rPr lang="en-US" sz="2800" dirty="0"/>
              <a:t>They are “vagrants” or “derelicts”</a:t>
            </a:r>
          </a:p>
          <a:p>
            <a:r>
              <a:rPr lang="en-US" sz="2800" dirty="0"/>
              <a:t>All have mental illness or abuse substances</a:t>
            </a:r>
          </a:p>
          <a:p>
            <a:endParaRPr lang="en-US" dirty="0"/>
          </a:p>
          <a:p>
            <a:endParaRPr lang="en-US" dirty="0"/>
          </a:p>
        </p:txBody>
      </p:sp>
      <p:sp>
        <p:nvSpPr>
          <p:cNvPr id="5" name="Slide Number Placeholder 4"/>
          <p:cNvSpPr>
            <a:spLocks noGrp="1"/>
          </p:cNvSpPr>
          <p:nvPr>
            <p:ph type="sldNum" sz="quarter" idx="12"/>
          </p:nvPr>
        </p:nvSpPr>
        <p:spPr/>
        <p:txBody>
          <a:bodyPr/>
          <a:lstStyle/>
          <a:p>
            <a:pPr>
              <a:defRPr/>
            </a:pPr>
            <a:fld id="{3932FC21-A20F-4E0A-8691-E88C8705D79D}" type="slidenum">
              <a:rPr lang="en-US" smtClean="0"/>
              <a:pPr>
                <a:defRPr/>
              </a:pPr>
              <a:t>22</a:t>
            </a:fld>
            <a:endParaRPr lang="en-US"/>
          </a:p>
        </p:txBody>
      </p:sp>
    </p:spTree>
    <p:extLst>
      <p:ext uri="{BB962C8B-B14F-4D97-AF65-F5344CB8AC3E}">
        <p14:creationId xmlns:p14="http://schemas.microsoft.com/office/powerpoint/2010/main" val="3792793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for Homelessness</a:t>
            </a:r>
          </a:p>
        </p:txBody>
      </p:sp>
      <p:sp>
        <p:nvSpPr>
          <p:cNvPr id="3" name="Content Placeholder 2"/>
          <p:cNvSpPr>
            <a:spLocks noGrp="1"/>
          </p:cNvSpPr>
          <p:nvPr>
            <p:ph idx="1"/>
          </p:nvPr>
        </p:nvSpPr>
        <p:spPr>
          <a:xfrm>
            <a:off x="457200" y="1219201"/>
            <a:ext cx="8229600" cy="4495800"/>
          </a:xfrm>
        </p:spPr>
        <p:txBody>
          <a:bodyPr/>
          <a:lstStyle/>
          <a:p>
            <a:r>
              <a:rPr lang="en-US" sz="2800" dirty="0"/>
              <a:t>Poverty</a:t>
            </a:r>
          </a:p>
          <a:p>
            <a:r>
              <a:rPr lang="en-US" sz="2800" dirty="0"/>
              <a:t>Unemployment / low wages</a:t>
            </a:r>
          </a:p>
          <a:p>
            <a:r>
              <a:rPr lang="en-US" sz="2800" dirty="0"/>
              <a:t>Foreclosure / eviction</a:t>
            </a:r>
          </a:p>
          <a:p>
            <a:r>
              <a:rPr lang="en-US" sz="2800" dirty="0"/>
              <a:t>Lack of affordable housing</a:t>
            </a:r>
          </a:p>
          <a:p>
            <a:r>
              <a:rPr lang="en-US" sz="2800" dirty="0"/>
              <a:t>Foreclosure</a:t>
            </a:r>
          </a:p>
          <a:p>
            <a:r>
              <a:rPr lang="en-US" sz="2800" dirty="0"/>
              <a:t>Mental illness (about 20%)*</a:t>
            </a:r>
          </a:p>
          <a:p>
            <a:r>
              <a:rPr lang="en-US" sz="2800" dirty="0"/>
              <a:t>Substance abuse (about 16%)*</a:t>
            </a:r>
          </a:p>
          <a:p>
            <a:r>
              <a:rPr lang="en-US" sz="2800" dirty="0"/>
              <a:t>Domestic violence</a:t>
            </a:r>
          </a:p>
          <a:p>
            <a:r>
              <a:rPr lang="en-US" sz="2800" dirty="0"/>
              <a:t>Lack of community supports</a:t>
            </a:r>
          </a:p>
          <a:p>
            <a:pPr marL="0" lvl="0" indent="0">
              <a:spcBef>
                <a:spcPts val="1200"/>
              </a:spcBef>
              <a:buNone/>
            </a:pPr>
            <a:r>
              <a:rPr lang="en-US" dirty="0">
                <a:solidFill>
                  <a:srgbClr val="FFFFFF"/>
                </a:solidFill>
              </a:rPr>
              <a:t>*</a:t>
            </a:r>
            <a:r>
              <a:rPr lang="en-US" sz="1600" dirty="0">
                <a:solidFill>
                  <a:srgbClr val="FFFFFF"/>
                </a:solidFill>
              </a:rPr>
              <a:t>National Alliance to End Homelessness, 2017 &amp; https://worldpopulationreview.com/state-rankings/homeless-population-by-state</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E948067B-A861-4E6C-A52D-4B2C1C33D187}" type="slidenum">
              <a:rPr lang="en-US" smtClean="0"/>
              <a:pPr>
                <a:defRPr/>
              </a:pPr>
              <a:t>23</a:t>
            </a:fld>
            <a:endParaRPr lang="en-US"/>
          </a:p>
        </p:txBody>
      </p:sp>
    </p:spTree>
    <p:extLst>
      <p:ext uri="{BB962C8B-B14F-4D97-AF65-F5344CB8AC3E}">
        <p14:creationId xmlns:p14="http://schemas.microsoft.com/office/powerpoint/2010/main" val="3983259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EB5DA-1474-4103-BE32-67B2BB230E0E}"/>
              </a:ext>
            </a:extLst>
          </p:cNvPr>
          <p:cNvSpPr>
            <a:spLocks noGrp="1"/>
          </p:cNvSpPr>
          <p:nvPr>
            <p:ph type="ctrTitle" sz="quarter"/>
          </p:nvPr>
        </p:nvSpPr>
        <p:spPr/>
        <p:txBody>
          <a:bodyPr/>
          <a:lstStyle/>
          <a:p>
            <a:r>
              <a:rPr lang="en-US" dirty="0"/>
              <a:t>Health Challenges for People Experiencing Homelessness</a:t>
            </a:r>
          </a:p>
        </p:txBody>
      </p:sp>
      <p:sp>
        <p:nvSpPr>
          <p:cNvPr id="3" name="Subtitle 2">
            <a:extLst>
              <a:ext uri="{FF2B5EF4-FFF2-40B4-BE49-F238E27FC236}">
                <a16:creationId xmlns:a16="http://schemas.microsoft.com/office/drawing/2014/main" id="{CFE96D99-CD29-46F7-97E9-56BCD6A1E1CE}"/>
              </a:ext>
            </a:extLst>
          </p:cNvPr>
          <p:cNvSpPr>
            <a:spLocks noGrp="1"/>
          </p:cNvSpPr>
          <p:nvPr>
            <p:ph type="subTitle" sz="quarter" idx="1"/>
          </p:nvPr>
        </p:nvSpPr>
        <p:spPr/>
        <p:txBody>
          <a:bodyPr/>
          <a:lstStyle/>
          <a:p>
            <a:endParaRPr lang="en-US"/>
          </a:p>
        </p:txBody>
      </p:sp>
      <p:sp>
        <p:nvSpPr>
          <p:cNvPr id="4" name="Slide Number Placeholder 3">
            <a:extLst>
              <a:ext uri="{FF2B5EF4-FFF2-40B4-BE49-F238E27FC236}">
                <a16:creationId xmlns:a16="http://schemas.microsoft.com/office/drawing/2014/main" id="{0F46EBF7-DFC2-4AA5-AC38-DF7DA7C8BDB0}"/>
              </a:ext>
            </a:extLst>
          </p:cNvPr>
          <p:cNvSpPr>
            <a:spLocks noGrp="1"/>
          </p:cNvSpPr>
          <p:nvPr>
            <p:ph type="sldNum" sz="quarter" idx="12"/>
          </p:nvPr>
        </p:nvSpPr>
        <p:spPr/>
        <p:txBody>
          <a:bodyPr/>
          <a:lstStyle/>
          <a:p>
            <a:pPr>
              <a:defRPr/>
            </a:pPr>
            <a:fld id="{685A465C-CE7A-4F27-9B4C-D4A7A7C14C6E}" type="slidenum">
              <a:rPr lang="en-US" smtClean="0"/>
              <a:pPr>
                <a:defRPr/>
              </a:pPr>
              <a:t>24</a:t>
            </a:fld>
            <a:endParaRPr lang="en-US" dirty="0"/>
          </a:p>
        </p:txBody>
      </p:sp>
    </p:spTree>
    <p:extLst>
      <p:ext uri="{BB962C8B-B14F-4D97-AF65-F5344CB8AC3E}">
        <p14:creationId xmlns:p14="http://schemas.microsoft.com/office/powerpoint/2010/main" val="2674467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Rectangle 2"/>
          <p:cNvSpPr>
            <a:spLocks noGrp="1" noChangeArrowheads="1"/>
          </p:cNvSpPr>
          <p:nvPr>
            <p:ph type="title"/>
          </p:nvPr>
        </p:nvSpPr>
        <p:spPr>
          <a:xfrm>
            <a:off x="609600" y="381000"/>
            <a:ext cx="8229600" cy="1063625"/>
          </a:xfrm>
        </p:spPr>
        <p:txBody>
          <a:bodyPr/>
          <a:lstStyle/>
          <a:p>
            <a:pPr eaLnBrk="1" hangingPunct="1">
              <a:defRPr/>
            </a:pPr>
            <a:r>
              <a:rPr lang="en-US" sz="3200" dirty="0"/>
              <a:t>Health Care Problems</a:t>
            </a:r>
            <a:br>
              <a:rPr lang="en-US" sz="3200" dirty="0"/>
            </a:br>
            <a:r>
              <a:rPr lang="en-US" sz="3200" dirty="0"/>
              <a:t>of Persons Experiencing Homelessness</a:t>
            </a:r>
          </a:p>
        </p:txBody>
      </p:sp>
      <p:sp>
        <p:nvSpPr>
          <p:cNvPr id="748547" name="Rectangle 3"/>
          <p:cNvSpPr>
            <a:spLocks noGrp="1" noChangeArrowheads="1"/>
          </p:cNvSpPr>
          <p:nvPr>
            <p:ph idx="1"/>
          </p:nvPr>
        </p:nvSpPr>
        <p:spPr>
          <a:xfrm>
            <a:off x="457200" y="1676400"/>
            <a:ext cx="8229600" cy="4648200"/>
          </a:xfrm>
        </p:spPr>
        <p:txBody>
          <a:bodyPr/>
          <a:lstStyle/>
          <a:p>
            <a:pPr eaLnBrk="1" hangingPunct="1">
              <a:lnSpc>
                <a:spcPct val="110000"/>
              </a:lnSpc>
              <a:defRPr/>
            </a:pPr>
            <a:r>
              <a:rPr lang="en-US" sz="2800" dirty="0"/>
              <a:t>Conditions associated with exposure to outdoors or congregate living</a:t>
            </a:r>
          </a:p>
          <a:p>
            <a:pPr lvl="1" eaLnBrk="1" hangingPunct="1">
              <a:lnSpc>
                <a:spcPct val="110000"/>
              </a:lnSpc>
              <a:defRPr/>
            </a:pPr>
            <a:r>
              <a:rPr lang="en-US" sz="2400" dirty="0"/>
              <a:t>Hypothermia, heat exhaustion, food </a:t>
            </a:r>
            <a:r>
              <a:rPr lang="en-US" sz="2400" dirty="0" err="1"/>
              <a:t>poisioning</a:t>
            </a:r>
            <a:endParaRPr lang="en-US" dirty="0"/>
          </a:p>
          <a:p>
            <a:pPr lvl="1" eaLnBrk="1" hangingPunct="1">
              <a:lnSpc>
                <a:spcPct val="110000"/>
              </a:lnSpc>
              <a:defRPr/>
            </a:pPr>
            <a:r>
              <a:rPr lang="en-US" sz="2400" dirty="0"/>
              <a:t>Acute illnesses – colds, flu, COVID-19</a:t>
            </a:r>
          </a:p>
          <a:p>
            <a:pPr eaLnBrk="1" hangingPunct="1">
              <a:lnSpc>
                <a:spcPct val="120000"/>
              </a:lnSpc>
              <a:defRPr/>
            </a:pPr>
            <a:r>
              <a:rPr lang="en-US" sz="2800" dirty="0"/>
              <a:t>Chronic diseases</a:t>
            </a:r>
          </a:p>
          <a:p>
            <a:pPr lvl="1" eaLnBrk="1" hangingPunct="1">
              <a:lnSpc>
                <a:spcPct val="120000"/>
              </a:lnSpc>
              <a:defRPr/>
            </a:pPr>
            <a:r>
              <a:rPr lang="en-US" sz="2400" dirty="0"/>
              <a:t>Diabetes, high blood pressure, asthma, </a:t>
            </a:r>
          </a:p>
          <a:p>
            <a:pPr lvl="1" eaLnBrk="1" hangingPunct="1">
              <a:lnSpc>
                <a:spcPct val="120000"/>
              </a:lnSpc>
              <a:defRPr/>
            </a:pPr>
            <a:r>
              <a:rPr lang="en-US" sz="2400" dirty="0"/>
              <a:t>Obesity, poor nutrition</a:t>
            </a:r>
          </a:p>
          <a:p>
            <a:pPr eaLnBrk="1" hangingPunct="1">
              <a:lnSpc>
                <a:spcPct val="120000"/>
              </a:lnSpc>
              <a:defRPr/>
            </a:pPr>
            <a:r>
              <a:rPr lang="en-US" sz="2800" dirty="0"/>
              <a:t>Mental illness </a:t>
            </a:r>
          </a:p>
          <a:p>
            <a:pPr eaLnBrk="1" hangingPunct="1">
              <a:lnSpc>
                <a:spcPct val="120000"/>
              </a:lnSpc>
              <a:defRPr/>
            </a:pPr>
            <a:r>
              <a:rPr kumimoji="0" lang="en-US" sz="28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omic Sans MS"/>
                <a:ea typeface="+mn-ea"/>
                <a:cs typeface="+mn-cs"/>
              </a:rPr>
              <a:t>Substance use disorders</a:t>
            </a:r>
          </a:p>
          <a:p>
            <a:pPr eaLnBrk="1" hangingPunct="1">
              <a:lnSpc>
                <a:spcPct val="120000"/>
              </a:lnSpc>
              <a:defRPr/>
            </a:pPr>
            <a:endParaRPr lang="en-US" sz="2800" dirty="0"/>
          </a:p>
          <a:p>
            <a:pPr eaLnBrk="1" hangingPunct="1">
              <a:lnSpc>
                <a:spcPct val="120000"/>
              </a:lnSpc>
              <a:defRPr/>
            </a:pPr>
            <a:endParaRPr lang="en-US" sz="2800" dirty="0"/>
          </a:p>
          <a:p>
            <a:pPr marL="0" indent="0" eaLnBrk="1" hangingPunct="1">
              <a:lnSpc>
                <a:spcPct val="110000"/>
              </a:lnSpc>
              <a:buFont typeface="Wingdings" pitchFamily="2" charset="2"/>
              <a:buNone/>
              <a:defRPr/>
            </a:pPr>
            <a:endParaRPr lang="en-US" sz="2800" dirty="0"/>
          </a:p>
          <a:p>
            <a:pPr marL="0" indent="0" eaLnBrk="1" hangingPunct="1">
              <a:lnSpc>
                <a:spcPct val="110000"/>
              </a:lnSpc>
              <a:buFont typeface="Wingdings" pitchFamily="2" charset="2"/>
              <a:buNone/>
              <a:defRPr/>
            </a:pPr>
            <a:endParaRPr lang="en-US" sz="1400" dirty="0"/>
          </a:p>
        </p:txBody>
      </p:sp>
      <p:sp>
        <p:nvSpPr>
          <p:cNvPr id="5" name="Slide Number Placeholder 5"/>
          <p:cNvSpPr>
            <a:spLocks noGrp="1"/>
          </p:cNvSpPr>
          <p:nvPr>
            <p:ph type="sldNum" sz="quarter" idx="12"/>
          </p:nvPr>
        </p:nvSpPr>
        <p:spPr/>
        <p:txBody>
          <a:bodyPr/>
          <a:lstStyle/>
          <a:p>
            <a:pPr>
              <a:defRPr/>
            </a:pPr>
            <a:fld id="{A199E35C-86E9-4691-9CC5-10883F933669}" type="slidenum">
              <a:rPr lang="en-US"/>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lstStyle/>
          <a:p>
            <a:r>
              <a:rPr lang="en-US" sz="3000" dirty="0"/>
              <a:t>Geographic / transportation barriers </a:t>
            </a:r>
          </a:p>
          <a:p>
            <a:pPr lvl="1">
              <a:spcAft>
                <a:spcPts val="600"/>
              </a:spcAft>
            </a:pPr>
            <a:r>
              <a:rPr lang="en-US" sz="2400" dirty="0"/>
              <a:t>No resources to travel to access health care</a:t>
            </a:r>
          </a:p>
          <a:p>
            <a:r>
              <a:rPr lang="en-US" sz="3000" dirty="0"/>
              <a:t>High rates of poverty &amp; unemployment</a:t>
            </a:r>
          </a:p>
          <a:p>
            <a:pPr lvl="1">
              <a:spcAft>
                <a:spcPts val="600"/>
              </a:spcAft>
            </a:pPr>
            <a:r>
              <a:rPr lang="en-US" sz="2400" dirty="0"/>
              <a:t>No income to pay for health care</a:t>
            </a:r>
          </a:p>
          <a:p>
            <a:pPr>
              <a:spcAft>
                <a:spcPts val="600"/>
              </a:spcAft>
            </a:pPr>
            <a:r>
              <a:rPr lang="en-US" sz="3000" dirty="0"/>
              <a:t>Little or no health insurance</a:t>
            </a:r>
          </a:p>
          <a:p>
            <a:pPr marL="342900" marR="0" lvl="0" indent="-342900" algn="l" defTabSz="914400" rtl="0" eaLnBrk="1" fontAlgn="base" latinLnBrk="0" hangingPunct="1">
              <a:lnSpc>
                <a:spcPct val="120000"/>
              </a:lnSpc>
              <a:spcBef>
                <a:spcPct val="20000"/>
              </a:spcBef>
              <a:spcAft>
                <a:spcPct val="0"/>
              </a:spcAft>
              <a:buClr>
                <a:srgbClr val="FFFF00"/>
              </a:buClr>
              <a:buSzTx/>
              <a:buFont typeface="Wingdings" pitchFamily="2" charset="2"/>
              <a:buChar char="v"/>
              <a:tabLst/>
              <a:defRPr/>
            </a:pPr>
            <a:r>
              <a:rPr lang="en-US" sz="2800" kern="0" dirty="0">
                <a:solidFill>
                  <a:srgbClr val="FFFFFF"/>
                </a:solidFill>
                <a:effectLst>
                  <a:outerShdw blurRad="38100" dist="38100" dir="2700000" algn="tl">
                    <a:srgbClr val="000000"/>
                  </a:outerShdw>
                </a:effectLst>
                <a:latin typeface="Comic Sans MS"/>
              </a:rPr>
              <a:t>Health disparities – higher incidence of homelessness and of health issues</a:t>
            </a:r>
          </a:p>
          <a:p>
            <a:pPr marL="800100" lvl="1" indent="-342900" eaLnBrk="1" hangingPunct="1">
              <a:lnSpc>
                <a:spcPct val="120000"/>
              </a:lnSpc>
              <a:spcBef>
                <a:spcPct val="20000"/>
              </a:spcBef>
              <a:buClr>
                <a:srgbClr val="FFFF00"/>
              </a:buClr>
              <a:buFont typeface="Wingdings" pitchFamily="2" charset="2"/>
              <a:buChar char="v"/>
              <a:defRPr/>
            </a:pPr>
            <a:r>
              <a:rPr lang="en-US" sz="2400" kern="0" dirty="0">
                <a:solidFill>
                  <a:srgbClr val="FFFFFF"/>
                </a:solidFill>
                <a:effectLst>
                  <a:outerShdw blurRad="38100" dist="38100" dir="2700000" algn="tl">
                    <a:srgbClr val="000000"/>
                  </a:outerShdw>
                </a:effectLst>
                <a:latin typeface="Comic Sans MS"/>
              </a:rPr>
              <a:t>Racial / ethnic populations</a:t>
            </a:r>
          </a:p>
          <a:p>
            <a:pPr marL="800100" lvl="1" indent="-342900" eaLnBrk="1" hangingPunct="1">
              <a:lnSpc>
                <a:spcPct val="120000"/>
              </a:lnSpc>
              <a:spcBef>
                <a:spcPct val="20000"/>
              </a:spcBef>
              <a:buClr>
                <a:srgbClr val="FFFF00"/>
              </a:buClr>
              <a:buFont typeface="Wingdings" pitchFamily="2" charset="2"/>
              <a:buChar char="v"/>
              <a:defRPr/>
            </a:pPr>
            <a:r>
              <a:rPr lang="en-US" sz="2400" kern="0" dirty="0">
                <a:solidFill>
                  <a:srgbClr val="FFFFFF"/>
                </a:solidFill>
                <a:effectLst>
                  <a:outerShdw blurRad="38100" dist="38100" dir="2700000" algn="tl">
                    <a:srgbClr val="000000"/>
                  </a:outerShdw>
                </a:effectLst>
                <a:latin typeface="Comic Sans MS"/>
              </a:rPr>
              <a:t>Low income / education</a:t>
            </a:r>
          </a:p>
          <a:p>
            <a:pPr marL="800100" lvl="1" indent="-342900" eaLnBrk="1" hangingPunct="1">
              <a:lnSpc>
                <a:spcPct val="120000"/>
              </a:lnSpc>
              <a:spcBef>
                <a:spcPct val="20000"/>
              </a:spcBef>
              <a:buClr>
                <a:srgbClr val="FFFF00"/>
              </a:buClr>
              <a:buFont typeface="Wingdings" pitchFamily="2" charset="2"/>
              <a:buChar char="v"/>
              <a:defRPr/>
            </a:pPr>
            <a:r>
              <a:rPr kumimoji="0" lang="en-US" sz="24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omic Sans MS"/>
                <a:ea typeface="+mn-ea"/>
                <a:cs typeface="+mn-cs"/>
              </a:rPr>
              <a:t>Disabilities </a:t>
            </a:r>
            <a:r>
              <a:rPr kumimoji="0" lang="en-US" sz="2800" b="0" i="0" u="none" strike="noStrike" kern="0" cap="none" spc="0" normalizeH="0" baseline="0" noProof="0" dirty="0">
                <a:ln>
                  <a:noFill/>
                </a:ln>
                <a:solidFill>
                  <a:srgbClr val="FFFFFF"/>
                </a:solidFill>
                <a:effectLst>
                  <a:outerShdw blurRad="38100" dist="38100" dir="2700000" algn="tl">
                    <a:srgbClr val="000000"/>
                  </a:outerShdw>
                </a:effectLst>
                <a:uLnTx/>
                <a:uFillTx/>
                <a:latin typeface="Comic Sans MS"/>
                <a:ea typeface="+mn-ea"/>
                <a:cs typeface="+mn-cs"/>
              </a:rPr>
              <a:t>including mental illness</a:t>
            </a:r>
          </a:p>
          <a:p>
            <a:endParaRPr lang="en-US" dirty="0"/>
          </a:p>
          <a:p>
            <a:endParaRPr lang="en-US" dirty="0"/>
          </a:p>
        </p:txBody>
      </p:sp>
      <p:sp>
        <p:nvSpPr>
          <p:cNvPr id="3" name="Title 2"/>
          <p:cNvSpPr>
            <a:spLocks noGrp="1"/>
          </p:cNvSpPr>
          <p:nvPr>
            <p:ph type="title"/>
          </p:nvPr>
        </p:nvSpPr>
        <p:spPr>
          <a:xfrm>
            <a:off x="457200" y="277813"/>
            <a:ext cx="8229600" cy="1017587"/>
          </a:xfrm>
        </p:spPr>
        <p:txBody>
          <a:bodyPr>
            <a:normAutofit/>
          </a:bodyPr>
          <a:lstStyle/>
          <a:p>
            <a:pPr algn="ctr"/>
            <a:r>
              <a:rPr lang="en-US" dirty="0"/>
              <a:t>Health Care Access Issues</a:t>
            </a:r>
          </a:p>
        </p:txBody>
      </p:sp>
    </p:spTree>
    <p:extLst>
      <p:ext uri="{BB962C8B-B14F-4D97-AF65-F5344CB8AC3E}">
        <p14:creationId xmlns:p14="http://schemas.microsoft.com/office/powerpoint/2010/main" val="398615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3DCC4-ED4F-4D2B-9600-A4DEFE5EFADA}"/>
              </a:ext>
            </a:extLst>
          </p:cNvPr>
          <p:cNvSpPr>
            <a:spLocks noGrp="1"/>
          </p:cNvSpPr>
          <p:nvPr>
            <p:ph type="title"/>
          </p:nvPr>
        </p:nvSpPr>
        <p:spPr>
          <a:xfrm>
            <a:off x="457200" y="1143000"/>
            <a:ext cx="8229600" cy="1398587"/>
          </a:xfrm>
        </p:spPr>
        <p:txBody>
          <a:bodyPr/>
          <a:lstStyle/>
          <a:p>
            <a:pPr lvl="0" eaLnBrk="1" hangingPunct="1">
              <a:spcBef>
                <a:spcPct val="20000"/>
              </a:spcBef>
              <a:buClr>
                <a:srgbClr val="FFFF00"/>
              </a:buClr>
              <a:defRPr/>
            </a:pPr>
            <a:r>
              <a:rPr lang="en-US" sz="3200" dirty="0"/>
              <a:t>River Region </a:t>
            </a:r>
            <a:br>
              <a:rPr lang="en-US" sz="3200" dirty="0"/>
            </a:br>
            <a:r>
              <a:rPr lang="en-US" sz="3200" dirty="0"/>
              <a:t>Health Care for the Homeless </a:t>
            </a:r>
            <a:br>
              <a:rPr lang="en-US" sz="3200" dirty="0"/>
            </a:br>
            <a:r>
              <a:rPr lang="en-US" sz="3200" dirty="0"/>
              <a:t>Needs Assessment</a:t>
            </a:r>
            <a:br>
              <a:rPr lang="en-US" sz="4000" dirty="0"/>
            </a:br>
            <a:r>
              <a:rPr lang="en-US" sz="2000" b="0" dirty="0">
                <a:solidFill>
                  <a:srgbClr val="FFFFFF"/>
                </a:solidFill>
                <a:ea typeface="+mn-ea"/>
                <a:cs typeface="+mn-cs"/>
              </a:rPr>
              <a:t>Montgomery Area Community Wellness Coalition 2009-2010</a:t>
            </a:r>
            <a:br>
              <a:rPr lang="en-US" sz="2400" b="0" dirty="0">
                <a:solidFill>
                  <a:srgbClr val="FFFFFF"/>
                </a:solidFill>
                <a:ea typeface="+mn-ea"/>
                <a:cs typeface="+mn-cs"/>
              </a:rPr>
            </a:br>
            <a:br>
              <a:rPr lang="en-US" sz="4000" dirty="0"/>
            </a:br>
            <a:endParaRPr lang="en-US" sz="4000" dirty="0"/>
          </a:p>
        </p:txBody>
      </p:sp>
      <p:sp>
        <p:nvSpPr>
          <p:cNvPr id="3" name="Content Placeholder 2">
            <a:extLst>
              <a:ext uri="{FF2B5EF4-FFF2-40B4-BE49-F238E27FC236}">
                <a16:creationId xmlns:a16="http://schemas.microsoft.com/office/drawing/2014/main" id="{CAE428E8-70ED-49F8-8251-4614DBE81802}"/>
              </a:ext>
            </a:extLst>
          </p:cNvPr>
          <p:cNvSpPr>
            <a:spLocks noGrp="1"/>
          </p:cNvSpPr>
          <p:nvPr>
            <p:ph idx="1"/>
          </p:nvPr>
        </p:nvSpPr>
        <p:spPr>
          <a:xfrm>
            <a:off x="457200" y="2819400"/>
            <a:ext cx="8229600" cy="3311525"/>
          </a:xfrm>
        </p:spPr>
        <p:txBody>
          <a:bodyPr/>
          <a:lstStyle/>
          <a:p>
            <a:pPr eaLnBrk="1" hangingPunct="1">
              <a:defRPr/>
            </a:pPr>
            <a:r>
              <a:rPr lang="en-US" dirty="0"/>
              <a:t>RRHCC Health Care Access Survey</a:t>
            </a:r>
          </a:p>
          <a:p>
            <a:pPr lvl="1" eaLnBrk="1" hangingPunct="1">
              <a:defRPr/>
            </a:pPr>
            <a:r>
              <a:rPr lang="en-US" dirty="0"/>
              <a:t>Sheltered Homeless</a:t>
            </a:r>
          </a:p>
          <a:p>
            <a:pPr lvl="1" eaLnBrk="1" hangingPunct="1">
              <a:defRPr/>
            </a:pPr>
            <a:r>
              <a:rPr lang="en-US" dirty="0"/>
              <a:t>Unsheltered Homeless</a:t>
            </a:r>
          </a:p>
          <a:p>
            <a:pPr lvl="1" eaLnBrk="1" hangingPunct="1">
              <a:defRPr/>
            </a:pPr>
            <a:r>
              <a:rPr lang="en-US" dirty="0"/>
              <a:t>211 Connects Callers</a:t>
            </a:r>
          </a:p>
          <a:p>
            <a:pPr eaLnBrk="1" hangingPunct="1">
              <a:defRPr/>
            </a:pPr>
            <a:r>
              <a:rPr lang="en-US" dirty="0"/>
              <a:t>MACH Annual Homeless Enumeration</a:t>
            </a:r>
          </a:p>
          <a:p>
            <a:pPr eaLnBrk="1" hangingPunct="1">
              <a:defRPr/>
            </a:pPr>
            <a:r>
              <a:rPr lang="en-US" dirty="0"/>
              <a:t>Focus groups</a:t>
            </a:r>
          </a:p>
        </p:txBody>
      </p:sp>
    </p:spTree>
    <p:extLst>
      <p:ext uri="{BB962C8B-B14F-4D97-AF65-F5344CB8AC3E}">
        <p14:creationId xmlns:p14="http://schemas.microsoft.com/office/powerpoint/2010/main" val="1399733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6" name="Rectangle 2">
            <a:extLst>
              <a:ext uri="{FF2B5EF4-FFF2-40B4-BE49-F238E27FC236}">
                <a16:creationId xmlns:a16="http://schemas.microsoft.com/office/drawing/2014/main" id="{EF748968-206A-4E84-B08C-FDE8E87D6664}"/>
              </a:ext>
            </a:extLst>
          </p:cNvPr>
          <p:cNvSpPr>
            <a:spLocks noGrp="1" noChangeArrowheads="1"/>
          </p:cNvSpPr>
          <p:nvPr>
            <p:ph type="title"/>
          </p:nvPr>
        </p:nvSpPr>
        <p:spPr/>
        <p:txBody>
          <a:bodyPr/>
          <a:lstStyle/>
          <a:p>
            <a:pPr eaLnBrk="1" hangingPunct="1">
              <a:defRPr/>
            </a:pPr>
            <a:r>
              <a:rPr lang="en-US" sz="4000" dirty="0"/>
              <a:t>Homeless</a:t>
            </a:r>
            <a:br>
              <a:rPr lang="en-US" sz="4000" dirty="0"/>
            </a:br>
            <a:r>
              <a:rPr lang="en-US" sz="4000" dirty="0"/>
              <a:t>Health Care Access Survey</a:t>
            </a:r>
          </a:p>
        </p:txBody>
      </p:sp>
      <p:sp>
        <p:nvSpPr>
          <p:cNvPr id="763907" name="Rectangle 3">
            <a:extLst>
              <a:ext uri="{FF2B5EF4-FFF2-40B4-BE49-F238E27FC236}">
                <a16:creationId xmlns:a16="http://schemas.microsoft.com/office/drawing/2014/main" id="{DA6D2594-3FFE-4D3F-BF07-78F2EC4158F6}"/>
              </a:ext>
            </a:extLst>
          </p:cNvPr>
          <p:cNvSpPr>
            <a:spLocks noGrp="1" noChangeArrowheads="1"/>
          </p:cNvSpPr>
          <p:nvPr>
            <p:ph idx="1"/>
          </p:nvPr>
        </p:nvSpPr>
        <p:spPr>
          <a:xfrm>
            <a:off x="381000" y="1828800"/>
            <a:ext cx="8229600" cy="4648200"/>
          </a:xfrm>
        </p:spPr>
        <p:txBody>
          <a:bodyPr/>
          <a:lstStyle/>
          <a:p>
            <a:pPr eaLnBrk="1" hangingPunct="1">
              <a:defRPr/>
            </a:pPr>
            <a:r>
              <a:rPr lang="en-US" sz="2400" dirty="0"/>
              <a:t>Surveyed homeless persons about Access to health care</a:t>
            </a:r>
          </a:p>
          <a:p>
            <a:pPr lvl="1" eaLnBrk="1" hangingPunct="1">
              <a:defRPr/>
            </a:pPr>
            <a:r>
              <a:rPr lang="en-US" sz="1800" dirty="0"/>
              <a:t>In shelters</a:t>
            </a:r>
          </a:p>
          <a:p>
            <a:pPr lvl="1" eaLnBrk="1" hangingPunct="1">
              <a:defRPr/>
            </a:pPr>
            <a:r>
              <a:rPr lang="en-US" sz="1800" dirty="0"/>
              <a:t>On the street</a:t>
            </a:r>
          </a:p>
          <a:p>
            <a:pPr lvl="1" eaLnBrk="1" hangingPunct="1">
              <a:defRPr/>
            </a:pPr>
            <a:r>
              <a:rPr lang="en-US" sz="1800" dirty="0"/>
              <a:t>Through 211 calls</a:t>
            </a:r>
          </a:p>
          <a:p>
            <a:pPr eaLnBrk="1" hangingPunct="1">
              <a:defRPr/>
            </a:pPr>
            <a:r>
              <a:rPr lang="en-US" sz="2400" dirty="0"/>
              <a:t>37% have a chronic condition</a:t>
            </a:r>
          </a:p>
          <a:p>
            <a:pPr eaLnBrk="1" hangingPunct="1">
              <a:defRPr/>
            </a:pPr>
            <a:r>
              <a:rPr lang="en-US" sz="2400" dirty="0"/>
              <a:t>48% have a disability</a:t>
            </a:r>
          </a:p>
          <a:p>
            <a:pPr eaLnBrk="1" hangingPunct="1">
              <a:defRPr/>
            </a:pPr>
            <a:r>
              <a:rPr lang="en-US" sz="2400" dirty="0"/>
              <a:t>64% have no insurance</a:t>
            </a:r>
          </a:p>
          <a:p>
            <a:pPr eaLnBrk="1" hangingPunct="1">
              <a:defRPr/>
            </a:pPr>
            <a:r>
              <a:rPr lang="en-US" sz="2400" dirty="0"/>
              <a:t>29% never able to access health care</a:t>
            </a:r>
          </a:p>
          <a:p>
            <a:pPr eaLnBrk="1" hangingPunct="1">
              <a:defRPr/>
            </a:pPr>
            <a:r>
              <a:rPr lang="en-US" sz="2400" dirty="0"/>
              <a:t>42% cannot afford health care</a:t>
            </a:r>
          </a:p>
          <a:p>
            <a:pPr eaLnBrk="1" hangingPunct="1">
              <a:defRPr/>
            </a:pPr>
            <a:r>
              <a:rPr lang="en-US" sz="2400" dirty="0"/>
              <a:t>42% receive their care in the emergency room</a:t>
            </a:r>
          </a:p>
          <a:p>
            <a:pPr marL="0" indent="0" eaLnBrk="1" hangingPunct="1">
              <a:buFont typeface="Wingdings" panose="05000000000000000000" pitchFamily="2" charset="2"/>
              <a:buNone/>
              <a:defRPr/>
            </a:pPr>
            <a:endParaRPr lang="en-US" sz="2400" dirty="0"/>
          </a:p>
          <a:p>
            <a:pPr eaLnBrk="1" hangingPunct="1">
              <a:defRPr/>
            </a:pPr>
            <a:endParaRPr lang="en-US" sz="2400" dirty="0"/>
          </a:p>
          <a:p>
            <a:pPr marL="0" indent="0" eaLnBrk="1" hangingPunct="1">
              <a:lnSpc>
                <a:spcPct val="120000"/>
              </a:lnSpc>
              <a:buFont typeface="Wingdings" panose="05000000000000000000" pitchFamily="2" charset="2"/>
              <a:buNone/>
              <a:defRPr/>
            </a:pPr>
            <a:endParaRPr lang="en-US" sz="2800" dirty="0"/>
          </a:p>
        </p:txBody>
      </p:sp>
      <p:sp>
        <p:nvSpPr>
          <p:cNvPr id="5" name="Slide Number Placeholder 5">
            <a:extLst>
              <a:ext uri="{FF2B5EF4-FFF2-40B4-BE49-F238E27FC236}">
                <a16:creationId xmlns:a16="http://schemas.microsoft.com/office/drawing/2014/main" id="{36C5F534-6943-49C0-A47E-CC8B3A3C7170}"/>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C62ADF5-A2B9-4362-89D4-514F5CCA1BED}" type="slidenum">
              <a:rPr lang="en-US" altLang="en-US"/>
              <a:pPr/>
              <a:t>28</a:t>
            </a:fld>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600" dirty="0"/>
              <a:t>Montgomery Annual Homeless</a:t>
            </a:r>
            <a:br>
              <a:rPr lang="en-US" sz="3600" dirty="0"/>
            </a:br>
            <a:r>
              <a:rPr lang="en-US" sz="3600" dirty="0"/>
              <a:t>Enumeration - Health Problems </a:t>
            </a:r>
          </a:p>
        </p:txBody>
      </p:sp>
      <p:sp>
        <p:nvSpPr>
          <p:cNvPr id="4" name="Slide Number Placeholder 3"/>
          <p:cNvSpPr>
            <a:spLocks noGrp="1"/>
          </p:cNvSpPr>
          <p:nvPr>
            <p:ph type="sldNum" sz="quarter" idx="12"/>
          </p:nvPr>
        </p:nvSpPr>
        <p:spPr/>
        <p:txBody>
          <a:bodyPr/>
          <a:lstStyle/>
          <a:p>
            <a:pPr>
              <a:defRPr/>
            </a:pPr>
            <a:fld id="{152F9165-048C-4FF9-90BF-F059B518602B}" type="slidenum">
              <a:rPr lang="en-US"/>
              <a:pPr>
                <a:defRPr/>
              </a:pPr>
              <a:t>29</a:t>
            </a:fld>
            <a:endParaRPr lang="en-US"/>
          </a:p>
        </p:txBody>
      </p:sp>
      <p:graphicFrame>
        <p:nvGraphicFramePr>
          <p:cNvPr id="9" name="Content Placeholder 8"/>
          <p:cNvGraphicFramePr>
            <a:graphicFrameLocks noGrp="1"/>
          </p:cNvGraphicFramePr>
          <p:nvPr>
            <p:ph idx="1"/>
          </p:nvPr>
        </p:nvGraphicFramePr>
        <p:xfrm>
          <a:off x="762000" y="1828800"/>
          <a:ext cx="7391399" cy="4343403"/>
        </p:xfrm>
        <a:graphic>
          <a:graphicData uri="http://schemas.openxmlformats.org/drawingml/2006/table">
            <a:tbl>
              <a:tblPr>
                <a:tableStyleId>{5C22544A-7EE6-4342-B048-85BDC9FD1C3A}</a:tableStyleId>
              </a:tblPr>
              <a:tblGrid>
                <a:gridCol w="304800">
                  <a:extLst>
                    <a:ext uri="{9D8B030D-6E8A-4147-A177-3AD203B41FA5}">
                      <a16:colId xmlns:a16="http://schemas.microsoft.com/office/drawing/2014/main" val="20000"/>
                    </a:ext>
                  </a:extLst>
                </a:gridCol>
                <a:gridCol w="3351162">
                  <a:extLst>
                    <a:ext uri="{9D8B030D-6E8A-4147-A177-3AD203B41FA5}">
                      <a16:colId xmlns:a16="http://schemas.microsoft.com/office/drawing/2014/main" val="20001"/>
                    </a:ext>
                  </a:extLst>
                </a:gridCol>
                <a:gridCol w="1601838">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304799">
                  <a:extLst>
                    <a:ext uri="{9D8B030D-6E8A-4147-A177-3AD203B41FA5}">
                      <a16:colId xmlns:a16="http://schemas.microsoft.com/office/drawing/2014/main" val="20004"/>
                    </a:ext>
                  </a:extLst>
                </a:gridCol>
              </a:tblGrid>
              <a:tr h="548026">
                <a:tc>
                  <a:txBody>
                    <a:bodyPr/>
                    <a:lstStyle/>
                    <a:p>
                      <a:pPr algn="l" fontAlgn="b"/>
                      <a:endParaRPr lang="en-US" sz="1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548026">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dirty="0">
                          <a:effectLst/>
                        </a:rPr>
                        <a:t> </a:t>
                      </a:r>
                      <a:r>
                        <a:rPr lang="en-US" sz="2400" u="sng" strike="noStrike" dirty="0">
                          <a:effectLst/>
                        </a:rPr>
                        <a:t>Health Problems</a:t>
                      </a:r>
                      <a:endParaRPr lang="en-US" sz="2400" b="0" i="0" u="sng" strike="noStrike" dirty="0">
                        <a:solidFill>
                          <a:srgbClr val="000000"/>
                        </a:solidFill>
                        <a:effectLst/>
                        <a:latin typeface="Calibri"/>
                      </a:endParaRPr>
                    </a:p>
                  </a:txBody>
                  <a:tcPr marL="9525" marR="9525" marT="9525" marB="0" anchor="b"/>
                </a:tc>
                <a:tc>
                  <a:txBody>
                    <a:bodyPr/>
                    <a:lstStyle/>
                    <a:p>
                      <a:pPr algn="l" fontAlgn="b"/>
                      <a:r>
                        <a:rPr lang="en-US" sz="2400" u="sng" strike="noStrike" dirty="0">
                          <a:effectLst/>
                        </a:rPr>
                        <a:t>Sheltered</a:t>
                      </a:r>
                      <a:endParaRPr lang="en-US" sz="2400" b="1" i="0" u="sng" strike="noStrike" dirty="0">
                        <a:solidFill>
                          <a:srgbClr val="000000"/>
                        </a:solidFill>
                        <a:effectLst/>
                        <a:latin typeface="Calibri"/>
                      </a:endParaRPr>
                    </a:p>
                  </a:txBody>
                  <a:tcPr marL="9525" marR="9525" marT="9525" marB="0" anchor="b"/>
                </a:tc>
                <a:tc>
                  <a:txBody>
                    <a:bodyPr/>
                    <a:lstStyle/>
                    <a:p>
                      <a:pPr algn="l" fontAlgn="b"/>
                      <a:r>
                        <a:rPr lang="en-US" sz="2400" u="sng" strike="noStrike" dirty="0">
                          <a:effectLst/>
                        </a:rPr>
                        <a:t>Unsheltered</a:t>
                      </a:r>
                      <a:endParaRPr lang="en-US" sz="2400" b="1" i="0" u="sng"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548026">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dirty="0">
                          <a:effectLst/>
                        </a:rPr>
                        <a:t>Disability</a:t>
                      </a:r>
                      <a:endParaRPr lang="en-US" sz="2400" b="0" i="0" u="none" strike="noStrike" dirty="0">
                        <a:solidFill>
                          <a:srgbClr val="000000"/>
                        </a:solidFill>
                        <a:effectLst/>
                        <a:latin typeface="Calibri"/>
                      </a:endParaRPr>
                    </a:p>
                  </a:txBody>
                  <a:tcPr marL="9525" marR="9525" marT="9525" marB="0" anchor="b"/>
                </a:tc>
                <a:tc>
                  <a:txBody>
                    <a:bodyPr/>
                    <a:lstStyle/>
                    <a:p>
                      <a:pPr algn="ctr" fontAlgn="b"/>
                      <a:r>
                        <a:rPr lang="en-US" sz="2400" u="none" strike="noStrike" dirty="0">
                          <a:effectLst/>
                        </a:rPr>
                        <a:t>29%</a:t>
                      </a:r>
                      <a:endParaRPr lang="en-US" sz="2400" b="0" i="0" u="none" strike="noStrike" dirty="0">
                        <a:solidFill>
                          <a:srgbClr val="000000"/>
                        </a:solidFill>
                        <a:effectLst/>
                        <a:latin typeface="Calibri"/>
                      </a:endParaRPr>
                    </a:p>
                  </a:txBody>
                  <a:tcPr marL="9525" marR="9525" marT="9525" marB="0" anchor="b"/>
                </a:tc>
                <a:tc>
                  <a:txBody>
                    <a:bodyPr/>
                    <a:lstStyle/>
                    <a:p>
                      <a:pPr algn="ctr" fontAlgn="b"/>
                      <a:r>
                        <a:rPr lang="en-US" sz="2400" u="none" strike="noStrike">
                          <a:effectLst/>
                        </a:rPr>
                        <a:t>21%</a:t>
                      </a:r>
                      <a:endParaRPr lang="en-US" sz="2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548026">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Health Problem</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24%</a:t>
                      </a:r>
                      <a:endParaRPr lang="en-US" sz="2400" b="0" i="0" u="none" strike="noStrike" dirty="0">
                        <a:solidFill>
                          <a:srgbClr val="000000"/>
                        </a:solidFill>
                        <a:effectLst/>
                        <a:latin typeface="Calibri"/>
                      </a:endParaRPr>
                    </a:p>
                  </a:txBody>
                  <a:tcPr marL="9525" marR="9525" marT="9525" marB="0" anchor="b"/>
                </a:tc>
                <a:tc>
                  <a:txBody>
                    <a:bodyPr/>
                    <a:lstStyle/>
                    <a:p>
                      <a:pPr algn="ctr" fontAlgn="b"/>
                      <a:r>
                        <a:rPr lang="en-US" sz="2400" u="none" strike="noStrike" dirty="0">
                          <a:effectLst/>
                        </a:rPr>
                        <a:t>28%</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507221">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Mental Health Problem</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a:effectLst/>
                        </a:rPr>
                        <a:t>64%</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24%</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548026">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HIV/AIDS</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a:effectLst/>
                        </a:rPr>
                        <a:t>4%</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1%</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548026">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Alcohol/Drug Problem</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a:effectLst/>
                        </a:rPr>
                        <a:t>37%</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36%</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548026">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ctr" fontAlgn="b"/>
                      <a:endParaRPr lang="en-US" sz="1400" b="0" i="0" u="none" strike="noStrike">
                        <a:solidFill>
                          <a:srgbClr val="000000"/>
                        </a:solidFill>
                        <a:effectLst/>
                        <a:latin typeface="Calibri"/>
                      </a:endParaRPr>
                    </a:p>
                  </a:txBody>
                  <a:tcPr marL="9525" marR="9525" marT="9525" marB="0" anchor="b"/>
                </a:tc>
                <a:tc>
                  <a:txBody>
                    <a:bodyPr/>
                    <a:lstStyle/>
                    <a:p>
                      <a:pPr algn="ctr" fontAlgn="b"/>
                      <a:endParaRPr lang="en-US" sz="1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82B03-DB70-4EBC-8AB5-28EA7846C8E7}"/>
              </a:ext>
            </a:extLst>
          </p:cNvPr>
          <p:cNvSpPr>
            <a:spLocks noGrp="1"/>
          </p:cNvSpPr>
          <p:nvPr>
            <p:ph type="title"/>
          </p:nvPr>
        </p:nvSpPr>
        <p:spPr/>
        <p:txBody>
          <a:bodyPr/>
          <a:lstStyle/>
          <a:p>
            <a:r>
              <a:rPr lang="en-US" dirty="0"/>
              <a:t>Health Care and Homelessness</a:t>
            </a:r>
          </a:p>
        </p:txBody>
      </p:sp>
      <p:sp>
        <p:nvSpPr>
          <p:cNvPr id="3" name="Content Placeholder 2">
            <a:extLst>
              <a:ext uri="{FF2B5EF4-FFF2-40B4-BE49-F238E27FC236}">
                <a16:creationId xmlns:a16="http://schemas.microsoft.com/office/drawing/2014/main" id="{DA5B5B52-DBE7-4E05-829D-736A92043C2B}"/>
              </a:ext>
            </a:extLst>
          </p:cNvPr>
          <p:cNvSpPr>
            <a:spLocks noGrp="1"/>
          </p:cNvSpPr>
          <p:nvPr>
            <p:ph idx="1"/>
          </p:nvPr>
        </p:nvSpPr>
        <p:spPr/>
        <p:txBody>
          <a:bodyPr/>
          <a:lstStyle/>
          <a:p>
            <a:pPr marL="0" marR="0" indent="0">
              <a:lnSpc>
                <a:spcPct val="107000"/>
              </a:lnSpc>
              <a:spcBef>
                <a:spcPts val="600"/>
              </a:spcBef>
              <a:spcAft>
                <a:spcPts val="800"/>
              </a:spcAft>
              <a:buNone/>
            </a:pPr>
            <a:r>
              <a:rPr lang="en-US" sz="2400" b="1" u="sng" dirty="0">
                <a:effectLst/>
                <a:latin typeface="+mj-lt"/>
                <a:ea typeface="Calibri" panose="020F0502020204030204" pitchFamily="34" charset="0"/>
                <a:cs typeface="Times New Roman" panose="02020603050405020304" pitchFamily="18" charset="0"/>
              </a:rPr>
              <a:t>Objectives</a:t>
            </a:r>
            <a:r>
              <a:rPr lang="en-US" sz="2400" dirty="0">
                <a:effectLst/>
                <a:latin typeface="+mj-lt"/>
                <a:ea typeface="Calibri" panose="020F0502020204030204" pitchFamily="34" charset="0"/>
                <a:cs typeface="Times New Roman" panose="02020603050405020304" pitchFamily="18" charset="0"/>
              </a:rPr>
              <a:t>:</a:t>
            </a:r>
          </a:p>
          <a:p>
            <a:pPr marL="228600" marR="0" lvl="0" indent="-457200">
              <a:spcBef>
                <a:spcPts val="1000"/>
              </a:spcBef>
              <a:spcAft>
                <a:spcPts val="0"/>
              </a:spcAft>
              <a:buFont typeface="+mj-lt"/>
              <a:buAutoNum type="arabicPeriod"/>
            </a:pPr>
            <a:r>
              <a:rPr lang="en-US" sz="2400" dirty="0">
                <a:effectLst/>
                <a:latin typeface="+mj-lt"/>
                <a:ea typeface="Times New Roman" panose="02020603050405020304" pitchFamily="18" charset="0"/>
              </a:rPr>
              <a:t>Understand some of the characteristics of people experiencing homelessness</a:t>
            </a:r>
          </a:p>
          <a:p>
            <a:pPr indent="-475488">
              <a:spcBef>
                <a:spcPts val="1000"/>
              </a:spcBef>
              <a:spcAft>
                <a:spcPts val="0"/>
              </a:spcAft>
              <a:buFont typeface="+mj-lt"/>
              <a:buAutoNum type="arabicPeriod"/>
            </a:pPr>
            <a:r>
              <a:rPr lang="en-US" sz="2400" dirty="0">
                <a:effectLst/>
                <a:latin typeface="+mj-lt"/>
                <a:ea typeface="Times New Roman" panose="02020603050405020304" pitchFamily="18" charset="0"/>
              </a:rPr>
              <a:t>Describe at least three health challenges faced by people without homes</a:t>
            </a:r>
          </a:p>
          <a:p>
            <a:pPr indent="-475488">
              <a:spcBef>
                <a:spcPts val="1000"/>
              </a:spcBef>
              <a:spcAft>
                <a:spcPts val="0"/>
              </a:spcAft>
              <a:buFont typeface="+mj-lt"/>
              <a:buAutoNum type="arabicPeriod"/>
            </a:pPr>
            <a:r>
              <a:rPr lang="en-US" sz="2400" dirty="0">
                <a:effectLst/>
                <a:latin typeface="+mj-lt"/>
                <a:ea typeface="Times New Roman" panose="02020603050405020304" pitchFamily="18" charset="0"/>
              </a:rPr>
              <a:t>Become familiar with some of the data related to homelessness and healthcare</a:t>
            </a:r>
          </a:p>
          <a:p>
            <a:pPr indent="-475488">
              <a:spcBef>
                <a:spcPts val="1000"/>
              </a:spcBef>
              <a:spcAft>
                <a:spcPts val="0"/>
              </a:spcAft>
              <a:buFont typeface="+mj-lt"/>
              <a:buAutoNum type="arabicPeriod"/>
            </a:pPr>
            <a:r>
              <a:rPr lang="en-US" sz="2400" dirty="0">
                <a:effectLst/>
                <a:latin typeface="+mj-lt"/>
                <a:ea typeface="Times New Roman" panose="02020603050405020304" pitchFamily="18" charset="0"/>
              </a:rPr>
              <a:t>List at least three resources needed in the community to meet health care needs of people experiencing homelessness</a:t>
            </a:r>
          </a:p>
          <a:p>
            <a:endParaRPr lang="en-US" dirty="0"/>
          </a:p>
        </p:txBody>
      </p:sp>
      <p:sp>
        <p:nvSpPr>
          <p:cNvPr id="4" name="Slide Number Placeholder 3">
            <a:extLst>
              <a:ext uri="{FF2B5EF4-FFF2-40B4-BE49-F238E27FC236}">
                <a16:creationId xmlns:a16="http://schemas.microsoft.com/office/drawing/2014/main" id="{A1A274EA-7946-4D95-B8EB-290FD9C68333}"/>
              </a:ext>
            </a:extLst>
          </p:cNvPr>
          <p:cNvSpPr>
            <a:spLocks noGrp="1"/>
          </p:cNvSpPr>
          <p:nvPr>
            <p:ph type="sldNum" sz="quarter" idx="12"/>
          </p:nvPr>
        </p:nvSpPr>
        <p:spPr/>
        <p:txBody>
          <a:bodyPr/>
          <a:lstStyle/>
          <a:p>
            <a:pPr>
              <a:defRPr/>
            </a:pPr>
            <a:fld id="{E948067B-A861-4E6C-A52D-4B2C1C33D187}" type="slidenum">
              <a:rPr lang="en-US" smtClean="0"/>
              <a:pPr>
                <a:defRPr/>
              </a:pPr>
              <a:t>3</a:t>
            </a:fld>
            <a:endParaRPr lang="en-US" dirty="0"/>
          </a:p>
        </p:txBody>
      </p:sp>
    </p:spTree>
    <p:extLst>
      <p:ext uri="{BB962C8B-B14F-4D97-AF65-F5344CB8AC3E}">
        <p14:creationId xmlns:p14="http://schemas.microsoft.com/office/powerpoint/2010/main" val="15790201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600" dirty="0"/>
              <a:t>Montgomery Annual Homeless</a:t>
            </a:r>
            <a:br>
              <a:rPr lang="en-US" sz="3600" dirty="0"/>
            </a:br>
            <a:r>
              <a:rPr lang="en-US" sz="3600" dirty="0"/>
              <a:t>Enumeration  - Health Care Needs</a:t>
            </a:r>
          </a:p>
        </p:txBody>
      </p:sp>
      <p:graphicFrame>
        <p:nvGraphicFramePr>
          <p:cNvPr id="5" name="Content Placeholder 4"/>
          <p:cNvGraphicFramePr>
            <a:graphicFrameLocks noGrp="1"/>
          </p:cNvGraphicFramePr>
          <p:nvPr>
            <p:ph idx="1"/>
          </p:nvPr>
        </p:nvGraphicFramePr>
        <p:xfrm>
          <a:off x="838200" y="2057400"/>
          <a:ext cx="7391399" cy="4038601"/>
        </p:xfrm>
        <a:graphic>
          <a:graphicData uri="http://schemas.openxmlformats.org/drawingml/2006/table">
            <a:tbl>
              <a:tblPr>
                <a:tableStyleId>{5C22544A-7EE6-4342-B048-85BDC9FD1C3A}</a:tableStyleId>
              </a:tblPr>
              <a:tblGrid>
                <a:gridCol w="527608">
                  <a:extLst>
                    <a:ext uri="{9D8B030D-6E8A-4147-A177-3AD203B41FA5}">
                      <a16:colId xmlns:a16="http://schemas.microsoft.com/office/drawing/2014/main" val="20000"/>
                    </a:ext>
                  </a:extLst>
                </a:gridCol>
                <a:gridCol w="3206192">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304799">
                  <a:extLst>
                    <a:ext uri="{9D8B030D-6E8A-4147-A177-3AD203B41FA5}">
                      <a16:colId xmlns:a16="http://schemas.microsoft.com/office/drawing/2014/main" val="20004"/>
                    </a:ext>
                  </a:extLst>
                </a:gridCol>
              </a:tblGrid>
              <a:tr h="504462">
                <a:tc>
                  <a:txBody>
                    <a:bodyPr/>
                    <a:lstStyle/>
                    <a:p>
                      <a:pPr algn="l" fontAlgn="b"/>
                      <a:endParaRPr lang="en-US" sz="1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504462">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dirty="0">
                          <a:effectLst/>
                        </a:rPr>
                        <a:t> </a:t>
                      </a:r>
                      <a:r>
                        <a:rPr lang="en-US" sz="2400" u="sng" strike="noStrike" dirty="0">
                          <a:effectLst/>
                        </a:rPr>
                        <a:t>Needs</a:t>
                      </a:r>
                      <a:endParaRPr lang="en-US" sz="2400" b="0" i="0" u="sng" strike="noStrike" dirty="0">
                        <a:solidFill>
                          <a:srgbClr val="000000"/>
                        </a:solidFill>
                        <a:effectLst/>
                        <a:latin typeface="Calibri"/>
                      </a:endParaRPr>
                    </a:p>
                  </a:txBody>
                  <a:tcPr marL="9525" marR="9525" marT="9525" marB="0" anchor="b"/>
                </a:tc>
                <a:tc>
                  <a:txBody>
                    <a:bodyPr/>
                    <a:lstStyle/>
                    <a:p>
                      <a:pPr algn="l" fontAlgn="b"/>
                      <a:r>
                        <a:rPr lang="en-US" sz="2400" u="sng" strike="noStrike" dirty="0">
                          <a:effectLst/>
                        </a:rPr>
                        <a:t>Sheltered</a:t>
                      </a:r>
                      <a:endParaRPr lang="en-US" sz="2400" b="1" i="0" u="sng" strike="noStrike" dirty="0">
                        <a:solidFill>
                          <a:srgbClr val="000000"/>
                        </a:solidFill>
                        <a:effectLst/>
                        <a:latin typeface="Calibri"/>
                      </a:endParaRPr>
                    </a:p>
                  </a:txBody>
                  <a:tcPr marL="9525" marR="9525" marT="9525" marB="0" anchor="b"/>
                </a:tc>
                <a:tc>
                  <a:txBody>
                    <a:bodyPr/>
                    <a:lstStyle/>
                    <a:p>
                      <a:pPr algn="l" fontAlgn="b"/>
                      <a:r>
                        <a:rPr lang="en-US" sz="2400" u="sng" strike="noStrike" dirty="0">
                          <a:effectLst/>
                        </a:rPr>
                        <a:t>Unsheltered</a:t>
                      </a:r>
                      <a:endParaRPr lang="en-US" sz="2400" b="1" i="0" u="sng"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1"/>
                  </a:ext>
                </a:extLst>
              </a:tr>
              <a:tr h="504462">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dirty="0">
                          <a:effectLst/>
                        </a:rPr>
                        <a:t>Medical Care</a:t>
                      </a:r>
                      <a:endParaRPr lang="en-US" sz="2400" b="0" i="0" u="none" strike="noStrike" dirty="0">
                        <a:solidFill>
                          <a:srgbClr val="000000"/>
                        </a:solidFill>
                        <a:effectLst/>
                        <a:latin typeface="Calibri"/>
                      </a:endParaRPr>
                    </a:p>
                  </a:txBody>
                  <a:tcPr marL="9525" marR="9525" marT="9525" marB="0" anchor="b"/>
                </a:tc>
                <a:tc>
                  <a:txBody>
                    <a:bodyPr/>
                    <a:lstStyle/>
                    <a:p>
                      <a:pPr algn="ctr" fontAlgn="b"/>
                      <a:r>
                        <a:rPr lang="en-US" sz="2400" u="none" strike="noStrike">
                          <a:effectLst/>
                        </a:rPr>
                        <a:t>20%</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 26%</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504462">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Medication</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a:effectLst/>
                        </a:rPr>
                        <a:t>14%</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 17%</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504462">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Dental Care</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a:effectLst/>
                        </a:rPr>
                        <a:t>28%</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 47%</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4"/>
                  </a:ext>
                </a:extLst>
              </a:tr>
              <a:tr h="507367">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Substance Abuse Help</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a:effectLst/>
                        </a:rPr>
                        <a:t>10%</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 31%</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5"/>
                  </a:ext>
                </a:extLst>
              </a:tr>
              <a:tr h="504462">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Mental Health Help</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a:effectLst/>
                        </a:rPr>
                        <a:t>17%</a:t>
                      </a:r>
                      <a:endParaRPr lang="en-US" sz="2400" b="0" i="0" u="none" strike="noStrike">
                        <a:solidFill>
                          <a:srgbClr val="000000"/>
                        </a:solidFill>
                        <a:effectLst/>
                        <a:latin typeface="Calibri"/>
                      </a:endParaRPr>
                    </a:p>
                  </a:txBody>
                  <a:tcPr marL="9525" marR="9525" marT="9525" marB="0" anchor="b"/>
                </a:tc>
                <a:tc>
                  <a:txBody>
                    <a:bodyPr/>
                    <a:lstStyle/>
                    <a:p>
                      <a:pPr algn="ctr" fontAlgn="b"/>
                      <a:r>
                        <a:rPr lang="en-US" sz="2400" u="none" strike="noStrike" dirty="0">
                          <a:effectLst/>
                        </a:rPr>
                        <a:t> 9%</a:t>
                      </a:r>
                      <a:endParaRPr lang="en-US" sz="2400" b="0" i="0" u="none" strike="noStrike" dirty="0">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r h="504462">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a:solidFill>
                          <a:srgbClr val="000000"/>
                        </a:solidFill>
                        <a:effectLst/>
                        <a:latin typeface="Calibri"/>
                      </a:endParaRPr>
                    </a:p>
                  </a:txBody>
                  <a:tcPr marL="9525" marR="9525" marT="9525" marB="0" anchor="b"/>
                </a:tc>
                <a:tc>
                  <a:txBody>
                    <a:bodyPr/>
                    <a:lstStyle/>
                    <a:p>
                      <a:pPr algn="l" fontAlgn="b"/>
                      <a:endParaRPr lang="en-US" sz="14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7"/>
                  </a:ext>
                </a:extLst>
              </a:tr>
            </a:tbl>
          </a:graphicData>
        </a:graphic>
      </p:graphicFrame>
      <p:sp>
        <p:nvSpPr>
          <p:cNvPr id="4" name="Slide Number Placeholder 3"/>
          <p:cNvSpPr>
            <a:spLocks noGrp="1"/>
          </p:cNvSpPr>
          <p:nvPr>
            <p:ph type="sldNum" sz="quarter" idx="12"/>
          </p:nvPr>
        </p:nvSpPr>
        <p:spPr/>
        <p:txBody>
          <a:bodyPr/>
          <a:lstStyle/>
          <a:p>
            <a:pPr>
              <a:defRPr/>
            </a:pPr>
            <a:fld id="{09125059-540B-45B2-9F06-52907F8486E0}" type="slidenum">
              <a:rPr lang="en-US"/>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Health Conditions</a:t>
            </a:r>
          </a:p>
        </p:txBody>
      </p:sp>
      <p:graphicFrame>
        <p:nvGraphicFramePr>
          <p:cNvPr id="6" name="Content Placeholder 5"/>
          <p:cNvGraphicFramePr>
            <a:graphicFrameLocks noGrp="1"/>
          </p:cNvGraphicFramePr>
          <p:nvPr>
            <p:ph idx="1"/>
          </p:nvPr>
        </p:nvGraphicFramePr>
        <p:xfrm>
          <a:off x="914400" y="1600200"/>
          <a:ext cx="7162800" cy="4495797"/>
        </p:xfrm>
        <a:graphic>
          <a:graphicData uri="http://schemas.openxmlformats.org/drawingml/2006/table">
            <a:tbl>
              <a:tblPr firstRow="1" firstCol="1" bandRow="1">
                <a:tableStyleId>{5C22544A-7EE6-4342-B048-85BDC9FD1C3A}</a:tableStyleId>
              </a:tblPr>
              <a:tblGrid>
                <a:gridCol w="429768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tblGrid>
              <a:tr h="499533">
                <a:tc>
                  <a:txBody>
                    <a:bodyPr/>
                    <a:lstStyle/>
                    <a:p>
                      <a:pPr marL="0" marR="0">
                        <a:lnSpc>
                          <a:spcPct val="115000"/>
                        </a:lnSpc>
                        <a:spcBef>
                          <a:spcPts val="0"/>
                        </a:spcBef>
                        <a:spcAft>
                          <a:spcPts val="0"/>
                        </a:spcAft>
                      </a:pPr>
                      <a:r>
                        <a:rPr lang="en-US" sz="2000">
                          <a:effectLst/>
                        </a:rPr>
                        <a:t>Mental illness</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27</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31.4</a:t>
                      </a:r>
                      <a:endParaRPr lang="en-US" sz="2000">
                        <a:effectLst/>
                        <a:latin typeface="Times New Roman"/>
                        <a:ea typeface="Calibri"/>
                      </a:endParaRPr>
                    </a:p>
                  </a:txBody>
                  <a:tcPr marL="68580" marR="68580" marT="0" marB="0" anchor="b"/>
                </a:tc>
                <a:extLst>
                  <a:ext uri="{0D108BD9-81ED-4DB2-BD59-A6C34878D82A}">
                    <a16:rowId xmlns:a16="http://schemas.microsoft.com/office/drawing/2014/main" val="10000"/>
                  </a:ext>
                </a:extLst>
              </a:tr>
              <a:tr h="499533">
                <a:tc>
                  <a:txBody>
                    <a:bodyPr/>
                    <a:lstStyle/>
                    <a:p>
                      <a:pPr marL="0" marR="0">
                        <a:lnSpc>
                          <a:spcPct val="115000"/>
                        </a:lnSpc>
                        <a:spcBef>
                          <a:spcPts val="0"/>
                        </a:spcBef>
                        <a:spcAft>
                          <a:spcPts val="0"/>
                        </a:spcAft>
                      </a:pPr>
                      <a:r>
                        <a:rPr lang="en-US" sz="2000">
                          <a:effectLst/>
                        </a:rPr>
                        <a:t>Obesity</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21</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24.4</a:t>
                      </a:r>
                      <a:endParaRPr lang="en-US" sz="2000">
                        <a:effectLst/>
                        <a:latin typeface="Times New Roman"/>
                        <a:ea typeface="Calibri"/>
                      </a:endParaRPr>
                    </a:p>
                  </a:txBody>
                  <a:tcPr marL="68580" marR="68580" marT="0" marB="0" anchor="b"/>
                </a:tc>
                <a:extLst>
                  <a:ext uri="{0D108BD9-81ED-4DB2-BD59-A6C34878D82A}">
                    <a16:rowId xmlns:a16="http://schemas.microsoft.com/office/drawing/2014/main" val="10001"/>
                  </a:ext>
                </a:extLst>
              </a:tr>
              <a:tr h="499533">
                <a:tc>
                  <a:txBody>
                    <a:bodyPr/>
                    <a:lstStyle/>
                    <a:p>
                      <a:pPr marL="0" marR="0">
                        <a:lnSpc>
                          <a:spcPct val="115000"/>
                        </a:lnSpc>
                        <a:spcBef>
                          <a:spcPts val="0"/>
                        </a:spcBef>
                        <a:spcAft>
                          <a:spcPts val="0"/>
                        </a:spcAft>
                      </a:pPr>
                      <a:r>
                        <a:rPr lang="en-US" sz="2000">
                          <a:effectLst/>
                        </a:rPr>
                        <a:t>Heart problems</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12</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14.0</a:t>
                      </a:r>
                      <a:endParaRPr lang="en-US" sz="2000">
                        <a:effectLst/>
                        <a:latin typeface="Times New Roman"/>
                        <a:ea typeface="Calibri"/>
                      </a:endParaRPr>
                    </a:p>
                  </a:txBody>
                  <a:tcPr marL="68580" marR="68580" marT="0" marB="0" anchor="b"/>
                </a:tc>
                <a:extLst>
                  <a:ext uri="{0D108BD9-81ED-4DB2-BD59-A6C34878D82A}">
                    <a16:rowId xmlns:a16="http://schemas.microsoft.com/office/drawing/2014/main" val="10002"/>
                  </a:ext>
                </a:extLst>
              </a:tr>
              <a:tr h="499533">
                <a:tc>
                  <a:txBody>
                    <a:bodyPr/>
                    <a:lstStyle/>
                    <a:p>
                      <a:pPr marL="0" marR="0">
                        <a:lnSpc>
                          <a:spcPct val="115000"/>
                        </a:lnSpc>
                        <a:spcBef>
                          <a:spcPts val="0"/>
                        </a:spcBef>
                        <a:spcAft>
                          <a:spcPts val="0"/>
                        </a:spcAft>
                      </a:pPr>
                      <a:r>
                        <a:rPr lang="en-US" sz="2000">
                          <a:effectLst/>
                        </a:rPr>
                        <a:t>Diabetes</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11</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12.8</a:t>
                      </a:r>
                      <a:endParaRPr lang="en-US" sz="2000">
                        <a:effectLst/>
                        <a:latin typeface="Times New Roman"/>
                        <a:ea typeface="Calibri"/>
                      </a:endParaRPr>
                    </a:p>
                  </a:txBody>
                  <a:tcPr marL="68580" marR="68580" marT="0" marB="0" anchor="b"/>
                </a:tc>
                <a:extLst>
                  <a:ext uri="{0D108BD9-81ED-4DB2-BD59-A6C34878D82A}">
                    <a16:rowId xmlns:a16="http://schemas.microsoft.com/office/drawing/2014/main" val="10003"/>
                  </a:ext>
                </a:extLst>
              </a:tr>
              <a:tr h="499533">
                <a:tc>
                  <a:txBody>
                    <a:bodyPr/>
                    <a:lstStyle/>
                    <a:p>
                      <a:pPr marL="0" marR="0">
                        <a:lnSpc>
                          <a:spcPct val="115000"/>
                        </a:lnSpc>
                        <a:spcBef>
                          <a:spcPts val="0"/>
                        </a:spcBef>
                        <a:spcAft>
                          <a:spcPts val="0"/>
                        </a:spcAft>
                      </a:pPr>
                      <a:r>
                        <a:rPr lang="en-US" sz="2000">
                          <a:effectLst/>
                        </a:rPr>
                        <a:t>Spinal problems</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6</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7.0</a:t>
                      </a:r>
                      <a:endParaRPr lang="en-US" sz="2000">
                        <a:effectLst/>
                        <a:latin typeface="Times New Roman"/>
                        <a:ea typeface="Calibri"/>
                      </a:endParaRPr>
                    </a:p>
                  </a:txBody>
                  <a:tcPr marL="68580" marR="68580" marT="0" marB="0" anchor="b"/>
                </a:tc>
                <a:extLst>
                  <a:ext uri="{0D108BD9-81ED-4DB2-BD59-A6C34878D82A}">
                    <a16:rowId xmlns:a16="http://schemas.microsoft.com/office/drawing/2014/main" val="10004"/>
                  </a:ext>
                </a:extLst>
              </a:tr>
              <a:tr h="499533">
                <a:tc>
                  <a:txBody>
                    <a:bodyPr/>
                    <a:lstStyle/>
                    <a:p>
                      <a:pPr marL="0" marR="0">
                        <a:lnSpc>
                          <a:spcPct val="115000"/>
                        </a:lnSpc>
                        <a:spcBef>
                          <a:spcPts val="0"/>
                        </a:spcBef>
                        <a:spcAft>
                          <a:spcPts val="0"/>
                        </a:spcAft>
                      </a:pPr>
                      <a:r>
                        <a:rPr lang="en-US" sz="2000">
                          <a:effectLst/>
                        </a:rPr>
                        <a:t>Other (unspecified)</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4</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4.7</a:t>
                      </a:r>
                      <a:endParaRPr lang="en-US" sz="2000">
                        <a:effectLst/>
                        <a:latin typeface="Times New Roman"/>
                        <a:ea typeface="Calibri"/>
                      </a:endParaRPr>
                    </a:p>
                  </a:txBody>
                  <a:tcPr marL="68580" marR="68580" marT="0" marB="0" anchor="b"/>
                </a:tc>
                <a:extLst>
                  <a:ext uri="{0D108BD9-81ED-4DB2-BD59-A6C34878D82A}">
                    <a16:rowId xmlns:a16="http://schemas.microsoft.com/office/drawing/2014/main" val="10005"/>
                  </a:ext>
                </a:extLst>
              </a:tr>
              <a:tr h="499533">
                <a:tc>
                  <a:txBody>
                    <a:bodyPr/>
                    <a:lstStyle/>
                    <a:p>
                      <a:pPr marL="0" marR="0">
                        <a:lnSpc>
                          <a:spcPct val="115000"/>
                        </a:lnSpc>
                        <a:spcBef>
                          <a:spcPts val="0"/>
                        </a:spcBef>
                        <a:spcAft>
                          <a:spcPts val="0"/>
                        </a:spcAft>
                      </a:pPr>
                      <a:r>
                        <a:rPr lang="en-US" sz="2000">
                          <a:effectLst/>
                        </a:rPr>
                        <a:t>Asthma</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3</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3.5</a:t>
                      </a:r>
                      <a:endParaRPr lang="en-US" sz="2000">
                        <a:effectLst/>
                        <a:latin typeface="Times New Roman"/>
                        <a:ea typeface="Calibri"/>
                      </a:endParaRPr>
                    </a:p>
                  </a:txBody>
                  <a:tcPr marL="68580" marR="68580" marT="0" marB="0" anchor="b"/>
                </a:tc>
                <a:extLst>
                  <a:ext uri="{0D108BD9-81ED-4DB2-BD59-A6C34878D82A}">
                    <a16:rowId xmlns:a16="http://schemas.microsoft.com/office/drawing/2014/main" val="10006"/>
                  </a:ext>
                </a:extLst>
              </a:tr>
              <a:tr h="499533">
                <a:tc>
                  <a:txBody>
                    <a:bodyPr/>
                    <a:lstStyle/>
                    <a:p>
                      <a:pPr marL="0" marR="0">
                        <a:lnSpc>
                          <a:spcPct val="115000"/>
                        </a:lnSpc>
                        <a:spcBef>
                          <a:spcPts val="0"/>
                        </a:spcBef>
                        <a:spcAft>
                          <a:spcPts val="0"/>
                        </a:spcAft>
                      </a:pPr>
                      <a:r>
                        <a:rPr lang="en-US" sz="2000">
                          <a:effectLst/>
                        </a:rPr>
                        <a:t>Liver/kidney/blood</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2</a:t>
                      </a:r>
                      <a:endParaRPr lang="en-US" sz="200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a:effectLst/>
                        </a:rPr>
                        <a:t>2.3</a:t>
                      </a:r>
                      <a:endParaRPr lang="en-US" sz="2000">
                        <a:effectLst/>
                        <a:latin typeface="Times New Roman"/>
                        <a:ea typeface="Calibri"/>
                      </a:endParaRPr>
                    </a:p>
                  </a:txBody>
                  <a:tcPr marL="68580" marR="68580" marT="0" marB="0" anchor="b"/>
                </a:tc>
                <a:extLst>
                  <a:ext uri="{0D108BD9-81ED-4DB2-BD59-A6C34878D82A}">
                    <a16:rowId xmlns:a16="http://schemas.microsoft.com/office/drawing/2014/main" val="10007"/>
                  </a:ext>
                </a:extLst>
              </a:tr>
              <a:tr h="499533">
                <a:tc>
                  <a:txBody>
                    <a:bodyPr/>
                    <a:lstStyle/>
                    <a:p>
                      <a:pPr marL="0" marR="0">
                        <a:lnSpc>
                          <a:spcPct val="115000"/>
                        </a:lnSpc>
                        <a:spcBef>
                          <a:spcPts val="0"/>
                        </a:spcBef>
                        <a:spcAft>
                          <a:spcPts val="0"/>
                        </a:spcAft>
                      </a:pPr>
                      <a:r>
                        <a:rPr lang="en-US" sz="2000" dirty="0">
                          <a:effectLst/>
                        </a:rPr>
                        <a:t>Total</a:t>
                      </a:r>
                      <a:endParaRPr lang="en-US" sz="2000" dirty="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dirty="0">
                          <a:effectLst/>
                        </a:rPr>
                        <a:t>86</a:t>
                      </a:r>
                      <a:endParaRPr lang="en-US" sz="2000" dirty="0">
                        <a:effectLst/>
                        <a:latin typeface="Times New Roman"/>
                        <a:ea typeface="Calibri"/>
                      </a:endParaRPr>
                    </a:p>
                  </a:txBody>
                  <a:tcPr marL="68580" marR="68580" marT="0" marB="0" anchor="b"/>
                </a:tc>
                <a:tc>
                  <a:txBody>
                    <a:bodyPr/>
                    <a:lstStyle/>
                    <a:p>
                      <a:pPr marL="0" marR="0" algn="ctr">
                        <a:lnSpc>
                          <a:spcPct val="115000"/>
                        </a:lnSpc>
                        <a:spcBef>
                          <a:spcPts val="0"/>
                        </a:spcBef>
                        <a:spcAft>
                          <a:spcPts val="0"/>
                        </a:spcAft>
                      </a:pPr>
                      <a:r>
                        <a:rPr lang="en-US" sz="2000" dirty="0">
                          <a:effectLst/>
                        </a:rPr>
                        <a:t>100.0</a:t>
                      </a:r>
                      <a:endParaRPr lang="en-US" sz="2000" dirty="0">
                        <a:effectLst/>
                        <a:latin typeface="Times New Roman"/>
                        <a:ea typeface="Calibri"/>
                      </a:endParaRPr>
                    </a:p>
                  </a:txBody>
                  <a:tcPr marL="68580" marR="68580" marT="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2479531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42819373"/>
              </p:ext>
            </p:extLst>
          </p:nvPr>
        </p:nvGraphicFramePr>
        <p:xfrm>
          <a:off x="457200" y="924914"/>
          <a:ext cx="7924800" cy="5029196"/>
        </p:xfrm>
        <a:graphic>
          <a:graphicData uri="http://schemas.openxmlformats.org/drawingml/2006/table">
            <a:tbl>
              <a:tblPr firstRow="1" firstCol="1" bandRow="1">
                <a:tableStyleId>{5C22544A-7EE6-4342-B048-85BDC9FD1C3A}</a:tableStyleId>
              </a:tblPr>
              <a:tblGrid>
                <a:gridCol w="39624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1023666">
                <a:tc gridSpan="2">
                  <a:txBody>
                    <a:bodyPr/>
                    <a:lstStyle/>
                    <a:p>
                      <a:pPr marL="0" marR="0" algn="ctr">
                        <a:spcBef>
                          <a:spcPts val="0"/>
                        </a:spcBef>
                        <a:spcAft>
                          <a:spcPts val="600"/>
                        </a:spcAft>
                        <a:tabLst>
                          <a:tab pos="685800" algn="l"/>
                        </a:tabLst>
                      </a:pPr>
                      <a:r>
                        <a:rPr lang="en-US" sz="2400" dirty="0">
                          <a:effectLst/>
                        </a:rPr>
                        <a:t>Chronic Conditions of People Experiencing Homelessness in the River Region</a:t>
                      </a:r>
                      <a:endParaRPr lang="en-US" sz="2400" dirty="0">
                        <a:effectLst/>
                        <a:latin typeface="Calibri" panose="020F0502020204030204" pitchFamily="34" charset="0"/>
                        <a:ea typeface="Times New Roman"/>
                      </a:endParaRPr>
                    </a:p>
                  </a:txBody>
                  <a:tcPr marL="68580" marR="68580" marT="0" marB="0" anchor="ctr"/>
                </a:tc>
                <a:tc hMerge="1">
                  <a:txBody>
                    <a:bodyPr/>
                    <a:lstStyle/>
                    <a:p>
                      <a:endParaRPr lang="en-US"/>
                    </a:p>
                  </a:txBody>
                  <a:tcPr/>
                </a:tc>
                <a:extLst>
                  <a:ext uri="{0D108BD9-81ED-4DB2-BD59-A6C34878D82A}">
                    <a16:rowId xmlns:a16="http://schemas.microsoft.com/office/drawing/2014/main" val="10000"/>
                  </a:ext>
                </a:extLst>
              </a:tr>
              <a:tr h="801106">
                <a:tc>
                  <a:txBody>
                    <a:bodyPr/>
                    <a:lstStyle/>
                    <a:p>
                      <a:pPr marL="0" marR="0" algn="just">
                        <a:spcBef>
                          <a:spcPts val="0"/>
                        </a:spcBef>
                        <a:spcAft>
                          <a:spcPts val="600"/>
                        </a:spcAft>
                        <a:tabLst>
                          <a:tab pos="685800" algn="l"/>
                        </a:tabLst>
                      </a:pPr>
                      <a:r>
                        <a:rPr lang="en-US" sz="2000" dirty="0">
                          <a:effectLst/>
                        </a:rPr>
                        <a:t>29% had high blood pressure</a:t>
                      </a:r>
                      <a:endParaRPr lang="en-US" sz="2000" dirty="0">
                        <a:effectLst/>
                        <a:latin typeface="Calibri" panose="020F0502020204030204" pitchFamily="34" charset="0"/>
                        <a:ea typeface="Times New Roman"/>
                      </a:endParaRPr>
                    </a:p>
                  </a:txBody>
                  <a:tcPr marL="68580" marR="68580" marT="0" marB="0" anchor="ctr"/>
                </a:tc>
                <a:tc>
                  <a:txBody>
                    <a:bodyPr/>
                    <a:lstStyle/>
                    <a:p>
                      <a:pPr marL="0" marR="0" algn="just">
                        <a:spcBef>
                          <a:spcPts val="0"/>
                        </a:spcBef>
                        <a:spcAft>
                          <a:spcPts val="600"/>
                        </a:spcAft>
                        <a:tabLst>
                          <a:tab pos="685800" algn="l"/>
                        </a:tabLst>
                      </a:pPr>
                      <a:r>
                        <a:rPr lang="en-US" sz="2000" dirty="0">
                          <a:effectLst/>
                        </a:rPr>
                        <a:t>24% had a mental illness </a:t>
                      </a:r>
                      <a:endParaRPr lang="en-US" sz="2000" dirty="0">
                        <a:effectLst/>
                        <a:latin typeface="Calibri" panose="020F0502020204030204" pitchFamily="34" charset="0"/>
                        <a:ea typeface="Times New Roman"/>
                      </a:endParaRPr>
                    </a:p>
                  </a:txBody>
                  <a:tcPr marL="68580" marR="68580" marT="0" marB="0" anchor="ctr"/>
                </a:tc>
                <a:extLst>
                  <a:ext uri="{0D108BD9-81ED-4DB2-BD59-A6C34878D82A}">
                    <a16:rowId xmlns:a16="http://schemas.microsoft.com/office/drawing/2014/main" val="10001"/>
                  </a:ext>
                </a:extLst>
              </a:tr>
              <a:tr h="801106">
                <a:tc>
                  <a:txBody>
                    <a:bodyPr/>
                    <a:lstStyle/>
                    <a:p>
                      <a:pPr marL="0" marR="0" algn="just">
                        <a:spcBef>
                          <a:spcPts val="0"/>
                        </a:spcBef>
                        <a:spcAft>
                          <a:spcPts val="600"/>
                        </a:spcAft>
                        <a:tabLst>
                          <a:tab pos="685800" algn="l"/>
                        </a:tabLst>
                      </a:pPr>
                      <a:r>
                        <a:rPr lang="en-US" sz="2000" dirty="0">
                          <a:effectLst/>
                        </a:rPr>
                        <a:t>17% had asthma</a:t>
                      </a:r>
                      <a:endParaRPr lang="en-US" sz="2000" dirty="0">
                        <a:effectLst/>
                        <a:latin typeface="Calibri" panose="020F0502020204030204" pitchFamily="34" charset="0"/>
                        <a:ea typeface="Times New Roman"/>
                      </a:endParaRPr>
                    </a:p>
                  </a:txBody>
                  <a:tcPr marL="68580" marR="68580" marT="0" marB="0" anchor="ctr"/>
                </a:tc>
                <a:tc>
                  <a:txBody>
                    <a:bodyPr/>
                    <a:lstStyle/>
                    <a:p>
                      <a:pPr marL="0" marR="0" algn="just">
                        <a:spcBef>
                          <a:spcPts val="0"/>
                        </a:spcBef>
                        <a:spcAft>
                          <a:spcPts val="600"/>
                        </a:spcAft>
                        <a:tabLst>
                          <a:tab pos="685800" algn="l"/>
                        </a:tabLst>
                      </a:pPr>
                      <a:r>
                        <a:rPr lang="en-US" sz="2000" dirty="0">
                          <a:effectLst/>
                        </a:rPr>
                        <a:t>11% had diabetes</a:t>
                      </a:r>
                      <a:endParaRPr lang="en-US" sz="2000" dirty="0">
                        <a:effectLst/>
                        <a:latin typeface="Calibri" panose="020F0502020204030204" pitchFamily="34" charset="0"/>
                        <a:ea typeface="Times New Roman"/>
                      </a:endParaRPr>
                    </a:p>
                  </a:txBody>
                  <a:tcPr marL="68580" marR="68580" marT="0" marB="0" anchor="ctr"/>
                </a:tc>
                <a:extLst>
                  <a:ext uri="{0D108BD9-81ED-4DB2-BD59-A6C34878D82A}">
                    <a16:rowId xmlns:a16="http://schemas.microsoft.com/office/drawing/2014/main" val="10002"/>
                  </a:ext>
                </a:extLst>
              </a:tr>
              <a:tr h="801106">
                <a:tc>
                  <a:txBody>
                    <a:bodyPr/>
                    <a:lstStyle/>
                    <a:p>
                      <a:pPr marL="0" marR="0" algn="just">
                        <a:spcBef>
                          <a:spcPts val="0"/>
                        </a:spcBef>
                        <a:spcAft>
                          <a:spcPts val="600"/>
                        </a:spcAft>
                        <a:tabLst>
                          <a:tab pos="685800" algn="l"/>
                        </a:tabLst>
                      </a:pPr>
                      <a:r>
                        <a:rPr lang="en-US" sz="2000" dirty="0">
                          <a:effectLst/>
                        </a:rPr>
                        <a:t>8% had heart disease</a:t>
                      </a:r>
                      <a:endParaRPr lang="en-US" sz="2000" dirty="0">
                        <a:effectLst/>
                        <a:latin typeface="Calibri" panose="020F0502020204030204" pitchFamily="34" charset="0"/>
                        <a:ea typeface="Times New Roman"/>
                      </a:endParaRPr>
                    </a:p>
                  </a:txBody>
                  <a:tcPr marL="68580" marR="68580" marT="0" marB="0" anchor="ctr"/>
                </a:tc>
                <a:tc>
                  <a:txBody>
                    <a:bodyPr/>
                    <a:lstStyle/>
                    <a:p>
                      <a:pPr marL="0" marR="0" algn="just">
                        <a:spcBef>
                          <a:spcPts val="0"/>
                        </a:spcBef>
                        <a:spcAft>
                          <a:spcPts val="600"/>
                        </a:spcAft>
                        <a:tabLst>
                          <a:tab pos="685800" algn="l"/>
                        </a:tabLst>
                      </a:pPr>
                      <a:r>
                        <a:rPr lang="en-US" sz="2000" dirty="0">
                          <a:effectLst/>
                        </a:rPr>
                        <a:t>8% had obesity</a:t>
                      </a:r>
                      <a:endParaRPr lang="en-US" sz="2000" dirty="0">
                        <a:effectLst/>
                        <a:latin typeface="Calibri" panose="020F0502020204030204" pitchFamily="34" charset="0"/>
                        <a:ea typeface="Times New Roman"/>
                      </a:endParaRPr>
                    </a:p>
                  </a:txBody>
                  <a:tcPr marL="68580" marR="68580" marT="0" marB="0" anchor="ctr"/>
                </a:tc>
                <a:extLst>
                  <a:ext uri="{0D108BD9-81ED-4DB2-BD59-A6C34878D82A}">
                    <a16:rowId xmlns:a16="http://schemas.microsoft.com/office/drawing/2014/main" val="10003"/>
                  </a:ext>
                </a:extLst>
              </a:tr>
              <a:tr h="801106">
                <a:tc>
                  <a:txBody>
                    <a:bodyPr/>
                    <a:lstStyle/>
                    <a:p>
                      <a:pPr marL="0" marR="0" algn="just">
                        <a:spcBef>
                          <a:spcPts val="0"/>
                        </a:spcBef>
                        <a:spcAft>
                          <a:spcPts val="600"/>
                        </a:spcAft>
                        <a:tabLst>
                          <a:tab pos="685800" algn="l"/>
                        </a:tabLst>
                      </a:pPr>
                      <a:r>
                        <a:rPr lang="en-US" sz="2000" dirty="0">
                          <a:effectLst/>
                        </a:rPr>
                        <a:t>2% had COPD</a:t>
                      </a:r>
                      <a:endParaRPr lang="en-US" sz="2000" dirty="0">
                        <a:effectLst/>
                        <a:latin typeface="Calibri" panose="020F0502020204030204" pitchFamily="34" charset="0"/>
                        <a:ea typeface="Times New Roman"/>
                      </a:endParaRPr>
                    </a:p>
                  </a:txBody>
                  <a:tcPr marL="68580" marR="68580" marT="0" marB="0" anchor="ctr"/>
                </a:tc>
                <a:tc>
                  <a:txBody>
                    <a:bodyPr/>
                    <a:lstStyle/>
                    <a:p>
                      <a:pPr marL="0" marR="0" algn="just">
                        <a:spcBef>
                          <a:spcPts val="0"/>
                        </a:spcBef>
                        <a:spcAft>
                          <a:spcPts val="600"/>
                        </a:spcAft>
                        <a:tabLst>
                          <a:tab pos="685800" algn="l"/>
                        </a:tabLst>
                      </a:pPr>
                      <a:r>
                        <a:rPr lang="en-US" sz="2000" dirty="0">
                          <a:effectLst/>
                        </a:rPr>
                        <a:t>6% listed another condition</a:t>
                      </a:r>
                      <a:endParaRPr lang="en-US" sz="2000" dirty="0">
                        <a:effectLst/>
                        <a:latin typeface="Calibri" panose="020F0502020204030204" pitchFamily="34" charset="0"/>
                        <a:ea typeface="Times New Roman"/>
                      </a:endParaRPr>
                    </a:p>
                  </a:txBody>
                  <a:tcPr marL="68580" marR="68580" marT="0" marB="0" anchor="ctr"/>
                </a:tc>
                <a:extLst>
                  <a:ext uri="{0D108BD9-81ED-4DB2-BD59-A6C34878D82A}">
                    <a16:rowId xmlns:a16="http://schemas.microsoft.com/office/drawing/2014/main" val="10004"/>
                  </a:ext>
                </a:extLst>
              </a:tr>
              <a:tr h="801106">
                <a:tc gridSpan="2">
                  <a:txBody>
                    <a:bodyPr/>
                    <a:lstStyle/>
                    <a:p>
                      <a:pPr marL="0" marR="0" algn="just">
                        <a:spcBef>
                          <a:spcPts val="0"/>
                        </a:spcBef>
                        <a:spcAft>
                          <a:spcPts val="600"/>
                        </a:spcAft>
                        <a:tabLst>
                          <a:tab pos="685800" algn="l"/>
                        </a:tabLst>
                      </a:pPr>
                      <a:r>
                        <a:rPr lang="en-US" sz="1400" dirty="0">
                          <a:effectLst/>
                        </a:rPr>
                        <a:t>Source:  Wellness </a:t>
                      </a:r>
                      <a:r>
                        <a:rPr lang="en-US" sz="1400" baseline="0" dirty="0">
                          <a:effectLst/>
                        </a:rPr>
                        <a:t> Coalition  Health Care Survey, 2010</a:t>
                      </a:r>
                      <a:endParaRPr lang="en-US" sz="1400" dirty="0">
                        <a:effectLst/>
                        <a:latin typeface="Calibri" panose="020F0502020204030204" pitchFamily="34" charset="0"/>
                        <a:ea typeface="Times New Roman"/>
                      </a:endParaRPr>
                    </a:p>
                  </a:txBody>
                  <a:tcPr marL="68580" marR="68580" marT="0" marB="0" anchor="ctr"/>
                </a:tc>
                <a:tc hMerge="1">
                  <a:txBody>
                    <a:bodyPr/>
                    <a:lstStyle/>
                    <a:p>
                      <a:pPr marL="0" marR="0" algn="just">
                        <a:spcBef>
                          <a:spcPts val="0"/>
                        </a:spcBef>
                        <a:spcAft>
                          <a:spcPts val="600"/>
                        </a:spcAft>
                        <a:tabLst>
                          <a:tab pos="685800" algn="l"/>
                        </a:tabLst>
                      </a:pPr>
                      <a:endParaRPr lang="en-US" sz="1200" dirty="0">
                        <a:effectLst/>
                        <a:latin typeface="Times New Roman"/>
                        <a:ea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5" name="Rectangle 1"/>
          <p:cNvSpPr>
            <a:spLocks noChangeArrowheads="1"/>
          </p:cNvSpPr>
          <p:nvPr/>
        </p:nvSpPr>
        <p:spPr bwMode="auto">
          <a:xfrm>
            <a:off x="457200" y="9144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685800" algn="l"/>
              </a:tabLst>
              <a:defRPr>
                <a:solidFill>
                  <a:schemeClr val="tx1"/>
                </a:solidFill>
                <a:latin typeface="Arial" pitchFamily="34" charset="0"/>
                <a:cs typeface="Arial" pitchFamily="34" charset="0"/>
              </a:defRPr>
            </a:lvl1pPr>
            <a:lvl2pPr fontAlgn="base">
              <a:spcBef>
                <a:spcPct val="0"/>
              </a:spcBef>
              <a:spcAft>
                <a:spcPct val="0"/>
              </a:spcAft>
              <a:tabLst>
                <a:tab pos="685800" algn="l"/>
              </a:tabLst>
              <a:defRPr>
                <a:solidFill>
                  <a:schemeClr val="tx1"/>
                </a:solidFill>
                <a:latin typeface="Arial" pitchFamily="34" charset="0"/>
                <a:cs typeface="Arial" pitchFamily="34" charset="0"/>
              </a:defRPr>
            </a:lvl2pPr>
            <a:lvl3pPr fontAlgn="base">
              <a:spcBef>
                <a:spcPct val="0"/>
              </a:spcBef>
              <a:spcAft>
                <a:spcPct val="0"/>
              </a:spcAft>
              <a:tabLst>
                <a:tab pos="685800" algn="l"/>
              </a:tabLst>
              <a:defRPr>
                <a:solidFill>
                  <a:schemeClr val="tx1"/>
                </a:solidFill>
                <a:latin typeface="Arial" pitchFamily="34" charset="0"/>
                <a:cs typeface="Arial" pitchFamily="34" charset="0"/>
              </a:defRPr>
            </a:lvl3pPr>
            <a:lvl4pPr fontAlgn="base">
              <a:spcBef>
                <a:spcPct val="0"/>
              </a:spcBef>
              <a:spcAft>
                <a:spcPct val="0"/>
              </a:spcAft>
              <a:tabLst>
                <a:tab pos="685800" algn="l"/>
              </a:tabLst>
              <a:defRPr>
                <a:solidFill>
                  <a:schemeClr val="tx1"/>
                </a:solidFill>
                <a:latin typeface="Arial" pitchFamily="34" charset="0"/>
                <a:cs typeface="Arial" pitchFamily="34" charset="0"/>
              </a:defRPr>
            </a:lvl4pPr>
            <a:lvl5pPr fontAlgn="base">
              <a:spcBef>
                <a:spcPct val="0"/>
              </a:spcBef>
              <a:spcAft>
                <a:spcPct val="0"/>
              </a:spcAft>
              <a:tabLst>
                <a:tab pos="685800" algn="l"/>
              </a:tabLst>
              <a:defRPr>
                <a:solidFill>
                  <a:schemeClr val="tx1"/>
                </a:solidFill>
                <a:latin typeface="Arial" pitchFamily="34" charset="0"/>
                <a:cs typeface="Arial" pitchFamily="34" charset="0"/>
              </a:defRPr>
            </a:lvl5pPr>
            <a:lvl6pPr fontAlgn="base">
              <a:spcBef>
                <a:spcPct val="0"/>
              </a:spcBef>
              <a:spcAft>
                <a:spcPct val="0"/>
              </a:spcAft>
              <a:tabLst>
                <a:tab pos="685800" algn="l"/>
              </a:tabLst>
              <a:defRPr>
                <a:solidFill>
                  <a:schemeClr val="tx1"/>
                </a:solidFill>
                <a:latin typeface="Arial" pitchFamily="34" charset="0"/>
                <a:cs typeface="Arial" pitchFamily="34" charset="0"/>
              </a:defRPr>
            </a:lvl6pPr>
            <a:lvl7pPr fontAlgn="base">
              <a:spcBef>
                <a:spcPct val="0"/>
              </a:spcBef>
              <a:spcAft>
                <a:spcPct val="0"/>
              </a:spcAft>
              <a:tabLst>
                <a:tab pos="685800" algn="l"/>
              </a:tabLst>
              <a:defRPr>
                <a:solidFill>
                  <a:schemeClr val="tx1"/>
                </a:solidFill>
                <a:latin typeface="Arial" pitchFamily="34" charset="0"/>
                <a:cs typeface="Arial" pitchFamily="34" charset="0"/>
              </a:defRPr>
            </a:lvl7pPr>
            <a:lvl8pPr fontAlgn="base">
              <a:spcBef>
                <a:spcPct val="0"/>
              </a:spcBef>
              <a:spcAft>
                <a:spcPct val="0"/>
              </a:spcAft>
              <a:tabLst>
                <a:tab pos="685800" algn="l"/>
              </a:tabLst>
              <a:defRPr>
                <a:solidFill>
                  <a:schemeClr val="tx1"/>
                </a:solidFill>
                <a:latin typeface="Arial" pitchFamily="34" charset="0"/>
                <a:cs typeface="Arial" pitchFamily="34" charset="0"/>
              </a:defRPr>
            </a:lvl8pPr>
            <a:lvl9pPr fontAlgn="base">
              <a:spcBef>
                <a:spcPct val="0"/>
              </a:spcBef>
              <a:spcAft>
                <a:spcPct val="0"/>
              </a:spcAft>
              <a:tabLst>
                <a:tab pos="6858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552292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 Results</a:t>
            </a:r>
          </a:p>
        </p:txBody>
      </p:sp>
      <p:sp>
        <p:nvSpPr>
          <p:cNvPr id="4" name="Content Placeholder 3"/>
          <p:cNvSpPr>
            <a:spLocks noGrp="1"/>
          </p:cNvSpPr>
          <p:nvPr>
            <p:ph idx="1"/>
          </p:nvPr>
        </p:nvSpPr>
        <p:spPr/>
        <p:txBody>
          <a:bodyPr/>
          <a:lstStyle/>
          <a:p>
            <a:r>
              <a:rPr lang="en-US" dirty="0"/>
              <a:t>Race</a:t>
            </a:r>
          </a:p>
          <a:p>
            <a:pPr lvl="1"/>
            <a:r>
              <a:rPr lang="en-US" dirty="0"/>
              <a:t>77% African-American</a:t>
            </a:r>
          </a:p>
          <a:p>
            <a:pPr lvl="1"/>
            <a:r>
              <a:rPr lang="en-US" dirty="0"/>
              <a:t>21% Caucasian</a:t>
            </a:r>
          </a:p>
          <a:p>
            <a:pPr lvl="1"/>
            <a:r>
              <a:rPr lang="en-US" dirty="0"/>
              <a:t>2% Other</a:t>
            </a:r>
          </a:p>
          <a:p>
            <a:r>
              <a:rPr lang="en-US" dirty="0"/>
              <a:t>Ethnic Origin</a:t>
            </a:r>
          </a:p>
          <a:p>
            <a:pPr lvl="1"/>
            <a:r>
              <a:rPr lang="en-US" dirty="0"/>
              <a:t>3% Hispanic Origin</a:t>
            </a:r>
          </a:p>
          <a:p>
            <a:pPr lvl="1"/>
            <a:r>
              <a:rPr lang="en-US" dirty="0"/>
              <a:t>97% Non-Hispanic Origin</a:t>
            </a:r>
          </a:p>
        </p:txBody>
      </p:sp>
      <p:sp>
        <p:nvSpPr>
          <p:cNvPr id="3" name="Slide Number Placeholder 2"/>
          <p:cNvSpPr>
            <a:spLocks noGrp="1"/>
          </p:cNvSpPr>
          <p:nvPr>
            <p:ph type="sldNum" sz="quarter" idx="12"/>
          </p:nvPr>
        </p:nvSpPr>
        <p:spPr/>
        <p:txBody>
          <a:bodyPr/>
          <a:lstStyle/>
          <a:p>
            <a:pPr>
              <a:defRPr/>
            </a:pPr>
            <a:fld id="{0AD368FF-72DC-4B40-95A6-BA823EA1E24F}" type="slidenum">
              <a:rPr lang="en-US" smtClean="0"/>
              <a:pPr>
                <a:defRPr/>
              </a:pPr>
              <a:t>33</a:t>
            </a:fld>
            <a:endParaRPr lang="en-US"/>
          </a:p>
        </p:txBody>
      </p:sp>
    </p:spTree>
    <p:extLst>
      <p:ext uri="{BB962C8B-B14F-4D97-AF65-F5344CB8AC3E}">
        <p14:creationId xmlns:p14="http://schemas.microsoft.com/office/powerpoint/2010/main" val="27915154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r>
              <a:rPr lang="en-US" dirty="0"/>
              <a:t>Places Where Access </a:t>
            </a:r>
            <a:br>
              <a:rPr lang="en-US" dirty="0"/>
            </a:br>
            <a:r>
              <a:rPr lang="en-US" dirty="0"/>
              <a:t>Health Care</a:t>
            </a:r>
          </a:p>
        </p:txBody>
      </p:sp>
      <p:sp>
        <p:nvSpPr>
          <p:cNvPr id="4" name="Content Placeholder 3"/>
          <p:cNvSpPr>
            <a:spLocks noGrp="1"/>
          </p:cNvSpPr>
          <p:nvPr>
            <p:ph sz="half" idx="1"/>
          </p:nvPr>
        </p:nvSpPr>
        <p:spPr>
          <a:xfrm>
            <a:off x="228600" y="1676400"/>
            <a:ext cx="4495800" cy="4343400"/>
          </a:xfrm>
        </p:spPr>
        <p:txBody>
          <a:bodyPr/>
          <a:lstStyle/>
          <a:p>
            <a:pPr eaLnBrk="1" hangingPunct="1">
              <a:defRPr/>
            </a:pPr>
            <a:r>
              <a:rPr lang="en-US" dirty="0">
                <a:effectLst/>
              </a:rPr>
              <a:t>Emergency room/emergency department (7)</a:t>
            </a:r>
          </a:p>
          <a:p>
            <a:pPr eaLnBrk="1" hangingPunct="1">
              <a:defRPr/>
            </a:pPr>
            <a:r>
              <a:rPr lang="en-US" dirty="0">
                <a:effectLst/>
              </a:rPr>
              <a:t>Clinics/Lister Hill (7)</a:t>
            </a:r>
          </a:p>
          <a:p>
            <a:pPr eaLnBrk="1" hangingPunct="1">
              <a:defRPr/>
            </a:pPr>
            <a:r>
              <a:rPr lang="en-US" dirty="0">
                <a:effectLst/>
              </a:rPr>
              <a:t>Health Department (4)</a:t>
            </a:r>
          </a:p>
          <a:p>
            <a:pPr eaLnBrk="1" hangingPunct="1">
              <a:defRPr/>
            </a:pPr>
            <a:r>
              <a:rPr lang="en-US" dirty="0" err="1">
                <a:effectLst/>
              </a:rPr>
              <a:t>Pri</a:t>
            </a:r>
            <a:r>
              <a:rPr lang="en-US" dirty="0">
                <a:effectLst/>
              </a:rPr>
              <a:t> Med (2)</a:t>
            </a:r>
          </a:p>
          <a:p>
            <a:pPr eaLnBrk="1" hangingPunct="1">
              <a:defRPr/>
            </a:pPr>
            <a:r>
              <a:rPr lang="en-US" dirty="0">
                <a:effectLst/>
              </a:rPr>
              <a:t>Private doctor (2)</a:t>
            </a:r>
          </a:p>
          <a:p>
            <a:pPr eaLnBrk="1" hangingPunct="1">
              <a:defRPr/>
            </a:pPr>
            <a:r>
              <a:rPr lang="en-US" dirty="0">
                <a:effectLst/>
              </a:rPr>
              <a:t>Medical Outreach (2)</a:t>
            </a:r>
          </a:p>
          <a:p>
            <a:pPr eaLnBrk="1" hangingPunct="1">
              <a:defRPr/>
            </a:pPr>
            <a:r>
              <a:rPr lang="en-US" dirty="0">
                <a:effectLst/>
              </a:rPr>
              <a:t>VA (2)</a:t>
            </a:r>
          </a:p>
          <a:p>
            <a:pPr marL="0" indent="0" eaLnBrk="1" hangingPunct="1">
              <a:buFont typeface="Wingdings" pitchFamily="2" charset="2"/>
              <a:buNone/>
              <a:defRPr/>
            </a:pPr>
            <a:endParaRPr lang="en-US" dirty="0"/>
          </a:p>
        </p:txBody>
      </p:sp>
      <p:sp>
        <p:nvSpPr>
          <p:cNvPr id="5" name="Content Placeholder 4"/>
          <p:cNvSpPr>
            <a:spLocks noGrp="1"/>
          </p:cNvSpPr>
          <p:nvPr>
            <p:ph sz="half" idx="2"/>
          </p:nvPr>
        </p:nvSpPr>
        <p:spPr>
          <a:xfrm>
            <a:off x="4800600" y="1752600"/>
            <a:ext cx="3886200" cy="4267200"/>
          </a:xfrm>
        </p:spPr>
        <p:txBody>
          <a:bodyPr/>
          <a:lstStyle/>
          <a:p>
            <a:pPr eaLnBrk="1" hangingPunct="1">
              <a:defRPr/>
            </a:pPr>
            <a:r>
              <a:rPr lang="en-US" dirty="0">
                <a:effectLst/>
              </a:rPr>
              <a:t>Jackson Hospital</a:t>
            </a:r>
          </a:p>
          <a:p>
            <a:pPr eaLnBrk="1" hangingPunct="1">
              <a:defRPr/>
            </a:pPr>
            <a:r>
              <a:rPr lang="en-US" dirty="0">
                <a:effectLst/>
              </a:rPr>
              <a:t>Wal-Mart (over the counter drugs)</a:t>
            </a:r>
          </a:p>
          <a:p>
            <a:pPr eaLnBrk="1" hangingPunct="1">
              <a:defRPr/>
            </a:pPr>
            <a:r>
              <a:rPr lang="en-US" dirty="0">
                <a:effectLst/>
              </a:rPr>
              <a:t>Catholic Social Services</a:t>
            </a:r>
          </a:p>
          <a:p>
            <a:pPr eaLnBrk="1" hangingPunct="1">
              <a:defRPr/>
            </a:pPr>
            <a:r>
              <a:rPr lang="en-US" dirty="0">
                <a:effectLst/>
              </a:rPr>
              <a:t>Dentist (but won’t take Medicaid)</a:t>
            </a:r>
          </a:p>
          <a:p>
            <a:pPr eaLnBrk="1" hangingPunct="1">
              <a:defRPr/>
            </a:pPr>
            <a:r>
              <a:rPr lang="en-US" dirty="0">
                <a:effectLst/>
              </a:rPr>
              <a:t>No insurance</a:t>
            </a:r>
          </a:p>
          <a:p>
            <a:pPr eaLnBrk="1" hangingPunct="1">
              <a:defRPr/>
            </a:pPr>
            <a:r>
              <a:rPr lang="en-US" dirty="0">
                <a:effectLst/>
              </a:rPr>
              <a:t>No money, can’t go</a:t>
            </a:r>
          </a:p>
          <a:p>
            <a:pPr eaLnBrk="1" hangingPunct="1">
              <a:defRPr/>
            </a:pPr>
            <a:endParaRPr lang="en-US" dirty="0"/>
          </a:p>
        </p:txBody>
      </p:sp>
    </p:spTree>
    <p:extLst>
      <p:ext uri="{BB962C8B-B14F-4D97-AF65-F5344CB8AC3E}">
        <p14:creationId xmlns:p14="http://schemas.microsoft.com/office/powerpoint/2010/main" val="16929147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hangingPunct="1">
              <a:defRPr/>
            </a:pPr>
            <a:r>
              <a:rPr lang="en-US" dirty="0"/>
              <a:t>Health Care Challenges</a:t>
            </a:r>
          </a:p>
        </p:txBody>
      </p:sp>
      <p:sp>
        <p:nvSpPr>
          <p:cNvPr id="41987" name="Content Placeholder 2"/>
          <p:cNvSpPr>
            <a:spLocks noGrp="1"/>
          </p:cNvSpPr>
          <p:nvPr>
            <p:ph idx="4294967295"/>
          </p:nvPr>
        </p:nvSpPr>
        <p:spPr>
          <a:xfrm>
            <a:off x="762000" y="1447800"/>
            <a:ext cx="7467600" cy="4572000"/>
          </a:xfrm>
          <a:noFill/>
        </p:spPr>
        <p:txBody>
          <a:bodyPr/>
          <a:lstStyle/>
          <a:p>
            <a:pPr eaLnBrk="1" hangingPunct="1"/>
            <a:r>
              <a:rPr lang="en-US" sz="2000">
                <a:effectLst/>
              </a:rPr>
              <a:t>Co-pay/co-pay required (3)</a:t>
            </a:r>
          </a:p>
          <a:p>
            <a:pPr eaLnBrk="1" hangingPunct="1"/>
            <a:r>
              <a:rPr lang="en-US" sz="2000">
                <a:effectLst/>
              </a:rPr>
              <a:t>Medicine (paying for medicine)/getting prescriptions filled/cost of prescriptions (3)</a:t>
            </a:r>
          </a:p>
          <a:p>
            <a:pPr eaLnBrk="1" hangingPunct="1"/>
            <a:r>
              <a:rPr lang="en-US" sz="2000">
                <a:effectLst/>
              </a:rPr>
              <a:t>Sooner appointment availability</a:t>
            </a:r>
          </a:p>
          <a:p>
            <a:pPr eaLnBrk="1" hangingPunct="1"/>
            <a:r>
              <a:rPr lang="en-US" sz="2000">
                <a:effectLst/>
              </a:rPr>
              <a:t>Higher wait for patients with no insurance</a:t>
            </a:r>
          </a:p>
          <a:p>
            <a:pPr eaLnBrk="1" hangingPunct="1"/>
            <a:r>
              <a:rPr lang="en-US" sz="2000">
                <a:effectLst/>
              </a:rPr>
              <a:t>How you’ll be treated</a:t>
            </a:r>
          </a:p>
          <a:p>
            <a:pPr eaLnBrk="1" hangingPunct="1"/>
            <a:r>
              <a:rPr lang="en-US" sz="2000">
                <a:effectLst/>
              </a:rPr>
              <a:t>How to reach doctors when calling</a:t>
            </a:r>
          </a:p>
          <a:p>
            <a:pPr eaLnBrk="1" hangingPunct="1"/>
            <a:r>
              <a:rPr lang="en-US" sz="2000">
                <a:effectLst/>
              </a:rPr>
              <a:t>Automated voice systems</a:t>
            </a:r>
          </a:p>
          <a:p>
            <a:pPr eaLnBrk="1" hangingPunct="1"/>
            <a:r>
              <a:rPr lang="en-US" sz="2000">
                <a:effectLst/>
              </a:rPr>
              <a:t>Lack of providers on staff</a:t>
            </a:r>
          </a:p>
          <a:p>
            <a:pPr eaLnBrk="1" hangingPunct="1"/>
            <a:r>
              <a:rPr lang="en-US" sz="2000">
                <a:effectLst/>
              </a:rPr>
              <a:t>Getting care</a:t>
            </a:r>
          </a:p>
          <a:p>
            <a:pPr eaLnBrk="1" hangingPunct="1"/>
            <a:r>
              <a:rPr lang="en-US" sz="2000">
                <a:effectLst/>
              </a:rPr>
              <a:t>Minimize the need for care</a:t>
            </a:r>
          </a:p>
          <a:p>
            <a:pPr eaLnBrk="1" hangingPunct="1"/>
            <a:r>
              <a:rPr lang="en-US" sz="2000">
                <a:effectLst/>
              </a:rPr>
              <a:t>Referral expectations</a:t>
            </a:r>
          </a:p>
          <a:p>
            <a:pPr eaLnBrk="1" hangingPunct="1"/>
            <a:r>
              <a:rPr lang="en-US" sz="2000">
                <a:effectLst/>
              </a:rPr>
              <a:t>Not having documents need to apply for financial assistance</a:t>
            </a:r>
          </a:p>
        </p:txBody>
      </p:sp>
    </p:spTree>
    <p:extLst>
      <p:ext uri="{BB962C8B-B14F-4D97-AF65-F5344CB8AC3E}">
        <p14:creationId xmlns:p14="http://schemas.microsoft.com/office/powerpoint/2010/main" val="11303824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Health Care Challenges</a:t>
            </a:r>
          </a:p>
        </p:txBody>
      </p:sp>
      <p:sp>
        <p:nvSpPr>
          <p:cNvPr id="3" name="Rectangle 2"/>
          <p:cNvSpPr/>
          <p:nvPr/>
        </p:nvSpPr>
        <p:spPr>
          <a:xfrm>
            <a:off x="274638" y="1317625"/>
            <a:ext cx="8610600" cy="5540375"/>
          </a:xfrm>
          <a:prstGeom prst="rect">
            <a:avLst/>
          </a:prstGeom>
        </p:spPr>
        <p:txBody>
          <a:bodyPr>
            <a:spAutoFit/>
          </a:bodyPr>
          <a:lstStyle/>
          <a:p>
            <a:pPr marL="342900" indent="-342900">
              <a:buFont typeface="Arial" pitchFamily="34" charset="0"/>
              <a:buChar char="•"/>
              <a:defRPr/>
            </a:pPr>
            <a:r>
              <a:rPr lang="en-US" sz="2400" dirty="0">
                <a:latin typeface="+mj-lt"/>
                <a:cs typeface="Calibri" pitchFamily="34" charset="0"/>
              </a:rPr>
              <a:t>Qualifying for government assistance</a:t>
            </a:r>
          </a:p>
          <a:p>
            <a:pPr marL="342900" indent="-342900">
              <a:buFont typeface="Arial" pitchFamily="34" charset="0"/>
              <a:buChar char="•"/>
              <a:defRPr/>
            </a:pPr>
            <a:r>
              <a:rPr lang="en-US" sz="2400" dirty="0">
                <a:latin typeface="+mj-lt"/>
                <a:cs typeface="Calibri" pitchFamily="34" charset="0"/>
              </a:rPr>
              <a:t>Personal fears/phobias of health concerns</a:t>
            </a:r>
          </a:p>
          <a:p>
            <a:pPr marL="342900" indent="-342900">
              <a:buFont typeface="Arial" pitchFamily="34" charset="0"/>
              <a:buChar char="•"/>
              <a:defRPr/>
            </a:pPr>
            <a:r>
              <a:rPr lang="en-US" sz="2400" dirty="0">
                <a:latin typeface="+mj-lt"/>
                <a:cs typeface="Calibri" pitchFamily="34" charset="0"/>
              </a:rPr>
              <a:t>What the doctors may tell you/health issues</a:t>
            </a:r>
          </a:p>
          <a:p>
            <a:pPr marL="342900" indent="-342900">
              <a:buFont typeface="Arial" pitchFamily="34" charset="0"/>
              <a:buChar char="•"/>
              <a:defRPr/>
            </a:pPr>
            <a:r>
              <a:rPr lang="en-US" sz="2400" dirty="0">
                <a:latin typeface="+mj-lt"/>
                <a:cs typeface="Calibri" pitchFamily="34" charset="0"/>
              </a:rPr>
              <a:t>Transportation/transportation issues (6)</a:t>
            </a:r>
          </a:p>
          <a:p>
            <a:pPr marL="342900" indent="-342900">
              <a:buFont typeface="Arial" pitchFamily="34" charset="0"/>
              <a:buChar char="•"/>
              <a:defRPr/>
            </a:pPr>
            <a:r>
              <a:rPr lang="en-US" sz="2400" dirty="0">
                <a:latin typeface="+mj-lt"/>
                <a:cs typeface="Calibri" pitchFamily="34" charset="0"/>
              </a:rPr>
              <a:t>Cost/money/choices between healthcare and life needs/affordability (5)</a:t>
            </a:r>
          </a:p>
          <a:p>
            <a:pPr marL="342900" indent="-342900">
              <a:buFont typeface="Arial" pitchFamily="34" charset="0"/>
              <a:buChar char="•"/>
              <a:defRPr/>
            </a:pPr>
            <a:r>
              <a:rPr lang="en-US" sz="2400" dirty="0">
                <a:latin typeface="+mj-lt"/>
                <a:cs typeface="Calibri" pitchFamily="34" charset="0"/>
              </a:rPr>
              <a:t>Waiting in line/how long it takes to see doctor/getting in to be seen on same day/long waits/unable to see doctor (5)</a:t>
            </a:r>
          </a:p>
          <a:p>
            <a:pPr marL="342900" indent="-342900">
              <a:buFont typeface="Arial" pitchFamily="34" charset="0"/>
              <a:buChar char="•"/>
              <a:defRPr/>
            </a:pPr>
            <a:r>
              <a:rPr lang="en-US" sz="2400" dirty="0">
                <a:latin typeface="+mj-lt"/>
                <a:cs typeface="Calibri" pitchFamily="34" charset="0"/>
              </a:rPr>
              <a:t>Insurance coverage/no insurance/not knowing what insurance covers (4)</a:t>
            </a:r>
          </a:p>
          <a:p>
            <a:pPr marL="342900" indent="-342900">
              <a:buFont typeface="Arial" pitchFamily="34" charset="0"/>
              <a:buChar char="•"/>
              <a:defRPr/>
            </a:pPr>
            <a:r>
              <a:rPr lang="en-US" sz="2400" dirty="0">
                <a:latin typeface="+mj-lt"/>
                <a:cs typeface="Calibri" pitchFamily="34" charset="0"/>
              </a:rPr>
              <a:t>Whether doctor will give correct diagnosis/having a competent doctor/thorough doctor/having a</a:t>
            </a:r>
          </a:p>
          <a:p>
            <a:pPr marL="342900" indent="-342900">
              <a:buFont typeface="Arial" pitchFamily="34" charset="0"/>
              <a:buChar char="•"/>
              <a:defRPr/>
            </a:pPr>
            <a:r>
              <a:rPr lang="en-US" sz="2400" dirty="0">
                <a:latin typeface="+mj-lt"/>
                <a:cs typeface="Calibri" pitchFamily="34" charset="0"/>
              </a:rPr>
              <a:t>     doctor that listens (4)</a:t>
            </a:r>
          </a:p>
          <a:p>
            <a:pPr>
              <a:defRPr/>
            </a:pPr>
            <a:endParaRPr lang="en-US" dirty="0">
              <a:latin typeface="Calibri" pitchFamily="34" charset="0"/>
              <a:cs typeface="Calibri" pitchFamily="34" charset="0"/>
            </a:endParaRPr>
          </a:p>
        </p:txBody>
      </p:sp>
    </p:spTree>
    <p:extLst>
      <p:ext uri="{BB962C8B-B14F-4D97-AF65-F5344CB8AC3E}">
        <p14:creationId xmlns:p14="http://schemas.microsoft.com/office/powerpoint/2010/main" val="1103625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155700"/>
          </a:xfrm>
        </p:spPr>
        <p:txBody>
          <a:bodyPr/>
          <a:lstStyle/>
          <a:p>
            <a:pPr eaLnBrk="1" hangingPunct="1">
              <a:defRPr/>
            </a:pPr>
            <a:r>
              <a:rPr lang="en-US" sz="3600" dirty="0"/>
              <a:t>Other Health Care Needs</a:t>
            </a:r>
          </a:p>
        </p:txBody>
      </p:sp>
      <p:sp>
        <p:nvSpPr>
          <p:cNvPr id="3" name="Content Placeholder 2"/>
          <p:cNvSpPr>
            <a:spLocks noGrp="1"/>
          </p:cNvSpPr>
          <p:nvPr>
            <p:ph idx="1"/>
          </p:nvPr>
        </p:nvSpPr>
        <p:spPr/>
        <p:txBody>
          <a:bodyPr/>
          <a:lstStyle/>
          <a:p>
            <a:pPr eaLnBrk="1" hangingPunct="1">
              <a:defRPr/>
            </a:pPr>
            <a:r>
              <a:rPr lang="en-US" sz="2400" dirty="0">
                <a:effectLst/>
              </a:rPr>
              <a:t>Need healthcare now</a:t>
            </a:r>
          </a:p>
          <a:p>
            <a:pPr eaLnBrk="1" hangingPunct="1">
              <a:defRPr/>
            </a:pPr>
            <a:r>
              <a:rPr lang="en-US" sz="2400" dirty="0">
                <a:effectLst/>
              </a:rPr>
              <a:t>Medicare information</a:t>
            </a:r>
          </a:p>
          <a:p>
            <a:pPr eaLnBrk="1" hangingPunct="1">
              <a:defRPr/>
            </a:pPr>
            <a:r>
              <a:rPr lang="en-US" sz="2400" dirty="0">
                <a:effectLst/>
              </a:rPr>
              <a:t>Healthcare for my children</a:t>
            </a:r>
          </a:p>
          <a:p>
            <a:pPr eaLnBrk="1" hangingPunct="1">
              <a:defRPr/>
            </a:pPr>
            <a:r>
              <a:rPr lang="en-US" sz="2400" dirty="0">
                <a:effectLst/>
              </a:rPr>
              <a:t>Give Ensure/vitamins to people to provide them with nutrients</a:t>
            </a:r>
          </a:p>
          <a:p>
            <a:pPr eaLnBrk="1" hangingPunct="1">
              <a:defRPr/>
            </a:pPr>
            <a:r>
              <a:rPr lang="en-US" sz="2400" dirty="0">
                <a:effectLst/>
              </a:rPr>
              <a:t>More mental health services</a:t>
            </a:r>
          </a:p>
          <a:p>
            <a:pPr eaLnBrk="1" hangingPunct="1">
              <a:defRPr/>
            </a:pPr>
            <a:r>
              <a:rPr lang="en-US" sz="2400" dirty="0">
                <a:effectLst/>
              </a:rPr>
              <a:t>Food stamps, nutrition for the homeless to remain healthy</a:t>
            </a:r>
          </a:p>
          <a:p>
            <a:pPr eaLnBrk="1" hangingPunct="1">
              <a:defRPr/>
            </a:pPr>
            <a:r>
              <a:rPr lang="en-US" sz="2400" dirty="0">
                <a:effectLst/>
              </a:rPr>
              <a:t>Law enforcement give announcement listing everyone with HIV/AIDS</a:t>
            </a:r>
          </a:p>
          <a:p>
            <a:pPr marL="0" indent="0" eaLnBrk="1" hangingPunct="1">
              <a:buFont typeface="Wingdings" pitchFamily="2" charset="2"/>
              <a:buNone/>
              <a:defRPr/>
            </a:pPr>
            <a:endParaRPr lang="en-US" dirty="0"/>
          </a:p>
        </p:txBody>
      </p:sp>
    </p:spTree>
    <p:extLst>
      <p:ext uri="{BB962C8B-B14F-4D97-AF65-F5344CB8AC3E}">
        <p14:creationId xmlns:p14="http://schemas.microsoft.com/office/powerpoint/2010/main" val="34150608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003300"/>
          </a:xfrm>
        </p:spPr>
        <p:txBody>
          <a:bodyPr/>
          <a:lstStyle/>
          <a:p>
            <a:pPr eaLnBrk="1" hangingPunct="1">
              <a:defRPr/>
            </a:pPr>
            <a:r>
              <a:rPr lang="en-US" sz="3600" dirty="0"/>
              <a:t>Other Health Care Needs</a:t>
            </a:r>
          </a:p>
        </p:txBody>
      </p:sp>
      <p:sp>
        <p:nvSpPr>
          <p:cNvPr id="3" name="Content Placeholder 2"/>
          <p:cNvSpPr>
            <a:spLocks noGrp="1"/>
          </p:cNvSpPr>
          <p:nvPr>
            <p:ph idx="1"/>
          </p:nvPr>
        </p:nvSpPr>
        <p:spPr>
          <a:xfrm>
            <a:off x="457200" y="1295400"/>
            <a:ext cx="8229600" cy="4724400"/>
          </a:xfrm>
        </p:spPr>
        <p:txBody>
          <a:bodyPr/>
          <a:lstStyle/>
          <a:p>
            <a:pPr eaLnBrk="1" hangingPunct="1">
              <a:defRPr/>
            </a:pPr>
            <a:r>
              <a:rPr lang="en-US" sz="2400" dirty="0">
                <a:effectLst/>
              </a:rPr>
              <a:t>Transportation (4)</a:t>
            </a:r>
          </a:p>
          <a:p>
            <a:pPr eaLnBrk="1" hangingPunct="1">
              <a:defRPr/>
            </a:pPr>
            <a:r>
              <a:rPr lang="en-US" sz="2400" dirty="0">
                <a:effectLst/>
              </a:rPr>
              <a:t>More clinics in low-income neighborhoods/more services (3)</a:t>
            </a:r>
          </a:p>
          <a:p>
            <a:pPr eaLnBrk="1" hangingPunct="1">
              <a:defRPr/>
            </a:pPr>
            <a:r>
              <a:rPr lang="en-US" sz="2400" dirty="0">
                <a:effectLst/>
              </a:rPr>
              <a:t>To be treated with respect (2)</a:t>
            </a:r>
          </a:p>
          <a:p>
            <a:pPr eaLnBrk="1" hangingPunct="1">
              <a:defRPr/>
            </a:pPr>
            <a:r>
              <a:rPr lang="en-US" sz="2400" dirty="0">
                <a:effectLst/>
              </a:rPr>
              <a:t>More information about resources available (2)</a:t>
            </a:r>
          </a:p>
          <a:p>
            <a:pPr eaLnBrk="1" hangingPunct="1">
              <a:defRPr/>
            </a:pPr>
            <a:r>
              <a:rPr lang="en-US" sz="2400" dirty="0">
                <a:effectLst/>
              </a:rPr>
              <a:t>Dental specialist/dental care (2)</a:t>
            </a:r>
          </a:p>
          <a:p>
            <a:pPr eaLnBrk="1" hangingPunct="1">
              <a:defRPr/>
            </a:pPr>
            <a:r>
              <a:rPr lang="en-US" sz="2400" dirty="0">
                <a:effectLst/>
              </a:rPr>
              <a:t>Fee clinics</a:t>
            </a:r>
          </a:p>
          <a:p>
            <a:pPr eaLnBrk="1" hangingPunct="1">
              <a:defRPr/>
            </a:pPr>
            <a:r>
              <a:rPr lang="en-US" sz="2400" dirty="0">
                <a:effectLst/>
              </a:rPr>
              <a:t>Help in getting insurance</a:t>
            </a:r>
          </a:p>
          <a:p>
            <a:pPr eaLnBrk="1" hangingPunct="1">
              <a:defRPr/>
            </a:pPr>
            <a:r>
              <a:rPr lang="en-US" sz="2400" dirty="0">
                <a:effectLst/>
              </a:rPr>
              <a:t>Lower cost medicine</a:t>
            </a:r>
          </a:p>
          <a:p>
            <a:pPr eaLnBrk="1" hangingPunct="1">
              <a:defRPr/>
            </a:pPr>
            <a:r>
              <a:rPr lang="en-US" sz="2400" dirty="0">
                <a:effectLst/>
              </a:rPr>
              <a:t>Free pap smears, mammograms, and prostate checks</a:t>
            </a:r>
          </a:p>
          <a:p>
            <a:pPr marL="0" indent="0" eaLnBrk="1" hangingPunct="1">
              <a:buFont typeface="Wingdings" pitchFamily="2" charset="2"/>
              <a:buNone/>
              <a:defRPr/>
            </a:pPr>
            <a:endParaRPr lang="en-US" sz="2400" dirty="0"/>
          </a:p>
        </p:txBody>
      </p:sp>
    </p:spTree>
    <p:extLst>
      <p:ext uri="{BB962C8B-B14F-4D97-AF65-F5344CB8AC3E}">
        <p14:creationId xmlns:p14="http://schemas.microsoft.com/office/powerpoint/2010/main" val="15921033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600" dirty="0"/>
              <a:t>Other Needs</a:t>
            </a:r>
          </a:p>
        </p:txBody>
      </p:sp>
      <p:sp>
        <p:nvSpPr>
          <p:cNvPr id="3" name="Content Placeholder 2"/>
          <p:cNvSpPr>
            <a:spLocks noGrp="1"/>
          </p:cNvSpPr>
          <p:nvPr>
            <p:ph idx="1"/>
          </p:nvPr>
        </p:nvSpPr>
        <p:spPr/>
        <p:txBody>
          <a:bodyPr/>
          <a:lstStyle/>
          <a:p>
            <a:pPr eaLnBrk="1" hangingPunct="1">
              <a:defRPr/>
            </a:pPr>
            <a:r>
              <a:rPr lang="en-US" dirty="0">
                <a:effectLst/>
              </a:rPr>
              <a:t>Free places to wash clothes, bathe, etc.</a:t>
            </a:r>
          </a:p>
          <a:p>
            <a:pPr eaLnBrk="1" hangingPunct="1">
              <a:defRPr/>
            </a:pPr>
            <a:r>
              <a:rPr lang="en-US" dirty="0">
                <a:effectLst/>
              </a:rPr>
              <a:t>Investigate SSI abuse</a:t>
            </a:r>
          </a:p>
          <a:p>
            <a:pPr eaLnBrk="1" hangingPunct="1">
              <a:defRPr/>
            </a:pPr>
            <a:r>
              <a:rPr lang="en-US" dirty="0">
                <a:effectLst/>
              </a:rPr>
              <a:t>Employment</a:t>
            </a:r>
          </a:p>
          <a:p>
            <a:pPr eaLnBrk="1" hangingPunct="1">
              <a:defRPr/>
            </a:pPr>
            <a:r>
              <a:rPr lang="en-US" dirty="0">
                <a:effectLst/>
              </a:rPr>
              <a:t>Housing for the homeless</a:t>
            </a:r>
          </a:p>
          <a:p>
            <a:pPr eaLnBrk="1" hangingPunct="1">
              <a:defRPr/>
            </a:pPr>
            <a:r>
              <a:rPr lang="en-US" dirty="0">
                <a:effectLst/>
              </a:rPr>
              <a:t>TORT immunity and reform</a:t>
            </a:r>
          </a:p>
          <a:p>
            <a:pPr eaLnBrk="1" hangingPunct="1">
              <a:defRPr/>
            </a:pPr>
            <a:r>
              <a:rPr lang="en-US" dirty="0">
                <a:effectLst/>
              </a:rPr>
              <a:t>Case management</a:t>
            </a:r>
          </a:p>
          <a:p>
            <a:pPr marL="0" indent="0" eaLnBrk="1" hangingPunct="1">
              <a:buFont typeface="Wingdings" pitchFamily="2" charset="2"/>
              <a:buNone/>
              <a:defRPr/>
            </a:pPr>
            <a:endParaRPr lang="en-US" dirty="0"/>
          </a:p>
        </p:txBody>
      </p:sp>
    </p:spTree>
    <p:extLst>
      <p:ext uri="{BB962C8B-B14F-4D97-AF65-F5344CB8AC3E}">
        <p14:creationId xmlns:p14="http://schemas.microsoft.com/office/powerpoint/2010/main" val="795583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1B77F-7CA5-4CF3-8BC9-D4D998123E07}"/>
              </a:ext>
            </a:extLst>
          </p:cNvPr>
          <p:cNvSpPr>
            <a:spLocks noGrp="1"/>
          </p:cNvSpPr>
          <p:nvPr>
            <p:ph type="title"/>
          </p:nvPr>
        </p:nvSpPr>
        <p:spPr>
          <a:xfrm>
            <a:off x="457200" y="277813"/>
            <a:ext cx="8229600" cy="941387"/>
          </a:xfrm>
        </p:spPr>
        <p:txBody>
          <a:bodyPr/>
          <a:lstStyle/>
          <a:p>
            <a:r>
              <a:rPr lang="en-US" dirty="0"/>
              <a:t>Topics</a:t>
            </a:r>
          </a:p>
        </p:txBody>
      </p:sp>
      <p:sp>
        <p:nvSpPr>
          <p:cNvPr id="3" name="Content Placeholder 2">
            <a:extLst>
              <a:ext uri="{FF2B5EF4-FFF2-40B4-BE49-F238E27FC236}">
                <a16:creationId xmlns:a16="http://schemas.microsoft.com/office/drawing/2014/main" id="{7A277817-1266-49C7-AC8C-1391E7B09FDA}"/>
              </a:ext>
            </a:extLst>
          </p:cNvPr>
          <p:cNvSpPr>
            <a:spLocks noGrp="1"/>
          </p:cNvSpPr>
          <p:nvPr>
            <p:ph idx="1"/>
          </p:nvPr>
        </p:nvSpPr>
        <p:spPr>
          <a:xfrm>
            <a:off x="457200" y="1295400"/>
            <a:ext cx="8229600" cy="4835525"/>
          </a:xfrm>
        </p:spPr>
        <p:txBody>
          <a:bodyPr/>
          <a:lstStyle/>
          <a:p>
            <a:r>
              <a:rPr lang="en-US" dirty="0"/>
              <a:t>Who are people experiencing homelessness?</a:t>
            </a:r>
          </a:p>
          <a:p>
            <a:pPr>
              <a:spcBef>
                <a:spcPts val="1200"/>
              </a:spcBef>
            </a:pPr>
            <a:r>
              <a:rPr lang="en-US" dirty="0"/>
              <a:t>What health concerns do people experiencing homelessness have?</a:t>
            </a:r>
          </a:p>
          <a:p>
            <a:pPr>
              <a:spcBef>
                <a:spcPts val="1200"/>
              </a:spcBef>
            </a:pPr>
            <a:r>
              <a:rPr lang="en-US" dirty="0"/>
              <a:t>What resources are needed for helping people experiencing homelessness to access health care and how we can help</a:t>
            </a:r>
          </a:p>
          <a:p>
            <a:endParaRPr lang="en-US" dirty="0"/>
          </a:p>
        </p:txBody>
      </p:sp>
      <p:sp>
        <p:nvSpPr>
          <p:cNvPr id="4" name="Slide Number Placeholder 3">
            <a:extLst>
              <a:ext uri="{FF2B5EF4-FFF2-40B4-BE49-F238E27FC236}">
                <a16:creationId xmlns:a16="http://schemas.microsoft.com/office/drawing/2014/main" id="{D07D4343-D339-47C1-BBDF-6BE0A2CF7006}"/>
              </a:ext>
            </a:extLst>
          </p:cNvPr>
          <p:cNvSpPr>
            <a:spLocks noGrp="1"/>
          </p:cNvSpPr>
          <p:nvPr>
            <p:ph type="sldNum" sz="quarter" idx="12"/>
          </p:nvPr>
        </p:nvSpPr>
        <p:spPr/>
        <p:txBody>
          <a:bodyPr/>
          <a:lstStyle/>
          <a:p>
            <a:pPr>
              <a:defRPr/>
            </a:pPr>
            <a:fld id="{E948067B-A861-4E6C-A52D-4B2C1C33D187}" type="slidenum">
              <a:rPr lang="en-US" smtClean="0"/>
              <a:pPr>
                <a:defRPr/>
              </a:pPr>
              <a:t>4</a:t>
            </a:fld>
            <a:endParaRPr lang="en-US"/>
          </a:p>
        </p:txBody>
      </p:sp>
    </p:spTree>
    <p:extLst>
      <p:ext uri="{BB962C8B-B14F-4D97-AF65-F5344CB8AC3E}">
        <p14:creationId xmlns:p14="http://schemas.microsoft.com/office/powerpoint/2010/main" val="40719099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5E297-D7CC-4E5F-ACCA-A0B4C550FCA7}"/>
              </a:ext>
            </a:extLst>
          </p:cNvPr>
          <p:cNvSpPr>
            <a:spLocks noGrp="1"/>
          </p:cNvSpPr>
          <p:nvPr>
            <p:ph type="ctrTitle" sz="quarter"/>
          </p:nvPr>
        </p:nvSpPr>
        <p:spPr/>
        <p:txBody>
          <a:bodyPr/>
          <a:lstStyle/>
          <a:p>
            <a:r>
              <a:rPr lang="en-US" dirty="0"/>
              <a:t>Resources and </a:t>
            </a:r>
            <a:br>
              <a:rPr lang="en-US" dirty="0"/>
            </a:br>
            <a:r>
              <a:rPr lang="en-US" dirty="0"/>
              <a:t>How to Help </a:t>
            </a:r>
          </a:p>
        </p:txBody>
      </p:sp>
      <p:sp>
        <p:nvSpPr>
          <p:cNvPr id="3" name="Subtitle 2">
            <a:extLst>
              <a:ext uri="{FF2B5EF4-FFF2-40B4-BE49-F238E27FC236}">
                <a16:creationId xmlns:a16="http://schemas.microsoft.com/office/drawing/2014/main" id="{ACA390F8-B5B5-4A4D-BC77-AE9C0116E784}"/>
              </a:ext>
            </a:extLst>
          </p:cNvPr>
          <p:cNvSpPr>
            <a:spLocks noGrp="1"/>
          </p:cNvSpPr>
          <p:nvPr>
            <p:ph type="subTitle" sz="quarter" idx="1"/>
          </p:nvPr>
        </p:nvSpPr>
        <p:spPr/>
        <p:txBody>
          <a:bodyPr/>
          <a:lstStyle/>
          <a:p>
            <a:endParaRPr lang="en-US"/>
          </a:p>
        </p:txBody>
      </p:sp>
      <p:sp>
        <p:nvSpPr>
          <p:cNvPr id="4" name="Slide Number Placeholder 3">
            <a:extLst>
              <a:ext uri="{FF2B5EF4-FFF2-40B4-BE49-F238E27FC236}">
                <a16:creationId xmlns:a16="http://schemas.microsoft.com/office/drawing/2014/main" id="{FEDD9D46-DB59-4AB4-A574-146D6D615F7C}"/>
              </a:ext>
            </a:extLst>
          </p:cNvPr>
          <p:cNvSpPr>
            <a:spLocks noGrp="1"/>
          </p:cNvSpPr>
          <p:nvPr>
            <p:ph type="sldNum" sz="quarter" idx="12"/>
          </p:nvPr>
        </p:nvSpPr>
        <p:spPr/>
        <p:txBody>
          <a:bodyPr/>
          <a:lstStyle/>
          <a:p>
            <a:pPr>
              <a:defRPr/>
            </a:pPr>
            <a:fld id="{685A465C-CE7A-4F27-9B4C-D4A7A7C14C6E}" type="slidenum">
              <a:rPr lang="en-US" smtClean="0"/>
              <a:pPr>
                <a:defRPr/>
              </a:pPr>
              <a:t>40</a:t>
            </a:fld>
            <a:endParaRPr lang="en-US" dirty="0"/>
          </a:p>
        </p:txBody>
      </p:sp>
    </p:spTree>
    <p:extLst>
      <p:ext uri="{BB962C8B-B14F-4D97-AF65-F5344CB8AC3E}">
        <p14:creationId xmlns:p14="http://schemas.microsoft.com/office/powerpoint/2010/main" val="15677612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92100"/>
            <a:ext cx="8229600" cy="1079500"/>
          </a:xfrm>
        </p:spPr>
        <p:txBody>
          <a:bodyPr/>
          <a:lstStyle/>
          <a:p>
            <a:pPr eaLnBrk="1" hangingPunct="1">
              <a:defRPr/>
            </a:pPr>
            <a:r>
              <a:rPr lang="en-US" sz="3600" dirty="0"/>
              <a:t>Changes Desired in Health Care</a:t>
            </a:r>
          </a:p>
        </p:txBody>
      </p:sp>
      <p:sp>
        <p:nvSpPr>
          <p:cNvPr id="6" name="Content Placeholder 5"/>
          <p:cNvSpPr>
            <a:spLocks noGrp="1"/>
          </p:cNvSpPr>
          <p:nvPr>
            <p:ph idx="1"/>
          </p:nvPr>
        </p:nvSpPr>
        <p:spPr>
          <a:xfrm>
            <a:off x="457200" y="1524000"/>
            <a:ext cx="8382000" cy="4800600"/>
          </a:xfrm>
        </p:spPr>
        <p:txBody>
          <a:bodyPr/>
          <a:lstStyle/>
          <a:p>
            <a:pPr eaLnBrk="1" hangingPunct="1">
              <a:defRPr/>
            </a:pPr>
            <a:r>
              <a:rPr lang="en-US" sz="2400" dirty="0">
                <a:effectLst/>
              </a:rPr>
              <a:t>No co-pay/no bills/free medical/dental care (5)</a:t>
            </a:r>
          </a:p>
          <a:p>
            <a:pPr eaLnBrk="1" hangingPunct="1">
              <a:defRPr/>
            </a:pPr>
            <a:r>
              <a:rPr lang="en-US" sz="2400" dirty="0">
                <a:effectLst/>
              </a:rPr>
              <a:t>Don’t have to wait to see doctor/less wait/quicker appointments (3)</a:t>
            </a:r>
          </a:p>
          <a:p>
            <a:pPr eaLnBrk="1" hangingPunct="1">
              <a:defRPr/>
            </a:pPr>
            <a:r>
              <a:rPr lang="en-US" sz="2400" dirty="0">
                <a:effectLst/>
              </a:rPr>
              <a:t>Free transportation (3)</a:t>
            </a:r>
          </a:p>
          <a:p>
            <a:pPr eaLnBrk="1" hangingPunct="1">
              <a:defRPr/>
            </a:pPr>
            <a:r>
              <a:rPr lang="en-US" sz="2400" dirty="0">
                <a:effectLst/>
              </a:rPr>
              <a:t>Available when patients need it/assistance with needs any time (2)</a:t>
            </a:r>
          </a:p>
          <a:p>
            <a:pPr eaLnBrk="1" hangingPunct="1">
              <a:defRPr/>
            </a:pPr>
            <a:r>
              <a:rPr lang="en-US" sz="2400" dirty="0">
                <a:effectLst/>
              </a:rPr>
              <a:t>One stop care/healthcare that includes everything (3)</a:t>
            </a:r>
          </a:p>
          <a:p>
            <a:pPr eaLnBrk="1" hangingPunct="1">
              <a:defRPr/>
            </a:pPr>
            <a:r>
              <a:rPr lang="en-US" sz="2400" dirty="0">
                <a:effectLst/>
              </a:rPr>
              <a:t>No insurance required (2)</a:t>
            </a:r>
          </a:p>
          <a:p>
            <a:pPr eaLnBrk="1" hangingPunct="1">
              <a:defRPr/>
            </a:pPr>
            <a:r>
              <a:rPr lang="en-US" sz="2400" dirty="0">
                <a:effectLst/>
              </a:rPr>
              <a:t>Affordable fee schedule/affordable (2)</a:t>
            </a:r>
          </a:p>
          <a:p>
            <a:pPr eaLnBrk="1" hangingPunct="1">
              <a:defRPr/>
            </a:pPr>
            <a:r>
              <a:rPr lang="en-US" sz="2400" dirty="0">
                <a:effectLst/>
              </a:rPr>
              <a:t>Friendly atmosphere/empathetic staff/nurses (2) </a:t>
            </a:r>
          </a:p>
          <a:p>
            <a:pPr marL="0" indent="0" eaLnBrk="1" hangingPunct="1">
              <a:buFont typeface="Wingdings" pitchFamily="2" charset="2"/>
              <a:buNone/>
              <a:defRPr/>
            </a:pPr>
            <a:endParaRPr lang="en-US" dirty="0"/>
          </a:p>
        </p:txBody>
      </p:sp>
    </p:spTree>
    <p:extLst>
      <p:ext uri="{BB962C8B-B14F-4D97-AF65-F5344CB8AC3E}">
        <p14:creationId xmlns:p14="http://schemas.microsoft.com/office/powerpoint/2010/main" val="8547923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927100"/>
          </a:xfrm>
        </p:spPr>
        <p:txBody>
          <a:bodyPr/>
          <a:lstStyle/>
          <a:p>
            <a:pPr eaLnBrk="1" hangingPunct="1">
              <a:defRPr/>
            </a:pPr>
            <a:r>
              <a:rPr lang="en-US" sz="3600" dirty="0"/>
              <a:t>Changes Desired in Health Care</a:t>
            </a:r>
          </a:p>
        </p:txBody>
      </p:sp>
      <p:sp>
        <p:nvSpPr>
          <p:cNvPr id="46083" name="Content Placeholder 2"/>
          <p:cNvSpPr>
            <a:spLocks noGrp="1"/>
          </p:cNvSpPr>
          <p:nvPr>
            <p:ph idx="1"/>
          </p:nvPr>
        </p:nvSpPr>
        <p:spPr>
          <a:xfrm>
            <a:off x="457200" y="1371600"/>
            <a:ext cx="8229600" cy="4876800"/>
          </a:xfrm>
        </p:spPr>
        <p:txBody>
          <a:bodyPr/>
          <a:lstStyle/>
          <a:p>
            <a:pPr eaLnBrk="1" hangingPunct="1"/>
            <a:r>
              <a:rPr lang="en-US" sz="2400">
                <a:effectLst/>
              </a:rPr>
              <a:t>Competent medical staff/thorough doctors/right diagnosis (3)</a:t>
            </a:r>
          </a:p>
          <a:p>
            <a:pPr eaLnBrk="1" hangingPunct="1"/>
            <a:r>
              <a:rPr lang="en-US" sz="2400">
                <a:effectLst/>
              </a:rPr>
              <a:t>Trustworthy medications/research medications before prescribing</a:t>
            </a:r>
          </a:p>
          <a:p>
            <a:pPr eaLnBrk="1" hangingPunct="1"/>
            <a:r>
              <a:rPr lang="en-US" sz="2400">
                <a:effectLst/>
              </a:rPr>
              <a:t>Prescription delivery</a:t>
            </a:r>
          </a:p>
          <a:p>
            <a:pPr eaLnBrk="1" hangingPunct="1"/>
            <a:r>
              <a:rPr lang="en-US" sz="2400">
                <a:effectLst/>
              </a:rPr>
              <a:t>Free meds</a:t>
            </a:r>
          </a:p>
          <a:p>
            <a:pPr eaLnBrk="1" hangingPunct="1"/>
            <a:r>
              <a:rPr lang="en-US" sz="2400">
                <a:effectLst/>
              </a:rPr>
              <a:t>Use of the Lister Hill model</a:t>
            </a:r>
          </a:p>
          <a:p>
            <a:pPr eaLnBrk="1" hangingPunct="1"/>
            <a:r>
              <a:rPr lang="en-US" sz="2400">
                <a:effectLst/>
              </a:rPr>
              <a:t>Universal insurance</a:t>
            </a:r>
          </a:p>
          <a:p>
            <a:pPr eaLnBrk="1" hangingPunct="1"/>
            <a:r>
              <a:rPr lang="en-US" sz="2400">
                <a:effectLst/>
              </a:rPr>
              <a:t>Individual fee scales</a:t>
            </a:r>
          </a:p>
          <a:p>
            <a:pPr eaLnBrk="1" hangingPunct="1"/>
            <a:r>
              <a:rPr lang="en-US" sz="2400">
                <a:effectLst/>
              </a:rPr>
              <a:t>Easy to get to</a:t>
            </a:r>
          </a:p>
          <a:p>
            <a:pPr eaLnBrk="1" hangingPunct="1"/>
            <a:r>
              <a:rPr lang="en-US" sz="2400">
                <a:effectLst/>
              </a:rPr>
              <a:t>Fewer government regulations</a:t>
            </a:r>
          </a:p>
        </p:txBody>
      </p:sp>
    </p:spTree>
    <p:extLst>
      <p:ext uri="{BB962C8B-B14F-4D97-AF65-F5344CB8AC3E}">
        <p14:creationId xmlns:p14="http://schemas.microsoft.com/office/powerpoint/2010/main" val="37624034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600" dirty="0"/>
              <a:t>Changes Desired in Health Care</a:t>
            </a:r>
          </a:p>
        </p:txBody>
      </p:sp>
      <p:sp>
        <p:nvSpPr>
          <p:cNvPr id="3" name="Content Placeholder 2"/>
          <p:cNvSpPr>
            <a:spLocks noGrp="1"/>
          </p:cNvSpPr>
          <p:nvPr>
            <p:ph idx="1"/>
          </p:nvPr>
        </p:nvSpPr>
        <p:spPr/>
        <p:txBody>
          <a:bodyPr/>
          <a:lstStyle/>
          <a:p>
            <a:pPr eaLnBrk="1" hangingPunct="1">
              <a:defRPr/>
            </a:pPr>
            <a:r>
              <a:rPr lang="en-US" sz="2800" dirty="0">
                <a:effectLst/>
              </a:rPr>
              <a:t>Clean environment</a:t>
            </a:r>
          </a:p>
          <a:p>
            <a:pPr eaLnBrk="1" hangingPunct="1">
              <a:defRPr/>
            </a:pPr>
            <a:r>
              <a:rPr lang="en-US" sz="2800" dirty="0">
                <a:effectLst/>
              </a:rPr>
              <a:t>Free medical alert bracelet</a:t>
            </a:r>
          </a:p>
          <a:p>
            <a:pPr eaLnBrk="1" hangingPunct="1">
              <a:defRPr/>
            </a:pPr>
            <a:r>
              <a:rPr lang="en-US" sz="2800" dirty="0">
                <a:effectLst/>
              </a:rPr>
              <a:t>Cease insurance discrimination</a:t>
            </a:r>
          </a:p>
          <a:p>
            <a:pPr eaLnBrk="1" hangingPunct="1">
              <a:defRPr/>
            </a:pPr>
            <a:r>
              <a:rPr lang="en-US" sz="2800" dirty="0">
                <a:effectLst/>
              </a:rPr>
              <a:t>Childcare in waiting rooms/emergency rooms</a:t>
            </a:r>
          </a:p>
          <a:p>
            <a:pPr eaLnBrk="1" hangingPunct="1">
              <a:defRPr/>
            </a:pPr>
            <a:r>
              <a:rPr lang="en-US" sz="2800" dirty="0">
                <a:effectLst/>
              </a:rPr>
              <a:t>No shots</a:t>
            </a:r>
          </a:p>
          <a:p>
            <a:pPr eaLnBrk="1" hangingPunct="1">
              <a:defRPr/>
            </a:pPr>
            <a:endParaRPr lang="en-US" dirty="0"/>
          </a:p>
        </p:txBody>
      </p:sp>
    </p:spTree>
    <p:extLst>
      <p:ext uri="{BB962C8B-B14F-4D97-AF65-F5344CB8AC3E}">
        <p14:creationId xmlns:p14="http://schemas.microsoft.com/office/powerpoint/2010/main" val="21016528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31FB6-D47D-44CA-BBAD-4E55C8CA406F}"/>
              </a:ext>
            </a:extLst>
          </p:cNvPr>
          <p:cNvSpPr>
            <a:spLocks noGrp="1"/>
          </p:cNvSpPr>
          <p:nvPr>
            <p:ph type="title"/>
          </p:nvPr>
        </p:nvSpPr>
        <p:spPr/>
        <p:txBody>
          <a:bodyPr/>
          <a:lstStyle/>
          <a:p>
            <a:r>
              <a:rPr lang="en-US" sz="3600" dirty="0"/>
              <a:t>What People Need for Health Care while Experiencing Homelessness</a:t>
            </a:r>
          </a:p>
        </p:txBody>
      </p:sp>
      <p:sp>
        <p:nvSpPr>
          <p:cNvPr id="3" name="Content Placeholder 2">
            <a:extLst>
              <a:ext uri="{FF2B5EF4-FFF2-40B4-BE49-F238E27FC236}">
                <a16:creationId xmlns:a16="http://schemas.microsoft.com/office/drawing/2014/main" id="{9F162D31-6D84-4419-A883-047C852F91C0}"/>
              </a:ext>
            </a:extLst>
          </p:cNvPr>
          <p:cNvSpPr>
            <a:spLocks noGrp="1"/>
          </p:cNvSpPr>
          <p:nvPr>
            <p:ph idx="1"/>
          </p:nvPr>
        </p:nvSpPr>
        <p:spPr/>
        <p:txBody>
          <a:bodyPr/>
          <a:lstStyle/>
          <a:p>
            <a:r>
              <a:rPr lang="en-US" dirty="0"/>
              <a:t>Housing!</a:t>
            </a:r>
          </a:p>
          <a:p>
            <a:r>
              <a:rPr lang="en-US" dirty="0"/>
              <a:t>Access to health care</a:t>
            </a:r>
          </a:p>
          <a:p>
            <a:r>
              <a:rPr lang="en-US" dirty="0"/>
              <a:t>Case management</a:t>
            </a:r>
          </a:p>
          <a:p>
            <a:pPr lvl="1"/>
            <a:r>
              <a:rPr lang="en-US" dirty="0"/>
              <a:t>Free / low cost medications</a:t>
            </a:r>
          </a:p>
          <a:p>
            <a:pPr lvl="1"/>
            <a:r>
              <a:rPr lang="en-US" dirty="0"/>
              <a:t>Help accessing community resources</a:t>
            </a:r>
          </a:p>
          <a:p>
            <a:pPr lvl="1"/>
            <a:r>
              <a:rPr lang="en-US" dirty="0"/>
              <a:t>Insurance enrollment</a:t>
            </a:r>
          </a:p>
          <a:p>
            <a:r>
              <a:rPr lang="en-US" dirty="0"/>
              <a:t>Disease self-management education</a:t>
            </a:r>
          </a:p>
        </p:txBody>
      </p:sp>
      <p:sp>
        <p:nvSpPr>
          <p:cNvPr id="4" name="Slide Number Placeholder 3">
            <a:extLst>
              <a:ext uri="{FF2B5EF4-FFF2-40B4-BE49-F238E27FC236}">
                <a16:creationId xmlns:a16="http://schemas.microsoft.com/office/drawing/2014/main" id="{775F8D26-F6A7-4FF9-96E7-887036CCA8D6}"/>
              </a:ext>
            </a:extLst>
          </p:cNvPr>
          <p:cNvSpPr>
            <a:spLocks noGrp="1"/>
          </p:cNvSpPr>
          <p:nvPr>
            <p:ph type="sldNum" sz="quarter" idx="12"/>
          </p:nvPr>
        </p:nvSpPr>
        <p:spPr/>
        <p:txBody>
          <a:bodyPr/>
          <a:lstStyle/>
          <a:p>
            <a:pPr>
              <a:defRPr/>
            </a:pPr>
            <a:fld id="{E948067B-A861-4E6C-A52D-4B2C1C33D187}" type="slidenum">
              <a:rPr lang="en-US" smtClean="0"/>
              <a:pPr>
                <a:defRPr/>
              </a:pPr>
              <a:t>44</a:t>
            </a:fld>
            <a:endParaRPr lang="en-US"/>
          </a:p>
        </p:txBody>
      </p:sp>
    </p:spTree>
    <p:extLst>
      <p:ext uri="{BB962C8B-B14F-4D97-AF65-F5344CB8AC3E}">
        <p14:creationId xmlns:p14="http://schemas.microsoft.com/office/powerpoint/2010/main" val="32989204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92161-42A3-4F86-8F7F-43A67553238C}"/>
              </a:ext>
            </a:extLst>
          </p:cNvPr>
          <p:cNvSpPr>
            <a:spLocks noGrp="1"/>
          </p:cNvSpPr>
          <p:nvPr>
            <p:ph type="title"/>
          </p:nvPr>
        </p:nvSpPr>
        <p:spPr/>
        <p:txBody>
          <a:bodyPr/>
          <a:lstStyle/>
          <a:p>
            <a:r>
              <a:rPr lang="en-US" dirty="0"/>
              <a:t>How We Talk about Homelessness</a:t>
            </a:r>
          </a:p>
        </p:txBody>
      </p:sp>
      <p:sp>
        <p:nvSpPr>
          <p:cNvPr id="3" name="Content Placeholder 2">
            <a:extLst>
              <a:ext uri="{FF2B5EF4-FFF2-40B4-BE49-F238E27FC236}">
                <a16:creationId xmlns:a16="http://schemas.microsoft.com/office/drawing/2014/main" id="{9C97CD71-734F-4AE6-B15F-8775CCC465B0}"/>
              </a:ext>
            </a:extLst>
          </p:cNvPr>
          <p:cNvSpPr>
            <a:spLocks noGrp="1"/>
          </p:cNvSpPr>
          <p:nvPr>
            <p:ph idx="1"/>
          </p:nvPr>
        </p:nvSpPr>
        <p:spPr/>
        <p:txBody>
          <a:bodyPr/>
          <a:lstStyle/>
          <a:p>
            <a:r>
              <a:rPr lang="en-US" dirty="0"/>
              <a:t>People experience homelessness—they aren’t defined by it (</a:t>
            </a:r>
            <a:r>
              <a:rPr lang="en-US" sz="2000" dirty="0"/>
              <a:t>U.S. Interagency Council on Homelessness</a:t>
            </a:r>
            <a:r>
              <a:rPr lang="en-US" dirty="0"/>
              <a:t>)</a:t>
            </a:r>
          </a:p>
          <a:p>
            <a:r>
              <a:rPr lang="en-US" dirty="0"/>
              <a:t>Say, “person experiencing homelessness” rather than “homeless person”</a:t>
            </a:r>
          </a:p>
          <a:p>
            <a:r>
              <a:rPr lang="en-US" dirty="0"/>
              <a:t>From “the homeless” to “people without homes” (</a:t>
            </a:r>
            <a:r>
              <a:rPr lang="en-US" sz="1800" dirty="0"/>
              <a:t>Curbed</a:t>
            </a:r>
            <a:r>
              <a:rPr lang="en-US" dirty="0"/>
              <a:t>)</a:t>
            </a:r>
          </a:p>
        </p:txBody>
      </p:sp>
      <p:sp>
        <p:nvSpPr>
          <p:cNvPr id="4" name="Slide Number Placeholder 3">
            <a:extLst>
              <a:ext uri="{FF2B5EF4-FFF2-40B4-BE49-F238E27FC236}">
                <a16:creationId xmlns:a16="http://schemas.microsoft.com/office/drawing/2014/main" id="{A1F3984D-A037-4593-A424-4C8C637FCAC7}"/>
              </a:ext>
            </a:extLst>
          </p:cNvPr>
          <p:cNvSpPr>
            <a:spLocks noGrp="1"/>
          </p:cNvSpPr>
          <p:nvPr>
            <p:ph type="sldNum" sz="quarter" idx="12"/>
          </p:nvPr>
        </p:nvSpPr>
        <p:spPr/>
        <p:txBody>
          <a:bodyPr/>
          <a:lstStyle/>
          <a:p>
            <a:pPr>
              <a:defRPr/>
            </a:pPr>
            <a:fld id="{E948067B-A861-4E6C-A52D-4B2C1C33D187}" type="slidenum">
              <a:rPr lang="en-US" smtClean="0"/>
              <a:pPr>
                <a:defRPr/>
              </a:pPr>
              <a:t>45</a:t>
            </a:fld>
            <a:endParaRPr lang="en-US"/>
          </a:p>
        </p:txBody>
      </p:sp>
    </p:spTree>
    <p:extLst>
      <p:ext uri="{BB962C8B-B14F-4D97-AF65-F5344CB8AC3E}">
        <p14:creationId xmlns:p14="http://schemas.microsoft.com/office/powerpoint/2010/main" val="20789452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3CB32-E362-4176-A68F-D7E2BDC89EBE}"/>
              </a:ext>
            </a:extLst>
          </p:cNvPr>
          <p:cNvSpPr>
            <a:spLocks noGrp="1"/>
          </p:cNvSpPr>
          <p:nvPr>
            <p:ph type="title"/>
          </p:nvPr>
        </p:nvSpPr>
        <p:spPr/>
        <p:txBody>
          <a:bodyPr/>
          <a:lstStyle/>
          <a:p>
            <a:pPr eaLnBrk="1" hangingPunct="1">
              <a:defRPr/>
            </a:pPr>
            <a:r>
              <a:rPr lang="en-US" sz="3600" dirty="0"/>
              <a:t>Lessons Learned in</a:t>
            </a:r>
            <a:br>
              <a:rPr lang="en-US" sz="3600" dirty="0"/>
            </a:br>
            <a:r>
              <a:rPr lang="en-US" sz="3600" dirty="0"/>
              <a:t>Welcoming People without Homes</a:t>
            </a:r>
          </a:p>
        </p:txBody>
      </p:sp>
      <p:sp>
        <p:nvSpPr>
          <p:cNvPr id="3" name="Content Placeholder 2">
            <a:extLst>
              <a:ext uri="{FF2B5EF4-FFF2-40B4-BE49-F238E27FC236}">
                <a16:creationId xmlns:a16="http://schemas.microsoft.com/office/drawing/2014/main" id="{60FA2374-4673-43E3-A892-D0B9569201B0}"/>
              </a:ext>
            </a:extLst>
          </p:cNvPr>
          <p:cNvSpPr>
            <a:spLocks noGrp="1"/>
          </p:cNvSpPr>
          <p:nvPr>
            <p:ph idx="1"/>
          </p:nvPr>
        </p:nvSpPr>
        <p:spPr>
          <a:xfrm>
            <a:off x="457200" y="1752600"/>
            <a:ext cx="8229600" cy="4378325"/>
          </a:xfrm>
        </p:spPr>
        <p:txBody>
          <a:bodyPr/>
          <a:lstStyle/>
          <a:p>
            <a:pPr eaLnBrk="1" hangingPunct="1">
              <a:defRPr/>
            </a:pPr>
            <a:r>
              <a:rPr lang="en-US" sz="2800" dirty="0"/>
              <a:t>Be lenient in expecting them to conform to clinic appointment requirements</a:t>
            </a:r>
          </a:p>
          <a:p>
            <a:pPr eaLnBrk="1" hangingPunct="1">
              <a:defRPr/>
            </a:pPr>
            <a:r>
              <a:rPr lang="en-US" sz="2800" dirty="0"/>
              <a:t>Be respectful of their lack of transportation</a:t>
            </a:r>
          </a:p>
          <a:p>
            <a:pPr eaLnBrk="1" hangingPunct="1">
              <a:defRPr/>
            </a:pPr>
            <a:r>
              <a:rPr lang="en-US" sz="2800" dirty="0"/>
              <a:t>Realize they are not homeless by choice</a:t>
            </a:r>
          </a:p>
          <a:p>
            <a:pPr eaLnBrk="1" hangingPunct="1">
              <a:defRPr/>
            </a:pPr>
            <a:r>
              <a:rPr lang="en-US" sz="2800" dirty="0"/>
              <a:t>They may have multiple problems</a:t>
            </a:r>
          </a:p>
          <a:p>
            <a:pPr eaLnBrk="1" hangingPunct="1">
              <a:defRPr/>
            </a:pPr>
            <a:r>
              <a:rPr lang="en-US" sz="2800" dirty="0"/>
              <a:t>Most will have no way to pay for services</a:t>
            </a:r>
          </a:p>
          <a:p>
            <a:pPr eaLnBrk="1" hangingPunct="1">
              <a:defRPr/>
            </a:pPr>
            <a:r>
              <a:rPr lang="en-US" sz="2800" dirty="0"/>
              <a:t>Special arrangements for follow-up such as through shelter contacts</a:t>
            </a:r>
          </a:p>
          <a:p>
            <a:pPr eaLnBrk="1" hangingPunct="1">
              <a:defRPr/>
            </a:pPr>
            <a:endParaRPr lang="en-US" dirty="0"/>
          </a:p>
          <a:p>
            <a:pPr eaLnBrk="1" hangingPunct="1">
              <a:defRPr/>
            </a:pPr>
            <a:endParaRPr lang="en-US" dirty="0"/>
          </a:p>
        </p:txBody>
      </p:sp>
      <p:sp>
        <p:nvSpPr>
          <p:cNvPr id="4" name="Slide Number Placeholder 3">
            <a:extLst>
              <a:ext uri="{FF2B5EF4-FFF2-40B4-BE49-F238E27FC236}">
                <a16:creationId xmlns:a16="http://schemas.microsoft.com/office/drawing/2014/main" id="{CE36828D-CA0E-49EA-AE26-0A9378172614}"/>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4C223CC-1D92-43F4-AD6E-6A900B4C95D9}" type="slidenum">
              <a:rPr lang="en-US" altLang="en-US"/>
              <a:pPr/>
              <a:t>46</a:t>
            </a:fld>
            <a:endParaRPr lang="en-US" altLang="en-US"/>
          </a:p>
        </p:txBody>
      </p:sp>
    </p:spTree>
    <p:extLst>
      <p:ext uri="{BB962C8B-B14F-4D97-AF65-F5344CB8AC3E}">
        <p14:creationId xmlns:p14="http://schemas.microsoft.com/office/powerpoint/2010/main" val="27406108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C3601-7242-4286-8978-B5712BE5138E}"/>
              </a:ext>
            </a:extLst>
          </p:cNvPr>
          <p:cNvSpPr>
            <a:spLocks noGrp="1"/>
          </p:cNvSpPr>
          <p:nvPr>
            <p:ph type="title"/>
          </p:nvPr>
        </p:nvSpPr>
        <p:spPr/>
        <p:txBody>
          <a:bodyPr/>
          <a:lstStyle/>
          <a:p>
            <a:pPr>
              <a:defRPr/>
            </a:pPr>
            <a:r>
              <a:rPr lang="en-US" dirty="0">
                <a:solidFill>
                  <a:srgbClr val="FFC000"/>
                </a:solidFill>
              </a:rPr>
              <a:t>Working with Persons </a:t>
            </a:r>
            <a:br>
              <a:rPr lang="en-US" dirty="0">
                <a:solidFill>
                  <a:srgbClr val="FFC000"/>
                </a:solidFill>
              </a:rPr>
            </a:br>
            <a:r>
              <a:rPr lang="en-US" dirty="0">
                <a:solidFill>
                  <a:srgbClr val="FFC000"/>
                </a:solidFill>
              </a:rPr>
              <a:t>Who Have Mental Illness</a:t>
            </a:r>
          </a:p>
        </p:txBody>
      </p:sp>
      <p:sp>
        <p:nvSpPr>
          <p:cNvPr id="3" name="Content Placeholder 2">
            <a:extLst>
              <a:ext uri="{FF2B5EF4-FFF2-40B4-BE49-F238E27FC236}">
                <a16:creationId xmlns:a16="http://schemas.microsoft.com/office/drawing/2014/main" id="{1C80FC9A-DE7A-4D9B-BBD6-61CE1C467129}"/>
              </a:ext>
            </a:extLst>
          </p:cNvPr>
          <p:cNvSpPr>
            <a:spLocks noGrp="1"/>
          </p:cNvSpPr>
          <p:nvPr>
            <p:ph sz="half" idx="1"/>
          </p:nvPr>
        </p:nvSpPr>
        <p:spPr>
          <a:xfrm>
            <a:off x="304800" y="1828800"/>
            <a:ext cx="4419600" cy="4302125"/>
          </a:xfrm>
        </p:spPr>
        <p:txBody>
          <a:bodyPr/>
          <a:lstStyle/>
          <a:p>
            <a:pPr marL="0" indent="0" algn="ctr">
              <a:buFont typeface="Wingdings" panose="05000000000000000000" pitchFamily="2" charset="2"/>
              <a:buNone/>
              <a:defRPr/>
            </a:pPr>
            <a:r>
              <a:rPr lang="en-US" dirty="0"/>
              <a:t>DO</a:t>
            </a:r>
          </a:p>
          <a:p>
            <a:pPr>
              <a:defRPr/>
            </a:pPr>
            <a:r>
              <a:rPr lang="en-US" sz="2400" dirty="0"/>
              <a:t>Remain calm</a:t>
            </a:r>
          </a:p>
          <a:p>
            <a:pPr>
              <a:defRPr/>
            </a:pPr>
            <a:r>
              <a:rPr lang="en-US" sz="2400" dirty="0"/>
              <a:t>Take your time</a:t>
            </a:r>
          </a:p>
          <a:p>
            <a:pPr>
              <a:defRPr/>
            </a:pPr>
            <a:r>
              <a:rPr lang="en-US" sz="2400" dirty="0"/>
              <a:t>Be respectful</a:t>
            </a:r>
          </a:p>
          <a:p>
            <a:pPr>
              <a:defRPr/>
            </a:pPr>
            <a:r>
              <a:rPr lang="en-US" sz="2400" dirty="0"/>
              <a:t>Be supportive</a:t>
            </a:r>
          </a:p>
          <a:p>
            <a:pPr>
              <a:defRPr/>
            </a:pPr>
            <a:r>
              <a:rPr lang="en-US" sz="2400" dirty="0"/>
              <a:t>Express desire to help</a:t>
            </a:r>
          </a:p>
          <a:p>
            <a:pPr>
              <a:defRPr/>
            </a:pPr>
            <a:r>
              <a:rPr lang="en-US" sz="2400" dirty="0"/>
              <a:t>Continually assess the situation</a:t>
            </a:r>
          </a:p>
          <a:p>
            <a:pPr>
              <a:defRPr/>
            </a:pPr>
            <a:r>
              <a:rPr lang="en-US" sz="2400" dirty="0"/>
              <a:t>Ask others causing agitation to leave area</a:t>
            </a:r>
          </a:p>
        </p:txBody>
      </p:sp>
      <p:sp>
        <p:nvSpPr>
          <p:cNvPr id="5" name="Content Placeholder 4">
            <a:extLst>
              <a:ext uri="{FF2B5EF4-FFF2-40B4-BE49-F238E27FC236}">
                <a16:creationId xmlns:a16="http://schemas.microsoft.com/office/drawing/2014/main" id="{70F6D972-1AF2-4AE5-AB72-A597B21F5BD4}"/>
              </a:ext>
            </a:extLst>
          </p:cNvPr>
          <p:cNvSpPr>
            <a:spLocks noGrp="1"/>
          </p:cNvSpPr>
          <p:nvPr>
            <p:ph sz="half" idx="2"/>
          </p:nvPr>
        </p:nvSpPr>
        <p:spPr>
          <a:xfrm>
            <a:off x="4495800" y="1828800"/>
            <a:ext cx="4191000" cy="4302125"/>
          </a:xfrm>
        </p:spPr>
        <p:txBody>
          <a:bodyPr/>
          <a:lstStyle/>
          <a:p>
            <a:pPr marL="0" indent="0" algn="ctr">
              <a:buFont typeface="Wingdings" panose="05000000000000000000" pitchFamily="2" charset="2"/>
              <a:buNone/>
              <a:defRPr/>
            </a:pPr>
            <a:r>
              <a:rPr lang="en-US" dirty="0"/>
              <a:t>DO</a:t>
            </a:r>
          </a:p>
          <a:p>
            <a:pPr>
              <a:defRPr/>
            </a:pPr>
            <a:r>
              <a:rPr lang="en-US" sz="2400" dirty="0"/>
              <a:t>Be supportive</a:t>
            </a:r>
          </a:p>
          <a:p>
            <a:pPr>
              <a:defRPr/>
            </a:pPr>
            <a:r>
              <a:rPr lang="en-US" sz="2400" dirty="0"/>
              <a:t>One person communicate with the person</a:t>
            </a:r>
          </a:p>
          <a:p>
            <a:pPr>
              <a:defRPr/>
            </a:pPr>
            <a:r>
              <a:rPr lang="en-US" sz="2400" dirty="0"/>
              <a:t>Focus on situation/ behavior not the person</a:t>
            </a:r>
          </a:p>
          <a:p>
            <a:pPr>
              <a:defRPr/>
            </a:pPr>
            <a:r>
              <a:rPr lang="en-US" sz="2400" dirty="0"/>
              <a:t>Give clear directions</a:t>
            </a:r>
          </a:p>
          <a:p>
            <a:pPr marL="0" indent="0">
              <a:buFont typeface="Wingdings" panose="05000000000000000000" pitchFamily="2" charset="2"/>
              <a:buNone/>
              <a:defRPr/>
            </a:pPr>
            <a:endParaRPr lang="en-US" sz="2400" dirty="0"/>
          </a:p>
        </p:txBody>
      </p:sp>
      <p:sp>
        <p:nvSpPr>
          <p:cNvPr id="4" name="Slide Number Placeholder 3">
            <a:extLst>
              <a:ext uri="{FF2B5EF4-FFF2-40B4-BE49-F238E27FC236}">
                <a16:creationId xmlns:a16="http://schemas.microsoft.com/office/drawing/2014/main" id="{097E8D80-D79A-49DA-BB42-472DA9992221}"/>
              </a:ext>
            </a:extLst>
          </p:cNvPr>
          <p:cNvSpPr>
            <a:spLocks noGrp="1"/>
          </p:cNvSpPr>
          <p:nvPr>
            <p:ph type="sldNum" sz="quarter" idx="12"/>
          </p:nvPr>
        </p:nvSpPr>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581C1FA-6E54-47E9-BDB6-8FE929CE9CBE}" type="slidenum">
              <a:rPr lang="en-US" altLang="en-US"/>
              <a:pPr/>
              <a:t>47</a:t>
            </a:fld>
            <a:endParaRPr lang="en-US" altLang="en-US"/>
          </a:p>
        </p:txBody>
      </p:sp>
    </p:spTree>
    <p:extLst>
      <p:ext uri="{BB962C8B-B14F-4D97-AF65-F5344CB8AC3E}">
        <p14:creationId xmlns:p14="http://schemas.microsoft.com/office/powerpoint/2010/main" val="18880659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Resources</a:t>
            </a:r>
          </a:p>
        </p:txBody>
      </p:sp>
      <p:sp>
        <p:nvSpPr>
          <p:cNvPr id="5" name="Content Placeholder 4"/>
          <p:cNvSpPr>
            <a:spLocks noGrp="1"/>
          </p:cNvSpPr>
          <p:nvPr>
            <p:ph idx="1"/>
          </p:nvPr>
        </p:nvSpPr>
        <p:spPr>
          <a:xfrm>
            <a:off x="228600" y="1481328"/>
            <a:ext cx="8686800" cy="4767071"/>
          </a:xfrm>
        </p:spPr>
        <p:txBody>
          <a:bodyPr>
            <a:normAutofit fontScale="85000" lnSpcReduction="20000"/>
          </a:bodyPr>
          <a:lstStyle/>
          <a:p>
            <a:pPr marL="109728" indent="0" algn="ctr">
              <a:buNone/>
            </a:pPr>
            <a:endParaRPr lang="en-US" sz="3600" b="1" dirty="0"/>
          </a:p>
          <a:p>
            <a:pPr marL="109728" indent="0" algn="ctr">
              <a:buNone/>
            </a:pPr>
            <a:endParaRPr lang="en-US" sz="3600" b="1" dirty="0"/>
          </a:p>
          <a:p>
            <a:pPr marL="109728" indent="0" algn="ctr">
              <a:spcAft>
                <a:spcPts val="1800"/>
              </a:spcAft>
              <a:buNone/>
            </a:pPr>
            <a:r>
              <a:rPr lang="en-US" sz="2800" dirty="0">
                <a:hlinkClick r:id="rId2"/>
              </a:rPr>
              <a:t>https://endhomelessness.org/homelessness-in-america/homelessness-statistics/state-of-homelessness-2020/</a:t>
            </a:r>
            <a:endParaRPr lang="en-US" sz="2800" dirty="0"/>
          </a:p>
          <a:p>
            <a:pPr marL="109728" indent="0" algn="ctr">
              <a:spcAft>
                <a:spcPts val="1800"/>
              </a:spcAft>
              <a:buNone/>
            </a:pPr>
            <a:r>
              <a:rPr lang="en-US" sz="3100" dirty="0">
                <a:hlinkClick r:id="rId3"/>
              </a:rPr>
              <a:t>http://nationalhomeless.org</a:t>
            </a:r>
            <a:endParaRPr lang="en-US" sz="3100" dirty="0"/>
          </a:p>
          <a:p>
            <a:pPr marL="109728" indent="0" algn="ctr">
              <a:spcAft>
                <a:spcPts val="1800"/>
              </a:spcAft>
              <a:buNone/>
            </a:pPr>
            <a:r>
              <a:rPr lang="en-US" sz="3100" dirty="0">
                <a:hlinkClick r:id="rId4"/>
              </a:rPr>
              <a:t>www.wellness-coalition.org</a:t>
            </a:r>
            <a:endParaRPr lang="en-US" sz="3100" dirty="0"/>
          </a:p>
          <a:p>
            <a:pPr marL="109728" indent="0" algn="ctr">
              <a:spcAft>
                <a:spcPts val="1800"/>
              </a:spcAft>
              <a:buNone/>
            </a:pPr>
            <a:r>
              <a:rPr lang="en-US" sz="3100" dirty="0"/>
              <a:t>National Health Care for the Homeless Coalition</a:t>
            </a:r>
          </a:p>
          <a:p>
            <a:pPr marL="109728" indent="0" algn="ctr">
              <a:spcAft>
                <a:spcPts val="1800"/>
              </a:spcAft>
              <a:buNone/>
            </a:pPr>
            <a:r>
              <a:rPr lang="en-US" sz="3100" dirty="0"/>
              <a:t>National Alliance to End Homelessness</a:t>
            </a:r>
          </a:p>
          <a:p>
            <a:pPr marL="109728" indent="0" algn="ctr">
              <a:spcAft>
                <a:spcPts val="1800"/>
              </a:spcAft>
              <a:buNone/>
            </a:pPr>
            <a:endParaRPr lang="en-US" sz="3100" dirty="0"/>
          </a:p>
          <a:p>
            <a:pPr marL="109728" indent="0" algn="ctr">
              <a:spcAft>
                <a:spcPts val="1800"/>
              </a:spcAft>
              <a:buNone/>
            </a:pPr>
            <a:endParaRPr lang="en-US" sz="3100" dirty="0"/>
          </a:p>
          <a:p>
            <a:pPr marL="109728" indent="0" algn="ctr">
              <a:buNone/>
            </a:pPr>
            <a:endParaRPr lang="en-US" sz="4400" b="1" dirty="0"/>
          </a:p>
        </p:txBody>
      </p:sp>
    </p:spTree>
    <p:extLst>
      <p:ext uri="{BB962C8B-B14F-4D97-AF65-F5344CB8AC3E}">
        <p14:creationId xmlns:p14="http://schemas.microsoft.com/office/powerpoint/2010/main" val="3457330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77F84-1686-48A1-9370-30D403696EFC}"/>
              </a:ext>
            </a:extLst>
          </p:cNvPr>
          <p:cNvSpPr>
            <a:spLocks noGrp="1"/>
          </p:cNvSpPr>
          <p:nvPr>
            <p:ph type="ctrTitle" sz="quarter"/>
          </p:nvPr>
        </p:nvSpPr>
        <p:spPr>
          <a:xfrm>
            <a:off x="609600" y="762000"/>
            <a:ext cx="7772400" cy="2667000"/>
          </a:xfrm>
        </p:spPr>
        <p:txBody>
          <a:bodyPr/>
          <a:lstStyle/>
          <a:p>
            <a:r>
              <a:rPr lang="en-US" dirty="0"/>
              <a:t>Characteristics of People Experiencing Homelessness</a:t>
            </a:r>
          </a:p>
        </p:txBody>
      </p:sp>
      <p:sp>
        <p:nvSpPr>
          <p:cNvPr id="3" name="Subtitle 2">
            <a:extLst>
              <a:ext uri="{FF2B5EF4-FFF2-40B4-BE49-F238E27FC236}">
                <a16:creationId xmlns:a16="http://schemas.microsoft.com/office/drawing/2014/main" id="{9C6A815F-8EEA-411D-95B1-72326DC37B0D}"/>
              </a:ext>
            </a:extLst>
          </p:cNvPr>
          <p:cNvSpPr>
            <a:spLocks noGrp="1"/>
          </p:cNvSpPr>
          <p:nvPr>
            <p:ph type="subTitle" sz="quarter" idx="1"/>
          </p:nvPr>
        </p:nvSpPr>
        <p:spPr/>
        <p:txBody>
          <a:bodyPr/>
          <a:lstStyle/>
          <a:p>
            <a:endParaRPr lang="en-US" dirty="0"/>
          </a:p>
        </p:txBody>
      </p:sp>
      <p:sp>
        <p:nvSpPr>
          <p:cNvPr id="4" name="Slide Number Placeholder 3">
            <a:extLst>
              <a:ext uri="{FF2B5EF4-FFF2-40B4-BE49-F238E27FC236}">
                <a16:creationId xmlns:a16="http://schemas.microsoft.com/office/drawing/2014/main" id="{6986A346-1E41-4F1C-9973-7B9CE4234404}"/>
              </a:ext>
            </a:extLst>
          </p:cNvPr>
          <p:cNvSpPr>
            <a:spLocks noGrp="1"/>
          </p:cNvSpPr>
          <p:nvPr>
            <p:ph type="sldNum" sz="quarter" idx="12"/>
          </p:nvPr>
        </p:nvSpPr>
        <p:spPr/>
        <p:txBody>
          <a:bodyPr/>
          <a:lstStyle/>
          <a:p>
            <a:pPr>
              <a:defRPr/>
            </a:pPr>
            <a:fld id="{685A465C-CE7A-4F27-9B4C-D4A7A7C14C6E}" type="slidenum">
              <a:rPr lang="en-US" smtClean="0"/>
              <a:pPr>
                <a:defRPr/>
              </a:pPr>
              <a:t>5</a:t>
            </a:fld>
            <a:endParaRPr lang="en-US" dirty="0"/>
          </a:p>
        </p:txBody>
      </p:sp>
    </p:spTree>
    <p:extLst>
      <p:ext uri="{BB962C8B-B14F-4D97-AF65-F5344CB8AC3E}">
        <p14:creationId xmlns:p14="http://schemas.microsoft.com/office/powerpoint/2010/main" val="167271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1DFBE-B282-4F80-AF7D-FD1060B46EC9}"/>
              </a:ext>
            </a:extLst>
          </p:cNvPr>
          <p:cNvSpPr>
            <a:spLocks noGrp="1"/>
          </p:cNvSpPr>
          <p:nvPr>
            <p:ph type="title"/>
          </p:nvPr>
        </p:nvSpPr>
        <p:spPr/>
        <p:txBody>
          <a:bodyPr/>
          <a:lstStyle/>
          <a:p>
            <a:r>
              <a:rPr lang="en-US" sz="4000" dirty="0">
                <a:solidFill>
                  <a:schemeClr val="accent6">
                    <a:lumMod val="40000"/>
                    <a:lumOff val="60000"/>
                  </a:schemeClr>
                </a:solidFill>
              </a:rPr>
              <a:t>How Do We Define Homelessness?</a:t>
            </a:r>
            <a:endParaRPr lang="en-US" dirty="0">
              <a:solidFill>
                <a:schemeClr val="accent6">
                  <a:lumMod val="40000"/>
                  <a:lumOff val="60000"/>
                </a:schemeClr>
              </a:solidFill>
            </a:endParaRPr>
          </a:p>
        </p:txBody>
      </p:sp>
      <p:sp>
        <p:nvSpPr>
          <p:cNvPr id="3" name="Content Placeholder 2">
            <a:extLst>
              <a:ext uri="{FF2B5EF4-FFF2-40B4-BE49-F238E27FC236}">
                <a16:creationId xmlns:a16="http://schemas.microsoft.com/office/drawing/2014/main" id="{D919BDA4-7726-4DDA-9C1A-108FCB7BE2F6}"/>
              </a:ext>
            </a:extLst>
          </p:cNvPr>
          <p:cNvSpPr>
            <a:spLocks noGrp="1"/>
          </p:cNvSpPr>
          <p:nvPr>
            <p:ph idx="1"/>
          </p:nvPr>
        </p:nvSpPr>
        <p:spPr>
          <a:xfrm>
            <a:off x="457200" y="1600200"/>
            <a:ext cx="8229600" cy="4643438"/>
          </a:xfrm>
        </p:spPr>
        <p:txBody>
          <a:bodyPr/>
          <a:lstStyle/>
          <a:p>
            <a:r>
              <a:rPr lang="en-US" dirty="0">
                <a:effectLst/>
              </a:rPr>
              <a:t>Depends on who you ask!</a:t>
            </a:r>
          </a:p>
          <a:p>
            <a:pPr>
              <a:spcBef>
                <a:spcPts val="1200"/>
              </a:spcBef>
            </a:pPr>
            <a:r>
              <a:rPr lang="en-US" dirty="0">
                <a:effectLst/>
              </a:rPr>
              <a:t>There is more than one “official” definition of homelessness</a:t>
            </a:r>
          </a:p>
          <a:p>
            <a:pPr>
              <a:spcBef>
                <a:spcPts val="1200"/>
              </a:spcBef>
            </a:pPr>
            <a:r>
              <a:rPr lang="en-US" dirty="0">
                <a:effectLst/>
              </a:rPr>
              <a:t>Various federal agencies use different definitions of homelessness</a:t>
            </a:r>
          </a:p>
          <a:p>
            <a:r>
              <a:rPr lang="en-US" dirty="0">
                <a:effectLst/>
              </a:rPr>
              <a:t>Definitions affect how state and local programs determine eligibility for individuals and families </a:t>
            </a:r>
          </a:p>
        </p:txBody>
      </p:sp>
      <p:sp>
        <p:nvSpPr>
          <p:cNvPr id="4" name="Slide Number Placeholder 3">
            <a:extLst>
              <a:ext uri="{FF2B5EF4-FFF2-40B4-BE49-F238E27FC236}">
                <a16:creationId xmlns:a16="http://schemas.microsoft.com/office/drawing/2014/main" id="{4D648C43-0968-4817-9A07-C6961C2558C6}"/>
              </a:ext>
            </a:extLst>
          </p:cNvPr>
          <p:cNvSpPr>
            <a:spLocks noGrp="1"/>
          </p:cNvSpPr>
          <p:nvPr>
            <p:ph type="sldNum" sz="quarter" idx="12"/>
          </p:nvPr>
        </p:nvSpPr>
        <p:spPr/>
        <p:txBody>
          <a:bodyPr/>
          <a:lstStyle/>
          <a:p>
            <a:pPr>
              <a:defRPr/>
            </a:pPr>
            <a:fld id="{E948067B-A861-4E6C-A52D-4B2C1C33D187}" type="slidenum">
              <a:rPr lang="en-US" smtClean="0"/>
              <a:pPr>
                <a:defRPr/>
              </a:pPr>
              <a:t>6</a:t>
            </a:fld>
            <a:endParaRPr lang="en-US"/>
          </a:p>
        </p:txBody>
      </p:sp>
    </p:spTree>
    <p:extLst>
      <p:ext uri="{BB962C8B-B14F-4D97-AF65-F5344CB8AC3E}">
        <p14:creationId xmlns:p14="http://schemas.microsoft.com/office/powerpoint/2010/main" val="139404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57910-0D45-40F5-BE9E-FC8E9D561CBA}"/>
              </a:ext>
            </a:extLst>
          </p:cNvPr>
          <p:cNvSpPr>
            <a:spLocks noGrp="1"/>
          </p:cNvSpPr>
          <p:nvPr>
            <p:ph type="title"/>
          </p:nvPr>
        </p:nvSpPr>
        <p:spPr/>
        <p:txBody>
          <a:bodyPr/>
          <a:lstStyle/>
          <a:p>
            <a:r>
              <a:rPr lang="en-US" sz="4000" dirty="0">
                <a:solidFill>
                  <a:schemeClr val="accent6">
                    <a:lumMod val="40000"/>
                    <a:lumOff val="60000"/>
                  </a:schemeClr>
                </a:solidFill>
              </a:rPr>
              <a:t>How Do We Define Homelessness?</a:t>
            </a:r>
            <a:endParaRPr lang="en-US" dirty="0">
              <a:solidFill>
                <a:schemeClr val="accent6">
                  <a:lumMod val="40000"/>
                  <a:lumOff val="60000"/>
                </a:schemeClr>
              </a:solidFill>
            </a:endParaRPr>
          </a:p>
        </p:txBody>
      </p:sp>
      <p:sp>
        <p:nvSpPr>
          <p:cNvPr id="3" name="Content Placeholder 2">
            <a:extLst>
              <a:ext uri="{FF2B5EF4-FFF2-40B4-BE49-F238E27FC236}">
                <a16:creationId xmlns:a16="http://schemas.microsoft.com/office/drawing/2014/main" id="{2188CE67-306B-48B9-8B3E-D9406D6418E8}"/>
              </a:ext>
            </a:extLst>
          </p:cNvPr>
          <p:cNvSpPr>
            <a:spLocks noGrp="1"/>
          </p:cNvSpPr>
          <p:nvPr>
            <p:ph idx="1"/>
          </p:nvPr>
        </p:nvSpPr>
        <p:spPr>
          <a:xfrm>
            <a:off x="457200" y="1905000"/>
            <a:ext cx="8229600" cy="4225925"/>
          </a:xfrm>
        </p:spPr>
        <p:txBody>
          <a:bodyPr/>
          <a:lstStyle/>
          <a:p>
            <a:r>
              <a:rPr lang="en-US" dirty="0">
                <a:effectLst/>
              </a:rPr>
              <a:t>The U.S. Department of Housing and Urban Development (HUD) uses a very limited definition of homelessness</a:t>
            </a:r>
          </a:p>
          <a:p>
            <a:r>
              <a:rPr lang="en-US" dirty="0">
                <a:effectLst/>
              </a:rPr>
              <a:t>Reference the Homeless Emergency Assistance and Rapid Transition to Housing (HEARTH) Act</a:t>
            </a:r>
            <a:endParaRPr lang="en-US" dirty="0"/>
          </a:p>
        </p:txBody>
      </p:sp>
      <p:sp>
        <p:nvSpPr>
          <p:cNvPr id="4" name="Slide Number Placeholder 3">
            <a:extLst>
              <a:ext uri="{FF2B5EF4-FFF2-40B4-BE49-F238E27FC236}">
                <a16:creationId xmlns:a16="http://schemas.microsoft.com/office/drawing/2014/main" id="{818BF58B-36B9-40CF-8E31-2704AF3354B5}"/>
              </a:ext>
            </a:extLst>
          </p:cNvPr>
          <p:cNvSpPr>
            <a:spLocks noGrp="1"/>
          </p:cNvSpPr>
          <p:nvPr>
            <p:ph type="sldNum" sz="quarter" idx="12"/>
          </p:nvPr>
        </p:nvSpPr>
        <p:spPr/>
        <p:txBody>
          <a:bodyPr/>
          <a:lstStyle/>
          <a:p>
            <a:pPr>
              <a:defRPr/>
            </a:pPr>
            <a:fld id="{E948067B-A861-4E6C-A52D-4B2C1C33D187}" type="slidenum">
              <a:rPr lang="en-US" smtClean="0"/>
              <a:pPr>
                <a:defRPr/>
              </a:pPr>
              <a:t>7</a:t>
            </a:fld>
            <a:endParaRPr lang="en-US"/>
          </a:p>
        </p:txBody>
      </p:sp>
    </p:spTree>
    <p:extLst>
      <p:ext uri="{BB962C8B-B14F-4D97-AF65-F5344CB8AC3E}">
        <p14:creationId xmlns:p14="http://schemas.microsoft.com/office/powerpoint/2010/main" val="186565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40B91-E4FA-49EC-A802-4775E35042E6}"/>
              </a:ext>
            </a:extLst>
          </p:cNvPr>
          <p:cNvSpPr>
            <a:spLocks noGrp="1"/>
          </p:cNvSpPr>
          <p:nvPr>
            <p:ph type="title"/>
          </p:nvPr>
        </p:nvSpPr>
        <p:spPr>
          <a:xfrm>
            <a:off x="457200" y="277813"/>
            <a:ext cx="8229600" cy="1093787"/>
          </a:xfrm>
        </p:spPr>
        <p:txBody>
          <a:bodyPr/>
          <a:lstStyle/>
          <a:p>
            <a:r>
              <a:rPr lang="en-US" sz="4000" dirty="0"/>
              <a:t>HUD Definition</a:t>
            </a:r>
            <a:endParaRPr lang="en-US" dirty="0"/>
          </a:p>
        </p:txBody>
      </p:sp>
      <p:sp>
        <p:nvSpPr>
          <p:cNvPr id="3" name="Content Placeholder 2">
            <a:extLst>
              <a:ext uri="{FF2B5EF4-FFF2-40B4-BE49-F238E27FC236}">
                <a16:creationId xmlns:a16="http://schemas.microsoft.com/office/drawing/2014/main" id="{C0B0E95C-5E76-42C7-B6BF-9F643A6DFCED}"/>
              </a:ext>
            </a:extLst>
          </p:cNvPr>
          <p:cNvSpPr>
            <a:spLocks noGrp="1"/>
          </p:cNvSpPr>
          <p:nvPr>
            <p:ph idx="1"/>
          </p:nvPr>
        </p:nvSpPr>
        <p:spPr>
          <a:xfrm>
            <a:off x="457200" y="1353207"/>
            <a:ext cx="8229600" cy="4530725"/>
          </a:xfrm>
        </p:spPr>
        <p:txBody>
          <a:bodyPr/>
          <a:lstStyle/>
          <a:p>
            <a:pPr marL="0" indent="0">
              <a:buNone/>
            </a:pPr>
            <a:r>
              <a:rPr lang="en-US" u="sng" dirty="0"/>
              <a:t>Literally Homeless</a:t>
            </a:r>
            <a:r>
              <a:rPr lang="en-US" dirty="0"/>
              <a:t>:</a:t>
            </a:r>
          </a:p>
          <a:p>
            <a:pPr marL="640080" indent="-514350">
              <a:buFont typeface="+mj-lt"/>
              <a:buAutoNum type="arabicPeriod"/>
            </a:pPr>
            <a:r>
              <a:rPr lang="en-US" dirty="0"/>
              <a:t>An individual or family with a primary nighttime residence that is a public or private place not designed for or ordinarily used as a regular sleeping accommodation for human beings, including a car, park, abandoned building, bus or train station, airport, or outdoors camping ground (on the street).</a:t>
            </a:r>
          </a:p>
        </p:txBody>
      </p:sp>
      <p:sp>
        <p:nvSpPr>
          <p:cNvPr id="4" name="Slide Number Placeholder 3">
            <a:extLst>
              <a:ext uri="{FF2B5EF4-FFF2-40B4-BE49-F238E27FC236}">
                <a16:creationId xmlns:a16="http://schemas.microsoft.com/office/drawing/2014/main" id="{17091260-D088-4C6F-8763-26A645EC521E}"/>
              </a:ext>
            </a:extLst>
          </p:cNvPr>
          <p:cNvSpPr>
            <a:spLocks noGrp="1"/>
          </p:cNvSpPr>
          <p:nvPr>
            <p:ph type="sldNum" sz="quarter" idx="12"/>
          </p:nvPr>
        </p:nvSpPr>
        <p:spPr/>
        <p:txBody>
          <a:bodyPr/>
          <a:lstStyle/>
          <a:p>
            <a:pPr>
              <a:defRPr/>
            </a:pPr>
            <a:fld id="{E948067B-A861-4E6C-A52D-4B2C1C33D187}" type="slidenum">
              <a:rPr lang="en-US" smtClean="0"/>
              <a:pPr>
                <a:defRPr/>
              </a:pPr>
              <a:t>8</a:t>
            </a:fld>
            <a:endParaRPr lang="en-US"/>
          </a:p>
        </p:txBody>
      </p:sp>
    </p:spTree>
    <p:extLst>
      <p:ext uri="{BB962C8B-B14F-4D97-AF65-F5344CB8AC3E}">
        <p14:creationId xmlns:p14="http://schemas.microsoft.com/office/powerpoint/2010/main" val="2962814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F305D-5966-4F35-865E-2A76D9B7DE13}"/>
              </a:ext>
            </a:extLst>
          </p:cNvPr>
          <p:cNvSpPr>
            <a:spLocks noGrp="1"/>
          </p:cNvSpPr>
          <p:nvPr>
            <p:ph type="title"/>
          </p:nvPr>
        </p:nvSpPr>
        <p:spPr/>
        <p:txBody>
          <a:bodyPr/>
          <a:lstStyle/>
          <a:p>
            <a:r>
              <a:rPr lang="en-US" dirty="0"/>
              <a:t>HUD Definitions</a:t>
            </a:r>
          </a:p>
        </p:txBody>
      </p:sp>
      <p:sp>
        <p:nvSpPr>
          <p:cNvPr id="3" name="Content Placeholder 2">
            <a:extLst>
              <a:ext uri="{FF2B5EF4-FFF2-40B4-BE49-F238E27FC236}">
                <a16:creationId xmlns:a16="http://schemas.microsoft.com/office/drawing/2014/main" id="{FFCCBD4F-4ECF-4C56-B674-24D8A9BB70E4}"/>
              </a:ext>
            </a:extLst>
          </p:cNvPr>
          <p:cNvSpPr>
            <a:spLocks noGrp="1"/>
          </p:cNvSpPr>
          <p:nvPr>
            <p:ph idx="1"/>
          </p:nvPr>
        </p:nvSpPr>
        <p:spPr>
          <a:xfrm>
            <a:off x="457200" y="1600200"/>
            <a:ext cx="8001000" cy="4530725"/>
          </a:xfrm>
        </p:spPr>
        <p:txBody>
          <a:bodyPr/>
          <a:lstStyle/>
          <a:p>
            <a:pPr marL="514350" indent="-514350">
              <a:buFont typeface="+mj-lt"/>
              <a:buAutoNum type="arabicPeriod" startAt="2"/>
            </a:pPr>
            <a:r>
              <a:rPr lang="en-US" sz="3000" dirty="0">
                <a:effectLst/>
                <a:latin typeface="Comic Sans MS" panose="030F0702030302020204" pitchFamily="66" charset="0"/>
                <a:ea typeface="Times New Roman" panose="02020603050405020304" pitchFamily="18" charset="0"/>
                <a:cs typeface="Calibri" panose="020F0502020204030204" pitchFamily="34" charset="0"/>
              </a:rPr>
              <a:t>An individual or family living in a supervised publicly or privately-operated emergency shelter designated to provide temporary living arrangements—including emergency shelters, Safe Havens, and hotels and motels paid for by charitable organizations or by federal, state, or local government programs for low-income individuals. (temporary shelter)</a:t>
            </a:r>
            <a:endParaRPr lang="en-US" sz="3000" dirty="0">
              <a:effectLst/>
              <a:ea typeface="Times New Roman" panose="02020603050405020304" pitchFamily="18" charset="0"/>
              <a:cs typeface="Calibri" panose="020F050202020403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5BEBC4E0-F175-446B-8F68-14EE52088039}"/>
              </a:ext>
            </a:extLst>
          </p:cNvPr>
          <p:cNvSpPr>
            <a:spLocks noGrp="1"/>
          </p:cNvSpPr>
          <p:nvPr>
            <p:ph type="sldNum" sz="quarter" idx="12"/>
          </p:nvPr>
        </p:nvSpPr>
        <p:spPr/>
        <p:txBody>
          <a:bodyPr/>
          <a:lstStyle/>
          <a:p>
            <a:pPr>
              <a:defRPr/>
            </a:pPr>
            <a:fld id="{E948067B-A861-4E6C-A52D-4B2C1C33D187}" type="slidenum">
              <a:rPr lang="en-US" smtClean="0"/>
              <a:pPr>
                <a:defRPr/>
              </a:pPr>
              <a:t>9</a:t>
            </a:fld>
            <a:endParaRPr lang="en-US" dirty="0"/>
          </a:p>
        </p:txBody>
      </p:sp>
    </p:spTree>
    <p:extLst>
      <p:ext uri="{BB962C8B-B14F-4D97-AF65-F5344CB8AC3E}">
        <p14:creationId xmlns:p14="http://schemas.microsoft.com/office/powerpoint/2010/main" val="472719138"/>
      </p:ext>
    </p:extLst>
  </p:cSld>
  <p:clrMapOvr>
    <a:masterClrMapping/>
  </p:clrMapOvr>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9247</TotalTime>
  <Words>2406</Words>
  <Application>Microsoft Office PowerPoint</Application>
  <PresentationFormat>On-screen Show (4:3)</PresentationFormat>
  <Paragraphs>478</Paragraphs>
  <Slides>48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Calibri</vt:lpstr>
      <vt:lpstr>Comic Sans MS</vt:lpstr>
      <vt:lpstr>Symbol</vt:lpstr>
      <vt:lpstr>Times New Roman</vt:lpstr>
      <vt:lpstr>Verdana</vt:lpstr>
      <vt:lpstr>Wingdings</vt:lpstr>
      <vt:lpstr>Globe</vt:lpstr>
      <vt:lpstr>Health Care and Homelessness</vt:lpstr>
      <vt:lpstr>PowerPoint Presentation</vt:lpstr>
      <vt:lpstr>Health Care and Homelessness</vt:lpstr>
      <vt:lpstr>Topics</vt:lpstr>
      <vt:lpstr>Characteristics of People Experiencing Homelessness</vt:lpstr>
      <vt:lpstr>How Do We Define Homelessness?</vt:lpstr>
      <vt:lpstr>How Do We Define Homelessness?</vt:lpstr>
      <vt:lpstr>HUD Definition</vt:lpstr>
      <vt:lpstr>HUD Definitions</vt:lpstr>
      <vt:lpstr>HUD Definitions</vt:lpstr>
      <vt:lpstr>HUD Definition</vt:lpstr>
      <vt:lpstr>HUD Definition</vt:lpstr>
      <vt:lpstr>Chronic Homelessness</vt:lpstr>
      <vt:lpstr>HRSA Definition  (Health Resources &amp; Services Administration)</vt:lpstr>
      <vt:lpstr>HRSA Definition</vt:lpstr>
      <vt:lpstr>Other Definitions</vt:lpstr>
      <vt:lpstr>How Many People Are Experiencing Homelessness?</vt:lpstr>
      <vt:lpstr>Homelessness in Alabama</vt:lpstr>
      <vt:lpstr>Homelessness-River Region</vt:lpstr>
      <vt:lpstr>Homelessness-River Region</vt:lpstr>
      <vt:lpstr>What are some things you believe about people who don’t have a home?</vt:lpstr>
      <vt:lpstr>Myths about People Experiencing Homelessness</vt:lpstr>
      <vt:lpstr>Reasons for Homelessness</vt:lpstr>
      <vt:lpstr>Health Challenges for People Experiencing Homelessness</vt:lpstr>
      <vt:lpstr>Health Care Problems of Persons Experiencing Homelessness</vt:lpstr>
      <vt:lpstr>Health Care Access Issues</vt:lpstr>
      <vt:lpstr>River Region  Health Care for the Homeless  Needs Assessment Montgomery Area Community Wellness Coalition 2009-2010  </vt:lpstr>
      <vt:lpstr>Homeless Health Care Access Survey</vt:lpstr>
      <vt:lpstr>Montgomery Annual Homeless Enumeration - Health Problems </vt:lpstr>
      <vt:lpstr>Montgomery Annual Homeless Enumeration  - Health Care Needs</vt:lpstr>
      <vt:lpstr>Health Conditions</vt:lpstr>
      <vt:lpstr>PowerPoint Presentation</vt:lpstr>
      <vt:lpstr>Survey Results</vt:lpstr>
      <vt:lpstr>Places Where Access  Health Care</vt:lpstr>
      <vt:lpstr>Health Care Challenges</vt:lpstr>
      <vt:lpstr>Health Care Challenges</vt:lpstr>
      <vt:lpstr>Other Health Care Needs</vt:lpstr>
      <vt:lpstr>Other Health Care Needs</vt:lpstr>
      <vt:lpstr>Other Needs</vt:lpstr>
      <vt:lpstr>Resources and  How to Help </vt:lpstr>
      <vt:lpstr>Changes Desired in Health Care</vt:lpstr>
      <vt:lpstr>Changes Desired in Health Care</vt:lpstr>
      <vt:lpstr>Changes Desired in Health Care</vt:lpstr>
      <vt:lpstr>What People Need for Health Care while Experiencing Homelessness</vt:lpstr>
      <vt:lpstr>How We Talk about Homelessness</vt:lpstr>
      <vt:lpstr>Lessons Learned in Welcoming People without Homes</vt:lpstr>
      <vt:lpstr>Working with Persons  Who Have Mental Illness</vt:lpstr>
      <vt:lpstr>Resources</vt:lpstr>
    </vt:vector>
  </TitlesOfParts>
  <Company>Dell Computer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Illness:   Types &amp; Causes</dc:title>
  <dc:creator>Cynthia C. Bisbee</dc:creator>
  <cp:lastModifiedBy>Cynthia Bisbee</cp:lastModifiedBy>
  <cp:revision>182</cp:revision>
  <cp:lastPrinted>2011-06-30T12:00:00Z</cp:lastPrinted>
  <dcterms:created xsi:type="dcterms:W3CDTF">2001-11-11T05:54:40Z</dcterms:created>
  <dcterms:modified xsi:type="dcterms:W3CDTF">2021-03-12T17:52:59Z</dcterms:modified>
</cp:coreProperties>
</file>