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69" r:id="rId1"/>
  </p:sldMasterIdLst>
  <p:notesMasterIdLst>
    <p:notesMasterId r:id="rId50"/>
  </p:notesMasterIdLst>
  <p:handoutMasterIdLst>
    <p:handoutMasterId r:id="rId51"/>
  </p:handoutMasterIdLst>
  <p:sldIdLst>
    <p:sldId id="736" r:id="rId2"/>
    <p:sldId id="778" r:id="rId3"/>
    <p:sldId id="768" r:id="rId4"/>
    <p:sldId id="754" r:id="rId5"/>
    <p:sldId id="834" r:id="rId6"/>
    <p:sldId id="757" r:id="rId7"/>
    <p:sldId id="756" r:id="rId8"/>
    <p:sldId id="758" r:id="rId9"/>
    <p:sldId id="840" r:id="rId10"/>
    <p:sldId id="841" r:id="rId11"/>
    <p:sldId id="842" r:id="rId12"/>
    <p:sldId id="843" r:id="rId13"/>
    <p:sldId id="759" r:id="rId14"/>
    <p:sldId id="737" r:id="rId15"/>
    <p:sldId id="844" r:id="rId16"/>
    <p:sldId id="762" r:id="rId17"/>
    <p:sldId id="763" r:id="rId18"/>
    <p:sldId id="846" r:id="rId19"/>
    <p:sldId id="847" r:id="rId20"/>
    <p:sldId id="848" r:id="rId21"/>
    <p:sldId id="849" r:id="rId22"/>
    <p:sldId id="739" r:id="rId23"/>
    <p:sldId id="740" r:id="rId24"/>
    <p:sldId id="835" r:id="rId25"/>
    <p:sldId id="586" r:id="rId26"/>
    <p:sldId id="263" r:id="rId27"/>
    <p:sldId id="282" r:id="rId28"/>
    <p:sldId id="770" r:id="rId29"/>
    <p:sldId id="606" r:id="rId30"/>
    <p:sldId id="607" r:id="rId31"/>
    <p:sldId id="684" r:id="rId32"/>
    <p:sldId id="264" r:id="rId33"/>
    <p:sldId id="742" r:id="rId34"/>
    <p:sldId id="687" r:id="rId35"/>
    <p:sldId id="685" r:id="rId36"/>
    <p:sldId id="686" r:id="rId37"/>
    <p:sldId id="692" r:id="rId38"/>
    <p:sldId id="691" r:id="rId39"/>
    <p:sldId id="694" r:id="rId40"/>
    <p:sldId id="837" r:id="rId41"/>
    <p:sldId id="688" r:id="rId42"/>
    <p:sldId id="689" r:id="rId43"/>
    <p:sldId id="690" r:id="rId44"/>
    <p:sldId id="850" r:id="rId45"/>
    <p:sldId id="838" r:id="rId46"/>
    <p:sldId id="608" r:id="rId47"/>
    <p:sldId id="644" r:id="rId48"/>
    <p:sldId id="271" r:id="rId49"/>
  </p:sldIdLst>
  <p:sldSz cx="9144000" cy="6858000" type="screen4x3"/>
  <p:notesSz cx="7077075" cy="9418638"/>
  <p:defaultTextStyle>
    <a:defPPr>
      <a:defRPr lang="en-US"/>
    </a:defPPr>
    <a:lvl1pPr algn="l" rtl="0" eaLnBrk="0" fontAlgn="base" hangingPunct="0">
      <a:spcBef>
        <a:spcPct val="0"/>
      </a:spcBef>
      <a:spcAft>
        <a:spcPct val="0"/>
      </a:spcAft>
      <a:defRPr kern="1200">
        <a:solidFill>
          <a:schemeClr val="tx1"/>
        </a:solidFill>
        <a:latin typeface="Verdana" pitchFamily="34" charset="0"/>
        <a:ea typeface="+mn-ea"/>
        <a:cs typeface="+mn-cs"/>
      </a:defRPr>
    </a:lvl1pPr>
    <a:lvl2pPr marL="457200" algn="l" rtl="0" eaLnBrk="0" fontAlgn="base" hangingPunct="0">
      <a:spcBef>
        <a:spcPct val="0"/>
      </a:spcBef>
      <a:spcAft>
        <a:spcPct val="0"/>
      </a:spcAft>
      <a:defRPr kern="1200">
        <a:solidFill>
          <a:schemeClr val="tx1"/>
        </a:solidFill>
        <a:latin typeface="Verdana" pitchFamily="34" charset="0"/>
        <a:ea typeface="+mn-ea"/>
        <a:cs typeface="+mn-cs"/>
      </a:defRPr>
    </a:lvl2pPr>
    <a:lvl3pPr marL="914400" algn="l" rtl="0" eaLnBrk="0" fontAlgn="base" hangingPunct="0">
      <a:spcBef>
        <a:spcPct val="0"/>
      </a:spcBef>
      <a:spcAft>
        <a:spcPct val="0"/>
      </a:spcAft>
      <a:defRPr kern="1200">
        <a:solidFill>
          <a:schemeClr val="tx1"/>
        </a:solidFill>
        <a:latin typeface="Verdana" pitchFamily="34" charset="0"/>
        <a:ea typeface="+mn-ea"/>
        <a:cs typeface="+mn-cs"/>
      </a:defRPr>
    </a:lvl3pPr>
    <a:lvl4pPr marL="1371600" algn="l" rtl="0" eaLnBrk="0" fontAlgn="base" hangingPunct="0">
      <a:spcBef>
        <a:spcPct val="0"/>
      </a:spcBef>
      <a:spcAft>
        <a:spcPct val="0"/>
      </a:spcAft>
      <a:defRPr kern="1200">
        <a:solidFill>
          <a:schemeClr val="tx1"/>
        </a:solidFill>
        <a:latin typeface="Verdana" pitchFamily="34" charset="0"/>
        <a:ea typeface="+mn-ea"/>
        <a:cs typeface="+mn-cs"/>
      </a:defRPr>
    </a:lvl4pPr>
    <a:lvl5pPr marL="1828800" algn="l" rtl="0" eaLnBrk="0" fontAlgn="base" hangingPunct="0">
      <a:spcBef>
        <a:spcPct val="0"/>
      </a:spcBef>
      <a:spcAft>
        <a:spcPct val="0"/>
      </a:spcAft>
      <a:defRPr kern="1200">
        <a:solidFill>
          <a:schemeClr val="tx1"/>
        </a:solidFill>
        <a:latin typeface="Verdana" pitchFamily="34" charset="0"/>
        <a:ea typeface="+mn-ea"/>
        <a:cs typeface="+mn-cs"/>
      </a:defRPr>
    </a:lvl5pPr>
    <a:lvl6pPr marL="2286000" algn="l" defTabSz="914400" rtl="0" eaLnBrk="1" latinLnBrk="0" hangingPunct="1">
      <a:defRPr kern="1200">
        <a:solidFill>
          <a:schemeClr val="tx1"/>
        </a:solidFill>
        <a:latin typeface="Verdana" pitchFamily="34" charset="0"/>
        <a:ea typeface="+mn-ea"/>
        <a:cs typeface="+mn-cs"/>
      </a:defRPr>
    </a:lvl6pPr>
    <a:lvl7pPr marL="2743200" algn="l" defTabSz="914400" rtl="0" eaLnBrk="1" latinLnBrk="0" hangingPunct="1">
      <a:defRPr kern="1200">
        <a:solidFill>
          <a:schemeClr val="tx1"/>
        </a:solidFill>
        <a:latin typeface="Verdana" pitchFamily="34" charset="0"/>
        <a:ea typeface="+mn-ea"/>
        <a:cs typeface="+mn-cs"/>
      </a:defRPr>
    </a:lvl7pPr>
    <a:lvl8pPr marL="3200400" algn="l" defTabSz="914400" rtl="0" eaLnBrk="1" latinLnBrk="0" hangingPunct="1">
      <a:defRPr kern="1200">
        <a:solidFill>
          <a:schemeClr val="tx1"/>
        </a:solidFill>
        <a:latin typeface="Verdana" pitchFamily="34" charset="0"/>
        <a:ea typeface="+mn-ea"/>
        <a:cs typeface="+mn-cs"/>
      </a:defRPr>
    </a:lvl8pPr>
    <a:lvl9pPr marL="3657600" algn="l" defTabSz="914400" rtl="0" eaLnBrk="1" latinLnBrk="0" hangingPunct="1">
      <a:defRPr kern="1200">
        <a:solidFill>
          <a:schemeClr val="tx1"/>
        </a:solidFill>
        <a:latin typeface="Verdana"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67">
          <p15:clr>
            <a:srgbClr val="A4A3A4"/>
          </p15:clr>
        </p15:guide>
        <p15:guide id="2" pos="2229">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00"/>
    <a:srgbClr val="FFFFFF"/>
    <a:srgbClr val="FFFF00"/>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30" autoAdjust="0"/>
    <p:restoredTop sz="93629" autoAdjust="0"/>
  </p:normalViewPr>
  <p:slideViewPr>
    <p:cSldViewPr>
      <p:cViewPr>
        <p:scale>
          <a:sx n="61" d="100"/>
          <a:sy n="61" d="100"/>
        </p:scale>
        <p:origin x="1264" y="4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12568"/>
    </p:cViewPr>
  </p:sorterViewPr>
  <p:notesViewPr>
    <p:cSldViewPr>
      <p:cViewPr varScale="1">
        <p:scale>
          <a:sx n="68" d="100"/>
          <a:sy n="68" d="100"/>
        </p:scale>
        <p:origin x="-3564" y="-114"/>
      </p:cViewPr>
      <p:guideLst>
        <p:guide orient="horz" pos="2967"/>
        <p:guide pos="2229"/>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55"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handoutMaster" Target="handoutMasters/handoutMaster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1666" name="Rectangle 2"/>
          <p:cNvSpPr>
            <a:spLocks noGrp="1" noChangeArrowheads="1"/>
          </p:cNvSpPr>
          <p:nvPr>
            <p:ph type="hdr" sz="quarter"/>
          </p:nvPr>
        </p:nvSpPr>
        <p:spPr bwMode="auto">
          <a:xfrm>
            <a:off x="176928" y="0"/>
            <a:ext cx="6782197" cy="10465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47" tIns="47124" rIns="94247" bIns="47124" numCol="1" anchor="t" anchorCtr="0" compatLnSpc="1">
            <a:prstTxWarp prst="textNoShape">
              <a:avLst/>
            </a:prstTxWarp>
          </a:bodyPr>
          <a:lstStyle>
            <a:lvl1pPr algn="ctr" defTabSz="940928">
              <a:defRPr sz="1900" b="1">
                <a:latin typeface="Comic Sans MS" pitchFamily="66" charset="0"/>
              </a:defRPr>
            </a:lvl1pPr>
          </a:lstStyle>
          <a:p>
            <a:pPr>
              <a:defRPr/>
            </a:pPr>
            <a:r>
              <a:rPr lang="en-US" dirty="0"/>
              <a:t>    </a:t>
            </a:r>
            <a:r>
              <a:rPr lang="en-US" i="1" dirty="0"/>
              <a:t> Health Care for the Homeless</a:t>
            </a:r>
          </a:p>
          <a:p>
            <a:pPr>
              <a:defRPr/>
            </a:pPr>
            <a:r>
              <a:rPr lang="en-US" sz="1400" i="1" dirty="0"/>
              <a:t>2011 Chronic Disease Institute - June 30, 2011</a:t>
            </a:r>
          </a:p>
          <a:p>
            <a:pPr>
              <a:defRPr/>
            </a:pPr>
            <a:r>
              <a:rPr lang="en-US" sz="1400" i="1" dirty="0"/>
              <a:t> </a:t>
            </a:r>
            <a:endParaRPr lang="en-US" sz="1400" dirty="0"/>
          </a:p>
        </p:txBody>
      </p:sp>
      <p:sp>
        <p:nvSpPr>
          <p:cNvPr id="241668" name="Rectangle 4"/>
          <p:cNvSpPr>
            <a:spLocks noGrp="1" noChangeArrowheads="1"/>
          </p:cNvSpPr>
          <p:nvPr>
            <p:ph type="ftr" sz="quarter" idx="2"/>
          </p:nvPr>
        </p:nvSpPr>
        <p:spPr bwMode="auto">
          <a:xfrm>
            <a:off x="0" y="8947706"/>
            <a:ext cx="5740294" cy="470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47" tIns="47124" rIns="94247" bIns="47124" numCol="1" anchor="b" anchorCtr="0" compatLnSpc="1">
            <a:prstTxWarp prst="textNoShape">
              <a:avLst/>
            </a:prstTxWarp>
          </a:bodyPr>
          <a:lstStyle>
            <a:lvl1pPr defTabSz="940928">
              <a:defRPr sz="1200">
                <a:latin typeface="Comic Sans MS" pitchFamily="66" charset="0"/>
              </a:defRPr>
            </a:lvl1pPr>
          </a:lstStyle>
          <a:p>
            <a:pPr>
              <a:defRPr/>
            </a:pPr>
            <a:r>
              <a:rPr lang="en-US" i="1" dirty="0"/>
              <a:t>Cynthia Bisbee, Ph.D. – Montgomery Area Community Wellness Coalition</a:t>
            </a:r>
            <a:endParaRPr lang="en-US" dirty="0"/>
          </a:p>
        </p:txBody>
      </p:sp>
      <p:sp>
        <p:nvSpPr>
          <p:cNvPr id="241669" name="Rectangle 5"/>
          <p:cNvSpPr>
            <a:spLocks noGrp="1" noChangeArrowheads="1"/>
          </p:cNvSpPr>
          <p:nvPr>
            <p:ph type="sldNum" sz="quarter" idx="3"/>
          </p:nvPr>
        </p:nvSpPr>
        <p:spPr bwMode="auto">
          <a:xfrm>
            <a:off x="5189855" y="8947706"/>
            <a:ext cx="1887220" cy="470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47" tIns="47124" rIns="94247" bIns="47124" numCol="1" anchor="b" anchorCtr="0" compatLnSpc="1">
            <a:prstTxWarp prst="textNoShape">
              <a:avLst/>
            </a:prstTxWarp>
          </a:bodyPr>
          <a:lstStyle>
            <a:lvl1pPr algn="r" defTabSz="940928">
              <a:defRPr sz="1200">
                <a:latin typeface="Comic Sans MS" pitchFamily="66" charset="0"/>
              </a:defRPr>
            </a:lvl1pPr>
          </a:lstStyle>
          <a:p>
            <a:pPr>
              <a:defRPr/>
            </a:pPr>
            <a:fld id="{1972667D-EC2F-4E59-86C4-9B2BACF745F5}" type="slidenum">
              <a:rPr lang="en-US"/>
              <a:pPr>
                <a:defRPr/>
              </a:pPr>
              <a:t>‹#›</a:t>
            </a:fld>
            <a:endParaRPr lang="en-US" dirty="0">
              <a:latin typeface="Times New Roman" pitchFamily="18" charset="0"/>
            </a:endParaRPr>
          </a:p>
        </p:txBody>
      </p:sp>
    </p:spTree>
    <p:extLst>
      <p:ext uri="{BB962C8B-B14F-4D97-AF65-F5344CB8AC3E}">
        <p14:creationId xmlns:p14="http://schemas.microsoft.com/office/powerpoint/2010/main" val="420164903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8610" name="Rectangle 2"/>
          <p:cNvSpPr>
            <a:spLocks noGrp="1" noChangeArrowheads="1"/>
          </p:cNvSpPr>
          <p:nvPr>
            <p:ph type="hdr" sz="quarter"/>
          </p:nvPr>
        </p:nvSpPr>
        <p:spPr bwMode="auto">
          <a:xfrm>
            <a:off x="1" y="0"/>
            <a:ext cx="3066733" cy="470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47" tIns="47124" rIns="94247" bIns="47124" numCol="1" anchor="t" anchorCtr="0" compatLnSpc="1">
            <a:prstTxWarp prst="textNoShape">
              <a:avLst/>
            </a:prstTxWarp>
          </a:bodyPr>
          <a:lstStyle>
            <a:lvl1pPr defTabSz="940928">
              <a:defRPr sz="1200">
                <a:latin typeface="Times New Roman" pitchFamily="18" charset="0"/>
              </a:defRPr>
            </a:lvl1pPr>
          </a:lstStyle>
          <a:p>
            <a:pPr>
              <a:defRPr/>
            </a:pPr>
            <a:endParaRPr lang="en-US"/>
          </a:p>
        </p:txBody>
      </p:sp>
      <p:sp>
        <p:nvSpPr>
          <p:cNvPr id="68611" name="Rectangle 3"/>
          <p:cNvSpPr>
            <a:spLocks noGrp="1" noChangeArrowheads="1"/>
          </p:cNvSpPr>
          <p:nvPr>
            <p:ph type="dt" idx="1"/>
          </p:nvPr>
        </p:nvSpPr>
        <p:spPr bwMode="auto">
          <a:xfrm>
            <a:off x="4010342" y="0"/>
            <a:ext cx="3066733" cy="470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47" tIns="47124" rIns="94247" bIns="47124" numCol="1" anchor="t" anchorCtr="0" compatLnSpc="1">
            <a:prstTxWarp prst="textNoShape">
              <a:avLst/>
            </a:prstTxWarp>
          </a:bodyPr>
          <a:lstStyle>
            <a:lvl1pPr algn="r" defTabSz="940928">
              <a:defRPr sz="1200">
                <a:latin typeface="Times New Roman" pitchFamily="18" charset="0"/>
              </a:defRPr>
            </a:lvl1pPr>
          </a:lstStyle>
          <a:p>
            <a:pPr>
              <a:defRPr/>
            </a:pPr>
            <a:endParaRPr lang="en-US"/>
          </a:p>
        </p:txBody>
      </p:sp>
      <p:sp>
        <p:nvSpPr>
          <p:cNvPr id="19460" name="Rectangle 4"/>
          <p:cNvSpPr>
            <a:spLocks noGrp="1" noRot="1" noChangeAspect="1" noChangeArrowheads="1" noTextEdit="1"/>
          </p:cNvSpPr>
          <p:nvPr>
            <p:ph type="sldImg" idx="2"/>
          </p:nvPr>
        </p:nvSpPr>
        <p:spPr bwMode="auto">
          <a:xfrm>
            <a:off x="1185863" y="706438"/>
            <a:ext cx="4706937" cy="35321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68613" name="Rectangle 5"/>
          <p:cNvSpPr>
            <a:spLocks noGrp="1" noChangeArrowheads="1"/>
          </p:cNvSpPr>
          <p:nvPr>
            <p:ph type="body" sz="quarter" idx="3"/>
          </p:nvPr>
        </p:nvSpPr>
        <p:spPr bwMode="auto">
          <a:xfrm>
            <a:off x="943612" y="4473852"/>
            <a:ext cx="5189855" cy="42383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47" tIns="47124" rIns="94247" bIns="47124"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8614" name="Rectangle 6"/>
          <p:cNvSpPr>
            <a:spLocks noGrp="1" noChangeArrowheads="1"/>
          </p:cNvSpPr>
          <p:nvPr>
            <p:ph type="ftr" sz="quarter" idx="4"/>
          </p:nvPr>
        </p:nvSpPr>
        <p:spPr bwMode="auto">
          <a:xfrm>
            <a:off x="1" y="8947706"/>
            <a:ext cx="3066733" cy="470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47" tIns="47124" rIns="94247" bIns="47124" numCol="1" anchor="b" anchorCtr="0" compatLnSpc="1">
            <a:prstTxWarp prst="textNoShape">
              <a:avLst/>
            </a:prstTxWarp>
          </a:bodyPr>
          <a:lstStyle>
            <a:lvl1pPr defTabSz="940928">
              <a:defRPr sz="1200">
                <a:latin typeface="Times New Roman" pitchFamily="18" charset="0"/>
              </a:defRPr>
            </a:lvl1pPr>
          </a:lstStyle>
          <a:p>
            <a:pPr>
              <a:defRPr/>
            </a:pPr>
            <a:endParaRPr lang="en-US"/>
          </a:p>
        </p:txBody>
      </p:sp>
      <p:sp>
        <p:nvSpPr>
          <p:cNvPr id="68615" name="Rectangle 7"/>
          <p:cNvSpPr>
            <a:spLocks noGrp="1" noChangeArrowheads="1"/>
          </p:cNvSpPr>
          <p:nvPr>
            <p:ph type="sldNum" sz="quarter" idx="5"/>
          </p:nvPr>
        </p:nvSpPr>
        <p:spPr bwMode="auto">
          <a:xfrm>
            <a:off x="4010342" y="8947706"/>
            <a:ext cx="3066733" cy="4709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4247" tIns="47124" rIns="94247" bIns="47124" numCol="1" anchor="b" anchorCtr="0" compatLnSpc="1">
            <a:prstTxWarp prst="textNoShape">
              <a:avLst/>
            </a:prstTxWarp>
          </a:bodyPr>
          <a:lstStyle>
            <a:lvl1pPr algn="r" defTabSz="940928">
              <a:defRPr sz="1200">
                <a:latin typeface="Times New Roman" pitchFamily="18" charset="0"/>
              </a:defRPr>
            </a:lvl1pPr>
          </a:lstStyle>
          <a:p>
            <a:pPr>
              <a:defRPr/>
            </a:pPr>
            <a:fld id="{57F0F563-C83E-455B-B27C-0303C6CE9DD9}" type="slidenum">
              <a:rPr lang="en-US"/>
              <a:pPr>
                <a:defRPr/>
              </a:pPr>
              <a:t>‹#›</a:t>
            </a:fld>
            <a:endParaRPr lang="en-US"/>
          </a:p>
        </p:txBody>
      </p:sp>
    </p:spTree>
    <p:extLst>
      <p:ext uri="{BB962C8B-B14F-4D97-AF65-F5344CB8AC3E}">
        <p14:creationId xmlns:p14="http://schemas.microsoft.com/office/powerpoint/2010/main" val="52120391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8763" cy="6851650"/>
            <a:chOff x="1" y="0"/>
            <a:chExt cx="5763" cy="4316"/>
          </a:xfrm>
        </p:grpSpPr>
        <p:sp>
          <p:nvSpPr>
            <p:cNvPr id="5"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7"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nvGrpSpPr>
            <p:cNvPr id="8" name="Group 6"/>
            <p:cNvGrpSpPr>
              <a:grpSpLocks/>
            </p:cNvGrpSpPr>
            <p:nvPr/>
          </p:nvGrpSpPr>
          <p:grpSpPr bwMode="auto">
            <a:xfrm>
              <a:off x="288" y="0"/>
              <a:ext cx="5098" cy="4316"/>
              <a:chOff x="288" y="0"/>
              <a:chExt cx="5098" cy="4316"/>
            </a:xfrm>
          </p:grpSpPr>
          <p:sp>
            <p:nvSpPr>
              <p:cNvPr id="28"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29"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0"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1"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2"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3"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4"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5"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6"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7"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8"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39"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40"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9"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1"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2" name="Freeform 23"/>
            <p:cNvSpPr>
              <a:spLocks/>
            </p:cNvSpPr>
            <p:nvPr/>
          </p:nvSpPr>
          <p:spPr bwMode="hidden">
            <a:xfrm>
              <a:off x="5041" y="0"/>
              <a:ext cx="719" cy="845"/>
            </a:xfrm>
            <a:custGeom>
              <a:avLst/>
              <a:gdLst>
                <a:gd name="T0" fmla="*/ 723 w 717"/>
                <a:gd name="T1" fmla="*/ 845 h 845"/>
                <a:gd name="T2" fmla="*/ 723 w 717"/>
                <a:gd name="T3" fmla="*/ 821 h 845"/>
                <a:gd name="T4" fmla="*/ 580 w 717"/>
                <a:gd name="T5" fmla="*/ 605 h 845"/>
                <a:gd name="T6" fmla="*/ 409 w 717"/>
                <a:gd name="T7" fmla="*/ 396 h 845"/>
                <a:gd name="T8" fmla="*/ 224 w 717"/>
                <a:gd name="T9" fmla="*/ 192 h 845"/>
                <a:gd name="T10" fmla="*/ 17 w 717"/>
                <a:gd name="T11" fmla="*/ 0 h 845"/>
                <a:gd name="T12" fmla="*/ 0 w 717"/>
                <a:gd name="T13" fmla="*/ 0 h 845"/>
                <a:gd name="T14" fmla="*/ 212 w 717"/>
                <a:gd name="T15" fmla="*/ 198 h 845"/>
                <a:gd name="T16" fmla="*/ 403 w 717"/>
                <a:gd name="T17" fmla="*/ 408 h 845"/>
                <a:gd name="T18" fmla="*/ 574 w 717"/>
                <a:gd name="T19" fmla="*/ 623 h 845"/>
                <a:gd name="T20" fmla="*/ 723 w 717"/>
                <a:gd name="T21" fmla="*/ 845 h 845"/>
                <a:gd name="T22" fmla="*/ 723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3" name="Freeform 24"/>
            <p:cNvSpPr>
              <a:spLocks/>
            </p:cNvSpPr>
            <p:nvPr/>
          </p:nvSpPr>
          <p:spPr bwMode="hidden">
            <a:xfrm>
              <a:off x="5352" y="0"/>
              <a:ext cx="408" cy="414"/>
            </a:xfrm>
            <a:custGeom>
              <a:avLst/>
              <a:gdLst>
                <a:gd name="T0" fmla="*/ 410 w 407"/>
                <a:gd name="T1" fmla="*/ 414 h 414"/>
                <a:gd name="T2" fmla="*/ 410 w 407"/>
                <a:gd name="T3" fmla="*/ 396 h 414"/>
                <a:gd name="T4" fmla="*/ 225 w 407"/>
                <a:gd name="T5" fmla="*/ 192 h 414"/>
                <a:gd name="T6" fmla="*/ 12 w 407"/>
                <a:gd name="T7" fmla="*/ 0 h 414"/>
                <a:gd name="T8" fmla="*/ 0 w 407"/>
                <a:gd name="T9" fmla="*/ 0 h 414"/>
                <a:gd name="T10" fmla="*/ 108 w 407"/>
                <a:gd name="T11" fmla="*/ 102 h 414"/>
                <a:gd name="T12" fmla="*/ 219 w 407"/>
                <a:gd name="T13" fmla="*/ 204 h 414"/>
                <a:gd name="T14" fmla="*/ 410 w 407"/>
                <a:gd name="T15" fmla="*/ 414 h 414"/>
                <a:gd name="T16" fmla="*/ 410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4"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5" name="Freeform 26"/>
            <p:cNvSpPr>
              <a:spLocks/>
            </p:cNvSpPr>
            <p:nvPr/>
          </p:nvSpPr>
          <p:spPr bwMode="hidden">
            <a:xfrm>
              <a:off x="6" y="0"/>
              <a:ext cx="588" cy="599"/>
            </a:xfrm>
            <a:custGeom>
              <a:avLst/>
              <a:gdLst>
                <a:gd name="T0" fmla="*/ 592 w 586"/>
                <a:gd name="T1" fmla="*/ 0 h 599"/>
                <a:gd name="T2" fmla="*/ 574 w 586"/>
                <a:gd name="T3" fmla="*/ 0 h 599"/>
                <a:gd name="T4" fmla="*/ 410 w 586"/>
                <a:gd name="T5" fmla="*/ 132 h 599"/>
                <a:gd name="T6" fmla="*/ 260 w 586"/>
                <a:gd name="T7" fmla="*/ 270 h 599"/>
                <a:gd name="T8" fmla="*/ 120 w 586"/>
                <a:gd name="T9" fmla="*/ 420 h 599"/>
                <a:gd name="T10" fmla="*/ 0 w 586"/>
                <a:gd name="T11" fmla="*/ 575 h 599"/>
                <a:gd name="T12" fmla="*/ 0 w 586"/>
                <a:gd name="T13" fmla="*/ 599 h 599"/>
                <a:gd name="T14" fmla="*/ 120 w 586"/>
                <a:gd name="T15" fmla="*/ 432 h 599"/>
                <a:gd name="T16" fmla="*/ 260 w 586"/>
                <a:gd name="T17" fmla="*/ 282 h 599"/>
                <a:gd name="T18" fmla="*/ 416 w 586"/>
                <a:gd name="T19" fmla="*/ 138 h 599"/>
                <a:gd name="T20" fmla="*/ 592 w 586"/>
                <a:gd name="T21" fmla="*/ 0 h 599"/>
                <a:gd name="T22" fmla="*/ 592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6" name="Freeform 27"/>
            <p:cNvSpPr>
              <a:spLocks/>
            </p:cNvSpPr>
            <p:nvPr/>
          </p:nvSpPr>
          <p:spPr bwMode="hidden">
            <a:xfrm>
              <a:off x="6" y="0"/>
              <a:ext cx="270" cy="252"/>
            </a:xfrm>
            <a:custGeom>
              <a:avLst/>
              <a:gdLst>
                <a:gd name="T0" fmla="*/ 272 w 269"/>
                <a:gd name="T1" fmla="*/ 0 h 252"/>
                <a:gd name="T2" fmla="*/ 254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2 w 269"/>
                <a:gd name="T15" fmla="*/ 0 h 252"/>
                <a:gd name="T16" fmla="*/ 272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7"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8"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9"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20" name="Group 31"/>
            <p:cNvGrpSpPr>
              <a:grpSpLocks/>
            </p:cNvGrpSpPr>
            <p:nvPr/>
          </p:nvGrpSpPr>
          <p:grpSpPr bwMode="auto">
            <a:xfrm>
              <a:off x="1" y="392"/>
              <a:ext cx="5758" cy="1571"/>
              <a:chOff x="1" y="392"/>
              <a:chExt cx="5758" cy="1571"/>
            </a:xfrm>
          </p:grpSpPr>
          <p:sp>
            <p:nvSpPr>
              <p:cNvPr id="23"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4"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5"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6"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7"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21"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22"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39015" name="Rectangle 39"/>
          <p:cNvSpPr>
            <a:spLocks noGrp="1" noChangeArrowheads="1"/>
          </p:cNvSpPr>
          <p:nvPr>
            <p:ph type="ctrTitle" sz="quarter"/>
          </p:nvPr>
        </p:nvSpPr>
        <p:spPr>
          <a:xfrm>
            <a:off x="685800" y="1692275"/>
            <a:ext cx="7772400" cy="1736725"/>
          </a:xfrm>
        </p:spPr>
        <p:txBody>
          <a:bodyPr anchor="b"/>
          <a:lstStyle>
            <a:lvl1pPr>
              <a:defRPr sz="5400">
                <a:solidFill>
                  <a:srgbClr val="FFC000"/>
                </a:solidFill>
              </a:defRPr>
            </a:lvl1pPr>
          </a:lstStyle>
          <a:p>
            <a:pPr lvl="0"/>
            <a:r>
              <a:rPr lang="en-US" noProof="0" dirty="0"/>
              <a:t>Click to edit Master title style</a:t>
            </a:r>
          </a:p>
        </p:txBody>
      </p:sp>
      <p:sp>
        <p:nvSpPr>
          <p:cNvPr id="639016" name="Rectangle 40"/>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en-US" noProof="0"/>
              <a:t>Click to edit Master subtitle style</a:t>
            </a:r>
          </a:p>
        </p:txBody>
      </p:sp>
      <p:sp>
        <p:nvSpPr>
          <p:cNvPr id="41" name="Rectangle 41"/>
          <p:cNvSpPr>
            <a:spLocks noGrp="1" noChangeArrowheads="1"/>
          </p:cNvSpPr>
          <p:nvPr>
            <p:ph type="dt" sz="quarter" idx="10"/>
          </p:nvPr>
        </p:nvSpPr>
        <p:spPr/>
        <p:txBody>
          <a:bodyPr/>
          <a:lstStyle>
            <a:lvl1pPr>
              <a:defRPr/>
            </a:lvl1pPr>
          </a:lstStyle>
          <a:p>
            <a:pPr>
              <a:defRPr/>
            </a:pPr>
            <a:endParaRPr lang="en-US"/>
          </a:p>
        </p:txBody>
      </p:sp>
      <p:sp>
        <p:nvSpPr>
          <p:cNvPr id="42" name="Rectangle 42"/>
          <p:cNvSpPr>
            <a:spLocks noGrp="1" noChangeArrowheads="1"/>
          </p:cNvSpPr>
          <p:nvPr>
            <p:ph type="ftr" sz="quarter" idx="11"/>
          </p:nvPr>
        </p:nvSpPr>
        <p:spPr/>
        <p:txBody>
          <a:bodyPr/>
          <a:lstStyle>
            <a:lvl1pPr>
              <a:defRPr/>
            </a:lvl1pPr>
          </a:lstStyle>
          <a:p>
            <a:pPr>
              <a:defRPr/>
            </a:pPr>
            <a:endParaRPr lang="en-US"/>
          </a:p>
        </p:txBody>
      </p:sp>
      <p:sp>
        <p:nvSpPr>
          <p:cNvPr id="43" name="Rectangle 43"/>
          <p:cNvSpPr>
            <a:spLocks noGrp="1" noChangeArrowheads="1"/>
          </p:cNvSpPr>
          <p:nvPr>
            <p:ph type="sldNum" sz="quarter" idx="12"/>
          </p:nvPr>
        </p:nvSpPr>
        <p:spPr/>
        <p:txBody>
          <a:bodyPr/>
          <a:lstStyle>
            <a:lvl1pPr>
              <a:defRPr/>
            </a:lvl1pPr>
          </a:lstStyle>
          <a:p>
            <a:pPr>
              <a:defRPr/>
            </a:pPr>
            <a:fld id="{685A465C-CE7A-4F27-9B4C-D4A7A7C14C6E}" type="slidenum">
              <a:rPr lang="en-US"/>
              <a:pPr>
                <a:defRPr/>
              </a:pPr>
              <a:t>‹#›</a:t>
            </a:fld>
            <a:endParaRPr lang="en-US" dirty="0"/>
          </a:p>
        </p:txBody>
      </p:sp>
    </p:spTree>
    <p:extLst>
      <p:ext uri="{BB962C8B-B14F-4D97-AF65-F5344CB8AC3E}">
        <p14:creationId xmlns:p14="http://schemas.microsoft.com/office/powerpoint/2010/main" val="31341554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226B8CD6-FFF9-47AC-9011-D807FF9C57D5}" type="slidenum">
              <a:rPr lang="en-US"/>
              <a:pPr>
                <a:defRPr/>
              </a:pPr>
              <a:t>‹#›</a:t>
            </a:fld>
            <a:endParaRPr lang="en-US"/>
          </a:p>
        </p:txBody>
      </p:sp>
    </p:spTree>
    <p:extLst>
      <p:ext uri="{BB962C8B-B14F-4D97-AF65-F5344CB8AC3E}">
        <p14:creationId xmlns:p14="http://schemas.microsoft.com/office/powerpoint/2010/main" val="1611623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7813"/>
            <a:ext cx="2057400" cy="5853112"/>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7813"/>
            <a:ext cx="6019800" cy="585311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ED6D83EB-1087-4787-B5BC-F69ED62F3606}" type="slidenum">
              <a:rPr lang="en-US"/>
              <a:pPr>
                <a:defRPr/>
              </a:pPr>
              <a:t>‹#›</a:t>
            </a:fld>
            <a:endParaRPr lang="en-US"/>
          </a:p>
        </p:txBody>
      </p:sp>
    </p:spTree>
    <p:extLst>
      <p:ext uri="{BB962C8B-B14F-4D97-AF65-F5344CB8AC3E}">
        <p14:creationId xmlns:p14="http://schemas.microsoft.com/office/powerpoint/2010/main" val="969036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rgbClr val="FFC000"/>
                </a:solidFill>
              </a:defRPr>
            </a:lvl1p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E948067B-A861-4E6C-A52D-4B2C1C33D187}" type="slidenum">
              <a:rPr lang="en-US"/>
              <a:pPr>
                <a:defRPr/>
              </a:pPr>
              <a:t>‹#›</a:t>
            </a:fld>
            <a:endParaRPr lang="en-US"/>
          </a:p>
        </p:txBody>
      </p:sp>
    </p:spTree>
    <p:extLst>
      <p:ext uri="{BB962C8B-B14F-4D97-AF65-F5344CB8AC3E}">
        <p14:creationId xmlns:p14="http://schemas.microsoft.com/office/powerpoint/2010/main" val="11984129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0"/>
          <p:cNvSpPr>
            <a:spLocks noGrp="1" noChangeArrowheads="1"/>
          </p:cNvSpPr>
          <p:nvPr>
            <p:ph type="dt" sz="half" idx="10"/>
          </p:nvPr>
        </p:nvSpPr>
        <p:spPr>
          <a:ln/>
        </p:spPr>
        <p:txBody>
          <a:bodyPr/>
          <a:lstStyle>
            <a:lvl1pPr>
              <a:defRPr/>
            </a:lvl1pPr>
          </a:lstStyle>
          <a:p>
            <a:pPr>
              <a:defRPr/>
            </a:pPr>
            <a:endParaRPr lang="en-US"/>
          </a:p>
        </p:txBody>
      </p:sp>
      <p:sp>
        <p:nvSpPr>
          <p:cNvPr id="5" name="Rectangle 41"/>
          <p:cNvSpPr>
            <a:spLocks noGrp="1" noChangeArrowheads="1"/>
          </p:cNvSpPr>
          <p:nvPr>
            <p:ph type="ftr" sz="quarter" idx="11"/>
          </p:nvPr>
        </p:nvSpPr>
        <p:spPr>
          <a:ln/>
        </p:spPr>
        <p:txBody>
          <a:bodyPr/>
          <a:lstStyle>
            <a:lvl1pPr>
              <a:defRPr/>
            </a:lvl1pPr>
          </a:lstStyle>
          <a:p>
            <a:pPr>
              <a:defRPr/>
            </a:pPr>
            <a:endParaRPr lang="en-US"/>
          </a:p>
        </p:txBody>
      </p:sp>
      <p:sp>
        <p:nvSpPr>
          <p:cNvPr id="6" name="Rectangle 42"/>
          <p:cNvSpPr>
            <a:spLocks noGrp="1" noChangeArrowheads="1"/>
          </p:cNvSpPr>
          <p:nvPr>
            <p:ph type="sldNum" sz="quarter" idx="12"/>
          </p:nvPr>
        </p:nvSpPr>
        <p:spPr>
          <a:ln/>
        </p:spPr>
        <p:txBody>
          <a:bodyPr/>
          <a:lstStyle>
            <a:lvl1pPr>
              <a:defRPr/>
            </a:lvl1pPr>
          </a:lstStyle>
          <a:p>
            <a:pPr>
              <a:defRPr/>
            </a:pPr>
            <a:fld id="{080D9B5B-2849-4632-BC95-08292D8C2EBF}" type="slidenum">
              <a:rPr lang="en-US"/>
              <a:pPr>
                <a:defRPr/>
              </a:pPr>
              <a:t>‹#›</a:t>
            </a:fld>
            <a:endParaRPr lang="en-US"/>
          </a:p>
        </p:txBody>
      </p:sp>
    </p:spTree>
    <p:extLst>
      <p:ext uri="{BB962C8B-B14F-4D97-AF65-F5344CB8AC3E}">
        <p14:creationId xmlns:p14="http://schemas.microsoft.com/office/powerpoint/2010/main" val="34416151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3072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3932FC21-A20F-4E0A-8691-E88C8705D79D}" type="slidenum">
              <a:rPr lang="en-US"/>
              <a:pPr>
                <a:defRPr/>
              </a:pPr>
              <a:t>‹#›</a:t>
            </a:fld>
            <a:endParaRPr lang="en-US"/>
          </a:p>
        </p:txBody>
      </p:sp>
    </p:spTree>
    <p:extLst>
      <p:ext uri="{BB962C8B-B14F-4D97-AF65-F5344CB8AC3E}">
        <p14:creationId xmlns:p14="http://schemas.microsoft.com/office/powerpoint/2010/main" val="38285619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0"/>
          <p:cNvSpPr>
            <a:spLocks noGrp="1" noChangeArrowheads="1"/>
          </p:cNvSpPr>
          <p:nvPr>
            <p:ph type="dt" sz="half" idx="10"/>
          </p:nvPr>
        </p:nvSpPr>
        <p:spPr>
          <a:ln/>
        </p:spPr>
        <p:txBody>
          <a:bodyPr/>
          <a:lstStyle>
            <a:lvl1pPr>
              <a:defRPr/>
            </a:lvl1pPr>
          </a:lstStyle>
          <a:p>
            <a:pPr>
              <a:defRPr/>
            </a:pPr>
            <a:endParaRPr lang="en-US"/>
          </a:p>
        </p:txBody>
      </p:sp>
      <p:sp>
        <p:nvSpPr>
          <p:cNvPr id="8" name="Rectangle 41"/>
          <p:cNvSpPr>
            <a:spLocks noGrp="1" noChangeArrowheads="1"/>
          </p:cNvSpPr>
          <p:nvPr>
            <p:ph type="ftr" sz="quarter" idx="11"/>
          </p:nvPr>
        </p:nvSpPr>
        <p:spPr>
          <a:ln/>
        </p:spPr>
        <p:txBody>
          <a:bodyPr/>
          <a:lstStyle>
            <a:lvl1pPr>
              <a:defRPr/>
            </a:lvl1pPr>
          </a:lstStyle>
          <a:p>
            <a:pPr>
              <a:defRPr/>
            </a:pPr>
            <a:endParaRPr lang="en-US"/>
          </a:p>
        </p:txBody>
      </p:sp>
      <p:sp>
        <p:nvSpPr>
          <p:cNvPr id="9" name="Rectangle 42"/>
          <p:cNvSpPr>
            <a:spLocks noGrp="1" noChangeArrowheads="1"/>
          </p:cNvSpPr>
          <p:nvPr>
            <p:ph type="sldNum" sz="quarter" idx="12"/>
          </p:nvPr>
        </p:nvSpPr>
        <p:spPr>
          <a:ln/>
        </p:spPr>
        <p:txBody>
          <a:bodyPr/>
          <a:lstStyle>
            <a:lvl1pPr>
              <a:defRPr/>
            </a:lvl1pPr>
          </a:lstStyle>
          <a:p>
            <a:pPr>
              <a:defRPr/>
            </a:pPr>
            <a:fld id="{FFA85106-2641-475D-9F4F-42E49EE04FFB}" type="slidenum">
              <a:rPr lang="en-US"/>
              <a:pPr>
                <a:defRPr/>
              </a:pPr>
              <a:t>‹#›</a:t>
            </a:fld>
            <a:endParaRPr lang="en-US"/>
          </a:p>
        </p:txBody>
      </p:sp>
    </p:spTree>
    <p:extLst>
      <p:ext uri="{BB962C8B-B14F-4D97-AF65-F5344CB8AC3E}">
        <p14:creationId xmlns:p14="http://schemas.microsoft.com/office/powerpoint/2010/main" val="16922757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0"/>
          <p:cNvSpPr>
            <a:spLocks noGrp="1" noChangeArrowheads="1"/>
          </p:cNvSpPr>
          <p:nvPr>
            <p:ph type="dt" sz="half" idx="10"/>
          </p:nvPr>
        </p:nvSpPr>
        <p:spPr>
          <a:ln/>
        </p:spPr>
        <p:txBody>
          <a:bodyPr/>
          <a:lstStyle>
            <a:lvl1pPr>
              <a:defRPr/>
            </a:lvl1pPr>
          </a:lstStyle>
          <a:p>
            <a:pPr>
              <a:defRPr/>
            </a:pPr>
            <a:endParaRPr lang="en-US"/>
          </a:p>
        </p:txBody>
      </p:sp>
      <p:sp>
        <p:nvSpPr>
          <p:cNvPr id="4" name="Rectangle 41"/>
          <p:cNvSpPr>
            <a:spLocks noGrp="1" noChangeArrowheads="1"/>
          </p:cNvSpPr>
          <p:nvPr>
            <p:ph type="ftr" sz="quarter" idx="11"/>
          </p:nvPr>
        </p:nvSpPr>
        <p:spPr>
          <a:ln/>
        </p:spPr>
        <p:txBody>
          <a:bodyPr/>
          <a:lstStyle>
            <a:lvl1pPr>
              <a:defRPr/>
            </a:lvl1pPr>
          </a:lstStyle>
          <a:p>
            <a:pPr>
              <a:defRPr/>
            </a:pPr>
            <a:endParaRPr lang="en-US"/>
          </a:p>
        </p:txBody>
      </p:sp>
      <p:sp>
        <p:nvSpPr>
          <p:cNvPr id="5" name="Rectangle 42"/>
          <p:cNvSpPr>
            <a:spLocks noGrp="1" noChangeArrowheads="1"/>
          </p:cNvSpPr>
          <p:nvPr>
            <p:ph type="sldNum" sz="quarter" idx="12"/>
          </p:nvPr>
        </p:nvSpPr>
        <p:spPr>
          <a:ln/>
        </p:spPr>
        <p:txBody>
          <a:bodyPr/>
          <a:lstStyle>
            <a:lvl1pPr>
              <a:defRPr/>
            </a:lvl1pPr>
          </a:lstStyle>
          <a:p>
            <a:pPr>
              <a:defRPr/>
            </a:pPr>
            <a:fld id="{0AD368FF-72DC-4B40-95A6-BA823EA1E24F}" type="slidenum">
              <a:rPr lang="en-US"/>
              <a:pPr>
                <a:defRPr/>
              </a:pPr>
              <a:t>‹#›</a:t>
            </a:fld>
            <a:endParaRPr lang="en-US"/>
          </a:p>
        </p:txBody>
      </p:sp>
    </p:spTree>
    <p:extLst>
      <p:ext uri="{BB962C8B-B14F-4D97-AF65-F5344CB8AC3E}">
        <p14:creationId xmlns:p14="http://schemas.microsoft.com/office/powerpoint/2010/main" val="4762918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0"/>
          <p:cNvSpPr>
            <a:spLocks noGrp="1" noChangeArrowheads="1"/>
          </p:cNvSpPr>
          <p:nvPr>
            <p:ph type="dt" sz="half" idx="10"/>
          </p:nvPr>
        </p:nvSpPr>
        <p:spPr>
          <a:ln/>
        </p:spPr>
        <p:txBody>
          <a:bodyPr/>
          <a:lstStyle>
            <a:lvl1pPr>
              <a:defRPr/>
            </a:lvl1pPr>
          </a:lstStyle>
          <a:p>
            <a:pPr>
              <a:defRPr/>
            </a:pPr>
            <a:endParaRPr lang="en-US"/>
          </a:p>
        </p:txBody>
      </p:sp>
      <p:sp>
        <p:nvSpPr>
          <p:cNvPr id="3" name="Rectangle 41"/>
          <p:cNvSpPr>
            <a:spLocks noGrp="1" noChangeArrowheads="1"/>
          </p:cNvSpPr>
          <p:nvPr>
            <p:ph type="ftr" sz="quarter" idx="11"/>
          </p:nvPr>
        </p:nvSpPr>
        <p:spPr>
          <a:ln/>
        </p:spPr>
        <p:txBody>
          <a:bodyPr/>
          <a:lstStyle>
            <a:lvl1pPr>
              <a:defRPr/>
            </a:lvl1pPr>
          </a:lstStyle>
          <a:p>
            <a:pPr>
              <a:defRPr/>
            </a:pPr>
            <a:endParaRPr lang="en-US"/>
          </a:p>
        </p:txBody>
      </p:sp>
      <p:sp>
        <p:nvSpPr>
          <p:cNvPr id="4" name="Rectangle 42"/>
          <p:cNvSpPr>
            <a:spLocks noGrp="1" noChangeArrowheads="1"/>
          </p:cNvSpPr>
          <p:nvPr>
            <p:ph type="sldNum" sz="quarter" idx="12"/>
          </p:nvPr>
        </p:nvSpPr>
        <p:spPr>
          <a:ln/>
        </p:spPr>
        <p:txBody>
          <a:bodyPr/>
          <a:lstStyle>
            <a:lvl1pPr>
              <a:defRPr/>
            </a:lvl1pPr>
          </a:lstStyle>
          <a:p>
            <a:pPr>
              <a:defRPr/>
            </a:pPr>
            <a:fld id="{C83D52FD-2FF3-4B4D-ADB2-33D9ECDAB993}" type="slidenum">
              <a:rPr lang="en-US"/>
              <a:pPr>
                <a:defRPr/>
              </a:pPr>
              <a:t>‹#›</a:t>
            </a:fld>
            <a:endParaRPr lang="en-US"/>
          </a:p>
        </p:txBody>
      </p:sp>
    </p:spTree>
    <p:extLst>
      <p:ext uri="{BB962C8B-B14F-4D97-AF65-F5344CB8AC3E}">
        <p14:creationId xmlns:p14="http://schemas.microsoft.com/office/powerpoint/2010/main" val="41870414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B336958A-E785-4760-92FE-A4ED2B42127F}" type="slidenum">
              <a:rPr lang="en-US"/>
              <a:pPr>
                <a:defRPr/>
              </a:pPr>
              <a:t>‹#›</a:t>
            </a:fld>
            <a:endParaRPr lang="en-US"/>
          </a:p>
        </p:txBody>
      </p:sp>
    </p:spTree>
    <p:extLst>
      <p:ext uri="{BB962C8B-B14F-4D97-AF65-F5344CB8AC3E}">
        <p14:creationId xmlns:p14="http://schemas.microsoft.com/office/powerpoint/2010/main" val="34611272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pPr>
              <a:defRPr/>
            </a:pPr>
            <a:fld id="{715AAF7F-7954-4BB0-B820-7D0C663599DA}" type="slidenum">
              <a:rPr lang="en-US"/>
              <a:pPr>
                <a:defRPr/>
              </a:pPr>
              <a:t>‹#›</a:t>
            </a:fld>
            <a:endParaRPr lang="en-US"/>
          </a:p>
        </p:txBody>
      </p:sp>
    </p:spTree>
    <p:extLst>
      <p:ext uri="{BB962C8B-B14F-4D97-AF65-F5344CB8AC3E}">
        <p14:creationId xmlns:p14="http://schemas.microsoft.com/office/powerpoint/2010/main" val="16371138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bg1"/>
            </a:gs>
            <a:gs pos="100000">
              <a:schemeClr val="bg1">
                <a:gamma/>
                <a:shade val="39216"/>
                <a:invGamma/>
              </a:schemeClr>
            </a:gs>
          </a:gsLst>
          <a:lin ang="5400000" scaled="1"/>
        </a:gradFill>
        <a:effectLst/>
      </p:bgPr>
    </p:bg>
    <p:spTree>
      <p:nvGrpSpPr>
        <p:cNvPr id="1" name=""/>
        <p:cNvGrpSpPr/>
        <p:nvPr/>
      </p:nvGrpSpPr>
      <p:grpSpPr>
        <a:xfrm>
          <a:off x="0" y="0"/>
          <a:ext cx="0" cy="0"/>
          <a:chOff x="0" y="0"/>
          <a:chExt cx="0" cy="0"/>
        </a:xfrm>
      </p:grpSpPr>
      <p:grpSp>
        <p:nvGrpSpPr>
          <p:cNvPr id="1026" name="Group 2"/>
          <p:cNvGrpSpPr>
            <a:grpSpLocks/>
          </p:cNvGrpSpPr>
          <p:nvPr/>
        </p:nvGrpSpPr>
        <p:grpSpPr bwMode="auto">
          <a:xfrm>
            <a:off x="1588" y="0"/>
            <a:ext cx="9148762" cy="6851650"/>
            <a:chOff x="1" y="0"/>
            <a:chExt cx="5763" cy="4316"/>
          </a:xfrm>
        </p:grpSpPr>
        <p:sp>
          <p:nvSpPr>
            <p:cNvPr id="637955" name="Freeform 3"/>
            <p:cNvSpPr>
              <a:spLocks/>
            </p:cNvSpPr>
            <p:nvPr/>
          </p:nvSpPr>
          <p:spPr bwMode="hidden">
            <a:xfrm>
              <a:off x="5045" y="2626"/>
              <a:ext cx="719" cy="1690"/>
            </a:xfrm>
            <a:custGeom>
              <a:avLst/>
              <a:gdLst>
                <a:gd name="T0" fmla="*/ 717 w 717"/>
                <a:gd name="T1" fmla="*/ 72 h 1690"/>
                <a:gd name="T2" fmla="*/ 717 w 717"/>
                <a:gd name="T3" fmla="*/ 0 h 1690"/>
                <a:gd name="T4" fmla="*/ 699 w 717"/>
                <a:gd name="T5" fmla="*/ 101 h 1690"/>
                <a:gd name="T6" fmla="*/ 675 w 717"/>
                <a:gd name="T7" fmla="*/ 209 h 1690"/>
                <a:gd name="T8" fmla="*/ 627 w 717"/>
                <a:gd name="T9" fmla="*/ 389 h 1690"/>
                <a:gd name="T10" fmla="*/ 574 w 717"/>
                <a:gd name="T11" fmla="*/ 569 h 1690"/>
                <a:gd name="T12" fmla="*/ 502 w 717"/>
                <a:gd name="T13" fmla="*/ 749 h 1690"/>
                <a:gd name="T14" fmla="*/ 424 w 717"/>
                <a:gd name="T15" fmla="*/ 935 h 1690"/>
                <a:gd name="T16" fmla="*/ 334 w 717"/>
                <a:gd name="T17" fmla="*/ 1121 h 1690"/>
                <a:gd name="T18" fmla="*/ 233 w 717"/>
                <a:gd name="T19" fmla="*/ 1312 h 1690"/>
                <a:gd name="T20" fmla="*/ 125 w 717"/>
                <a:gd name="T21" fmla="*/ 1498 h 1690"/>
                <a:gd name="T22" fmla="*/ 0 w 717"/>
                <a:gd name="T23" fmla="*/ 1690 h 1690"/>
                <a:gd name="T24" fmla="*/ 11 w 717"/>
                <a:gd name="T25" fmla="*/ 1690 h 1690"/>
                <a:gd name="T26" fmla="*/ 137 w 717"/>
                <a:gd name="T27" fmla="*/ 1498 h 1690"/>
                <a:gd name="T28" fmla="*/ 245 w 717"/>
                <a:gd name="T29" fmla="*/ 1312 h 1690"/>
                <a:gd name="T30" fmla="*/ 346 w 717"/>
                <a:gd name="T31" fmla="*/ 1121 h 1690"/>
                <a:gd name="T32" fmla="*/ 436 w 717"/>
                <a:gd name="T33" fmla="*/ 935 h 1690"/>
                <a:gd name="T34" fmla="*/ 514 w 717"/>
                <a:gd name="T35" fmla="*/ 749 h 1690"/>
                <a:gd name="T36" fmla="*/ 585 w 717"/>
                <a:gd name="T37" fmla="*/ 569 h 1690"/>
                <a:gd name="T38" fmla="*/ 639 w 717"/>
                <a:gd name="T39" fmla="*/ 389 h 1690"/>
                <a:gd name="T40" fmla="*/ 687 w 717"/>
                <a:gd name="T41" fmla="*/ 209 h 1690"/>
                <a:gd name="T42" fmla="*/ 705 w 717"/>
                <a:gd name="T43" fmla="*/ 143 h 1690"/>
                <a:gd name="T44" fmla="*/ 717 w 717"/>
                <a:gd name="T45" fmla="*/ 72 h 1690"/>
                <a:gd name="T46" fmla="*/ 717 w 717"/>
                <a:gd name="T47" fmla="*/ 72 h 169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717" h="1690">
                  <a:moveTo>
                    <a:pt x="717" y="72"/>
                  </a:moveTo>
                  <a:lnTo>
                    <a:pt x="717" y="0"/>
                  </a:lnTo>
                  <a:lnTo>
                    <a:pt x="699" y="101"/>
                  </a:lnTo>
                  <a:lnTo>
                    <a:pt x="675" y="209"/>
                  </a:lnTo>
                  <a:lnTo>
                    <a:pt x="627" y="389"/>
                  </a:lnTo>
                  <a:lnTo>
                    <a:pt x="574" y="569"/>
                  </a:lnTo>
                  <a:lnTo>
                    <a:pt x="502" y="749"/>
                  </a:lnTo>
                  <a:lnTo>
                    <a:pt x="424" y="935"/>
                  </a:lnTo>
                  <a:lnTo>
                    <a:pt x="334" y="1121"/>
                  </a:lnTo>
                  <a:lnTo>
                    <a:pt x="233" y="1312"/>
                  </a:lnTo>
                  <a:lnTo>
                    <a:pt x="125" y="1498"/>
                  </a:lnTo>
                  <a:lnTo>
                    <a:pt x="0" y="1690"/>
                  </a:lnTo>
                  <a:lnTo>
                    <a:pt x="11" y="1690"/>
                  </a:lnTo>
                  <a:lnTo>
                    <a:pt x="137" y="1498"/>
                  </a:lnTo>
                  <a:lnTo>
                    <a:pt x="245" y="1312"/>
                  </a:lnTo>
                  <a:lnTo>
                    <a:pt x="346" y="1121"/>
                  </a:lnTo>
                  <a:lnTo>
                    <a:pt x="436" y="935"/>
                  </a:lnTo>
                  <a:lnTo>
                    <a:pt x="514" y="749"/>
                  </a:lnTo>
                  <a:lnTo>
                    <a:pt x="585" y="569"/>
                  </a:lnTo>
                  <a:lnTo>
                    <a:pt x="639" y="389"/>
                  </a:lnTo>
                  <a:lnTo>
                    <a:pt x="687" y="209"/>
                  </a:lnTo>
                  <a:lnTo>
                    <a:pt x="705" y="143"/>
                  </a:lnTo>
                  <a:lnTo>
                    <a:pt x="717" y="72"/>
                  </a:lnTo>
                  <a:lnTo>
                    <a:pt x="717" y="7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7956" name="Freeform 4"/>
            <p:cNvSpPr>
              <a:spLocks/>
            </p:cNvSpPr>
            <p:nvPr/>
          </p:nvSpPr>
          <p:spPr bwMode="hidden">
            <a:xfrm>
              <a:off x="5386" y="3794"/>
              <a:ext cx="378" cy="522"/>
            </a:xfrm>
            <a:custGeom>
              <a:avLst/>
              <a:gdLst>
                <a:gd name="T0" fmla="*/ 377 w 377"/>
                <a:gd name="T1" fmla="*/ 0 h 522"/>
                <a:gd name="T2" fmla="*/ 293 w 377"/>
                <a:gd name="T3" fmla="*/ 132 h 522"/>
                <a:gd name="T4" fmla="*/ 204 w 377"/>
                <a:gd name="T5" fmla="*/ 264 h 522"/>
                <a:gd name="T6" fmla="*/ 102 w 377"/>
                <a:gd name="T7" fmla="*/ 396 h 522"/>
                <a:gd name="T8" fmla="*/ 0 w 377"/>
                <a:gd name="T9" fmla="*/ 522 h 522"/>
                <a:gd name="T10" fmla="*/ 12 w 377"/>
                <a:gd name="T11" fmla="*/ 522 h 522"/>
                <a:gd name="T12" fmla="*/ 114 w 377"/>
                <a:gd name="T13" fmla="*/ 402 h 522"/>
                <a:gd name="T14" fmla="*/ 204 w 377"/>
                <a:gd name="T15" fmla="*/ 282 h 522"/>
                <a:gd name="T16" fmla="*/ 377 w 377"/>
                <a:gd name="T17" fmla="*/ 24 h 522"/>
                <a:gd name="T18" fmla="*/ 377 w 377"/>
                <a:gd name="T19" fmla="*/ 0 h 522"/>
                <a:gd name="T20" fmla="*/ 377 w 377"/>
                <a:gd name="T21" fmla="*/ 0 h 52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7" h="522">
                  <a:moveTo>
                    <a:pt x="377" y="0"/>
                  </a:moveTo>
                  <a:lnTo>
                    <a:pt x="293" y="132"/>
                  </a:lnTo>
                  <a:lnTo>
                    <a:pt x="204" y="264"/>
                  </a:lnTo>
                  <a:lnTo>
                    <a:pt x="102" y="396"/>
                  </a:lnTo>
                  <a:lnTo>
                    <a:pt x="0" y="522"/>
                  </a:lnTo>
                  <a:lnTo>
                    <a:pt x="12" y="522"/>
                  </a:lnTo>
                  <a:lnTo>
                    <a:pt x="114" y="402"/>
                  </a:lnTo>
                  <a:lnTo>
                    <a:pt x="204" y="282"/>
                  </a:lnTo>
                  <a:lnTo>
                    <a:pt x="377" y="24"/>
                  </a:lnTo>
                  <a:lnTo>
                    <a:pt x="377" y="0"/>
                  </a:lnTo>
                  <a:lnTo>
                    <a:pt x="377" y="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7957" name="Freeform 5"/>
            <p:cNvSpPr>
              <a:spLocks/>
            </p:cNvSpPr>
            <p:nvPr/>
          </p:nvSpPr>
          <p:spPr bwMode="hidden">
            <a:xfrm>
              <a:off x="5680" y="4214"/>
              <a:ext cx="84" cy="102"/>
            </a:xfrm>
            <a:custGeom>
              <a:avLst/>
              <a:gdLst>
                <a:gd name="T0" fmla="*/ 0 w 84"/>
                <a:gd name="T1" fmla="*/ 102 h 102"/>
                <a:gd name="T2" fmla="*/ 18 w 84"/>
                <a:gd name="T3" fmla="*/ 102 h 102"/>
                <a:gd name="T4" fmla="*/ 48 w 84"/>
                <a:gd name="T5" fmla="*/ 60 h 102"/>
                <a:gd name="T6" fmla="*/ 84 w 84"/>
                <a:gd name="T7" fmla="*/ 24 h 102"/>
                <a:gd name="T8" fmla="*/ 84 w 84"/>
                <a:gd name="T9" fmla="*/ 0 h 102"/>
                <a:gd name="T10" fmla="*/ 42 w 84"/>
                <a:gd name="T11" fmla="*/ 54 h 102"/>
                <a:gd name="T12" fmla="*/ 0 w 84"/>
                <a:gd name="T13" fmla="*/ 102 h 102"/>
                <a:gd name="T14" fmla="*/ 0 w 84"/>
                <a:gd name="T15" fmla="*/ 102 h 102"/>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84" h="102">
                  <a:moveTo>
                    <a:pt x="0" y="102"/>
                  </a:moveTo>
                  <a:lnTo>
                    <a:pt x="18" y="102"/>
                  </a:lnTo>
                  <a:lnTo>
                    <a:pt x="48" y="60"/>
                  </a:lnTo>
                  <a:lnTo>
                    <a:pt x="84" y="24"/>
                  </a:lnTo>
                  <a:lnTo>
                    <a:pt x="84" y="0"/>
                  </a:lnTo>
                  <a:lnTo>
                    <a:pt x="42" y="54"/>
                  </a:lnTo>
                  <a:lnTo>
                    <a:pt x="0" y="102"/>
                  </a:lnTo>
                  <a:lnTo>
                    <a:pt x="0" y="102"/>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nvGrpSpPr>
            <p:cNvPr id="1035" name="Group 6"/>
            <p:cNvGrpSpPr>
              <a:grpSpLocks/>
            </p:cNvGrpSpPr>
            <p:nvPr/>
          </p:nvGrpSpPr>
          <p:grpSpPr bwMode="auto">
            <a:xfrm>
              <a:off x="288" y="0"/>
              <a:ext cx="5098" cy="4316"/>
              <a:chOff x="288" y="0"/>
              <a:chExt cx="5098" cy="4316"/>
            </a:xfrm>
          </p:grpSpPr>
          <p:sp>
            <p:nvSpPr>
              <p:cNvPr id="637959" name="Freeform 7"/>
              <p:cNvSpPr>
                <a:spLocks/>
              </p:cNvSpPr>
              <p:nvPr userDrawn="1"/>
            </p:nvSpPr>
            <p:spPr bwMode="hidden">
              <a:xfrm>
                <a:off x="2789" y="0"/>
                <a:ext cx="72" cy="4316"/>
              </a:xfrm>
              <a:custGeom>
                <a:avLst/>
                <a:gdLst>
                  <a:gd name="T0" fmla="*/ 0 w 72"/>
                  <a:gd name="T1" fmla="*/ 0 h 4316"/>
                  <a:gd name="T2" fmla="*/ 60 w 72"/>
                  <a:gd name="T3" fmla="*/ 4316 h 4316"/>
                  <a:gd name="T4" fmla="*/ 72 w 72"/>
                  <a:gd name="T5" fmla="*/ 4316 h 4316"/>
                  <a:gd name="T6" fmla="*/ 12 w 72"/>
                  <a:gd name="T7" fmla="*/ 0 h 4316"/>
                  <a:gd name="T8" fmla="*/ 0 w 72"/>
                  <a:gd name="T9" fmla="*/ 0 h 4316"/>
                  <a:gd name="T10" fmla="*/ 0 w 72"/>
                  <a:gd name="T11" fmla="*/ 0 h 4316"/>
                </a:gdLst>
                <a:ahLst/>
                <a:cxnLst>
                  <a:cxn ang="0">
                    <a:pos x="T0" y="T1"/>
                  </a:cxn>
                  <a:cxn ang="0">
                    <a:pos x="T2" y="T3"/>
                  </a:cxn>
                  <a:cxn ang="0">
                    <a:pos x="T4" y="T5"/>
                  </a:cxn>
                  <a:cxn ang="0">
                    <a:pos x="T6" y="T7"/>
                  </a:cxn>
                  <a:cxn ang="0">
                    <a:pos x="T8" y="T9"/>
                  </a:cxn>
                  <a:cxn ang="0">
                    <a:pos x="T10" y="T11"/>
                  </a:cxn>
                </a:cxnLst>
                <a:rect l="0" t="0" r="r" b="b"/>
                <a:pathLst>
                  <a:path w="72" h="4316">
                    <a:moveTo>
                      <a:pt x="0" y="0"/>
                    </a:moveTo>
                    <a:lnTo>
                      <a:pt x="60" y="4316"/>
                    </a:lnTo>
                    <a:lnTo>
                      <a:pt x="72" y="4316"/>
                    </a:lnTo>
                    <a:lnTo>
                      <a:pt x="12" y="0"/>
                    </a:lnTo>
                    <a:lnTo>
                      <a:pt x="0" y="0"/>
                    </a:lnTo>
                    <a:lnTo>
                      <a:pt x="0"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7960" name="Freeform 8"/>
              <p:cNvSpPr>
                <a:spLocks/>
              </p:cNvSpPr>
              <p:nvPr userDrawn="1"/>
            </p:nvSpPr>
            <p:spPr bwMode="hidden">
              <a:xfrm>
                <a:off x="3089" y="0"/>
                <a:ext cx="174" cy="4316"/>
              </a:xfrm>
              <a:custGeom>
                <a:avLst/>
                <a:gdLst>
                  <a:gd name="T0" fmla="*/ 24 w 174"/>
                  <a:gd name="T1" fmla="*/ 0 h 4316"/>
                  <a:gd name="T2" fmla="*/ 12 w 174"/>
                  <a:gd name="T3" fmla="*/ 0 h 4316"/>
                  <a:gd name="T4" fmla="*/ 42 w 174"/>
                  <a:gd name="T5" fmla="*/ 216 h 4316"/>
                  <a:gd name="T6" fmla="*/ 72 w 174"/>
                  <a:gd name="T7" fmla="*/ 444 h 4316"/>
                  <a:gd name="T8" fmla="*/ 96 w 174"/>
                  <a:gd name="T9" fmla="*/ 689 h 4316"/>
                  <a:gd name="T10" fmla="*/ 120 w 174"/>
                  <a:gd name="T11" fmla="*/ 947 h 4316"/>
                  <a:gd name="T12" fmla="*/ 132 w 174"/>
                  <a:gd name="T13" fmla="*/ 1211 h 4316"/>
                  <a:gd name="T14" fmla="*/ 150 w 174"/>
                  <a:gd name="T15" fmla="*/ 1487 h 4316"/>
                  <a:gd name="T16" fmla="*/ 156 w 174"/>
                  <a:gd name="T17" fmla="*/ 1768 h 4316"/>
                  <a:gd name="T18" fmla="*/ 162 w 174"/>
                  <a:gd name="T19" fmla="*/ 2062 h 4316"/>
                  <a:gd name="T20" fmla="*/ 156 w 174"/>
                  <a:gd name="T21" fmla="*/ 2644 h 4316"/>
                  <a:gd name="T22" fmla="*/ 126 w 174"/>
                  <a:gd name="T23" fmla="*/ 3225 h 4316"/>
                  <a:gd name="T24" fmla="*/ 108 w 174"/>
                  <a:gd name="T25" fmla="*/ 3507 h 4316"/>
                  <a:gd name="T26" fmla="*/ 78 w 174"/>
                  <a:gd name="T27" fmla="*/ 3788 h 4316"/>
                  <a:gd name="T28" fmla="*/ 42 w 174"/>
                  <a:gd name="T29" fmla="*/ 4058 h 4316"/>
                  <a:gd name="T30" fmla="*/ 0 w 174"/>
                  <a:gd name="T31" fmla="*/ 4316 h 4316"/>
                  <a:gd name="T32" fmla="*/ 12 w 174"/>
                  <a:gd name="T33" fmla="*/ 4316 h 4316"/>
                  <a:gd name="T34" fmla="*/ 54 w 174"/>
                  <a:gd name="T35" fmla="*/ 4058 h 4316"/>
                  <a:gd name="T36" fmla="*/ 90 w 174"/>
                  <a:gd name="T37" fmla="*/ 3782 h 4316"/>
                  <a:gd name="T38" fmla="*/ 120 w 174"/>
                  <a:gd name="T39" fmla="*/ 3507 h 4316"/>
                  <a:gd name="T40" fmla="*/ 138 w 174"/>
                  <a:gd name="T41" fmla="*/ 3219 h 4316"/>
                  <a:gd name="T42" fmla="*/ 168 w 174"/>
                  <a:gd name="T43" fmla="*/ 2638 h 4316"/>
                  <a:gd name="T44" fmla="*/ 174 w 174"/>
                  <a:gd name="T45" fmla="*/ 2056 h 4316"/>
                  <a:gd name="T46" fmla="*/ 168 w 174"/>
                  <a:gd name="T47" fmla="*/ 1768 h 4316"/>
                  <a:gd name="T48" fmla="*/ 162 w 174"/>
                  <a:gd name="T49" fmla="*/ 1487 h 4316"/>
                  <a:gd name="T50" fmla="*/ 144 w 174"/>
                  <a:gd name="T51" fmla="*/ 1211 h 4316"/>
                  <a:gd name="T52" fmla="*/ 132 w 174"/>
                  <a:gd name="T53" fmla="*/ 941 h 4316"/>
                  <a:gd name="T54" fmla="*/ 108 w 174"/>
                  <a:gd name="T55" fmla="*/ 689 h 4316"/>
                  <a:gd name="T56" fmla="*/ 84 w 174"/>
                  <a:gd name="T57" fmla="*/ 444 h 4316"/>
                  <a:gd name="T58" fmla="*/ 54 w 174"/>
                  <a:gd name="T59" fmla="*/ 216 h 4316"/>
                  <a:gd name="T60" fmla="*/ 24 w 174"/>
                  <a:gd name="T61" fmla="*/ 0 h 4316"/>
                  <a:gd name="T62" fmla="*/ 24 w 174"/>
                  <a:gd name="T63"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174" h="4316">
                    <a:moveTo>
                      <a:pt x="24" y="0"/>
                    </a:moveTo>
                    <a:lnTo>
                      <a:pt x="12" y="0"/>
                    </a:lnTo>
                    <a:lnTo>
                      <a:pt x="42" y="216"/>
                    </a:lnTo>
                    <a:lnTo>
                      <a:pt x="72" y="444"/>
                    </a:lnTo>
                    <a:lnTo>
                      <a:pt x="96" y="689"/>
                    </a:lnTo>
                    <a:lnTo>
                      <a:pt x="120" y="947"/>
                    </a:lnTo>
                    <a:lnTo>
                      <a:pt x="132" y="1211"/>
                    </a:lnTo>
                    <a:lnTo>
                      <a:pt x="150" y="1487"/>
                    </a:lnTo>
                    <a:lnTo>
                      <a:pt x="156" y="1768"/>
                    </a:lnTo>
                    <a:lnTo>
                      <a:pt x="162" y="2062"/>
                    </a:lnTo>
                    <a:lnTo>
                      <a:pt x="156" y="2644"/>
                    </a:lnTo>
                    <a:lnTo>
                      <a:pt x="126" y="3225"/>
                    </a:lnTo>
                    <a:lnTo>
                      <a:pt x="108" y="3507"/>
                    </a:lnTo>
                    <a:lnTo>
                      <a:pt x="78" y="3788"/>
                    </a:lnTo>
                    <a:lnTo>
                      <a:pt x="42" y="4058"/>
                    </a:lnTo>
                    <a:lnTo>
                      <a:pt x="0" y="4316"/>
                    </a:lnTo>
                    <a:lnTo>
                      <a:pt x="12" y="4316"/>
                    </a:lnTo>
                    <a:lnTo>
                      <a:pt x="54" y="4058"/>
                    </a:lnTo>
                    <a:lnTo>
                      <a:pt x="90" y="3782"/>
                    </a:lnTo>
                    <a:lnTo>
                      <a:pt x="120" y="3507"/>
                    </a:lnTo>
                    <a:lnTo>
                      <a:pt x="138" y="3219"/>
                    </a:lnTo>
                    <a:lnTo>
                      <a:pt x="168" y="2638"/>
                    </a:lnTo>
                    <a:lnTo>
                      <a:pt x="174" y="2056"/>
                    </a:lnTo>
                    <a:lnTo>
                      <a:pt x="168" y="1768"/>
                    </a:lnTo>
                    <a:lnTo>
                      <a:pt x="162" y="1487"/>
                    </a:lnTo>
                    <a:lnTo>
                      <a:pt x="144" y="1211"/>
                    </a:lnTo>
                    <a:lnTo>
                      <a:pt x="132" y="941"/>
                    </a:lnTo>
                    <a:lnTo>
                      <a:pt x="108" y="689"/>
                    </a:lnTo>
                    <a:lnTo>
                      <a:pt x="84" y="444"/>
                    </a:lnTo>
                    <a:lnTo>
                      <a:pt x="54" y="216"/>
                    </a:lnTo>
                    <a:lnTo>
                      <a:pt x="24" y="0"/>
                    </a:lnTo>
                    <a:lnTo>
                      <a:pt x="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7961" name="Freeform 9"/>
              <p:cNvSpPr>
                <a:spLocks/>
              </p:cNvSpPr>
              <p:nvPr userDrawn="1"/>
            </p:nvSpPr>
            <p:spPr bwMode="hidden">
              <a:xfrm>
                <a:off x="3358" y="0"/>
                <a:ext cx="337" cy="4316"/>
              </a:xfrm>
              <a:custGeom>
                <a:avLst/>
                <a:gdLst>
                  <a:gd name="T0" fmla="*/ 329 w 335"/>
                  <a:gd name="T1" fmla="*/ 2014 h 4316"/>
                  <a:gd name="T2" fmla="*/ 317 w 335"/>
                  <a:gd name="T3" fmla="*/ 1726 h 4316"/>
                  <a:gd name="T4" fmla="*/ 293 w 335"/>
                  <a:gd name="T5" fmla="*/ 1445 h 4316"/>
                  <a:gd name="T6" fmla="*/ 263 w 335"/>
                  <a:gd name="T7" fmla="*/ 1175 h 4316"/>
                  <a:gd name="T8" fmla="*/ 228 w 335"/>
                  <a:gd name="T9" fmla="*/ 917 h 4316"/>
                  <a:gd name="T10" fmla="*/ 186 w 335"/>
                  <a:gd name="T11" fmla="*/ 665 h 4316"/>
                  <a:gd name="T12" fmla="*/ 132 w 335"/>
                  <a:gd name="T13" fmla="*/ 432 h 4316"/>
                  <a:gd name="T14" fmla="*/ 78 w 335"/>
                  <a:gd name="T15" fmla="*/ 204 h 4316"/>
                  <a:gd name="T16" fmla="*/ 12 w 335"/>
                  <a:gd name="T17" fmla="*/ 0 h 4316"/>
                  <a:gd name="T18" fmla="*/ 0 w 335"/>
                  <a:gd name="T19" fmla="*/ 0 h 4316"/>
                  <a:gd name="T20" fmla="*/ 66 w 335"/>
                  <a:gd name="T21" fmla="*/ 204 h 4316"/>
                  <a:gd name="T22" fmla="*/ 120 w 335"/>
                  <a:gd name="T23" fmla="*/ 432 h 4316"/>
                  <a:gd name="T24" fmla="*/ 174 w 335"/>
                  <a:gd name="T25" fmla="*/ 665 h 4316"/>
                  <a:gd name="T26" fmla="*/ 216 w 335"/>
                  <a:gd name="T27" fmla="*/ 917 h 4316"/>
                  <a:gd name="T28" fmla="*/ 251 w 335"/>
                  <a:gd name="T29" fmla="*/ 1175 h 4316"/>
                  <a:gd name="T30" fmla="*/ 281 w 335"/>
                  <a:gd name="T31" fmla="*/ 1445 h 4316"/>
                  <a:gd name="T32" fmla="*/ 305 w 335"/>
                  <a:gd name="T33" fmla="*/ 1726 h 4316"/>
                  <a:gd name="T34" fmla="*/ 317 w 335"/>
                  <a:gd name="T35" fmla="*/ 2014 h 4316"/>
                  <a:gd name="T36" fmla="*/ 323 w 335"/>
                  <a:gd name="T37" fmla="*/ 2314 h 4316"/>
                  <a:gd name="T38" fmla="*/ 317 w 335"/>
                  <a:gd name="T39" fmla="*/ 2608 h 4316"/>
                  <a:gd name="T40" fmla="*/ 305 w 335"/>
                  <a:gd name="T41" fmla="*/ 2907 h 4316"/>
                  <a:gd name="T42" fmla="*/ 281 w 335"/>
                  <a:gd name="T43" fmla="*/ 3201 h 4316"/>
                  <a:gd name="T44" fmla="*/ 257 w 335"/>
                  <a:gd name="T45" fmla="*/ 3489 h 4316"/>
                  <a:gd name="T46" fmla="*/ 216 w 335"/>
                  <a:gd name="T47" fmla="*/ 3777 h 4316"/>
                  <a:gd name="T48" fmla="*/ 174 w 335"/>
                  <a:gd name="T49" fmla="*/ 4052 h 4316"/>
                  <a:gd name="T50" fmla="*/ 120 w 335"/>
                  <a:gd name="T51" fmla="*/ 4316 h 4316"/>
                  <a:gd name="T52" fmla="*/ 132 w 335"/>
                  <a:gd name="T53" fmla="*/ 4316 h 4316"/>
                  <a:gd name="T54" fmla="*/ 186 w 335"/>
                  <a:gd name="T55" fmla="*/ 4052 h 4316"/>
                  <a:gd name="T56" fmla="*/ 228 w 335"/>
                  <a:gd name="T57" fmla="*/ 3777 h 4316"/>
                  <a:gd name="T58" fmla="*/ 269 w 335"/>
                  <a:gd name="T59" fmla="*/ 3489 h 4316"/>
                  <a:gd name="T60" fmla="*/ 293 w 335"/>
                  <a:gd name="T61" fmla="*/ 3201 h 4316"/>
                  <a:gd name="T62" fmla="*/ 317 w 335"/>
                  <a:gd name="T63" fmla="*/ 2907 h 4316"/>
                  <a:gd name="T64" fmla="*/ 329 w 335"/>
                  <a:gd name="T65" fmla="*/ 2608 h 4316"/>
                  <a:gd name="T66" fmla="*/ 335 w 335"/>
                  <a:gd name="T67" fmla="*/ 2314 h 4316"/>
                  <a:gd name="T68" fmla="*/ 329 w 335"/>
                  <a:gd name="T69" fmla="*/ 2014 h 4316"/>
                  <a:gd name="T70" fmla="*/ 329 w 335"/>
                  <a:gd name="T71" fmla="*/ 201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335" h="4316">
                    <a:moveTo>
                      <a:pt x="329" y="2014"/>
                    </a:moveTo>
                    <a:lnTo>
                      <a:pt x="317" y="1726"/>
                    </a:lnTo>
                    <a:lnTo>
                      <a:pt x="293" y="1445"/>
                    </a:lnTo>
                    <a:lnTo>
                      <a:pt x="263" y="1175"/>
                    </a:lnTo>
                    <a:lnTo>
                      <a:pt x="228" y="917"/>
                    </a:lnTo>
                    <a:lnTo>
                      <a:pt x="186" y="665"/>
                    </a:lnTo>
                    <a:lnTo>
                      <a:pt x="132" y="432"/>
                    </a:lnTo>
                    <a:lnTo>
                      <a:pt x="78" y="204"/>
                    </a:lnTo>
                    <a:lnTo>
                      <a:pt x="12" y="0"/>
                    </a:lnTo>
                    <a:lnTo>
                      <a:pt x="0" y="0"/>
                    </a:lnTo>
                    <a:lnTo>
                      <a:pt x="66" y="204"/>
                    </a:lnTo>
                    <a:lnTo>
                      <a:pt x="120" y="432"/>
                    </a:lnTo>
                    <a:lnTo>
                      <a:pt x="174" y="665"/>
                    </a:lnTo>
                    <a:lnTo>
                      <a:pt x="216" y="917"/>
                    </a:lnTo>
                    <a:lnTo>
                      <a:pt x="251" y="1175"/>
                    </a:lnTo>
                    <a:lnTo>
                      <a:pt x="281" y="1445"/>
                    </a:lnTo>
                    <a:lnTo>
                      <a:pt x="305" y="1726"/>
                    </a:lnTo>
                    <a:lnTo>
                      <a:pt x="317" y="2014"/>
                    </a:lnTo>
                    <a:lnTo>
                      <a:pt x="323" y="2314"/>
                    </a:lnTo>
                    <a:lnTo>
                      <a:pt x="317" y="2608"/>
                    </a:lnTo>
                    <a:lnTo>
                      <a:pt x="305" y="2907"/>
                    </a:lnTo>
                    <a:lnTo>
                      <a:pt x="281" y="3201"/>
                    </a:lnTo>
                    <a:lnTo>
                      <a:pt x="257" y="3489"/>
                    </a:lnTo>
                    <a:lnTo>
                      <a:pt x="216" y="3777"/>
                    </a:lnTo>
                    <a:lnTo>
                      <a:pt x="174" y="4052"/>
                    </a:lnTo>
                    <a:lnTo>
                      <a:pt x="120" y="4316"/>
                    </a:lnTo>
                    <a:lnTo>
                      <a:pt x="132" y="4316"/>
                    </a:lnTo>
                    <a:lnTo>
                      <a:pt x="186" y="4052"/>
                    </a:lnTo>
                    <a:lnTo>
                      <a:pt x="228" y="3777"/>
                    </a:lnTo>
                    <a:lnTo>
                      <a:pt x="269" y="3489"/>
                    </a:lnTo>
                    <a:lnTo>
                      <a:pt x="293" y="3201"/>
                    </a:lnTo>
                    <a:lnTo>
                      <a:pt x="317" y="2907"/>
                    </a:lnTo>
                    <a:lnTo>
                      <a:pt x="329" y="2608"/>
                    </a:lnTo>
                    <a:lnTo>
                      <a:pt x="335" y="2314"/>
                    </a:lnTo>
                    <a:lnTo>
                      <a:pt x="329" y="2014"/>
                    </a:lnTo>
                    <a:lnTo>
                      <a:pt x="329" y="201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7962" name="Freeform 10"/>
              <p:cNvSpPr>
                <a:spLocks/>
              </p:cNvSpPr>
              <p:nvPr userDrawn="1"/>
            </p:nvSpPr>
            <p:spPr bwMode="hidden">
              <a:xfrm>
                <a:off x="3676" y="0"/>
                <a:ext cx="427" cy="4316"/>
              </a:xfrm>
              <a:custGeom>
                <a:avLst/>
                <a:gdLst>
                  <a:gd name="T0" fmla="*/ 413 w 425"/>
                  <a:gd name="T1" fmla="*/ 1924 h 4316"/>
                  <a:gd name="T2" fmla="*/ 395 w 425"/>
                  <a:gd name="T3" fmla="*/ 1690 h 4316"/>
                  <a:gd name="T4" fmla="*/ 365 w 425"/>
                  <a:gd name="T5" fmla="*/ 1457 h 4316"/>
                  <a:gd name="T6" fmla="*/ 329 w 425"/>
                  <a:gd name="T7" fmla="*/ 1229 h 4316"/>
                  <a:gd name="T8" fmla="*/ 281 w 425"/>
                  <a:gd name="T9" fmla="*/ 1001 h 4316"/>
                  <a:gd name="T10" fmla="*/ 227 w 425"/>
                  <a:gd name="T11" fmla="*/ 761 h 4316"/>
                  <a:gd name="T12" fmla="*/ 162 w 425"/>
                  <a:gd name="T13" fmla="*/ 522 h 4316"/>
                  <a:gd name="T14" fmla="*/ 90 w 425"/>
                  <a:gd name="T15" fmla="*/ 270 h 4316"/>
                  <a:gd name="T16" fmla="*/ 12 w 425"/>
                  <a:gd name="T17" fmla="*/ 0 h 4316"/>
                  <a:gd name="T18" fmla="*/ 0 w 425"/>
                  <a:gd name="T19" fmla="*/ 0 h 4316"/>
                  <a:gd name="T20" fmla="*/ 84 w 425"/>
                  <a:gd name="T21" fmla="*/ 270 h 4316"/>
                  <a:gd name="T22" fmla="*/ 156 w 425"/>
                  <a:gd name="T23" fmla="*/ 522 h 4316"/>
                  <a:gd name="T24" fmla="*/ 216 w 425"/>
                  <a:gd name="T25" fmla="*/ 767 h 4316"/>
                  <a:gd name="T26" fmla="*/ 275 w 425"/>
                  <a:gd name="T27" fmla="*/ 1001 h 4316"/>
                  <a:gd name="T28" fmla="*/ 317 w 425"/>
                  <a:gd name="T29" fmla="*/ 1235 h 4316"/>
                  <a:gd name="T30" fmla="*/ 353 w 425"/>
                  <a:gd name="T31" fmla="*/ 1463 h 4316"/>
                  <a:gd name="T32" fmla="*/ 383 w 425"/>
                  <a:gd name="T33" fmla="*/ 1690 h 4316"/>
                  <a:gd name="T34" fmla="*/ 401 w 425"/>
                  <a:gd name="T35" fmla="*/ 1924 h 4316"/>
                  <a:gd name="T36" fmla="*/ 413 w 425"/>
                  <a:gd name="T37" fmla="*/ 2188 h 4316"/>
                  <a:gd name="T38" fmla="*/ 407 w 425"/>
                  <a:gd name="T39" fmla="*/ 2458 h 4316"/>
                  <a:gd name="T40" fmla="*/ 395 w 425"/>
                  <a:gd name="T41" fmla="*/ 2733 h 4316"/>
                  <a:gd name="T42" fmla="*/ 365 w 425"/>
                  <a:gd name="T43" fmla="*/ 3021 h 4316"/>
                  <a:gd name="T44" fmla="*/ 329 w 425"/>
                  <a:gd name="T45" fmla="*/ 3321 h 4316"/>
                  <a:gd name="T46" fmla="*/ 275 w 425"/>
                  <a:gd name="T47" fmla="*/ 3639 h 4316"/>
                  <a:gd name="T48" fmla="*/ 204 w 425"/>
                  <a:gd name="T49" fmla="*/ 3968 h 4316"/>
                  <a:gd name="T50" fmla="*/ 126 w 425"/>
                  <a:gd name="T51" fmla="*/ 4316 h 4316"/>
                  <a:gd name="T52" fmla="*/ 138 w 425"/>
                  <a:gd name="T53" fmla="*/ 4316 h 4316"/>
                  <a:gd name="T54" fmla="*/ 216 w 425"/>
                  <a:gd name="T55" fmla="*/ 3968 h 4316"/>
                  <a:gd name="T56" fmla="*/ 287 w 425"/>
                  <a:gd name="T57" fmla="*/ 3639 h 4316"/>
                  <a:gd name="T58" fmla="*/ 341 w 425"/>
                  <a:gd name="T59" fmla="*/ 3321 h 4316"/>
                  <a:gd name="T60" fmla="*/ 377 w 425"/>
                  <a:gd name="T61" fmla="*/ 3021 h 4316"/>
                  <a:gd name="T62" fmla="*/ 407 w 425"/>
                  <a:gd name="T63" fmla="*/ 2733 h 4316"/>
                  <a:gd name="T64" fmla="*/ 419 w 425"/>
                  <a:gd name="T65" fmla="*/ 2458 h 4316"/>
                  <a:gd name="T66" fmla="*/ 425 w 425"/>
                  <a:gd name="T67" fmla="*/ 2188 h 4316"/>
                  <a:gd name="T68" fmla="*/ 413 w 425"/>
                  <a:gd name="T69" fmla="*/ 1924 h 4316"/>
                  <a:gd name="T70" fmla="*/ 413 w 425"/>
                  <a:gd name="T71" fmla="*/ 1924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5" h="4316">
                    <a:moveTo>
                      <a:pt x="413" y="1924"/>
                    </a:moveTo>
                    <a:lnTo>
                      <a:pt x="395" y="1690"/>
                    </a:lnTo>
                    <a:lnTo>
                      <a:pt x="365" y="1457"/>
                    </a:lnTo>
                    <a:lnTo>
                      <a:pt x="329" y="1229"/>
                    </a:lnTo>
                    <a:lnTo>
                      <a:pt x="281" y="1001"/>
                    </a:lnTo>
                    <a:lnTo>
                      <a:pt x="227" y="761"/>
                    </a:lnTo>
                    <a:lnTo>
                      <a:pt x="162" y="522"/>
                    </a:lnTo>
                    <a:lnTo>
                      <a:pt x="90" y="270"/>
                    </a:lnTo>
                    <a:lnTo>
                      <a:pt x="12" y="0"/>
                    </a:lnTo>
                    <a:lnTo>
                      <a:pt x="0" y="0"/>
                    </a:lnTo>
                    <a:lnTo>
                      <a:pt x="84" y="270"/>
                    </a:lnTo>
                    <a:lnTo>
                      <a:pt x="156" y="522"/>
                    </a:lnTo>
                    <a:lnTo>
                      <a:pt x="216" y="767"/>
                    </a:lnTo>
                    <a:lnTo>
                      <a:pt x="275" y="1001"/>
                    </a:lnTo>
                    <a:lnTo>
                      <a:pt x="317" y="1235"/>
                    </a:lnTo>
                    <a:lnTo>
                      <a:pt x="353" y="1463"/>
                    </a:lnTo>
                    <a:lnTo>
                      <a:pt x="383" y="1690"/>
                    </a:lnTo>
                    <a:lnTo>
                      <a:pt x="401" y="1924"/>
                    </a:lnTo>
                    <a:lnTo>
                      <a:pt x="413" y="2188"/>
                    </a:lnTo>
                    <a:lnTo>
                      <a:pt x="407" y="2458"/>
                    </a:lnTo>
                    <a:lnTo>
                      <a:pt x="395" y="2733"/>
                    </a:lnTo>
                    <a:lnTo>
                      <a:pt x="365" y="3021"/>
                    </a:lnTo>
                    <a:lnTo>
                      <a:pt x="329" y="3321"/>
                    </a:lnTo>
                    <a:lnTo>
                      <a:pt x="275" y="3639"/>
                    </a:lnTo>
                    <a:lnTo>
                      <a:pt x="204" y="3968"/>
                    </a:lnTo>
                    <a:lnTo>
                      <a:pt x="126" y="4316"/>
                    </a:lnTo>
                    <a:lnTo>
                      <a:pt x="138" y="4316"/>
                    </a:lnTo>
                    <a:lnTo>
                      <a:pt x="216" y="3968"/>
                    </a:lnTo>
                    <a:lnTo>
                      <a:pt x="287" y="3639"/>
                    </a:lnTo>
                    <a:lnTo>
                      <a:pt x="341" y="3321"/>
                    </a:lnTo>
                    <a:lnTo>
                      <a:pt x="377" y="3021"/>
                    </a:lnTo>
                    <a:lnTo>
                      <a:pt x="407" y="2733"/>
                    </a:lnTo>
                    <a:lnTo>
                      <a:pt x="419" y="2458"/>
                    </a:lnTo>
                    <a:lnTo>
                      <a:pt x="425" y="2188"/>
                    </a:lnTo>
                    <a:lnTo>
                      <a:pt x="413" y="1924"/>
                    </a:lnTo>
                    <a:lnTo>
                      <a:pt x="413" y="1924"/>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7963" name="Freeform 11"/>
              <p:cNvSpPr>
                <a:spLocks/>
              </p:cNvSpPr>
              <p:nvPr userDrawn="1"/>
            </p:nvSpPr>
            <p:spPr bwMode="hidden">
              <a:xfrm>
                <a:off x="3946" y="0"/>
                <a:ext cx="558" cy="4316"/>
              </a:xfrm>
              <a:custGeom>
                <a:avLst/>
                <a:gdLst>
                  <a:gd name="T0" fmla="*/ 556 w 556"/>
                  <a:gd name="T1" fmla="*/ 2020 h 4316"/>
                  <a:gd name="T2" fmla="*/ 538 w 556"/>
                  <a:gd name="T3" fmla="*/ 1732 h 4316"/>
                  <a:gd name="T4" fmla="*/ 503 w 556"/>
                  <a:gd name="T5" fmla="*/ 1445 h 4316"/>
                  <a:gd name="T6" fmla="*/ 455 w 556"/>
                  <a:gd name="T7" fmla="*/ 1175 h 4316"/>
                  <a:gd name="T8" fmla="*/ 395 w 556"/>
                  <a:gd name="T9" fmla="*/ 911 h 4316"/>
                  <a:gd name="T10" fmla="*/ 317 w 556"/>
                  <a:gd name="T11" fmla="*/ 659 h 4316"/>
                  <a:gd name="T12" fmla="*/ 228 w 556"/>
                  <a:gd name="T13" fmla="*/ 426 h 4316"/>
                  <a:gd name="T14" fmla="*/ 126 w 556"/>
                  <a:gd name="T15" fmla="*/ 204 h 4316"/>
                  <a:gd name="T16" fmla="*/ 12 w 556"/>
                  <a:gd name="T17" fmla="*/ 0 h 4316"/>
                  <a:gd name="T18" fmla="*/ 0 w 556"/>
                  <a:gd name="T19" fmla="*/ 0 h 4316"/>
                  <a:gd name="T20" fmla="*/ 114 w 556"/>
                  <a:gd name="T21" fmla="*/ 204 h 4316"/>
                  <a:gd name="T22" fmla="*/ 216 w 556"/>
                  <a:gd name="T23" fmla="*/ 426 h 4316"/>
                  <a:gd name="T24" fmla="*/ 305 w 556"/>
                  <a:gd name="T25" fmla="*/ 659 h 4316"/>
                  <a:gd name="T26" fmla="*/ 383 w 556"/>
                  <a:gd name="T27" fmla="*/ 911 h 4316"/>
                  <a:gd name="T28" fmla="*/ 443 w 556"/>
                  <a:gd name="T29" fmla="*/ 1175 h 4316"/>
                  <a:gd name="T30" fmla="*/ 491 w 556"/>
                  <a:gd name="T31" fmla="*/ 1445 h 4316"/>
                  <a:gd name="T32" fmla="*/ 526 w 556"/>
                  <a:gd name="T33" fmla="*/ 1732 h 4316"/>
                  <a:gd name="T34" fmla="*/ 544 w 556"/>
                  <a:gd name="T35" fmla="*/ 2020 h 4316"/>
                  <a:gd name="T36" fmla="*/ 544 w 556"/>
                  <a:gd name="T37" fmla="*/ 2326 h 4316"/>
                  <a:gd name="T38" fmla="*/ 532 w 556"/>
                  <a:gd name="T39" fmla="*/ 2632 h 4316"/>
                  <a:gd name="T40" fmla="*/ 503 w 556"/>
                  <a:gd name="T41" fmla="*/ 2931 h 4316"/>
                  <a:gd name="T42" fmla="*/ 455 w 556"/>
                  <a:gd name="T43" fmla="*/ 3225 h 4316"/>
                  <a:gd name="T44" fmla="*/ 389 w 556"/>
                  <a:gd name="T45" fmla="*/ 3513 h 4316"/>
                  <a:gd name="T46" fmla="*/ 311 w 556"/>
                  <a:gd name="T47" fmla="*/ 3788 h 4316"/>
                  <a:gd name="T48" fmla="*/ 216 w 556"/>
                  <a:gd name="T49" fmla="*/ 4058 h 4316"/>
                  <a:gd name="T50" fmla="*/ 102 w 556"/>
                  <a:gd name="T51" fmla="*/ 4316 h 4316"/>
                  <a:gd name="T52" fmla="*/ 114 w 556"/>
                  <a:gd name="T53" fmla="*/ 4316 h 4316"/>
                  <a:gd name="T54" fmla="*/ 228 w 556"/>
                  <a:gd name="T55" fmla="*/ 4058 h 4316"/>
                  <a:gd name="T56" fmla="*/ 323 w 556"/>
                  <a:gd name="T57" fmla="*/ 3788 h 4316"/>
                  <a:gd name="T58" fmla="*/ 401 w 556"/>
                  <a:gd name="T59" fmla="*/ 3513 h 4316"/>
                  <a:gd name="T60" fmla="*/ 467 w 556"/>
                  <a:gd name="T61" fmla="*/ 3225 h 4316"/>
                  <a:gd name="T62" fmla="*/ 515 w 556"/>
                  <a:gd name="T63" fmla="*/ 2931 h 4316"/>
                  <a:gd name="T64" fmla="*/ 544 w 556"/>
                  <a:gd name="T65" fmla="*/ 2632 h 4316"/>
                  <a:gd name="T66" fmla="*/ 556 w 556"/>
                  <a:gd name="T67" fmla="*/ 2326 h 4316"/>
                  <a:gd name="T68" fmla="*/ 556 w 556"/>
                  <a:gd name="T69" fmla="*/ 2020 h 4316"/>
                  <a:gd name="T70" fmla="*/ 556 w 556"/>
                  <a:gd name="T71" fmla="*/ 202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56" h="4316">
                    <a:moveTo>
                      <a:pt x="556" y="2020"/>
                    </a:moveTo>
                    <a:lnTo>
                      <a:pt x="538" y="1732"/>
                    </a:lnTo>
                    <a:lnTo>
                      <a:pt x="503" y="1445"/>
                    </a:lnTo>
                    <a:lnTo>
                      <a:pt x="455" y="1175"/>
                    </a:lnTo>
                    <a:lnTo>
                      <a:pt x="395" y="911"/>
                    </a:lnTo>
                    <a:lnTo>
                      <a:pt x="317" y="659"/>
                    </a:lnTo>
                    <a:lnTo>
                      <a:pt x="228" y="426"/>
                    </a:lnTo>
                    <a:lnTo>
                      <a:pt x="126" y="204"/>
                    </a:lnTo>
                    <a:lnTo>
                      <a:pt x="12" y="0"/>
                    </a:lnTo>
                    <a:lnTo>
                      <a:pt x="0" y="0"/>
                    </a:lnTo>
                    <a:lnTo>
                      <a:pt x="114" y="204"/>
                    </a:lnTo>
                    <a:lnTo>
                      <a:pt x="216" y="426"/>
                    </a:lnTo>
                    <a:lnTo>
                      <a:pt x="305" y="659"/>
                    </a:lnTo>
                    <a:lnTo>
                      <a:pt x="383" y="911"/>
                    </a:lnTo>
                    <a:lnTo>
                      <a:pt x="443" y="1175"/>
                    </a:lnTo>
                    <a:lnTo>
                      <a:pt x="491" y="1445"/>
                    </a:lnTo>
                    <a:lnTo>
                      <a:pt x="526" y="1732"/>
                    </a:lnTo>
                    <a:lnTo>
                      <a:pt x="544" y="2020"/>
                    </a:lnTo>
                    <a:lnTo>
                      <a:pt x="544" y="2326"/>
                    </a:lnTo>
                    <a:lnTo>
                      <a:pt x="532" y="2632"/>
                    </a:lnTo>
                    <a:lnTo>
                      <a:pt x="503" y="2931"/>
                    </a:lnTo>
                    <a:lnTo>
                      <a:pt x="455" y="3225"/>
                    </a:lnTo>
                    <a:lnTo>
                      <a:pt x="389" y="3513"/>
                    </a:lnTo>
                    <a:lnTo>
                      <a:pt x="311" y="3788"/>
                    </a:lnTo>
                    <a:lnTo>
                      <a:pt x="216" y="4058"/>
                    </a:lnTo>
                    <a:lnTo>
                      <a:pt x="102" y="4316"/>
                    </a:lnTo>
                    <a:lnTo>
                      <a:pt x="114" y="4316"/>
                    </a:lnTo>
                    <a:lnTo>
                      <a:pt x="228" y="4058"/>
                    </a:lnTo>
                    <a:lnTo>
                      <a:pt x="323" y="3788"/>
                    </a:lnTo>
                    <a:lnTo>
                      <a:pt x="401" y="3513"/>
                    </a:lnTo>
                    <a:lnTo>
                      <a:pt x="467" y="3225"/>
                    </a:lnTo>
                    <a:lnTo>
                      <a:pt x="515" y="2931"/>
                    </a:lnTo>
                    <a:lnTo>
                      <a:pt x="544" y="2632"/>
                    </a:lnTo>
                    <a:lnTo>
                      <a:pt x="556" y="2326"/>
                    </a:lnTo>
                    <a:lnTo>
                      <a:pt x="556" y="2020"/>
                    </a:lnTo>
                    <a:lnTo>
                      <a:pt x="556" y="202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7964" name="Freeform 12"/>
              <p:cNvSpPr>
                <a:spLocks/>
              </p:cNvSpPr>
              <p:nvPr userDrawn="1"/>
            </p:nvSpPr>
            <p:spPr bwMode="hidden">
              <a:xfrm>
                <a:off x="4246" y="0"/>
                <a:ext cx="690" cy="4316"/>
              </a:xfrm>
              <a:custGeom>
                <a:avLst/>
                <a:gdLst>
                  <a:gd name="T0" fmla="*/ 688 w 688"/>
                  <a:gd name="T1" fmla="*/ 2086 h 4316"/>
                  <a:gd name="T2" fmla="*/ 670 w 688"/>
                  <a:gd name="T3" fmla="*/ 1810 h 4316"/>
                  <a:gd name="T4" fmla="*/ 634 w 688"/>
                  <a:gd name="T5" fmla="*/ 1541 h 4316"/>
                  <a:gd name="T6" fmla="*/ 574 w 688"/>
                  <a:gd name="T7" fmla="*/ 1271 h 4316"/>
                  <a:gd name="T8" fmla="*/ 497 w 688"/>
                  <a:gd name="T9" fmla="*/ 1007 h 4316"/>
                  <a:gd name="T10" fmla="*/ 401 w 688"/>
                  <a:gd name="T11" fmla="*/ 749 h 4316"/>
                  <a:gd name="T12" fmla="*/ 293 w 688"/>
                  <a:gd name="T13" fmla="*/ 492 h 4316"/>
                  <a:gd name="T14" fmla="*/ 162 w 688"/>
                  <a:gd name="T15" fmla="*/ 240 h 4316"/>
                  <a:gd name="T16" fmla="*/ 12 w 688"/>
                  <a:gd name="T17" fmla="*/ 0 h 4316"/>
                  <a:gd name="T18" fmla="*/ 0 w 688"/>
                  <a:gd name="T19" fmla="*/ 0 h 4316"/>
                  <a:gd name="T20" fmla="*/ 150 w 688"/>
                  <a:gd name="T21" fmla="*/ 240 h 4316"/>
                  <a:gd name="T22" fmla="*/ 281 w 688"/>
                  <a:gd name="T23" fmla="*/ 492 h 4316"/>
                  <a:gd name="T24" fmla="*/ 389 w 688"/>
                  <a:gd name="T25" fmla="*/ 749 h 4316"/>
                  <a:gd name="T26" fmla="*/ 485 w 688"/>
                  <a:gd name="T27" fmla="*/ 1007 h 4316"/>
                  <a:gd name="T28" fmla="*/ 562 w 688"/>
                  <a:gd name="T29" fmla="*/ 1271 h 4316"/>
                  <a:gd name="T30" fmla="*/ 622 w 688"/>
                  <a:gd name="T31" fmla="*/ 1541 h 4316"/>
                  <a:gd name="T32" fmla="*/ 658 w 688"/>
                  <a:gd name="T33" fmla="*/ 1810 h 4316"/>
                  <a:gd name="T34" fmla="*/ 676 w 688"/>
                  <a:gd name="T35" fmla="*/ 2086 h 4316"/>
                  <a:gd name="T36" fmla="*/ 676 w 688"/>
                  <a:gd name="T37" fmla="*/ 2368 h 4316"/>
                  <a:gd name="T38" fmla="*/ 658 w 688"/>
                  <a:gd name="T39" fmla="*/ 2650 h 4316"/>
                  <a:gd name="T40" fmla="*/ 616 w 688"/>
                  <a:gd name="T41" fmla="*/ 2931 h 4316"/>
                  <a:gd name="T42" fmla="*/ 556 w 688"/>
                  <a:gd name="T43" fmla="*/ 3213 h 4316"/>
                  <a:gd name="T44" fmla="*/ 473 w 688"/>
                  <a:gd name="T45" fmla="*/ 3495 h 4316"/>
                  <a:gd name="T46" fmla="*/ 371 w 688"/>
                  <a:gd name="T47" fmla="*/ 3777 h 4316"/>
                  <a:gd name="T48" fmla="*/ 251 w 688"/>
                  <a:gd name="T49" fmla="*/ 4046 h 4316"/>
                  <a:gd name="T50" fmla="*/ 114 w 688"/>
                  <a:gd name="T51" fmla="*/ 4316 h 4316"/>
                  <a:gd name="T52" fmla="*/ 126 w 688"/>
                  <a:gd name="T53" fmla="*/ 4316 h 4316"/>
                  <a:gd name="T54" fmla="*/ 263 w 688"/>
                  <a:gd name="T55" fmla="*/ 4046 h 4316"/>
                  <a:gd name="T56" fmla="*/ 383 w 688"/>
                  <a:gd name="T57" fmla="*/ 3777 h 4316"/>
                  <a:gd name="T58" fmla="*/ 485 w 688"/>
                  <a:gd name="T59" fmla="*/ 3495 h 4316"/>
                  <a:gd name="T60" fmla="*/ 568 w 688"/>
                  <a:gd name="T61" fmla="*/ 3219 h 4316"/>
                  <a:gd name="T62" fmla="*/ 628 w 688"/>
                  <a:gd name="T63" fmla="*/ 2937 h 4316"/>
                  <a:gd name="T64" fmla="*/ 670 w 688"/>
                  <a:gd name="T65" fmla="*/ 2656 h 4316"/>
                  <a:gd name="T66" fmla="*/ 688 w 688"/>
                  <a:gd name="T67" fmla="*/ 2368 h 4316"/>
                  <a:gd name="T68" fmla="*/ 688 w 688"/>
                  <a:gd name="T69" fmla="*/ 2086 h 4316"/>
                  <a:gd name="T70" fmla="*/ 688 w 688"/>
                  <a:gd name="T71" fmla="*/ 208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688" h="4316">
                    <a:moveTo>
                      <a:pt x="688" y="2086"/>
                    </a:moveTo>
                    <a:lnTo>
                      <a:pt x="670" y="1810"/>
                    </a:lnTo>
                    <a:lnTo>
                      <a:pt x="634" y="1541"/>
                    </a:lnTo>
                    <a:lnTo>
                      <a:pt x="574" y="1271"/>
                    </a:lnTo>
                    <a:lnTo>
                      <a:pt x="497" y="1007"/>
                    </a:lnTo>
                    <a:lnTo>
                      <a:pt x="401" y="749"/>
                    </a:lnTo>
                    <a:lnTo>
                      <a:pt x="293" y="492"/>
                    </a:lnTo>
                    <a:lnTo>
                      <a:pt x="162" y="240"/>
                    </a:lnTo>
                    <a:lnTo>
                      <a:pt x="12" y="0"/>
                    </a:lnTo>
                    <a:lnTo>
                      <a:pt x="0" y="0"/>
                    </a:lnTo>
                    <a:lnTo>
                      <a:pt x="150" y="240"/>
                    </a:lnTo>
                    <a:lnTo>
                      <a:pt x="281" y="492"/>
                    </a:lnTo>
                    <a:lnTo>
                      <a:pt x="389" y="749"/>
                    </a:lnTo>
                    <a:lnTo>
                      <a:pt x="485" y="1007"/>
                    </a:lnTo>
                    <a:lnTo>
                      <a:pt x="562" y="1271"/>
                    </a:lnTo>
                    <a:lnTo>
                      <a:pt x="622" y="1541"/>
                    </a:lnTo>
                    <a:lnTo>
                      <a:pt x="658" y="1810"/>
                    </a:lnTo>
                    <a:lnTo>
                      <a:pt x="676" y="2086"/>
                    </a:lnTo>
                    <a:lnTo>
                      <a:pt x="676" y="2368"/>
                    </a:lnTo>
                    <a:lnTo>
                      <a:pt x="658" y="2650"/>
                    </a:lnTo>
                    <a:lnTo>
                      <a:pt x="616" y="2931"/>
                    </a:lnTo>
                    <a:lnTo>
                      <a:pt x="556" y="3213"/>
                    </a:lnTo>
                    <a:lnTo>
                      <a:pt x="473" y="3495"/>
                    </a:lnTo>
                    <a:lnTo>
                      <a:pt x="371" y="3777"/>
                    </a:lnTo>
                    <a:lnTo>
                      <a:pt x="251" y="4046"/>
                    </a:lnTo>
                    <a:lnTo>
                      <a:pt x="114" y="4316"/>
                    </a:lnTo>
                    <a:lnTo>
                      <a:pt x="126" y="4316"/>
                    </a:lnTo>
                    <a:lnTo>
                      <a:pt x="263" y="4046"/>
                    </a:lnTo>
                    <a:lnTo>
                      <a:pt x="383" y="3777"/>
                    </a:lnTo>
                    <a:lnTo>
                      <a:pt x="485" y="3495"/>
                    </a:lnTo>
                    <a:lnTo>
                      <a:pt x="568" y="3219"/>
                    </a:lnTo>
                    <a:lnTo>
                      <a:pt x="628" y="2937"/>
                    </a:lnTo>
                    <a:lnTo>
                      <a:pt x="670" y="2656"/>
                    </a:lnTo>
                    <a:lnTo>
                      <a:pt x="688" y="2368"/>
                    </a:lnTo>
                    <a:lnTo>
                      <a:pt x="688" y="2086"/>
                    </a:lnTo>
                    <a:lnTo>
                      <a:pt x="688" y="208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7965" name="Freeform 13"/>
              <p:cNvSpPr>
                <a:spLocks/>
              </p:cNvSpPr>
              <p:nvPr userDrawn="1"/>
            </p:nvSpPr>
            <p:spPr bwMode="hidden">
              <a:xfrm>
                <a:off x="4522" y="0"/>
                <a:ext cx="864" cy="4316"/>
              </a:xfrm>
              <a:custGeom>
                <a:avLst/>
                <a:gdLst>
                  <a:gd name="T0" fmla="*/ 855 w 861"/>
                  <a:gd name="T1" fmla="*/ 2128 h 4316"/>
                  <a:gd name="T2" fmla="*/ 831 w 861"/>
                  <a:gd name="T3" fmla="*/ 1834 h 4316"/>
                  <a:gd name="T4" fmla="*/ 808 w 861"/>
                  <a:gd name="T5" fmla="*/ 1684 h 4316"/>
                  <a:gd name="T6" fmla="*/ 784 w 861"/>
                  <a:gd name="T7" fmla="*/ 1541 h 4316"/>
                  <a:gd name="T8" fmla="*/ 748 w 861"/>
                  <a:gd name="T9" fmla="*/ 1397 h 4316"/>
                  <a:gd name="T10" fmla="*/ 712 w 861"/>
                  <a:gd name="T11" fmla="*/ 1253 h 4316"/>
                  <a:gd name="T12" fmla="*/ 664 w 861"/>
                  <a:gd name="T13" fmla="*/ 1115 h 4316"/>
                  <a:gd name="T14" fmla="*/ 610 w 861"/>
                  <a:gd name="T15" fmla="*/ 977 h 4316"/>
                  <a:gd name="T16" fmla="*/ 491 w 861"/>
                  <a:gd name="T17" fmla="*/ 719 h 4316"/>
                  <a:gd name="T18" fmla="*/ 353 w 861"/>
                  <a:gd name="T19" fmla="*/ 468 h 4316"/>
                  <a:gd name="T20" fmla="*/ 192 w 861"/>
                  <a:gd name="T21" fmla="*/ 228 h 4316"/>
                  <a:gd name="T22" fmla="*/ 12 w 861"/>
                  <a:gd name="T23" fmla="*/ 0 h 4316"/>
                  <a:gd name="T24" fmla="*/ 0 w 861"/>
                  <a:gd name="T25" fmla="*/ 0 h 4316"/>
                  <a:gd name="T26" fmla="*/ 180 w 861"/>
                  <a:gd name="T27" fmla="*/ 228 h 4316"/>
                  <a:gd name="T28" fmla="*/ 341 w 861"/>
                  <a:gd name="T29" fmla="*/ 468 h 4316"/>
                  <a:gd name="T30" fmla="*/ 479 w 861"/>
                  <a:gd name="T31" fmla="*/ 719 h 4316"/>
                  <a:gd name="T32" fmla="*/ 598 w 861"/>
                  <a:gd name="T33" fmla="*/ 983 h 4316"/>
                  <a:gd name="T34" fmla="*/ 652 w 861"/>
                  <a:gd name="T35" fmla="*/ 1121 h 4316"/>
                  <a:gd name="T36" fmla="*/ 700 w 861"/>
                  <a:gd name="T37" fmla="*/ 1259 h 4316"/>
                  <a:gd name="T38" fmla="*/ 736 w 861"/>
                  <a:gd name="T39" fmla="*/ 1403 h 4316"/>
                  <a:gd name="T40" fmla="*/ 772 w 861"/>
                  <a:gd name="T41" fmla="*/ 1547 h 4316"/>
                  <a:gd name="T42" fmla="*/ 802 w 861"/>
                  <a:gd name="T43" fmla="*/ 1690 h 4316"/>
                  <a:gd name="T44" fmla="*/ 819 w 861"/>
                  <a:gd name="T45" fmla="*/ 1834 h 4316"/>
                  <a:gd name="T46" fmla="*/ 837 w 861"/>
                  <a:gd name="T47" fmla="*/ 1984 h 4316"/>
                  <a:gd name="T48" fmla="*/ 843 w 861"/>
                  <a:gd name="T49" fmla="*/ 2128 h 4316"/>
                  <a:gd name="T50" fmla="*/ 849 w 861"/>
                  <a:gd name="T51" fmla="*/ 2278 h 4316"/>
                  <a:gd name="T52" fmla="*/ 843 w 861"/>
                  <a:gd name="T53" fmla="*/ 2428 h 4316"/>
                  <a:gd name="T54" fmla="*/ 831 w 861"/>
                  <a:gd name="T55" fmla="*/ 2572 h 4316"/>
                  <a:gd name="T56" fmla="*/ 819 w 861"/>
                  <a:gd name="T57" fmla="*/ 2721 h 4316"/>
                  <a:gd name="T58" fmla="*/ 796 w 861"/>
                  <a:gd name="T59" fmla="*/ 2865 h 4316"/>
                  <a:gd name="T60" fmla="*/ 766 w 861"/>
                  <a:gd name="T61" fmla="*/ 3015 h 4316"/>
                  <a:gd name="T62" fmla="*/ 724 w 861"/>
                  <a:gd name="T63" fmla="*/ 3159 h 4316"/>
                  <a:gd name="T64" fmla="*/ 682 w 861"/>
                  <a:gd name="T65" fmla="*/ 3303 h 4316"/>
                  <a:gd name="T66" fmla="*/ 586 w 861"/>
                  <a:gd name="T67" fmla="*/ 3567 h 4316"/>
                  <a:gd name="T68" fmla="*/ 473 w 861"/>
                  <a:gd name="T69" fmla="*/ 3824 h 4316"/>
                  <a:gd name="T70" fmla="*/ 335 w 861"/>
                  <a:gd name="T71" fmla="*/ 4076 h 4316"/>
                  <a:gd name="T72" fmla="*/ 180 w 861"/>
                  <a:gd name="T73" fmla="*/ 4316 h 4316"/>
                  <a:gd name="T74" fmla="*/ 192 w 861"/>
                  <a:gd name="T75" fmla="*/ 4316 h 4316"/>
                  <a:gd name="T76" fmla="*/ 347 w 861"/>
                  <a:gd name="T77" fmla="*/ 4076 h 4316"/>
                  <a:gd name="T78" fmla="*/ 485 w 861"/>
                  <a:gd name="T79" fmla="*/ 3824 h 4316"/>
                  <a:gd name="T80" fmla="*/ 598 w 861"/>
                  <a:gd name="T81" fmla="*/ 3573 h 4316"/>
                  <a:gd name="T82" fmla="*/ 694 w 861"/>
                  <a:gd name="T83" fmla="*/ 3309 h 4316"/>
                  <a:gd name="T84" fmla="*/ 736 w 861"/>
                  <a:gd name="T85" fmla="*/ 3165 h 4316"/>
                  <a:gd name="T86" fmla="*/ 778 w 861"/>
                  <a:gd name="T87" fmla="*/ 3021 h 4316"/>
                  <a:gd name="T88" fmla="*/ 808 w 861"/>
                  <a:gd name="T89" fmla="*/ 2871 h 4316"/>
                  <a:gd name="T90" fmla="*/ 831 w 861"/>
                  <a:gd name="T91" fmla="*/ 2727 h 4316"/>
                  <a:gd name="T92" fmla="*/ 843 w 861"/>
                  <a:gd name="T93" fmla="*/ 2578 h 4316"/>
                  <a:gd name="T94" fmla="*/ 855 w 861"/>
                  <a:gd name="T95" fmla="*/ 2428 h 4316"/>
                  <a:gd name="T96" fmla="*/ 861 w 861"/>
                  <a:gd name="T97" fmla="*/ 2278 h 4316"/>
                  <a:gd name="T98" fmla="*/ 855 w 861"/>
                  <a:gd name="T99" fmla="*/ 2128 h 4316"/>
                  <a:gd name="T100" fmla="*/ 855 w 861"/>
                  <a:gd name="T101" fmla="*/ 212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61" h="4316">
                    <a:moveTo>
                      <a:pt x="855" y="2128"/>
                    </a:moveTo>
                    <a:lnTo>
                      <a:pt x="831" y="1834"/>
                    </a:lnTo>
                    <a:lnTo>
                      <a:pt x="808" y="1684"/>
                    </a:lnTo>
                    <a:lnTo>
                      <a:pt x="784" y="1541"/>
                    </a:lnTo>
                    <a:lnTo>
                      <a:pt x="748" y="1397"/>
                    </a:lnTo>
                    <a:lnTo>
                      <a:pt x="712" y="1253"/>
                    </a:lnTo>
                    <a:lnTo>
                      <a:pt x="664" y="1115"/>
                    </a:lnTo>
                    <a:lnTo>
                      <a:pt x="610" y="977"/>
                    </a:lnTo>
                    <a:lnTo>
                      <a:pt x="491" y="719"/>
                    </a:lnTo>
                    <a:lnTo>
                      <a:pt x="353" y="468"/>
                    </a:lnTo>
                    <a:lnTo>
                      <a:pt x="192" y="228"/>
                    </a:lnTo>
                    <a:lnTo>
                      <a:pt x="12" y="0"/>
                    </a:lnTo>
                    <a:lnTo>
                      <a:pt x="0" y="0"/>
                    </a:lnTo>
                    <a:lnTo>
                      <a:pt x="180" y="228"/>
                    </a:lnTo>
                    <a:lnTo>
                      <a:pt x="341" y="468"/>
                    </a:lnTo>
                    <a:lnTo>
                      <a:pt x="479" y="719"/>
                    </a:lnTo>
                    <a:lnTo>
                      <a:pt x="598" y="983"/>
                    </a:lnTo>
                    <a:lnTo>
                      <a:pt x="652" y="1121"/>
                    </a:lnTo>
                    <a:lnTo>
                      <a:pt x="700" y="1259"/>
                    </a:lnTo>
                    <a:lnTo>
                      <a:pt x="736" y="1403"/>
                    </a:lnTo>
                    <a:lnTo>
                      <a:pt x="772" y="1547"/>
                    </a:lnTo>
                    <a:lnTo>
                      <a:pt x="802" y="1690"/>
                    </a:lnTo>
                    <a:lnTo>
                      <a:pt x="819" y="1834"/>
                    </a:lnTo>
                    <a:lnTo>
                      <a:pt x="837" y="1984"/>
                    </a:lnTo>
                    <a:lnTo>
                      <a:pt x="843" y="2128"/>
                    </a:lnTo>
                    <a:lnTo>
                      <a:pt x="849" y="2278"/>
                    </a:lnTo>
                    <a:lnTo>
                      <a:pt x="843" y="2428"/>
                    </a:lnTo>
                    <a:lnTo>
                      <a:pt x="831" y="2572"/>
                    </a:lnTo>
                    <a:lnTo>
                      <a:pt x="819" y="2721"/>
                    </a:lnTo>
                    <a:lnTo>
                      <a:pt x="796" y="2865"/>
                    </a:lnTo>
                    <a:lnTo>
                      <a:pt x="766" y="3015"/>
                    </a:lnTo>
                    <a:lnTo>
                      <a:pt x="724" y="3159"/>
                    </a:lnTo>
                    <a:lnTo>
                      <a:pt x="682" y="3303"/>
                    </a:lnTo>
                    <a:lnTo>
                      <a:pt x="586" y="3567"/>
                    </a:lnTo>
                    <a:lnTo>
                      <a:pt x="473" y="3824"/>
                    </a:lnTo>
                    <a:lnTo>
                      <a:pt x="335" y="4076"/>
                    </a:lnTo>
                    <a:lnTo>
                      <a:pt x="180" y="4316"/>
                    </a:lnTo>
                    <a:lnTo>
                      <a:pt x="192" y="4316"/>
                    </a:lnTo>
                    <a:lnTo>
                      <a:pt x="347" y="4076"/>
                    </a:lnTo>
                    <a:lnTo>
                      <a:pt x="485" y="3824"/>
                    </a:lnTo>
                    <a:lnTo>
                      <a:pt x="598" y="3573"/>
                    </a:lnTo>
                    <a:lnTo>
                      <a:pt x="694" y="3309"/>
                    </a:lnTo>
                    <a:lnTo>
                      <a:pt x="736" y="3165"/>
                    </a:lnTo>
                    <a:lnTo>
                      <a:pt x="778" y="3021"/>
                    </a:lnTo>
                    <a:lnTo>
                      <a:pt x="808" y="2871"/>
                    </a:lnTo>
                    <a:lnTo>
                      <a:pt x="831" y="2727"/>
                    </a:lnTo>
                    <a:lnTo>
                      <a:pt x="843" y="2578"/>
                    </a:lnTo>
                    <a:lnTo>
                      <a:pt x="855" y="2428"/>
                    </a:lnTo>
                    <a:lnTo>
                      <a:pt x="861" y="2278"/>
                    </a:lnTo>
                    <a:lnTo>
                      <a:pt x="855" y="2128"/>
                    </a:lnTo>
                    <a:lnTo>
                      <a:pt x="855" y="212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7966" name="Freeform 14"/>
              <p:cNvSpPr>
                <a:spLocks/>
              </p:cNvSpPr>
              <p:nvPr userDrawn="1"/>
            </p:nvSpPr>
            <p:spPr bwMode="hidden">
              <a:xfrm>
                <a:off x="2399" y="0"/>
                <a:ext cx="150" cy="4316"/>
              </a:xfrm>
              <a:custGeom>
                <a:avLst/>
                <a:gdLst>
                  <a:gd name="T0" fmla="*/ 18 w 149"/>
                  <a:gd name="T1" fmla="*/ 1942 h 4316"/>
                  <a:gd name="T2" fmla="*/ 30 w 149"/>
                  <a:gd name="T3" fmla="*/ 1630 h 4316"/>
                  <a:gd name="T4" fmla="*/ 42 w 149"/>
                  <a:gd name="T5" fmla="*/ 1331 h 4316"/>
                  <a:gd name="T6" fmla="*/ 59 w 149"/>
                  <a:gd name="T7" fmla="*/ 1055 h 4316"/>
                  <a:gd name="T8" fmla="*/ 77 w 149"/>
                  <a:gd name="T9" fmla="*/ 791 h 4316"/>
                  <a:gd name="T10" fmla="*/ 83 w 149"/>
                  <a:gd name="T11" fmla="*/ 671 h 4316"/>
                  <a:gd name="T12" fmla="*/ 95 w 149"/>
                  <a:gd name="T13" fmla="*/ 557 h 4316"/>
                  <a:gd name="T14" fmla="*/ 107 w 149"/>
                  <a:gd name="T15" fmla="*/ 444 h 4316"/>
                  <a:gd name="T16" fmla="*/ 113 w 149"/>
                  <a:gd name="T17" fmla="*/ 342 h 4316"/>
                  <a:gd name="T18" fmla="*/ 125 w 149"/>
                  <a:gd name="T19" fmla="*/ 246 h 4316"/>
                  <a:gd name="T20" fmla="*/ 131 w 149"/>
                  <a:gd name="T21" fmla="*/ 156 h 4316"/>
                  <a:gd name="T22" fmla="*/ 143 w 149"/>
                  <a:gd name="T23" fmla="*/ 72 h 4316"/>
                  <a:gd name="T24" fmla="*/ 149 w 149"/>
                  <a:gd name="T25" fmla="*/ 0 h 4316"/>
                  <a:gd name="T26" fmla="*/ 137 w 149"/>
                  <a:gd name="T27" fmla="*/ 0 h 4316"/>
                  <a:gd name="T28" fmla="*/ 131 w 149"/>
                  <a:gd name="T29" fmla="*/ 72 h 4316"/>
                  <a:gd name="T30" fmla="*/ 119 w 149"/>
                  <a:gd name="T31" fmla="*/ 156 h 4316"/>
                  <a:gd name="T32" fmla="*/ 113 w 149"/>
                  <a:gd name="T33" fmla="*/ 246 h 4316"/>
                  <a:gd name="T34" fmla="*/ 101 w 149"/>
                  <a:gd name="T35" fmla="*/ 342 h 4316"/>
                  <a:gd name="T36" fmla="*/ 95 w 149"/>
                  <a:gd name="T37" fmla="*/ 444 h 4316"/>
                  <a:gd name="T38" fmla="*/ 83 w 149"/>
                  <a:gd name="T39" fmla="*/ 557 h 4316"/>
                  <a:gd name="T40" fmla="*/ 71 w 149"/>
                  <a:gd name="T41" fmla="*/ 671 h 4316"/>
                  <a:gd name="T42" fmla="*/ 65 w 149"/>
                  <a:gd name="T43" fmla="*/ 791 h 4316"/>
                  <a:gd name="T44" fmla="*/ 48 w 149"/>
                  <a:gd name="T45" fmla="*/ 1055 h 4316"/>
                  <a:gd name="T46" fmla="*/ 30 w 149"/>
                  <a:gd name="T47" fmla="*/ 1331 h 4316"/>
                  <a:gd name="T48" fmla="*/ 18 w 149"/>
                  <a:gd name="T49" fmla="*/ 1630 h 4316"/>
                  <a:gd name="T50" fmla="*/ 6 w 149"/>
                  <a:gd name="T51" fmla="*/ 1942 h 4316"/>
                  <a:gd name="T52" fmla="*/ 0 w 149"/>
                  <a:gd name="T53" fmla="*/ 2278 h 4316"/>
                  <a:gd name="T54" fmla="*/ 6 w 149"/>
                  <a:gd name="T55" fmla="*/ 2602 h 4316"/>
                  <a:gd name="T56" fmla="*/ 12 w 149"/>
                  <a:gd name="T57" fmla="*/ 2919 h 4316"/>
                  <a:gd name="T58" fmla="*/ 24 w 149"/>
                  <a:gd name="T59" fmla="*/ 3219 h 4316"/>
                  <a:gd name="T60" fmla="*/ 36 w 149"/>
                  <a:gd name="T61" fmla="*/ 3513 h 4316"/>
                  <a:gd name="T62" fmla="*/ 59 w 149"/>
                  <a:gd name="T63" fmla="*/ 3794 h 4316"/>
                  <a:gd name="T64" fmla="*/ 89 w 149"/>
                  <a:gd name="T65" fmla="*/ 4058 h 4316"/>
                  <a:gd name="T66" fmla="*/ 125 w 149"/>
                  <a:gd name="T67" fmla="*/ 4316 h 4316"/>
                  <a:gd name="T68" fmla="*/ 137 w 149"/>
                  <a:gd name="T69" fmla="*/ 4316 h 4316"/>
                  <a:gd name="T70" fmla="*/ 101 w 149"/>
                  <a:gd name="T71" fmla="*/ 4058 h 4316"/>
                  <a:gd name="T72" fmla="*/ 71 w 149"/>
                  <a:gd name="T73" fmla="*/ 3794 h 4316"/>
                  <a:gd name="T74" fmla="*/ 48 w 149"/>
                  <a:gd name="T75" fmla="*/ 3513 h 4316"/>
                  <a:gd name="T76" fmla="*/ 36 w 149"/>
                  <a:gd name="T77" fmla="*/ 3225 h 4316"/>
                  <a:gd name="T78" fmla="*/ 24 w 149"/>
                  <a:gd name="T79" fmla="*/ 2919 h 4316"/>
                  <a:gd name="T80" fmla="*/ 18 w 149"/>
                  <a:gd name="T81" fmla="*/ 2608 h 4316"/>
                  <a:gd name="T82" fmla="*/ 12 w 149"/>
                  <a:gd name="T83" fmla="*/ 2278 h 4316"/>
                  <a:gd name="T84" fmla="*/ 18 w 149"/>
                  <a:gd name="T85" fmla="*/ 1942 h 4316"/>
                  <a:gd name="T86" fmla="*/ 18 w 149"/>
                  <a:gd name="T87" fmla="*/ 194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49" h="4316">
                    <a:moveTo>
                      <a:pt x="18" y="1942"/>
                    </a:moveTo>
                    <a:lnTo>
                      <a:pt x="30" y="1630"/>
                    </a:lnTo>
                    <a:lnTo>
                      <a:pt x="42" y="1331"/>
                    </a:lnTo>
                    <a:lnTo>
                      <a:pt x="59" y="1055"/>
                    </a:lnTo>
                    <a:lnTo>
                      <a:pt x="77" y="791"/>
                    </a:lnTo>
                    <a:lnTo>
                      <a:pt x="83" y="671"/>
                    </a:lnTo>
                    <a:lnTo>
                      <a:pt x="95" y="557"/>
                    </a:lnTo>
                    <a:lnTo>
                      <a:pt x="107" y="444"/>
                    </a:lnTo>
                    <a:lnTo>
                      <a:pt x="113" y="342"/>
                    </a:lnTo>
                    <a:lnTo>
                      <a:pt x="125" y="246"/>
                    </a:lnTo>
                    <a:lnTo>
                      <a:pt x="131" y="156"/>
                    </a:lnTo>
                    <a:lnTo>
                      <a:pt x="143" y="72"/>
                    </a:lnTo>
                    <a:lnTo>
                      <a:pt x="149" y="0"/>
                    </a:lnTo>
                    <a:lnTo>
                      <a:pt x="137" y="0"/>
                    </a:lnTo>
                    <a:lnTo>
                      <a:pt x="131" y="72"/>
                    </a:lnTo>
                    <a:lnTo>
                      <a:pt x="119" y="156"/>
                    </a:lnTo>
                    <a:lnTo>
                      <a:pt x="113" y="246"/>
                    </a:lnTo>
                    <a:lnTo>
                      <a:pt x="101" y="342"/>
                    </a:lnTo>
                    <a:lnTo>
                      <a:pt x="95" y="444"/>
                    </a:lnTo>
                    <a:lnTo>
                      <a:pt x="83" y="557"/>
                    </a:lnTo>
                    <a:lnTo>
                      <a:pt x="71" y="671"/>
                    </a:lnTo>
                    <a:lnTo>
                      <a:pt x="65" y="791"/>
                    </a:lnTo>
                    <a:lnTo>
                      <a:pt x="48" y="1055"/>
                    </a:lnTo>
                    <a:lnTo>
                      <a:pt x="30" y="1331"/>
                    </a:lnTo>
                    <a:lnTo>
                      <a:pt x="18" y="1630"/>
                    </a:lnTo>
                    <a:lnTo>
                      <a:pt x="6" y="1942"/>
                    </a:lnTo>
                    <a:lnTo>
                      <a:pt x="0" y="2278"/>
                    </a:lnTo>
                    <a:lnTo>
                      <a:pt x="6" y="2602"/>
                    </a:lnTo>
                    <a:lnTo>
                      <a:pt x="12" y="2919"/>
                    </a:lnTo>
                    <a:lnTo>
                      <a:pt x="24" y="3219"/>
                    </a:lnTo>
                    <a:lnTo>
                      <a:pt x="36" y="3513"/>
                    </a:lnTo>
                    <a:lnTo>
                      <a:pt x="59" y="3794"/>
                    </a:lnTo>
                    <a:lnTo>
                      <a:pt x="89" y="4058"/>
                    </a:lnTo>
                    <a:lnTo>
                      <a:pt x="125" y="4316"/>
                    </a:lnTo>
                    <a:lnTo>
                      <a:pt x="137" y="4316"/>
                    </a:lnTo>
                    <a:lnTo>
                      <a:pt x="101" y="4058"/>
                    </a:lnTo>
                    <a:lnTo>
                      <a:pt x="71" y="3794"/>
                    </a:lnTo>
                    <a:lnTo>
                      <a:pt x="48" y="3513"/>
                    </a:lnTo>
                    <a:lnTo>
                      <a:pt x="36" y="3225"/>
                    </a:lnTo>
                    <a:lnTo>
                      <a:pt x="24" y="2919"/>
                    </a:lnTo>
                    <a:lnTo>
                      <a:pt x="18" y="2608"/>
                    </a:lnTo>
                    <a:lnTo>
                      <a:pt x="12" y="2278"/>
                    </a:lnTo>
                    <a:lnTo>
                      <a:pt x="18" y="1942"/>
                    </a:lnTo>
                    <a:lnTo>
                      <a:pt x="18" y="194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7967" name="Freeform 15"/>
              <p:cNvSpPr>
                <a:spLocks/>
              </p:cNvSpPr>
              <p:nvPr userDrawn="1"/>
            </p:nvSpPr>
            <p:spPr bwMode="hidden">
              <a:xfrm>
                <a:off x="1967" y="0"/>
                <a:ext cx="300" cy="4316"/>
              </a:xfrm>
              <a:custGeom>
                <a:avLst/>
                <a:gdLst>
                  <a:gd name="T0" fmla="*/ 18 w 299"/>
                  <a:gd name="T1" fmla="*/ 2062 h 4316"/>
                  <a:gd name="T2" fmla="*/ 30 w 299"/>
                  <a:gd name="T3" fmla="*/ 1750 h 4316"/>
                  <a:gd name="T4" fmla="*/ 54 w 299"/>
                  <a:gd name="T5" fmla="*/ 1451 h 4316"/>
                  <a:gd name="T6" fmla="*/ 84 w 299"/>
                  <a:gd name="T7" fmla="*/ 1169 h 4316"/>
                  <a:gd name="T8" fmla="*/ 126 w 299"/>
                  <a:gd name="T9" fmla="*/ 899 h 4316"/>
                  <a:gd name="T10" fmla="*/ 162 w 299"/>
                  <a:gd name="T11" fmla="*/ 641 h 4316"/>
                  <a:gd name="T12" fmla="*/ 209 w 299"/>
                  <a:gd name="T13" fmla="*/ 408 h 4316"/>
                  <a:gd name="T14" fmla="*/ 251 w 299"/>
                  <a:gd name="T15" fmla="*/ 192 h 4316"/>
                  <a:gd name="T16" fmla="*/ 299 w 299"/>
                  <a:gd name="T17" fmla="*/ 0 h 4316"/>
                  <a:gd name="T18" fmla="*/ 287 w 299"/>
                  <a:gd name="T19" fmla="*/ 0 h 4316"/>
                  <a:gd name="T20" fmla="*/ 239 w 299"/>
                  <a:gd name="T21" fmla="*/ 192 h 4316"/>
                  <a:gd name="T22" fmla="*/ 198 w 299"/>
                  <a:gd name="T23" fmla="*/ 408 h 4316"/>
                  <a:gd name="T24" fmla="*/ 156 w 299"/>
                  <a:gd name="T25" fmla="*/ 641 h 4316"/>
                  <a:gd name="T26" fmla="*/ 114 w 299"/>
                  <a:gd name="T27" fmla="*/ 899 h 4316"/>
                  <a:gd name="T28" fmla="*/ 78 w 299"/>
                  <a:gd name="T29" fmla="*/ 1169 h 4316"/>
                  <a:gd name="T30" fmla="*/ 48 w 299"/>
                  <a:gd name="T31" fmla="*/ 1451 h 4316"/>
                  <a:gd name="T32" fmla="*/ 24 w 299"/>
                  <a:gd name="T33" fmla="*/ 1750 h 4316"/>
                  <a:gd name="T34" fmla="*/ 6 w 299"/>
                  <a:gd name="T35" fmla="*/ 2062 h 4316"/>
                  <a:gd name="T36" fmla="*/ 0 w 299"/>
                  <a:gd name="T37" fmla="*/ 2374 h 4316"/>
                  <a:gd name="T38" fmla="*/ 12 w 299"/>
                  <a:gd name="T39" fmla="*/ 2674 h 4316"/>
                  <a:gd name="T40" fmla="*/ 30 w 299"/>
                  <a:gd name="T41" fmla="*/ 2973 h 4316"/>
                  <a:gd name="T42" fmla="*/ 54 w 299"/>
                  <a:gd name="T43" fmla="*/ 3255 h 4316"/>
                  <a:gd name="T44" fmla="*/ 96 w 299"/>
                  <a:gd name="T45" fmla="*/ 3537 h 4316"/>
                  <a:gd name="T46" fmla="*/ 144 w 299"/>
                  <a:gd name="T47" fmla="*/ 3806 h 4316"/>
                  <a:gd name="T48" fmla="*/ 203 w 299"/>
                  <a:gd name="T49" fmla="*/ 4064 h 4316"/>
                  <a:gd name="T50" fmla="*/ 275 w 299"/>
                  <a:gd name="T51" fmla="*/ 4316 h 4316"/>
                  <a:gd name="T52" fmla="*/ 287 w 299"/>
                  <a:gd name="T53" fmla="*/ 4316 h 4316"/>
                  <a:gd name="T54" fmla="*/ 215 w 299"/>
                  <a:gd name="T55" fmla="*/ 4064 h 4316"/>
                  <a:gd name="T56" fmla="*/ 156 w 299"/>
                  <a:gd name="T57" fmla="*/ 3806 h 4316"/>
                  <a:gd name="T58" fmla="*/ 108 w 299"/>
                  <a:gd name="T59" fmla="*/ 3537 h 4316"/>
                  <a:gd name="T60" fmla="*/ 66 w 299"/>
                  <a:gd name="T61" fmla="*/ 3261 h 4316"/>
                  <a:gd name="T62" fmla="*/ 42 w 299"/>
                  <a:gd name="T63" fmla="*/ 2973 h 4316"/>
                  <a:gd name="T64" fmla="*/ 24 w 299"/>
                  <a:gd name="T65" fmla="*/ 2680 h 4316"/>
                  <a:gd name="T66" fmla="*/ 12 w 299"/>
                  <a:gd name="T67" fmla="*/ 2374 h 4316"/>
                  <a:gd name="T68" fmla="*/ 18 w 299"/>
                  <a:gd name="T69" fmla="*/ 2062 h 4316"/>
                  <a:gd name="T70" fmla="*/ 18 w 299"/>
                  <a:gd name="T71" fmla="*/ 2062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299" h="4316">
                    <a:moveTo>
                      <a:pt x="18" y="2062"/>
                    </a:moveTo>
                    <a:lnTo>
                      <a:pt x="30" y="1750"/>
                    </a:lnTo>
                    <a:lnTo>
                      <a:pt x="54" y="1451"/>
                    </a:lnTo>
                    <a:lnTo>
                      <a:pt x="84" y="1169"/>
                    </a:lnTo>
                    <a:lnTo>
                      <a:pt x="126" y="899"/>
                    </a:lnTo>
                    <a:lnTo>
                      <a:pt x="162" y="641"/>
                    </a:lnTo>
                    <a:lnTo>
                      <a:pt x="209" y="408"/>
                    </a:lnTo>
                    <a:lnTo>
                      <a:pt x="251" y="192"/>
                    </a:lnTo>
                    <a:lnTo>
                      <a:pt x="299" y="0"/>
                    </a:lnTo>
                    <a:lnTo>
                      <a:pt x="287" y="0"/>
                    </a:lnTo>
                    <a:lnTo>
                      <a:pt x="239" y="192"/>
                    </a:lnTo>
                    <a:lnTo>
                      <a:pt x="198" y="408"/>
                    </a:lnTo>
                    <a:lnTo>
                      <a:pt x="156" y="641"/>
                    </a:lnTo>
                    <a:lnTo>
                      <a:pt x="114" y="899"/>
                    </a:lnTo>
                    <a:lnTo>
                      <a:pt x="78" y="1169"/>
                    </a:lnTo>
                    <a:lnTo>
                      <a:pt x="48" y="1451"/>
                    </a:lnTo>
                    <a:lnTo>
                      <a:pt x="24" y="1750"/>
                    </a:lnTo>
                    <a:lnTo>
                      <a:pt x="6" y="2062"/>
                    </a:lnTo>
                    <a:lnTo>
                      <a:pt x="0" y="2374"/>
                    </a:lnTo>
                    <a:lnTo>
                      <a:pt x="12" y="2674"/>
                    </a:lnTo>
                    <a:lnTo>
                      <a:pt x="30" y="2973"/>
                    </a:lnTo>
                    <a:lnTo>
                      <a:pt x="54" y="3255"/>
                    </a:lnTo>
                    <a:lnTo>
                      <a:pt x="96" y="3537"/>
                    </a:lnTo>
                    <a:lnTo>
                      <a:pt x="144" y="3806"/>
                    </a:lnTo>
                    <a:lnTo>
                      <a:pt x="203" y="4064"/>
                    </a:lnTo>
                    <a:lnTo>
                      <a:pt x="275" y="4316"/>
                    </a:lnTo>
                    <a:lnTo>
                      <a:pt x="287" y="4316"/>
                    </a:lnTo>
                    <a:lnTo>
                      <a:pt x="215" y="4064"/>
                    </a:lnTo>
                    <a:lnTo>
                      <a:pt x="156" y="3806"/>
                    </a:lnTo>
                    <a:lnTo>
                      <a:pt x="108" y="3537"/>
                    </a:lnTo>
                    <a:lnTo>
                      <a:pt x="66" y="3261"/>
                    </a:lnTo>
                    <a:lnTo>
                      <a:pt x="42" y="2973"/>
                    </a:lnTo>
                    <a:lnTo>
                      <a:pt x="24" y="2680"/>
                    </a:lnTo>
                    <a:lnTo>
                      <a:pt x="12" y="2374"/>
                    </a:lnTo>
                    <a:lnTo>
                      <a:pt x="18" y="2062"/>
                    </a:lnTo>
                    <a:lnTo>
                      <a:pt x="18" y="2062"/>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7968" name="Freeform 16"/>
              <p:cNvSpPr>
                <a:spLocks/>
              </p:cNvSpPr>
              <p:nvPr userDrawn="1"/>
            </p:nvSpPr>
            <p:spPr bwMode="hidden">
              <a:xfrm>
                <a:off x="1566" y="0"/>
                <a:ext cx="425" cy="4316"/>
              </a:xfrm>
              <a:custGeom>
                <a:avLst/>
                <a:gdLst>
                  <a:gd name="T0" fmla="*/ 424 w 424"/>
                  <a:gd name="T1" fmla="*/ 0 h 4316"/>
                  <a:gd name="T2" fmla="*/ 412 w 424"/>
                  <a:gd name="T3" fmla="*/ 0 h 4316"/>
                  <a:gd name="T4" fmla="*/ 316 w 424"/>
                  <a:gd name="T5" fmla="*/ 222 h 4316"/>
                  <a:gd name="T6" fmla="*/ 239 w 424"/>
                  <a:gd name="T7" fmla="*/ 462 h 4316"/>
                  <a:gd name="T8" fmla="*/ 167 w 424"/>
                  <a:gd name="T9" fmla="*/ 707 h 4316"/>
                  <a:gd name="T10" fmla="*/ 107 w 424"/>
                  <a:gd name="T11" fmla="*/ 971 h 4316"/>
                  <a:gd name="T12" fmla="*/ 65 w 424"/>
                  <a:gd name="T13" fmla="*/ 1247 h 4316"/>
                  <a:gd name="T14" fmla="*/ 29 w 424"/>
                  <a:gd name="T15" fmla="*/ 1529 h 4316"/>
                  <a:gd name="T16" fmla="*/ 6 w 424"/>
                  <a:gd name="T17" fmla="*/ 1822 h 4316"/>
                  <a:gd name="T18" fmla="*/ 0 w 424"/>
                  <a:gd name="T19" fmla="*/ 2122 h 4316"/>
                  <a:gd name="T20" fmla="*/ 6 w 424"/>
                  <a:gd name="T21" fmla="*/ 2404 h 4316"/>
                  <a:gd name="T22" fmla="*/ 24 w 424"/>
                  <a:gd name="T23" fmla="*/ 2686 h 4316"/>
                  <a:gd name="T24" fmla="*/ 47 w 424"/>
                  <a:gd name="T25" fmla="*/ 2961 h 4316"/>
                  <a:gd name="T26" fmla="*/ 89 w 424"/>
                  <a:gd name="T27" fmla="*/ 3243 h 4316"/>
                  <a:gd name="T28" fmla="*/ 137 w 424"/>
                  <a:gd name="T29" fmla="*/ 3519 h 4316"/>
                  <a:gd name="T30" fmla="*/ 197 w 424"/>
                  <a:gd name="T31" fmla="*/ 3788 h 4316"/>
                  <a:gd name="T32" fmla="*/ 269 w 424"/>
                  <a:gd name="T33" fmla="*/ 4058 h 4316"/>
                  <a:gd name="T34" fmla="*/ 346 w 424"/>
                  <a:gd name="T35" fmla="*/ 4316 h 4316"/>
                  <a:gd name="T36" fmla="*/ 358 w 424"/>
                  <a:gd name="T37" fmla="*/ 4316 h 4316"/>
                  <a:gd name="T38" fmla="*/ 281 w 424"/>
                  <a:gd name="T39" fmla="*/ 4058 h 4316"/>
                  <a:gd name="T40" fmla="*/ 209 w 424"/>
                  <a:gd name="T41" fmla="*/ 3788 h 4316"/>
                  <a:gd name="T42" fmla="*/ 149 w 424"/>
                  <a:gd name="T43" fmla="*/ 3519 h 4316"/>
                  <a:gd name="T44" fmla="*/ 101 w 424"/>
                  <a:gd name="T45" fmla="*/ 3243 h 4316"/>
                  <a:gd name="T46" fmla="*/ 59 w 424"/>
                  <a:gd name="T47" fmla="*/ 2961 h 4316"/>
                  <a:gd name="T48" fmla="*/ 35 w 424"/>
                  <a:gd name="T49" fmla="*/ 2686 h 4316"/>
                  <a:gd name="T50" fmla="*/ 18 w 424"/>
                  <a:gd name="T51" fmla="*/ 2404 h 4316"/>
                  <a:gd name="T52" fmla="*/ 12 w 424"/>
                  <a:gd name="T53" fmla="*/ 2122 h 4316"/>
                  <a:gd name="T54" fmla="*/ 18 w 424"/>
                  <a:gd name="T55" fmla="*/ 1822 h 4316"/>
                  <a:gd name="T56" fmla="*/ 41 w 424"/>
                  <a:gd name="T57" fmla="*/ 1529 h 4316"/>
                  <a:gd name="T58" fmla="*/ 71 w 424"/>
                  <a:gd name="T59" fmla="*/ 1247 h 4316"/>
                  <a:gd name="T60" fmla="*/ 119 w 424"/>
                  <a:gd name="T61" fmla="*/ 971 h 4316"/>
                  <a:gd name="T62" fmla="*/ 179 w 424"/>
                  <a:gd name="T63" fmla="*/ 707 h 4316"/>
                  <a:gd name="T64" fmla="*/ 245 w 424"/>
                  <a:gd name="T65" fmla="*/ 462 h 4316"/>
                  <a:gd name="T66" fmla="*/ 328 w 424"/>
                  <a:gd name="T67" fmla="*/ 222 h 4316"/>
                  <a:gd name="T68" fmla="*/ 424 w 424"/>
                  <a:gd name="T69" fmla="*/ 0 h 4316"/>
                  <a:gd name="T70" fmla="*/ 424 w 424"/>
                  <a:gd name="T71" fmla="*/ 0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424" h="4316">
                    <a:moveTo>
                      <a:pt x="424" y="0"/>
                    </a:moveTo>
                    <a:lnTo>
                      <a:pt x="412" y="0"/>
                    </a:lnTo>
                    <a:lnTo>
                      <a:pt x="316" y="222"/>
                    </a:lnTo>
                    <a:lnTo>
                      <a:pt x="239" y="462"/>
                    </a:lnTo>
                    <a:lnTo>
                      <a:pt x="167" y="707"/>
                    </a:lnTo>
                    <a:lnTo>
                      <a:pt x="107" y="971"/>
                    </a:lnTo>
                    <a:lnTo>
                      <a:pt x="65" y="1247"/>
                    </a:lnTo>
                    <a:lnTo>
                      <a:pt x="29" y="1529"/>
                    </a:lnTo>
                    <a:lnTo>
                      <a:pt x="6" y="1822"/>
                    </a:lnTo>
                    <a:lnTo>
                      <a:pt x="0" y="2122"/>
                    </a:lnTo>
                    <a:lnTo>
                      <a:pt x="6" y="2404"/>
                    </a:lnTo>
                    <a:lnTo>
                      <a:pt x="24" y="2686"/>
                    </a:lnTo>
                    <a:lnTo>
                      <a:pt x="47" y="2961"/>
                    </a:lnTo>
                    <a:lnTo>
                      <a:pt x="89" y="3243"/>
                    </a:lnTo>
                    <a:lnTo>
                      <a:pt x="137" y="3519"/>
                    </a:lnTo>
                    <a:lnTo>
                      <a:pt x="197" y="3788"/>
                    </a:lnTo>
                    <a:lnTo>
                      <a:pt x="269" y="4058"/>
                    </a:lnTo>
                    <a:lnTo>
                      <a:pt x="346" y="4316"/>
                    </a:lnTo>
                    <a:lnTo>
                      <a:pt x="358" y="4316"/>
                    </a:lnTo>
                    <a:lnTo>
                      <a:pt x="281" y="4058"/>
                    </a:lnTo>
                    <a:lnTo>
                      <a:pt x="209" y="3788"/>
                    </a:lnTo>
                    <a:lnTo>
                      <a:pt x="149" y="3519"/>
                    </a:lnTo>
                    <a:lnTo>
                      <a:pt x="101" y="3243"/>
                    </a:lnTo>
                    <a:lnTo>
                      <a:pt x="59" y="2961"/>
                    </a:lnTo>
                    <a:lnTo>
                      <a:pt x="35" y="2686"/>
                    </a:lnTo>
                    <a:lnTo>
                      <a:pt x="18" y="2404"/>
                    </a:lnTo>
                    <a:lnTo>
                      <a:pt x="12" y="2122"/>
                    </a:lnTo>
                    <a:lnTo>
                      <a:pt x="18" y="1822"/>
                    </a:lnTo>
                    <a:lnTo>
                      <a:pt x="41" y="1529"/>
                    </a:lnTo>
                    <a:lnTo>
                      <a:pt x="71" y="1247"/>
                    </a:lnTo>
                    <a:lnTo>
                      <a:pt x="119" y="971"/>
                    </a:lnTo>
                    <a:lnTo>
                      <a:pt x="179" y="707"/>
                    </a:lnTo>
                    <a:lnTo>
                      <a:pt x="245" y="462"/>
                    </a:lnTo>
                    <a:lnTo>
                      <a:pt x="328" y="222"/>
                    </a:lnTo>
                    <a:lnTo>
                      <a:pt x="424" y="0"/>
                    </a:lnTo>
                    <a:lnTo>
                      <a:pt x="424" y="0"/>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7969" name="Freeform 17"/>
              <p:cNvSpPr>
                <a:spLocks/>
              </p:cNvSpPr>
              <p:nvPr userDrawn="1"/>
            </p:nvSpPr>
            <p:spPr bwMode="hidden">
              <a:xfrm>
                <a:off x="1128" y="0"/>
                <a:ext cx="575" cy="4316"/>
              </a:xfrm>
              <a:custGeom>
                <a:avLst/>
                <a:gdLst>
                  <a:gd name="T0" fmla="*/ 12 w 574"/>
                  <a:gd name="T1" fmla="*/ 2146 h 4316"/>
                  <a:gd name="T2" fmla="*/ 24 w 574"/>
                  <a:gd name="T3" fmla="*/ 1846 h 4316"/>
                  <a:gd name="T4" fmla="*/ 54 w 574"/>
                  <a:gd name="T5" fmla="*/ 1559 h 4316"/>
                  <a:gd name="T6" fmla="*/ 96 w 574"/>
                  <a:gd name="T7" fmla="*/ 1277 h 4316"/>
                  <a:gd name="T8" fmla="*/ 162 w 574"/>
                  <a:gd name="T9" fmla="*/ 1001 h 4316"/>
                  <a:gd name="T10" fmla="*/ 239 w 574"/>
                  <a:gd name="T11" fmla="*/ 731 h 4316"/>
                  <a:gd name="T12" fmla="*/ 335 w 574"/>
                  <a:gd name="T13" fmla="*/ 480 h 4316"/>
                  <a:gd name="T14" fmla="*/ 449 w 574"/>
                  <a:gd name="T15" fmla="*/ 234 h 4316"/>
                  <a:gd name="T16" fmla="*/ 574 w 574"/>
                  <a:gd name="T17" fmla="*/ 0 h 4316"/>
                  <a:gd name="T18" fmla="*/ 562 w 574"/>
                  <a:gd name="T19" fmla="*/ 0 h 4316"/>
                  <a:gd name="T20" fmla="*/ 437 w 574"/>
                  <a:gd name="T21" fmla="*/ 234 h 4316"/>
                  <a:gd name="T22" fmla="*/ 323 w 574"/>
                  <a:gd name="T23" fmla="*/ 480 h 4316"/>
                  <a:gd name="T24" fmla="*/ 227 w 574"/>
                  <a:gd name="T25" fmla="*/ 737 h 4316"/>
                  <a:gd name="T26" fmla="*/ 150 w 574"/>
                  <a:gd name="T27" fmla="*/ 1001 h 4316"/>
                  <a:gd name="T28" fmla="*/ 84 w 574"/>
                  <a:gd name="T29" fmla="*/ 1277 h 4316"/>
                  <a:gd name="T30" fmla="*/ 42 w 574"/>
                  <a:gd name="T31" fmla="*/ 1559 h 4316"/>
                  <a:gd name="T32" fmla="*/ 12 w 574"/>
                  <a:gd name="T33" fmla="*/ 1852 h 4316"/>
                  <a:gd name="T34" fmla="*/ 0 w 574"/>
                  <a:gd name="T35" fmla="*/ 2146 h 4316"/>
                  <a:gd name="T36" fmla="*/ 6 w 574"/>
                  <a:gd name="T37" fmla="*/ 2434 h 4316"/>
                  <a:gd name="T38" fmla="*/ 30 w 574"/>
                  <a:gd name="T39" fmla="*/ 2715 h 4316"/>
                  <a:gd name="T40" fmla="*/ 66 w 574"/>
                  <a:gd name="T41" fmla="*/ 2997 h 4316"/>
                  <a:gd name="T42" fmla="*/ 120 w 574"/>
                  <a:gd name="T43" fmla="*/ 3273 h 4316"/>
                  <a:gd name="T44" fmla="*/ 191 w 574"/>
                  <a:gd name="T45" fmla="*/ 3549 h 4316"/>
                  <a:gd name="T46" fmla="*/ 275 w 574"/>
                  <a:gd name="T47" fmla="*/ 3812 h 4316"/>
                  <a:gd name="T48" fmla="*/ 371 w 574"/>
                  <a:gd name="T49" fmla="*/ 4070 h 4316"/>
                  <a:gd name="T50" fmla="*/ 484 w 574"/>
                  <a:gd name="T51" fmla="*/ 4316 h 4316"/>
                  <a:gd name="T52" fmla="*/ 496 w 574"/>
                  <a:gd name="T53" fmla="*/ 4316 h 4316"/>
                  <a:gd name="T54" fmla="*/ 383 w 574"/>
                  <a:gd name="T55" fmla="*/ 4070 h 4316"/>
                  <a:gd name="T56" fmla="*/ 287 w 574"/>
                  <a:gd name="T57" fmla="*/ 3812 h 4316"/>
                  <a:gd name="T58" fmla="*/ 203 w 574"/>
                  <a:gd name="T59" fmla="*/ 3549 h 4316"/>
                  <a:gd name="T60" fmla="*/ 132 w 574"/>
                  <a:gd name="T61" fmla="*/ 3273 h 4316"/>
                  <a:gd name="T62" fmla="*/ 78 w 574"/>
                  <a:gd name="T63" fmla="*/ 2997 h 4316"/>
                  <a:gd name="T64" fmla="*/ 42 w 574"/>
                  <a:gd name="T65" fmla="*/ 2715 h 4316"/>
                  <a:gd name="T66" fmla="*/ 18 w 574"/>
                  <a:gd name="T67" fmla="*/ 2434 h 4316"/>
                  <a:gd name="T68" fmla="*/ 12 w 574"/>
                  <a:gd name="T69" fmla="*/ 2146 h 4316"/>
                  <a:gd name="T70" fmla="*/ 12 w 574"/>
                  <a:gd name="T71" fmla="*/ 2146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574" h="4316">
                    <a:moveTo>
                      <a:pt x="12" y="2146"/>
                    </a:moveTo>
                    <a:lnTo>
                      <a:pt x="24" y="1846"/>
                    </a:lnTo>
                    <a:lnTo>
                      <a:pt x="54" y="1559"/>
                    </a:lnTo>
                    <a:lnTo>
                      <a:pt x="96" y="1277"/>
                    </a:lnTo>
                    <a:lnTo>
                      <a:pt x="162" y="1001"/>
                    </a:lnTo>
                    <a:lnTo>
                      <a:pt x="239" y="731"/>
                    </a:lnTo>
                    <a:lnTo>
                      <a:pt x="335" y="480"/>
                    </a:lnTo>
                    <a:lnTo>
                      <a:pt x="449" y="234"/>
                    </a:lnTo>
                    <a:lnTo>
                      <a:pt x="574" y="0"/>
                    </a:lnTo>
                    <a:lnTo>
                      <a:pt x="562" y="0"/>
                    </a:lnTo>
                    <a:lnTo>
                      <a:pt x="437" y="234"/>
                    </a:lnTo>
                    <a:lnTo>
                      <a:pt x="323" y="480"/>
                    </a:lnTo>
                    <a:lnTo>
                      <a:pt x="227" y="737"/>
                    </a:lnTo>
                    <a:lnTo>
                      <a:pt x="150" y="1001"/>
                    </a:lnTo>
                    <a:lnTo>
                      <a:pt x="84" y="1277"/>
                    </a:lnTo>
                    <a:lnTo>
                      <a:pt x="42" y="1559"/>
                    </a:lnTo>
                    <a:lnTo>
                      <a:pt x="12" y="1852"/>
                    </a:lnTo>
                    <a:lnTo>
                      <a:pt x="0" y="2146"/>
                    </a:lnTo>
                    <a:lnTo>
                      <a:pt x="6" y="2434"/>
                    </a:lnTo>
                    <a:lnTo>
                      <a:pt x="30" y="2715"/>
                    </a:lnTo>
                    <a:lnTo>
                      <a:pt x="66" y="2997"/>
                    </a:lnTo>
                    <a:lnTo>
                      <a:pt x="120" y="3273"/>
                    </a:lnTo>
                    <a:lnTo>
                      <a:pt x="191" y="3549"/>
                    </a:lnTo>
                    <a:lnTo>
                      <a:pt x="275" y="3812"/>
                    </a:lnTo>
                    <a:lnTo>
                      <a:pt x="371" y="4070"/>
                    </a:lnTo>
                    <a:lnTo>
                      <a:pt x="484" y="4316"/>
                    </a:lnTo>
                    <a:lnTo>
                      <a:pt x="496" y="4316"/>
                    </a:lnTo>
                    <a:lnTo>
                      <a:pt x="383" y="4070"/>
                    </a:lnTo>
                    <a:lnTo>
                      <a:pt x="287" y="3812"/>
                    </a:lnTo>
                    <a:lnTo>
                      <a:pt x="203" y="3549"/>
                    </a:lnTo>
                    <a:lnTo>
                      <a:pt x="132" y="3273"/>
                    </a:lnTo>
                    <a:lnTo>
                      <a:pt x="78" y="2997"/>
                    </a:lnTo>
                    <a:lnTo>
                      <a:pt x="42" y="2715"/>
                    </a:lnTo>
                    <a:lnTo>
                      <a:pt x="18" y="2434"/>
                    </a:lnTo>
                    <a:lnTo>
                      <a:pt x="12" y="2146"/>
                    </a:lnTo>
                    <a:lnTo>
                      <a:pt x="12" y="2146"/>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7970" name="Freeform 18"/>
              <p:cNvSpPr>
                <a:spLocks/>
              </p:cNvSpPr>
              <p:nvPr userDrawn="1"/>
            </p:nvSpPr>
            <p:spPr bwMode="hidden">
              <a:xfrm>
                <a:off x="702" y="0"/>
                <a:ext cx="737" cy="4316"/>
              </a:xfrm>
              <a:custGeom>
                <a:avLst/>
                <a:gdLst>
                  <a:gd name="T0" fmla="*/ 12 w 735"/>
                  <a:gd name="T1" fmla="*/ 2098 h 4316"/>
                  <a:gd name="T2" fmla="*/ 29 w 735"/>
                  <a:gd name="T3" fmla="*/ 1798 h 4316"/>
                  <a:gd name="T4" fmla="*/ 71 w 735"/>
                  <a:gd name="T5" fmla="*/ 1505 h 4316"/>
                  <a:gd name="T6" fmla="*/ 131 w 735"/>
                  <a:gd name="T7" fmla="*/ 1223 h 4316"/>
                  <a:gd name="T8" fmla="*/ 215 w 735"/>
                  <a:gd name="T9" fmla="*/ 941 h 4316"/>
                  <a:gd name="T10" fmla="*/ 316 w 735"/>
                  <a:gd name="T11" fmla="*/ 689 h 4316"/>
                  <a:gd name="T12" fmla="*/ 442 w 735"/>
                  <a:gd name="T13" fmla="*/ 444 h 4316"/>
                  <a:gd name="T14" fmla="*/ 580 w 735"/>
                  <a:gd name="T15" fmla="*/ 216 h 4316"/>
                  <a:gd name="T16" fmla="*/ 735 w 735"/>
                  <a:gd name="T17" fmla="*/ 0 h 4316"/>
                  <a:gd name="T18" fmla="*/ 723 w 735"/>
                  <a:gd name="T19" fmla="*/ 0 h 4316"/>
                  <a:gd name="T20" fmla="*/ 568 w 735"/>
                  <a:gd name="T21" fmla="*/ 210 h 4316"/>
                  <a:gd name="T22" fmla="*/ 430 w 735"/>
                  <a:gd name="T23" fmla="*/ 438 h 4316"/>
                  <a:gd name="T24" fmla="*/ 311 w 735"/>
                  <a:gd name="T25" fmla="*/ 683 h 4316"/>
                  <a:gd name="T26" fmla="*/ 209 w 735"/>
                  <a:gd name="T27" fmla="*/ 941 h 4316"/>
                  <a:gd name="T28" fmla="*/ 125 w 735"/>
                  <a:gd name="T29" fmla="*/ 1217 h 4316"/>
                  <a:gd name="T30" fmla="*/ 59 w 735"/>
                  <a:gd name="T31" fmla="*/ 1505 h 4316"/>
                  <a:gd name="T32" fmla="*/ 18 w 735"/>
                  <a:gd name="T33" fmla="*/ 1798 h 4316"/>
                  <a:gd name="T34" fmla="*/ 0 w 735"/>
                  <a:gd name="T35" fmla="*/ 2098 h 4316"/>
                  <a:gd name="T36" fmla="*/ 6 w 735"/>
                  <a:gd name="T37" fmla="*/ 2404 h 4316"/>
                  <a:gd name="T38" fmla="*/ 29 w 735"/>
                  <a:gd name="T39" fmla="*/ 2709 h 4316"/>
                  <a:gd name="T40" fmla="*/ 77 w 735"/>
                  <a:gd name="T41" fmla="*/ 3015 h 4316"/>
                  <a:gd name="T42" fmla="*/ 149 w 735"/>
                  <a:gd name="T43" fmla="*/ 3315 h 4316"/>
                  <a:gd name="T44" fmla="*/ 227 w 735"/>
                  <a:gd name="T45" fmla="*/ 3573 h 4316"/>
                  <a:gd name="T46" fmla="*/ 316 w 735"/>
                  <a:gd name="T47" fmla="*/ 3824 h 4316"/>
                  <a:gd name="T48" fmla="*/ 424 w 735"/>
                  <a:gd name="T49" fmla="*/ 4076 h 4316"/>
                  <a:gd name="T50" fmla="*/ 544 w 735"/>
                  <a:gd name="T51" fmla="*/ 4316 h 4316"/>
                  <a:gd name="T52" fmla="*/ 556 w 735"/>
                  <a:gd name="T53" fmla="*/ 4316 h 4316"/>
                  <a:gd name="T54" fmla="*/ 436 w 735"/>
                  <a:gd name="T55" fmla="*/ 4076 h 4316"/>
                  <a:gd name="T56" fmla="*/ 328 w 735"/>
                  <a:gd name="T57" fmla="*/ 3824 h 4316"/>
                  <a:gd name="T58" fmla="*/ 239 w 735"/>
                  <a:gd name="T59" fmla="*/ 3573 h 4316"/>
                  <a:gd name="T60" fmla="*/ 161 w 735"/>
                  <a:gd name="T61" fmla="*/ 3315 h 4316"/>
                  <a:gd name="T62" fmla="*/ 89 w 735"/>
                  <a:gd name="T63" fmla="*/ 3015 h 4316"/>
                  <a:gd name="T64" fmla="*/ 41 w 735"/>
                  <a:gd name="T65" fmla="*/ 2709 h 4316"/>
                  <a:gd name="T66" fmla="*/ 18 w 735"/>
                  <a:gd name="T67" fmla="*/ 2404 h 4316"/>
                  <a:gd name="T68" fmla="*/ 12 w 735"/>
                  <a:gd name="T69" fmla="*/ 2098 h 4316"/>
                  <a:gd name="T70" fmla="*/ 12 w 735"/>
                  <a:gd name="T71" fmla="*/ 209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Lst>
                <a:rect l="0" t="0" r="r" b="b"/>
                <a:pathLst>
                  <a:path w="735" h="4316">
                    <a:moveTo>
                      <a:pt x="12" y="2098"/>
                    </a:moveTo>
                    <a:lnTo>
                      <a:pt x="29" y="1798"/>
                    </a:lnTo>
                    <a:lnTo>
                      <a:pt x="71" y="1505"/>
                    </a:lnTo>
                    <a:lnTo>
                      <a:pt x="131" y="1223"/>
                    </a:lnTo>
                    <a:lnTo>
                      <a:pt x="215" y="941"/>
                    </a:lnTo>
                    <a:lnTo>
                      <a:pt x="316" y="689"/>
                    </a:lnTo>
                    <a:lnTo>
                      <a:pt x="442" y="444"/>
                    </a:lnTo>
                    <a:lnTo>
                      <a:pt x="580" y="216"/>
                    </a:lnTo>
                    <a:lnTo>
                      <a:pt x="735" y="0"/>
                    </a:lnTo>
                    <a:lnTo>
                      <a:pt x="723" y="0"/>
                    </a:lnTo>
                    <a:lnTo>
                      <a:pt x="568" y="210"/>
                    </a:lnTo>
                    <a:lnTo>
                      <a:pt x="430" y="438"/>
                    </a:lnTo>
                    <a:lnTo>
                      <a:pt x="311" y="683"/>
                    </a:lnTo>
                    <a:lnTo>
                      <a:pt x="209" y="941"/>
                    </a:lnTo>
                    <a:lnTo>
                      <a:pt x="125" y="1217"/>
                    </a:lnTo>
                    <a:lnTo>
                      <a:pt x="59" y="1505"/>
                    </a:lnTo>
                    <a:lnTo>
                      <a:pt x="18" y="1798"/>
                    </a:lnTo>
                    <a:lnTo>
                      <a:pt x="0" y="2098"/>
                    </a:lnTo>
                    <a:lnTo>
                      <a:pt x="6" y="2404"/>
                    </a:lnTo>
                    <a:lnTo>
                      <a:pt x="29" y="2709"/>
                    </a:lnTo>
                    <a:lnTo>
                      <a:pt x="77" y="3015"/>
                    </a:lnTo>
                    <a:lnTo>
                      <a:pt x="149" y="3315"/>
                    </a:lnTo>
                    <a:lnTo>
                      <a:pt x="227" y="3573"/>
                    </a:lnTo>
                    <a:lnTo>
                      <a:pt x="316" y="3824"/>
                    </a:lnTo>
                    <a:lnTo>
                      <a:pt x="424" y="4076"/>
                    </a:lnTo>
                    <a:lnTo>
                      <a:pt x="544" y="4316"/>
                    </a:lnTo>
                    <a:lnTo>
                      <a:pt x="556" y="4316"/>
                    </a:lnTo>
                    <a:lnTo>
                      <a:pt x="436" y="4076"/>
                    </a:lnTo>
                    <a:lnTo>
                      <a:pt x="328" y="3824"/>
                    </a:lnTo>
                    <a:lnTo>
                      <a:pt x="239" y="3573"/>
                    </a:lnTo>
                    <a:lnTo>
                      <a:pt x="161" y="3315"/>
                    </a:lnTo>
                    <a:lnTo>
                      <a:pt x="89" y="3015"/>
                    </a:lnTo>
                    <a:lnTo>
                      <a:pt x="41" y="2709"/>
                    </a:lnTo>
                    <a:lnTo>
                      <a:pt x="18" y="2404"/>
                    </a:lnTo>
                    <a:lnTo>
                      <a:pt x="12" y="2098"/>
                    </a:lnTo>
                    <a:lnTo>
                      <a:pt x="12" y="209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7971" name="Freeform 19"/>
              <p:cNvSpPr>
                <a:spLocks/>
              </p:cNvSpPr>
              <p:nvPr userDrawn="1"/>
            </p:nvSpPr>
            <p:spPr bwMode="hidden">
              <a:xfrm>
                <a:off x="288" y="0"/>
                <a:ext cx="840" cy="4316"/>
              </a:xfrm>
              <a:custGeom>
                <a:avLst/>
                <a:gdLst>
                  <a:gd name="T0" fmla="*/ 18 w 837"/>
                  <a:gd name="T1" fmla="*/ 1948 h 4316"/>
                  <a:gd name="T2" fmla="*/ 48 w 837"/>
                  <a:gd name="T3" fmla="*/ 1708 h 4316"/>
                  <a:gd name="T4" fmla="*/ 96 w 837"/>
                  <a:gd name="T5" fmla="*/ 1475 h 4316"/>
                  <a:gd name="T6" fmla="*/ 161 w 837"/>
                  <a:gd name="T7" fmla="*/ 1235 h 4316"/>
                  <a:gd name="T8" fmla="*/ 251 w 837"/>
                  <a:gd name="T9" fmla="*/ 995 h 4316"/>
                  <a:gd name="T10" fmla="*/ 365 w 837"/>
                  <a:gd name="T11" fmla="*/ 755 h 4316"/>
                  <a:gd name="T12" fmla="*/ 496 w 837"/>
                  <a:gd name="T13" fmla="*/ 510 h 4316"/>
                  <a:gd name="T14" fmla="*/ 658 w 837"/>
                  <a:gd name="T15" fmla="*/ 258 h 4316"/>
                  <a:gd name="T16" fmla="*/ 741 w 837"/>
                  <a:gd name="T17" fmla="*/ 132 h 4316"/>
                  <a:gd name="T18" fmla="*/ 837 w 837"/>
                  <a:gd name="T19" fmla="*/ 0 h 4316"/>
                  <a:gd name="T20" fmla="*/ 825 w 837"/>
                  <a:gd name="T21" fmla="*/ 0 h 4316"/>
                  <a:gd name="T22" fmla="*/ 729 w 837"/>
                  <a:gd name="T23" fmla="*/ 132 h 4316"/>
                  <a:gd name="T24" fmla="*/ 640 w 837"/>
                  <a:gd name="T25" fmla="*/ 258 h 4316"/>
                  <a:gd name="T26" fmla="*/ 562 w 837"/>
                  <a:gd name="T27" fmla="*/ 384 h 4316"/>
                  <a:gd name="T28" fmla="*/ 484 w 837"/>
                  <a:gd name="T29" fmla="*/ 510 h 4316"/>
                  <a:gd name="T30" fmla="*/ 353 w 837"/>
                  <a:gd name="T31" fmla="*/ 755 h 4316"/>
                  <a:gd name="T32" fmla="*/ 239 w 837"/>
                  <a:gd name="T33" fmla="*/ 995 h 4316"/>
                  <a:gd name="T34" fmla="*/ 150 w 837"/>
                  <a:gd name="T35" fmla="*/ 1235 h 4316"/>
                  <a:gd name="T36" fmla="*/ 84 w 837"/>
                  <a:gd name="T37" fmla="*/ 1469 h 4316"/>
                  <a:gd name="T38" fmla="*/ 36 w 837"/>
                  <a:gd name="T39" fmla="*/ 1702 h 4316"/>
                  <a:gd name="T40" fmla="*/ 6 w 837"/>
                  <a:gd name="T41" fmla="*/ 1942 h 4316"/>
                  <a:gd name="T42" fmla="*/ 0 w 837"/>
                  <a:gd name="T43" fmla="*/ 2200 h 4316"/>
                  <a:gd name="T44" fmla="*/ 12 w 837"/>
                  <a:gd name="T45" fmla="*/ 2470 h 4316"/>
                  <a:gd name="T46" fmla="*/ 48 w 837"/>
                  <a:gd name="T47" fmla="*/ 2739 h 4316"/>
                  <a:gd name="T48" fmla="*/ 114 w 837"/>
                  <a:gd name="T49" fmla="*/ 3027 h 4316"/>
                  <a:gd name="T50" fmla="*/ 150 w 837"/>
                  <a:gd name="T51" fmla="*/ 3171 h 4316"/>
                  <a:gd name="T52" fmla="*/ 197 w 837"/>
                  <a:gd name="T53" fmla="*/ 3321 h 4316"/>
                  <a:gd name="T54" fmla="*/ 245 w 837"/>
                  <a:gd name="T55" fmla="*/ 3477 h 4316"/>
                  <a:gd name="T56" fmla="*/ 305 w 837"/>
                  <a:gd name="T57" fmla="*/ 3639 h 4316"/>
                  <a:gd name="T58" fmla="*/ 365 w 837"/>
                  <a:gd name="T59" fmla="*/ 3800 h 4316"/>
                  <a:gd name="T60" fmla="*/ 437 w 837"/>
                  <a:gd name="T61" fmla="*/ 3968 h 4316"/>
                  <a:gd name="T62" fmla="*/ 508 w 837"/>
                  <a:gd name="T63" fmla="*/ 4136 h 4316"/>
                  <a:gd name="T64" fmla="*/ 592 w 837"/>
                  <a:gd name="T65" fmla="*/ 4316 h 4316"/>
                  <a:gd name="T66" fmla="*/ 604 w 837"/>
                  <a:gd name="T67" fmla="*/ 4316 h 4316"/>
                  <a:gd name="T68" fmla="*/ 520 w 837"/>
                  <a:gd name="T69" fmla="*/ 4136 h 4316"/>
                  <a:gd name="T70" fmla="*/ 448 w 837"/>
                  <a:gd name="T71" fmla="*/ 3968 h 4316"/>
                  <a:gd name="T72" fmla="*/ 377 w 837"/>
                  <a:gd name="T73" fmla="*/ 3800 h 4316"/>
                  <a:gd name="T74" fmla="*/ 317 w 837"/>
                  <a:gd name="T75" fmla="*/ 3639 h 4316"/>
                  <a:gd name="T76" fmla="*/ 257 w 837"/>
                  <a:gd name="T77" fmla="*/ 3477 h 4316"/>
                  <a:gd name="T78" fmla="*/ 209 w 837"/>
                  <a:gd name="T79" fmla="*/ 3327 h 4316"/>
                  <a:gd name="T80" fmla="*/ 161 w 837"/>
                  <a:gd name="T81" fmla="*/ 3171 h 4316"/>
                  <a:gd name="T82" fmla="*/ 126 w 837"/>
                  <a:gd name="T83" fmla="*/ 3027 h 4316"/>
                  <a:gd name="T84" fmla="*/ 60 w 837"/>
                  <a:gd name="T85" fmla="*/ 2739 h 4316"/>
                  <a:gd name="T86" fmla="*/ 24 w 837"/>
                  <a:gd name="T87" fmla="*/ 2470 h 4316"/>
                  <a:gd name="T88" fmla="*/ 12 w 837"/>
                  <a:gd name="T89" fmla="*/ 2206 h 4316"/>
                  <a:gd name="T90" fmla="*/ 18 w 837"/>
                  <a:gd name="T91" fmla="*/ 1948 h 4316"/>
                  <a:gd name="T92" fmla="*/ 18 w 837"/>
                  <a:gd name="T93" fmla="*/ 1948 h 43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837" h="4316">
                    <a:moveTo>
                      <a:pt x="18" y="1948"/>
                    </a:moveTo>
                    <a:lnTo>
                      <a:pt x="48" y="1708"/>
                    </a:lnTo>
                    <a:lnTo>
                      <a:pt x="96" y="1475"/>
                    </a:lnTo>
                    <a:lnTo>
                      <a:pt x="161" y="1235"/>
                    </a:lnTo>
                    <a:lnTo>
                      <a:pt x="251" y="995"/>
                    </a:lnTo>
                    <a:lnTo>
                      <a:pt x="365" y="755"/>
                    </a:lnTo>
                    <a:lnTo>
                      <a:pt x="496" y="510"/>
                    </a:lnTo>
                    <a:lnTo>
                      <a:pt x="658" y="258"/>
                    </a:lnTo>
                    <a:lnTo>
                      <a:pt x="741" y="132"/>
                    </a:lnTo>
                    <a:lnTo>
                      <a:pt x="837" y="0"/>
                    </a:lnTo>
                    <a:lnTo>
                      <a:pt x="825" y="0"/>
                    </a:lnTo>
                    <a:lnTo>
                      <a:pt x="729" y="132"/>
                    </a:lnTo>
                    <a:lnTo>
                      <a:pt x="640" y="258"/>
                    </a:lnTo>
                    <a:lnTo>
                      <a:pt x="562" y="384"/>
                    </a:lnTo>
                    <a:lnTo>
                      <a:pt x="484" y="510"/>
                    </a:lnTo>
                    <a:lnTo>
                      <a:pt x="353" y="755"/>
                    </a:lnTo>
                    <a:lnTo>
                      <a:pt x="239" y="995"/>
                    </a:lnTo>
                    <a:lnTo>
                      <a:pt x="150" y="1235"/>
                    </a:lnTo>
                    <a:lnTo>
                      <a:pt x="84" y="1469"/>
                    </a:lnTo>
                    <a:lnTo>
                      <a:pt x="36" y="1702"/>
                    </a:lnTo>
                    <a:lnTo>
                      <a:pt x="6" y="1942"/>
                    </a:lnTo>
                    <a:lnTo>
                      <a:pt x="0" y="2200"/>
                    </a:lnTo>
                    <a:lnTo>
                      <a:pt x="12" y="2470"/>
                    </a:lnTo>
                    <a:lnTo>
                      <a:pt x="48" y="2739"/>
                    </a:lnTo>
                    <a:lnTo>
                      <a:pt x="114" y="3027"/>
                    </a:lnTo>
                    <a:lnTo>
                      <a:pt x="150" y="3171"/>
                    </a:lnTo>
                    <a:lnTo>
                      <a:pt x="197" y="3321"/>
                    </a:lnTo>
                    <a:lnTo>
                      <a:pt x="245" y="3477"/>
                    </a:lnTo>
                    <a:lnTo>
                      <a:pt x="305" y="3639"/>
                    </a:lnTo>
                    <a:lnTo>
                      <a:pt x="365" y="3800"/>
                    </a:lnTo>
                    <a:lnTo>
                      <a:pt x="437" y="3968"/>
                    </a:lnTo>
                    <a:lnTo>
                      <a:pt x="508" y="4136"/>
                    </a:lnTo>
                    <a:lnTo>
                      <a:pt x="592" y="4316"/>
                    </a:lnTo>
                    <a:lnTo>
                      <a:pt x="604" y="4316"/>
                    </a:lnTo>
                    <a:lnTo>
                      <a:pt x="520" y="4136"/>
                    </a:lnTo>
                    <a:lnTo>
                      <a:pt x="448" y="3968"/>
                    </a:lnTo>
                    <a:lnTo>
                      <a:pt x="377" y="3800"/>
                    </a:lnTo>
                    <a:lnTo>
                      <a:pt x="317" y="3639"/>
                    </a:lnTo>
                    <a:lnTo>
                      <a:pt x="257" y="3477"/>
                    </a:lnTo>
                    <a:lnTo>
                      <a:pt x="209" y="3327"/>
                    </a:lnTo>
                    <a:lnTo>
                      <a:pt x="161" y="3171"/>
                    </a:lnTo>
                    <a:lnTo>
                      <a:pt x="126" y="3027"/>
                    </a:lnTo>
                    <a:lnTo>
                      <a:pt x="60" y="2739"/>
                    </a:lnTo>
                    <a:lnTo>
                      <a:pt x="24" y="2470"/>
                    </a:lnTo>
                    <a:lnTo>
                      <a:pt x="12" y="2206"/>
                    </a:lnTo>
                    <a:lnTo>
                      <a:pt x="18" y="1948"/>
                    </a:lnTo>
                    <a:lnTo>
                      <a:pt x="18" y="1948"/>
                    </a:lnTo>
                    <a:close/>
                  </a:path>
                </a:pathLst>
              </a:custGeom>
              <a:gradFill rotWithShape="0">
                <a:gsLst>
                  <a:gs pos="0">
                    <a:schemeClr val="bg1"/>
                  </a:gs>
                  <a:gs pos="100000">
                    <a:schemeClr val="bg1">
                      <a:gamma/>
                      <a:shade val="66667"/>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grpSp>
        <p:sp>
          <p:nvSpPr>
            <p:cNvPr id="637972" name="Freeform 20"/>
            <p:cNvSpPr>
              <a:spLocks/>
            </p:cNvSpPr>
            <p:nvPr/>
          </p:nvSpPr>
          <p:spPr bwMode="hidden">
            <a:xfrm>
              <a:off x="6" y="2901"/>
              <a:ext cx="606" cy="1415"/>
            </a:xfrm>
            <a:custGeom>
              <a:avLst/>
              <a:gdLst>
                <a:gd name="T0" fmla="*/ 0 w 604"/>
                <a:gd name="T1" fmla="*/ 54 h 1415"/>
                <a:gd name="T2" fmla="*/ 42 w 604"/>
                <a:gd name="T3" fmla="*/ 228 h 1415"/>
                <a:gd name="T4" fmla="*/ 96 w 604"/>
                <a:gd name="T5" fmla="*/ 402 h 1415"/>
                <a:gd name="T6" fmla="*/ 161 w 604"/>
                <a:gd name="T7" fmla="*/ 576 h 1415"/>
                <a:gd name="T8" fmla="*/ 227 w 604"/>
                <a:gd name="T9" fmla="*/ 744 h 1415"/>
                <a:gd name="T10" fmla="*/ 305 w 604"/>
                <a:gd name="T11" fmla="*/ 917 h 1415"/>
                <a:gd name="T12" fmla="*/ 389 w 604"/>
                <a:gd name="T13" fmla="*/ 1085 h 1415"/>
                <a:gd name="T14" fmla="*/ 484 w 604"/>
                <a:gd name="T15" fmla="*/ 1253 h 1415"/>
                <a:gd name="T16" fmla="*/ 586 w 604"/>
                <a:gd name="T17" fmla="*/ 1415 h 1415"/>
                <a:gd name="T18" fmla="*/ 604 w 604"/>
                <a:gd name="T19" fmla="*/ 1415 h 1415"/>
                <a:gd name="T20" fmla="*/ 496 w 604"/>
                <a:gd name="T21" fmla="*/ 1247 h 1415"/>
                <a:gd name="T22" fmla="*/ 401 w 604"/>
                <a:gd name="T23" fmla="*/ 1073 h 1415"/>
                <a:gd name="T24" fmla="*/ 311 w 604"/>
                <a:gd name="T25" fmla="*/ 899 h 1415"/>
                <a:gd name="T26" fmla="*/ 233 w 604"/>
                <a:gd name="T27" fmla="*/ 720 h 1415"/>
                <a:gd name="T28" fmla="*/ 161 w 604"/>
                <a:gd name="T29" fmla="*/ 546 h 1415"/>
                <a:gd name="T30" fmla="*/ 102 w 604"/>
                <a:gd name="T31" fmla="*/ 366 h 1415"/>
                <a:gd name="T32" fmla="*/ 48 w 604"/>
                <a:gd name="T33" fmla="*/ 180 h 1415"/>
                <a:gd name="T34" fmla="*/ 0 w 604"/>
                <a:gd name="T35" fmla="*/ 0 h 1415"/>
                <a:gd name="T36" fmla="*/ 0 w 604"/>
                <a:gd name="T37" fmla="*/ 54 h 1415"/>
                <a:gd name="T38" fmla="*/ 0 w 604"/>
                <a:gd name="T39" fmla="*/ 54 h 14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604" h="1415">
                  <a:moveTo>
                    <a:pt x="0" y="54"/>
                  </a:moveTo>
                  <a:lnTo>
                    <a:pt x="42" y="228"/>
                  </a:lnTo>
                  <a:lnTo>
                    <a:pt x="96" y="402"/>
                  </a:lnTo>
                  <a:lnTo>
                    <a:pt x="161" y="576"/>
                  </a:lnTo>
                  <a:lnTo>
                    <a:pt x="227" y="744"/>
                  </a:lnTo>
                  <a:lnTo>
                    <a:pt x="305" y="917"/>
                  </a:lnTo>
                  <a:lnTo>
                    <a:pt x="389" y="1085"/>
                  </a:lnTo>
                  <a:lnTo>
                    <a:pt x="484" y="1253"/>
                  </a:lnTo>
                  <a:lnTo>
                    <a:pt x="586" y="1415"/>
                  </a:lnTo>
                  <a:lnTo>
                    <a:pt x="604" y="1415"/>
                  </a:lnTo>
                  <a:lnTo>
                    <a:pt x="496" y="1247"/>
                  </a:lnTo>
                  <a:lnTo>
                    <a:pt x="401" y="1073"/>
                  </a:lnTo>
                  <a:lnTo>
                    <a:pt x="311" y="899"/>
                  </a:lnTo>
                  <a:lnTo>
                    <a:pt x="233" y="720"/>
                  </a:lnTo>
                  <a:lnTo>
                    <a:pt x="161" y="546"/>
                  </a:lnTo>
                  <a:lnTo>
                    <a:pt x="102" y="366"/>
                  </a:lnTo>
                  <a:lnTo>
                    <a:pt x="48" y="180"/>
                  </a:lnTo>
                  <a:lnTo>
                    <a:pt x="0" y="0"/>
                  </a:lnTo>
                  <a:lnTo>
                    <a:pt x="0" y="54"/>
                  </a:lnTo>
                  <a:lnTo>
                    <a:pt x="0" y="54"/>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7973" name="Freeform 21"/>
            <p:cNvSpPr>
              <a:spLocks/>
            </p:cNvSpPr>
            <p:nvPr/>
          </p:nvSpPr>
          <p:spPr bwMode="hidden">
            <a:xfrm>
              <a:off x="6" y="3890"/>
              <a:ext cx="228" cy="426"/>
            </a:xfrm>
            <a:custGeom>
              <a:avLst/>
              <a:gdLst>
                <a:gd name="T0" fmla="*/ 0 w 227"/>
                <a:gd name="T1" fmla="*/ 30 h 426"/>
                <a:gd name="T2" fmla="*/ 108 w 227"/>
                <a:gd name="T3" fmla="*/ 240 h 426"/>
                <a:gd name="T4" fmla="*/ 215 w 227"/>
                <a:gd name="T5" fmla="*/ 426 h 426"/>
                <a:gd name="T6" fmla="*/ 227 w 227"/>
                <a:gd name="T7" fmla="*/ 426 h 426"/>
                <a:gd name="T8" fmla="*/ 167 w 227"/>
                <a:gd name="T9" fmla="*/ 330 h 426"/>
                <a:gd name="T10" fmla="*/ 114 w 227"/>
                <a:gd name="T11" fmla="*/ 222 h 426"/>
                <a:gd name="T12" fmla="*/ 0 w 227"/>
                <a:gd name="T13" fmla="*/ 0 h 426"/>
                <a:gd name="T14" fmla="*/ 0 w 227"/>
                <a:gd name="T15" fmla="*/ 30 h 426"/>
                <a:gd name="T16" fmla="*/ 0 w 227"/>
                <a:gd name="T17" fmla="*/ 30 h 4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227" h="426">
                  <a:moveTo>
                    <a:pt x="0" y="30"/>
                  </a:moveTo>
                  <a:lnTo>
                    <a:pt x="108" y="240"/>
                  </a:lnTo>
                  <a:lnTo>
                    <a:pt x="215" y="426"/>
                  </a:lnTo>
                  <a:lnTo>
                    <a:pt x="227" y="426"/>
                  </a:lnTo>
                  <a:lnTo>
                    <a:pt x="167" y="330"/>
                  </a:lnTo>
                  <a:lnTo>
                    <a:pt x="114" y="222"/>
                  </a:lnTo>
                  <a:lnTo>
                    <a:pt x="0" y="0"/>
                  </a:lnTo>
                  <a:lnTo>
                    <a:pt x="0" y="30"/>
                  </a:lnTo>
                  <a:lnTo>
                    <a:pt x="0" y="30"/>
                  </a:lnTo>
                  <a:close/>
                </a:path>
              </a:pathLst>
            </a:custGeom>
            <a:gradFill rotWithShape="0">
              <a:gsLst>
                <a:gs pos="0">
                  <a:schemeClr val="bg2"/>
                </a:gs>
                <a:gs pos="100000">
                  <a:schemeClr val="bg2">
                    <a:gamma/>
                    <a:shade val="60784"/>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637974" name="Freeform 22"/>
            <p:cNvSpPr>
              <a:spLocks/>
            </p:cNvSpPr>
            <p:nvPr/>
          </p:nvSpPr>
          <p:spPr bwMode="hidden">
            <a:xfrm>
              <a:off x="4776" y="0"/>
              <a:ext cx="984" cy="1786"/>
            </a:xfrm>
            <a:custGeom>
              <a:avLst/>
              <a:gdLst>
                <a:gd name="T0" fmla="*/ 981 w 981"/>
                <a:gd name="T1" fmla="*/ 1786 h 1786"/>
                <a:gd name="T2" fmla="*/ 981 w 981"/>
                <a:gd name="T3" fmla="*/ 1720 h 1786"/>
                <a:gd name="T4" fmla="*/ 969 w 981"/>
                <a:gd name="T5" fmla="*/ 1666 h 1786"/>
                <a:gd name="T6" fmla="*/ 957 w 981"/>
                <a:gd name="T7" fmla="*/ 1613 h 1786"/>
                <a:gd name="T8" fmla="*/ 921 w 981"/>
                <a:gd name="T9" fmla="*/ 1487 h 1786"/>
                <a:gd name="T10" fmla="*/ 885 w 981"/>
                <a:gd name="T11" fmla="*/ 1361 h 1786"/>
                <a:gd name="T12" fmla="*/ 796 w 981"/>
                <a:gd name="T13" fmla="*/ 1121 h 1786"/>
                <a:gd name="T14" fmla="*/ 682 w 981"/>
                <a:gd name="T15" fmla="*/ 899 h 1786"/>
                <a:gd name="T16" fmla="*/ 562 w 981"/>
                <a:gd name="T17" fmla="*/ 689 h 1786"/>
                <a:gd name="T18" fmla="*/ 431 w 981"/>
                <a:gd name="T19" fmla="*/ 498 h 1786"/>
                <a:gd name="T20" fmla="*/ 293 w 981"/>
                <a:gd name="T21" fmla="*/ 318 h 1786"/>
                <a:gd name="T22" fmla="*/ 150 w 981"/>
                <a:gd name="T23" fmla="*/ 150 h 1786"/>
                <a:gd name="T24" fmla="*/ 12 w 981"/>
                <a:gd name="T25" fmla="*/ 0 h 1786"/>
                <a:gd name="T26" fmla="*/ 0 w 981"/>
                <a:gd name="T27" fmla="*/ 0 h 1786"/>
                <a:gd name="T28" fmla="*/ 138 w 981"/>
                <a:gd name="T29" fmla="*/ 150 h 1786"/>
                <a:gd name="T30" fmla="*/ 275 w 981"/>
                <a:gd name="T31" fmla="*/ 318 h 1786"/>
                <a:gd name="T32" fmla="*/ 413 w 981"/>
                <a:gd name="T33" fmla="*/ 498 h 1786"/>
                <a:gd name="T34" fmla="*/ 545 w 981"/>
                <a:gd name="T35" fmla="*/ 689 h 1786"/>
                <a:gd name="T36" fmla="*/ 670 w 981"/>
                <a:gd name="T37" fmla="*/ 899 h 1786"/>
                <a:gd name="T38" fmla="*/ 778 w 981"/>
                <a:gd name="T39" fmla="*/ 1121 h 1786"/>
                <a:gd name="T40" fmla="*/ 873 w 981"/>
                <a:gd name="T41" fmla="*/ 1361 h 1786"/>
                <a:gd name="T42" fmla="*/ 909 w 981"/>
                <a:gd name="T43" fmla="*/ 1487 h 1786"/>
                <a:gd name="T44" fmla="*/ 945 w 981"/>
                <a:gd name="T45" fmla="*/ 1619 h 1786"/>
                <a:gd name="T46" fmla="*/ 963 w 981"/>
                <a:gd name="T47" fmla="*/ 1702 h 1786"/>
                <a:gd name="T48" fmla="*/ 981 w 981"/>
                <a:gd name="T49" fmla="*/ 1786 h 1786"/>
                <a:gd name="T50" fmla="*/ 981 w 981"/>
                <a:gd name="T51" fmla="*/ 1786 h 178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981" h="1786">
                  <a:moveTo>
                    <a:pt x="981" y="1786"/>
                  </a:moveTo>
                  <a:lnTo>
                    <a:pt x="981" y="1720"/>
                  </a:lnTo>
                  <a:lnTo>
                    <a:pt x="969" y="1666"/>
                  </a:lnTo>
                  <a:lnTo>
                    <a:pt x="957" y="1613"/>
                  </a:lnTo>
                  <a:lnTo>
                    <a:pt x="921" y="1487"/>
                  </a:lnTo>
                  <a:lnTo>
                    <a:pt x="885" y="1361"/>
                  </a:lnTo>
                  <a:lnTo>
                    <a:pt x="796" y="1121"/>
                  </a:lnTo>
                  <a:lnTo>
                    <a:pt x="682" y="899"/>
                  </a:lnTo>
                  <a:lnTo>
                    <a:pt x="562" y="689"/>
                  </a:lnTo>
                  <a:lnTo>
                    <a:pt x="431" y="498"/>
                  </a:lnTo>
                  <a:lnTo>
                    <a:pt x="293" y="318"/>
                  </a:lnTo>
                  <a:lnTo>
                    <a:pt x="150" y="150"/>
                  </a:lnTo>
                  <a:lnTo>
                    <a:pt x="12" y="0"/>
                  </a:lnTo>
                  <a:lnTo>
                    <a:pt x="0" y="0"/>
                  </a:lnTo>
                  <a:lnTo>
                    <a:pt x="138" y="150"/>
                  </a:lnTo>
                  <a:lnTo>
                    <a:pt x="275" y="318"/>
                  </a:lnTo>
                  <a:lnTo>
                    <a:pt x="413" y="498"/>
                  </a:lnTo>
                  <a:lnTo>
                    <a:pt x="545" y="689"/>
                  </a:lnTo>
                  <a:lnTo>
                    <a:pt x="670" y="899"/>
                  </a:lnTo>
                  <a:lnTo>
                    <a:pt x="778" y="1121"/>
                  </a:lnTo>
                  <a:lnTo>
                    <a:pt x="873" y="1361"/>
                  </a:lnTo>
                  <a:lnTo>
                    <a:pt x="909" y="1487"/>
                  </a:lnTo>
                  <a:lnTo>
                    <a:pt x="945" y="1619"/>
                  </a:lnTo>
                  <a:lnTo>
                    <a:pt x="963" y="1702"/>
                  </a:lnTo>
                  <a:lnTo>
                    <a:pt x="981" y="1786"/>
                  </a:lnTo>
                  <a:lnTo>
                    <a:pt x="981" y="1786"/>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39" name="Freeform 23"/>
            <p:cNvSpPr>
              <a:spLocks/>
            </p:cNvSpPr>
            <p:nvPr/>
          </p:nvSpPr>
          <p:spPr bwMode="hidden">
            <a:xfrm>
              <a:off x="5041" y="0"/>
              <a:ext cx="719" cy="845"/>
            </a:xfrm>
            <a:custGeom>
              <a:avLst/>
              <a:gdLst>
                <a:gd name="T0" fmla="*/ 723 w 717"/>
                <a:gd name="T1" fmla="*/ 845 h 845"/>
                <a:gd name="T2" fmla="*/ 723 w 717"/>
                <a:gd name="T3" fmla="*/ 821 h 845"/>
                <a:gd name="T4" fmla="*/ 580 w 717"/>
                <a:gd name="T5" fmla="*/ 605 h 845"/>
                <a:gd name="T6" fmla="*/ 409 w 717"/>
                <a:gd name="T7" fmla="*/ 396 h 845"/>
                <a:gd name="T8" fmla="*/ 224 w 717"/>
                <a:gd name="T9" fmla="*/ 192 h 845"/>
                <a:gd name="T10" fmla="*/ 17 w 717"/>
                <a:gd name="T11" fmla="*/ 0 h 845"/>
                <a:gd name="T12" fmla="*/ 0 w 717"/>
                <a:gd name="T13" fmla="*/ 0 h 845"/>
                <a:gd name="T14" fmla="*/ 212 w 717"/>
                <a:gd name="T15" fmla="*/ 198 h 845"/>
                <a:gd name="T16" fmla="*/ 403 w 717"/>
                <a:gd name="T17" fmla="*/ 408 h 845"/>
                <a:gd name="T18" fmla="*/ 574 w 717"/>
                <a:gd name="T19" fmla="*/ 623 h 845"/>
                <a:gd name="T20" fmla="*/ 723 w 717"/>
                <a:gd name="T21" fmla="*/ 845 h 845"/>
                <a:gd name="T22" fmla="*/ 723 w 717"/>
                <a:gd name="T23" fmla="*/ 845 h 845"/>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717" h="845">
                  <a:moveTo>
                    <a:pt x="717" y="845"/>
                  </a:moveTo>
                  <a:lnTo>
                    <a:pt x="717" y="821"/>
                  </a:lnTo>
                  <a:lnTo>
                    <a:pt x="574" y="605"/>
                  </a:lnTo>
                  <a:lnTo>
                    <a:pt x="406" y="396"/>
                  </a:lnTo>
                  <a:lnTo>
                    <a:pt x="221" y="192"/>
                  </a:lnTo>
                  <a:lnTo>
                    <a:pt x="17" y="0"/>
                  </a:lnTo>
                  <a:lnTo>
                    <a:pt x="0" y="0"/>
                  </a:lnTo>
                  <a:lnTo>
                    <a:pt x="209" y="198"/>
                  </a:lnTo>
                  <a:lnTo>
                    <a:pt x="400" y="408"/>
                  </a:lnTo>
                  <a:lnTo>
                    <a:pt x="568" y="623"/>
                  </a:lnTo>
                  <a:lnTo>
                    <a:pt x="717" y="845"/>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0" name="Freeform 24"/>
            <p:cNvSpPr>
              <a:spLocks/>
            </p:cNvSpPr>
            <p:nvPr/>
          </p:nvSpPr>
          <p:spPr bwMode="hidden">
            <a:xfrm>
              <a:off x="5352" y="0"/>
              <a:ext cx="408" cy="414"/>
            </a:xfrm>
            <a:custGeom>
              <a:avLst/>
              <a:gdLst>
                <a:gd name="T0" fmla="*/ 410 w 407"/>
                <a:gd name="T1" fmla="*/ 414 h 414"/>
                <a:gd name="T2" fmla="*/ 410 w 407"/>
                <a:gd name="T3" fmla="*/ 396 h 414"/>
                <a:gd name="T4" fmla="*/ 225 w 407"/>
                <a:gd name="T5" fmla="*/ 192 h 414"/>
                <a:gd name="T6" fmla="*/ 12 w 407"/>
                <a:gd name="T7" fmla="*/ 0 h 414"/>
                <a:gd name="T8" fmla="*/ 0 w 407"/>
                <a:gd name="T9" fmla="*/ 0 h 414"/>
                <a:gd name="T10" fmla="*/ 108 w 407"/>
                <a:gd name="T11" fmla="*/ 102 h 414"/>
                <a:gd name="T12" fmla="*/ 219 w 407"/>
                <a:gd name="T13" fmla="*/ 204 h 414"/>
                <a:gd name="T14" fmla="*/ 410 w 407"/>
                <a:gd name="T15" fmla="*/ 414 h 414"/>
                <a:gd name="T16" fmla="*/ 410 w 407"/>
                <a:gd name="T17" fmla="*/ 414 h 414"/>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407" h="414">
                  <a:moveTo>
                    <a:pt x="407" y="414"/>
                  </a:moveTo>
                  <a:lnTo>
                    <a:pt x="407" y="396"/>
                  </a:lnTo>
                  <a:lnTo>
                    <a:pt x="222" y="192"/>
                  </a:lnTo>
                  <a:lnTo>
                    <a:pt x="12" y="0"/>
                  </a:lnTo>
                  <a:lnTo>
                    <a:pt x="0" y="0"/>
                  </a:lnTo>
                  <a:lnTo>
                    <a:pt x="108" y="102"/>
                  </a:lnTo>
                  <a:lnTo>
                    <a:pt x="216" y="204"/>
                  </a:lnTo>
                  <a:lnTo>
                    <a:pt x="407" y="414"/>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37977" name="Freeform 25"/>
            <p:cNvSpPr>
              <a:spLocks/>
            </p:cNvSpPr>
            <p:nvPr/>
          </p:nvSpPr>
          <p:spPr bwMode="hidden">
            <a:xfrm>
              <a:off x="6" y="0"/>
              <a:ext cx="858" cy="1409"/>
            </a:xfrm>
            <a:custGeom>
              <a:avLst/>
              <a:gdLst>
                <a:gd name="T0" fmla="*/ 0 w 855"/>
                <a:gd name="T1" fmla="*/ 1361 h 1409"/>
                <a:gd name="T2" fmla="*/ 0 w 855"/>
                <a:gd name="T3" fmla="*/ 1409 h 1409"/>
                <a:gd name="T4" fmla="*/ 54 w 855"/>
                <a:gd name="T5" fmla="*/ 1211 h 1409"/>
                <a:gd name="T6" fmla="*/ 126 w 855"/>
                <a:gd name="T7" fmla="*/ 1013 h 1409"/>
                <a:gd name="T8" fmla="*/ 215 w 855"/>
                <a:gd name="T9" fmla="*/ 827 h 1409"/>
                <a:gd name="T10" fmla="*/ 311 w 855"/>
                <a:gd name="T11" fmla="*/ 647 h 1409"/>
                <a:gd name="T12" fmla="*/ 431 w 855"/>
                <a:gd name="T13" fmla="*/ 474 h 1409"/>
                <a:gd name="T14" fmla="*/ 556 w 855"/>
                <a:gd name="T15" fmla="*/ 312 h 1409"/>
                <a:gd name="T16" fmla="*/ 700 w 855"/>
                <a:gd name="T17" fmla="*/ 150 h 1409"/>
                <a:gd name="T18" fmla="*/ 855 w 855"/>
                <a:gd name="T19" fmla="*/ 0 h 1409"/>
                <a:gd name="T20" fmla="*/ 837 w 855"/>
                <a:gd name="T21" fmla="*/ 0 h 1409"/>
                <a:gd name="T22" fmla="*/ 688 w 855"/>
                <a:gd name="T23" fmla="*/ 144 h 1409"/>
                <a:gd name="T24" fmla="*/ 550 w 855"/>
                <a:gd name="T25" fmla="*/ 300 h 1409"/>
                <a:gd name="T26" fmla="*/ 425 w 855"/>
                <a:gd name="T27" fmla="*/ 462 h 1409"/>
                <a:gd name="T28" fmla="*/ 311 w 855"/>
                <a:gd name="T29" fmla="*/ 629 h 1409"/>
                <a:gd name="T30" fmla="*/ 215 w 855"/>
                <a:gd name="T31" fmla="*/ 803 h 1409"/>
                <a:gd name="T32" fmla="*/ 132 w 855"/>
                <a:gd name="T33" fmla="*/ 983 h 1409"/>
                <a:gd name="T34" fmla="*/ 60 w 855"/>
                <a:gd name="T35" fmla="*/ 1169 h 1409"/>
                <a:gd name="T36" fmla="*/ 0 w 855"/>
                <a:gd name="T37" fmla="*/ 1361 h 1409"/>
                <a:gd name="T38" fmla="*/ 0 w 855"/>
                <a:gd name="T39" fmla="*/ 1361 h 14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855" h="1409">
                  <a:moveTo>
                    <a:pt x="0" y="1361"/>
                  </a:moveTo>
                  <a:lnTo>
                    <a:pt x="0" y="1409"/>
                  </a:lnTo>
                  <a:lnTo>
                    <a:pt x="54" y="1211"/>
                  </a:lnTo>
                  <a:lnTo>
                    <a:pt x="126" y="1013"/>
                  </a:lnTo>
                  <a:lnTo>
                    <a:pt x="215" y="827"/>
                  </a:lnTo>
                  <a:lnTo>
                    <a:pt x="311" y="647"/>
                  </a:lnTo>
                  <a:lnTo>
                    <a:pt x="431" y="474"/>
                  </a:lnTo>
                  <a:lnTo>
                    <a:pt x="556" y="312"/>
                  </a:lnTo>
                  <a:lnTo>
                    <a:pt x="700" y="150"/>
                  </a:lnTo>
                  <a:lnTo>
                    <a:pt x="855" y="0"/>
                  </a:lnTo>
                  <a:lnTo>
                    <a:pt x="837" y="0"/>
                  </a:lnTo>
                  <a:lnTo>
                    <a:pt x="688" y="144"/>
                  </a:lnTo>
                  <a:lnTo>
                    <a:pt x="550" y="300"/>
                  </a:lnTo>
                  <a:lnTo>
                    <a:pt x="425" y="462"/>
                  </a:lnTo>
                  <a:lnTo>
                    <a:pt x="311" y="629"/>
                  </a:lnTo>
                  <a:lnTo>
                    <a:pt x="215" y="803"/>
                  </a:lnTo>
                  <a:lnTo>
                    <a:pt x="132" y="983"/>
                  </a:lnTo>
                  <a:lnTo>
                    <a:pt x="60" y="1169"/>
                  </a:lnTo>
                  <a:lnTo>
                    <a:pt x="0" y="1361"/>
                  </a:lnTo>
                  <a:lnTo>
                    <a:pt x="0" y="1361"/>
                  </a:lnTo>
                  <a:close/>
                </a:path>
              </a:pathLst>
            </a:custGeom>
            <a:gradFill rotWithShape="0">
              <a:gsLst>
                <a:gs pos="0">
                  <a:schemeClr val="bg1"/>
                </a:gs>
                <a:gs pos="100000">
                  <a:schemeClr val="bg1">
                    <a:gamma/>
                    <a:shade val="94118"/>
                    <a:invGamma/>
                  </a:schemeClr>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pPr>
                <a:defRPr/>
              </a:pPr>
              <a:endParaRPr lang="en-US"/>
            </a:p>
          </p:txBody>
        </p:sp>
        <p:sp>
          <p:nvSpPr>
            <p:cNvPr id="1042" name="Freeform 26"/>
            <p:cNvSpPr>
              <a:spLocks/>
            </p:cNvSpPr>
            <p:nvPr/>
          </p:nvSpPr>
          <p:spPr bwMode="hidden">
            <a:xfrm>
              <a:off x="6" y="0"/>
              <a:ext cx="588" cy="599"/>
            </a:xfrm>
            <a:custGeom>
              <a:avLst/>
              <a:gdLst>
                <a:gd name="T0" fmla="*/ 592 w 586"/>
                <a:gd name="T1" fmla="*/ 0 h 599"/>
                <a:gd name="T2" fmla="*/ 574 w 586"/>
                <a:gd name="T3" fmla="*/ 0 h 599"/>
                <a:gd name="T4" fmla="*/ 410 w 586"/>
                <a:gd name="T5" fmla="*/ 132 h 599"/>
                <a:gd name="T6" fmla="*/ 260 w 586"/>
                <a:gd name="T7" fmla="*/ 270 h 599"/>
                <a:gd name="T8" fmla="*/ 120 w 586"/>
                <a:gd name="T9" fmla="*/ 420 h 599"/>
                <a:gd name="T10" fmla="*/ 0 w 586"/>
                <a:gd name="T11" fmla="*/ 575 h 599"/>
                <a:gd name="T12" fmla="*/ 0 w 586"/>
                <a:gd name="T13" fmla="*/ 599 h 599"/>
                <a:gd name="T14" fmla="*/ 120 w 586"/>
                <a:gd name="T15" fmla="*/ 432 h 599"/>
                <a:gd name="T16" fmla="*/ 260 w 586"/>
                <a:gd name="T17" fmla="*/ 282 h 599"/>
                <a:gd name="T18" fmla="*/ 416 w 586"/>
                <a:gd name="T19" fmla="*/ 138 h 599"/>
                <a:gd name="T20" fmla="*/ 592 w 586"/>
                <a:gd name="T21" fmla="*/ 0 h 599"/>
                <a:gd name="T22" fmla="*/ 592 w 586"/>
                <a:gd name="T23" fmla="*/ 0 h 599"/>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Lst>
              <a:ahLst/>
              <a:cxnLst>
                <a:cxn ang="T24">
                  <a:pos x="T0" y="T1"/>
                </a:cxn>
                <a:cxn ang="T25">
                  <a:pos x="T2" y="T3"/>
                </a:cxn>
                <a:cxn ang="T26">
                  <a:pos x="T4" y="T5"/>
                </a:cxn>
                <a:cxn ang="T27">
                  <a:pos x="T6" y="T7"/>
                </a:cxn>
                <a:cxn ang="T28">
                  <a:pos x="T8" y="T9"/>
                </a:cxn>
                <a:cxn ang="T29">
                  <a:pos x="T10" y="T11"/>
                </a:cxn>
                <a:cxn ang="T30">
                  <a:pos x="T12" y="T13"/>
                </a:cxn>
                <a:cxn ang="T31">
                  <a:pos x="T14" y="T15"/>
                </a:cxn>
                <a:cxn ang="T32">
                  <a:pos x="T16" y="T17"/>
                </a:cxn>
                <a:cxn ang="T33">
                  <a:pos x="T18" y="T19"/>
                </a:cxn>
                <a:cxn ang="T34">
                  <a:pos x="T20" y="T21"/>
                </a:cxn>
                <a:cxn ang="T35">
                  <a:pos x="T22" y="T23"/>
                </a:cxn>
              </a:cxnLst>
              <a:rect l="0" t="0" r="r" b="b"/>
              <a:pathLst>
                <a:path w="586" h="599">
                  <a:moveTo>
                    <a:pt x="586" y="0"/>
                  </a:moveTo>
                  <a:lnTo>
                    <a:pt x="568" y="0"/>
                  </a:lnTo>
                  <a:lnTo>
                    <a:pt x="407" y="132"/>
                  </a:lnTo>
                  <a:lnTo>
                    <a:pt x="257" y="270"/>
                  </a:lnTo>
                  <a:lnTo>
                    <a:pt x="120" y="420"/>
                  </a:lnTo>
                  <a:lnTo>
                    <a:pt x="0" y="575"/>
                  </a:lnTo>
                  <a:lnTo>
                    <a:pt x="0" y="599"/>
                  </a:lnTo>
                  <a:lnTo>
                    <a:pt x="120" y="432"/>
                  </a:lnTo>
                  <a:lnTo>
                    <a:pt x="257" y="282"/>
                  </a:lnTo>
                  <a:lnTo>
                    <a:pt x="413" y="138"/>
                  </a:lnTo>
                  <a:lnTo>
                    <a:pt x="586"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3" name="Freeform 27"/>
            <p:cNvSpPr>
              <a:spLocks/>
            </p:cNvSpPr>
            <p:nvPr/>
          </p:nvSpPr>
          <p:spPr bwMode="hidden">
            <a:xfrm>
              <a:off x="6" y="0"/>
              <a:ext cx="270" cy="252"/>
            </a:xfrm>
            <a:custGeom>
              <a:avLst/>
              <a:gdLst>
                <a:gd name="T0" fmla="*/ 272 w 269"/>
                <a:gd name="T1" fmla="*/ 0 h 252"/>
                <a:gd name="T2" fmla="*/ 254 w 269"/>
                <a:gd name="T3" fmla="*/ 0 h 252"/>
                <a:gd name="T4" fmla="*/ 120 w 269"/>
                <a:gd name="T5" fmla="*/ 114 h 252"/>
                <a:gd name="T6" fmla="*/ 60 w 269"/>
                <a:gd name="T7" fmla="*/ 174 h 252"/>
                <a:gd name="T8" fmla="*/ 0 w 269"/>
                <a:gd name="T9" fmla="*/ 234 h 252"/>
                <a:gd name="T10" fmla="*/ 0 w 269"/>
                <a:gd name="T11" fmla="*/ 252 h 252"/>
                <a:gd name="T12" fmla="*/ 126 w 269"/>
                <a:gd name="T13" fmla="*/ 120 h 252"/>
                <a:gd name="T14" fmla="*/ 272 w 269"/>
                <a:gd name="T15" fmla="*/ 0 h 252"/>
                <a:gd name="T16" fmla="*/ 272 w 269"/>
                <a:gd name="T17" fmla="*/ 0 h 252"/>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0" t="0" r="r" b="b"/>
              <a:pathLst>
                <a:path w="269" h="252">
                  <a:moveTo>
                    <a:pt x="269" y="0"/>
                  </a:moveTo>
                  <a:lnTo>
                    <a:pt x="251" y="0"/>
                  </a:lnTo>
                  <a:lnTo>
                    <a:pt x="120" y="114"/>
                  </a:lnTo>
                  <a:lnTo>
                    <a:pt x="60" y="174"/>
                  </a:lnTo>
                  <a:lnTo>
                    <a:pt x="0" y="234"/>
                  </a:lnTo>
                  <a:lnTo>
                    <a:pt x="0" y="252"/>
                  </a:lnTo>
                  <a:lnTo>
                    <a:pt x="126" y="120"/>
                  </a:lnTo>
                  <a:lnTo>
                    <a:pt x="269" y="0"/>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1044" name="Line 28"/>
            <p:cNvSpPr>
              <a:spLocks noChangeShapeType="1"/>
            </p:cNvSpPr>
            <p:nvPr/>
          </p:nvSpPr>
          <p:spPr bwMode="hidden">
            <a:xfrm>
              <a:off x="1" y="2749"/>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5" name="Line 29"/>
            <p:cNvSpPr>
              <a:spLocks noChangeShapeType="1"/>
            </p:cNvSpPr>
            <p:nvPr/>
          </p:nvSpPr>
          <p:spPr bwMode="hidden">
            <a:xfrm>
              <a:off x="1" y="2356"/>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6" name="Line 30"/>
            <p:cNvSpPr>
              <a:spLocks noChangeShapeType="1"/>
            </p:cNvSpPr>
            <p:nvPr/>
          </p:nvSpPr>
          <p:spPr bwMode="hidden">
            <a:xfrm>
              <a:off x="1" y="3142"/>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nvGrpSpPr>
            <p:cNvPr id="1047" name="Group 31"/>
            <p:cNvGrpSpPr>
              <a:grpSpLocks/>
            </p:cNvGrpSpPr>
            <p:nvPr/>
          </p:nvGrpSpPr>
          <p:grpSpPr bwMode="auto">
            <a:xfrm>
              <a:off x="1" y="392"/>
              <a:ext cx="5758" cy="1571"/>
              <a:chOff x="1" y="392"/>
              <a:chExt cx="5758" cy="1571"/>
            </a:xfrm>
          </p:grpSpPr>
          <p:sp>
            <p:nvSpPr>
              <p:cNvPr id="1050" name="Line 32"/>
              <p:cNvSpPr>
                <a:spLocks noChangeShapeType="1"/>
              </p:cNvSpPr>
              <p:nvPr userDrawn="1"/>
            </p:nvSpPr>
            <p:spPr bwMode="hidden">
              <a:xfrm>
                <a:off x="1" y="784"/>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1" name="Line 33"/>
              <p:cNvSpPr>
                <a:spLocks noChangeShapeType="1"/>
              </p:cNvSpPr>
              <p:nvPr userDrawn="1"/>
            </p:nvSpPr>
            <p:spPr bwMode="hidden">
              <a:xfrm>
                <a:off x="1" y="1963"/>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2" name="Line 34"/>
              <p:cNvSpPr>
                <a:spLocks noChangeShapeType="1"/>
              </p:cNvSpPr>
              <p:nvPr userDrawn="1"/>
            </p:nvSpPr>
            <p:spPr bwMode="hidden">
              <a:xfrm>
                <a:off x="1" y="1570"/>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3" name="Line 35"/>
              <p:cNvSpPr>
                <a:spLocks noChangeShapeType="1"/>
              </p:cNvSpPr>
              <p:nvPr userDrawn="1"/>
            </p:nvSpPr>
            <p:spPr bwMode="hidden">
              <a:xfrm>
                <a:off x="1" y="1177"/>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54" name="Line 36"/>
              <p:cNvSpPr>
                <a:spLocks noChangeShapeType="1"/>
              </p:cNvSpPr>
              <p:nvPr userDrawn="1"/>
            </p:nvSpPr>
            <p:spPr bwMode="hidden">
              <a:xfrm>
                <a:off x="1" y="392"/>
                <a:ext cx="5758" cy="0"/>
              </a:xfrm>
              <a:prstGeom prst="line">
                <a:avLst/>
              </a:prstGeom>
              <a:noFill/>
              <a:ln w="15875">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1048" name="Line 37"/>
            <p:cNvSpPr>
              <a:spLocks noChangeShapeType="1"/>
            </p:cNvSpPr>
            <p:nvPr/>
          </p:nvSpPr>
          <p:spPr bwMode="hidden">
            <a:xfrm>
              <a:off x="1" y="3928"/>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1049" name="Line 38"/>
            <p:cNvSpPr>
              <a:spLocks noChangeShapeType="1"/>
            </p:cNvSpPr>
            <p:nvPr/>
          </p:nvSpPr>
          <p:spPr bwMode="hidden">
            <a:xfrm>
              <a:off x="1" y="3535"/>
              <a:ext cx="5758" cy="0"/>
            </a:xfrm>
            <a:prstGeom prst="line">
              <a:avLst/>
            </a:prstGeom>
            <a:noFill/>
            <a:ln w="15875">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grpSp>
      <p:sp>
        <p:nvSpPr>
          <p:cNvPr id="637991" name="Rectangle 39"/>
          <p:cNvSpPr>
            <a:spLocks noGrp="1" noChangeArrowheads="1"/>
          </p:cNvSpPr>
          <p:nvPr>
            <p:ph type="title"/>
          </p:nvPr>
        </p:nvSpPr>
        <p:spPr bwMode="auto">
          <a:xfrm>
            <a:off x="457200" y="277813"/>
            <a:ext cx="8229600" cy="1139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1" compatLnSpc="1">
            <a:prstTxWarp prst="textNoShape">
              <a:avLst/>
            </a:prstTxWarp>
          </a:bodyPr>
          <a:lstStyle/>
          <a:p>
            <a:pPr lvl="0"/>
            <a:r>
              <a:rPr lang="en-US"/>
              <a:t>Click to edit Master title style</a:t>
            </a:r>
          </a:p>
        </p:txBody>
      </p:sp>
      <p:sp>
        <p:nvSpPr>
          <p:cNvPr id="637992" name="Rectangle 40"/>
          <p:cNvSpPr>
            <a:spLocks noGrp="1" noChangeArrowheads="1"/>
          </p:cNvSpPr>
          <p:nvPr>
            <p:ph type="dt" sz="half" idx="2"/>
          </p:nvPr>
        </p:nvSpPr>
        <p:spPr bwMode="auto">
          <a:xfrm>
            <a:off x="457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000">
                <a:effectLst>
                  <a:outerShdw blurRad="38100" dist="38100" dir="2700000" algn="tl">
                    <a:srgbClr val="000000"/>
                  </a:outerShdw>
                </a:effectLst>
              </a:defRPr>
            </a:lvl1pPr>
          </a:lstStyle>
          <a:p>
            <a:pPr>
              <a:defRPr/>
            </a:pPr>
            <a:endParaRPr lang="en-US"/>
          </a:p>
        </p:txBody>
      </p:sp>
      <p:sp>
        <p:nvSpPr>
          <p:cNvPr id="637993" name="Rectangle 41"/>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eaLnBrk="1" hangingPunct="1">
              <a:defRPr sz="1000">
                <a:effectLst>
                  <a:outerShdw blurRad="38100" dist="38100" dir="2700000" algn="tl">
                    <a:srgbClr val="000000"/>
                  </a:outerShdw>
                </a:effectLst>
              </a:defRPr>
            </a:lvl1pPr>
          </a:lstStyle>
          <a:p>
            <a:pPr>
              <a:defRPr/>
            </a:pPr>
            <a:endParaRPr lang="en-US"/>
          </a:p>
        </p:txBody>
      </p:sp>
      <p:sp>
        <p:nvSpPr>
          <p:cNvPr id="637994" name="Rectangle 42"/>
          <p:cNvSpPr>
            <a:spLocks noGrp="1" noChangeArrowheads="1"/>
          </p:cNvSpPr>
          <p:nvPr>
            <p:ph type="sldNum" sz="quarter" idx="4"/>
          </p:nvPr>
        </p:nvSpPr>
        <p:spPr bwMode="auto">
          <a:xfrm>
            <a:off x="6553200" y="6243638"/>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000">
                <a:effectLst>
                  <a:outerShdw blurRad="38100" dist="38100" dir="2700000" algn="tl">
                    <a:srgbClr val="000000"/>
                  </a:outerShdw>
                </a:effectLst>
              </a:defRPr>
            </a:lvl1pPr>
          </a:lstStyle>
          <a:p>
            <a:pPr>
              <a:defRPr/>
            </a:pPr>
            <a:fld id="{19B926F5-7AC6-44E2-9F62-F528E9309A79}" type="slidenum">
              <a:rPr lang="en-US"/>
              <a:pPr>
                <a:defRPr/>
              </a:pPr>
              <a:t>‹#›</a:t>
            </a:fld>
            <a:endParaRPr lang="en-US"/>
          </a:p>
        </p:txBody>
      </p:sp>
      <p:sp>
        <p:nvSpPr>
          <p:cNvPr id="637995" name="Rectangle 43"/>
          <p:cNvSpPr>
            <a:spLocks noGrp="1" noChangeArrowheads="1"/>
          </p:cNvSpPr>
          <p:nvPr>
            <p:ph type="body" idx="1"/>
          </p:nvPr>
        </p:nvSpPr>
        <p:spPr bwMode="auto">
          <a:xfrm>
            <a:off x="457200" y="1600200"/>
            <a:ext cx="82296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 bg1="dk2" tx1="lt1" bg2="dk1" tx2="lt2" accent1="accent1" accent2="accent2" accent3="accent3" accent4="accent4" accent5="accent5" accent6="accent6" hlink="hlink" folHlink="folHlink"/>
  <p:sldLayoutIdLst>
    <p:sldLayoutId id="2147483816"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hf hdr="0" ftr="0" dt="0"/>
  <p:txStyles>
    <p:titleStyle>
      <a:lvl1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mj-lt"/>
          <a:ea typeface="+mj-ea"/>
          <a:cs typeface="+mj-cs"/>
        </a:defRPr>
      </a:lvl1pPr>
      <a:lvl2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Comic Sans MS" pitchFamily="66" charset="0"/>
        </a:defRPr>
      </a:lvl2pPr>
      <a:lvl3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Comic Sans MS" pitchFamily="66" charset="0"/>
        </a:defRPr>
      </a:lvl3pPr>
      <a:lvl4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Comic Sans MS" pitchFamily="66" charset="0"/>
        </a:defRPr>
      </a:lvl4pPr>
      <a:lvl5pPr algn="ctr" rtl="0" eaLnBrk="0" fontAlgn="base" hangingPunct="0">
        <a:spcBef>
          <a:spcPct val="0"/>
        </a:spcBef>
        <a:spcAft>
          <a:spcPct val="0"/>
        </a:spcAft>
        <a:defRPr sz="4400" b="1">
          <a:solidFill>
            <a:schemeClr val="tx2"/>
          </a:solidFill>
          <a:effectLst>
            <a:outerShdw blurRad="38100" dist="38100" dir="2700000" algn="tl">
              <a:srgbClr val="000000"/>
            </a:outerShdw>
          </a:effectLst>
          <a:latin typeface="Comic Sans MS" pitchFamily="66"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Comic Sans MS" pitchFamily="66"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Comic Sans MS" pitchFamily="66"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Comic Sans MS" pitchFamily="66"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Comic Sans MS" pitchFamily="66" charset="0"/>
        </a:defRPr>
      </a:lvl9pPr>
    </p:titleStyle>
    <p:bodyStyle>
      <a:lvl1pPr marL="342900" indent="-342900" algn="l" rtl="0" eaLnBrk="0" fontAlgn="base" hangingPunct="0">
        <a:spcBef>
          <a:spcPct val="20000"/>
        </a:spcBef>
        <a:spcAft>
          <a:spcPct val="0"/>
        </a:spcAft>
        <a:buClr>
          <a:srgbClr val="FFFF00"/>
        </a:buClr>
        <a:buFont typeface="Wingdings" pitchFamily="2" charset="2"/>
        <a:buChar char="v"/>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0" fontAlgn="base" hangingPunct="0">
        <a:spcBef>
          <a:spcPct val="20000"/>
        </a:spcBef>
        <a:spcAft>
          <a:spcPct val="0"/>
        </a:spcAft>
        <a:buClr>
          <a:srgbClr val="FFFF00"/>
        </a:buClr>
        <a:buFont typeface="Wingdings" pitchFamily="2" charset="2"/>
        <a:buChar char="Ø"/>
        <a:defRPr sz="2800">
          <a:solidFill>
            <a:schemeClr val="tx1"/>
          </a:solidFill>
          <a:effectLst>
            <a:outerShdw blurRad="38100" dist="38100" dir="2700000" algn="tl">
              <a:srgbClr val="000000"/>
            </a:outerShdw>
          </a:effectLst>
          <a:latin typeface="+mn-lt"/>
        </a:defRPr>
      </a:lvl2pPr>
      <a:lvl3pPr marL="1143000" indent="-228600" algn="l" rtl="0" eaLnBrk="0" fontAlgn="base" hangingPunct="0">
        <a:spcBef>
          <a:spcPct val="20000"/>
        </a:spcBef>
        <a:spcAft>
          <a:spcPct val="0"/>
        </a:spcAft>
        <a:buClr>
          <a:srgbClr val="FFFF00"/>
        </a:buClr>
        <a:buFont typeface="Wingdings" pitchFamily="2" charset="2"/>
        <a:buChar char="ü"/>
        <a:defRPr sz="2400">
          <a:solidFill>
            <a:schemeClr val="tx1"/>
          </a:solidFill>
          <a:effectLst>
            <a:outerShdw blurRad="38100" dist="38100" dir="2700000" algn="tl">
              <a:srgbClr val="000000"/>
            </a:outerShdw>
          </a:effectLst>
          <a:latin typeface="+mn-lt"/>
        </a:defRPr>
      </a:lvl3pPr>
      <a:lvl4pPr marL="1600200" indent="-228600" algn="l" rtl="0" eaLnBrk="0" fontAlgn="base" hangingPunct="0">
        <a:spcBef>
          <a:spcPct val="20000"/>
        </a:spcBef>
        <a:spcAft>
          <a:spcPct val="0"/>
        </a:spcAft>
        <a:buClr>
          <a:srgbClr val="FFFF00"/>
        </a:buClr>
        <a:buChar char="o"/>
        <a:defRPr sz="2000">
          <a:solidFill>
            <a:schemeClr val="tx1"/>
          </a:solidFill>
          <a:effectLst>
            <a:outerShdw blurRad="38100" dist="38100" dir="2700000" algn="tl">
              <a:srgbClr val="000000"/>
            </a:outerShdw>
          </a:effectLst>
          <a:latin typeface="+mn-lt"/>
        </a:defRPr>
      </a:lvl4pPr>
      <a:lvl5pPr marL="2057400" indent="-228600" algn="l" rtl="0" eaLnBrk="0" fontAlgn="base" hangingPunct="0">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folHlink"/>
        </a:buClr>
        <a:buFont typeface="Wingdings" pitchFamily="2" charset="2"/>
        <a:buChar char="§"/>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 Id="rId4" Type="http://schemas.openxmlformats.org/officeDocument/2006/relationships/hyperlink" Target="about:blank"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sz="quarter"/>
          </p:nvPr>
        </p:nvSpPr>
        <p:spPr>
          <a:xfrm>
            <a:off x="685800" y="533401"/>
            <a:ext cx="7772400" cy="1447799"/>
          </a:xfrm>
        </p:spPr>
        <p:txBody>
          <a:bodyPr/>
          <a:lstStyle/>
          <a:p>
            <a:r>
              <a:rPr lang="en-US" dirty="0"/>
              <a:t>Health Care and Homelessness</a:t>
            </a:r>
          </a:p>
        </p:txBody>
      </p:sp>
      <p:sp>
        <p:nvSpPr>
          <p:cNvPr id="8" name="Subtitle 7"/>
          <p:cNvSpPr>
            <a:spLocks noGrp="1"/>
          </p:cNvSpPr>
          <p:nvPr>
            <p:ph type="subTitle" sz="quarter" idx="1"/>
          </p:nvPr>
        </p:nvSpPr>
        <p:spPr>
          <a:xfrm>
            <a:off x="990600" y="2514600"/>
            <a:ext cx="7239000" cy="2667000"/>
          </a:xfrm>
        </p:spPr>
        <p:txBody>
          <a:bodyPr/>
          <a:lstStyle/>
          <a:p>
            <a:r>
              <a:rPr lang="en-US" sz="2400" dirty="0"/>
              <a:t>March 12, 2021</a:t>
            </a:r>
          </a:p>
          <a:p>
            <a:r>
              <a:rPr lang="en-US" sz="2400" dirty="0"/>
              <a:t>Presented by Mental Health America in partnership with The Counseling Clinic</a:t>
            </a:r>
          </a:p>
          <a:p>
            <a:endParaRPr lang="en-US" dirty="0"/>
          </a:p>
          <a:p>
            <a:r>
              <a:rPr lang="en-US" sz="2800" dirty="0"/>
              <a:t>Cynthia Bisbee, Ph.D.</a:t>
            </a:r>
          </a:p>
          <a:p>
            <a:r>
              <a:rPr lang="en-US" sz="2400" dirty="0"/>
              <a:t>C.C. Bisbee and Associates, LLC</a:t>
            </a:r>
          </a:p>
        </p:txBody>
      </p:sp>
      <p:sp>
        <p:nvSpPr>
          <p:cNvPr id="4" name="Slide Number Placeholder 3"/>
          <p:cNvSpPr>
            <a:spLocks noGrp="1"/>
          </p:cNvSpPr>
          <p:nvPr>
            <p:ph type="sldNum" sz="quarter" idx="12"/>
          </p:nvPr>
        </p:nvSpPr>
        <p:spPr/>
        <p:txBody>
          <a:bodyPr/>
          <a:lstStyle/>
          <a:p>
            <a:pPr>
              <a:defRPr/>
            </a:pPr>
            <a:fld id="{E948067B-A861-4E6C-A52D-4B2C1C33D187}" type="slidenum">
              <a:rPr lang="en-US" smtClean="0"/>
              <a:pPr>
                <a:defRPr/>
              </a:pPr>
              <a:t>1</a:t>
            </a:fld>
            <a:endParaRPr lang="en-US"/>
          </a:p>
        </p:txBody>
      </p:sp>
    </p:spTree>
    <p:extLst>
      <p:ext uri="{BB962C8B-B14F-4D97-AF65-F5344CB8AC3E}">
        <p14:creationId xmlns:p14="http://schemas.microsoft.com/office/powerpoint/2010/main" val="3225653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135600-1B93-4362-8C6F-05CC35AFE8FC}"/>
              </a:ext>
            </a:extLst>
          </p:cNvPr>
          <p:cNvSpPr>
            <a:spLocks noGrp="1"/>
          </p:cNvSpPr>
          <p:nvPr>
            <p:ph type="title"/>
          </p:nvPr>
        </p:nvSpPr>
        <p:spPr/>
        <p:txBody>
          <a:bodyPr/>
          <a:lstStyle/>
          <a:p>
            <a:r>
              <a:rPr lang="en-US" dirty="0"/>
              <a:t>HUD Definitions</a:t>
            </a:r>
          </a:p>
        </p:txBody>
      </p:sp>
      <p:sp>
        <p:nvSpPr>
          <p:cNvPr id="3" name="Content Placeholder 2">
            <a:extLst>
              <a:ext uri="{FF2B5EF4-FFF2-40B4-BE49-F238E27FC236}">
                <a16:creationId xmlns:a16="http://schemas.microsoft.com/office/drawing/2014/main" id="{C4D06BA4-CFCE-4A9B-B4ED-14ECC4264B85}"/>
              </a:ext>
            </a:extLst>
          </p:cNvPr>
          <p:cNvSpPr>
            <a:spLocks noGrp="1"/>
          </p:cNvSpPr>
          <p:nvPr>
            <p:ph idx="1"/>
          </p:nvPr>
        </p:nvSpPr>
        <p:spPr>
          <a:xfrm>
            <a:off x="457200" y="1828800"/>
            <a:ext cx="8229600" cy="4302125"/>
          </a:xfrm>
        </p:spPr>
        <p:txBody>
          <a:bodyPr/>
          <a:lstStyle/>
          <a:p>
            <a:pPr marL="514350" indent="-514350">
              <a:buFont typeface="+mj-lt"/>
              <a:buAutoNum type="arabicPeriod" startAt="3"/>
            </a:pPr>
            <a:r>
              <a:rPr lang="en-US" sz="3200" dirty="0">
                <a:effectLst/>
                <a:ea typeface="Times New Roman" panose="02020603050405020304" pitchFamily="18" charset="0"/>
                <a:cs typeface="Calibri" panose="020F0502020204030204" pitchFamily="34" charset="0"/>
              </a:rPr>
              <a:t>An individual who is exiting an institution where he or she resided for 90 days or less and who resided in an emergency shelter or place not meant for human habitation immediately before entering that institution (exiting jail, hospital, etc. after already being homeless).</a:t>
            </a:r>
            <a:endParaRPr lang="en-US" sz="3200" dirty="0">
              <a:effectLst/>
              <a:ea typeface="Calibri" panose="020F0502020204030204" pitchFamily="34" charset="0"/>
              <a:cs typeface="Times New Roman" panose="02020603050405020304" pitchFamily="18" charset="0"/>
            </a:endParaRPr>
          </a:p>
          <a:p>
            <a:pPr marL="514350" indent="-514350">
              <a:buFont typeface="+mj-lt"/>
              <a:buAutoNum type="arabicPeriod" startAt="2"/>
            </a:pPr>
            <a:endParaRPr lang="en-US" sz="3200" dirty="0">
              <a:effectLst/>
              <a:latin typeface="Comic Sans MS" panose="030F0702030302020204" pitchFamily="66" charset="0"/>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9D8A5315-38C6-4693-9898-D14B023517B9}"/>
              </a:ext>
            </a:extLst>
          </p:cNvPr>
          <p:cNvSpPr>
            <a:spLocks noGrp="1"/>
          </p:cNvSpPr>
          <p:nvPr>
            <p:ph type="sldNum" sz="quarter" idx="12"/>
          </p:nvPr>
        </p:nvSpPr>
        <p:spPr/>
        <p:txBody>
          <a:bodyPr/>
          <a:lstStyle/>
          <a:p>
            <a:pPr>
              <a:defRPr/>
            </a:pPr>
            <a:fld id="{E948067B-A861-4E6C-A52D-4B2C1C33D187}" type="slidenum">
              <a:rPr lang="en-US" smtClean="0"/>
              <a:pPr>
                <a:defRPr/>
              </a:pPr>
              <a:t>10</a:t>
            </a:fld>
            <a:endParaRPr lang="en-US"/>
          </a:p>
        </p:txBody>
      </p:sp>
    </p:spTree>
    <p:extLst>
      <p:ext uri="{BB962C8B-B14F-4D97-AF65-F5344CB8AC3E}">
        <p14:creationId xmlns:p14="http://schemas.microsoft.com/office/powerpoint/2010/main" val="10850921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C389D9-DD76-4252-BFDF-95B7A08F1571}"/>
              </a:ext>
            </a:extLst>
          </p:cNvPr>
          <p:cNvSpPr>
            <a:spLocks noGrp="1"/>
          </p:cNvSpPr>
          <p:nvPr>
            <p:ph type="title"/>
          </p:nvPr>
        </p:nvSpPr>
        <p:spPr/>
        <p:txBody>
          <a:bodyPr/>
          <a:lstStyle/>
          <a:p>
            <a:r>
              <a:rPr lang="en-US" dirty="0"/>
              <a:t>HUD Definition</a:t>
            </a:r>
          </a:p>
        </p:txBody>
      </p:sp>
      <p:sp>
        <p:nvSpPr>
          <p:cNvPr id="3" name="Content Placeholder 2">
            <a:extLst>
              <a:ext uri="{FF2B5EF4-FFF2-40B4-BE49-F238E27FC236}">
                <a16:creationId xmlns:a16="http://schemas.microsoft.com/office/drawing/2014/main" id="{AFFD8E44-0627-4830-B3FB-180240FFFDC8}"/>
              </a:ext>
            </a:extLst>
          </p:cNvPr>
          <p:cNvSpPr>
            <a:spLocks noGrp="1"/>
          </p:cNvSpPr>
          <p:nvPr>
            <p:ph idx="1"/>
          </p:nvPr>
        </p:nvSpPr>
        <p:spPr/>
        <p:txBody>
          <a:bodyPr/>
          <a:lstStyle/>
          <a:p>
            <a:pPr marL="0" indent="0">
              <a:buNone/>
            </a:pPr>
            <a:r>
              <a:rPr lang="en-US" dirty="0"/>
              <a:t>II. </a:t>
            </a:r>
            <a:r>
              <a:rPr lang="en-US" u="sng" dirty="0"/>
              <a:t>At Risk of Homelessness </a:t>
            </a:r>
            <a:r>
              <a:rPr lang="en-US" dirty="0"/>
              <a:t>– imminently losing primary nighttime residence because is currently:</a:t>
            </a:r>
          </a:p>
          <a:p>
            <a:pPr marL="514350" indent="-514350">
              <a:buFont typeface="+mj-lt"/>
              <a:buAutoNum type="arabicPeriod"/>
            </a:pPr>
            <a:r>
              <a:rPr lang="en-US" dirty="0"/>
              <a:t>Pending legal eviction</a:t>
            </a:r>
          </a:p>
          <a:p>
            <a:pPr marL="514350" indent="-514350">
              <a:buFont typeface="+mj-lt"/>
              <a:buAutoNum type="arabicPeriod"/>
            </a:pPr>
            <a:r>
              <a:rPr lang="en-US" dirty="0"/>
              <a:t>Providing an oral statement that the owner or renter of the property is requiring the person to leave and cannot stay more than 14 days </a:t>
            </a:r>
          </a:p>
          <a:p>
            <a:pPr marL="0" indent="0">
              <a:buNone/>
            </a:pPr>
            <a:r>
              <a:rPr lang="en-US" dirty="0"/>
              <a:t>	(about to be evicted very soon)</a:t>
            </a:r>
          </a:p>
          <a:p>
            <a:pPr marL="514350" indent="-514350">
              <a:buFont typeface="+mj-lt"/>
              <a:buAutoNum type="arabicPeriod"/>
            </a:pPr>
            <a:endParaRPr lang="en-US" dirty="0"/>
          </a:p>
        </p:txBody>
      </p:sp>
      <p:sp>
        <p:nvSpPr>
          <p:cNvPr id="4" name="Slide Number Placeholder 3">
            <a:extLst>
              <a:ext uri="{FF2B5EF4-FFF2-40B4-BE49-F238E27FC236}">
                <a16:creationId xmlns:a16="http://schemas.microsoft.com/office/drawing/2014/main" id="{FB78E54B-5C26-4D09-B0E0-DB850EF1EE92}"/>
              </a:ext>
            </a:extLst>
          </p:cNvPr>
          <p:cNvSpPr>
            <a:spLocks noGrp="1"/>
          </p:cNvSpPr>
          <p:nvPr>
            <p:ph type="sldNum" sz="quarter" idx="12"/>
          </p:nvPr>
        </p:nvSpPr>
        <p:spPr/>
        <p:txBody>
          <a:bodyPr/>
          <a:lstStyle/>
          <a:p>
            <a:pPr>
              <a:defRPr/>
            </a:pPr>
            <a:fld id="{E948067B-A861-4E6C-A52D-4B2C1C33D187}" type="slidenum">
              <a:rPr lang="en-US" smtClean="0"/>
              <a:pPr>
                <a:defRPr/>
              </a:pPr>
              <a:t>11</a:t>
            </a:fld>
            <a:endParaRPr lang="en-US"/>
          </a:p>
        </p:txBody>
      </p:sp>
    </p:spTree>
    <p:extLst>
      <p:ext uri="{BB962C8B-B14F-4D97-AF65-F5344CB8AC3E}">
        <p14:creationId xmlns:p14="http://schemas.microsoft.com/office/powerpoint/2010/main" val="40407997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6D3E51-8286-4332-AE58-B58E55DB440F}"/>
              </a:ext>
            </a:extLst>
          </p:cNvPr>
          <p:cNvSpPr>
            <a:spLocks noGrp="1"/>
          </p:cNvSpPr>
          <p:nvPr>
            <p:ph type="title"/>
          </p:nvPr>
        </p:nvSpPr>
        <p:spPr/>
        <p:txBody>
          <a:bodyPr/>
          <a:lstStyle/>
          <a:p>
            <a:r>
              <a:rPr lang="en-US" dirty="0"/>
              <a:t>HUD Definition</a:t>
            </a:r>
          </a:p>
        </p:txBody>
      </p:sp>
      <p:sp>
        <p:nvSpPr>
          <p:cNvPr id="3" name="Content Placeholder 2">
            <a:extLst>
              <a:ext uri="{FF2B5EF4-FFF2-40B4-BE49-F238E27FC236}">
                <a16:creationId xmlns:a16="http://schemas.microsoft.com/office/drawing/2014/main" id="{382B9852-72C8-498C-8A30-99278067CB40}"/>
              </a:ext>
            </a:extLst>
          </p:cNvPr>
          <p:cNvSpPr>
            <a:spLocks noGrp="1"/>
          </p:cNvSpPr>
          <p:nvPr>
            <p:ph idx="1"/>
          </p:nvPr>
        </p:nvSpPr>
        <p:spPr/>
        <p:txBody>
          <a:bodyPr/>
          <a:lstStyle/>
          <a:p>
            <a:pPr marL="514350" indent="-514350">
              <a:buFont typeface="+mj-lt"/>
              <a:buAutoNum type="arabicPeriod" startAt="3"/>
            </a:pPr>
            <a:r>
              <a:rPr lang="en-US" dirty="0"/>
              <a:t>An individual or family whose primary nighttime residence is a hotel or motel not paid for by a charitable organization or federal, state, or local government programs for low income individuals; evidence of lack of resources necessary to reside there for more than 14 days.</a:t>
            </a:r>
          </a:p>
        </p:txBody>
      </p:sp>
      <p:sp>
        <p:nvSpPr>
          <p:cNvPr id="4" name="Slide Number Placeholder 3">
            <a:extLst>
              <a:ext uri="{FF2B5EF4-FFF2-40B4-BE49-F238E27FC236}">
                <a16:creationId xmlns:a16="http://schemas.microsoft.com/office/drawing/2014/main" id="{96DFFB29-4E50-41AD-B092-9DBBCD1C08EE}"/>
              </a:ext>
            </a:extLst>
          </p:cNvPr>
          <p:cNvSpPr>
            <a:spLocks noGrp="1"/>
          </p:cNvSpPr>
          <p:nvPr>
            <p:ph type="sldNum" sz="quarter" idx="12"/>
          </p:nvPr>
        </p:nvSpPr>
        <p:spPr/>
        <p:txBody>
          <a:bodyPr/>
          <a:lstStyle/>
          <a:p>
            <a:pPr>
              <a:defRPr/>
            </a:pPr>
            <a:fld id="{E948067B-A861-4E6C-A52D-4B2C1C33D187}" type="slidenum">
              <a:rPr lang="en-US" smtClean="0"/>
              <a:pPr>
                <a:defRPr/>
              </a:pPr>
              <a:t>12</a:t>
            </a:fld>
            <a:endParaRPr lang="en-US"/>
          </a:p>
        </p:txBody>
      </p:sp>
    </p:spTree>
    <p:extLst>
      <p:ext uri="{BB962C8B-B14F-4D97-AF65-F5344CB8AC3E}">
        <p14:creationId xmlns:p14="http://schemas.microsoft.com/office/powerpoint/2010/main" val="19121214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C3EB60-13F3-44F0-8C10-2DA995F0AA01}"/>
              </a:ext>
            </a:extLst>
          </p:cNvPr>
          <p:cNvSpPr>
            <a:spLocks noGrp="1"/>
          </p:cNvSpPr>
          <p:nvPr>
            <p:ph type="title"/>
          </p:nvPr>
        </p:nvSpPr>
        <p:spPr/>
        <p:txBody>
          <a:bodyPr/>
          <a:lstStyle/>
          <a:p>
            <a:r>
              <a:rPr lang="en-US" sz="4000" dirty="0"/>
              <a:t>Chronic Homelessness</a:t>
            </a:r>
          </a:p>
        </p:txBody>
      </p:sp>
      <p:sp>
        <p:nvSpPr>
          <p:cNvPr id="3" name="Content Placeholder 2">
            <a:extLst>
              <a:ext uri="{FF2B5EF4-FFF2-40B4-BE49-F238E27FC236}">
                <a16:creationId xmlns:a16="http://schemas.microsoft.com/office/drawing/2014/main" id="{71A9140B-7E60-4188-91CB-F10429F09BD7}"/>
              </a:ext>
            </a:extLst>
          </p:cNvPr>
          <p:cNvSpPr>
            <a:spLocks noGrp="1"/>
          </p:cNvSpPr>
          <p:nvPr>
            <p:ph idx="1"/>
          </p:nvPr>
        </p:nvSpPr>
        <p:spPr>
          <a:xfrm>
            <a:off x="457200" y="1828800"/>
            <a:ext cx="8229600" cy="4302125"/>
          </a:xfrm>
        </p:spPr>
        <p:txBody>
          <a:bodyPr/>
          <a:lstStyle/>
          <a:p>
            <a:pPr marL="514350" indent="-514350">
              <a:buFont typeface="+mj-lt"/>
              <a:buAutoNum type="arabicPeriod"/>
            </a:pPr>
            <a:r>
              <a:rPr lang="en-US" dirty="0"/>
              <a:t>A unaccompanied homeless individual with a disabling condition who has been continuously homeless for a year or more, OR</a:t>
            </a:r>
          </a:p>
          <a:p>
            <a:pPr marL="514350" indent="-514350">
              <a:buFont typeface="+mj-lt"/>
              <a:buAutoNum type="arabicPeriod"/>
            </a:pPr>
            <a:r>
              <a:rPr lang="en-US" dirty="0"/>
              <a:t>An unaccompanied individual with a disabling condition who has had at least four episodes of homelessness in a e-year period </a:t>
            </a:r>
          </a:p>
        </p:txBody>
      </p:sp>
      <p:sp>
        <p:nvSpPr>
          <p:cNvPr id="4" name="Slide Number Placeholder 3">
            <a:extLst>
              <a:ext uri="{FF2B5EF4-FFF2-40B4-BE49-F238E27FC236}">
                <a16:creationId xmlns:a16="http://schemas.microsoft.com/office/drawing/2014/main" id="{CDC6F053-43AD-4C11-B52F-452F93B631E2}"/>
              </a:ext>
            </a:extLst>
          </p:cNvPr>
          <p:cNvSpPr>
            <a:spLocks noGrp="1"/>
          </p:cNvSpPr>
          <p:nvPr>
            <p:ph type="sldNum" sz="quarter" idx="12"/>
          </p:nvPr>
        </p:nvSpPr>
        <p:spPr/>
        <p:txBody>
          <a:bodyPr/>
          <a:lstStyle/>
          <a:p>
            <a:pPr>
              <a:defRPr/>
            </a:pPr>
            <a:fld id="{E948067B-A861-4E6C-A52D-4B2C1C33D187}" type="slidenum">
              <a:rPr lang="en-US" smtClean="0"/>
              <a:pPr>
                <a:defRPr/>
              </a:pPr>
              <a:t>13</a:t>
            </a:fld>
            <a:endParaRPr lang="en-US"/>
          </a:p>
        </p:txBody>
      </p:sp>
    </p:spTree>
    <p:extLst>
      <p:ext uri="{BB962C8B-B14F-4D97-AF65-F5344CB8AC3E}">
        <p14:creationId xmlns:p14="http://schemas.microsoft.com/office/powerpoint/2010/main" val="14829257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77814"/>
            <a:ext cx="8229600" cy="904874"/>
          </a:xfrm>
        </p:spPr>
        <p:txBody>
          <a:bodyPr/>
          <a:lstStyle/>
          <a:p>
            <a:r>
              <a:rPr lang="en-US" sz="4000" dirty="0"/>
              <a:t>HRSA Definition </a:t>
            </a:r>
            <a:br>
              <a:rPr lang="en-US" sz="4000" dirty="0"/>
            </a:br>
            <a:r>
              <a:rPr lang="en-US" sz="4000" dirty="0"/>
              <a:t>(</a:t>
            </a:r>
            <a:r>
              <a:rPr lang="en-US" sz="2000" dirty="0"/>
              <a:t>Health Resources &amp; Services Administration</a:t>
            </a:r>
            <a:r>
              <a:rPr lang="en-US" sz="4000" dirty="0"/>
              <a:t>)</a:t>
            </a:r>
          </a:p>
        </p:txBody>
      </p:sp>
      <p:sp>
        <p:nvSpPr>
          <p:cNvPr id="6" name="Content Placeholder 5"/>
          <p:cNvSpPr>
            <a:spLocks noGrp="1"/>
          </p:cNvSpPr>
          <p:nvPr>
            <p:ph idx="1"/>
          </p:nvPr>
        </p:nvSpPr>
        <p:spPr>
          <a:xfrm>
            <a:off x="457200" y="1524000"/>
            <a:ext cx="8458200" cy="4378325"/>
          </a:xfrm>
        </p:spPr>
        <p:txBody>
          <a:bodyPr/>
          <a:lstStyle/>
          <a:p>
            <a:pPr marL="514350" indent="-514350">
              <a:buFont typeface="+mj-lt"/>
              <a:buAutoNum type="arabicPeriod"/>
            </a:pPr>
            <a:r>
              <a:rPr lang="en-US" dirty="0">
                <a:effectLst/>
              </a:rPr>
              <a:t>An individual who lacks housing (without regard to whether the individual is a member of a family), including an individual whose primary residence during the night is a supervised public or private facility (e.g., shelters) that provides temporary living accommodations, and an individual who is a resident in transitional housing.”</a:t>
            </a:r>
          </a:p>
        </p:txBody>
      </p:sp>
      <p:sp>
        <p:nvSpPr>
          <p:cNvPr id="4" name="Slide Number Placeholder 3"/>
          <p:cNvSpPr>
            <a:spLocks noGrp="1"/>
          </p:cNvSpPr>
          <p:nvPr>
            <p:ph type="sldNum" sz="quarter" idx="12"/>
          </p:nvPr>
        </p:nvSpPr>
        <p:spPr/>
        <p:txBody>
          <a:bodyPr/>
          <a:lstStyle/>
          <a:p>
            <a:pPr>
              <a:defRPr/>
            </a:pPr>
            <a:fld id="{E948067B-A861-4E6C-A52D-4B2C1C33D187}" type="slidenum">
              <a:rPr lang="en-US" smtClean="0"/>
              <a:pPr>
                <a:defRPr/>
              </a:pPr>
              <a:t>14</a:t>
            </a:fld>
            <a:endParaRPr lang="en-US" dirty="0"/>
          </a:p>
        </p:txBody>
      </p:sp>
    </p:spTree>
    <p:extLst>
      <p:ext uri="{BB962C8B-B14F-4D97-AF65-F5344CB8AC3E}">
        <p14:creationId xmlns:p14="http://schemas.microsoft.com/office/powerpoint/2010/main" val="3013831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3D96D-B89E-468E-9916-546C4BA23289}"/>
              </a:ext>
            </a:extLst>
          </p:cNvPr>
          <p:cNvSpPr>
            <a:spLocks noGrp="1"/>
          </p:cNvSpPr>
          <p:nvPr>
            <p:ph type="title"/>
          </p:nvPr>
        </p:nvSpPr>
        <p:spPr/>
        <p:txBody>
          <a:bodyPr/>
          <a:lstStyle/>
          <a:p>
            <a:r>
              <a:rPr lang="en-US" sz="4400" dirty="0"/>
              <a:t>HRSA Definition</a:t>
            </a:r>
            <a:endParaRPr lang="en-US" dirty="0"/>
          </a:p>
        </p:txBody>
      </p:sp>
      <p:sp>
        <p:nvSpPr>
          <p:cNvPr id="3" name="Content Placeholder 2">
            <a:extLst>
              <a:ext uri="{FF2B5EF4-FFF2-40B4-BE49-F238E27FC236}">
                <a16:creationId xmlns:a16="http://schemas.microsoft.com/office/drawing/2014/main" id="{4D11210D-11CA-4E57-92B6-948F6CB1665C}"/>
              </a:ext>
            </a:extLst>
          </p:cNvPr>
          <p:cNvSpPr>
            <a:spLocks noGrp="1"/>
          </p:cNvSpPr>
          <p:nvPr>
            <p:ph idx="1"/>
          </p:nvPr>
        </p:nvSpPr>
        <p:spPr/>
        <p:txBody>
          <a:bodyPr/>
          <a:lstStyle/>
          <a:p>
            <a:pPr marL="514350" indent="-514350">
              <a:buFont typeface="+mj-lt"/>
              <a:buAutoNum type="arabicPeriod" startAt="2"/>
            </a:pPr>
            <a:r>
              <a:rPr lang="en-US" dirty="0">
                <a:effectLst/>
              </a:rPr>
              <a:t>An individual may be considered to be homeless if that person is “doubled up,” a term that refers to a situation where individuals are unable to maintain their housing situation and are forced to stay with a series of friends and/or extended family members. </a:t>
            </a:r>
            <a:endParaRPr lang="en-US" dirty="0"/>
          </a:p>
        </p:txBody>
      </p:sp>
      <p:sp>
        <p:nvSpPr>
          <p:cNvPr id="4" name="Slide Number Placeholder 3">
            <a:extLst>
              <a:ext uri="{FF2B5EF4-FFF2-40B4-BE49-F238E27FC236}">
                <a16:creationId xmlns:a16="http://schemas.microsoft.com/office/drawing/2014/main" id="{F472F738-B267-4049-AE24-2B4F784DE640}"/>
              </a:ext>
            </a:extLst>
          </p:cNvPr>
          <p:cNvSpPr>
            <a:spLocks noGrp="1"/>
          </p:cNvSpPr>
          <p:nvPr>
            <p:ph type="sldNum" sz="quarter" idx="12"/>
          </p:nvPr>
        </p:nvSpPr>
        <p:spPr/>
        <p:txBody>
          <a:bodyPr/>
          <a:lstStyle/>
          <a:p>
            <a:pPr>
              <a:defRPr/>
            </a:pPr>
            <a:fld id="{E948067B-A861-4E6C-A52D-4B2C1C33D187}" type="slidenum">
              <a:rPr lang="en-US" smtClean="0"/>
              <a:pPr>
                <a:defRPr/>
              </a:pPr>
              <a:t>15</a:t>
            </a:fld>
            <a:endParaRPr lang="en-US"/>
          </a:p>
        </p:txBody>
      </p:sp>
    </p:spTree>
    <p:extLst>
      <p:ext uri="{BB962C8B-B14F-4D97-AF65-F5344CB8AC3E}">
        <p14:creationId xmlns:p14="http://schemas.microsoft.com/office/powerpoint/2010/main" val="29475700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2D3735-B9AE-4BCB-B3E8-38F540C8016B}"/>
              </a:ext>
            </a:extLst>
          </p:cNvPr>
          <p:cNvSpPr>
            <a:spLocks noGrp="1"/>
          </p:cNvSpPr>
          <p:nvPr>
            <p:ph type="title"/>
          </p:nvPr>
        </p:nvSpPr>
        <p:spPr>
          <a:xfrm>
            <a:off x="457200" y="277814"/>
            <a:ext cx="8229600" cy="676274"/>
          </a:xfrm>
        </p:spPr>
        <p:txBody>
          <a:bodyPr/>
          <a:lstStyle/>
          <a:p>
            <a:r>
              <a:rPr lang="en-US" sz="4000" dirty="0"/>
              <a:t>Other Definitions</a:t>
            </a:r>
            <a:endParaRPr lang="en-US" dirty="0"/>
          </a:p>
        </p:txBody>
      </p:sp>
      <p:sp>
        <p:nvSpPr>
          <p:cNvPr id="3" name="Content Placeholder 2">
            <a:extLst>
              <a:ext uri="{FF2B5EF4-FFF2-40B4-BE49-F238E27FC236}">
                <a16:creationId xmlns:a16="http://schemas.microsoft.com/office/drawing/2014/main" id="{CFC50958-A3D3-44E8-99DB-CFD4F787BCC9}"/>
              </a:ext>
            </a:extLst>
          </p:cNvPr>
          <p:cNvSpPr>
            <a:spLocks noGrp="1"/>
          </p:cNvSpPr>
          <p:nvPr>
            <p:ph idx="1"/>
          </p:nvPr>
        </p:nvSpPr>
        <p:spPr>
          <a:xfrm>
            <a:off x="457200" y="1219200"/>
            <a:ext cx="8229600" cy="4911725"/>
          </a:xfrm>
        </p:spPr>
        <p:txBody>
          <a:bodyPr/>
          <a:lstStyle/>
          <a:p>
            <a:r>
              <a:rPr lang="en-US" dirty="0"/>
              <a:t>Public schools </a:t>
            </a:r>
          </a:p>
          <a:p>
            <a:pPr lvl="1">
              <a:spcBef>
                <a:spcPts val="1200"/>
              </a:spcBef>
            </a:pPr>
            <a:r>
              <a:rPr lang="en-US" dirty="0"/>
              <a:t>Much more inclusive definitions</a:t>
            </a:r>
          </a:p>
          <a:p>
            <a:pPr lvl="1">
              <a:spcBef>
                <a:spcPts val="1200"/>
              </a:spcBef>
            </a:pPr>
            <a:r>
              <a:rPr lang="en-US" dirty="0"/>
              <a:t>Results in higher numbers of youth counted</a:t>
            </a:r>
          </a:p>
          <a:p>
            <a:pPr lvl="1">
              <a:spcBef>
                <a:spcPts val="1200"/>
              </a:spcBef>
            </a:pPr>
            <a:r>
              <a:rPr lang="en-US" dirty="0"/>
              <a:t>Cannot compare adult numbers with children’s numbers</a:t>
            </a:r>
          </a:p>
          <a:p>
            <a:pPr>
              <a:spcBef>
                <a:spcPts val="1200"/>
              </a:spcBef>
            </a:pPr>
            <a:endParaRPr lang="en-US" sz="2800" dirty="0"/>
          </a:p>
          <a:p>
            <a:pPr lvl="1"/>
            <a:endParaRPr lang="en-US" dirty="0"/>
          </a:p>
          <a:p>
            <a:endParaRPr lang="en-US" dirty="0"/>
          </a:p>
        </p:txBody>
      </p:sp>
      <p:sp>
        <p:nvSpPr>
          <p:cNvPr id="4" name="Slide Number Placeholder 3">
            <a:extLst>
              <a:ext uri="{FF2B5EF4-FFF2-40B4-BE49-F238E27FC236}">
                <a16:creationId xmlns:a16="http://schemas.microsoft.com/office/drawing/2014/main" id="{1155B0FE-31A2-4B23-AAF7-8439BDDD03BD}"/>
              </a:ext>
            </a:extLst>
          </p:cNvPr>
          <p:cNvSpPr>
            <a:spLocks noGrp="1"/>
          </p:cNvSpPr>
          <p:nvPr>
            <p:ph type="sldNum" sz="quarter" idx="12"/>
          </p:nvPr>
        </p:nvSpPr>
        <p:spPr/>
        <p:txBody>
          <a:bodyPr/>
          <a:lstStyle/>
          <a:p>
            <a:pPr>
              <a:defRPr/>
            </a:pPr>
            <a:fld id="{E948067B-A861-4E6C-A52D-4B2C1C33D187}" type="slidenum">
              <a:rPr lang="en-US" smtClean="0"/>
              <a:pPr>
                <a:defRPr/>
              </a:pPr>
              <a:t>16</a:t>
            </a:fld>
            <a:endParaRPr lang="en-US"/>
          </a:p>
        </p:txBody>
      </p:sp>
    </p:spTree>
    <p:extLst>
      <p:ext uri="{BB962C8B-B14F-4D97-AF65-F5344CB8AC3E}">
        <p14:creationId xmlns:p14="http://schemas.microsoft.com/office/powerpoint/2010/main" val="3803509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43B68A-5B09-4C08-A5F7-AA01C48D02BC}"/>
              </a:ext>
            </a:extLst>
          </p:cNvPr>
          <p:cNvSpPr>
            <a:spLocks noGrp="1"/>
          </p:cNvSpPr>
          <p:nvPr>
            <p:ph type="title"/>
          </p:nvPr>
        </p:nvSpPr>
        <p:spPr/>
        <p:txBody>
          <a:bodyPr/>
          <a:lstStyle/>
          <a:p>
            <a:r>
              <a:rPr lang="en-US" sz="4000" dirty="0"/>
              <a:t>How Many People Are Experiencing Homelessness?</a:t>
            </a:r>
            <a:endParaRPr lang="en-US" dirty="0"/>
          </a:p>
        </p:txBody>
      </p:sp>
      <p:sp>
        <p:nvSpPr>
          <p:cNvPr id="3" name="Content Placeholder 2">
            <a:extLst>
              <a:ext uri="{FF2B5EF4-FFF2-40B4-BE49-F238E27FC236}">
                <a16:creationId xmlns:a16="http://schemas.microsoft.com/office/drawing/2014/main" id="{DA6E0B68-5761-424E-9EDF-D8E6D29C85E0}"/>
              </a:ext>
            </a:extLst>
          </p:cNvPr>
          <p:cNvSpPr>
            <a:spLocks noGrp="1"/>
          </p:cNvSpPr>
          <p:nvPr>
            <p:ph idx="1"/>
          </p:nvPr>
        </p:nvSpPr>
        <p:spPr>
          <a:xfrm>
            <a:off x="457200" y="1676400"/>
            <a:ext cx="8229600" cy="4454525"/>
          </a:xfrm>
        </p:spPr>
        <p:txBody>
          <a:bodyPr/>
          <a:lstStyle/>
          <a:p>
            <a:pPr marL="0" marR="0" indent="0">
              <a:lnSpc>
                <a:spcPct val="107000"/>
              </a:lnSpc>
              <a:spcBef>
                <a:spcPts val="0"/>
              </a:spcBef>
              <a:spcAft>
                <a:spcPts val="1800"/>
              </a:spcAft>
              <a:buNone/>
            </a:pPr>
            <a:r>
              <a:rPr lang="en-US" sz="2800" dirty="0">
                <a:effectLst/>
                <a:latin typeface="+mj-lt"/>
                <a:ea typeface="Times New Roman" panose="02020603050405020304" pitchFamily="18" charset="0"/>
                <a:cs typeface="Times New Roman" panose="02020603050405020304" pitchFamily="18" charset="0"/>
              </a:rPr>
              <a:t>Seventeen out of every 10,000 people in the United States were experiencing homelessness on a single night in January 2019 during </a:t>
            </a:r>
            <a:r>
              <a:rPr lang="en-US" sz="2800" u="sng" dirty="0">
                <a:effectLst/>
                <a:latin typeface="+mj-lt"/>
                <a:ea typeface="Times New Roman" panose="02020603050405020304" pitchFamily="18" charset="0"/>
                <a:cs typeface="Times New Roman" panose="02020603050405020304" pitchFamily="18" charset="0"/>
                <a:hlinkClick r:id="rId2">
                  <a:extLst>
                    <a:ext uri="{A12FA001-AC4F-418D-AE19-62706E023703}">
                      <ahyp:hlinkClr xmlns:ahyp="http://schemas.microsoft.com/office/drawing/2018/hyperlinkcolor" val="tx"/>
                    </a:ext>
                  </a:extLst>
                </a:hlinkClick>
              </a:rPr>
              <a:t>HUD’s Annual Point-in-Time Count</a:t>
            </a:r>
            <a:r>
              <a:rPr lang="en-US" sz="2800" dirty="0">
                <a:effectLst/>
                <a:latin typeface="+mj-lt"/>
                <a:ea typeface="Times New Roman" panose="02020603050405020304" pitchFamily="18" charset="0"/>
                <a:cs typeface="Times New Roman" panose="02020603050405020304" pitchFamily="18" charset="0"/>
              </a:rPr>
              <a:t>.  </a:t>
            </a:r>
          </a:p>
          <a:p>
            <a:pPr marL="0" marR="0" indent="0">
              <a:lnSpc>
                <a:spcPct val="107000"/>
              </a:lnSpc>
              <a:spcBef>
                <a:spcPts val="0"/>
              </a:spcBef>
              <a:spcAft>
                <a:spcPts val="1800"/>
              </a:spcAft>
              <a:buNone/>
            </a:pPr>
            <a:r>
              <a:rPr lang="en-US" sz="2800" dirty="0">
                <a:effectLst/>
                <a:latin typeface="+mj-lt"/>
                <a:ea typeface="Times New Roman" panose="02020603050405020304" pitchFamily="18" charset="0"/>
                <a:cs typeface="Times New Roman" panose="02020603050405020304" pitchFamily="18" charset="0"/>
              </a:rPr>
              <a:t>These </a:t>
            </a:r>
            <a:r>
              <a:rPr lang="en-US" sz="2800" i="1" dirty="0">
                <a:effectLst/>
                <a:latin typeface="+mj-lt"/>
                <a:ea typeface="Times New Roman" panose="02020603050405020304" pitchFamily="18" charset="0"/>
                <a:cs typeface="Times New Roman" panose="02020603050405020304" pitchFamily="18" charset="0"/>
              </a:rPr>
              <a:t>567,715</a:t>
            </a:r>
            <a:r>
              <a:rPr lang="en-US" sz="2800" dirty="0">
                <a:effectLst/>
                <a:latin typeface="+mj-lt"/>
                <a:ea typeface="Times New Roman" panose="02020603050405020304" pitchFamily="18" charset="0"/>
                <a:cs typeface="Times New Roman" panose="02020603050405020304" pitchFamily="18" charset="0"/>
              </a:rPr>
              <a:t> people represent a cross-section of America.  They are associated with every region of the country, family status, gender category, and racial/ethnic group.</a:t>
            </a:r>
            <a:endParaRPr lang="en-US" sz="2800" dirty="0">
              <a:effectLst/>
              <a:latin typeface="+mj-lt"/>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sz="2000" u="sng" dirty="0">
                <a:effectLst/>
                <a:latin typeface="+mj-lt"/>
                <a:ea typeface="Times New Roman" panose="02020603050405020304" pitchFamily="18" charset="0"/>
                <a:cs typeface="Times New Roman" panose="02020603050405020304" pitchFamily="18" charset="0"/>
                <a:hlinkClick r:id="rId3">
                  <a:extLst>
                    <a:ext uri="{A12FA001-AC4F-418D-AE19-62706E023703}">
                      <ahyp:hlinkClr xmlns:ahyp="http://schemas.microsoft.com/office/drawing/2018/hyperlinkcolor" val="tx"/>
                    </a:ext>
                  </a:extLst>
                </a:hlinkClick>
              </a:rPr>
              <a:t>https://endhomelessness.org/homelessness-in-america/homelessness-statistics/state-of-homelessness-2020/</a:t>
            </a:r>
            <a:endParaRPr lang="en-US" sz="2000" dirty="0">
              <a:effectLst/>
              <a:latin typeface="+mj-lt"/>
              <a:ea typeface="Calibri" panose="020F0502020204030204" pitchFamily="34" charset="0"/>
              <a:cs typeface="Times New Roman" panose="02020603050405020304" pitchFamily="18" charset="0"/>
            </a:endParaRPr>
          </a:p>
          <a:p>
            <a:endParaRPr lang="en-US" dirty="0"/>
          </a:p>
        </p:txBody>
      </p:sp>
      <p:sp>
        <p:nvSpPr>
          <p:cNvPr id="4" name="Slide Number Placeholder 3">
            <a:extLst>
              <a:ext uri="{FF2B5EF4-FFF2-40B4-BE49-F238E27FC236}">
                <a16:creationId xmlns:a16="http://schemas.microsoft.com/office/drawing/2014/main" id="{A15F11DC-E0F1-4D04-BC0E-EFC05F7DC983}"/>
              </a:ext>
            </a:extLst>
          </p:cNvPr>
          <p:cNvSpPr>
            <a:spLocks noGrp="1"/>
          </p:cNvSpPr>
          <p:nvPr>
            <p:ph type="sldNum" sz="quarter" idx="12"/>
          </p:nvPr>
        </p:nvSpPr>
        <p:spPr/>
        <p:txBody>
          <a:bodyPr/>
          <a:lstStyle/>
          <a:p>
            <a:pPr>
              <a:defRPr/>
            </a:pPr>
            <a:fld id="{E948067B-A861-4E6C-A52D-4B2C1C33D187}" type="slidenum">
              <a:rPr lang="en-US" smtClean="0"/>
              <a:pPr>
                <a:defRPr/>
              </a:pPr>
              <a:t>17</a:t>
            </a:fld>
            <a:endParaRPr lang="en-US"/>
          </a:p>
        </p:txBody>
      </p:sp>
    </p:spTree>
    <p:extLst>
      <p:ext uri="{BB962C8B-B14F-4D97-AF65-F5344CB8AC3E}">
        <p14:creationId xmlns:p14="http://schemas.microsoft.com/office/powerpoint/2010/main" val="203951445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D53478-14E4-4A9D-B378-AA9993776B58}"/>
              </a:ext>
            </a:extLst>
          </p:cNvPr>
          <p:cNvSpPr>
            <a:spLocks noGrp="1"/>
          </p:cNvSpPr>
          <p:nvPr>
            <p:ph type="title"/>
          </p:nvPr>
        </p:nvSpPr>
        <p:spPr/>
        <p:txBody>
          <a:bodyPr/>
          <a:lstStyle/>
          <a:p>
            <a:r>
              <a:rPr lang="en-US" dirty="0"/>
              <a:t>Homelessness in Alabama</a:t>
            </a:r>
          </a:p>
        </p:txBody>
      </p:sp>
      <p:sp>
        <p:nvSpPr>
          <p:cNvPr id="3" name="Slide Number Placeholder 2">
            <a:extLst>
              <a:ext uri="{FF2B5EF4-FFF2-40B4-BE49-F238E27FC236}">
                <a16:creationId xmlns:a16="http://schemas.microsoft.com/office/drawing/2014/main" id="{25CAB035-403D-4912-BF63-D724CB197BF6}"/>
              </a:ext>
            </a:extLst>
          </p:cNvPr>
          <p:cNvSpPr>
            <a:spLocks noGrp="1"/>
          </p:cNvSpPr>
          <p:nvPr>
            <p:ph type="sldNum" sz="quarter" idx="12"/>
          </p:nvPr>
        </p:nvSpPr>
        <p:spPr/>
        <p:txBody>
          <a:bodyPr/>
          <a:lstStyle/>
          <a:p>
            <a:pPr>
              <a:defRPr/>
            </a:pPr>
            <a:fld id="{0AD368FF-72DC-4B40-95A6-BA823EA1E24F}" type="slidenum">
              <a:rPr lang="en-US" smtClean="0"/>
              <a:pPr>
                <a:defRPr/>
              </a:pPr>
              <a:t>18</a:t>
            </a:fld>
            <a:endParaRPr lang="en-US"/>
          </a:p>
        </p:txBody>
      </p:sp>
      <p:graphicFrame>
        <p:nvGraphicFramePr>
          <p:cNvPr id="8" name="Table 7">
            <a:extLst>
              <a:ext uri="{FF2B5EF4-FFF2-40B4-BE49-F238E27FC236}">
                <a16:creationId xmlns:a16="http://schemas.microsoft.com/office/drawing/2014/main" id="{3C834C0D-28CE-461E-8724-6B6DB0D9B217}"/>
              </a:ext>
            </a:extLst>
          </p:cNvPr>
          <p:cNvGraphicFramePr>
            <a:graphicFrameLocks noGrp="1"/>
          </p:cNvGraphicFramePr>
          <p:nvPr>
            <p:extLst>
              <p:ext uri="{D42A27DB-BD31-4B8C-83A1-F6EECF244321}">
                <p14:modId xmlns:p14="http://schemas.microsoft.com/office/powerpoint/2010/main" val="2514096839"/>
              </p:ext>
            </p:extLst>
          </p:nvPr>
        </p:nvGraphicFramePr>
        <p:xfrm>
          <a:off x="304800" y="1295400"/>
          <a:ext cx="8382000" cy="5209954"/>
        </p:xfrm>
        <a:graphic>
          <a:graphicData uri="http://schemas.openxmlformats.org/drawingml/2006/table">
            <a:tbl>
              <a:tblPr firstRow="1" firstCol="1" bandRow="1">
                <a:tableStyleId>{5C22544A-7EE6-4342-B048-85BDC9FD1C3A}</a:tableStyleId>
              </a:tblPr>
              <a:tblGrid>
                <a:gridCol w="7320183">
                  <a:extLst>
                    <a:ext uri="{9D8B030D-6E8A-4147-A177-3AD203B41FA5}">
                      <a16:colId xmlns:a16="http://schemas.microsoft.com/office/drawing/2014/main" val="3237308509"/>
                    </a:ext>
                  </a:extLst>
                </a:gridCol>
                <a:gridCol w="1061817">
                  <a:extLst>
                    <a:ext uri="{9D8B030D-6E8A-4147-A177-3AD203B41FA5}">
                      <a16:colId xmlns:a16="http://schemas.microsoft.com/office/drawing/2014/main" val="1783486214"/>
                    </a:ext>
                  </a:extLst>
                </a:gridCol>
              </a:tblGrid>
              <a:tr h="441414">
                <a:tc>
                  <a:txBody>
                    <a:bodyPr/>
                    <a:lstStyle/>
                    <a:p>
                      <a:pPr marL="0" marR="0">
                        <a:spcBef>
                          <a:spcPts val="0"/>
                        </a:spcBef>
                        <a:spcAft>
                          <a:spcPts val="0"/>
                        </a:spcAft>
                      </a:pPr>
                      <a:r>
                        <a:rPr lang="en-US" sz="2000" dirty="0">
                          <a:effectLst/>
                        </a:rPr>
                        <a:t>Total Homeless Population – Point-in-Time Count 2019</a:t>
                      </a:r>
                      <a:endParaRPr lang="en-US" sz="2000" b="1" dirty="0">
                        <a:solidFill>
                          <a:srgbClr val="333333"/>
                        </a:solidFill>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3,261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63719623"/>
                  </a:ext>
                </a:extLst>
              </a:tr>
              <a:tr h="441414">
                <a:tc>
                  <a:txBody>
                    <a:bodyPr/>
                    <a:lstStyle/>
                    <a:p>
                      <a:pPr marL="342900" marR="0" lvl="0" indent="-342900">
                        <a:spcBef>
                          <a:spcPts val="0"/>
                        </a:spcBef>
                        <a:spcAft>
                          <a:spcPts val="0"/>
                        </a:spcAft>
                        <a:buFont typeface="Symbol" panose="05050102010706020507" pitchFamily="18" charset="2"/>
                        <a:buChar char=""/>
                      </a:pPr>
                      <a:r>
                        <a:rPr lang="en-US" sz="2000">
                          <a:effectLst/>
                        </a:rPr>
                        <a:t>Total Family Households Experiencing Homelessness</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236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861243111"/>
                  </a:ext>
                </a:extLst>
              </a:tr>
              <a:tr h="441414">
                <a:tc>
                  <a:txBody>
                    <a:bodyPr/>
                    <a:lstStyle/>
                    <a:p>
                      <a:pPr marL="342900" marR="0" lvl="0" indent="-342900">
                        <a:spcBef>
                          <a:spcPts val="0"/>
                        </a:spcBef>
                        <a:spcAft>
                          <a:spcPts val="0"/>
                        </a:spcAft>
                        <a:buFont typeface="Symbol" panose="05050102010706020507" pitchFamily="18" charset="2"/>
                        <a:buChar char=""/>
                      </a:pPr>
                      <a:r>
                        <a:rPr lang="en-US" sz="2000">
                          <a:effectLst/>
                        </a:rPr>
                        <a:t>Veterans Experiencing Homelessness</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527</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712209869"/>
                  </a:ext>
                </a:extLst>
              </a:tr>
              <a:tr h="441414">
                <a:tc>
                  <a:txBody>
                    <a:bodyPr/>
                    <a:lstStyle/>
                    <a:p>
                      <a:pPr marL="342900" marR="0" lvl="0" indent="-342900">
                        <a:spcBef>
                          <a:spcPts val="0"/>
                        </a:spcBef>
                        <a:spcAft>
                          <a:spcPts val="0"/>
                        </a:spcAft>
                        <a:buFont typeface="Symbol" panose="05050102010706020507" pitchFamily="18" charset="2"/>
                        <a:buChar char=""/>
                      </a:pPr>
                      <a:r>
                        <a:rPr lang="en-US" sz="2000">
                          <a:effectLst/>
                        </a:rPr>
                        <a:t>Persons Experiencing Chronic Homelessness</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369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87935056"/>
                  </a:ext>
                </a:extLst>
              </a:tr>
              <a:tr h="637575">
                <a:tc>
                  <a:txBody>
                    <a:bodyPr/>
                    <a:lstStyle/>
                    <a:p>
                      <a:pPr marL="342900" marR="0" lvl="0" indent="-342900">
                        <a:spcBef>
                          <a:spcPts val="0"/>
                        </a:spcBef>
                        <a:spcAft>
                          <a:spcPts val="0"/>
                        </a:spcAft>
                        <a:buFont typeface="Symbol" panose="05050102010706020507" pitchFamily="18" charset="2"/>
                        <a:buChar char=""/>
                      </a:pPr>
                      <a:r>
                        <a:rPr lang="en-US" sz="2000">
                          <a:effectLst/>
                        </a:rPr>
                        <a:t>Unaccompanied Young Adults (Aged 18-24) Experiencing Homelessness</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320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458512"/>
                  </a:ext>
                </a:extLst>
              </a:tr>
              <a:tr h="441414">
                <a:tc>
                  <a:txBody>
                    <a:bodyPr/>
                    <a:lstStyle/>
                    <a:p>
                      <a:pPr marL="0" marR="0">
                        <a:lnSpc>
                          <a:spcPct val="107000"/>
                        </a:lnSpc>
                        <a:spcBef>
                          <a:spcPts val="0"/>
                        </a:spcBef>
                        <a:spcAft>
                          <a:spcPts val="0"/>
                        </a:spcAft>
                      </a:pPr>
                      <a:r>
                        <a:rPr lang="en-US" sz="2000" kern="0" dirty="0">
                          <a:effectLst/>
                        </a:rPr>
                        <a:t>Total Number of Homeless Students – Public School Data</a:t>
                      </a:r>
                      <a:endParaRPr lang="en-US" sz="2000" b="1" kern="0" dirty="0">
                        <a:effectLst/>
                        <a:latin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15,023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9702109"/>
                  </a:ext>
                </a:extLst>
              </a:tr>
              <a:tr h="441414">
                <a:tc>
                  <a:txBody>
                    <a:bodyPr/>
                    <a:lstStyle/>
                    <a:p>
                      <a:pPr marL="342900" marR="0" lvl="0" indent="-342900">
                        <a:spcBef>
                          <a:spcPts val="0"/>
                        </a:spcBef>
                        <a:spcAft>
                          <a:spcPts val="0"/>
                        </a:spcAft>
                        <a:buFont typeface="Symbol" panose="05050102010706020507" pitchFamily="18" charset="2"/>
                        <a:buChar char=""/>
                      </a:pPr>
                      <a:r>
                        <a:rPr lang="en-US" sz="2000">
                          <a:effectLst/>
                        </a:rPr>
                        <a:t>Nighttime Residence: Unsheltered</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613</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86683573"/>
                  </a:ext>
                </a:extLst>
              </a:tr>
              <a:tr h="441414">
                <a:tc>
                  <a:txBody>
                    <a:bodyPr/>
                    <a:lstStyle/>
                    <a:p>
                      <a:pPr marL="342900" marR="0" lvl="0" indent="-342900">
                        <a:spcBef>
                          <a:spcPts val="0"/>
                        </a:spcBef>
                        <a:spcAft>
                          <a:spcPts val="0"/>
                        </a:spcAft>
                        <a:buFont typeface="Symbol" panose="05050102010706020507" pitchFamily="18" charset="2"/>
                        <a:buChar char=""/>
                      </a:pPr>
                      <a:r>
                        <a:rPr lang="en-US" sz="2000">
                          <a:effectLst/>
                        </a:rPr>
                        <a:t>Nighttime Residence: Shelters</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899</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86200091"/>
                  </a:ext>
                </a:extLst>
              </a:tr>
              <a:tr h="441414">
                <a:tc>
                  <a:txBody>
                    <a:bodyPr/>
                    <a:lstStyle/>
                    <a:p>
                      <a:pPr marL="342900" marR="0" lvl="0" indent="-342900">
                        <a:spcBef>
                          <a:spcPts val="0"/>
                        </a:spcBef>
                        <a:spcAft>
                          <a:spcPts val="0"/>
                        </a:spcAft>
                        <a:buFont typeface="Symbol" panose="05050102010706020507" pitchFamily="18" charset="2"/>
                        <a:buChar char=""/>
                      </a:pPr>
                      <a:r>
                        <a:rPr lang="en-US" sz="2000">
                          <a:effectLst/>
                        </a:rPr>
                        <a:t>Nighttime Residence: Hotels/motels</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670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210558051"/>
                  </a:ext>
                </a:extLst>
              </a:tr>
              <a:tr h="441414">
                <a:tc>
                  <a:txBody>
                    <a:bodyPr/>
                    <a:lstStyle/>
                    <a:p>
                      <a:pPr marL="342900" marR="0" lvl="0" indent="-342900">
                        <a:spcBef>
                          <a:spcPts val="0"/>
                        </a:spcBef>
                        <a:spcAft>
                          <a:spcPts val="0"/>
                        </a:spcAft>
                        <a:buFont typeface="Symbol" panose="05050102010706020507" pitchFamily="18" charset="2"/>
                        <a:buChar char=""/>
                      </a:pPr>
                      <a:r>
                        <a:rPr lang="en-US" sz="2000">
                          <a:effectLst/>
                        </a:rPr>
                        <a:t>Nighttime Residence: Doubled up</a:t>
                      </a:r>
                      <a:endParaRPr lang="en-US" sz="20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13,924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83328093"/>
                  </a:ext>
                </a:extLst>
              </a:tr>
              <a:tr h="599653">
                <a:tc gridSpan="2">
                  <a:txBody>
                    <a:bodyPr/>
                    <a:lstStyle/>
                    <a:p>
                      <a:pPr marL="0" marR="0">
                        <a:lnSpc>
                          <a:spcPct val="107000"/>
                        </a:lnSpc>
                        <a:spcBef>
                          <a:spcPts val="0"/>
                        </a:spcBef>
                        <a:spcAft>
                          <a:spcPts val="800"/>
                        </a:spcAft>
                      </a:pPr>
                      <a:r>
                        <a:rPr lang="en-US" sz="1800" dirty="0">
                          <a:effectLst/>
                        </a:rPr>
                        <a:t>https://www.usich.gov/homelessness-statistics/al/</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extLst>
                  <a:ext uri="{0D108BD9-81ED-4DB2-BD59-A6C34878D82A}">
                    <a16:rowId xmlns:a16="http://schemas.microsoft.com/office/drawing/2014/main" val="4140938704"/>
                  </a:ext>
                </a:extLst>
              </a:tr>
            </a:tbl>
          </a:graphicData>
        </a:graphic>
      </p:graphicFrame>
    </p:spTree>
    <p:extLst>
      <p:ext uri="{BB962C8B-B14F-4D97-AF65-F5344CB8AC3E}">
        <p14:creationId xmlns:p14="http://schemas.microsoft.com/office/powerpoint/2010/main" val="21835911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FB2155-501B-4ACC-93FE-AE4D3E100195}"/>
              </a:ext>
            </a:extLst>
          </p:cNvPr>
          <p:cNvSpPr>
            <a:spLocks noGrp="1"/>
          </p:cNvSpPr>
          <p:nvPr>
            <p:ph type="title"/>
          </p:nvPr>
        </p:nvSpPr>
        <p:spPr>
          <a:xfrm>
            <a:off x="457200" y="277814"/>
            <a:ext cx="8229600" cy="856314"/>
          </a:xfrm>
        </p:spPr>
        <p:txBody>
          <a:bodyPr/>
          <a:lstStyle/>
          <a:p>
            <a:r>
              <a:rPr lang="en-US" dirty="0"/>
              <a:t>Homelessness-River Region</a:t>
            </a:r>
          </a:p>
        </p:txBody>
      </p:sp>
      <p:graphicFrame>
        <p:nvGraphicFramePr>
          <p:cNvPr id="5" name="Content Placeholder 4">
            <a:extLst>
              <a:ext uri="{FF2B5EF4-FFF2-40B4-BE49-F238E27FC236}">
                <a16:creationId xmlns:a16="http://schemas.microsoft.com/office/drawing/2014/main" id="{1767501D-DEFA-47A5-B51E-2C75C699318F}"/>
              </a:ext>
            </a:extLst>
          </p:cNvPr>
          <p:cNvGraphicFramePr>
            <a:graphicFrameLocks noGrp="1"/>
          </p:cNvGraphicFramePr>
          <p:nvPr>
            <p:ph idx="1"/>
            <p:extLst>
              <p:ext uri="{D42A27DB-BD31-4B8C-83A1-F6EECF244321}">
                <p14:modId xmlns:p14="http://schemas.microsoft.com/office/powerpoint/2010/main" val="1725032780"/>
              </p:ext>
            </p:extLst>
          </p:nvPr>
        </p:nvGraphicFramePr>
        <p:xfrm>
          <a:off x="838200" y="1233305"/>
          <a:ext cx="7315199" cy="5489258"/>
        </p:xfrm>
        <a:graphic>
          <a:graphicData uri="http://schemas.openxmlformats.org/drawingml/2006/table">
            <a:tbl>
              <a:tblPr firstRow="1" firstCol="1" bandRow="1">
                <a:tableStyleId>{5C22544A-7EE6-4342-B048-85BDC9FD1C3A}</a:tableStyleId>
              </a:tblPr>
              <a:tblGrid>
                <a:gridCol w="359319">
                  <a:extLst>
                    <a:ext uri="{9D8B030D-6E8A-4147-A177-3AD203B41FA5}">
                      <a16:colId xmlns:a16="http://schemas.microsoft.com/office/drawing/2014/main" val="548452730"/>
                    </a:ext>
                  </a:extLst>
                </a:gridCol>
                <a:gridCol w="5369451">
                  <a:extLst>
                    <a:ext uri="{9D8B030D-6E8A-4147-A177-3AD203B41FA5}">
                      <a16:colId xmlns:a16="http://schemas.microsoft.com/office/drawing/2014/main" val="950401327"/>
                    </a:ext>
                  </a:extLst>
                </a:gridCol>
                <a:gridCol w="1586429">
                  <a:extLst>
                    <a:ext uri="{9D8B030D-6E8A-4147-A177-3AD203B41FA5}">
                      <a16:colId xmlns:a16="http://schemas.microsoft.com/office/drawing/2014/main" val="3815129134"/>
                    </a:ext>
                  </a:extLst>
                </a:gridCol>
              </a:tblGrid>
              <a:tr h="545467">
                <a:tc gridSpan="3">
                  <a:txBody>
                    <a:bodyPr/>
                    <a:lstStyle/>
                    <a:p>
                      <a:pPr marL="0" marR="0" algn="ctr">
                        <a:lnSpc>
                          <a:spcPct val="107000"/>
                        </a:lnSpc>
                        <a:spcBef>
                          <a:spcPts val="0"/>
                        </a:spcBef>
                        <a:spcAft>
                          <a:spcPts val="0"/>
                        </a:spcAft>
                      </a:pPr>
                      <a:r>
                        <a:rPr lang="en-US" sz="1800" dirty="0">
                          <a:effectLst/>
                        </a:rPr>
                        <a:t>AL-504 Montgomery City &amp; County CoC (Autauga, Bullock, Elmore, Lowndes, Montgomery)</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85661958"/>
                  </a:ext>
                </a:extLst>
              </a:tr>
              <a:tr h="266240">
                <a:tc gridSpan="3">
                  <a:txBody>
                    <a:bodyPr/>
                    <a:lstStyle/>
                    <a:p>
                      <a:pPr marL="0" marR="0" algn="ctr">
                        <a:lnSpc>
                          <a:spcPct val="107000"/>
                        </a:lnSpc>
                        <a:spcBef>
                          <a:spcPts val="0"/>
                        </a:spcBef>
                        <a:spcAft>
                          <a:spcPts val="0"/>
                        </a:spcAft>
                      </a:pPr>
                      <a:r>
                        <a:rPr lang="en-US" sz="1800">
                          <a:effectLst/>
                        </a:rPr>
                        <a:t>Point-in-Time Count January 22, 2019</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802379839"/>
                  </a:ext>
                </a:extLst>
              </a:tr>
              <a:tr h="266240">
                <a:tc gridSpan="2">
                  <a:txBody>
                    <a:bodyPr/>
                    <a:lstStyle/>
                    <a:p>
                      <a:pPr marL="0" marR="0">
                        <a:lnSpc>
                          <a:spcPct val="107000"/>
                        </a:lnSpc>
                        <a:spcBef>
                          <a:spcPts val="0"/>
                        </a:spcBef>
                        <a:spcAft>
                          <a:spcPts val="0"/>
                        </a:spcAft>
                      </a:pPr>
                      <a:r>
                        <a:rPr lang="en-US" sz="1800">
                          <a:effectLst/>
                        </a:rPr>
                        <a:t>Total Homeless Households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lnSpc>
                          <a:spcPct val="107000"/>
                        </a:lnSpc>
                        <a:spcBef>
                          <a:spcPts val="0"/>
                        </a:spcBef>
                        <a:spcAft>
                          <a:spcPts val="0"/>
                        </a:spcAft>
                      </a:pPr>
                      <a:r>
                        <a:rPr lang="en-US" sz="1800">
                          <a:effectLst/>
                        </a:rPr>
                        <a:t>330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94358717"/>
                  </a:ext>
                </a:extLst>
              </a:tr>
              <a:tr h="2662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Sheltered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273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547586119"/>
                  </a:ext>
                </a:extLst>
              </a:tr>
              <a:tr h="2662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Unsheltered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57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425095207"/>
                  </a:ext>
                </a:extLst>
              </a:tr>
              <a:tr h="2662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Households without children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226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7028675"/>
                  </a:ext>
                </a:extLst>
              </a:tr>
              <a:tr h="2662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At least 1 adult and 1 child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25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578947698"/>
                  </a:ext>
                </a:extLst>
              </a:tr>
              <a:tr h="2662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Only Children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64597315"/>
                  </a:ext>
                </a:extLst>
              </a:tr>
              <a:tr h="2662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Male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192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764154813"/>
                  </a:ext>
                </a:extLst>
              </a:tr>
              <a:tr h="2662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Female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138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12767868"/>
                  </a:ext>
                </a:extLst>
              </a:tr>
              <a:tr h="2662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Black / African-American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236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42202495"/>
                  </a:ext>
                </a:extLst>
              </a:tr>
              <a:tr h="2662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White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76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95193787"/>
                  </a:ext>
                </a:extLst>
              </a:tr>
              <a:tr h="2662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Asian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69200759"/>
                  </a:ext>
                </a:extLst>
              </a:tr>
              <a:tr h="2662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American Indian or Alaska Native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6</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374938587"/>
                  </a:ext>
                </a:extLst>
              </a:tr>
              <a:tr h="438396">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Native Hawaiian / Other Pacific Islander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340628964"/>
                  </a:ext>
                </a:extLst>
              </a:tr>
              <a:tr h="2662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Multiple Races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11</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072847701"/>
                  </a:ext>
                </a:extLst>
              </a:tr>
              <a:tr h="2662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a:effectLst/>
                        </a:rPr>
                        <a:t>Hispanic</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a:effectLst/>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80134741"/>
                  </a:ext>
                </a:extLst>
              </a:tr>
              <a:tr h="2662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800" dirty="0">
                          <a:effectLst/>
                        </a:rPr>
                        <a:t>Non-Hispanic</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1800" dirty="0">
                          <a:effectLst/>
                        </a:rPr>
                        <a:t>325</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753784136"/>
                  </a:ext>
                </a:extLst>
              </a:tr>
            </a:tbl>
          </a:graphicData>
        </a:graphic>
      </p:graphicFrame>
      <p:sp>
        <p:nvSpPr>
          <p:cNvPr id="4" name="Slide Number Placeholder 3">
            <a:extLst>
              <a:ext uri="{FF2B5EF4-FFF2-40B4-BE49-F238E27FC236}">
                <a16:creationId xmlns:a16="http://schemas.microsoft.com/office/drawing/2014/main" id="{BBBD6838-25F1-4EDE-8A48-704BEDAE3F88}"/>
              </a:ext>
            </a:extLst>
          </p:cNvPr>
          <p:cNvSpPr>
            <a:spLocks noGrp="1"/>
          </p:cNvSpPr>
          <p:nvPr>
            <p:ph type="sldNum" sz="quarter" idx="12"/>
          </p:nvPr>
        </p:nvSpPr>
        <p:spPr/>
        <p:txBody>
          <a:bodyPr/>
          <a:lstStyle/>
          <a:p>
            <a:pPr>
              <a:defRPr/>
            </a:pPr>
            <a:fld id="{E948067B-A861-4E6C-A52D-4B2C1C33D187}" type="slidenum">
              <a:rPr lang="en-US" smtClean="0"/>
              <a:pPr>
                <a:defRPr/>
              </a:pPr>
              <a:t>19</a:t>
            </a:fld>
            <a:endParaRPr lang="en-US"/>
          </a:p>
        </p:txBody>
      </p:sp>
      <p:sp>
        <p:nvSpPr>
          <p:cNvPr id="6" name="Rectangle 1">
            <a:extLst>
              <a:ext uri="{FF2B5EF4-FFF2-40B4-BE49-F238E27FC236}">
                <a16:creationId xmlns:a16="http://schemas.microsoft.com/office/drawing/2014/main" id="{B76197C6-4E16-43B1-946C-1B212080CB51}"/>
              </a:ext>
            </a:extLst>
          </p:cNvPr>
          <p:cNvSpPr>
            <a:spLocks noChangeArrowheads="1"/>
          </p:cNvSpPr>
          <p:nvPr/>
        </p:nvSpPr>
        <p:spPr bwMode="auto">
          <a:xfrm>
            <a:off x="-5029201" y="559569"/>
            <a:ext cx="18551505" cy="5745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14364694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8C4C8B-56A1-4C27-83B9-EEED461361F2}"/>
              </a:ext>
            </a:extLst>
          </p:cNvPr>
          <p:cNvSpPr>
            <a:spLocks noGrp="1"/>
          </p:cNvSpPr>
          <p:nvPr>
            <p:ph type="title"/>
          </p:nvPr>
        </p:nvSpPr>
        <p:spPr/>
        <p:txBody>
          <a:bodyPr/>
          <a:lstStyle/>
          <a:p>
            <a:endParaRPr lang="en-US" sz="1400" dirty="0"/>
          </a:p>
        </p:txBody>
      </p:sp>
      <p:sp>
        <p:nvSpPr>
          <p:cNvPr id="3" name="Text Placeholder 2">
            <a:extLst>
              <a:ext uri="{FF2B5EF4-FFF2-40B4-BE49-F238E27FC236}">
                <a16:creationId xmlns:a16="http://schemas.microsoft.com/office/drawing/2014/main" id="{FDABF9E4-B015-4333-8065-9DE171252602}"/>
              </a:ext>
            </a:extLst>
          </p:cNvPr>
          <p:cNvSpPr>
            <a:spLocks noGrp="1"/>
          </p:cNvSpPr>
          <p:nvPr>
            <p:ph type="body" idx="1"/>
          </p:nvPr>
        </p:nvSpPr>
        <p:spPr>
          <a:xfrm>
            <a:off x="722313" y="1981200"/>
            <a:ext cx="7772400" cy="2667000"/>
          </a:xfrm>
        </p:spPr>
        <p:txBody>
          <a:bodyPr/>
          <a:lstStyle/>
          <a:p>
            <a:r>
              <a:rPr lang="en-US" sz="3200" dirty="0"/>
              <a:t>“Health and homelessness are intricately linked. Health problems can cause a person’s homelessness as well as be exacerbated by the experience.”</a:t>
            </a:r>
          </a:p>
          <a:p>
            <a:endParaRPr lang="en-US" sz="3200" dirty="0"/>
          </a:p>
          <a:p>
            <a:pPr algn="ctr"/>
            <a:r>
              <a:rPr lang="en-US" sz="1800" dirty="0"/>
              <a:t>National Alliance to End Homelessness, 2017</a:t>
            </a:r>
          </a:p>
        </p:txBody>
      </p:sp>
      <p:sp>
        <p:nvSpPr>
          <p:cNvPr id="4" name="Slide Number Placeholder 3">
            <a:extLst>
              <a:ext uri="{FF2B5EF4-FFF2-40B4-BE49-F238E27FC236}">
                <a16:creationId xmlns:a16="http://schemas.microsoft.com/office/drawing/2014/main" id="{042C2A92-CFD4-418B-9F06-877D097B22C9}"/>
              </a:ext>
            </a:extLst>
          </p:cNvPr>
          <p:cNvSpPr>
            <a:spLocks noGrp="1"/>
          </p:cNvSpPr>
          <p:nvPr>
            <p:ph type="sldNum" sz="quarter" idx="12"/>
          </p:nvPr>
        </p:nvSpPr>
        <p:spPr/>
        <p:txBody>
          <a:bodyPr/>
          <a:lstStyle/>
          <a:p>
            <a:pPr>
              <a:defRPr/>
            </a:pPr>
            <a:fld id="{080D9B5B-2849-4632-BC95-08292D8C2EBF}" type="slidenum">
              <a:rPr lang="en-US" smtClean="0"/>
              <a:pPr>
                <a:defRPr/>
              </a:pPr>
              <a:t>2</a:t>
            </a:fld>
            <a:endParaRPr lang="en-US"/>
          </a:p>
        </p:txBody>
      </p:sp>
    </p:spTree>
    <p:extLst>
      <p:ext uri="{BB962C8B-B14F-4D97-AF65-F5344CB8AC3E}">
        <p14:creationId xmlns:p14="http://schemas.microsoft.com/office/powerpoint/2010/main" val="31857793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C76708-32C3-4017-B69F-40EBFAA20C33}"/>
              </a:ext>
            </a:extLst>
          </p:cNvPr>
          <p:cNvSpPr>
            <a:spLocks noGrp="1"/>
          </p:cNvSpPr>
          <p:nvPr>
            <p:ph type="title"/>
          </p:nvPr>
        </p:nvSpPr>
        <p:spPr/>
        <p:txBody>
          <a:bodyPr/>
          <a:lstStyle/>
          <a:p>
            <a:r>
              <a:rPr lang="en-US" dirty="0"/>
              <a:t>Homelessness-River Region</a:t>
            </a:r>
          </a:p>
        </p:txBody>
      </p:sp>
      <p:graphicFrame>
        <p:nvGraphicFramePr>
          <p:cNvPr id="5" name="Content Placeholder 4">
            <a:extLst>
              <a:ext uri="{FF2B5EF4-FFF2-40B4-BE49-F238E27FC236}">
                <a16:creationId xmlns:a16="http://schemas.microsoft.com/office/drawing/2014/main" id="{5ECADD7A-9EEA-4AC0-BACE-A6EF28484F6E}"/>
              </a:ext>
            </a:extLst>
          </p:cNvPr>
          <p:cNvGraphicFramePr>
            <a:graphicFrameLocks noGrp="1"/>
          </p:cNvGraphicFramePr>
          <p:nvPr>
            <p:ph idx="1"/>
            <p:extLst>
              <p:ext uri="{D42A27DB-BD31-4B8C-83A1-F6EECF244321}">
                <p14:modId xmlns:p14="http://schemas.microsoft.com/office/powerpoint/2010/main" val="2159926441"/>
              </p:ext>
            </p:extLst>
          </p:nvPr>
        </p:nvGraphicFramePr>
        <p:xfrm>
          <a:off x="762000" y="1351043"/>
          <a:ext cx="7620000" cy="4827516"/>
        </p:xfrm>
        <a:graphic>
          <a:graphicData uri="http://schemas.openxmlformats.org/drawingml/2006/table">
            <a:tbl>
              <a:tblPr firstRow="1" firstCol="1" bandRow="1">
                <a:tableStyleId>{5C22544A-7EE6-4342-B048-85BDC9FD1C3A}</a:tableStyleId>
              </a:tblPr>
              <a:tblGrid>
                <a:gridCol w="394009">
                  <a:extLst>
                    <a:ext uri="{9D8B030D-6E8A-4147-A177-3AD203B41FA5}">
                      <a16:colId xmlns:a16="http://schemas.microsoft.com/office/drawing/2014/main" val="1315199624"/>
                    </a:ext>
                  </a:extLst>
                </a:gridCol>
                <a:gridCol w="5887844">
                  <a:extLst>
                    <a:ext uri="{9D8B030D-6E8A-4147-A177-3AD203B41FA5}">
                      <a16:colId xmlns:a16="http://schemas.microsoft.com/office/drawing/2014/main" val="2035636601"/>
                    </a:ext>
                  </a:extLst>
                </a:gridCol>
                <a:gridCol w="1338147">
                  <a:extLst>
                    <a:ext uri="{9D8B030D-6E8A-4147-A177-3AD203B41FA5}">
                      <a16:colId xmlns:a16="http://schemas.microsoft.com/office/drawing/2014/main" val="1419593356"/>
                    </a:ext>
                  </a:extLst>
                </a:gridCol>
              </a:tblGrid>
              <a:tr h="411750">
                <a:tc gridSpan="3">
                  <a:txBody>
                    <a:bodyPr/>
                    <a:lstStyle/>
                    <a:p>
                      <a:pPr marL="0" marR="0" algn="ctr">
                        <a:lnSpc>
                          <a:spcPct val="107000"/>
                        </a:lnSpc>
                        <a:spcBef>
                          <a:spcPts val="0"/>
                        </a:spcBef>
                        <a:spcAft>
                          <a:spcPts val="0"/>
                        </a:spcAft>
                      </a:pPr>
                      <a:r>
                        <a:rPr lang="en-US" sz="2000" dirty="0">
                          <a:effectLst/>
                        </a:rPr>
                        <a:t>AL-504 Montgomery City &amp; County CoC (Autauga, Bullock, Elmore, Lowndes, Montgomery)</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801493608"/>
                  </a:ext>
                </a:extLst>
              </a:tr>
              <a:tr h="322340">
                <a:tc gridSpan="3">
                  <a:txBody>
                    <a:bodyPr/>
                    <a:lstStyle/>
                    <a:p>
                      <a:pPr marL="0" marR="0" algn="ctr">
                        <a:lnSpc>
                          <a:spcPct val="107000"/>
                        </a:lnSpc>
                        <a:spcBef>
                          <a:spcPts val="0"/>
                        </a:spcBef>
                        <a:spcAft>
                          <a:spcPts val="0"/>
                        </a:spcAft>
                      </a:pPr>
                      <a:r>
                        <a:rPr lang="en-US" sz="2000" dirty="0">
                          <a:effectLst/>
                        </a:rPr>
                        <a:t>Point-in-Time Count January 22, 2019</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676126185"/>
                  </a:ext>
                </a:extLst>
              </a:tr>
              <a:tr h="322340">
                <a:tc gridSpan="2">
                  <a:txBody>
                    <a:bodyPr/>
                    <a:lstStyle/>
                    <a:p>
                      <a:pPr marL="0" marR="0">
                        <a:lnSpc>
                          <a:spcPct val="107000"/>
                        </a:lnSpc>
                        <a:spcBef>
                          <a:spcPts val="0"/>
                        </a:spcBef>
                        <a:spcAft>
                          <a:spcPts val="0"/>
                        </a:spcAft>
                      </a:pPr>
                      <a:r>
                        <a:rPr lang="en-US" sz="2000">
                          <a:effectLst/>
                        </a:rPr>
                        <a:t>Total Homeless Households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hMerge="1">
                  <a:txBody>
                    <a:bodyPr/>
                    <a:lstStyle/>
                    <a:p>
                      <a:endParaRPr lang="en-US"/>
                    </a:p>
                  </a:txBody>
                  <a:tcPr/>
                </a:tc>
                <a:tc>
                  <a:txBody>
                    <a:bodyPr/>
                    <a:lstStyle/>
                    <a:p>
                      <a:pPr marL="0" marR="0" algn="ctr">
                        <a:lnSpc>
                          <a:spcPct val="107000"/>
                        </a:lnSpc>
                        <a:spcBef>
                          <a:spcPts val="0"/>
                        </a:spcBef>
                        <a:spcAft>
                          <a:spcPts val="0"/>
                        </a:spcAft>
                      </a:pPr>
                      <a:r>
                        <a:rPr lang="en-US" sz="2000">
                          <a:effectLst/>
                        </a:rPr>
                        <a:t>330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530443898"/>
                  </a:ext>
                </a:extLst>
              </a:tr>
              <a:tr h="3223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Chronically Homeless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62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897982633"/>
                  </a:ext>
                </a:extLst>
              </a:tr>
              <a:tr h="3223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Severely Mentally Ill</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55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52795215"/>
                  </a:ext>
                </a:extLst>
              </a:tr>
              <a:tr h="3223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Chronic Substance Abuse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12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0209525"/>
                  </a:ext>
                </a:extLst>
              </a:tr>
              <a:tr h="3223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Veterans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55</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67020043"/>
                  </a:ext>
                </a:extLst>
              </a:tr>
              <a:tr h="3223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HIV / AIDS</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201401167"/>
                  </a:ext>
                </a:extLst>
              </a:tr>
              <a:tr h="3223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Victims of Domestic Violence</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12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606024969"/>
                  </a:ext>
                </a:extLst>
              </a:tr>
              <a:tr h="3223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Unaccompanied Youth &lt; 18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2</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67936163"/>
                  </a:ext>
                </a:extLst>
              </a:tr>
              <a:tr h="3223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Unaccompanied Youth 18-24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11</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981248535"/>
                  </a:ext>
                </a:extLst>
              </a:tr>
              <a:tr h="3223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Parenting Youth &lt;18</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0</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4256443640"/>
                  </a:ext>
                </a:extLst>
              </a:tr>
              <a:tr h="3223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a:effectLst/>
                        </a:rPr>
                        <a:t>Parenting Youth 18-24</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a:effectLst/>
                        </a:rPr>
                        <a:t>6</a:t>
                      </a:r>
                      <a:endParaRPr lang="en-US" sz="20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025678654"/>
                  </a:ext>
                </a:extLst>
              </a:tr>
              <a:tr h="322340">
                <a:tc>
                  <a:txBody>
                    <a:bodyPr/>
                    <a:lstStyle/>
                    <a:p>
                      <a:pPr marL="0" marR="0">
                        <a:lnSpc>
                          <a:spcPct val="107000"/>
                        </a:lnSpc>
                        <a:spcBef>
                          <a:spcPts val="0"/>
                        </a:spcBef>
                        <a:spcAft>
                          <a:spcPts val="0"/>
                        </a:spcAft>
                      </a:pPr>
                      <a:r>
                        <a:rPr lang="en-US" sz="1100">
                          <a:effectLst/>
                        </a:rPr>
                        <a:t> </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2000" dirty="0">
                          <a:effectLst/>
                        </a:rPr>
                        <a:t>Children of Parenting Youth</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gn="ctr">
                        <a:lnSpc>
                          <a:spcPct val="107000"/>
                        </a:lnSpc>
                        <a:spcBef>
                          <a:spcPts val="0"/>
                        </a:spcBef>
                        <a:spcAft>
                          <a:spcPts val="0"/>
                        </a:spcAft>
                      </a:pPr>
                      <a:r>
                        <a:rPr lang="en-US" sz="2000" dirty="0">
                          <a:effectLst/>
                        </a:rPr>
                        <a:t>10</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071505707"/>
                  </a:ext>
                </a:extLst>
              </a:tr>
            </a:tbl>
          </a:graphicData>
        </a:graphic>
      </p:graphicFrame>
      <p:sp>
        <p:nvSpPr>
          <p:cNvPr id="4" name="Slide Number Placeholder 3">
            <a:extLst>
              <a:ext uri="{FF2B5EF4-FFF2-40B4-BE49-F238E27FC236}">
                <a16:creationId xmlns:a16="http://schemas.microsoft.com/office/drawing/2014/main" id="{EA4E3063-6705-4C32-899D-1E1845E33DC3}"/>
              </a:ext>
            </a:extLst>
          </p:cNvPr>
          <p:cNvSpPr>
            <a:spLocks noGrp="1"/>
          </p:cNvSpPr>
          <p:nvPr>
            <p:ph type="sldNum" sz="quarter" idx="12"/>
          </p:nvPr>
        </p:nvSpPr>
        <p:spPr/>
        <p:txBody>
          <a:bodyPr/>
          <a:lstStyle/>
          <a:p>
            <a:pPr>
              <a:defRPr/>
            </a:pPr>
            <a:fld id="{E948067B-A861-4E6C-A52D-4B2C1C33D187}" type="slidenum">
              <a:rPr lang="en-US" smtClean="0"/>
              <a:pPr>
                <a:defRPr/>
              </a:pPr>
              <a:t>20</a:t>
            </a:fld>
            <a:endParaRPr lang="en-US"/>
          </a:p>
        </p:txBody>
      </p:sp>
      <p:sp>
        <p:nvSpPr>
          <p:cNvPr id="6" name="Rectangle 1">
            <a:extLst>
              <a:ext uri="{FF2B5EF4-FFF2-40B4-BE49-F238E27FC236}">
                <a16:creationId xmlns:a16="http://schemas.microsoft.com/office/drawing/2014/main" id="{8C7973E7-958D-4D31-AB11-10120403EC3A}"/>
              </a:ext>
            </a:extLst>
          </p:cNvPr>
          <p:cNvSpPr>
            <a:spLocks noChangeArrowheads="1"/>
          </p:cNvSpPr>
          <p:nvPr/>
        </p:nvSpPr>
        <p:spPr bwMode="auto">
          <a:xfrm>
            <a:off x="-6347273" y="-192275"/>
            <a:ext cx="21410342" cy="7008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29265324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FA0703-2934-49CD-A561-2E6D97C97DFE}"/>
              </a:ext>
            </a:extLst>
          </p:cNvPr>
          <p:cNvSpPr>
            <a:spLocks noGrp="1"/>
          </p:cNvSpPr>
          <p:nvPr>
            <p:ph type="title"/>
          </p:nvPr>
        </p:nvSpPr>
        <p:spPr>
          <a:xfrm>
            <a:off x="457200" y="277813"/>
            <a:ext cx="8229600" cy="4827587"/>
          </a:xfrm>
        </p:spPr>
        <p:txBody>
          <a:bodyPr/>
          <a:lstStyle/>
          <a:p>
            <a:r>
              <a:rPr lang="en-US" dirty="0"/>
              <a:t>What are some things you believe about people who don’t have a home?</a:t>
            </a:r>
          </a:p>
        </p:txBody>
      </p:sp>
      <p:sp>
        <p:nvSpPr>
          <p:cNvPr id="3" name="Slide Number Placeholder 2">
            <a:extLst>
              <a:ext uri="{FF2B5EF4-FFF2-40B4-BE49-F238E27FC236}">
                <a16:creationId xmlns:a16="http://schemas.microsoft.com/office/drawing/2014/main" id="{C7DA84B0-5B90-45E7-BAAC-549125DF08A7}"/>
              </a:ext>
            </a:extLst>
          </p:cNvPr>
          <p:cNvSpPr>
            <a:spLocks noGrp="1"/>
          </p:cNvSpPr>
          <p:nvPr>
            <p:ph type="sldNum" sz="quarter" idx="12"/>
          </p:nvPr>
        </p:nvSpPr>
        <p:spPr/>
        <p:txBody>
          <a:bodyPr/>
          <a:lstStyle/>
          <a:p>
            <a:pPr>
              <a:defRPr/>
            </a:pPr>
            <a:fld id="{0AD368FF-72DC-4B40-95A6-BA823EA1E24F}" type="slidenum">
              <a:rPr lang="en-US" smtClean="0"/>
              <a:pPr>
                <a:defRPr/>
              </a:pPr>
              <a:t>21</a:t>
            </a:fld>
            <a:endParaRPr lang="en-US"/>
          </a:p>
        </p:txBody>
      </p:sp>
    </p:spTree>
    <p:extLst>
      <p:ext uri="{BB962C8B-B14F-4D97-AF65-F5344CB8AC3E}">
        <p14:creationId xmlns:p14="http://schemas.microsoft.com/office/powerpoint/2010/main" val="383418413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dirty="0"/>
              <a:t>Myths about People Experiencing Homelessness</a:t>
            </a:r>
          </a:p>
        </p:txBody>
      </p:sp>
      <p:sp>
        <p:nvSpPr>
          <p:cNvPr id="7" name="Content Placeholder 6"/>
          <p:cNvSpPr>
            <a:spLocks noGrp="1"/>
          </p:cNvSpPr>
          <p:nvPr>
            <p:ph idx="1"/>
          </p:nvPr>
        </p:nvSpPr>
        <p:spPr>
          <a:xfrm>
            <a:off x="533400" y="1905000"/>
            <a:ext cx="8229600" cy="4191000"/>
          </a:xfrm>
        </p:spPr>
        <p:txBody>
          <a:bodyPr/>
          <a:lstStyle/>
          <a:p>
            <a:r>
              <a:rPr lang="en-US" sz="2800" dirty="0"/>
              <a:t>They are mostly single men</a:t>
            </a:r>
          </a:p>
          <a:p>
            <a:r>
              <a:rPr lang="en-US" sz="2800" dirty="0"/>
              <a:t>They are from someplace else (transients)</a:t>
            </a:r>
          </a:p>
          <a:p>
            <a:r>
              <a:rPr lang="en-US" sz="2800" dirty="0"/>
              <a:t>Being homeless is a lifestyle choice – some like it</a:t>
            </a:r>
          </a:p>
          <a:p>
            <a:r>
              <a:rPr lang="en-US" sz="2800" dirty="0"/>
              <a:t>Homeless people commit more violent crimes than housed people</a:t>
            </a:r>
          </a:p>
          <a:p>
            <a:r>
              <a:rPr lang="en-US" sz="2800" dirty="0"/>
              <a:t>Homeless people don’t work</a:t>
            </a:r>
          </a:p>
          <a:p>
            <a:r>
              <a:rPr lang="en-US" sz="2800" dirty="0"/>
              <a:t>They are “vagrants” or “derelicts”</a:t>
            </a:r>
          </a:p>
          <a:p>
            <a:r>
              <a:rPr lang="en-US" sz="2800" dirty="0"/>
              <a:t>All have mental illness or abuse substances</a:t>
            </a:r>
          </a:p>
          <a:p>
            <a:endParaRPr lang="en-US" dirty="0"/>
          </a:p>
          <a:p>
            <a:endParaRPr lang="en-US" dirty="0"/>
          </a:p>
        </p:txBody>
      </p:sp>
      <p:sp>
        <p:nvSpPr>
          <p:cNvPr id="5" name="Slide Number Placeholder 4"/>
          <p:cNvSpPr>
            <a:spLocks noGrp="1"/>
          </p:cNvSpPr>
          <p:nvPr>
            <p:ph type="sldNum" sz="quarter" idx="12"/>
          </p:nvPr>
        </p:nvSpPr>
        <p:spPr/>
        <p:txBody>
          <a:bodyPr/>
          <a:lstStyle/>
          <a:p>
            <a:pPr>
              <a:defRPr/>
            </a:pPr>
            <a:fld id="{3932FC21-A20F-4E0A-8691-E88C8705D79D}" type="slidenum">
              <a:rPr lang="en-US" smtClean="0"/>
              <a:pPr>
                <a:defRPr/>
              </a:pPr>
              <a:t>22</a:t>
            </a:fld>
            <a:endParaRPr lang="en-US"/>
          </a:p>
        </p:txBody>
      </p:sp>
    </p:spTree>
    <p:extLst>
      <p:ext uri="{BB962C8B-B14F-4D97-AF65-F5344CB8AC3E}">
        <p14:creationId xmlns:p14="http://schemas.microsoft.com/office/powerpoint/2010/main" val="37927932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Reasons for Homelessness</a:t>
            </a:r>
          </a:p>
        </p:txBody>
      </p:sp>
      <p:sp>
        <p:nvSpPr>
          <p:cNvPr id="3" name="Content Placeholder 2"/>
          <p:cNvSpPr>
            <a:spLocks noGrp="1"/>
          </p:cNvSpPr>
          <p:nvPr>
            <p:ph idx="1"/>
          </p:nvPr>
        </p:nvSpPr>
        <p:spPr>
          <a:xfrm>
            <a:off x="457200" y="1219201"/>
            <a:ext cx="8229600" cy="4495800"/>
          </a:xfrm>
        </p:spPr>
        <p:txBody>
          <a:bodyPr/>
          <a:lstStyle/>
          <a:p>
            <a:r>
              <a:rPr lang="en-US" sz="2800" dirty="0"/>
              <a:t>Poverty</a:t>
            </a:r>
          </a:p>
          <a:p>
            <a:r>
              <a:rPr lang="en-US" sz="2800" dirty="0"/>
              <a:t>Unemployment / low wages</a:t>
            </a:r>
          </a:p>
          <a:p>
            <a:r>
              <a:rPr lang="en-US" sz="2800" dirty="0"/>
              <a:t>Foreclosure / eviction</a:t>
            </a:r>
          </a:p>
          <a:p>
            <a:r>
              <a:rPr lang="en-US" sz="2800" dirty="0"/>
              <a:t>Lack of affordable housing</a:t>
            </a:r>
          </a:p>
          <a:p>
            <a:r>
              <a:rPr lang="en-US" sz="2800" dirty="0"/>
              <a:t>Foreclosure</a:t>
            </a:r>
          </a:p>
          <a:p>
            <a:r>
              <a:rPr lang="en-US" sz="2800" dirty="0"/>
              <a:t>Mental illness (about 20%)*</a:t>
            </a:r>
          </a:p>
          <a:p>
            <a:r>
              <a:rPr lang="en-US" sz="2800" dirty="0"/>
              <a:t>Substance abuse (about 16%)*</a:t>
            </a:r>
          </a:p>
          <a:p>
            <a:r>
              <a:rPr lang="en-US" sz="2800" dirty="0"/>
              <a:t>Domestic violence</a:t>
            </a:r>
          </a:p>
          <a:p>
            <a:r>
              <a:rPr lang="en-US" sz="2800" dirty="0"/>
              <a:t>Lack of community supports</a:t>
            </a:r>
          </a:p>
          <a:p>
            <a:pPr marL="0" lvl="0" indent="0">
              <a:spcBef>
                <a:spcPts val="1200"/>
              </a:spcBef>
              <a:buNone/>
            </a:pPr>
            <a:r>
              <a:rPr lang="en-US" dirty="0">
                <a:solidFill>
                  <a:srgbClr val="FFFFFF"/>
                </a:solidFill>
              </a:rPr>
              <a:t>*</a:t>
            </a:r>
            <a:r>
              <a:rPr lang="en-US" sz="1600" dirty="0">
                <a:solidFill>
                  <a:srgbClr val="FFFFFF"/>
                </a:solidFill>
              </a:rPr>
              <a:t>National Alliance to End Homelessness, 2017 &amp; https://worldpopulationreview.com/state-rankings/homeless-population-by-state</a:t>
            </a:r>
          </a:p>
          <a:p>
            <a:pPr marL="0" indent="0">
              <a:buNone/>
            </a:pPr>
            <a:endParaRPr lang="en-US" dirty="0"/>
          </a:p>
        </p:txBody>
      </p:sp>
      <p:sp>
        <p:nvSpPr>
          <p:cNvPr id="4" name="Slide Number Placeholder 3"/>
          <p:cNvSpPr>
            <a:spLocks noGrp="1"/>
          </p:cNvSpPr>
          <p:nvPr>
            <p:ph type="sldNum" sz="quarter" idx="12"/>
          </p:nvPr>
        </p:nvSpPr>
        <p:spPr/>
        <p:txBody>
          <a:bodyPr/>
          <a:lstStyle/>
          <a:p>
            <a:pPr>
              <a:defRPr/>
            </a:pPr>
            <a:fld id="{E948067B-A861-4E6C-A52D-4B2C1C33D187}" type="slidenum">
              <a:rPr lang="en-US" smtClean="0"/>
              <a:pPr>
                <a:defRPr/>
              </a:pPr>
              <a:t>23</a:t>
            </a:fld>
            <a:endParaRPr lang="en-US"/>
          </a:p>
        </p:txBody>
      </p:sp>
    </p:spTree>
    <p:extLst>
      <p:ext uri="{BB962C8B-B14F-4D97-AF65-F5344CB8AC3E}">
        <p14:creationId xmlns:p14="http://schemas.microsoft.com/office/powerpoint/2010/main" val="398325944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CEB5DA-1474-4103-BE32-67B2BB230E0E}"/>
              </a:ext>
            </a:extLst>
          </p:cNvPr>
          <p:cNvSpPr>
            <a:spLocks noGrp="1"/>
          </p:cNvSpPr>
          <p:nvPr>
            <p:ph type="ctrTitle" sz="quarter"/>
          </p:nvPr>
        </p:nvSpPr>
        <p:spPr/>
        <p:txBody>
          <a:bodyPr/>
          <a:lstStyle/>
          <a:p>
            <a:r>
              <a:rPr lang="en-US" dirty="0"/>
              <a:t>Health Challenges for People Experiencing Homelessness</a:t>
            </a:r>
          </a:p>
        </p:txBody>
      </p:sp>
      <p:sp>
        <p:nvSpPr>
          <p:cNvPr id="3" name="Subtitle 2">
            <a:extLst>
              <a:ext uri="{FF2B5EF4-FFF2-40B4-BE49-F238E27FC236}">
                <a16:creationId xmlns:a16="http://schemas.microsoft.com/office/drawing/2014/main" id="{CFE96D99-CD29-46F7-97E9-56BCD6A1E1CE}"/>
              </a:ext>
            </a:extLst>
          </p:cNvPr>
          <p:cNvSpPr>
            <a:spLocks noGrp="1"/>
          </p:cNvSpPr>
          <p:nvPr>
            <p:ph type="subTitle" sz="quarter" idx="1"/>
          </p:nvPr>
        </p:nvSpPr>
        <p:spPr/>
        <p:txBody>
          <a:bodyPr/>
          <a:lstStyle/>
          <a:p>
            <a:endParaRPr lang="en-US"/>
          </a:p>
        </p:txBody>
      </p:sp>
      <p:sp>
        <p:nvSpPr>
          <p:cNvPr id="4" name="Slide Number Placeholder 3">
            <a:extLst>
              <a:ext uri="{FF2B5EF4-FFF2-40B4-BE49-F238E27FC236}">
                <a16:creationId xmlns:a16="http://schemas.microsoft.com/office/drawing/2014/main" id="{0F46EBF7-DFC2-4AA5-AC38-DF7DA7C8BDB0}"/>
              </a:ext>
            </a:extLst>
          </p:cNvPr>
          <p:cNvSpPr>
            <a:spLocks noGrp="1"/>
          </p:cNvSpPr>
          <p:nvPr>
            <p:ph type="sldNum" sz="quarter" idx="12"/>
          </p:nvPr>
        </p:nvSpPr>
        <p:spPr/>
        <p:txBody>
          <a:bodyPr/>
          <a:lstStyle/>
          <a:p>
            <a:pPr>
              <a:defRPr/>
            </a:pPr>
            <a:fld id="{685A465C-CE7A-4F27-9B4C-D4A7A7C14C6E}" type="slidenum">
              <a:rPr lang="en-US" smtClean="0"/>
              <a:pPr>
                <a:defRPr/>
              </a:pPr>
              <a:t>24</a:t>
            </a:fld>
            <a:endParaRPr lang="en-US" dirty="0"/>
          </a:p>
        </p:txBody>
      </p:sp>
    </p:spTree>
    <p:extLst>
      <p:ext uri="{BB962C8B-B14F-4D97-AF65-F5344CB8AC3E}">
        <p14:creationId xmlns:p14="http://schemas.microsoft.com/office/powerpoint/2010/main" val="26744673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8546" name="Rectangle 2"/>
          <p:cNvSpPr>
            <a:spLocks noGrp="1" noChangeArrowheads="1"/>
          </p:cNvSpPr>
          <p:nvPr>
            <p:ph type="title"/>
          </p:nvPr>
        </p:nvSpPr>
        <p:spPr>
          <a:xfrm>
            <a:off x="609600" y="381000"/>
            <a:ext cx="8229600" cy="1063625"/>
          </a:xfrm>
        </p:spPr>
        <p:txBody>
          <a:bodyPr/>
          <a:lstStyle/>
          <a:p>
            <a:pPr eaLnBrk="1" hangingPunct="1">
              <a:defRPr/>
            </a:pPr>
            <a:r>
              <a:rPr lang="en-US" sz="3200" dirty="0"/>
              <a:t>Health Care Problems</a:t>
            </a:r>
            <a:br>
              <a:rPr lang="en-US" sz="3200" dirty="0"/>
            </a:br>
            <a:r>
              <a:rPr lang="en-US" sz="3200" dirty="0"/>
              <a:t>of Persons Experiencing Homelessness</a:t>
            </a:r>
          </a:p>
        </p:txBody>
      </p:sp>
      <p:sp>
        <p:nvSpPr>
          <p:cNvPr id="748547" name="Rectangle 3"/>
          <p:cNvSpPr>
            <a:spLocks noGrp="1" noChangeArrowheads="1"/>
          </p:cNvSpPr>
          <p:nvPr>
            <p:ph idx="1"/>
          </p:nvPr>
        </p:nvSpPr>
        <p:spPr>
          <a:xfrm>
            <a:off x="457200" y="1676400"/>
            <a:ext cx="8229600" cy="4648200"/>
          </a:xfrm>
        </p:spPr>
        <p:txBody>
          <a:bodyPr/>
          <a:lstStyle/>
          <a:p>
            <a:pPr eaLnBrk="1" hangingPunct="1">
              <a:lnSpc>
                <a:spcPct val="110000"/>
              </a:lnSpc>
              <a:defRPr/>
            </a:pPr>
            <a:r>
              <a:rPr lang="en-US" sz="2800" dirty="0"/>
              <a:t>Conditions associated with exposure to outdoors or congregate living</a:t>
            </a:r>
          </a:p>
          <a:p>
            <a:pPr lvl="1" eaLnBrk="1" hangingPunct="1">
              <a:lnSpc>
                <a:spcPct val="110000"/>
              </a:lnSpc>
              <a:defRPr/>
            </a:pPr>
            <a:r>
              <a:rPr lang="en-US" sz="2400" dirty="0"/>
              <a:t>Hypothermia, heat exhaustion, food </a:t>
            </a:r>
            <a:r>
              <a:rPr lang="en-US" sz="2400" dirty="0" err="1"/>
              <a:t>poisioning</a:t>
            </a:r>
            <a:endParaRPr lang="en-US" dirty="0"/>
          </a:p>
          <a:p>
            <a:pPr lvl="1" eaLnBrk="1" hangingPunct="1">
              <a:lnSpc>
                <a:spcPct val="110000"/>
              </a:lnSpc>
              <a:defRPr/>
            </a:pPr>
            <a:r>
              <a:rPr lang="en-US" sz="2400" dirty="0"/>
              <a:t>Acute illnesses – colds, flu, COVID-19</a:t>
            </a:r>
          </a:p>
          <a:p>
            <a:pPr eaLnBrk="1" hangingPunct="1">
              <a:lnSpc>
                <a:spcPct val="120000"/>
              </a:lnSpc>
              <a:defRPr/>
            </a:pPr>
            <a:r>
              <a:rPr lang="en-US" sz="2800" dirty="0"/>
              <a:t>Chronic diseases</a:t>
            </a:r>
          </a:p>
          <a:p>
            <a:pPr lvl="1" eaLnBrk="1" hangingPunct="1">
              <a:lnSpc>
                <a:spcPct val="120000"/>
              </a:lnSpc>
              <a:defRPr/>
            </a:pPr>
            <a:r>
              <a:rPr lang="en-US" sz="2400" dirty="0"/>
              <a:t>Diabetes, high blood pressure, asthma, </a:t>
            </a:r>
          </a:p>
          <a:p>
            <a:pPr lvl="1" eaLnBrk="1" hangingPunct="1">
              <a:lnSpc>
                <a:spcPct val="120000"/>
              </a:lnSpc>
              <a:defRPr/>
            </a:pPr>
            <a:r>
              <a:rPr lang="en-US" sz="2400" dirty="0"/>
              <a:t>Obesity, poor nutrition</a:t>
            </a:r>
          </a:p>
          <a:p>
            <a:pPr eaLnBrk="1" hangingPunct="1">
              <a:lnSpc>
                <a:spcPct val="120000"/>
              </a:lnSpc>
              <a:defRPr/>
            </a:pPr>
            <a:r>
              <a:rPr lang="en-US" sz="2800" dirty="0"/>
              <a:t>Mental illness </a:t>
            </a:r>
          </a:p>
          <a:p>
            <a:pPr eaLnBrk="1" hangingPunct="1">
              <a:lnSpc>
                <a:spcPct val="120000"/>
              </a:lnSpc>
              <a:defRPr/>
            </a:pP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omic Sans MS"/>
                <a:ea typeface="+mn-ea"/>
                <a:cs typeface="+mn-cs"/>
              </a:rPr>
              <a:t>Substance use disorders</a:t>
            </a:r>
          </a:p>
          <a:p>
            <a:pPr eaLnBrk="1" hangingPunct="1">
              <a:lnSpc>
                <a:spcPct val="120000"/>
              </a:lnSpc>
              <a:defRPr/>
            </a:pPr>
            <a:endParaRPr lang="en-US" sz="2800" dirty="0"/>
          </a:p>
          <a:p>
            <a:pPr eaLnBrk="1" hangingPunct="1">
              <a:lnSpc>
                <a:spcPct val="120000"/>
              </a:lnSpc>
              <a:defRPr/>
            </a:pPr>
            <a:endParaRPr lang="en-US" sz="2800" dirty="0"/>
          </a:p>
          <a:p>
            <a:pPr marL="0" indent="0" eaLnBrk="1" hangingPunct="1">
              <a:lnSpc>
                <a:spcPct val="110000"/>
              </a:lnSpc>
              <a:buFont typeface="Wingdings" pitchFamily="2" charset="2"/>
              <a:buNone/>
              <a:defRPr/>
            </a:pPr>
            <a:endParaRPr lang="en-US" sz="2800" dirty="0"/>
          </a:p>
          <a:p>
            <a:pPr marL="0" indent="0" eaLnBrk="1" hangingPunct="1">
              <a:lnSpc>
                <a:spcPct val="110000"/>
              </a:lnSpc>
              <a:buFont typeface="Wingdings" pitchFamily="2" charset="2"/>
              <a:buNone/>
              <a:defRPr/>
            </a:pPr>
            <a:endParaRPr lang="en-US" sz="1400" dirty="0"/>
          </a:p>
        </p:txBody>
      </p:sp>
      <p:sp>
        <p:nvSpPr>
          <p:cNvPr id="5" name="Slide Number Placeholder 5"/>
          <p:cNvSpPr>
            <a:spLocks noGrp="1"/>
          </p:cNvSpPr>
          <p:nvPr>
            <p:ph type="sldNum" sz="quarter" idx="12"/>
          </p:nvPr>
        </p:nvSpPr>
        <p:spPr/>
        <p:txBody>
          <a:bodyPr/>
          <a:lstStyle/>
          <a:p>
            <a:pPr>
              <a:defRPr/>
            </a:pPr>
            <a:fld id="{A199E35C-86E9-4691-9CC5-10883F933669}" type="slidenum">
              <a:rPr lang="en-US"/>
              <a:pPr>
                <a:defRPr/>
              </a:pPr>
              <a:t>25</a:t>
            </a:fld>
            <a:endParaRPr lang="en-US"/>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295400"/>
            <a:ext cx="8229600" cy="4711891"/>
          </a:xfrm>
        </p:spPr>
        <p:txBody>
          <a:bodyPr/>
          <a:lstStyle/>
          <a:p>
            <a:r>
              <a:rPr lang="en-US" sz="3000" dirty="0"/>
              <a:t>Geographic / transportation barriers </a:t>
            </a:r>
          </a:p>
          <a:p>
            <a:pPr lvl="1">
              <a:spcAft>
                <a:spcPts val="600"/>
              </a:spcAft>
            </a:pPr>
            <a:r>
              <a:rPr lang="en-US" sz="2400" dirty="0"/>
              <a:t>No resources to travel to access health care</a:t>
            </a:r>
          </a:p>
          <a:p>
            <a:r>
              <a:rPr lang="en-US" sz="3000" dirty="0"/>
              <a:t>High rates of poverty &amp; unemployment</a:t>
            </a:r>
          </a:p>
          <a:p>
            <a:pPr lvl="1">
              <a:spcAft>
                <a:spcPts val="600"/>
              </a:spcAft>
            </a:pPr>
            <a:r>
              <a:rPr lang="en-US" sz="2400" dirty="0"/>
              <a:t>No income to pay for health care</a:t>
            </a:r>
          </a:p>
          <a:p>
            <a:pPr>
              <a:spcAft>
                <a:spcPts val="600"/>
              </a:spcAft>
            </a:pPr>
            <a:r>
              <a:rPr lang="en-US" sz="3000" dirty="0"/>
              <a:t>Little or no health insurance</a:t>
            </a:r>
          </a:p>
          <a:p>
            <a:pPr marL="342900" marR="0" lvl="0" indent="-342900" algn="l" defTabSz="914400" rtl="0" eaLnBrk="1" fontAlgn="base" latinLnBrk="0" hangingPunct="1">
              <a:lnSpc>
                <a:spcPct val="120000"/>
              </a:lnSpc>
              <a:spcBef>
                <a:spcPct val="20000"/>
              </a:spcBef>
              <a:spcAft>
                <a:spcPct val="0"/>
              </a:spcAft>
              <a:buClr>
                <a:srgbClr val="FFFF00"/>
              </a:buClr>
              <a:buSzTx/>
              <a:buFont typeface="Wingdings" pitchFamily="2" charset="2"/>
              <a:buChar char="v"/>
              <a:tabLst/>
              <a:defRPr/>
            </a:pPr>
            <a:r>
              <a:rPr lang="en-US" sz="2800" kern="0" dirty="0">
                <a:solidFill>
                  <a:srgbClr val="FFFFFF"/>
                </a:solidFill>
                <a:effectLst>
                  <a:outerShdw blurRad="38100" dist="38100" dir="2700000" algn="tl">
                    <a:srgbClr val="000000"/>
                  </a:outerShdw>
                </a:effectLst>
                <a:latin typeface="Comic Sans MS"/>
              </a:rPr>
              <a:t>Health disparities – higher incidence of homelessness and of health issues</a:t>
            </a:r>
          </a:p>
          <a:p>
            <a:pPr marL="800100" lvl="1" indent="-342900" eaLnBrk="1" hangingPunct="1">
              <a:lnSpc>
                <a:spcPct val="120000"/>
              </a:lnSpc>
              <a:spcBef>
                <a:spcPct val="20000"/>
              </a:spcBef>
              <a:buClr>
                <a:srgbClr val="FFFF00"/>
              </a:buClr>
              <a:buFont typeface="Wingdings" pitchFamily="2" charset="2"/>
              <a:buChar char="v"/>
              <a:defRPr/>
            </a:pPr>
            <a:r>
              <a:rPr lang="en-US" sz="2400" kern="0" dirty="0">
                <a:solidFill>
                  <a:srgbClr val="FFFFFF"/>
                </a:solidFill>
                <a:effectLst>
                  <a:outerShdw blurRad="38100" dist="38100" dir="2700000" algn="tl">
                    <a:srgbClr val="000000"/>
                  </a:outerShdw>
                </a:effectLst>
                <a:latin typeface="Comic Sans MS"/>
              </a:rPr>
              <a:t>Racial / ethnic populations</a:t>
            </a:r>
          </a:p>
          <a:p>
            <a:pPr marL="800100" lvl="1" indent="-342900" eaLnBrk="1" hangingPunct="1">
              <a:lnSpc>
                <a:spcPct val="120000"/>
              </a:lnSpc>
              <a:spcBef>
                <a:spcPct val="20000"/>
              </a:spcBef>
              <a:buClr>
                <a:srgbClr val="FFFF00"/>
              </a:buClr>
              <a:buFont typeface="Wingdings" pitchFamily="2" charset="2"/>
              <a:buChar char="v"/>
              <a:defRPr/>
            </a:pPr>
            <a:r>
              <a:rPr lang="en-US" sz="2400" kern="0" dirty="0">
                <a:solidFill>
                  <a:srgbClr val="FFFFFF"/>
                </a:solidFill>
                <a:effectLst>
                  <a:outerShdw blurRad="38100" dist="38100" dir="2700000" algn="tl">
                    <a:srgbClr val="000000"/>
                  </a:outerShdw>
                </a:effectLst>
                <a:latin typeface="Comic Sans MS"/>
              </a:rPr>
              <a:t>Low income / education</a:t>
            </a:r>
          </a:p>
          <a:p>
            <a:pPr marL="800100" lvl="1" indent="-342900" eaLnBrk="1" hangingPunct="1">
              <a:lnSpc>
                <a:spcPct val="120000"/>
              </a:lnSpc>
              <a:spcBef>
                <a:spcPct val="20000"/>
              </a:spcBef>
              <a:buClr>
                <a:srgbClr val="FFFF00"/>
              </a:buClr>
              <a:buFont typeface="Wingdings" pitchFamily="2" charset="2"/>
              <a:buChar char="v"/>
              <a:defRPr/>
            </a:pPr>
            <a:r>
              <a:rPr kumimoji="0" lang="en-US" sz="24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omic Sans MS"/>
                <a:ea typeface="+mn-ea"/>
                <a:cs typeface="+mn-cs"/>
              </a:rPr>
              <a:t>Disabilities </a:t>
            </a:r>
            <a:r>
              <a:rPr kumimoji="0" lang="en-US" sz="2800" b="0" i="0" u="none" strike="noStrike" kern="0" cap="none" spc="0" normalizeH="0" baseline="0" noProof="0" dirty="0">
                <a:ln>
                  <a:noFill/>
                </a:ln>
                <a:solidFill>
                  <a:srgbClr val="FFFFFF"/>
                </a:solidFill>
                <a:effectLst>
                  <a:outerShdw blurRad="38100" dist="38100" dir="2700000" algn="tl">
                    <a:srgbClr val="000000"/>
                  </a:outerShdw>
                </a:effectLst>
                <a:uLnTx/>
                <a:uFillTx/>
                <a:latin typeface="Comic Sans MS"/>
                <a:ea typeface="+mn-ea"/>
                <a:cs typeface="+mn-cs"/>
              </a:rPr>
              <a:t>including mental illness</a:t>
            </a:r>
          </a:p>
          <a:p>
            <a:endParaRPr lang="en-US" dirty="0"/>
          </a:p>
          <a:p>
            <a:endParaRPr lang="en-US" dirty="0"/>
          </a:p>
        </p:txBody>
      </p:sp>
      <p:sp>
        <p:nvSpPr>
          <p:cNvPr id="3" name="Title 2"/>
          <p:cNvSpPr>
            <a:spLocks noGrp="1"/>
          </p:cNvSpPr>
          <p:nvPr>
            <p:ph type="title"/>
          </p:nvPr>
        </p:nvSpPr>
        <p:spPr>
          <a:xfrm>
            <a:off x="457200" y="277813"/>
            <a:ext cx="8229600" cy="1017587"/>
          </a:xfrm>
        </p:spPr>
        <p:txBody>
          <a:bodyPr>
            <a:normAutofit/>
          </a:bodyPr>
          <a:lstStyle/>
          <a:p>
            <a:pPr algn="ctr"/>
            <a:r>
              <a:rPr lang="en-US" dirty="0"/>
              <a:t>Health Care Access Issues</a:t>
            </a:r>
          </a:p>
        </p:txBody>
      </p:sp>
    </p:spTree>
    <p:extLst>
      <p:ext uri="{BB962C8B-B14F-4D97-AF65-F5344CB8AC3E}">
        <p14:creationId xmlns:p14="http://schemas.microsoft.com/office/powerpoint/2010/main" val="3986154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13DCC4-ED4F-4D2B-9600-A4DEFE5EFADA}"/>
              </a:ext>
            </a:extLst>
          </p:cNvPr>
          <p:cNvSpPr>
            <a:spLocks noGrp="1"/>
          </p:cNvSpPr>
          <p:nvPr>
            <p:ph type="title"/>
          </p:nvPr>
        </p:nvSpPr>
        <p:spPr>
          <a:xfrm>
            <a:off x="457200" y="1143000"/>
            <a:ext cx="8229600" cy="1398587"/>
          </a:xfrm>
        </p:spPr>
        <p:txBody>
          <a:bodyPr/>
          <a:lstStyle/>
          <a:p>
            <a:pPr lvl="0" eaLnBrk="1" hangingPunct="1">
              <a:spcBef>
                <a:spcPct val="20000"/>
              </a:spcBef>
              <a:buClr>
                <a:srgbClr val="FFFF00"/>
              </a:buClr>
              <a:defRPr/>
            </a:pPr>
            <a:r>
              <a:rPr lang="en-US" sz="3200" dirty="0"/>
              <a:t>River Region </a:t>
            </a:r>
            <a:br>
              <a:rPr lang="en-US" sz="3200" dirty="0"/>
            </a:br>
            <a:r>
              <a:rPr lang="en-US" sz="3200" dirty="0"/>
              <a:t>Health Care for the Homeless </a:t>
            </a:r>
            <a:br>
              <a:rPr lang="en-US" sz="3200" dirty="0"/>
            </a:br>
            <a:r>
              <a:rPr lang="en-US" sz="3200" dirty="0"/>
              <a:t>Needs Assessment</a:t>
            </a:r>
            <a:br>
              <a:rPr lang="en-US" sz="4000" dirty="0"/>
            </a:br>
            <a:r>
              <a:rPr lang="en-US" sz="2000" b="0" dirty="0">
                <a:solidFill>
                  <a:srgbClr val="FFFFFF"/>
                </a:solidFill>
                <a:ea typeface="+mn-ea"/>
                <a:cs typeface="+mn-cs"/>
              </a:rPr>
              <a:t>Montgomery Area Community Wellness Coalition 2009-2010</a:t>
            </a:r>
            <a:br>
              <a:rPr lang="en-US" sz="2400" b="0" dirty="0">
                <a:solidFill>
                  <a:srgbClr val="FFFFFF"/>
                </a:solidFill>
                <a:ea typeface="+mn-ea"/>
                <a:cs typeface="+mn-cs"/>
              </a:rPr>
            </a:br>
            <a:br>
              <a:rPr lang="en-US" sz="4000" dirty="0"/>
            </a:br>
            <a:endParaRPr lang="en-US" sz="4000" dirty="0"/>
          </a:p>
        </p:txBody>
      </p:sp>
      <p:sp>
        <p:nvSpPr>
          <p:cNvPr id="3" name="Content Placeholder 2">
            <a:extLst>
              <a:ext uri="{FF2B5EF4-FFF2-40B4-BE49-F238E27FC236}">
                <a16:creationId xmlns:a16="http://schemas.microsoft.com/office/drawing/2014/main" id="{CAE428E8-70ED-49F8-8251-4614DBE81802}"/>
              </a:ext>
            </a:extLst>
          </p:cNvPr>
          <p:cNvSpPr>
            <a:spLocks noGrp="1"/>
          </p:cNvSpPr>
          <p:nvPr>
            <p:ph idx="1"/>
          </p:nvPr>
        </p:nvSpPr>
        <p:spPr>
          <a:xfrm>
            <a:off x="457200" y="2819400"/>
            <a:ext cx="8229600" cy="3311525"/>
          </a:xfrm>
        </p:spPr>
        <p:txBody>
          <a:bodyPr/>
          <a:lstStyle/>
          <a:p>
            <a:pPr eaLnBrk="1" hangingPunct="1">
              <a:defRPr/>
            </a:pPr>
            <a:r>
              <a:rPr lang="en-US" dirty="0"/>
              <a:t>RRHCC Health Care Access Survey</a:t>
            </a:r>
          </a:p>
          <a:p>
            <a:pPr lvl="1" eaLnBrk="1" hangingPunct="1">
              <a:defRPr/>
            </a:pPr>
            <a:r>
              <a:rPr lang="en-US" dirty="0"/>
              <a:t>Sheltered Homeless</a:t>
            </a:r>
          </a:p>
          <a:p>
            <a:pPr lvl="1" eaLnBrk="1" hangingPunct="1">
              <a:defRPr/>
            </a:pPr>
            <a:r>
              <a:rPr lang="en-US" dirty="0"/>
              <a:t>Unsheltered Homeless</a:t>
            </a:r>
          </a:p>
          <a:p>
            <a:pPr lvl="1" eaLnBrk="1" hangingPunct="1">
              <a:defRPr/>
            </a:pPr>
            <a:r>
              <a:rPr lang="en-US" dirty="0"/>
              <a:t>211 Connects Callers</a:t>
            </a:r>
          </a:p>
          <a:p>
            <a:pPr eaLnBrk="1" hangingPunct="1">
              <a:defRPr/>
            </a:pPr>
            <a:r>
              <a:rPr lang="en-US" dirty="0"/>
              <a:t>MACH Annual Homeless Enumeration</a:t>
            </a:r>
          </a:p>
          <a:p>
            <a:pPr eaLnBrk="1" hangingPunct="1">
              <a:defRPr/>
            </a:pPr>
            <a:r>
              <a:rPr lang="en-US" dirty="0"/>
              <a:t>Focus groups</a:t>
            </a:r>
          </a:p>
        </p:txBody>
      </p:sp>
    </p:spTree>
    <p:extLst>
      <p:ext uri="{BB962C8B-B14F-4D97-AF65-F5344CB8AC3E}">
        <p14:creationId xmlns:p14="http://schemas.microsoft.com/office/powerpoint/2010/main" val="139973338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3906" name="Rectangle 2">
            <a:extLst>
              <a:ext uri="{FF2B5EF4-FFF2-40B4-BE49-F238E27FC236}">
                <a16:creationId xmlns:a16="http://schemas.microsoft.com/office/drawing/2014/main" id="{EF748968-206A-4E84-B08C-FDE8E87D6664}"/>
              </a:ext>
            </a:extLst>
          </p:cNvPr>
          <p:cNvSpPr>
            <a:spLocks noGrp="1" noChangeArrowheads="1"/>
          </p:cNvSpPr>
          <p:nvPr>
            <p:ph type="title"/>
          </p:nvPr>
        </p:nvSpPr>
        <p:spPr/>
        <p:txBody>
          <a:bodyPr/>
          <a:lstStyle/>
          <a:p>
            <a:pPr eaLnBrk="1" hangingPunct="1">
              <a:defRPr/>
            </a:pPr>
            <a:r>
              <a:rPr lang="en-US" sz="4000" dirty="0"/>
              <a:t>Homeless</a:t>
            </a:r>
            <a:br>
              <a:rPr lang="en-US" sz="4000" dirty="0"/>
            </a:br>
            <a:r>
              <a:rPr lang="en-US" sz="4000" dirty="0"/>
              <a:t>Health Care Access Survey</a:t>
            </a:r>
          </a:p>
        </p:txBody>
      </p:sp>
      <p:sp>
        <p:nvSpPr>
          <p:cNvPr id="763907" name="Rectangle 3">
            <a:extLst>
              <a:ext uri="{FF2B5EF4-FFF2-40B4-BE49-F238E27FC236}">
                <a16:creationId xmlns:a16="http://schemas.microsoft.com/office/drawing/2014/main" id="{DA6D2594-3FFE-4D3F-BF07-78F2EC4158F6}"/>
              </a:ext>
            </a:extLst>
          </p:cNvPr>
          <p:cNvSpPr>
            <a:spLocks noGrp="1" noChangeArrowheads="1"/>
          </p:cNvSpPr>
          <p:nvPr>
            <p:ph idx="1"/>
          </p:nvPr>
        </p:nvSpPr>
        <p:spPr>
          <a:xfrm>
            <a:off x="381000" y="1828800"/>
            <a:ext cx="8229600" cy="4648200"/>
          </a:xfrm>
        </p:spPr>
        <p:txBody>
          <a:bodyPr/>
          <a:lstStyle/>
          <a:p>
            <a:pPr eaLnBrk="1" hangingPunct="1">
              <a:defRPr/>
            </a:pPr>
            <a:r>
              <a:rPr lang="en-US" sz="2400" dirty="0"/>
              <a:t>Surveyed homeless persons about Access to health care</a:t>
            </a:r>
          </a:p>
          <a:p>
            <a:pPr lvl="1" eaLnBrk="1" hangingPunct="1">
              <a:defRPr/>
            </a:pPr>
            <a:r>
              <a:rPr lang="en-US" sz="1800" dirty="0"/>
              <a:t>In shelters</a:t>
            </a:r>
          </a:p>
          <a:p>
            <a:pPr lvl="1" eaLnBrk="1" hangingPunct="1">
              <a:defRPr/>
            </a:pPr>
            <a:r>
              <a:rPr lang="en-US" sz="1800" dirty="0"/>
              <a:t>On the street</a:t>
            </a:r>
          </a:p>
          <a:p>
            <a:pPr lvl="1" eaLnBrk="1" hangingPunct="1">
              <a:defRPr/>
            </a:pPr>
            <a:r>
              <a:rPr lang="en-US" sz="1800" dirty="0"/>
              <a:t>Through 211 calls</a:t>
            </a:r>
          </a:p>
          <a:p>
            <a:pPr eaLnBrk="1" hangingPunct="1">
              <a:defRPr/>
            </a:pPr>
            <a:r>
              <a:rPr lang="en-US" sz="2400" dirty="0"/>
              <a:t>37% have a chronic condition</a:t>
            </a:r>
          </a:p>
          <a:p>
            <a:pPr eaLnBrk="1" hangingPunct="1">
              <a:defRPr/>
            </a:pPr>
            <a:r>
              <a:rPr lang="en-US" sz="2400" dirty="0"/>
              <a:t>48% have a disability</a:t>
            </a:r>
          </a:p>
          <a:p>
            <a:pPr eaLnBrk="1" hangingPunct="1">
              <a:defRPr/>
            </a:pPr>
            <a:r>
              <a:rPr lang="en-US" sz="2400" dirty="0"/>
              <a:t>64% have no insurance</a:t>
            </a:r>
          </a:p>
          <a:p>
            <a:pPr eaLnBrk="1" hangingPunct="1">
              <a:defRPr/>
            </a:pPr>
            <a:r>
              <a:rPr lang="en-US" sz="2400" dirty="0"/>
              <a:t>29% never able to access health care</a:t>
            </a:r>
          </a:p>
          <a:p>
            <a:pPr eaLnBrk="1" hangingPunct="1">
              <a:defRPr/>
            </a:pPr>
            <a:r>
              <a:rPr lang="en-US" sz="2400" dirty="0"/>
              <a:t>42% cannot afford health care</a:t>
            </a:r>
          </a:p>
          <a:p>
            <a:pPr eaLnBrk="1" hangingPunct="1">
              <a:defRPr/>
            </a:pPr>
            <a:r>
              <a:rPr lang="en-US" sz="2400" dirty="0"/>
              <a:t>42% receive their care in the emergency room</a:t>
            </a:r>
          </a:p>
          <a:p>
            <a:pPr marL="0" indent="0" eaLnBrk="1" hangingPunct="1">
              <a:buFont typeface="Wingdings" panose="05000000000000000000" pitchFamily="2" charset="2"/>
              <a:buNone/>
              <a:defRPr/>
            </a:pPr>
            <a:endParaRPr lang="en-US" sz="2400" dirty="0"/>
          </a:p>
          <a:p>
            <a:pPr eaLnBrk="1" hangingPunct="1">
              <a:defRPr/>
            </a:pPr>
            <a:endParaRPr lang="en-US" sz="2400" dirty="0"/>
          </a:p>
          <a:p>
            <a:pPr marL="0" indent="0" eaLnBrk="1" hangingPunct="1">
              <a:lnSpc>
                <a:spcPct val="120000"/>
              </a:lnSpc>
              <a:buFont typeface="Wingdings" panose="05000000000000000000" pitchFamily="2" charset="2"/>
              <a:buNone/>
              <a:defRPr/>
            </a:pPr>
            <a:endParaRPr lang="en-US" sz="2800" dirty="0"/>
          </a:p>
        </p:txBody>
      </p:sp>
      <p:sp>
        <p:nvSpPr>
          <p:cNvPr id="5" name="Slide Number Placeholder 5">
            <a:extLst>
              <a:ext uri="{FF2B5EF4-FFF2-40B4-BE49-F238E27FC236}">
                <a16:creationId xmlns:a16="http://schemas.microsoft.com/office/drawing/2014/main" id="{36C5F534-6943-49C0-A47E-CC8B3A3C7170}"/>
              </a:ext>
            </a:extLst>
          </p:cNvPr>
          <p:cNvSpPr>
            <a:spLocks noGrp="1"/>
          </p:cNvSpPr>
          <p:nvPr>
            <p:ph type="sldNum" sz="quarter" idx="12"/>
          </p:nvPr>
        </p:nvSpPr>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6C62ADF5-A2B9-4362-89D4-514F5CCA1BED}" type="slidenum">
              <a:rPr lang="en-US" altLang="en-US"/>
              <a:pPr/>
              <a:t>28</a:t>
            </a:fld>
            <a:endParaRPr lang="en-US" altLang="en-US"/>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600" dirty="0"/>
              <a:t>Montgomery Annual Homeless</a:t>
            </a:r>
            <a:br>
              <a:rPr lang="en-US" sz="3600" dirty="0"/>
            </a:br>
            <a:r>
              <a:rPr lang="en-US" sz="3600" dirty="0"/>
              <a:t>Enumeration - Health Problems </a:t>
            </a:r>
          </a:p>
        </p:txBody>
      </p:sp>
      <p:sp>
        <p:nvSpPr>
          <p:cNvPr id="4" name="Slide Number Placeholder 3"/>
          <p:cNvSpPr>
            <a:spLocks noGrp="1"/>
          </p:cNvSpPr>
          <p:nvPr>
            <p:ph type="sldNum" sz="quarter" idx="12"/>
          </p:nvPr>
        </p:nvSpPr>
        <p:spPr/>
        <p:txBody>
          <a:bodyPr/>
          <a:lstStyle/>
          <a:p>
            <a:pPr>
              <a:defRPr/>
            </a:pPr>
            <a:fld id="{152F9165-048C-4FF9-90BF-F059B518602B}" type="slidenum">
              <a:rPr lang="en-US"/>
              <a:pPr>
                <a:defRPr/>
              </a:pPr>
              <a:t>29</a:t>
            </a:fld>
            <a:endParaRPr lang="en-US"/>
          </a:p>
        </p:txBody>
      </p:sp>
      <p:graphicFrame>
        <p:nvGraphicFramePr>
          <p:cNvPr id="9" name="Content Placeholder 8"/>
          <p:cNvGraphicFramePr>
            <a:graphicFrameLocks noGrp="1"/>
          </p:cNvGraphicFramePr>
          <p:nvPr>
            <p:ph idx="1"/>
          </p:nvPr>
        </p:nvGraphicFramePr>
        <p:xfrm>
          <a:off x="762000" y="1828800"/>
          <a:ext cx="7391399" cy="4343403"/>
        </p:xfrm>
        <a:graphic>
          <a:graphicData uri="http://schemas.openxmlformats.org/drawingml/2006/table">
            <a:tbl>
              <a:tblPr>
                <a:tableStyleId>{5C22544A-7EE6-4342-B048-85BDC9FD1C3A}</a:tableStyleId>
              </a:tblPr>
              <a:tblGrid>
                <a:gridCol w="304800">
                  <a:extLst>
                    <a:ext uri="{9D8B030D-6E8A-4147-A177-3AD203B41FA5}">
                      <a16:colId xmlns:a16="http://schemas.microsoft.com/office/drawing/2014/main" val="20000"/>
                    </a:ext>
                  </a:extLst>
                </a:gridCol>
                <a:gridCol w="3351162">
                  <a:extLst>
                    <a:ext uri="{9D8B030D-6E8A-4147-A177-3AD203B41FA5}">
                      <a16:colId xmlns:a16="http://schemas.microsoft.com/office/drawing/2014/main" val="20001"/>
                    </a:ext>
                  </a:extLst>
                </a:gridCol>
                <a:gridCol w="1601838">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304799">
                  <a:extLst>
                    <a:ext uri="{9D8B030D-6E8A-4147-A177-3AD203B41FA5}">
                      <a16:colId xmlns:a16="http://schemas.microsoft.com/office/drawing/2014/main" val="20004"/>
                    </a:ext>
                  </a:extLst>
                </a:gridCol>
              </a:tblGrid>
              <a:tr h="548026">
                <a:tc>
                  <a:txBody>
                    <a:bodyPr/>
                    <a:lstStyle/>
                    <a:p>
                      <a:pPr algn="l" fontAlgn="b"/>
                      <a:endParaRPr lang="en-US" sz="1400" b="0" i="0" u="none" strike="noStrike" dirty="0">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548026">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r>
                        <a:rPr lang="en-US" sz="2400" u="none" strike="noStrike" dirty="0">
                          <a:effectLst/>
                        </a:rPr>
                        <a:t> </a:t>
                      </a:r>
                      <a:r>
                        <a:rPr lang="en-US" sz="2400" u="sng" strike="noStrike" dirty="0">
                          <a:effectLst/>
                        </a:rPr>
                        <a:t>Health Problems</a:t>
                      </a:r>
                      <a:endParaRPr lang="en-US" sz="2400" b="0" i="0" u="sng" strike="noStrike" dirty="0">
                        <a:solidFill>
                          <a:srgbClr val="000000"/>
                        </a:solidFill>
                        <a:effectLst/>
                        <a:latin typeface="Calibri"/>
                      </a:endParaRPr>
                    </a:p>
                  </a:txBody>
                  <a:tcPr marL="9525" marR="9525" marT="9525" marB="0" anchor="b"/>
                </a:tc>
                <a:tc>
                  <a:txBody>
                    <a:bodyPr/>
                    <a:lstStyle/>
                    <a:p>
                      <a:pPr algn="l" fontAlgn="b"/>
                      <a:r>
                        <a:rPr lang="en-US" sz="2400" u="sng" strike="noStrike" dirty="0">
                          <a:effectLst/>
                        </a:rPr>
                        <a:t>Sheltered</a:t>
                      </a:r>
                      <a:endParaRPr lang="en-US" sz="2400" b="1" i="0" u="sng" strike="noStrike" dirty="0">
                        <a:solidFill>
                          <a:srgbClr val="000000"/>
                        </a:solidFill>
                        <a:effectLst/>
                        <a:latin typeface="Calibri"/>
                      </a:endParaRPr>
                    </a:p>
                  </a:txBody>
                  <a:tcPr marL="9525" marR="9525" marT="9525" marB="0" anchor="b"/>
                </a:tc>
                <a:tc>
                  <a:txBody>
                    <a:bodyPr/>
                    <a:lstStyle/>
                    <a:p>
                      <a:pPr algn="l" fontAlgn="b"/>
                      <a:r>
                        <a:rPr lang="en-US" sz="2400" u="sng" strike="noStrike" dirty="0">
                          <a:effectLst/>
                        </a:rPr>
                        <a:t>Unsheltered</a:t>
                      </a:r>
                      <a:endParaRPr lang="en-US" sz="2400" b="1" i="0" u="sng" strike="noStrike" dirty="0">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548026">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r>
                        <a:rPr lang="en-US" sz="2400" u="none" strike="noStrike" dirty="0">
                          <a:effectLst/>
                        </a:rPr>
                        <a:t>Disability</a:t>
                      </a:r>
                      <a:endParaRPr lang="en-US" sz="2400" b="0" i="0" u="none" strike="noStrike" dirty="0">
                        <a:solidFill>
                          <a:srgbClr val="000000"/>
                        </a:solidFill>
                        <a:effectLst/>
                        <a:latin typeface="Calibri"/>
                      </a:endParaRPr>
                    </a:p>
                  </a:txBody>
                  <a:tcPr marL="9525" marR="9525" marT="9525" marB="0" anchor="b"/>
                </a:tc>
                <a:tc>
                  <a:txBody>
                    <a:bodyPr/>
                    <a:lstStyle/>
                    <a:p>
                      <a:pPr algn="ctr" fontAlgn="b"/>
                      <a:r>
                        <a:rPr lang="en-US" sz="2400" u="none" strike="noStrike" dirty="0">
                          <a:effectLst/>
                        </a:rPr>
                        <a:t>29%</a:t>
                      </a:r>
                      <a:endParaRPr lang="en-US" sz="2400" b="0" i="0" u="none" strike="noStrike" dirty="0">
                        <a:solidFill>
                          <a:srgbClr val="000000"/>
                        </a:solidFill>
                        <a:effectLst/>
                        <a:latin typeface="Calibri"/>
                      </a:endParaRPr>
                    </a:p>
                  </a:txBody>
                  <a:tcPr marL="9525" marR="9525" marT="9525" marB="0" anchor="b"/>
                </a:tc>
                <a:tc>
                  <a:txBody>
                    <a:bodyPr/>
                    <a:lstStyle/>
                    <a:p>
                      <a:pPr algn="ctr" fontAlgn="b"/>
                      <a:r>
                        <a:rPr lang="en-US" sz="2400" u="none" strike="noStrike">
                          <a:effectLst/>
                        </a:rPr>
                        <a:t>21%</a:t>
                      </a:r>
                      <a:endParaRPr lang="en-US" sz="2400" b="0" i="0" u="none" strike="noStrike">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548026">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r>
                        <a:rPr lang="en-US" sz="2400" u="none" strike="noStrike">
                          <a:effectLst/>
                        </a:rPr>
                        <a:t>Health Problem</a:t>
                      </a:r>
                      <a:endParaRPr lang="en-US" sz="2400" b="0" i="0" u="none" strike="noStrike">
                        <a:solidFill>
                          <a:srgbClr val="000000"/>
                        </a:solidFill>
                        <a:effectLst/>
                        <a:latin typeface="Calibri"/>
                      </a:endParaRPr>
                    </a:p>
                  </a:txBody>
                  <a:tcPr marL="9525" marR="9525" marT="9525" marB="0" anchor="b"/>
                </a:tc>
                <a:tc>
                  <a:txBody>
                    <a:bodyPr/>
                    <a:lstStyle/>
                    <a:p>
                      <a:pPr algn="ctr" fontAlgn="b"/>
                      <a:r>
                        <a:rPr lang="en-US" sz="2400" u="none" strike="noStrike" dirty="0">
                          <a:effectLst/>
                        </a:rPr>
                        <a:t>24%</a:t>
                      </a:r>
                      <a:endParaRPr lang="en-US" sz="2400" b="0" i="0" u="none" strike="noStrike" dirty="0">
                        <a:solidFill>
                          <a:srgbClr val="000000"/>
                        </a:solidFill>
                        <a:effectLst/>
                        <a:latin typeface="Calibri"/>
                      </a:endParaRPr>
                    </a:p>
                  </a:txBody>
                  <a:tcPr marL="9525" marR="9525" marT="9525" marB="0" anchor="b"/>
                </a:tc>
                <a:tc>
                  <a:txBody>
                    <a:bodyPr/>
                    <a:lstStyle/>
                    <a:p>
                      <a:pPr algn="ctr" fontAlgn="b"/>
                      <a:r>
                        <a:rPr lang="en-US" sz="2400" u="none" strike="noStrike" dirty="0">
                          <a:effectLst/>
                        </a:rPr>
                        <a:t>28%</a:t>
                      </a:r>
                      <a:endParaRPr lang="en-US" sz="2400" b="0" i="0" u="none" strike="noStrike" dirty="0">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507221">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r>
                        <a:rPr lang="en-US" sz="2400" u="none" strike="noStrike">
                          <a:effectLst/>
                        </a:rPr>
                        <a:t>Mental Health Problem</a:t>
                      </a:r>
                      <a:endParaRPr lang="en-US" sz="2400" b="0" i="0" u="none" strike="noStrike">
                        <a:solidFill>
                          <a:srgbClr val="000000"/>
                        </a:solidFill>
                        <a:effectLst/>
                        <a:latin typeface="Calibri"/>
                      </a:endParaRPr>
                    </a:p>
                  </a:txBody>
                  <a:tcPr marL="9525" marR="9525" marT="9525" marB="0" anchor="b"/>
                </a:tc>
                <a:tc>
                  <a:txBody>
                    <a:bodyPr/>
                    <a:lstStyle/>
                    <a:p>
                      <a:pPr algn="ctr" fontAlgn="b"/>
                      <a:r>
                        <a:rPr lang="en-US" sz="2400" u="none" strike="noStrike">
                          <a:effectLst/>
                        </a:rPr>
                        <a:t>64%</a:t>
                      </a:r>
                      <a:endParaRPr lang="en-US" sz="2400" b="0" i="0" u="none" strike="noStrike">
                        <a:solidFill>
                          <a:srgbClr val="000000"/>
                        </a:solidFill>
                        <a:effectLst/>
                        <a:latin typeface="Calibri"/>
                      </a:endParaRPr>
                    </a:p>
                  </a:txBody>
                  <a:tcPr marL="9525" marR="9525" marT="9525" marB="0" anchor="b"/>
                </a:tc>
                <a:tc>
                  <a:txBody>
                    <a:bodyPr/>
                    <a:lstStyle/>
                    <a:p>
                      <a:pPr algn="ctr" fontAlgn="b"/>
                      <a:r>
                        <a:rPr lang="en-US" sz="2400" u="none" strike="noStrike" dirty="0">
                          <a:effectLst/>
                        </a:rPr>
                        <a:t>24%</a:t>
                      </a:r>
                      <a:endParaRPr lang="en-US" sz="2400" b="0" i="0" u="none" strike="noStrike" dirty="0">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548026">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r>
                        <a:rPr lang="en-US" sz="2400" u="none" strike="noStrike">
                          <a:effectLst/>
                        </a:rPr>
                        <a:t>HIV/AIDS</a:t>
                      </a:r>
                      <a:endParaRPr lang="en-US" sz="2400" b="0" i="0" u="none" strike="noStrike">
                        <a:solidFill>
                          <a:srgbClr val="000000"/>
                        </a:solidFill>
                        <a:effectLst/>
                        <a:latin typeface="Calibri"/>
                      </a:endParaRPr>
                    </a:p>
                  </a:txBody>
                  <a:tcPr marL="9525" marR="9525" marT="9525" marB="0" anchor="b"/>
                </a:tc>
                <a:tc>
                  <a:txBody>
                    <a:bodyPr/>
                    <a:lstStyle/>
                    <a:p>
                      <a:pPr algn="ctr" fontAlgn="b"/>
                      <a:r>
                        <a:rPr lang="en-US" sz="2400" u="none" strike="noStrike">
                          <a:effectLst/>
                        </a:rPr>
                        <a:t>4%</a:t>
                      </a:r>
                      <a:endParaRPr lang="en-US" sz="2400" b="0" i="0" u="none" strike="noStrike">
                        <a:solidFill>
                          <a:srgbClr val="000000"/>
                        </a:solidFill>
                        <a:effectLst/>
                        <a:latin typeface="Calibri"/>
                      </a:endParaRPr>
                    </a:p>
                  </a:txBody>
                  <a:tcPr marL="9525" marR="9525" marT="9525" marB="0" anchor="b"/>
                </a:tc>
                <a:tc>
                  <a:txBody>
                    <a:bodyPr/>
                    <a:lstStyle/>
                    <a:p>
                      <a:pPr algn="ctr" fontAlgn="b"/>
                      <a:r>
                        <a:rPr lang="en-US" sz="2400" u="none" strike="noStrike" dirty="0">
                          <a:effectLst/>
                        </a:rPr>
                        <a:t>1%</a:t>
                      </a:r>
                      <a:endParaRPr lang="en-US" sz="2400" b="0" i="0" u="none" strike="noStrike" dirty="0">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548026">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r>
                        <a:rPr lang="en-US" sz="2400" u="none" strike="noStrike">
                          <a:effectLst/>
                        </a:rPr>
                        <a:t>Alcohol/Drug Problem</a:t>
                      </a:r>
                      <a:endParaRPr lang="en-US" sz="2400" b="0" i="0" u="none" strike="noStrike">
                        <a:solidFill>
                          <a:srgbClr val="000000"/>
                        </a:solidFill>
                        <a:effectLst/>
                        <a:latin typeface="Calibri"/>
                      </a:endParaRPr>
                    </a:p>
                  </a:txBody>
                  <a:tcPr marL="9525" marR="9525" marT="9525" marB="0" anchor="b"/>
                </a:tc>
                <a:tc>
                  <a:txBody>
                    <a:bodyPr/>
                    <a:lstStyle/>
                    <a:p>
                      <a:pPr algn="ctr" fontAlgn="b"/>
                      <a:r>
                        <a:rPr lang="en-US" sz="2400" u="none" strike="noStrike">
                          <a:effectLst/>
                        </a:rPr>
                        <a:t>37%</a:t>
                      </a:r>
                      <a:endParaRPr lang="en-US" sz="2400" b="0" i="0" u="none" strike="noStrike">
                        <a:solidFill>
                          <a:srgbClr val="000000"/>
                        </a:solidFill>
                        <a:effectLst/>
                        <a:latin typeface="Calibri"/>
                      </a:endParaRPr>
                    </a:p>
                  </a:txBody>
                  <a:tcPr marL="9525" marR="9525" marT="9525" marB="0" anchor="b"/>
                </a:tc>
                <a:tc>
                  <a:txBody>
                    <a:bodyPr/>
                    <a:lstStyle/>
                    <a:p>
                      <a:pPr algn="ctr" fontAlgn="b"/>
                      <a:r>
                        <a:rPr lang="en-US" sz="2400" u="none" strike="noStrike" dirty="0">
                          <a:effectLst/>
                        </a:rPr>
                        <a:t>36%</a:t>
                      </a:r>
                      <a:endParaRPr lang="en-US" sz="2400" b="0" i="0" u="none" strike="noStrike" dirty="0">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548026">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ctr" fontAlgn="b"/>
                      <a:endParaRPr lang="en-US" sz="1400" b="0" i="0" u="none" strike="noStrike">
                        <a:solidFill>
                          <a:srgbClr val="000000"/>
                        </a:solidFill>
                        <a:effectLst/>
                        <a:latin typeface="Calibri"/>
                      </a:endParaRPr>
                    </a:p>
                  </a:txBody>
                  <a:tcPr marL="9525" marR="9525" marT="9525" marB="0" anchor="b"/>
                </a:tc>
                <a:tc>
                  <a:txBody>
                    <a:bodyPr/>
                    <a:lstStyle/>
                    <a:p>
                      <a:pPr algn="ctr" fontAlgn="b"/>
                      <a:endParaRPr lang="en-US" sz="1400" b="0" i="0" u="none" strike="noStrike" dirty="0">
                        <a:solidFill>
                          <a:srgbClr val="000000"/>
                        </a:solidFill>
                        <a:effectLst/>
                        <a:latin typeface="Calibri"/>
                      </a:endParaRPr>
                    </a:p>
                  </a:txBody>
                  <a:tcPr marL="9525" marR="9525" marT="9525" marB="0" anchor="b"/>
                </a:tc>
                <a:tc>
                  <a:txBody>
                    <a:bodyPr/>
                    <a:lstStyle/>
                    <a:p>
                      <a:pPr algn="l" fontAlgn="b"/>
                      <a:endParaRPr lang="en-US"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82B03-DB70-4EBC-8AB5-28EA7846C8E7}"/>
              </a:ext>
            </a:extLst>
          </p:cNvPr>
          <p:cNvSpPr>
            <a:spLocks noGrp="1"/>
          </p:cNvSpPr>
          <p:nvPr>
            <p:ph type="title"/>
          </p:nvPr>
        </p:nvSpPr>
        <p:spPr/>
        <p:txBody>
          <a:bodyPr/>
          <a:lstStyle/>
          <a:p>
            <a:r>
              <a:rPr lang="en-US" dirty="0"/>
              <a:t>Health Care and Homelessness</a:t>
            </a:r>
          </a:p>
        </p:txBody>
      </p:sp>
      <p:sp>
        <p:nvSpPr>
          <p:cNvPr id="3" name="Content Placeholder 2">
            <a:extLst>
              <a:ext uri="{FF2B5EF4-FFF2-40B4-BE49-F238E27FC236}">
                <a16:creationId xmlns:a16="http://schemas.microsoft.com/office/drawing/2014/main" id="{DA5B5B52-DBE7-4E05-829D-736A92043C2B}"/>
              </a:ext>
            </a:extLst>
          </p:cNvPr>
          <p:cNvSpPr>
            <a:spLocks noGrp="1"/>
          </p:cNvSpPr>
          <p:nvPr>
            <p:ph idx="1"/>
          </p:nvPr>
        </p:nvSpPr>
        <p:spPr/>
        <p:txBody>
          <a:bodyPr/>
          <a:lstStyle/>
          <a:p>
            <a:pPr marL="0" marR="0" indent="0">
              <a:lnSpc>
                <a:spcPct val="107000"/>
              </a:lnSpc>
              <a:spcBef>
                <a:spcPts val="600"/>
              </a:spcBef>
              <a:spcAft>
                <a:spcPts val="800"/>
              </a:spcAft>
              <a:buNone/>
            </a:pPr>
            <a:r>
              <a:rPr lang="en-US" sz="2400" b="1" u="sng" dirty="0">
                <a:effectLst/>
                <a:latin typeface="+mj-lt"/>
                <a:ea typeface="Calibri" panose="020F0502020204030204" pitchFamily="34" charset="0"/>
                <a:cs typeface="Times New Roman" panose="02020603050405020304" pitchFamily="18" charset="0"/>
              </a:rPr>
              <a:t>Objectives</a:t>
            </a:r>
            <a:r>
              <a:rPr lang="en-US" sz="2400" dirty="0">
                <a:effectLst/>
                <a:latin typeface="+mj-lt"/>
                <a:ea typeface="Calibri" panose="020F0502020204030204" pitchFamily="34" charset="0"/>
                <a:cs typeface="Times New Roman" panose="02020603050405020304" pitchFamily="18" charset="0"/>
              </a:rPr>
              <a:t>:</a:t>
            </a:r>
          </a:p>
          <a:p>
            <a:pPr marL="228600" marR="0" lvl="0" indent="-457200">
              <a:spcBef>
                <a:spcPts val="1000"/>
              </a:spcBef>
              <a:spcAft>
                <a:spcPts val="0"/>
              </a:spcAft>
              <a:buFont typeface="+mj-lt"/>
              <a:buAutoNum type="arabicPeriod"/>
            </a:pPr>
            <a:r>
              <a:rPr lang="en-US" sz="2400" dirty="0">
                <a:effectLst/>
                <a:latin typeface="+mj-lt"/>
                <a:ea typeface="Times New Roman" panose="02020603050405020304" pitchFamily="18" charset="0"/>
              </a:rPr>
              <a:t>Understand some of the characteristics of people experiencing homelessness</a:t>
            </a:r>
          </a:p>
          <a:p>
            <a:pPr indent="-475488">
              <a:spcBef>
                <a:spcPts val="1000"/>
              </a:spcBef>
              <a:spcAft>
                <a:spcPts val="0"/>
              </a:spcAft>
              <a:buFont typeface="+mj-lt"/>
              <a:buAutoNum type="arabicPeriod"/>
            </a:pPr>
            <a:r>
              <a:rPr lang="en-US" sz="2400" dirty="0">
                <a:effectLst/>
                <a:latin typeface="+mj-lt"/>
                <a:ea typeface="Times New Roman" panose="02020603050405020304" pitchFamily="18" charset="0"/>
              </a:rPr>
              <a:t>Describe at least three health challenges faced by people without homes</a:t>
            </a:r>
          </a:p>
          <a:p>
            <a:pPr indent="-475488">
              <a:spcBef>
                <a:spcPts val="1000"/>
              </a:spcBef>
              <a:spcAft>
                <a:spcPts val="0"/>
              </a:spcAft>
              <a:buFont typeface="+mj-lt"/>
              <a:buAutoNum type="arabicPeriod"/>
            </a:pPr>
            <a:r>
              <a:rPr lang="en-US" sz="2400" dirty="0">
                <a:effectLst/>
                <a:latin typeface="+mj-lt"/>
                <a:ea typeface="Times New Roman" panose="02020603050405020304" pitchFamily="18" charset="0"/>
              </a:rPr>
              <a:t>Become familiar with some of the data related to homelessness and healthcare</a:t>
            </a:r>
          </a:p>
          <a:p>
            <a:pPr indent="-475488">
              <a:spcBef>
                <a:spcPts val="1000"/>
              </a:spcBef>
              <a:spcAft>
                <a:spcPts val="0"/>
              </a:spcAft>
              <a:buFont typeface="+mj-lt"/>
              <a:buAutoNum type="arabicPeriod"/>
            </a:pPr>
            <a:r>
              <a:rPr lang="en-US" sz="2400" dirty="0">
                <a:effectLst/>
                <a:latin typeface="+mj-lt"/>
                <a:ea typeface="Times New Roman" panose="02020603050405020304" pitchFamily="18" charset="0"/>
              </a:rPr>
              <a:t>List at least three resources needed in the community to meet health care needs of people experiencing homelessness</a:t>
            </a:r>
          </a:p>
          <a:p>
            <a:endParaRPr lang="en-US" dirty="0"/>
          </a:p>
        </p:txBody>
      </p:sp>
      <p:sp>
        <p:nvSpPr>
          <p:cNvPr id="4" name="Slide Number Placeholder 3">
            <a:extLst>
              <a:ext uri="{FF2B5EF4-FFF2-40B4-BE49-F238E27FC236}">
                <a16:creationId xmlns:a16="http://schemas.microsoft.com/office/drawing/2014/main" id="{A1A274EA-7946-4D95-B8EB-290FD9C68333}"/>
              </a:ext>
            </a:extLst>
          </p:cNvPr>
          <p:cNvSpPr>
            <a:spLocks noGrp="1"/>
          </p:cNvSpPr>
          <p:nvPr>
            <p:ph type="sldNum" sz="quarter" idx="12"/>
          </p:nvPr>
        </p:nvSpPr>
        <p:spPr/>
        <p:txBody>
          <a:bodyPr/>
          <a:lstStyle/>
          <a:p>
            <a:pPr>
              <a:defRPr/>
            </a:pPr>
            <a:fld id="{E948067B-A861-4E6C-A52D-4B2C1C33D187}" type="slidenum">
              <a:rPr lang="en-US" smtClean="0"/>
              <a:pPr>
                <a:defRPr/>
              </a:pPr>
              <a:t>3</a:t>
            </a:fld>
            <a:endParaRPr lang="en-US" dirty="0"/>
          </a:p>
        </p:txBody>
      </p:sp>
    </p:spTree>
    <p:extLst>
      <p:ext uri="{BB962C8B-B14F-4D97-AF65-F5344CB8AC3E}">
        <p14:creationId xmlns:p14="http://schemas.microsoft.com/office/powerpoint/2010/main" val="157902019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600" dirty="0"/>
              <a:t>Montgomery Annual Homeless</a:t>
            </a:r>
            <a:br>
              <a:rPr lang="en-US" sz="3600" dirty="0"/>
            </a:br>
            <a:r>
              <a:rPr lang="en-US" sz="3600" dirty="0"/>
              <a:t>Enumeration  - Health Care Needs</a:t>
            </a:r>
          </a:p>
        </p:txBody>
      </p:sp>
      <p:graphicFrame>
        <p:nvGraphicFramePr>
          <p:cNvPr id="5" name="Content Placeholder 4"/>
          <p:cNvGraphicFramePr>
            <a:graphicFrameLocks noGrp="1"/>
          </p:cNvGraphicFramePr>
          <p:nvPr>
            <p:ph idx="1"/>
          </p:nvPr>
        </p:nvGraphicFramePr>
        <p:xfrm>
          <a:off x="838200" y="2057400"/>
          <a:ext cx="7391399" cy="4038601"/>
        </p:xfrm>
        <a:graphic>
          <a:graphicData uri="http://schemas.openxmlformats.org/drawingml/2006/table">
            <a:tbl>
              <a:tblPr>
                <a:tableStyleId>{5C22544A-7EE6-4342-B048-85BDC9FD1C3A}</a:tableStyleId>
              </a:tblPr>
              <a:tblGrid>
                <a:gridCol w="527608">
                  <a:extLst>
                    <a:ext uri="{9D8B030D-6E8A-4147-A177-3AD203B41FA5}">
                      <a16:colId xmlns:a16="http://schemas.microsoft.com/office/drawing/2014/main" val="20000"/>
                    </a:ext>
                  </a:extLst>
                </a:gridCol>
                <a:gridCol w="3206192">
                  <a:extLst>
                    <a:ext uri="{9D8B030D-6E8A-4147-A177-3AD203B41FA5}">
                      <a16:colId xmlns:a16="http://schemas.microsoft.com/office/drawing/2014/main" val="20001"/>
                    </a:ext>
                  </a:extLst>
                </a:gridCol>
                <a:gridCol w="1524000">
                  <a:extLst>
                    <a:ext uri="{9D8B030D-6E8A-4147-A177-3AD203B41FA5}">
                      <a16:colId xmlns:a16="http://schemas.microsoft.com/office/drawing/2014/main" val="20002"/>
                    </a:ext>
                  </a:extLst>
                </a:gridCol>
                <a:gridCol w="1828800">
                  <a:extLst>
                    <a:ext uri="{9D8B030D-6E8A-4147-A177-3AD203B41FA5}">
                      <a16:colId xmlns:a16="http://schemas.microsoft.com/office/drawing/2014/main" val="20003"/>
                    </a:ext>
                  </a:extLst>
                </a:gridCol>
                <a:gridCol w="304799">
                  <a:extLst>
                    <a:ext uri="{9D8B030D-6E8A-4147-A177-3AD203B41FA5}">
                      <a16:colId xmlns:a16="http://schemas.microsoft.com/office/drawing/2014/main" val="20004"/>
                    </a:ext>
                  </a:extLst>
                </a:gridCol>
              </a:tblGrid>
              <a:tr h="504462">
                <a:tc>
                  <a:txBody>
                    <a:bodyPr/>
                    <a:lstStyle/>
                    <a:p>
                      <a:pPr algn="l" fontAlgn="b"/>
                      <a:endParaRPr lang="en-US" sz="1400" b="0" i="0" u="none" strike="noStrike" dirty="0">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0"/>
                  </a:ext>
                </a:extLst>
              </a:tr>
              <a:tr h="504462">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r>
                        <a:rPr lang="en-US" sz="2400" u="none" strike="noStrike" dirty="0">
                          <a:effectLst/>
                        </a:rPr>
                        <a:t> </a:t>
                      </a:r>
                      <a:r>
                        <a:rPr lang="en-US" sz="2400" u="sng" strike="noStrike" dirty="0">
                          <a:effectLst/>
                        </a:rPr>
                        <a:t>Needs</a:t>
                      </a:r>
                      <a:endParaRPr lang="en-US" sz="2400" b="0" i="0" u="sng" strike="noStrike" dirty="0">
                        <a:solidFill>
                          <a:srgbClr val="000000"/>
                        </a:solidFill>
                        <a:effectLst/>
                        <a:latin typeface="Calibri"/>
                      </a:endParaRPr>
                    </a:p>
                  </a:txBody>
                  <a:tcPr marL="9525" marR="9525" marT="9525" marB="0" anchor="b"/>
                </a:tc>
                <a:tc>
                  <a:txBody>
                    <a:bodyPr/>
                    <a:lstStyle/>
                    <a:p>
                      <a:pPr algn="l" fontAlgn="b"/>
                      <a:r>
                        <a:rPr lang="en-US" sz="2400" u="sng" strike="noStrike" dirty="0">
                          <a:effectLst/>
                        </a:rPr>
                        <a:t>Sheltered</a:t>
                      </a:r>
                      <a:endParaRPr lang="en-US" sz="2400" b="1" i="0" u="sng" strike="noStrike" dirty="0">
                        <a:solidFill>
                          <a:srgbClr val="000000"/>
                        </a:solidFill>
                        <a:effectLst/>
                        <a:latin typeface="Calibri"/>
                      </a:endParaRPr>
                    </a:p>
                  </a:txBody>
                  <a:tcPr marL="9525" marR="9525" marT="9525" marB="0" anchor="b"/>
                </a:tc>
                <a:tc>
                  <a:txBody>
                    <a:bodyPr/>
                    <a:lstStyle/>
                    <a:p>
                      <a:pPr algn="l" fontAlgn="b"/>
                      <a:r>
                        <a:rPr lang="en-US" sz="2400" u="sng" strike="noStrike" dirty="0">
                          <a:effectLst/>
                        </a:rPr>
                        <a:t>Unsheltered</a:t>
                      </a:r>
                      <a:endParaRPr lang="en-US" sz="2400" b="1" i="0" u="sng" strike="noStrike" dirty="0">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1"/>
                  </a:ext>
                </a:extLst>
              </a:tr>
              <a:tr h="504462">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r>
                        <a:rPr lang="en-US" sz="2400" u="none" strike="noStrike" dirty="0">
                          <a:effectLst/>
                        </a:rPr>
                        <a:t>Medical Care</a:t>
                      </a:r>
                      <a:endParaRPr lang="en-US" sz="2400" b="0" i="0" u="none" strike="noStrike" dirty="0">
                        <a:solidFill>
                          <a:srgbClr val="000000"/>
                        </a:solidFill>
                        <a:effectLst/>
                        <a:latin typeface="Calibri"/>
                      </a:endParaRPr>
                    </a:p>
                  </a:txBody>
                  <a:tcPr marL="9525" marR="9525" marT="9525" marB="0" anchor="b"/>
                </a:tc>
                <a:tc>
                  <a:txBody>
                    <a:bodyPr/>
                    <a:lstStyle/>
                    <a:p>
                      <a:pPr algn="ctr" fontAlgn="b"/>
                      <a:r>
                        <a:rPr lang="en-US" sz="2400" u="none" strike="noStrike">
                          <a:effectLst/>
                        </a:rPr>
                        <a:t>20%</a:t>
                      </a:r>
                      <a:endParaRPr lang="en-US" sz="2400" b="0" i="0" u="none" strike="noStrike">
                        <a:solidFill>
                          <a:srgbClr val="000000"/>
                        </a:solidFill>
                        <a:effectLst/>
                        <a:latin typeface="Calibri"/>
                      </a:endParaRPr>
                    </a:p>
                  </a:txBody>
                  <a:tcPr marL="9525" marR="9525" marT="9525" marB="0" anchor="b"/>
                </a:tc>
                <a:tc>
                  <a:txBody>
                    <a:bodyPr/>
                    <a:lstStyle/>
                    <a:p>
                      <a:pPr algn="ctr" fontAlgn="b"/>
                      <a:r>
                        <a:rPr lang="en-US" sz="2400" u="none" strike="noStrike" dirty="0">
                          <a:effectLst/>
                        </a:rPr>
                        <a:t> 26%</a:t>
                      </a:r>
                      <a:endParaRPr lang="en-US" sz="2400" b="0" i="0" u="none" strike="noStrike" dirty="0">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2"/>
                  </a:ext>
                </a:extLst>
              </a:tr>
              <a:tr h="504462">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r>
                        <a:rPr lang="en-US" sz="2400" u="none" strike="noStrike">
                          <a:effectLst/>
                        </a:rPr>
                        <a:t>Medication</a:t>
                      </a:r>
                      <a:endParaRPr lang="en-US" sz="2400" b="0" i="0" u="none" strike="noStrike">
                        <a:solidFill>
                          <a:srgbClr val="000000"/>
                        </a:solidFill>
                        <a:effectLst/>
                        <a:latin typeface="Calibri"/>
                      </a:endParaRPr>
                    </a:p>
                  </a:txBody>
                  <a:tcPr marL="9525" marR="9525" marT="9525" marB="0" anchor="b"/>
                </a:tc>
                <a:tc>
                  <a:txBody>
                    <a:bodyPr/>
                    <a:lstStyle/>
                    <a:p>
                      <a:pPr algn="ctr" fontAlgn="b"/>
                      <a:r>
                        <a:rPr lang="en-US" sz="2400" u="none" strike="noStrike">
                          <a:effectLst/>
                        </a:rPr>
                        <a:t>14%</a:t>
                      </a:r>
                      <a:endParaRPr lang="en-US" sz="2400" b="0" i="0" u="none" strike="noStrike">
                        <a:solidFill>
                          <a:srgbClr val="000000"/>
                        </a:solidFill>
                        <a:effectLst/>
                        <a:latin typeface="Calibri"/>
                      </a:endParaRPr>
                    </a:p>
                  </a:txBody>
                  <a:tcPr marL="9525" marR="9525" marT="9525" marB="0" anchor="b"/>
                </a:tc>
                <a:tc>
                  <a:txBody>
                    <a:bodyPr/>
                    <a:lstStyle/>
                    <a:p>
                      <a:pPr algn="ctr" fontAlgn="b"/>
                      <a:r>
                        <a:rPr lang="en-US" sz="2400" u="none" strike="noStrike" dirty="0">
                          <a:effectLst/>
                        </a:rPr>
                        <a:t> 17%</a:t>
                      </a:r>
                      <a:endParaRPr lang="en-US" sz="2400" b="0" i="0" u="none" strike="noStrike" dirty="0">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3"/>
                  </a:ext>
                </a:extLst>
              </a:tr>
              <a:tr h="504462">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r>
                        <a:rPr lang="en-US" sz="2400" u="none" strike="noStrike">
                          <a:effectLst/>
                        </a:rPr>
                        <a:t>Dental Care</a:t>
                      </a:r>
                      <a:endParaRPr lang="en-US" sz="2400" b="0" i="0" u="none" strike="noStrike">
                        <a:solidFill>
                          <a:srgbClr val="000000"/>
                        </a:solidFill>
                        <a:effectLst/>
                        <a:latin typeface="Calibri"/>
                      </a:endParaRPr>
                    </a:p>
                  </a:txBody>
                  <a:tcPr marL="9525" marR="9525" marT="9525" marB="0" anchor="b"/>
                </a:tc>
                <a:tc>
                  <a:txBody>
                    <a:bodyPr/>
                    <a:lstStyle/>
                    <a:p>
                      <a:pPr algn="ctr" fontAlgn="b"/>
                      <a:r>
                        <a:rPr lang="en-US" sz="2400" u="none" strike="noStrike">
                          <a:effectLst/>
                        </a:rPr>
                        <a:t>28%</a:t>
                      </a:r>
                      <a:endParaRPr lang="en-US" sz="2400" b="0" i="0" u="none" strike="noStrike">
                        <a:solidFill>
                          <a:srgbClr val="000000"/>
                        </a:solidFill>
                        <a:effectLst/>
                        <a:latin typeface="Calibri"/>
                      </a:endParaRPr>
                    </a:p>
                  </a:txBody>
                  <a:tcPr marL="9525" marR="9525" marT="9525" marB="0" anchor="b"/>
                </a:tc>
                <a:tc>
                  <a:txBody>
                    <a:bodyPr/>
                    <a:lstStyle/>
                    <a:p>
                      <a:pPr algn="ctr" fontAlgn="b"/>
                      <a:r>
                        <a:rPr lang="en-US" sz="2400" u="none" strike="noStrike" dirty="0">
                          <a:effectLst/>
                        </a:rPr>
                        <a:t> 47%</a:t>
                      </a:r>
                      <a:endParaRPr lang="en-US" sz="2400" b="0" i="0" u="none" strike="noStrike" dirty="0">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4"/>
                  </a:ext>
                </a:extLst>
              </a:tr>
              <a:tr h="507367">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r>
                        <a:rPr lang="en-US" sz="2400" u="none" strike="noStrike">
                          <a:effectLst/>
                        </a:rPr>
                        <a:t>Substance Abuse Help</a:t>
                      </a:r>
                      <a:endParaRPr lang="en-US" sz="2400" b="0" i="0" u="none" strike="noStrike">
                        <a:solidFill>
                          <a:srgbClr val="000000"/>
                        </a:solidFill>
                        <a:effectLst/>
                        <a:latin typeface="Calibri"/>
                      </a:endParaRPr>
                    </a:p>
                  </a:txBody>
                  <a:tcPr marL="9525" marR="9525" marT="9525" marB="0" anchor="b"/>
                </a:tc>
                <a:tc>
                  <a:txBody>
                    <a:bodyPr/>
                    <a:lstStyle/>
                    <a:p>
                      <a:pPr algn="ctr" fontAlgn="b"/>
                      <a:r>
                        <a:rPr lang="en-US" sz="2400" u="none" strike="noStrike">
                          <a:effectLst/>
                        </a:rPr>
                        <a:t>10%</a:t>
                      </a:r>
                      <a:endParaRPr lang="en-US" sz="2400" b="0" i="0" u="none" strike="noStrike">
                        <a:solidFill>
                          <a:srgbClr val="000000"/>
                        </a:solidFill>
                        <a:effectLst/>
                        <a:latin typeface="Calibri"/>
                      </a:endParaRPr>
                    </a:p>
                  </a:txBody>
                  <a:tcPr marL="9525" marR="9525" marT="9525" marB="0" anchor="b"/>
                </a:tc>
                <a:tc>
                  <a:txBody>
                    <a:bodyPr/>
                    <a:lstStyle/>
                    <a:p>
                      <a:pPr algn="ctr" fontAlgn="b"/>
                      <a:r>
                        <a:rPr lang="en-US" sz="2400" u="none" strike="noStrike" dirty="0">
                          <a:effectLst/>
                        </a:rPr>
                        <a:t> 31%</a:t>
                      </a:r>
                      <a:endParaRPr lang="en-US" sz="2400" b="0" i="0" u="none" strike="noStrike" dirty="0">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5"/>
                  </a:ext>
                </a:extLst>
              </a:tr>
              <a:tr h="504462">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r>
                        <a:rPr lang="en-US" sz="2400" u="none" strike="noStrike">
                          <a:effectLst/>
                        </a:rPr>
                        <a:t>Mental Health Help</a:t>
                      </a:r>
                      <a:endParaRPr lang="en-US" sz="2400" b="0" i="0" u="none" strike="noStrike">
                        <a:solidFill>
                          <a:srgbClr val="000000"/>
                        </a:solidFill>
                        <a:effectLst/>
                        <a:latin typeface="Calibri"/>
                      </a:endParaRPr>
                    </a:p>
                  </a:txBody>
                  <a:tcPr marL="9525" marR="9525" marT="9525" marB="0" anchor="b"/>
                </a:tc>
                <a:tc>
                  <a:txBody>
                    <a:bodyPr/>
                    <a:lstStyle/>
                    <a:p>
                      <a:pPr algn="ctr" fontAlgn="b"/>
                      <a:r>
                        <a:rPr lang="en-US" sz="2400" u="none" strike="noStrike">
                          <a:effectLst/>
                        </a:rPr>
                        <a:t>17%</a:t>
                      </a:r>
                      <a:endParaRPr lang="en-US" sz="2400" b="0" i="0" u="none" strike="noStrike">
                        <a:solidFill>
                          <a:srgbClr val="000000"/>
                        </a:solidFill>
                        <a:effectLst/>
                        <a:latin typeface="Calibri"/>
                      </a:endParaRPr>
                    </a:p>
                  </a:txBody>
                  <a:tcPr marL="9525" marR="9525" marT="9525" marB="0" anchor="b"/>
                </a:tc>
                <a:tc>
                  <a:txBody>
                    <a:bodyPr/>
                    <a:lstStyle/>
                    <a:p>
                      <a:pPr algn="ctr" fontAlgn="b"/>
                      <a:r>
                        <a:rPr lang="en-US" sz="2400" u="none" strike="noStrike" dirty="0">
                          <a:effectLst/>
                        </a:rPr>
                        <a:t> 9%</a:t>
                      </a:r>
                      <a:endParaRPr lang="en-US" sz="2400" b="0" i="0" u="none" strike="noStrike" dirty="0">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extLst>
                  <a:ext uri="{0D108BD9-81ED-4DB2-BD59-A6C34878D82A}">
                    <a16:rowId xmlns:a16="http://schemas.microsoft.com/office/drawing/2014/main" val="10006"/>
                  </a:ext>
                </a:extLst>
              </a:tr>
              <a:tr h="504462">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endParaRPr lang="en-US" sz="1400" b="0" i="0" u="none" strike="noStrike">
                        <a:solidFill>
                          <a:srgbClr val="000000"/>
                        </a:solidFill>
                        <a:effectLst/>
                        <a:latin typeface="Calibri"/>
                      </a:endParaRPr>
                    </a:p>
                  </a:txBody>
                  <a:tcPr marL="9525" marR="9525" marT="9525" marB="0" anchor="b"/>
                </a:tc>
                <a:tc>
                  <a:txBody>
                    <a:bodyPr/>
                    <a:lstStyle/>
                    <a:p>
                      <a:pPr algn="l" fontAlgn="b"/>
                      <a:endParaRPr lang="en-US" sz="1400" b="0" i="0" u="none" strike="noStrike" dirty="0">
                        <a:solidFill>
                          <a:srgbClr val="000000"/>
                        </a:solidFill>
                        <a:effectLst/>
                        <a:latin typeface="Calibri"/>
                      </a:endParaRPr>
                    </a:p>
                  </a:txBody>
                  <a:tcPr marL="9525" marR="9525" marT="9525" marB="0" anchor="b"/>
                </a:tc>
                <a:extLst>
                  <a:ext uri="{0D108BD9-81ED-4DB2-BD59-A6C34878D82A}">
                    <a16:rowId xmlns:a16="http://schemas.microsoft.com/office/drawing/2014/main" val="10007"/>
                  </a:ext>
                </a:extLst>
              </a:tr>
            </a:tbl>
          </a:graphicData>
        </a:graphic>
      </p:graphicFrame>
      <p:sp>
        <p:nvSpPr>
          <p:cNvPr id="4" name="Slide Number Placeholder 3"/>
          <p:cNvSpPr>
            <a:spLocks noGrp="1"/>
          </p:cNvSpPr>
          <p:nvPr>
            <p:ph type="sldNum" sz="quarter" idx="12"/>
          </p:nvPr>
        </p:nvSpPr>
        <p:spPr/>
        <p:txBody>
          <a:bodyPr/>
          <a:lstStyle/>
          <a:p>
            <a:pPr>
              <a:defRPr/>
            </a:pPr>
            <a:fld id="{09125059-540B-45B2-9F06-52907F8486E0}" type="slidenum">
              <a:rPr lang="en-US"/>
              <a:pPr>
                <a:defRPr/>
              </a:pPr>
              <a:t>30</a:t>
            </a:fld>
            <a:endParaRPr lang="en-US"/>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Health Conditions</a:t>
            </a:r>
          </a:p>
        </p:txBody>
      </p:sp>
      <p:graphicFrame>
        <p:nvGraphicFramePr>
          <p:cNvPr id="6" name="Content Placeholder 5"/>
          <p:cNvGraphicFramePr>
            <a:graphicFrameLocks noGrp="1"/>
          </p:cNvGraphicFramePr>
          <p:nvPr>
            <p:ph idx="1"/>
          </p:nvPr>
        </p:nvGraphicFramePr>
        <p:xfrm>
          <a:off x="914400" y="1600200"/>
          <a:ext cx="7162800" cy="4495797"/>
        </p:xfrm>
        <a:graphic>
          <a:graphicData uri="http://schemas.openxmlformats.org/drawingml/2006/table">
            <a:tbl>
              <a:tblPr firstRow="1" firstCol="1" bandRow="1">
                <a:tableStyleId>{5C22544A-7EE6-4342-B048-85BDC9FD1C3A}</a:tableStyleId>
              </a:tblPr>
              <a:tblGrid>
                <a:gridCol w="4297680">
                  <a:extLst>
                    <a:ext uri="{9D8B030D-6E8A-4147-A177-3AD203B41FA5}">
                      <a16:colId xmlns:a16="http://schemas.microsoft.com/office/drawing/2014/main" val="20000"/>
                    </a:ext>
                  </a:extLst>
                </a:gridCol>
                <a:gridCol w="1432560">
                  <a:extLst>
                    <a:ext uri="{9D8B030D-6E8A-4147-A177-3AD203B41FA5}">
                      <a16:colId xmlns:a16="http://schemas.microsoft.com/office/drawing/2014/main" val="20001"/>
                    </a:ext>
                  </a:extLst>
                </a:gridCol>
                <a:gridCol w="1432560">
                  <a:extLst>
                    <a:ext uri="{9D8B030D-6E8A-4147-A177-3AD203B41FA5}">
                      <a16:colId xmlns:a16="http://schemas.microsoft.com/office/drawing/2014/main" val="20002"/>
                    </a:ext>
                  </a:extLst>
                </a:gridCol>
              </a:tblGrid>
              <a:tr h="499533">
                <a:tc>
                  <a:txBody>
                    <a:bodyPr/>
                    <a:lstStyle/>
                    <a:p>
                      <a:pPr marL="0" marR="0">
                        <a:lnSpc>
                          <a:spcPct val="115000"/>
                        </a:lnSpc>
                        <a:spcBef>
                          <a:spcPts val="0"/>
                        </a:spcBef>
                        <a:spcAft>
                          <a:spcPts val="0"/>
                        </a:spcAft>
                      </a:pPr>
                      <a:r>
                        <a:rPr lang="en-US" sz="2000">
                          <a:effectLst/>
                        </a:rPr>
                        <a:t>Mental illness</a:t>
                      </a:r>
                      <a:endParaRPr lang="en-US" sz="2000">
                        <a:effectLst/>
                        <a:latin typeface="Times New Roman"/>
                        <a:ea typeface="Calibri"/>
                      </a:endParaRPr>
                    </a:p>
                  </a:txBody>
                  <a:tcPr marL="68580" marR="68580" marT="0" marB="0" anchor="b"/>
                </a:tc>
                <a:tc>
                  <a:txBody>
                    <a:bodyPr/>
                    <a:lstStyle/>
                    <a:p>
                      <a:pPr marL="0" marR="0" algn="ctr">
                        <a:lnSpc>
                          <a:spcPct val="115000"/>
                        </a:lnSpc>
                        <a:spcBef>
                          <a:spcPts val="0"/>
                        </a:spcBef>
                        <a:spcAft>
                          <a:spcPts val="0"/>
                        </a:spcAft>
                      </a:pPr>
                      <a:r>
                        <a:rPr lang="en-US" sz="2000">
                          <a:effectLst/>
                        </a:rPr>
                        <a:t>27</a:t>
                      </a:r>
                      <a:endParaRPr lang="en-US" sz="2000">
                        <a:effectLst/>
                        <a:latin typeface="Times New Roman"/>
                        <a:ea typeface="Calibri"/>
                      </a:endParaRPr>
                    </a:p>
                  </a:txBody>
                  <a:tcPr marL="68580" marR="68580" marT="0" marB="0" anchor="b"/>
                </a:tc>
                <a:tc>
                  <a:txBody>
                    <a:bodyPr/>
                    <a:lstStyle/>
                    <a:p>
                      <a:pPr marL="0" marR="0" algn="ctr">
                        <a:lnSpc>
                          <a:spcPct val="115000"/>
                        </a:lnSpc>
                        <a:spcBef>
                          <a:spcPts val="0"/>
                        </a:spcBef>
                        <a:spcAft>
                          <a:spcPts val="0"/>
                        </a:spcAft>
                      </a:pPr>
                      <a:r>
                        <a:rPr lang="en-US" sz="2000">
                          <a:effectLst/>
                        </a:rPr>
                        <a:t>31.4</a:t>
                      </a:r>
                      <a:endParaRPr lang="en-US" sz="2000">
                        <a:effectLst/>
                        <a:latin typeface="Times New Roman"/>
                        <a:ea typeface="Calibri"/>
                      </a:endParaRPr>
                    </a:p>
                  </a:txBody>
                  <a:tcPr marL="68580" marR="68580" marT="0" marB="0" anchor="b"/>
                </a:tc>
                <a:extLst>
                  <a:ext uri="{0D108BD9-81ED-4DB2-BD59-A6C34878D82A}">
                    <a16:rowId xmlns:a16="http://schemas.microsoft.com/office/drawing/2014/main" val="10000"/>
                  </a:ext>
                </a:extLst>
              </a:tr>
              <a:tr h="499533">
                <a:tc>
                  <a:txBody>
                    <a:bodyPr/>
                    <a:lstStyle/>
                    <a:p>
                      <a:pPr marL="0" marR="0">
                        <a:lnSpc>
                          <a:spcPct val="115000"/>
                        </a:lnSpc>
                        <a:spcBef>
                          <a:spcPts val="0"/>
                        </a:spcBef>
                        <a:spcAft>
                          <a:spcPts val="0"/>
                        </a:spcAft>
                      </a:pPr>
                      <a:r>
                        <a:rPr lang="en-US" sz="2000">
                          <a:effectLst/>
                        </a:rPr>
                        <a:t>Obesity</a:t>
                      </a:r>
                      <a:endParaRPr lang="en-US" sz="2000">
                        <a:effectLst/>
                        <a:latin typeface="Times New Roman"/>
                        <a:ea typeface="Calibri"/>
                      </a:endParaRPr>
                    </a:p>
                  </a:txBody>
                  <a:tcPr marL="68580" marR="68580" marT="0" marB="0" anchor="b"/>
                </a:tc>
                <a:tc>
                  <a:txBody>
                    <a:bodyPr/>
                    <a:lstStyle/>
                    <a:p>
                      <a:pPr marL="0" marR="0" algn="ctr">
                        <a:lnSpc>
                          <a:spcPct val="115000"/>
                        </a:lnSpc>
                        <a:spcBef>
                          <a:spcPts val="0"/>
                        </a:spcBef>
                        <a:spcAft>
                          <a:spcPts val="0"/>
                        </a:spcAft>
                      </a:pPr>
                      <a:r>
                        <a:rPr lang="en-US" sz="2000">
                          <a:effectLst/>
                        </a:rPr>
                        <a:t>21</a:t>
                      </a:r>
                      <a:endParaRPr lang="en-US" sz="2000">
                        <a:effectLst/>
                        <a:latin typeface="Times New Roman"/>
                        <a:ea typeface="Calibri"/>
                      </a:endParaRPr>
                    </a:p>
                  </a:txBody>
                  <a:tcPr marL="68580" marR="68580" marT="0" marB="0" anchor="b"/>
                </a:tc>
                <a:tc>
                  <a:txBody>
                    <a:bodyPr/>
                    <a:lstStyle/>
                    <a:p>
                      <a:pPr marL="0" marR="0" algn="ctr">
                        <a:lnSpc>
                          <a:spcPct val="115000"/>
                        </a:lnSpc>
                        <a:spcBef>
                          <a:spcPts val="0"/>
                        </a:spcBef>
                        <a:spcAft>
                          <a:spcPts val="0"/>
                        </a:spcAft>
                      </a:pPr>
                      <a:r>
                        <a:rPr lang="en-US" sz="2000">
                          <a:effectLst/>
                        </a:rPr>
                        <a:t>24.4</a:t>
                      </a:r>
                      <a:endParaRPr lang="en-US" sz="2000">
                        <a:effectLst/>
                        <a:latin typeface="Times New Roman"/>
                        <a:ea typeface="Calibri"/>
                      </a:endParaRPr>
                    </a:p>
                  </a:txBody>
                  <a:tcPr marL="68580" marR="68580" marT="0" marB="0" anchor="b"/>
                </a:tc>
                <a:extLst>
                  <a:ext uri="{0D108BD9-81ED-4DB2-BD59-A6C34878D82A}">
                    <a16:rowId xmlns:a16="http://schemas.microsoft.com/office/drawing/2014/main" val="10001"/>
                  </a:ext>
                </a:extLst>
              </a:tr>
              <a:tr h="499533">
                <a:tc>
                  <a:txBody>
                    <a:bodyPr/>
                    <a:lstStyle/>
                    <a:p>
                      <a:pPr marL="0" marR="0">
                        <a:lnSpc>
                          <a:spcPct val="115000"/>
                        </a:lnSpc>
                        <a:spcBef>
                          <a:spcPts val="0"/>
                        </a:spcBef>
                        <a:spcAft>
                          <a:spcPts val="0"/>
                        </a:spcAft>
                      </a:pPr>
                      <a:r>
                        <a:rPr lang="en-US" sz="2000">
                          <a:effectLst/>
                        </a:rPr>
                        <a:t>Heart problems</a:t>
                      </a:r>
                      <a:endParaRPr lang="en-US" sz="2000">
                        <a:effectLst/>
                        <a:latin typeface="Times New Roman"/>
                        <a:ea typeface="Calibri"/>
                      </a:endParaRPr>
                    </a:p>
                  </a:txBody>
                  <a:tcPr marL="68580" marR="68580" marT="0" marB="0" anchor="b"/>
                </a:tc>
                <a:tc>
                  <a:txBody>
                    <a:bodyPr/>
                    <a:lstStyle/>
                    <a:p>
                      <a:pPr marL="0" marR="0" algn="ctr">
                        <a:lnSpc>
                          <a:spcPct val="115000"/>
                        </a:lnSpc>
                        <a:spcBef>
                          <a:spcPts val="0"/>
                        </a:spcBef>
                        <a:spcAft>
                          <a:spcPts val="0"/>
                        </a:spcAft>
                      </a:pPr>
                      <a:r>
                        <a:rPr lang="en-US" sz="2000">
                          <a:effectLst/>
                        </a:rPr>
                        <a:t>12</a:t>
                      </a:r>
                      <a:endParaRPr lang="en-US" sz="2000">
                        <a:effectLst/>
                        <a:latin typeface="Times New Roman"/>
                        <a:ea typeface="Calibri"/>
                      </a:endParaRPr>
                    </a:p>
                  </a:txBody>
                  <a:tcPr marL="68580" marR="68580" marT="0" marB="0" anchor="b"/>
                </a:tc>
                <a:tc>
                  <a:txBody>
                    <a:bodyPr/>
                    <a:lstStyle/>
                    <a:p>
                      <a:pPr marL="0" marR="0" algn="ctr">
                        <a:lnSpc>
                          <a:spcPct val="115000"/>
                        </a:lnSpc>
                        <a:spcBef>
                          <a:spcPts val="0"/>
                        </a:spcBef>
                        <a:spcAft>
                          <a:spcPts val="0"/>
                        </a:spcAft>
                      </a:pPr>
                      <a:r>
                        <a:rPr lang="en-US" sz="2000">
                          <a:effectLst/>
                        </a:rPr>
                        <a:t>14.0</a:t>
                      </a:r>
                      <a:endParaRPr lang="en-US" sz="2000">
                        <a:effectLst/>
                        <a:latin typeface="Times New Roman"/>
                        <a:ea typeface="Calibri"/>
                      </a:endParaRPr>
                    </a:p>
                  </a:txBody>
                  <a:tcPr marL="68580" marR="68580" marT="0" marB="0" anchor="b"/>
                </a:tc>
                <a:extLst>
                  <a:ext uri="{0D108BD9-81ED-4DB2-BD59-A6C34878D82A}">
                    <a16:rowId xmlns:a16="http://schemas.microsoft.com/office/drawing/2014/main" val="10002"/>
                  </a:ext>
                </a:extLst>
              </a:tr>
              <a:tr h="499533">
                <a:tc>
                  <a:txBody>
                    <a:bodyPr/>
                    <a:lstStyle/>
                    <a:p>
                      <a:pPr marL="0" marR="0">
                        <a:lnSpc>
                          <a:spcPct val="115000"/>
                        </a:lnSpc>
                        <a:spcBef>
                          <a:spcPts val="0"/>
                        </a:spcBef>
                        <a:spcAft>
                          <a:spcPts val="0"/>
                        </a:spcAft>
                      </a:pPr>
                      <a:r>
                        <a:rPr lang="en-US" sz="2000">
                          <a:effectLst/>
                        </a:rPr>
                        <a:t>Diabetes</a:t>
                      </a:r>
                      <a:endParaRPr lang="en-US" sz="2000">
                        <a:effectLst/>
                        <a:latin typeface="Times New Roman"/>
                        <a:ea typeface="Calibri"/>
                      </a:endParaRPr>
                    </a:p>
                  </a:txBody>
                  <a:tcPr marL="68580" marR="68580" marT="0" marB="0" anchor="b"/>
                </a:tc>
                <a:tc>
                  <a:txBody>
                    <a:bodyPr/>
                    <a:lstStyle/>
                    <a:p>
                      <a:pPr marL="0" marR="0" algn="ctr">
                        <a:lnSpc>
                          <a:spcPct val="115000"/>
                        </a:lnSpc>
                        <a:spcBef>
                          <a:spcPts val="0"/>
                        </a:spcBef>
                        <a:spcAft>
                          <a:spcPts val="0"/>
                        </a:spcAft>
                      </a:pPr>
                      <a:r>
                        <a:rPr lang="en-US" sz="2000">
                          <a:effectLst/>
                        </a:rPr>
                        <a:t>11</a:t>
                      </a:r>
                      <a:endParaRPr lang="en-US" sz="2000">
                        <a:effectLst/>
                        <a:latin typeface="Times New Roman"/>
                        <a:ea typeface="Calibri"/>
                      </a:endParaRPr>
                    </a:p>
                  </a:txBody>
                  <a:tcPr marL="68580" marR="68580" marT="0" marB="0" anchor="b"/>
                </a:tc>
                <a:tc>
                  <a:txBody>
                    <a:bodyPr/>
                    <a:lstStyle/>
                    <a:p>
                      <a:pPr marL="0" marR="0" algn="ctr">
                        <a:lnSpc>
                          <a:spcPct val="115000"/>
                        </a:lnSpc>
                        <a:spcBef>
                          <a:spcPts val="0"/>
                        </a:spcBef>
                        <a:spcAft>
                          <a:spcPts val="0"/>
                        </a:spcAft>
                      </a:pPr>
                      <a:r>
                        <a:rPr lang="en-US" sz="2000">
                          <a:effectLst/>
                        </a:rPr>
                        <a:t>12.8</a:t>
                      </a:r>
                      <a:endParaRPr lang="en-US" sz="2000">
                        <a:effectLst/>
                        <a:latin typeface="Times New Roman"/>
                        <a:ea typeface="Calibri"/>
                      </a:endParaRPr>
                    </a:p>
                  </a:txBody>
                  <a:tcPr marL="68580" marR="68580" marT="0" marB="0" anchor="b"/>
                </a:tc>
                <a:extLst>
                  <a:ext uri="{0D108BD9-81ED-4DB2-BD59-A6C34878D82A}">
                    <a16:rowId xmlns:a16="http://schemas.microsoft.com/office/drawing/2014/main" val="10003"/>
                  </a:ext>
                </a:extLst>
              </a:tr>
              <a:tr h="499533">
                <a:tc>
                  <a:txBody>
                    <a:bodyPr/>
                    <a:lstStyle/>
                    <a:p>
                      <a:pPr marL="0" marR="0">
                        <a:lnSpc>
                          <a:spcPct val="115000"/>
                        </a:lnSpc>
                        <a:spcBef>
                          <a:spcPts val="0"/>
                        </a:spcBef>
                        <a:spcAft>
                          <a:spcPts val="0"/>
                        </a:spcAft>
                      </a:pPr>
                      <a:r>
                        <a:rPr lang="en-US" sz="2000">
                          <a:effectLst/>
                        </a:rPr>
                        <a:t>Spinal problems</a:t>
                      </a:r>
                      <a:endParaRPr lang="en-US" sz="2000">
                        <a:effectLst/>
                        <a:latin typeface="Times New Roman"/>
                        <a:ea typeface="Calibri"/>
                      </a:endParaRPr>
                    </a:p>
                  </a:txBody>
                  <a:tcPr marL="68580" marR="68580" marT="0" marB="0" anchor="b"/>
                </a:tc>
                <a:tc>
                  <a:txBody>
                    <a:bodyPr/>
                    <a:lstStyle/>
                    <a:p>
                      <a:pPr marL="0" marR="0" algn="ctr">
                        <a:lnSpc>
                          <a:spcPct val="115000"/>
                        </a:lnSpc>
                        <a:spcBef>
                          <a:spcPts val="0"/>
                        </a:spcBef>
                        <a:spcAft>
                          <a:spcPts val="0"/>
                        </a:spcAft>
                      </a:pPr>
                      <a:r>
                        <a:rPr lang="en-US" sz="2000">
                          <a:effectLst/>
                        </a:rPr>
                        <a:t>6</a:t>
                      </a:r>
                      <a:endParaRPr lang="en-US" sz="2000">
                        <a:effectLst/>
                        <a:latin typeface="Times New Roman"/>
                        <a:ea typeface="Calibri"/>
                      </a:endParaRPr>
                    </a:p>
                  </a:txBody>
                  <a:tcPr marL="68580" marR="68580" marT="0" marB="0" anchor="b"/>
                </a:tc>
                <a:tc>
                  <a:txBody>
                    <a:bodyPr/>
                    <a:lstStyle/>
                    <a:p>
                      <a:pPr marL="0" marR="0" algn="ctr">
                        <a:lnSpc>
                          <a:spcPct val="115000"/>
                        </a:lnSpc>
                        <a:spcBef>
                          <a:spcPts val="0"/>
                        </a:spcBef>
                        <a:spcAft>
                          <a:spcPts val="0"/>
                        </a:spcAft>
                      </a:pPr>
                      <a:r>
                        <a:rPr lang="en-US" sz="2000">
                          <a:effectLst/>
                        </a:rPr>
                        <a:t>7.0</a:t>
                      </a:r>
                      <a:endParaRPr lang="en-US" sz="2000">
                        <a:effectLst/>
                        <a:latin typeface="Times New Roman"/>
                        <a:ea typeface="Calibri"/>
                      </a:endParaRPr>
                    </a:p>
                  </a:txBody>
                  <a:tcPr marL="68580" marR="68580" marT="0" marB="0" anchor="b"/>
                </a:tc>
                <a:extLst>
                  <a:ext uri="{0D108BD9-81ED-4DB2-BD59-A6C34878D82A}">
                    <a16:rowId xmlns:a16="http://schemas.microsoft.com/office/drawing/2014/main" val="10004"/>
                  </a:ext>
                </a:extLst>
              </a:tr>
              <a:tr h="499533">
                <a:tc>
                  <a:txBody>
                    <a:bodyPr/>
                    <a:lstStyle/>
                    <a:p>
                      <a:pPr marL="0" marR="0">
                        <a:lnSpc>
                          <a:spcPct val="115000"/>
                        </a:lnSpc>
                        <a:spcBef>
                          <a:spcPts val="0"/>
                        </a:spcBef>
                        <a:spcAft>
                          <a:spcPts val="0"/>
                        </a:spcAft>
                      </a:pPr>
                      <a:r>
                        <a:rPr lang="en-US" sz="2000">
                          <a:effectLst/>
                        </a:rPr>
                        <a:t>Other (unspecified)</a:t>
                      </a:r>
                      <a:endParaRPr lang="en-US" sz="2000">
                        <a:effectLst/>
                        <a:latin typeface="Times New Roman"/>
                        <a:ea typeface="Calibri"/>
                      </a:endParaRPr>
                    </a:p>
                  </a:txBody>
                  <a:tcPr marL="68580" marR="68580" marT="0" marB="0" anchor="b"/>
                </a:tc>
                <a:tc>
                  <a:txBody>
                    <a:bodyPr/>
                    <a:lstStyle/>
                    <a:p>
                      <a:pPr marL="0" marR="0" algn="ctr">
                        <a:lnSpc>
                          <a:spcPct val="115000"/>
                        </a:lnSpc>
                        <a:spcBef>
                          <a:spcPts val="0"/>
                        </a:spcBef>
                        <a:spcAft>
                          <a:spcPts val="0"/>
                        </a:spcAft>
                      </a:pPr>
                      <a:r>
                        <a:rPr lang="en-US" sz="2000">
                          <a:effectLst/>
                        </a:rPr>
                        <a:t>4</a:t>
                      </a:r>
                      <a:endParaRPr lang="en-US" sz="2000">
                        <a:effectLst/>
                        <a:latin typeface="Times New Roman"/>
                        <a:ea typeface="Calibri"/>
                      </a:endParaRPr>
                    </a:p>
                  </a:txBody>
                  <a:tcPr marL="68580" marR="68580" marT="0" marB="0" anchor="b"/>
                </a:tc>
                <a:tc>
                  <a:txBody>
                    <a:bodyPr/>
                    <a:lstStyle/>
                    <a:p>
                      <a:pPr marL="0" marR="0" algn="ctr">
                        <a:lnSpc>
                          <a:spcPct val="115000"/>
                        </a:lnSpc>
                        <a:spcBef>
                          <a:spcPts val="0"/>
                        </a:spcBef>
                        <a:spcAft>
                          <a:spcPts val="0"/>
                        </a:spcAft>
                      </a:pPr>
                      <a:r>
                        <a:rPr lang="en-US" sz="2000">
                          <a:effectLst/>
                        </a:rPr>
                        <a:t>4.7</a:t>
                      </a:r>
                      <a:endParaRPr lang="en-US" sz="2000">
                        <a:effectLst/>
                        <a:latin typeface="Times New Roman"/>
                        <a:ea typeface="Calibri"/>
                      </a:endParaRPr>
                    </a:p>
                  </a:txBody>
                  <a:tcPr marL="68580" marR="68580" marT="0" marB="0" anchor="b"/>
                </a:tc>
                <a:extLst>
                  <a:ext uri="{0D108BD9-81ED-4DB2-BD59-A6C34878D82A}">
                    <a16:rowId xmlns:a16="http://schemas.microsoft.com/office/drawing/2014/main" val="10005"/>
                  </a:ext>
                </a:extLst>
              </a:tr>
              <a:tr h="499533">
                <a:tc>
                  <a:txBody>
                    <a:bodyPr/>
                    <a:lstStyle/>
                    <a:p>
                      <a:pPr marL="0" marR="0">
                        <a:lnSpc>
                          <a:spcPct val="115000"/>
                        </a:lnSpc>
                        <a:spcBef>
                          <a:spcPts val="0"/>
                        </a:spcBef>
                        <a:spcAft>
                          <a:spcPts val="0"/>
                        </a:spcAft>
                      </a:pPr>
                      <a:r>
                        <a:rPr lang="en-US" sz="2000">
                          <a:effectLst/>
                        </a:rPr>
                        <a:t>Asthma</a:t>
                      </a:r>
                      <a:endParaRPr lang="en-US" sz="2000">
                        <a:effectLst/>
                        <a:latin typeface="Times New Roman"/>
                        <a:ea typeface="Calibri"/>
                      </a:endParaRPr>
                    </a:p>
                  </a:txBody>
                  <a:tcPr marL="68580" marR="68580" marT="0" marB="0" anchor="b"/>
                </a:tc>
                <a:tc>
                  <a:txBody>
                    <a:bodyPr/>
                    <a:lstStyle/>
                    <a:p>
                      <a:pPr marL="0" marR="0" algn="ctr">
                        <a:lnSpc>
                          <a:spcPct val="115000"/>
                        </a:lnSpc>
                        <a:spcBef>
                          <a:spcPts val="0"/>
                        </a:spcBef>
                        <a:spcAft>
                          <a:spcPts val="0"/>
                        </a:spcAft>
                      </a:pPr>
                      <a:r>
                        <a:rPr lang="en-US" sz="2000">
                          <a:effectLst/>
                        </a:rPr>
                        <a:t>3</a:t>
                      </a:r>
                      <a:endParaRPr lang="en-US" sz="2000">
                        <a:effectLst/>
                        <a:latin typeface="Times New Roman"/>
                        <a:ea typeface="Calibri"/>
                      </a:endParaRPr>
                    </a:p>
                  </a:txBody>
                  <a:tcPr marL="68580" marR="68580" marT="0" marB="0" anchor="b"/>
                </a:tc>
                <a:tc>
                  <a:txBody>
                    <a:bodyPr/>
                    <a:lstStyle/>
                    <a:p>
                      <a:pPr marL="0" marR="0" algn="ctr">
                        <a:lnSpc>
                          <a:spcPct val="115000"/>
                        </a:lnSpc>
                        <a:spcBef>
                          <a:spcPts val="0"/>
                        </a:spcBef>
                        <a:spcAft>
                          <a:spcPts val="0"/>
                        </a:spcAft>
                      </a:pPr>
                      <a:r>
                        <a:rPr lang="en-US" sz="2000">
                          <a:effectLst/>
                        </a:rPr>
                        <a:t>3.5</a:t>
                      </a:r>
                      <a:endParaRPr lang="en-US" sz="2000">
                        <a:effectLst/>
                        <a:latin typeface="Times New Roman"/>
                        <a:ea typeface="Calibri"/>
                      </a:endParaRPr>
                    </a:p>
                  </a:txBody>
                  <a:tcPr marL="68580" marR="68580" marT="0" marB="0" anchor="b"/>
                </a:tc>
                <a:extLst>
                  <a:ext uri="{0D108BD9-81ED-4DB2-BD59-A6C34878D82A}">
                    <a16:rowId xmlns:a16="http://schemas.microsoft.com/office/drawing/2014/main" val="10006"/>
                  </a:ext>
                </a:extLst>
              </a:tr>
              <a:tr h="499533">
                <a:tc>
                  <a:txBody>
                    <a:bodyPr/>
                    <a:lstStyle/>
                    <a:p>
                      <a:pPr marL="0" marR="0">
                        <a:lnSpc>
                          <a:spcPct val="115000"/>
                        </a:lnSpc>
                        <a:spcBef>
                          <a:spcPts val="0"/>
                        </a:spcBef>
                        <a:spcAft>
                          <a:spcPts val="0"/>
                        </a:spcAft>
                      </a:pPr>
                      <a:r>
                        <a:rPr lang="en-US" sz="2000">
                          <a:effectLst/>
                        </a:rPr>
                        <a:t>Liver/kidney/blood</a:t>
                      </a:r>
                      <a:endParaRPr lang="en-US" sz="2000">
                        <a:effectLst/>
                        <a:latin typeface="Times New Roman"/>
                        <a:ea typeface="Calibri"/>
                      </a:endParaRPr>
                    </a:p>
                  </a:txBody>
                  <a:tcPr marL="68580" marR="68580" marT="0" marB="0" anchor="b"/>
                </a:tc>
                <a:tc>
                  <a:txBody>
                    <a:bodyPr/>
                    <a:lstStyle/>
                    <a:p>
                      <a:pPr marL="0" marR="0" algn="ctr">
                        <a:lnSpc>
                          <a:spcPct val="115000"/>
                        </a:lnSpc>
                        <a:spcBef>
                          <a:spcPts val="0"/>
                        </a:spcBef>
                        <a:spcAft>
                          <a:spcPts val="0"/>
                        </a:spcAft>
                      </a:pPr>
                      <a:r>
                        <a:rPr lang="en-US" sz="2000">
                          <a:effectLst/>
                        </a:rPr>
                        <a:t>2</a:t>
                      </a:r>
                      <a:endParaRPr lang="en-US" sz="2000">
                        <a:effectLst/>
                        <a:latin typeface="Times New Roman"/>
                        <a:ea typeface="Calibri"/>
                      </a:endParaRPr>
                    </a:p>
                  </a:txBody>
                  <a:tcPr marL="68580" marR="68580" marT="0" marB="0" anchor="b"/>
                </a:tc>
                <a:tc>
                  <a:txBody>
                    <a:bodyPr/>
                    <a:lstStyle/>
                    <a:p>
                      <a:pPr marL="0" marR="0" algn="ctr">
                        <a:lnSpc>
                          <a:spcPct val="115000"/>
                        </a:lnSpc>
                        <a:spcBef>
                          <a:spcPts val="0"/>
                        </a:spcBef>
                        <a:spcAft>
                          <a:spcPts val="0"/>
                        </a:spcAft>
                      </a:pPr>
                      <a:r>
                        <a:rPr lang="en-US" sz="2000">
                          <a:effectLst/>
                        </a:rPr>
                        <a:t>2.3</a:t>
                      </a:r>
                      <a:endParaRPr lang="en-US" sz="2000">
                        <a:effectLst/>
                        <a:latin typeface="Times New Roman"/>
                        <a:ea typeface="Calibri"/>
                      </a:endParaRPr>
                    </a:p>
                  </a:txBody>
                  <a:tcPr marL="68580" marR="68580" marT="0" marB="0" anchor="b"/>
                </a:tc>
                <a:extLst>
                  <a:ext uri="{0D108BD9-81ED-4DB2-BD59-A6C34878D82A}">
                    <a16:rowId xmlns:a16="http://schemas.microsoft.com/office/drawing/2014/main" val="10007"/>
                  </a:ext>
                </a:extLst>
              </a:tr>
              <a:tr h="499533">
                <a:tc>
                  <a:txBody>
                    <a:bodyPr/>
                    <a:lstStyle/>
                    <a:p>
                      <a:pPr marL="0" marR="0">
                        <a:lnSpc>
                          <a:spcPct val="115000"/>
                        </a:lnSpc>
                        <a:spcBef>
                          <a:spcPts val="0"/>
                        </a:spcBef>
                        <a:spcAft>
                          <a:spcPts val="0"/>
                        </a:spcAft>
                      </a:pPr>
                      <a:r>
                        <a:rPr lang="en-US" sz="2000" dirty="0">
                          <a:effectLst/>
                        </a:rPr>
                        <a:t>Total</a:t>
                      </a:r>
                      <a:endParaRPr lang="en-US" sz="2000" dirty="0">
                        <a:effectLst/>
                        <a:latin typeface="Times New Roman"/>
                        <a:ea typeface="Calibri"/>
                      </a:endParaRPr>
                    </a:p>
                  </a:txBody>
                  <a:tcPr marL="68580" marR="68580" marT="0" marB="0" anchor="b"/>
                </a:tc>
                <a:tc>
                  <a:txBody>
                    <a:bodyPr/>
                    <a:lstStyle/>
                    <a:p>
                      <a:pPr marL="0" marR="0" algn="ctr">
                        <a:lnSpc>
                          <a:spcPct val="115000"/>
                        </a:lnSpc>
                        <a:spcBef>
                          <a:spcPts val="0"/>
                        </a:spcBef>
                        <a:spcAft>
                          <a:spcPts val="0"/>
                        </a:spcAft>
                      </a:pPr>
                      <a:r>
                        <a:rPr lang="en-US" sz="2000" dirty="0">
                          <a:effectLst/>
                        </a:rPr>
                        <a:t>86</a:t>
                      </a:r>
                      <a:endParaRPr lang="en-US" sz="2000" dirty="0">
                        <a:effectLst/>
                        <a:latin typeface="Times New Roman"/>
                        <a:ea typeface="Calibri"/>
                      </a:endParaRPr>
                    </a:p>
                  </a:txBody>
                  <a:tcPr marL="68580" marR="68580" marT="0" marB="0" anchor="b"/>
                </a:tc>
                <a:tc>
                  <a:txBody>
                    <a:bodyPr/>
                    <a:lstStyle/>
                    <a:p>
                      <a:pPr marL="0" marR="0" algn="ctr">
                        <a:lnSpc>
                          <a:spcPct val="115000"/>
                        </a:lnSpc>
                        <a:spcBef>
                          <a:spcPts val="0"/>
                        </a:spcBef>
                        <a:spcAft>
                          <a:spcPts val="0"/>
                        </a:spcAft>
                      </a:pPr>
                      <a:r>
                        <a:rPr lang="en-US" sz="2000" dirty="0">
                          <a:effectLst/>
                        </a:rPr>
                        <a:t>100.0</a:t>
                      </a:r>
                      <a:endParaRPr lang="en-US" sz="2000" dirty="0">
                        <a:effectLst/>
                        <a:latin typeface="Times New Roman"/>
                        <a:ea typeface="Calibri"/>
                      </a:endParaRPr>
                    </a:p>
                  </a:txBody>
                  <a:tcPr marL="68580" marR="68580" marT="0" marB="0" anchor="b"/>
                </a:tc>
                <a:extLst>
                  <a:ext uri="{0D108BD9-81ED-4DB2-BD59-A6C34878D82A}">
                    <a16:rowId xmlns:a16="http://schemas.microsoft.com/office/drawing/2014/main" val="10008"/>
                  </a:ext>
                </a:extLst>
              </a:tr>
            </a:tbl>
          </a:graphicData>
        </a:graphic>
      </p:graphicFrame>
    </p:spTree>
    <p:extLst>
      <p:ext uri="{BB962C8B-B14F-4D97-AF65-F5344CB8AC3E}">
        <p14:creationId xmlns:p14="http://schemas.microsoft.com/office/powerpoint/2010/main" val="324795311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42819373"/>
              </p:ext>
            </p:extLst>
          </p:nvPr>
        </p:nvGraphicFramePr>
        <p:xfrm>
          <a:off x="457200" y="924914"/>
          <a:ext cx="7924800" cy="5029196"/>
        </p:xfrm>
        <a:graphic>
          <a:graphicData uri="http://schemas.openxmlformats.org/drawingml/2006/table">
            <a:tbl>
              <a:tblPr firstRow="1" firstCol="1" bandRow="1">
                <a:tableStyleId>{5C22544A-7EE6-4342-B048-85BDC9FD1C3A}</a:tableStyleId>
              </a:tblPr>
              <a:tblGrid>
                <a:gridCol w="3962400">
                  <a:extLst>
                    <a:ext uri="{9D8B030D-6E8A-4147-A177-3AD203B41FA5}">
                      <a16:colId xmlns:a16="http://schemas.microsoft.com/office/drawing/2014/main" val="20000"/>
                    </a:ext>
                  </a:extLst>
                </a:gridCol>
                <a:gridCol w="3962400">
                  <a:extLst>
                    <a:ext uri="{9D8B030D-6E8A-4147-A177-3AD203B41FA5}">
                      <a16:colId xmlns:a16="http://schemas.microsoft.com/office/drawing/2014/main" val="20001"/>
                    </a:ext>
                  </a:extLst>
                </a:gridCol>
              </a:tblGrid>
              <a:tr h="1023666">
                <a:tc gridSpan="2">
                  <a:txBody>
                    <a:bodyPr/>
                    <a:lstStyle/>
                    <a:p>
                      <a:pPr marL="0" marR="0" algn="ctr">
                        <a:spcBef>
                          <a:spcPts val="0"/>
                        </a:spcBef>
                        <a:spcAft>
                          <a:spcPts val="600"/>
                        </a:spcAft>
                        <a:tabLst>
                          <a:tab pos="685800" algn="l"/>
                        </a:tabLst>
                      </a:pPr>
                      <a:r>
                        <a:rPr lang="en-US" sz="2400" dirty="0">
                          <a:effectLst/>
                        </a:rPr>
                        <a:t>Chronic Conditions of People Experiencing Homelessness in the River Region</a:t>
                      </a:r>
                      <a:endParaRPr lang="en-US" sz="2400" dirty="0">
                        <a:effectLst/>
                        <a:latin typeface="Calibri" panose="020F0502020204030204" pitchFamily="34" charset="0"/>
                        <a:ea typeface="Times New Roman"/>
                      </a:endParaRPr>
                    </a:p>
                  </a:txBody>
                  <a:tcPr marL="68580" marR="68580" marT="0" marB="0" anchor="ctr"/>
                </a:tc>
                <a:tc hMerge="1">
                  <a:txBody>
                    <a:bodyPr/>
                    <a:lstStyle/>
                    <a:p>
                      <a:endParaRPr lang="en-US"/>
                    </a:p>
                  </a:txBody>
                  <a:tcPr/>
                </a:tc>
                <a:extLst>
                  <a:ext uri="{0D108BD9-81ED-4DB2-BD59-A6C34878D82A}">
                    <a16:rowId xmlns:a16="http://schemas.microsoft.com/office/drawing/2014/main" val="10000"/>
                  </a:ext>
                </a:extLst>
              </a:tr>
              <a:tr h="801106">
                <a:tc>
                  <a:txBody>
                    <a:bodyPr/>
                    <a:lstStyle/>
                    <a:p>
                      <a:pPr marL="0" marR="0" algn="just">
                        <a:spcBef>
                          <a:spcPts val="0"/>
                        </a:spcBef>
                        <a:spcAft>
                          <a:spcPts val="600"/>
                        </a:spcAft>
                        <a:tabLst>
                          <a:tab pos="685800" algn="l"/>
                        </a:tabLst>
                      </a:pPr>
                      <a:r>
                        <a:rPr lang="en-US" sz="2000" dirty="0">
                          <a:effectLst/>
                        </a:rPr>
                        <a:t>29% had high blood pressure</a:t>
                      </a:r>
                      <a:endParaRPr lang="en-US" sz="2000" dirty="0">
                        <a:effectLst/>
                        <a:latin typeface="Calibri" panose="020F0502020204030204" pitchFamily="34" charset="0"/>
                        <a:ea typeface="Times New Roman"/>
                      </a:endParaRPr>
                    </a:p>
                  </a:txBody>
                  <a:tcPr marL="68580" marR="68580" marT="0" marB="0" anchor="ctr"/>
                </a:tc>
                <a:tc>
                  <a:txBody>
                    <a:bodyPr/>
                    <a:lstStyle/>
                    <a:p>
                      <a:pPr marL="0" marR="0" algn="just">
                        <a:spcBef>
                          <a:spcPts val="0"/>
                        </a:spcBef>
                        <a:spcAft>
                          <a:spcPts val="600"/>
                        </a:spcAft>
                        <a:tabLst>
                          <a:tab pos="685800" algn="l"/>
                        </a:tabLst>
                      </a:pPr>
                      <a:r>
                        <a:rPr lang="en-US" sz="2000" dirty="0">
                          <a:effectLst/>
                        </a:rPr>
                        <a:t>24% had a mental illness </a:t>
                      </a:r>
                      <a:endParaRPr lang="en-US" sz="2000" dirty="0">
                        <a:effectLst/>
                        <a:latin typeface="Calibri" panose="020F0502020204030204" pitchFamily="34" charset="0"/>
                        <a:ea typeface="Times New Roman"/>
                      </a:endParaRPr>
                    </a:p>
                  </a:txBody>
                  <a:tcPr marL="68580" marR="68580" marT="0" marB="0" anchor="ctr"/>
                </a:tc>
                <a:extLst>
                  <a:ext uri="{0D108BD9-81ED-4DB2-BD59-A6C34878D82A}">
                    <a16:rowId xmlns:a16="http://schemas.microsoft.com/office/drawing/2014/main" val="10001"/>
                  </a:ext>
                </a:extLst>
              </a:tr>
              <a:tr h="801106">
                <a:tc>
                  <a:txBody>
                    <a:bodyPr/>
                    <a:lstStyle/>
                    <a:p>
                      <a:pPr marL="0" marR="0" algn="just">
                        <a:spcBef>
                          <a:spcPts val="0"/>
                        </a:spcBef>
                        <a:spcAft>
                          <a:spcPts val="600"/>
                        </a:spcAft>
                        <a:tabLst>
                          <a:tab pos="685800" algn="l"/>
                        </a:tabLst>
                      </a:pPr>
                      <a:r>
                        <a:rPr lang="en-US" sz="2000" dirty="0">
                          <a:effectLst/>
                        </a:rPr>
                        <a:t>17% had asthma</a:t>
                      </a:r>
                      <a:endParaRPr lang="en-US" sz="2000" dirty="0">
                        <a:effectLst/>
                        <a:latin typeface="Calibri" panose="020F0502020204030204" pitchFamily="34" charset="0"/>
                        <a:ea typeface="Times New Roman"/>
                      </a:endParaRPr>
                    </a:p>
                  </a:txBody>
                  <a:tcPr marL="68580" marR="68580" marT="0" marB="0" anchor="ctr"/>
                </a:tc>
                <a:tc>
                  <a:txBody>
                    <a:bodyPr/>
                    <a:lstStyle/>
                    <a:p>
                      <a:pPr marL="0" marR="0" algn="just">
                        <a:spcBef>
                          <a:spcPts val="0"/>
                        </a:spcBef>
                        <a:spcAft>
                          <a:spcPts val="600"/>
                        </a:spcAft>
                        <a:tabLst>
                          <a:tab pos="685800" algn="l"/>
                        </a:tabLst>
                      </a:pPr>
                      <a:r>
                        <a:rPr lang="en-US" sz="2000" dirty="0">
                          <a:effectLst/>
                        </a:rPr>
                        <a:t>11% had diabetes</a:t>
                      </a:r>
                      <a:endParaRPr lang="en-US" sz="2000" dirty="0">
                        <a:effectLst/>
                        <a:latin typeface="Calibri" panose="020F0502020204030204" pitchFamily="34" charset="0"/>
                        <a:ea typeface="Times New Roman"/>
                      </a:endParaRPr>
                    </a:p>
                  </a:txBody>
                  <a:tcPr marL="68580" marR="68580" marT="0" marB="0" anchor="ctr"/>
                </a:tc>
                <a:extLst>
                  <a:ext uri="{0D108BD9-81ED-4DB2-BD59-A6C34878D82A}">
                    <a16:rowId xmlns:a16="http://schemas.microsoft.com/office/drawing/2014/main" val="10002"/>
                  </a:ext>
                </a:extLst>
              </a:tr>
              <a:tr h="801106">
                <a:tc>
                  <a:txBody>
                    <a:bodyPr/>
                    <a:lstStyle/>
                    <a:p>
                      <a:pPr marL="0" marR="0" algn="just">
                        <a:spcBef>
                          <a:spcPts val="0"/>
                        </a:spcBef>
                        <a:spcAft>
                          <a:spcPts val="600"/>
                        </a:spcAft>
                        <a:tabLst>
                          <a:tab pos="685800" algn="l"/>
                        </a:tabLst>
                      </a:pPr>
                      <a:r>
                        <a:rPr lang="en-US" sz="2000" dirty="0">
                          <a:effectLst/>
                        </a:rPr>
                        <a:t>8% had heart disease</a:t>
                      </a:r>
                      <a:endParaRPr lang="en-US" sz="2000" dirty="0">
                        <a:effectLst/>
                        <a:latin typeface="Calibri" panose="020F0502020204030204" pitchFamily="34" charset="0"/>
                        <a:ea typeface="Times New Roman"/>
                      </a:endParaRPr>
                    </a:p>
                  </a:txBody>
                  <a:tcPr marL="68580" marR="68580" marT="0" marB="0" anchor="ctr"/>
                </a:tc>
                <a:tc>
                  <a:txBody>
                    <a:bodyPr/>
                    <a:lstStyle/>
                    <a:p>
                      <a:pPr marL="0" marR="0" algn="just">
                        <a:spcBef>
                          <a:spcPts val="0"/>
                        </a:spcBef>
                        <a:spcAft>
                          <a:spcPts val="600"/>
                        </a:spcAft>
                        <a:tabLst>
                          <a:tab pos="685800" algn="l"/>
                        </a:tabLst>
                      </a:pPr>
                      <a:r>
                        <a:rPr lang="en-US" sz="2000" dirty="0">
                          <a:effectLst/>
                        </a:rPr>
                        <a:t>8% had obesity</a:t>
                      </a:r>
                      <a:endParaRPr lang="en-US" sz="2000" dirty="0">
                        <a:effectLst/>
                        <a:latin typeface="Calibri" panose="020F0502020204030204" pitchFamily="34" charset="0"/>
                        <a:ea typeface="Times New Roman"/>
                      </a:endParaRPr>
                    </a:p>
                  </a:txBody>
                  <a:tcPr marL="68580" marR="68580" marT="0" marB="0" anchor="ctr"/>
                </a:tc>
                <a:extLst>
                  <a:ext uri="{0D108BD9-81ED-4DB2-BD59-A6C34878D82A}">
                    <a16:rowId xmlns:a16="http://schemas.microsoft.com/office/drawing/2014/main" val="10003"/>
                  </a:ext>
                </a:extLst>
              </a:tr>
              <a:tr h="801106">
                <a:tc>
                  <a:txBody>
                    <a:bodyPr/>
                    <a:lstStyle/>
                    <a:p>
                      <a:pPr marL="0" marR="0" algn="just">
                        <a:spcBef>
                          <a:spcPts val="0"/>
                        </a:spcBef>
                        <a:spcAft>
                          <a:spcPts val="600"/>
                        </a:spcAft>
                        <a:tabLst>
                          <a:tab pos="685800" algn="l"/>
                        </a:tabLst>
                      </a:pPr>
                      <a:r>
                        <a:rPr lang="en-US" sz="2000" dirty="0">
                          <a:effectLst/>
                        </a:rPr>
                        <a:t>2% had COPD</a:t>
                      </a:r>
                      <a:endParaRPr lang="en-US" sz="2000" dirty="0">
                        <a:effectLst/>
                        <a:latin typeface="Calibri" panose="020F0502020204030204" pitchFamily="34" charset="0"/>
                        <a:ea typeface="Times New Roman"/>
                      </a:endParaRPr>
                    </a:p>
                  </a:txBody>
                  <a:tcPr marL="68580" marR="68580" marT="0" marB="0" anchor="ctr"/>
                </a:tc>
                <a:tc>
                  <a:txBody>
                    <a:bodyPr/>
                    <a:lstStyle/>
                    <a:p>
                      <a:pPr marL="0" marR="0" algn="just">
                        <a:spcBef>
                          <a:spcPts val="0"/>
                        </a:spcBef>
                        <a:spcAft>
                          <a:spcPts val="600"/>
                        </a:spcAft>
                        <a:tabLst>
                          <a:tab pos="685800" algn="l"/>
                        </a:tabLst>
                      </a:pPr>
                      <a:r>
                        <a:rPr lang="en-US" sz="2000" dirty="0">
                          <a:effectLst/>
                        </a:rPr>
                        <a:t>6% listed another condition</a:t>
                      </a:r>
                      <a:endParaRPr lang="en-US" sz="2000" dirty="0">
                        <a:effectLst/>
                        <a:latin typeface="Calibri" panose="020F0502020204030204" pitchFamily="34" charset="0"/>
                        <a:ea typeface="Times New Roman"/>
                      </a:endParaRPr>
                    </a:p>
                  </a:txBody>
                  <a:tcPr marL="68580" marR="68580" marT="0" marB="0" anchor="ctr"/>
                </a:tc>
                <a:extLst>
                  <a:ext uri="{0D108BD9-81ED-4DB2-BD59-A6C34878D82A}">
                    <a16:rowId xmlns:a16="http://schemas.microsoft.com/office/drawing/2014/main" val="10004"/>
                  </a:ext>
                </a:extLst>
              </a:tr>
              <a:tr h="801106">
                <a:tc gridSpan="2">
                  <a:txBody>
                    <a:bodyPr/>
                    <a:lstStyle/>
                    <a:p>
                      <a:pPr marL="0" marR="0" algn="just">
                        <a:spcBef>
                          <a:spcPts val="0"/>
                        </a:spcBef>
                        <a:spcAft>
                          <a:spcPts val="600"/>
                        </a:spcAft>
                        <a:tabLst>
                          <a:tab pos="685800" algn="l"/>
                        </a:tabLst>
                      </a:pPr>
                      <a:r>
                        <a:rPr lang="en-US" sz="1400" dirty="0">
                          <a:effectLst/>
                        </a:rPr>
                        <a:t>Source:  Wellness </a:t>
                      </a:r>
                      <a:r>
                        <a:rPr lang="en-US" sz="1400" baseline="0" dirty="0">
                          <a:effectLst/>
                        </a:rPr>
                        <a:t> Coalition  Health Care Survey, 2010</a:t>
                      </a:r>
                      <a:endParaRPr lang="en-US" sz="1400" dirty="0">
                        <a:effectLst/>
                        <a:latin typeface="Calibri" panose="020F0502020204030204" pitchFamily="34" charset="0"/>
                        <a:ea typeface="Times New Roman"/>
                      </a:endParaRPr>
                    </a:p>
                  </a:txBody>
                  <a:tcPr marL="68580" marR="68580" marT="0" marB="0" anchor="ctr"/>
                </a:tc>
                <a:tc hMerge="1">
                  <a:txBody>
                    <a:bodyPr/>
                    <a:lstStyle/>
                    <a:p>
                      <a:pPr marL="0" marR="0" algn="just">
                        <a:spcBef>
                          <a:spcPts val="0"/>
                        </a:spcBef>
                        <a:spcAft>
                          <a:spcPts val="600"/>
                        </a:spcAft>
                        <a:tabLst>
                          <a:tab pos="685800" algn="l"/>
                        </a:tabLst>
                      </a:pPr>
                      <a:endParaRPr lang="en-US" sz="1200" dirty="0">
                        <a:effectLst/>
                        <a:latin typeface="Times New Roman"/>
                        <a:ea typeface="Times New Roman"/>
                      </a:endParaRPr>
                    </a:p>
                  </a:txBody>
                  <a:tcPr marL="68580" marR="68580" marT="0" marB="0"/>
                </a:tc>
                <a:extLst>
                  <a:ext uri="{0D108BD9-81ED-4DB2-BD59-A6C34878D82A}">
                    <a16:rowId xmlns:a16="http://schemas.microsoft.com/office/drawing/2014/main" val="10005"/>
                  </a:ext>
                </a:extLst>
              </a:tr>
            </a:tbl>
          </a:graphicData>
        </a:graphic>
      </p:graphicFrame>
      <p:sp>
        <p:nvSpPr>
          <p:cNvPr id="5" name="Rectangle 1"/>
          <p:cNvSpPr>
            <a:spLocks noChangeArrowheads="1"/>
          </p:cNvSpPr>
          <p:nvPr/>
        </p:nvSpPr>
        <p:spPr bwMode="auto">
          <a:xfrm>
            <a:off x="457200" y="914400"/>
            <a:ext cx="8153400" cy="4800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lvl1pPr fontAlgn="base">
              <a:spcBef>
                <a:spcPct val="0"/>
              </a:spcBef>
              <a:spcAft>
                <a:spcPct val="0"/>
              </a:spcAft>
              <a:tabLst>
                <a:tab pos="685800" algn="l"/>
              </a:tabLst>
              <a:defRPr>
                <a:solidFill>
                  <a:schemeClr val="tx1"/>
                </a:solidFill>
                <a:latin typeface="Arial" pitchFamily="34" charset="0"/>
                <a:cs typeface="Arial" pitchFamily="34" charset="0"/>
              </a:defRPr>
            </a:lvl1pPr>
            <a:lvl2pPr fontAlgn="base">
              <a:spcBef>
                <a:spcPct val="0"/>
              </a:spcBef>
              <a:spcAft>
                <a:spcPct val="0"/>
              </a:spcAft>
              <a:tabLst>
                <a:tab pos="685800" algn="l"/>
              </a:tabLst>
              <a:defRPr>
                <a:solidFill>
                  <a:schemeClr val="tx1"/>
                </a:solidFill>
                <a:latin typeface="Arial" pitchFamily="34" charset="0"/>
                <a:cs typeface="Arial" pitchFamily="34" charset="0"/>
              </a:defRPr>
            </a:lvl2pPr>
            <a:lvl3pPr fontAlgn="base">
              <a:spcBef>
                <a:spcPct val="0"/>
              </a:spcBef>
              <a:spcAft>
                <a:spcPct val="0"/>
              </a:spcAft>
              <a:tabLst>
                <a:tab pos="685800" algn="l"/>
              </a:tabLst>
              <a:defRPr>
                <a:solidFill>
                  <a:schemeClr val="tx1"/>
                </a:solidFill>
                <a:latin typeface="Arial" pitchFamily="34" charset="0"/>
                <a:cs typeface="Arial" pitchFamily="34" charset="0"/>
              </a:defRPr>
            </a:lvl3pPr>
            <a:lvl4pPr fontAlgn="base">
              <a:spcBef>
                <a:spcPct val="0"/>
              </a:spcBef>
              <a:spcAft>
                <a:spcPct val="0"/>
              </a:spcAft>
              <a:tabLst>
                <a:tab pos="685800" algn="l"/>
              </a:tabLst>
              <a:defRPr>
                <a:solidFill>
                  <a:schemeClr val="tx1"/>
                </a:solidFill>
                <a:latin typeface="Arial" pitchFamily="34" charset="0"/>
                <a:cs typeface="Arial" pitchFamily="34" charset="0"/>
              </a:defRPr>
            </a:lvl4pPr>
            <a:lvl5pPr fontAlgn="base">
              <a:spcBef>
                <a:spcPct val="0"/>
              </a:spcBef>
              <a:spcAft>
                <a:spcPct val="0"/>
              </a:spcAft>
              <a:tabLst>
                <a:tab pos="685800" algn="l"/>
              </a:tabLst>
              <a:defRPr>
                <a:solidFill>
                  <a:schemeClr val="tx1"/>
                </a:solidFill>
                <a:latin typeface="Arial" pitchFamily="34" charset="0"/>
                <a:cs typeface="Arial" pitchFamily="34" charset="0"/>
              </a:defRPr>
            </a:lvl5pPr>
            <a:lvl6pPr fontAlgn="base">
              <a:spcBef>
                <a:spcPct val="0"/>
              </a:spcBef>
              <a:spcAft>
                <a:spcPct val="0"/>
              </a:spcAft>
              <a:tabLst>
                <a:tab pos="685800" algn="l"/>
              </a:tabLst>
              <a:defRPr>
                <a:solidFill>
                  <a:schemeClr val="tx1"/>
                </a:solidFill>
                <a:latin typeface="Arial" pitchFamily="34" charset="0"/>
                <a:cs typeface="Arial" pitchFamily="34" charset="0"/>
              </a:defRPr>
            </a:lvl6pPr>
            <a:lvl7pPr fontAlgn="base">
              <a:spcBef>
                <a:spcPct val="0"/>
              </a:spcBef>
              <a:spcAft>
                <a:spcPct val="0"/>
              </a:spcAft>
              <a:tabLst>
                <a:tab pos="685800" algn="l"/>
              </a:tabLst>
              <a:defRPr>
                <a:solidFill>
                  <a:schemeClr val="tx1"/>
                </a:solidFill>
                <a:latin typeface="Arial" pitchFamily="34" charset="0"/>
                <a:cs typeface="Arial" pitchFamily="34" charset="0"/>
              </a:defRPr>
            </a:lvl7pPr>
            <a:lvl8pPr fontAlgn="base">
              <a:spcBef>
                <a:spcPct val="0"/>
              </a:spcBef>
              <a:spcAft>
                <a:spcPct val="0"/>
              </a:spcAft>
              <a:tabLst>
                <a:tab pos="685800" algn="l"/>
              </a:tabLst>
              <a:defRPr>
                <a:solidFill>
                  <a:schemeClr val="tx1"/>
                </a:solidFill>
                <a:latin typeface="Arial" pitchFamily="34" charset="0"/>
                <a:cs typeface="Arial" pitchFamily="34" charset="0"/>
              </a:defRPr>
            </a:lvl8pPr>
            <a:lvl9pPr fontAlgn="base">
              <a:spcBef>
                <a:spcPct val="0"/>
              </a:spcBef>
              <a:spcAft>
                <a:spcPct val="0"/>
              </a:spcAft>
              <a:tabLst>
                <a:tab pos="685800"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685800" algn="l"/>
              </a:tabLst>
            </a:pPr>
            <a:endParaRPr kumimoji="0" lang="en-US" altLang="en-US" sz="1800" b="0" i="0" u="none" strike="noStrike" cap="none" normalizeH="0" baseline="0">
              <a:ln>
                <a:noFill/>
              </a:ln>
              <a:solidFill>
                <a:schemeClr val="tx1"/>
              </a:solidFill>
              <a:effectLst/>
              <a:latin typeface="Arial" pitchFamily="34" charset="0"/>
              <a:cs typeface="Arial" pitchFamily="34" charset="0"/>
            </a:endParaRPr>
          </a:p>
        </p:txBody>
      </p:sp>
    </p:spTree>
    <p:extLst>
      <p:ext uri="{BB962C8B-B14F-4D97-AF65-F5344CB8AC3E}">
        <p14:creationId xmlns:p14="http://schemas.microsoft.com/office/powerpoint/2010/main" val="125522920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Survey Results</a:t>
            </a:r>
          </a:p>
        </p:txBody>
      </p:sp>
      <p:sp>
        <p:nvSpPr>
          <p:cNvPr id="4" name="Content Placeholder 3"/>
          <p:cNvSpPr>
            <a:spLocks noGrp="1"/>
          </p:cNvSpPr>
          <p:nvPr>
            <p:ph idx="1"/>
          </p:nvPr>
        </p:nvSpPr>
        <p:spPr/>
        <p:txBody>
          <a:bodyPr/>
          <a:lstStyle/>
          <a:p>
            <a:r>
              <a:rPr lang="en-US" dirty="0"/>
              <a:t>Race</a:t>
            </a:r>
          </a:p>
          <a:p>
            <a:pPr lvl="1"/>
            <a:r>
              <a:rPr lang="en-US" dirty="0"/>
              <a:t>77% African-American</a:t>
            </a:r>
          </a:p>
          <a:p>
            <a:pPr lvl="1"/>
            <a:r>
              <a:rPr lang="en-US" dirty="0"/>
              <a:t>21% Caucasian</a:t>
            </a:r>
          </a:p>
          <a:p>
            <a:pPr lvl="1"/>
            <a:r>
              <a:rPr lang="en-US" dirty="0"/>
              <a:t>2% Other</a:t>
            </a:r>
          </a:p>
          <a:p>
            <a:r>
              <a:rPr lang="en-US" dirty="0"/>
              <a:t>Ethnic Origin</a:t>
            </a:r>
          </a:p>
          <a:p>
            <a:pPr lvl="1"/>
            <a:r>
              <a:rPr lang="en-US" dirty="0"/>
              <a:t>3% Hispanic Origin</a:t>
            </a:r>
          </a:p>
          <a:p>
            <a:pPr lvl="1"/>
            <a:r>
              <a:rPr lang="en-US" dirty="0"/>
              <a:t>97% Non-Hispanic Origin</a:t>
            </a:r>
          </a:p>
        </p:txBody>
      </p:sp>
      <p:sp>
        <p:nvSpPr>
          <p:cNvPr id="3" name="Slide Number Placeholder 2"/>
          <p:cNvSpPr>
            <a:spLocks noGrp="1"/>
          </p:cNvSpPr>
          <p:nvPr>
            <p:ph type="sldNum" sz="quarter" idx="12"/>
          </p:nvPr>
        </p:nvSpPr>
        <p:spPr/>
        <p:txBody>
          <a:bodyPr/>
          <a:lstStyle/>
          <a:p>
            <a:pPr>
              <a:defRPr/>
            </a:pPr>
            <a:fld id="{0AD368FF-72DC-4B40-95A6-BA823EA1E24F}" type="slidenum">
              <a:rPr lang="en-US" smtClean="0"/>
              <a:pPr>
                <a:defRPr/>
              </a:pPr>
              <a:t>33</a:t>
            </a:fld>
            <a:endParaRPr lang="en-US"/>
          </a:p>
        </p:txBody>
      </p:sp>
    </p:spTree>
    <p:extLst>
      <p:ext uri="{BB962C8B-B14F-4D97-AF65-F5344CB8AC3E}">
        <p14:creationId xmlns:p14="http://schemas.microsoft.com/office/powerpoint/2010/main" val="2791515420"/>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pPr eaLnBrk="1" hangingPunct="1">
              <a:defRPr/>
            </a:pPr>
            <a:r>
              <a:rPr lang="en-US" dirty="0"/>
              <a:t>Places Where Access </a:t>
            </a:r>
            <a:br>
              <a:rPr lang="en-US" dirty="0"/>
            </a:br>
            <a:r>
              <a:rPr lang="en-US" dirty="0"/>
              <a:t>Health Care</a:t>
            </a:r>
          </a:p>
        </p:txBody>
      </p:sp>
      <p:sp>
        <p:nvSpPr>
          <p:cNvPr id="4" name="Content Placeholder 3"/>
          <p:cNvSpPr>
            <a:spLocks noGrp="1"/>
          </p:cNvSpPr>
          <p:nvPr>
            <p:ph sz="half" idx="1"/>
          </p:nvPr>
        </p:nvSpPr>
        <p:spPr>
          <a:xfrm>
            <a:off x="228600" y="1676400"/>
            <a:ext cx="4495800" cy="4343400"/>
          </a:xfrm>
        </p:spPr>
        <p:txBody>
          <a:bodyPr/>
          <a:lstStyle/>
          <a:p>
            <a:pPr eaLnBrk="1" hangingPunct="1">
              <a:defRPr/>
            </a:pPr>
            <a:r>
              <a:rPr lang="en-US" dirty="0">
                <a:effectLst/>
              </a:rPr>
              <a:t>Emergency room/emergency department (7)</a:t>
            </a:r>
          </a:p>
          <a:p>
            <a:pPr eaLnBrk="1" hangingPunct="1">
              <a:defRPr/>
            </a:pPr>
            <a:r>
              <a:rPr lang="en-US" dirty="0">
                <a:effectLst/>
              </a:rPr>
              <a:t>Clinics/Lister Hill (7)</a:t>
            </a:r>
          </a:p>
          <a:p>
            <a:pPr eaLnBrk="1" hangingPunct="1">
              <a:defRPr/>
            </a:pPr>
            <a:r>
              <a:rPr lang="en-US" dirty="0">
                <a:effectLst/>
              </a:rPr>
              <a:t>Health Department (4)</a:t>
            </a:r>
          </a:p>
          <a:p>
            <a:pPr eaLnBrk="1" hangingPunct="1">
              <a:defRPr/>
            </a:pPr>
            <a:r>
              <a:rPr lang="en-US" dirty="0" err="1">
                <a:effectLst/>
              </a:rPr>
              <a:t>Pri</a:t>
            </a:r>
            <a:r>
              <a:rPr lang="en-US" dirty="0">
                <a:effectLst/>
              </a:rPr>
              <a:t> Med (2)</a:t>
            </a:r>
          </a:p>
          <a:p>
            <a:pPr eaLnBrk="1" hangingPunct="1">
              <a:defRPr/>
            </a:pPr>
            <a:r>
              <a:rPr lang="en-US" dirty="0">
                <a:effectLst/>
              </a:rPr>
              <a:t>Private doctor (2)</a:t>
            </a:r>
          </a:p>
          <a:p>
            <a:pPr eaLnBrk="1" hangingPunct="1">
              <a:defRPr/>
            </a:pPr>
            <a:r>
              <a:rPr lang="en-US" dirty="0">
                <a:effectLst/>
              </a:rPr>
              <a:t>Medical Outreach (2)</a:t>
            </a:r>
          </a:p>
          <a:p>
            <a:pPr eaLnBrk="1" hangingPunct="1">
              <a:defRPr/>
            </a:pPr>
            <a:r>
              <a:rPr lang="en-US" dirty="0">
                <a:effectLst/>
              </a:rPr>
              <a:t>VA (2)</a:t>
            </a:r>
          </a:p>
          <a:p>
            <a:pPr marL="0" indent="0" eaLnBrk="1" hangingPunct="1">
              <a:buFont typeface="Wingdings" pitchFamily="2" charset="2"/>
              <a:buNone/>
              <a:defRPr/>
            </a:pPr>
            <a:endParaRPr lang="en-US" dirty="0"/>
          </a:p>
        </p:txBody>
      </p:sp>
      <p:sp>
        <p:nvSpPr>
          <p:cNvPr id="5" name="Content Placeholder 4"/>
          <p:cNvSpPr>
            <a:spLocks noGrp="1"/>
          </p:cNvSpPr>
          <p:nvPr>
            <p:ph sz="half" idx="2"/>
          </p:nvPr>
        </p:nvSpPr>
        <p:spPr>
          <a:xfrm>
            <a:off x="4800600" y="1752600"/>
            <a:ext cx="3886200" cy="4267200"/>
          </a:xfrm>
        </p:spPr>
        <p:txBody>
          <a:bodyPr/>
          <a:lstStyle/>
          <a:p>
            <a:pPr eaLnBrk="1" hangingPunct="1">
              <a:defRPr/>
            </a:pPr>
            <a:r>
              <a:rPr lang="en-US" dirty="0">
                <a:effectLst/>
              </a:rPr>
              <a:t>Jackson Hospital</a:t>
            </a:r>
          </a:p>
          <a:p>
            <a:pPr eaLnBrk="1" hangingPunct="1">
              <a:defRPr/>
            </a:pPr>
            <a:r>
              <a:rPr lang="en-US" dirty="0">
                <a:effectLst/>
              </a:rPr>
              <a:t>Wal-Mart (over the counter drugs)</a:t>
            </a:r>
          </a:p>
          <a:p>
            <a:pPr eaLnBrk="1" hangingPunct="1">
              <a:defRPr/>
            </a:pPr>
            <a:r>
              <a:rPr lang="en-US" dirty="0">
                <a:effectLst/>
              </a:rPr>
              <a:t>Catholic Social Services</a:t>
            </a:r>
          </a:p>
          <a:p>
            <a:pPr eaLnBrk="1" hangingPunct="1">
              <a:defRPr/>
            </a:pPr>
            <a:r>
              <a:rPr lang="en-US" dirty="0">
                <a:effectLst/>
              </a:rPr>
              <a:t>Dentist (but won’t take Medicaid)</a:t>
            </a:r>
          </a:p>
          <a:p>
            <a:pPr eaLnBrk="1" hangingPunct="1">
              <a:defRPr/>
            </a:pPr>
            <a:r>
              <a:rPr lang="en-US" dirty="0">
                <a:effectLst/>
              </a:rPr>
              <a:t>No insurance</a:t>
            </a:r>
          </a:p>
          <a:p>
            <a:pPr eaLnBrk="1" hangingPunct="1">
              <a:defRPr/>
            </a:pPr>
            <a:r>
              <a:rPr lang="en-US" dirty="0">
                <a:effectLst/>
              </a:rPr>
              <a:t>No money, can’t go</a:t>
            </a:r>
          </a:p>
          <a:p>
            <a:pPr eaLnBrk="1" hangingPunct="1">
              <a:defRPr/>
            </a:pPr>
            <a:endParaRPr lang="en-US" dirty="0"/>
          </a:p>
        </p:txBody>
      </p:sp>
    </p:spTree>
    <p:extLst>
      <p:ext uri="{BB962C8B-B14F-4D97-AF65-F5344CB8AC3E}">
        <p14:creationId xmlns:p14="http://schemas.microsoft.com/office/powerpoint/2010/main" val="169291472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eaLnBrk="1" hangingPunct="1">
              <a:defRPr/>
            </a:pPr>
            <a:r>
              <a:rPr lang="en-US" dirty="0"/>
              <a:t>Health Care Challenges</a:t>
            </a:r>
          </a:p>
        </p:txBody>
      </p:sp>
      <p:sp>
        <p:nvSpPr>
          <p:cNvPr id="41987" name="Content Placeholder 2"/>
          <p:cNvSpPr>
            <a:spLocks noGrp="1"/>
          </p:cNvSpPr>
          <p:nvPr>
            <p:ph idx="4294967295"/>
          </p:nvPr>
        </p:nvSpPr>
        <p:spPr>
          <a:xfrm>
            <a:off x="762000" y="1447800"/>
            <a:ext cx="7467600" cy="4572000"/>
          </a:xfrm>
          <a:noFill/>
        </p:spPr>
        <p:txBody>
          <a:bodyPr/>
          <a:lstStyle/>
          <a:p>
            <a:pPr eaLnBrk="1" hangingPunct="1"/>
            <a:r>
              <a:rPr lang="en-US" sz="2000">
                <a:effectLst/>
              </a:rPr>
              <a:t>Co-pay/co-pay required (3)</a:t>
            </a:r>
          </a:p>
          <a:p>
            <a:pPr eaLnBrk="1" hangingPunct="1"/>
            <a:r>
              <a:rPr lang="en-US" sz="2000">
                <a:effectLst/>
              </a:rPr>
              <a:t>Medicine (paying for medicine)/getting prescriptions filled/cost of prescriptions (3)</a:t>
            </a:r>
          </a:p>
          <a:p>
            <a:pPr eaLnBrk="1" hangingPunct="1"/>
            <a:r>
              <a:rPr lang="en-US" sz="2000">
                <a:effectLst/>
              </a:rPr>
              <a:t>Sooner appointment availability</a:t>
            </a:r>
          </a:p>
          <a:p>
            <a:pPr eaLnBrk="1" hangingPunct="1"/>
            <a:r>
              <a:rPr lang="en-US" sz="2000">
                <a:effectLst/>
              </a:rPr>
              <a:t>Higher wait for patients with no insurance</a:t>
            </a:r>
          </a:p>
          <a:p>
            <a:pPr eaLnBrk="1" hangingPunct="1"/>
            <a:r>
              <a:rPr lang="en-US" sz="2000">
                <a:effectLst/>
              </a:rPr>
              <a:t>How you’ll be treated</a:t>
            </a:r>
          </a:p>
          <a:p>
            <a:pPr eaLnBrk="1" hangingPunct="1"/>
            <a:r>
              <a:rPr lang="en-US" sz="2000">
                <a:effectLst/>
              </a:rPr>
              <a:t>How to reach doctors when calling</a:t>
            </a:r>
          </a:p>
          <a:p>
            <a:pPr eaLnBrk="1" hangingPunct="1"/>
            <a:r>
              <a:rPr lang="en-US" sz="2000">
                <a:effectLst/>
              </a:rPr>
              <a:t>Automated voice systems</a:t>
            </a:r>
          </a:p>
          <a:p>
            <a:pPr eaLnBrk="1" hangingPunct="1"/>
            <a:r>
              <a:rPr lang="en-US" sz="2000">
                <a:effectLst/>
              </a:rPr>
              <a:t>Lack of providers on staff</a:t>
            </a:r>
          </a:p>
          <a:p>
            <a:pPr eaLnBrk="1" hangingPunct="1"/>
            <a:r>
              <a:rPr lang="en-US" sz="2000">
                <a:effectLst/>
              </a:rPr>
              <a:t>Getting care</a:t>
            </a:r>
          </a:p>
          <a:p>
            <a:pPr eaLnBrk="1" hangingPunct="1"/>
            <a:r>
              <a:rPr lang="en-US" sz="2000">
                <a:effectLst/>
              </a:rPr>
              <a:t>Minimize the need for care</a:t>
            </a:r>
          </a:p>
          <a:p>
            <a:pPr eaLnBrk="1" hangingPunct="1"/>
            <a:r>
              <a:rPr lang="en-US" sz="2000">
                <a:effectLst/>
              </a:rPr>
              <a:t>Referral expectations</a:t>
            </a:r>
          </a:p>
          <a:p>
            <a:pPr eaLnBrk="1" hangingPunct="1"/>
            <a:r>
              <a:rPr lang="en-US" sz="2000">
                <a:effectLst/>
              </a:rPr>
              <a:t>Not having documents need to apply for financial assistance</a:t>
            </a:r>
          </a:p>
        </p:txBody>
      </p:sp>
    </p:spTree>
    <p:extLst>
      <p:ext uri="{BB962C8B-B14F-4D97-AF65-F5344CB8AC3E}">
        <p14:creationId xmlns:p14="http://schemas.microsoft.com/office/powerpoint/2010/main" val="113038242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a:t>Health Care Challenges</a:t>
            </a:r>
          </a:p>
        </p:txBody>
      </p:sp>
      <p:sp>
        <p:nvSpPr>
          <p:cNvPr id="3" name="Rectangle 2"/>
          <p:cNvSpPr/>
          <p:nvPr/>
        </p:nvSpPr>
        <p:spPr>
          <a:xfrm>
            <a:off x="274638" y="1317625"/>
            <a:ext cx="8610600" cy="5540375"/>
          </a:xfrm>
          <a:prstGeom prst="rect">
            <a:avLst/>
          </a:prstGeom>
        </p:spPr>
        <p:txBody>
          <a:bodyPr>
            <a:spAutoFit/>
          </a:bodyPr>
          <a:lstStyle/>
          <a:p>
            <a:pPr marL="342900" indent="-342900">
              <a:buFont typeface="Arial" pitchFamily="34" charset="0"/>
              <a:buChar char="•"/>
              <a:defRPr/>
            </a:pPr>
            <a:r>
              <a:rPr lang="en-US" sz="2400" dirty="0">
                <a:latin typeface="+mj-lt"/>
                <a:cs typeface="Calibri" pitchFamily="34" charset="0"/>
              </a:rPr>
              <a:t>Qualifying for government assistance</a:t>
            </a:r>
          </a:p>
          <a:p>
            <a:pPr marL="342900" indent="-342900">
              <a:buFont typeface="Arial" pitchFamily="34" charset="0"/>
              <a:buChar char="•"/>
              <a:defRPr/>
            </a:pPr>
            <a:r>
              <a:rPr lang="en-US" sz="2400" dirty="0">
                <a:latin typeface="+mj-lt"/>
                <a:cs typeface="Calibri" pitchFamily="34" charset="0"/>
              </a:rPr>
              <a:t>Personal fears/phobias of health concerns</a:t>
            </a:r>
          </a:p>
          <a:p>
            <a:pPr marL="342900" indent="-342900">
              <a:buFont typeface="Arial" pitchFamily="34" charset="0"/>
              <a:buChar char="•"/>
              <a:defRPr/>
            </a:pPr>
            <a:r>
              <a:rPr lang="en-US" sz="2400" dirty="0">
                <a:latin typeface="+mj-lt"/>
                <a:cs typeface="Calibri" pitchFamily="34" charset="0"/>
              </a:rPr>
              <a:t>What the doctors may tell you/health issues</a:t>
            </a:r>
          </a:p>
          <a:p>
            <a:pPr marL="342900" indent="-342900">
              <a:buFont typeface="Arial" pitchFamily="34" charset="0"/>
              <a:buChar char="•"/>
              <a:defRPr/>
            </a:pPr>
            <a:r>
              <a:rPr lang="en-US" sz="2400" dirty="0">
                <a:latin typeface="+mj-lt"/>
                <a:cs typeface="Calibri" pitchFamily="34" charset="0"/>
              </a:rPr>
              <a:t>Transportation/transportation issues (6)</a:t>
            </a:r>
          </a:p>
          <a:p>
            <a:pPr marL="342900" indent="-342900">
              <a:buFont typeface="Arial" pitchFamily="34" charset="0"/>
              <a:buChar char="•"/>
              <a:defRPr/>
            </a:pPr>
            <a:r>
              <a:rPr lang="en-US" sz="2400" dirty="0">
                <a:latin typeface="+mj-lt"/>
                <a:cs typeface="Calibri" pitchFamily="34" charset="0"/>
              </a:rPr>
              <a:t>Cost/money/choices between healthcare and life needs/affordability (5)</a:t>
            </a:r>
          </a:p>
          <a:p>
            <a:pPr marL="342900" indent="-342900">
              <a:buFont typeface="Arial" pitchFamily="34" charset="0"/>
              <a:buChar char="•"/>
              <a:defRPr/>
            </a:pPr>
            <a:r>
              <a:rPr lang="en-US" sz="2400" dirty="0">
                <a:latin typeface="+mj-lt"/>
                <a:cs typeface="Calibri" pitchFamily="34" charset="0"/>
              </a:rPr>
              <a:t>Waiting in line/how long it takes to see doctor/getting in to be seen on same day/long waits/unable to see doctor (5)</a:t>
            </a:r>
          </a:p>
          <a:p>
            <a:pPr marL="342900" indent="-342900">
              <a:buFont typeface="Arial" pitchFamily="34" charset="0"/>
              <a:buChar char="•"/>
              <a:defRPr/>
            </a:pPr>
            <a:r>
              <a:rPr lang="en-US" sz="2400" dirty="0">
                <a:latin typeface="+mj-lt"/>
                <a:cs typeface="Calibri" pitchFamily="34" charset="0"/>
              </a:rPr>
              <a:t>Insurance coverage/no insurance/not knowing what insurance covers (4)</a:t>
            </a:r>
          </a:p>
          <a:p>
            <a:pPr marL="342900" indent="-342900">
              <a:buFont typeface="Arial" pitchFamily="34" charset="0"/>
              <a:buChar char="•"/>
              <a:defRPr/>
            </a:pPr>
            <a:r>
              <a:rPr lang="en-US" sz="2400" dirty="0">
                <a:latin typeface="+mj-lt"/>
                <a:cs typeface="Calibri" pitchFamily="34" charset="0"/>
              </a:rPr>
              <a:t>Whether doctor will give correct diagnosis/having a competent doctor/thorough doctor/having a</a:t>
            </a:r>
          </a:p>
          <a:p>
            <a:pPr marL="342900" indent="-342900">
              <a:buFont typeface="Arial" pitchFamily="34" charset="0"/>
              <a:buChar char="•"/>
              <a:defRPr/>
            </a:pPr>
            <a:r>
              <a:rPr lang="en-US" sz="2400" dirty="0">
                <a:latin typeface="+mj-lt"/>
                <a:cs typeface="Calibri" pitchFamily="34" charset="0"/>
              </a:rPr>
              <a:t>     doctor that listens (4)</a:t>
            </a:r>
          </a:p>
          <a:p>
            <a:pPr>
              <a:defRPr/>
            </a:pPr>
            <a:endParaRPr lang="en-US" dirty="0">
              <a:latin typeface="Calibri" pitchFamily="34" charset="0"/>
              <a:cs typeface="Calibri" pitchFamily="34" charset="0"/>
            </a:endParaRPr>
          </a:p>
        </p:txBody>
      </p:sp>
    </p:spTree>
    <p:extLst>
      <p:ext uri="{BB962C8B-B14F-4D97-AF65-F5344CB8AC3E}">
        <p14:creationId xmlns:p14="http://schemas.microsoft.com/office/powerpoint/2010/main" val="110362596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155700"/>
          </a:xfrm>
        </p:spPr>
        <p:txBody>
          <a:bodyPr/>
          <a:lstStyle/>
          <a:p>
            <a:pPr eaLnBrk="1" hangingPunct="1">
              <a:defRPr/>
            </a:pPr>
            <a:r>
              <a:rPr lang="en-US" sz="3600" dirty="0"/>
              <a:t>Other Health Care Needs</a:t>
            </a:r>
          </a:p>
        </p:txBody>
      </p:sp>
      <p:sp>
        <p:nvSpPr>
          <p:cNvPr id="3" name="Content Placeholder 2"/>
          <p:cNvSpPr>
            <a:spLocks noGrp="1"/>
          </p:cNvSpPr>
          <p:nvPr>
            <p:ph idx="1"/>
          </p:nvPr>
        </p:nvSpPr>
        <p:spPr/>
        <p:txBody>
          <a:bodyPr/>
          <a:lstStyle/>
          <a:p>
            <a:pPr eaLnBrk="1" hangingPunct="1">
              <a:defRPr/>
            </a:pPr>
            <a:r>
              <a:rPr lang="en-US" sz="2400" dirty="0">
                <a:effectLst/>
              </a:rPr>
              <a:t>Need healthcare now</a:t>
            </a:r>
          </a:p>
          <a:p>
            <a:pPr eaLnBrk="1" hangingPunct="1">
              <a:defRPr/>
            </a:pPr>
            <a:r>
              <a:rPr lang="en-US" sz="2400" dirty="0">
                <a:effectLst/>
              </a:rPr>
              <a:t>Medicare information</a:t>
            </a:r>
          </a:p>
          <a:p>
            <a:pPr eaLnBrk="1" hangingPunct="1">
              <a:defRPr/>
            </a:pPr>
            <a:r>
              <a:rPr lang="en-US" sz="2400" dirty="0">
                <a:effectLst/>
              </a:rPr>
              <a:t>Healthcare for my children</a:t>
            </a:r>
          </a:p>
          <a:p>
            <a:pPr eaLnBrk="1" hangingPunct="1">
              <a:defRPr/>
            </a:pPr>
            <a:r>
              <a:rPr lang="en-US" sz="2400" dirty="0">
                <a:effectLst/>
              </a:rPr>
              <a:t>Give Ensure/vitamins to people to provide them with nutrients</a:t>
            </a:r>
          </a:p>
          <a:p>
            <a:pPr eaLnBrk="1" hangingPunct="1">
              <a:defRPr/>
            </a:pPr>
            <a:r>
              <a:rPr lang="en-US" sz="2400" dirty="0">
                <a:effectLst/>
              </a:rPr>
              <a:t>More mental health services</a:t>
            </a:r>
          </a:p>
          <a:p>
            <a:pPr eaLnBrk="1" hangingPunct="1">
              <a:defRPr/>
            </a:pPr>
            <a:r>
              <a:rPr lang="en-US" sz="2400" dirty="0">
                <a:effectLst/>
              </a:rPr>
              <a:t>Food stamps, nutrition for the homeless to remain healthy</a:t>
            </a:r>
          </a:p>
          <a:p>
            <a:pPr eaLnBrk="1" hangingPunct="1">
              <a:defRPr/>
            </a:pPr>
            <a:r>
              <a:rPr lang="en-US" sz="2400" dirty="0">
                <a:effectLst/>
              </a:rPr>
              <a:t>Law enforcement give announcement listing everyone with HIV/AIDS</a:t>
            </a:r>
          </a:p>
          <a:p>
            <a:pPr marL="0" indent="0" eaLnBrk="1" hangingPunct="1">
              <a:buFont typeface="Wingdings" pitchFamily="2" charset="2"/>
              <a:buNone/>
              <a:defRPr/>
            </a:pPr>
            <a:endParaRPr lang="en-US" dirty="0"/>
          </a:p>
        </p:txBody>
      </p:sp>
    </p:spTree>
    <p:extLst>
      <p:ext uri="{BB962C8B-B14F-4D97-AF65-F5344CB8AC3E}">
        <p14:creationId xmlns:p14="http://schemas.microsoft.com/office/powerpoint/2010/main" val="3415060852"/>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1003300"/>
          </a:xfrm>
        </p:spPr>
        <p:txBody>
          <a:bodyPr/>
          <a:lstStyle/>
          <a:p>
            <a:pPr eaLnBrk="1" hangingPunct="1">
              <a:defRPr/>
            </a:pPr>
            <a:r>
              <a:rPr lang="en-US" sz="3600" dirty="0"/>
              <a:t>Other Health Care Needs</a:t>
            </a:r>
          </a:p>
        </p:txBody>
      </p:sp>
      <p:sp>
        <p:nvSpPr>
          <p:cNvPr id="3" name="Content Placeholder 2"/>
          <p:cNvSpPr>
            <a:spLocks noGrp="1"/>
          </p:cNvSpPr>
          <p:nvPr>
            <p:ph idx="1"/>
          </p:nvPr>
        </p:nvSpPr>
        <p:spPr>
          <a:xfrm>
            <a:off x="457200" y="1295400"/>
            <a:ext cx="8229600" cy="4724400"/>
          </a:xfrm>
        </p:spPr>
        <p:txBody>
          <a:bodyPr/>
          <a:lstStyle/>
          <a:p>
            <a:pPr eaLnBrk="1" hangingPunct="1">
              <a:defRPr/>
            </a:pPr>
            <a:r>
              <a:rPr lang="en-US" sz="2400" dirty="0">
                <a:effectLst/>
              </a:rPr>
              <a:t>Transportation (4)</a:t>
            </a:r>
          </a:p>
          <a:p>
            <a:pPr eaLnBrk="1" hangingPunct="1">
              <a:defRPr/>
            </a:pPr>
            <a:r>
              <a:rPr lang="en-US" sz="2400" dirty="0">
                <a:effectLst/>
              </a:rPr>
              <a:t>More clinics in low-income neighborhoods/more services (3)</a:t>
            </a:r>
          </a:p>
          <a:p>
            <a:pPr eaLnBrk="1" hangingPunct="1">
              <a:defRPr/>
            </a:pPr>
            <a:r>
              <a:rPr lang="en-US" sz="2400" dirty="0">
                <a:effectLst/>
              </a:rPr>
              <a:t>To be treated with respect (2)</a:t>
            </a:r>
          </a:p>
          <a:p>
            <a:pPr eaLnBrk="1" hangingPunct="1">
              <a:defRPr/>
            </a:pPr>
            <a:r>
              <a:rPr lang="en-US" sz="2400" dirty="0">
                <a:effectLst/>
              </a:rPr>
              <a:t>More information about resources available (2)</a:t>
            </a:r>
          </a:p>
          <a:p>
            <a:pPr eaLnBrk="1" hangingPunct="1">
              <a:defRPr/>
            </a:pPr>
            <a:r>
              <a:rPr lang="en-US" sz="2400" dirty="0">
                <a:effectLst/>
              </a:rPr>
              <a:t>Dental specialist/dental care (2)</a:t>
            </a:r>
          </a:p>
          <a:p>
            <a:pPr eaLnBrk="1" hangingPunct="1">
              <a:defRPr/>
            </a:pPr>
            <a:r>
              <a:rPr lang="en-US" sz="2400" dirty="0">
                <a:effectLst/>
              </a:rPr>
              <a:t>Fee clinics</a:t>
            </a:r>
          </a:p>
          <a:p>
            <a:pPr eaLnBrk="1" hangingPunct="1">
              <a:defRPr/>
            </a:pPr>
            <a:r>
              <a:rPr lang="en-US" sz="2400" dirty="0">
                <a:effectLst/>
              </a:rPr>
              <a:t>Help in getting insurance</a:t>
            </a:r>
          </a:p>
          <a:p>
            <a:pPr eaLnBrk="1" hangingPunct="1">
              <a:defRPr/>
            </a:pPr>
            <a:r>
              <a:rPr lang="en-US" sz="2400" dirty="0">
                <a:effectLst/>
              </a:rPr>
              <a:t>Lower cost medicine</a:t>
            </a:r>
          </a:p>
          <a:p>
            <a:pPr eaLnBrk="1" hangingPunct="1">
              <a:defRPr/>
            </a:pPr>
            <a:r>
              <a:rPr lang="en-US" sz="2400" dirty="0">
                <a:effectLst/>
              </a:rPr>
              <a:t>Free pap smears, mammograms, and prostate checks</a:t>
            </a:r>
          </a:p>
          <a:p>
            <a:pPr marL="0" indent="0" eaLnBrk="1" hangingPunct="1">
              <a:buFont typeface="Wingdings" pitchFamily="2" charset="2"/>
              <a:buNone/>
              <a:defRPr/>
            </a:pPr>
            <a:endParaRPr lang="en-US" sz="2400" dirty="0"/>
          </a:p>
        </p:txBody>
      </p:sp>
    </p:spTree>
    <p:extLst>
      <p:ext uri="{BB962C8B-B14F-4D97-AF65-F5344CB8AC3E}">
        <p14:creationId xmlns:p14="http://schemas.microsoft.com/office/powerpoint/2010/main" val="15921033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600" dirty="0"/>
              <a:t>Other Needs</a:t>
            </a:r>
          </a:p>
        </p:txBody>
      </p:sp>
      <p:sp>
        <p:nvSpPr>
          <p:cNvPr id="3" name="Content Placeholder 2"/>
          <p:cNvSpPr>
            <a:spLocks noGrp="1"/>
          </p:cNvSpPr>
          <p:nvPr>
            <p:ph idx="1"/>
          </p:nvPr>
        </p:nvSpPr>
        <p:spPr/>
        <p:txBody>
          <a:bodyPr/>
          <a:lstStyle/>
          <a:p>
            <a:pPr eaLnBrk="1" hangingPunct="1">
              <a:defRPr/>
            </a:pPr>
            <a:r>
              <a:rPr lang="en-US" dirty="0">
                <a:effectLst/>
              </a:rPr>
              <a:t>Free places to wash clothes, bathe, etc.</a:t>
            </a:r>
          </a:p>
          <a:p>
            <a:pPr eaLnBrk="1" hangingPunct="1">
              <a:defRPr/>
            </a:pPr>
            <a:r>
              <a:rPr lang="en-US" dirty="0">
                <a:effectLst/>
              </a:rPr>
              <a:t>Investigate SSI abuse</a:t>
            </a:r>
          </a:p>
          <a:p>
            <a:pPr eaLnBrk="1" hangingPunct="1">
              <a:defRPr/>
            </a:pPr>
            <a:r>
              <a:rPr lang="en-US" dirty="0">
                <a:effectLst/>
              </a:rPr>
              <a:t>Employment</a:t>
            </a:r>
          </a:p>
          <a:p>
            <a:pPr eaLnBrk="1" hangingPunct="1">
              <a:defRPr/>
            </a:pPr>
            <a:r>
              <a:rPr lang="en-US" dirty="0">
                <a:effectLst/>
              </a:rPr>
              <a:t>Housing for the homeless</a:t>
            </a:r>
          </a:p>
          <a:p>
            <a:pPr eaLnBrk="1" hangingPunct="1">
              <a:defRPr/>
            </a:pPr>
            <a:r>
              <a:rPr lang="en-US" dirty="0">
                <a:effectLst/>
              </a:rPr>
              <a:t>TORT immunity and reform</a:t>
            </a:r>
          </a:p>
          <a:p>
            <a:pPr eaLnBrk="1" hangingPunct="1">
              <a:defRPr/>
            </a:pPr>
            <a:r>
              <a:rPr lang="en-US" dirty="0">
                <a:effectLst/>
              </a:rPr>
              <a:t>Case management</a:t>
            </a:r>
          </a:p>
          <a:p>
            <a:pPr marL="0" indent="0" eaLnBrk="1" hangingPunct="1">
              <a:buFont typeface="Wingdings" pitchFamily="2" charset="2"/>
              <a:buNone/>
              <a:defRPr/>
            </a:pPr>
            <a:endParaRPr lang="en-US" dirty="0"/>
          </a:p>
        </p:txBody>
      </p:sp>
    </p:spTree>
    <p:extLst>
      <p:ext uri="{BB962C8B-B14F-4D97-AF65-F5344CB8AC3E}">
        <p14:creationId xmlns:p14="http://schemas.microsoft.com/office/powerpoint/2010/main" val="7955837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31B77F-7CA5-4CF3-8BC9-D4D998123E07}"/>
              </a:ext>
            </a:extLst>
          </p:cNvPr>
          <p:cNvSpPr>
            <a:spLocks noGrp="1"/>
          </p:cNvSpPr>
          <p:nvPr>
            <p:ph type="title"/>
          </p:nvPr>
        </p:nvSpPr>
        <p:spPr>
          <a:xfrm>
            <a:off x="457200" y="277813"/>
            <a:ext cx="8229600" cy="941387"/>
          </a:xfrm>
        </p:spPr>
        <p:txBody>
          <a:bodyPr/>
          <a:lstStyle/>
          <a:p>
            <a:r>
              <a:rPr lang="en-US" dirty="0"/>
              <a:t>Topics</a:t>
            </a:r>
          </a:p>
        </p:txBody>
      </p:sp>
      <p:sp>
        <p:nvSpPr>
          <p:cNvPr id="3" name="Content Placeholder 2">
            <a:extLst>
              <a:ext uri="{FF2B5EF4-FFF2-40B4-BE49-F238E27FC236}">
                <a16:creationId xmlns:a16="http://schemas.microsoft.com/office/drawing/2014/main" id="{7A277817-1266-49C7-AC8C-1391E7B09FDA}"/>
              </a:ext>
            </a:extLst>
          </p:cNvPr>
          <p:cNvSpPr>
            <a:spLocks noGrp="1"/>
          </p:cNvSpPr>
          <p:nvPr>
            <p:ph idx="1"/>
          </p:nvPr>
        </p:nvSpPr>
        <p:spPr>
          <a:xfrm>
            <a:off x="457200" y="1295400"/>
            <a:ext cx="8229600" cy="4835525"/>
          </a:xfrm>
        </p:spPr>
        <p:txBody>
          <a:bodyPr/>
          <a:lstStyle/>
          <a:p>
            <a:r>
              <a:rPr lang="en-US" dirty="0"/>
              <a:t>Who are people experiencing homelessness?</a:t>
            </a:r>
          </a:p>
          <a:p>
            <a:pPr>
              <a:spcBef>
                <a:spcPts val="1200"/>
              </a:spcBef>
            </a:pPr>
            <a:r>
              <a:rPr lang="en-US" dirty="0"/>
              <a:t>What health concerns do people experiencing homelessness have?</a:t>
            </a:r>
          </a:p>
          <a:p>
            <a:pPr>
              <a:spcBef>
                <a:spcPts val="1200"/>
              </a:spcBef>
            </a:pPr>
            <a:r>
              <a:rPr lang="en-US" dirty="0"/>
              <a:t>What resources are needed for helping people experiencing homelessness to access health care and how we can help</a:t>
            </a:r>
          </a:p>
          <a:p>
            <a:endParaRPr lang="en-US" dirty="0"/>
          </a:p>
        </p:txBody>
      </p:sp>
      <p:sp>
        <p:nvSpPr>
          <p:cNvPr id="4" name="Slide Number Placeholder 3">
            <a:extLst>
              <a:ext uri="{FF2B5EF4-FFF2-40B4-BE49-F238E27FC236}">
                <a16:creationId xmlns:a16="http://schemas.microsoft.com/office/drawing/2014/main" id="{D07D4343-D339-47C1-BBDF-6BE0A2CF7006}"/>
              </a:ext>
            </a:extLst>
          </p:cNvPr>
          <p:cNvSpPr>
            <a:spLocks noGrp="1"/>
          </p:cNvSpPr>
          <p:nvPr>
            <p:ph type="sldNum" sz="quarter" idx="12"/>
          </p:nvPr>
        </p:nvSpPr>
        <p:spPr/>
        <p:txBody>
          <a:bodyPr/>
          <a:lstStyle/>
          <a:p>
            <a:pPr>
              <a:defRPr/>
            </a:pPr>
            <a:fld id="{E948067B-A861-4E6C-A52D-4B2C1C33D187}" type="slidenum">
              <a:rPr lang="en-US" smtClean="0"/>
              <a:pPr>
                <a:defRPr/>
              </a:pPr>
              <a:t>4</a:t>
            </a:fld>
            <a:endParaRPr lang="en-US"/>
          </a:p>
        </p:txBody>
      </p:sp>
    </p:spTree>
    <p:extLst>
      <p:ext uri="{BB962C8B-B14F-4D97-AF65-F5344CB8AC3E}">
        <p14:creationId xmlns:p14="http://schemas.microsoft.com/office/powerpoint/2010/main" val="407190990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45E297-D7CC-4E5F-ACCA-A0B4C550FCA7}"/>
              </a:ext>
            </a:extLst>
          </p:cNvPr>
          <p:cNvSpPr>
            <a:spLocks noGrp="1"/>
          </p:cNvSpPr>
          <p:nvPr>
            <p:ph type="ctrTitle" sz="quarter"/>
          </p:nvPr>
        </p:nvSpPr>
        <p:spPr/>
        <p:txBody>
          <a:bodyPr/>
          <a:lstStyle/>
          <a:p>
            <a:r>
              <a:rPr lang="en-US" dirty="0"/>
              <a:t>Resources and </a:t>
            </a:r>
            <a:br>
              <a:rPr lang="en-US" dirty="0"/>
            </a:br>
            <a:r>
              <a:rPr lang="en-US" dirty="0"/>
              <a:t>How to Help </a:t>
            </a:r>
          </a:p>
        </p:txBody>
      </p:sp>
      <p:sp>
        <p:nvSpPr>
          <p:cNvPr id="3" name="Subtitle 2">
            <a:extLst>
              <a:ext uri="{FF2B5EF4-FFF2-40B4-BE49-F238E27FC236}">
                <a16:creationId xmlns:a16="http://schemas.microsoft.com/office/drawing/2014/main" id="{ACA390F8-B5B5-4A4D-BC77-AE9C0116E784}"/>
              </a:ext>
            </a:extLst>
          </p:cNvPr>
          <p:cNvSpPr>
            <a:spLocks noGrp="1"/>
          </p:cNvSpPr>
          <p:nvPr>
            <p:ph type="subTitle" sz="quarter" idx="1"/>
          </p:nvPr>
        </p:nvSpPr>
        <p:spPr/>
        <p:txBody>
          <a:bodyPr/>
          <a:lstStyle/>
          <a:p>
            <a:endParaRPr lang="en-US"/>
          </a:p>
        </p:txBody>
      </p:sp>
      <p:sp>
        <p:nvSpPr>
          <p:cNvPr id="4" name="Slide Number Placeholder 3">
            <a:extLst>
              <a:ext uri="{FF2B5EF4-FFF2-40B4-BE49-F238E27FC236}">
                <a16:creationId xmlns:a16="http://schemas.microsoft.com/office/drawing/2014/main" id="{FEDD9D46-DB59-4AB4-A574-146D6D615F7C}"/>
              </a:ext>
            </a:extLst>
          </p:cNvPr>
          <p:cNvSpPr>
            <a:spLocks noGrp="1"/>
          </p:cNvSpPr>
          <p:nvPr>
            <p:ph type="sldNum" sz="quarter" idx="12"/>
          </p:nvPr>
        </p:nvSpPr>
        <p:spPr/>
        <p:txBody>
          <a:bodyPr/>
          <a:lstStyle/>
          <a:p>
            <a:pPr>
              <a:defRPr/>
            </a:pPr>
            <a:fld id="{685A465C-CE7A-4F27-9B4C-D4A7A7C14C6E}" type="slidenum">
              <a:rPr lang="en-US" smtClean="0"/>
              <a:pPr>
                <a:defRPr/>
              </a:pPr>
              <a:t>40</a:t>
            </a:fld>
            <a:endParaRPr lang="en-US" dirty="0"/>
          </a:p>
        </p:txBody>
      </p:sp>
    </p:spTree>
    <p:extLst>
      <p:ext uri="{BB962C8B-B14F-4D97-AF65-F5344CB8AC3E}">
        <p14:creationId xmlns:p14="http://schemas.microsoft.com/office/powerpoint/2010/main" val="156776122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292100"/>
            <a:ext cx="8229600" cy="1079500"/>
          </a:xfrm>
        </p:spPr>
        <p:txBody>
          <a:bodyPr/>
          <a:lstStyle/>
          <a:p>
            <a:pPr eaLnBrk="1" hangingPunct="1">
              <a:defRPr/>
            </a:pPr>
            <a:r>
              <a:rPr lang="en-US" sz="3600" dirty="0"/>
              <a:t>Changes Desired in Health Care</a:t>
            </a:r>
          </a:p>
        </p:txBody>
      </p:sp>
      <p:sp>
        <p:nvSpPr>
          <p:cNvPr id="6" name="Content Placeholder 5"/>
          <p:cNvSpPr>
            <a:spLocks noGrp="1"/>
          </p:cNvSpPr>
          <p:nvPr>
            <p:ph idx="1"/>
          </p:nvPr>
        </p:nvSpPr>
        <p:spPr>
          <a:xfrm>
            <a:off x="457200" y="1524000"/>
            <a:ext cx="8382000" cy="4800600"/>
          </a:xfrm>
        </p:spPr>
        <p:txBody>
          <a:bodyPr/>
          <a:lstStyle/>
          <a:p>
            <a:pPr eaLnBrk="1" hangingPunct="1">
              <a:defRPr/>
            </a:pPr>
            <a:r>
              <a:rPr lang="en-US" sz="2400" dirty="0">
                <a:effectLst/>
              </a:rPr>
              <a:t>No co-pay/no bills/free medical/dental care (5)</a:t>
            </a:r>
          </a:p>
          <a:p>
            <a:pPr eaLnBrk="1" hangingPunct="1">
              <a:defRPr/>
            </a:pPr>
            <a:r>
              <a:rPr lang="en-US" sz="2400" dirty="0">
                <a:effectLst/>
              </a:rPr>
              <a:t>Don’t have to wait to see doctor/less wait/quicker appointments (3)</a:t>
            </a:r>
          </a:p>
          <a:p>
            <a:pPr eaLnBrk="1" hangingPunct="1">
              <a:defRPr/>
            </a:pPr>
            <a:r>
              <a:rPr lang="en-US" sz="2400" dirty="0">
                <a:effectLst/>
              </a:rPr>
              <a:t>Free transportation (3)</a:t>
            </a:r>
          </a:p>
          <a:p>
            <a:pPr eaLnBrk="1" hangingPunct="1">
              <a:defRPr/>
            </a:pPr>
            <a:r>
              <a:rPr lang="en-US" sz="2400" dirty="0">
                <a:effectLst/>
              </a:rPr>
              <a:t>Available when patients need it/assistance with needs any time (2)</a:t>
            </a:r>
          </a:p>
          <a:p>
            <a:pPr eaLnBrk="1" hangingPunct="1">
              <a:defRPr/>
            </a:pPr>
            <a:r>
              <a:rPr lang="en-US" sz="2400" dirty="0">
                <a:effectLst/>
              </a:rPr>
              <a:t>One stop care/healthcare that includes everything (3)</a:t>
            </a:r>
          </a:p>
          <a:p>
            <a:pPr eaLnBrk="1" hangingPunct="1">
              <a:defRPr/>
            </a:pPr>
            <a:r>
              <a:rPr lang="en-US" sz="2400" dirty="0">
                <a:effectLst/>
              </a:rPr>
              <a:t>No insurance required (2)</a:t>
            </a:r>
          </a:p>
          <a:p>
            <a:pPr eaLnBrk="1" hangingPunct="1">
              <a:defRPr/>
            </a:pPr>
            <a:r>
              <a:rPr lang="en-US" sz="2400" dirty="0">
                <a:effectLst/>
              </a:rPr>
              <a:t>Affordable fee schedule/affordable (2)</a:t>
            </a:r>
          </a:p>
          <a:p>
            <a:pPr eaLnBrk="1" hangingPunct="1">
              <a:defRPr/>
            </a:pPr>
            <a:r>
              <a:rPr lang="en-US" sz="2400" dirty="0">
                <a:effectLst/>
              </a:rPr>
              <a:t>Friendly atmosphere/empathetic staff/nurses (2) </a:t>
            </a:r>
          </a:p>
          <a:p>
            <a:pPr marL="0" indent="0" eaLnBrk="1" hangingPunct="1">
              <a:buFont typeface="Wingdings" pitchFamily="2" charset="2"/>
              <a:buNone/>
              <a:defRPr/>
            </a:pPr>
            <a:endParaRPr lang="en-US" dirty="0"/>
          </a:p>
        </p:txBody>
      </p:sp>
    </p:spTree>
    <p:extLst>
      <p:ext uri="{BB962C8B-B14F-4D97-AF65-F5344CB8AC3E}">
        <p14:creationId xmlns:p14="http://schemas.microsoft.com/office/powerpoint/2010/main" val="8547923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92100"/>
            <a:ext cx="8229600" cy="927100"/>
          </a:xfrm>
        </p:spPr>
        <p:txBody>
          <a:bodyPr/>
          <a:lstStyle/>
          <a:p>
            <a:pPr eaLnBrk="1" hangingPunct="1">
              <a:defRPr/>
            </a:pPr>
            <a:r>
              <a:rPr lang="en-US" sz="3600" dirty="0"/>
              <a:t>Changes Desired in Health Care</a:t>
            </a:r>
          </a:p>
        </p:txBody>
      </p:sp>
      <p:sp>
        <p:nvSpPr>
          <p:cNvPr id="46083" name="Content Placeholder 2"/>
          <p:cNvSpPr>
            <a:spLocks noGrp="1"/>
          </p:cNvSpPr>
          <p:nvPr>
            <p:ph idx="1"/>
          </p:nvPr>
        </p:nvSpPr>
        <p:spPr>
          <a:xfrm>
            <a:off x="457200" y="1371600"/>
            <a:ext cx="8229600" cy="4876800"/>
          </a:xfrm>
        </p:spPr>
        <p:txBody>
          <a:bodyPr/>
          <a:lstStyle/>
          <a:p>
            <a:pPr eaLnBrk="1" hangingPunct="1"/>
            <a:r>
              <a:rPr lang="en-US" sz="2400">
                <a:effectLst/>
              </a:rPr>
              <a:t>Competent medical staff/thorough doctors/right diagnosis (3)</a:t>
            </a:r>
          </a:p>
          <a:p>
            <a:pPr eaLnBrk="1" hangingPunct="1"/>
            <a:r>
              <a:rPr lang="en-US" sz="2400">
                <a:effectLst/>
              </a:rPr>
              <a:t>Trustworthy medications/research medications before prescribing</a:t>
            </a:r>
          </a:p>
          <a:p>
            <a:pPr eaLnBrk="1" hangingPunct="1"/>
            <a:r>
              <a:rPr lang="en-US" sz="2400">
                <a:effectLst/>
              </a:rPr>
              <a:t>Prescription delivery</a:t>
            </a:r>
          </a:p>
          <a:p>
            <a:pPr eaLnBrk="1" hangingPunct="1"/>
            <a:r>
              <a:rPr lang="en-US" sz="2400">
                <a:effectLst/>
              </a:rPr>
              <a:t>Free meds</a:t>
            </a:r>
          </a:p>
          <a:p>
            <a:pPr eaLnBrk="1" hangingPunct="1"/>
            <a:r>
              <a:rPr lang="en-US" sz="2400">
                <a:effectLst/>
              </a:rPr>
              <a:t>Use of the Lister Hill model</a:t>
            </a:r>
          </a:p>
          <a:p>
            <a:pPr eaLnBrk="1" hangingPunct="1"/>
            <a:r>
              <a:rPr lang="en-US" sz="2400">
                <a:effectLst/>
              </a:rPr>
              <a:t>Universal insurance</a:t>
            </a:r>
          </a:p>
          <a:p>
            <a:pPr eaLnBrk="1" hangingPunct="1"/>
            <a:r>
              <a:rPr lang="en-US" sz="2400">
                <a:effectLst/>
              </a:rPr>
              <a:t>Individual fee scales</a:t>
            </a:r>
          </a:p>
          <a:p>
            <a:pPr eaLnBrk="1" hangingPunct="1"/>
            <a:r>
              <a:rPr lang="en-US" sz="2400">
                <a:effectLst/>
              </a:rPr>
              <a:t>Easy to get to</a:t>
            </a:r>
          </a:p>
          <a:p>
            <a:pPr eaLnBrk="1" hangingPunct="1"/>
            <a:r>
              <a:rPr lang="en-US" sz="2400">
                <a:effectLst/>
              </a:rPr>
              <a:t>Fewer government regulations</a:t>
            </a:r>
          </a:p>
        </p:txBody>
      </p:sp>
    </p:spTree>
    <p:extLst>
      <p:ext uri="{BB962C8B-B14F-4D97-AF65-F5344CB8AC3E}">
        <p14:creationId xmlns:p14="http://schemas.microsoft.com/office/powerpoint/2010/main" val="376240344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sz="3600" dirty="0"/>
              <a:t>Changes Desired in Health Care</a:t>
            </a:r>
          </a:p>
        </p:txBody>
      </p:sp>
      <p:sp>
        <p:nvSpPr>
          <p:cNvPr id="3" name="Content Placeholder 2"/>
          <p:cNvSpPr>
            <a:spLocks noGrp="1"/>
          </p:cNvSpPr>
          <p:nvPr>
            <p:ph idx="1"/>
          </p:nvPr>
        </p:nvSpPr>
        <p:spPr/>
        <p:txBody>
          <a:bodyPr/>
          <a:lstStyle/>
          <a:p>
            <a:pPr eaLnBrk="1" hangingPunct="1">
              <a:defRPr/>
            </a:pPr>
            <a:r>
              <a:rPr lang="en-US" sz="2800" dirty="0">
                <a:effectLst/>
              </a:rPr>
              <a:t>Clean environment</a:t>
            </a:r>
          </a:p>
          <a:p>
            <a:pPr eaLnBrk="1" hangingPunct="1">
              <a:defRPr/>
            </a:pPr>
            <a:r>
              <a:rPr lang="en-US" sz="2800" dirty="0">
                <a:effectLst/>
              </a:rPr>
              <a:t>Free medical alert bracelet</a:t>
            </a:r>
          </a:p>
          <a:p>
            <a:pPr eaLnBrk="1" hangingPunct="1">
              <a:defRPr/>
            </a:pPr>
            <a:r>
              <a:rPr lang="en-US" sz="2800" dirty="0">
                <a:effectLst/>
              </a:rPr>
              <a:t>Cease insurance discrimination</a:t>
            </a:r>
          </a:p>
          <a:p>
            <a:pPr eaLnBrk="1" hangingPunct="1">
              <a:defRPr/>
            </a:pPr>
            <a:r>
              <a:rPr lang="en-US" sz="2800" dirty="0">
                <a:effectLst/>
              </a:rPr>
              <a:t>Childcare in waiting rooms/emergency rooms</a:t>
            </a:r>
          </a:p>
          <a:p>
            <a:pPr eaLnBrk="1" hangingPunct="1">
              <a:defRPr/>
            </a:pPr>
            <a:r>
              <a:rPr lang="en-US" sz="2800" dirty="0">
                <a:effectLst/>
              </a:rPr>
              <a:t>No shots</a:t>
            </a:r>
          </a:p>
          <a:p>
            <a:pPr eaLnBrk="1" hangingPunct="1">
              <a:defRPr/>
            </a:pPr>
            <a:endParaRPr lang="en-US" dirty="0"/>
          </a:p>
        </p:txBody>
      </p:sp>
    </p:spTree>
    <p:extLst>
      <p:ext uri="{BB962C8B-B14F-4D97-AF65-F5344CB8AC3E}">
        <p14:creationId xmlns:p14="http://schemas.microsoft.com/office/powerpoint/2010/main" val="2101652832"/>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731FB6-D47D-44CA-BBAD-4E55C8CA406F}"/>
              </a:ext>
            </a:extLst>
          </p:cNvPr>
          <p:cNvSpPr>
            <a:spLocks noGrp="1"/>
          </p:cNvSpPr>
          <p:nvPr>
            <p:ph type="title"/>
          </p:nvPr>
        </p:nvSpPr>
        <p:spPr/>
        <p:txBody>
          <a:bodyPr/>
          <a:lstStyle/>
          <a:p>
            <a:r>
              <a:rPr lang="en-US" sz="3600" dirty="0"/>
              <a:t>What People Need for Health Care while Experiencing Homelessness</a:t>
            </a:r>
          </a:p>
        </p:txBody>
      </p:sp>
      <p:sp>
        <p:nvSpPr>
          <p:cNvPr id="3" name="Content Placeholder 2">
            <a:extLst>
              <a:ext uri="{FF2B5EF4-FFF2-40B4-BE49-F238E27FC236}">
                <a16:creationId xmlns:a16="http://schemas.microsoft.com/office/drawing/2014/main" id="{9F162D31-6D84-4419-A883-047C852F91C0}"/>
              </a:ext>
            </a:extLst>
          </p:cNvPr>
          <p:cNvSpPr>
            <a:spLocks noGrp="1"/>
          </p:cNvSpPr>
          <p:nvPr>
            <p:ph idx="1"/>
          </p:nvPr>
        </p:nvSpPr>
        <p:spPr/>
        <p:txBody>
          <a:bodyPr/>
          <a:lstStyle/>
          <a:p>
            <a:r>
              <a:rPr lang="en-US" dirty="0"/>
              <a:t>Housing!</a:t>
            </a:r>
          </a:p>
          <a:p>
            <a:r>
              <a:rPr lang="en-US" dirty="0"/>
              <a:t>Access to health care</a:t>
            </a:r>
          </a:p>
          <a:p>
            <a:r>
              <a:rPr lang="en-US" dirty="0"/>
              <a:t>Case management</a:t>
            </a:r>
          </a:p>
          <a:p>
            <a:pPr lvl="1"/>
            <a:r>
              <a:rPr lang="en-US" dirty="0"/>
              <a:t>Free / low cost medications</a:t>
            </a:r>
          </a:p>
          <a:p>
            <a:pPr lvl="1"/>
            <a:r>
              <a:rPr lang="en-US" dirty="0"/>
              <a:t>Help accessing community resources</a:t>
            </a:r>
          </a:p>
          <a:p>
            <a:pPr lvl="1"/>
            <a:r>
              <a:rPr lang="en-US" dirty="0"/>
              <a:t>Insurance enrollment</a:t>
            </a:r>
          </a:p>
          <a:p>
            <a:r>
              <a:rPr lang="en-US" dirty="0"/>
              <a:t>Disease self-management education</a:t>
            </a:r>
          </a:p>
        </p:txBody>
      </p:sp>
      <p:sp>
        <p:nvSpPr>
          <p:cNvPr id="4" name="Slide Number Placeholder 3">
            <a:extLst>
              <a:ext uri="{FF2B5EF4-FFF2-40B4-BE49-F238E27FC236}">
                <a16:creationId xmlns:a16="http://schemas.microsoft.com/office/drawing/2014/main" id="{775F8D26-F6A7-4FF9-96E7-887036CCA8D6}"/>
              </a:ext>
            </a:extLst>
          </p:cNvPr>
          <p:cNvSpPr>
            <a:spLocks noGrp="1"/>
          </p:cNvSpPr>
          <p:nvPr>
            <p:ph type="sldNum" sz="quarter" idx="12"/>
          </p:nvPr>
        </p:nvSpPr>
        <p:spPr/>
        <p:txBody>
          <a:bodyPr/>
          <a:lstStyle/>
          <a:p>
            <a:pPr>
              <a:defRPr/>
            </a:pPr>
            <a:fld id="{E948067B-A861-4E6C-A52D-4B2C1C33D187}" type="slidenum">
              <a:rPr lang="en-US" smtClean="0"/>
              <a:pPr>
                <a:defRPr/>
              </a:pPr>
              <a:t>44</a:t>
            </a:fld>
            <a:endParaRPr lang="en-US"/>
          </a:p>
        </p:txBody>
      </p:sp>
    </p:spTree>
    <p:extLst>
      <p:ext uri="{BB962C8B-B14F-4D97-AF65-F5344CB8AC3E}">
        <p14:creationId xmlns:p14="http://schemas.microsoft.com/office/powerpoint/2010/main" val="3298920449"/>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492161-42A3-4F86-8F7F-43A67553238C}"/>
              </a:ext>
            </a:extLst>
          </p:cNvPr>
          <p:cNvSpPr>
            <a:spLocks noGrp="1"/>
          </p:cNvSpPr>
          <p:nvPr>
            <p:ph type="title"/>
          </p:nvPr>
        </p:nvSpPr>
        <p:spPr/>
        <p:txBody>
          <a:bodyPr/>
          <a:lstStyle/>
          <a:p>
            <a:r>
              <a:rPr lang="en-US" dirty="0"/>
              <a:t>How We Talk about Homelessness</a:t>
            </a:r>
          </a:p>
        </p:txBody>
      </p:sp>
      <p:sp>
        <p:nvSpPr>
          <p:cNvPr id="3" name="Content Placeholder 2">
            <a:extLst>
              <a:ext uri="{FF2B5EF4-FFF2-40B4-BE49-F238E27FC236}">
                <a16:creationId xmlns:a16="http://schemas.microsoft.com/office/drawing/2014/main" id="{9C97CD71-734F-4AE6-B15F-8775CCC465B0}"/>
              </a:ext>
            </a:extLst>
          </p:cNvPr>
          <p:cNvSpPr>
            <a:spLocks noGrp="1"/>
          </p:cNvSpPr>
          <p:nvPr>
            <p:ph idx="1"/>
          </p:nvPr>
        </p:nvSpPr>
        <p:spPr/>
        <p:txBody>
          <a:bodyPr/>
          <a:lstStyle/>
          <a:p>
            <a:r>
              <a:rPr lang="en-US" dirty="0"/>
              <a:t>People experience homelessness—they aren’t defined by it (</a:t>
            </a:r>
            <a:r>
              <a:rPr lang="en-US" sz="2000" dirty="0"/>
              <a:t>U.S. Interagency Council on Homelessness</a:t>
            </a:r>
            <a:r>
              <a:rPr lang="en-US" dirty="0"/>
              <a:t>)</a:t>
            </a:r>
          </a:p>
          <a:p>
            <a:r>
              <a:rPr lang="en-US" dirty="0"/>
              <a:t>Say, “person experiencing homelessness” rather than “homeless person”</a:t>
            </a:r>
          </a:p>
          <a:p>
            <a:r>
              <a:rPr lang="en-US" dirty="0"/>
              <a:t>From “the homeless” to “people without homes” (</a:t>
            </a:r>
            <a:r>
              <a:rPr lang="en-US" sz="1800" dirty="0"/>
              <a:t>Curbed</a:t>
            </a:r>
            <a:r>
              <a:rPr lang="en-US" dirty="0"/>
              <a:t>)</a:t>
            </a:r>
          </a:p>
        </p:txBody>
      </p:sp>
      <p:sp>
        <p:nvSpPr>
          <p:cNvPr id="4" name="Slide Number Placeholder 3">
            <a:extLst>
              <a:ext uri="{FF2B5EF4-FFF2-40B4-BE49-F238E27FC236}">
                <a16:creationId xmlns:a16="http://schemas.microsoft.com/office/drawing/2014/main" id="{A1F3984D-A037-4593-A424-4C8C637FCAC7}"/>
              </a:ext>
            </a:extLst>
          </p:cNvPr>
          <p:cNvSpPr>
            <a:spLocks noGrp="1"/>
          </p:cNvSpPr>
          <p:nvPr>
            <p:ph type="sldNum" sz="quarter" idx="12"/>
          </p:nvPr>
        </p:nvSpPr>
        <p:spPr/>
        <p:txBody>
          <a:bodyPr/>
          <a:lstStyle/>
          <a:p>
            <a:pPr>
              <a:defRPr/>
            </a:pPr>
            <a:fld id="{E948067B-A861-4E6C-A52D-4B2C1C33D187}" type="slidenum">
              <a:rPr lang="en-US" smtClean="0"/>
              <a:pPr>
                <a:defRPr/>
              </a:pPr>
              <a:t>45</a:t>
            </a:fld>
            <a:endParaRPr lang="en-US"/>
          </a:p>
        </p:txBody>
      </p:sp>
    </p:spTree>
    <p:extLst>
      <p:ext uri="{BB962C8B-B14F-4D97-AF65-F5344CB8AC3E}">
        <p14:creationId xmlns:p14="http://schemas.microsoft.com/office/powerpoint/2010/main" val="207894523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63CB32-E362-4176-A68F-D7E2BDC89EBE}"/>
              </a:ext>
            </a:extLst>
          </p:cNvPr>
          <p:cNvSpPr>
            <a:spLocks noGrp="1"/>
          </p:cNvSpPr>
          <p:nvPr>
            <p:ph type="title"/>
          </p:nvPr>
        </p:nvSpPr>
        <p:spPr/>
        <p:txBody>
          <a:bodyPr/>
          <a:lstStyle/>
          <a:p>
            <a:pPr eaLnBrk="1" hangingPunct="1">
              <a:defRPr/>
            </a:pPr>
            <a:r>
              <a:rPr lang="en-US" sz="3600" dirty="0"/>
              <a:t>Lessons Learned in</a:t>
            </a:r>
            <a:br>
              <a:rPr lang="en-US" sz="3600" dirty="0"/>
            </a:br>
            <a:r>
              <a:rPr lang="en-US" sz="3600" dirty="0"/>
              <a:t>Welcoming People without Homes</a:t>
            </a:r>
          </a:p>
        </p:txBody>
      </p:sp>
      <p:sp>
        <p:nvSpPr>
          <p:cNvPr id="3" name="Content Placeholder 2">
            <a:extLst>
              <a:ext uri="{FF2B5EF4-FFF2-40B4-BE49-F238E27FC236}">
                <a16:creationId xmlns:a16="http://schemas.microsoft.com/office/drawing/2014/main" id="{60FA2374-4673-43E3-A892-D0B9569201B0}"/>
              </a:ext>
            </a:extLst>
          </p:cNvPr>
          <p:cNvSpPr>
            <a:spLocks noGrp="1"/>
          </p:cNvSpPr>
          <p:nvPr>
            <p:ph idx="1"/>
          </p:nvPr>
        </p:nvSpPr>
        <p:spPr>
          <a:xfrm>
            <a:off x="457200" y="1752600"/>
            <a:ext cx="8229600" cy="4378325"/>
          </a:xfrm>
        </p:spPr>
        <p:txBody>
          <a:bodyPr/>
          <a:lstStyle/>
          <a:p>
            <a:pPr eaLnBrk="1" hangingPunct="1">
              <a:defRPr/>
            </a:pPr>
            <a:r>
              <a:rPr lang="en-US" sz="2800" dirty="0"/>
              <a:t>Be lenient in expecting them to conform to clinic appointment requirements</a:t>
            </a:r>
          </a:p>
          <a:p>
            <a:pPr eaLnBrk="1" hangingPunct="1">
              <a:defRPr/>
            </a:pPr>
            <a:r>
              <a:rPr lang="en-US" sz="2800" dirty="0"/>
              <a:t>Be respectful of their lack of transportation</a:t>
            </a:r>
          </a:p>
          <a:p>
            <a:pPr eaLnBrk="1" hangingPunct="1">
              <a:defRPr/>
            </a:pPr>
            <a:r>
              <a:rPr lang="en-US" sz="2800" dirty="0"/>
              <a:t>Realize they are not homeless by choice</a:t>
            </a:r>
          </a:p>
          <a:p>
            <a:pPr eaLnBrk="1" hangingPunct="1">
              <a:defRPr/>
            </a:pPr>
            <a:r>
              <a:rPr lang="en-US" sz="2800" dirty="0"/>
              <a:t>They may have multiple problems</a:t>
            </a:r>
          </a:p>
          <a:p>
            <a:pPr eaLnBrk="1" hangingPunct="1">
              <a:defRPr/>
            </a:pPr>
            <a:r>
              <a:rPr lang="en-US" sz="2800" dirty="0"/>
              <a:t>Most will have no way to pay for services</a:t>
            </a:r>
          </a:p>
          <a:p>
            <a:pPr eaLnBrk="1" hangingPunct="1">
              <a:defRPr/>
            </a:pPr>
            <a:r>
              <a:rPr lang="en-US" sz="2800" dirty="0"/>
              <a:t>Special arrangements for follow-up such as through shelter contacts</a:t>
            </a:r>
          </a:p>
          <a:p>
            <a:pPr eaLnBrk="1" hangingPunct="1">
              <a:defRPr/>
            </a:pPr>
            <a:endParaRPr lang="en-US" dirty="0"/>
          </a:p>
          <a:p>
            <a:pPr eaLnBrk="1" hangingPunct="1">
              <a:defRPr/>
            </a:pPr>
            <a:endParaRPr lang="en-US" dirty="0"/>
          </a:p>
        </p:txBody>
      </p:sp>
      <p:sp>
        <p:nvSpPr>
          <p:cNvPr id="4" name="Slide Number Placeholder 3">
            <a:extLst>
              <a:ext uri="{FF2B5EF4-FFF2-40B4-BE49-F238E27FC236}">
                <a16:creationId xmlns:a16="http://schemas.microsoft.com/office/drawing/2014/main" id="{CE36828D-CA0E-49EA-AE26-0A9378172614}"/>
              </a:ext>
            </a:extLst>
          </p:cNvPr>
          <p:cNvSpPr>
            <a:spLocks noGrp="1"/>
          </p:cNvSpPr>
          <p:nvPr>
            <p:ph type="sldNum" sz="quarter" idx="12"/>
          </p:nvPr>
        </p:nvSpPr>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54C223CC-1D92-43F4-AD6E-6A900B4C95D9}" type="slidenum">
              <a:rPr lang="en-US" altLang="en-US"/>
              <a:pPr/>
              <a:t>46</a:t>
            </a:fld>
            <a:endParaRPr lang="en-US" altLang="en-US"/>
          </a:p>
        </p:txBody>
      </p:sp>
    </p:spTree>
    <p:extLst>
      <p:ext uri="{BB962C8B-B14F-4D97-AF65-F5344CB8AC3E}">
        <p14:creationId xmlns:p14="http://schemas.microsoft.com/office/powerpoint/2010/main" val="274061089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DC3601-7242-4286-8978-B5712BE5138E}"/>
              </a:ext>
            </a:extLst>
          </p:cNvPr>
          <p:cNvSpPr>
            <a:spLocks noGrp="1"/>
          </p:cNvSpPr>
          <p:nvPr>
            <p:ph type="title"/>
          </p:nvPr>
        </p:nvSpPr>
        <p:spPr/>
        <p:txBody>
          <a:bodyPr/>
          <a:lstStyle/>
          <a:p>
            <a:pPr>
              <a:defRPr/>
            </a:pPr>
            <a:r>
              <a:rPr lang="en-US" dirty="0">
                <a:solidFill>
                  <a:srgbClr val="FFC000"/>
                </a:solidFill>
              </a:rPr>
              <a:t>Working with Persons </a:t>
            </a:r>
            <a:br>
              <a:rPr lang="en-US" dirty="0">
                <a:solidFill>
                  <a:srgbClr val="FFC000"/>
                </a:solidFill>
              </a:rPr>
            </a:br>
            <a:r>
              <a:rPr lang="en-US" dirty="0">
                <a:solidFill>
                  <a:srgbClr val="FFC000"/>
                </a:solidFill>
              </a:rPr>
              <a:t>Who Have Mental Illness</a:t>
            </a:r>
          </a:p>
        </p:txBody>
      </p:sp>
      <p:sp>
        <p:nvSpPr>
          <p:cNvPr id="3" name="Content Placeholder 2">
            <a:extLst>
              <a:ext uri="{FF2B5EF4-FFF2-40B4-BE49-F238E27FC236}">
                <a16:creationId xmlns:a16="http://schemas.microsoft.com/office/drawing/2014/main" id="{1C80FC9A-DE7A-4D9B-BBD6-61CE1C467129}"/>
              </a:ext>
            </a:extLst>
          </p:cNvPr>
          <p:cNvSpPr>
            <a:spLocks noGrp="1"/>
          </p:cNvSpPr>
          <p:nvPr>
            <p:ph sz="half" idx="1"/>
          </p:nvPr>
        </p:nvSpPr>
        <p:spPr>
          <a:xfrm>
            <a:off x="304800" y="1828800"/>
            <a:ext cx="4419600" cy="4302125"/>
          </a:xfrm>
        </p:spPr>
        <p:txBody>
          <a:bodyPr/>
          <a:lstStyle/>
          <a:p>
            <a:pPr marL="0" indent="0" algn="ctr">
              <a:buFont typeface="Wingdings" panose="05000000000000000000" pitchFamily="2" charset="2"/>
              <a:buNone/>
              <a:defRPr/>
            </a:pPr>
            <a:r>
              <a:rPr lang="en-US" dirty="0"/>
              <a:t>DO</a:t>
            </a:r>
          </a:p>
          <a:p>
            <a:pPr>
              <a:defRPr/>
            </a:pPr>
            <a:r>
              <a:rPr lang="en-US" sz="2400" dirty="0"/>
              <a:t>Remain calm</a:t>
            </a:r>
          </a:p>
          <a:p>
            <a:pPr>
              <a:defRPr/>
            </a:pPr>
            <a:r>
              <a:rPr lang="en-US" sz="2400" dirty="0"/>
              <a:t>Take your time</a:t>
            </a:r>
          </a:p>
          <a:p>
            <a:pPr>
              <a:defRPr/>
            </a:pPr>
            <a:r>
              <a:rPr lang="en-US" sz="2400" dirty="0"/>
              <a:t>Be respectful</a:t>
            </a:r>
          </a:p>
          <a:p>
            <a:pPr>
              <a:defRPr/>
            </a:pPr>
            <a:r>
              <a:rPr lang="en-US" sz="2400" dirty="0"/>
              <a:t>Be supportive</a:t>
            </a:r>
          </a:p>
          <a:p>
            <a:pPr>
              <a:defRPr/>
            </a:pPr>
            <a:r>
              <a:rPr lang="en-US" sz="2400" dirty="0"/>
              <a:t>Express desire to help</a:t>
            </a:r>
          </a:p>
          <a:p>
            <a:pPr>
              <a:defRPr/>
            </a:pPr>
            <a:r>
              <a:rPr lang="en-US" sz="2400" dirty="0"/>
              <a:t>Continually assess the situation</a:t>
            </a:r>
          </a:p>
          <a:p>
            <a:pPr>
              <a:defRPr/>
            </a:pPr>
            <a:r>
              <a:rPr lang="en-US" sz="2400" dirty="0"/>
              <a:t>Ask others causing agitation to leave area</a:t>
            </a:r>
          </a:p>
        </p:txBody>
      </p:sp>
      <p:sp>
        <p:nvSpPr>
          <p:cNvPr id="5" name="Content Placeholder 4">
            <a:extLst>
              <a:ext uri="{FF2B5EF4-FFF2-40B4-BE49-F238E27FC236}">
                <a16:creationId xmlns:a16="http://schemas.microsoft.com/office/drawing/2014/main" id="{70F6D972-1AF2-4AE5-AB72-A597B21F5BD4}"/>
              </a:ext>
            </a:extLst>
          </p:cNvPr>
          <p:cNvSpPr>
            <a:spLocks noGrp="1"/>
          </p:cNvSpPr>
          <p:nvPr>
            <p:ph sz="half" idx="2"/>
          </p:nvPr>
        </p:nvSpPr>
        <p:spPr>
          <a:xfrm>
            <a:off x="4495800" y="1828800"/>
            <a:ext cx="4191000" cy="4302125"/>
          </a:xfrm>
        </p:spPr>
        <p:txBody>
          <a:bodyPr/>
          <a:lstStyle/>
          <a:p>
            <a:pPr marL="0" indent="0" algn="ctr">
              <a:buFont typeface="Wingdings" panose="05000000000000000000" pitchFamily="2" charset="2"/>
              <a:buNone/>
              <a:defRPr/>
            </a:pPr>
            <a:r>
              <a:rPr lang="en-US" dirty="0"/>
              <a:t>DO</a:t>
            </a:r>
          </a:p>
          <a:p>
            <a:pPr>
              <a:defRPr/>
            </a:pPr>
            <a:r>
              <a:rPr lang="en-US" sz="2400" dirty="0"/>
              <a:t>Be supportive</a:t>
            </a:r>
          </a:p>
          <a:p>
            <a:pPr>
              <a:defRPr/>
            </a:pPr>
            <a:r>
              <a:rPr lang="en-US" sz="2400" dirty="0"/>
              <a:t>One person communicate with the person</a:t>
            </a:r>
          </a:p>
          <a:p>
            <a:pPr>
              <a:defRPr/>
            </a:pPr>
            <a:r>
              <a:rPr lang="en-US" sz="2400" dirty="0"/>
              <a:t>Focus on situation/ behavior not the person</a:t>
            </a:r>
          </a:p>
          <a:p>
            <a:pPr>
              <a:defRPr/>
            </a:pPr>
            <a:r>
              <a:rPr lang="en-US" sz="2400" dirty="0"/>
              <a:t>Give clear directions</a:t>
            </a:r>
          </a:p>
          <a:p>
            <a:pPr marL="0" indent="0">
              <a:buFont typeface="Wingdings" panose="05000000000000000000" pitchFamily="2" charset="2"/>
              <a:buNone/>
              <a:defRPr/>
            </a:pPr>
            <a:endParaRPr lang="en-US" sz="2400" dirty="0"/>
          </a:p>
        </p:txBody>
      </p:sp>
      <p:sp>
        <p:nvSpPr>
          <p:cNvPr id="4" name="Slide Number Placeholder 3">
            <a:extLst>
              <a:ext uri="{FF2B5EF4-FFF2-40B4-BE49-F238E27FC236}">
                <a16:creationId xmlns:a16="http://schemas.microsoft.com/office/drawing/2014/main" id="{097E8D80-D79A-49DA-BB42-472DA9992221}"/>
              </a:ext>
            </a:extLst>
          </p:cNvPr>
          <p:cNvSpPr>
            <a:spLocks noGrp="1"/>
          </p:cNvSpPr>
          <p:nvPr>
            <p:ph type="sldNum" sz="quarter" idx="12"/>
          </p:nvPr>
        </p:nvSpPr>
        <p:spPr/>
        <p:txBody>
          <a:bodyPr/>
          <a:lstStyle>
            <a:lvl1pPr>
              <a:defRPr>
                <a:solidFill>
                  <a:schemeClr val="tx1"/>
                </a:solidFill>
                <a:latin typeface="Verdana" panose="020B0604030504040204" pitchFamily="34" charset="0"/>
              </a:defRPr>
            </a:lvl1pPr>
            <a:lvl2pPr marL="742950" indent="-285750">
              <a:defRPr>
                <a:solidFill>
                  <a:schemeClr val="tx1"/>
                </a:solidFill>
                <a:latin typeface="Verdana" panose="020B0604030504040204" pitchFamily="34" charset="0"/>
              </a:defRPr>
            </a:lvl2pPr>
            <a:lvl3pPr marL="1143000" indent="-228600">
              <a:defRPr>
                <a:solidFill>
                  <a:schemeClr val="tx1"/>
                </a:solidFill>
                <a:latin typeface="Verdana" panose="020B0604030504040204" pitchFamily="34" charset="0"/>
              </a:defRPr>
            </a:lvl3pPr>
            <a:lvl4pPr marL="1600200" indent="-228600">
              <a:defRPr>
                <a:solidFill>
                  <a:schemeClr val="tx1"/>
                </a:solidFill>
                <a:latin typeface="Verdana" panose="020B0604030504040204" pitchFamily="34" charset="0"/>
              </a:defRPr>
            </a:lvl4pPr>
            <a:lvl5pPr marL="2057400" indent="-228600">
              <a:defRPr>
                <a:solidFill>
                  <a:schemeClr val="tx1"/>
                </a:solidFill>
                <a:latin typeface="Verdana" panose="020B0604030504040204" pitchFamily="34" charset="0"/>
              </a:defRPr>
            </a:lvl5pPr>
            <a:lvl6pPr marL="2514600" indent="-228600" eaLnBrk="0" fontAlgn="base" hangingPunct="0">
              <a:spcBef>
                <a:spcPct val="0"/>
              </a:spcBef>
              <a:spcAft>
                <a:spcPct val="0"/>
              </a:spcAft>
              <a:defRPr>
                <a:solidFill>
                  <a:schemeClr val="tx1"/>
                </a:solidFill>
                <a:latin typeface="Verdana" panose="020B0604030504040204" pitchFamily="34" charset="0"/>
              </a:defRPr>
            </a:lvl6pPr>
            <a:lvl7pPr marL="2971800" indent="-228600" eaLnBrk="0" fontAlgn="base" hangingPunct="0">
              <a:spcBef>
                <a:spcPct val="0"/>
              </a:spcBef>
              <a:spcAft>
                <a:spcPct val="0"/>
              </a:spcAft>
              <a:defRPr>
                <a:solidFill>
                  <a:schemeClr val="tx1"/>
                </a:solidFill>
                <a:latin typeface="Verdana" panose="020B0604030504040204" pitchFamily="34" charset="0"/>
              </a:defRPr>
            </a:lvl7pPr>
            <a:lvl8pPr marL="3429000" indent="-228600" eaLnBrk="0" fontAlgn="base" hangingPunct="0">
              <a:spcBef>
                <a:spcPct val="0"/>
              </a:spcBef>
              <a:spcAft>
                <a:spcPct val="0"/>
              </a:spcAft>
              <a:defRPr>
                <a:solidFill>
                  <a:schemeClr val="tx1"/>
                </a:solidFill>
                <a:latin typeface="Verdana" panose="020B0604030504040204" pitchFamily="34" charset="0"/>
              </a:defRPr>
            </a:lvl8pPr>
            <a:lvl9pPr marL="3886200" indent="-228600" eaLnBrk="0" fontAlgn="base" hangingPunct="0">
              <a:spcBef>
                <a:spcPct val="0"/>
              </a:spcBef>
              <a:spcAft>
                <a:spcPct val="0"/>
              </a:spcAft>
              <a:defRPr>
                <a:solidFill>
                  <a:schemeClr val="tx1"/>
                </a:solidFill>
                <a:latin typeface="Verdana" panose="020B0604030504040204" pitchFamily="34" charset="0"/>
              </a:defRPr>
            </a:lvl9pPr>
          </a:lstStyle>
          <a:p>
            <a:fld id="{B581C1FA-6E54-47E9-BDB6-8FE929CE9CBE}" type="slidenum">
              <a:rPr lang="en-US" altLang="en-US"/>
              <a:pPr/>
              <a:t>47</a:t>
            </a:fld>
            <a:endParaRPr lang="en-US" altLang="en-US"/>
          </a:p>
        </p:txBody>
      </p:sp>
    </p:spTree>
    <p:extLst>
      <p:ext uri="{BB962C8B-B14F-4D97-AF65-F5344CB8AC3E}">
        <p14:creationId xmlns:p14="http://schemas.microsoft.com/office/powerpoint/2010/main" val="1888065998"/>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Resources</a:t>
            </a:r>
          </a:p>
        </p:txBody>
      </p:sp>
      <p:sp>
        <p:nvSpPr>
          <p:cNvPr id="5" name="Content Placeholder 4"/>
          <p:cNvSpPr>
            <a:spLocks noGrp="1"/>
          </p:cNvSpPr>
          <p:nvPr>
            <p:ph idx="1"/>
          </p:nvPr>
        </p:nvSpPr>
        <p:spPr>
          <a:xfrm>
            <a:off x="228600" y="1481328"/>
            <a:ext cx="8686800" cy="4767071"/>
          </a:xfrm>
        </p:spPr>
        <p:txBody>
          <a:bodyPr>
            <a:normAutofit fontScale="85000" lnSpcReduction="20000"/>
          </a:bodyPr>
          <a:lstStyle/>
          <a:p>
            <a:pPr marL="109728" indent="0" algn="ctr">
              <a:buNone/>
            </a:pPr>
            <a:endParaRPr lang="en-US" sz="3600" b="1" dirty="0"/>
          </a:p>
          <a:p>
            <a:pPr marL="109728" indent="0" algn="ctr">
              <a:buNone/>
            </a:pPr>
            <a:endParaRPr lang="en-US" sz="3600" b="1" dirty="0"/>
          </a:p>
          <a:p>
            <a:pPr marL="109728" indent="0" algn="ctr">
              <a:spcAft>
                <a:spcPts val="1800"/>
              </a:spcAft>
              <a:buNone/>
            </a:pPr>
            <a:r>
              <a:rPr lang="en-US" sz="2800" dirty="0">
                <a:hlinkClick r:id="rId2"/>
              </a:rPr>
              <a:t>https://endhomelessness.org/homelessness-in-america/homelessness-statistics/state-of-homelessness-2020/</a:t>
            </a:r>
            <a:endParaRPr lang="en-US" sz="2800" dirty="0"/>
          </a:p>
          <a:p>
            <a:pPr marL="109728" indent="0" algn="ctr">
              <a:spcAft>
                <a:spcPts val="1800"/>
              </a:spcAft>
              <a:buNone/>
            </a:pPr>
            <a:r>
              <a:rPr lang="en-US" sz="3100" dirty="0">
                <a:hlinkClick r:id="rId3"/>
              </a:rPr>
              <a:t>http://nationalhomeless.org</a:t>
            </a:r>
            <a:endParaRPr lang="en-US" sz="3100" dirty="0"/>
          </a:p>
          <a:p>
            <a:pPr marL="109728" indent="0" algn="ctr">
              <a:spcAft>
                <a:spcPts val="1800"/>
              </a:spcAft>
              <a:buNone/>
            </a:pPr>
            <a:r>
              <a:rPr lang="en-US" sz="3100" dirty="0">
                <a:hlinkClick r:id="rId4"/>
              </a:rPr>
              <a:t>www.wellness-coalition.org</a:t>
            </a:r>
            <a:endParaRPr lang="en-US" sz="3100" dirty="0"/>
          </a:p>
          <a:p>
            <a:pPr marL="109728" indent="0" algn="ctr">
              <a:spcAft>
                <a:spcPts val="1800"/>
              </a:spcAft>
              <a:buNone/>
            </a:pPr>
            <a:r>
              <a:rPr lang="en-US" sz="3100" dirty="0"/>
              <a:t>National Health Care for the Homeless Coalition</a:t>
            </a:r>
          </a:p>
          <a:p>
            <a:pPr marL="109728" indent="0" algn="ctr">
              <a:spcAft>
                <a:spcPts val="1800"/>
              </a:spcAft>
              <a:buNone/>
            </a:pPr>
            <a:r>
              <a:rPr lang="en-US" sz="3100" dirty="0"/>
              <a:t>National Alliance to End Homelessness</a:t>
            </a:r>
          </a:p>
          <a:p>
            <a:pPr marL="109728" indent="0" algn="ctr">
              <a:spcAft>
                <a:spcPts val="1800"/>
              </a:spcAft>
              <a:buNone/>
            </a:pPr>
            <a:endParaRPr lang="en-US" sz="3100" dirty="0"/>
          </a:p>
          <a:p>
            <a:pPr marL="109728" indent="0" algn="ctr">
              <a:spcAft>
                <a:spcPts val="1800"/>
              </a:spcAft>
              <a:buNone/>
            </a:pPr>
            <a:endParaRPr lang="en-US" sz="3100" dirty="0"/>
          </a:p>
          <a:p>
            <a:pPr marL="109728" indent="0" algn="ctr">
              <a:buNone/>
            </a:pPr>
            <a:endParaRPr lang="en-US" sz="4400" b="1" dirty="0"/>
          </a:p>
        </p:txBody>
      </p:sp>
    </p:spTree>
    <p:extLst>
      <p:ext uri="{BB962C8B-B14F-4D97-AF65-F5344CB8AC3E}">
        <p14:creationId xmlns:p14="http://schemas.microsoft.com/office/powerpoint/2010/main" val="34573308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177F84-1686-48A1-9370-30D403696EFC}"/>
              </a:ext>
            </a:extLst>
          </p:cNvPr>
          <p:cNvSpPr>
            <a:spLocks noGrp="1"/>
          </p:cNvSpPr>
          <p:nvPr>
            <p:ph type="ctrTitle" sz="quarter"/>
          </p:nvPr>
        </p:nvSpPr>
        <p:spPr>
          <a:xfrm>
            <a:off x="609600" y="762000"/>
            <a:ext cx="7772400" cy="2667000"/>
          </a:xfrm>
        </p:spPr>
        <p:txBody>
          <a:bodyPr/>
          <a:lstStyle/>
          <a:p>
            <a:r>
              <a:rPr lang="en-US" dirty="0"/>
              <a:t>Characteristics of People Experiencing Homelessness</a:t>
            </a:r>
          </a:p>
        </p:txBody>
      </p:sp>
      <p:sp>
        <p:nvSpPr>
          <p:cNvPr id="3" name="Subtitle 2">
            <a:extLst>
              <a:ext uri="{FF2B5EF4-FFF2-40B4-BE49-F238E27FC236}">
                <a16:creationId xmlns:a16="http://schemas.microsoft.com/office/drawing/2014/main" id="{9C6A815F-8EEA-411D-95B1-72326DC37B0D}"/>
              </a:ext>
            </a:extLst>
          </p:cNvPr>
          <p:cNvSpPr>
            <a:spLocks noGrp="1"/>
          </p:cNvSpPr>
          <p:nvPr>
            <p:ph type="subTitle" sz="quarter" idx="1"/>
          </p:nvPr>
        </p:nvSpPr>
        <p:spPr/>
        <p:txBody>
          <a:bodyPr/>
          <a:lstStyle/>
          <a:p>
            <a:endParaRPr lang="en-US" dirty="0"/>
          </a:p>
        </p:txBody>
      </p:sp>
      <p:sp>
        <p:nvSpPr>
          <p:cNvPr id="4" name="Slide Number Placeholder 3">
            <a:extLst>
              <a:ext uri="{FF2B5EF4-FFF2-40B4-BE49-F238E27FC236}">
                <a16:creationId xmlns:a16="http://schemas.microsoft.com/office/drawing/2014/main" id="{6986A346-1E41-4F1C-9973-7B9CE4234404}"/>
              </a:ext>
            </a:extLst>
          </p:cNvPr>
          <p:cNvSpPr>
            <a:spLocks noGrp="1"/>
          </p:cNvSpPr>
          <p:nvPr>
            <p:ph type="sldNum" sz="quarter" idx="12"/>
          </p:nvPr>
        </p:nvSpPr>
        <p:spPr/>
        <p:txBody>
          <a:bodyPr/>
          <a:lstStyle/>
          <a:p>
            <a:pPr>
              <a:defRPr/>
            </a:pPr>
            <a:fld id="{685A465C-CE7A-4F27-9B4C-D4A7A7C14C6E}" type="slidenum">
              <a:rPr lang="en-US" smtClean="0"/>
              <a:pPr>
                <a:defRPr/>
              </a:pPr>
              <a:t>5</a:t>
            </a:fld>
            <a:endParaRPr lang="en-US" dirty="0"/>
          </a:p>
        </p:txBody>
      </p:sp>
    </p:spTree>
    <p:extLst>
      <p:ext uri="{BB962C8B-B14F-4D97-AF65-F5344CB8AC3E}">
        <p14:creationId xmlns:p14="http://schemas.microsoft.com/office/powerpoint/2010/main" val="167271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B1DFBE-B282-4F80-AF7D-FD1060B46EC9}"/>
              </a:ext>
            </a:extLst>
          </p:cNvPr>
          <p:cNvSpPr>
            <a:spLocks noGrp="1"/>
          </p:cNvSpPr>
          <p:nvPr>
            <p:ph type="title"/>
          </p:nvPr>
        </p:nvSpPr>
        <p:spPr/>
        <p:txBody>
          <a:bodyPr/>
          <a:lstStyle/>
          <a:p>
            <a:r>
              <a:rPr lang="en-US" sz="4000" dirty="0">
                <a:solidFill>
                  <a:schemeClr val="accent6">
                    <a:lumMod val="40000"/>
                    <a:lumOff val="60000"/>
                  </a:schemeClr>
                </a:solidFill>
              </a:rPr>
              <a:t>How Do We Define Homelessness?</a:t>
            </a:r>
            <a:endParaRPr lang="en-US" dirty="0">
              <a:solidFill>
                <a:schemeClr val="accent6">
                  <a:lumMod val="40000"/>
                  <a:lumOff val="60000"/>
                </a:schemeClr>
              </a:solidFill>
            </a:endParaRPr>
          </a:p>
        </p:txBody>
      </p:sp>
      <p:sp>
        <p:nvSpPr>
          <p:cNvPr id="3" name="Content Placeholder 2">
            <a:extLst>
              <a:ext uri="{FF2B5EF4-FFF2-40B4-BE49-F238E27FC236}">
                <a16:creationId xmlns:a16="http://schemas.microsoft.com/office/drawing/2014/main" id="{D919BDA4-7726-4DDA-9C1A-108FCB7BE2F6}"/>
              </a:ext>
            </a:extLst>
          </p:cNvPr>
          <p:cNvSpPr>
            <a:spLocks noGrp="1"/>
          </p:cNvSpPr>
          <p:nvPr>
            <p:ph idx="1"/>
          </p:nvPr>
        </p:nvSpPr>
        <p:spPr>
          <a:xfrm>
            <a:off x="457200" y="1600200"/>
            <a:ext cx="8229600" cy="4643438"/>
          </a:xfrm>
        </p:spPr>
        <p:txBody>
          <a:bodyPr/>
          <a:lstStyle/>
          <a:p>
            <a:r>
              <a:rPr lang="en-US" dirty="0">
                <a:effectLst/>
              </a:rPr>
              <a:t>Depends on who you ask!</a:t>
            </a:r>
          </a:p>
          <a:p>
            <a:pPr>
              <a:spcBef>
                <a:spcPts val="1200"/>
              </a:spcBef>
            </a:pPr>
            <a:r>
              <a:rPr lang="en-US" dirty="0">
                <a:effectLst/>
              </a:rPr>
              <a:t>There is more than one “official” definition of homelessness</a:t>
            </a:r>
          </a:p>
          <a:p>
            <a:pPr>
              <a:spcBef>
                <a:spcPts val="1200"/>
              </a:spcBef>
            </a:pPr>
            <a:r>
              <a:rPr lang="en-US" dirty="0">
                <a:effectLst/>
              </a:rPr>
              <a:t>Various federal agencies use different definitions of homelessness</a:t>
            </a:r>
          </a:p>
          <a:p>
            <a:r>
              <a:rPr lang="en-US" dirty="0">
                <a:effectLst/>
              </a:rPr>
              <a:t>Definitions affect how state and local programs determine eligibility for individuals and families </a:t>
            </a:r>
          </a:p>
        </p:txBody>
      </p:sp>
      <p:sp>
        <p:nvSpPr>
          <p:cNvPr id="4" name="Slide Number Placeholder 3">
            <a:extLst>
              <a:ext uri="{FF2B5EF4-FFF2-40B4-BE49-F238E27FC236}">
                <a16:creationId xmlns:a16="http://schemas.microsoft.com/office/drawing/2014/main" id="{4D648C43-0968-4817-9A07-C6961C2558C6}"/>
              </a:ext>
            </a:extLst>
          </p:cNvPr>
          <p:cNvSpPr>
            <a:spLocks noGrp="1"/>
          </p:cNvSpPr>
          <p:nvPr>
            <p:ph type="sldNum" sz="quarter" idx="12"/>
          </p:nvPr>
        </p:nvSpPr>
        <p:spPr/>
        <p:txBody>
          <a:bodyPr/>
          <a:lstStyle/>
          <a:p>
            <a:pPr>
              <a:defRPr/>
            </a:pPr>
            <a:fld id="{E948067B-A861-4E6C-A52D-4B2C1C33D187}" type="slidenum">
              <a:rPr lang="en-US" smtClean="0"/>
              <a:pPr>
                <a:defRPr/>
              </a:pPr>
              <a:t>6</a:t>
            </a:fld>
            <a:endParaRPr lang="en-US"/>
          </a:p>
        </p:txBody>
      </p:sp>
    </p:spTree>
    <p:extLst>
      <p:ext uri="{BB962C8B-B14F-4D97-AF65-F5344CB8AC3E}">
        <p14:creationId xmlns:p14="http://schemas.microsoft.com/office/powerpoint/2010/main" val="13940490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357910-0D45-40F5-BE9E-FC8E9D561CBA}"/>
              </a:ext>
            </a:extLst>
          </p:cNvPr>
          <p:cNvSpPr>
            <a:spLocks noGrp="1"/>
          </p:cNvSpPr>
          <p:nvPr>
            <p:ph type="title"/>
          </p:nvPr>
        </p:nvSpPr>
        <p:spPr/>
        <p:txBody>
          <a:bodyPr/>
          <a:lstStyle/>
          <a:p>
            <a:r>
              <a:rPr lang="en-US" sz="4000" dirty="0">
                <a:solidFill>
                  <a:schemeClr val="accent6">
                    <a:lumMod val="40000"/>
                    <a:lumOff val="60000"/>
                  </a:schemeClr>
                </a:solidFill>
              </a:rPr>
              <a:t>How Do We Define Homelessness?</a:t>
            </a:r>
            <a:endParaRPr lang="en-US" dirty="0">
              <a:solidFill>
                <a:schemeClr val="accent6">
                  <a:lumMod val="40000"/>
                  <a:lumOff val="60000"/>
                </a:schemeClr>
              </a:solidFill>
            </a:endParaRPr>
          </a:p>
        </p:txBody>
      </p:sp>
      <p:sp>
        <p:nvSpPr>
          <p:cNvPr id="3" name="Content Placeholder 2">
            <a:extLst>
              <a:ext uri="{FF2B5EF4-FFF2-40B4-BE49-F238E27FC236}">
                <a16:creationId xmlns:a16="http://schemas.microsoft.com/office/drawing/2014/main" id="{2188CE67-306B-48B9-8B3E-D9406D6418E8}"/>
              </a:ext>
            </a:extLst>
          </p:cNvPr>
          <p:cNvSpPr>
            <a:spLocks noGrp="1"/>
          </p:cNvSpPr>
          <p:nvPr>
            <p:ph idx="1"/>
          </p:nvPr>
        </p:nvSpPr>
        <p:spPr>
          <a:xfrm>
            <a:off x="457200" y="1905000"/>
            <a:ext cx="8229600" cy="4225925"/>
          </a:xfrm>
        </p:spPr>
        <p:txBody>
          <a:bodyPr/>
          <a:lstStyle/>
          <a:p>
            <a:r>
              <a:rPr lang="en-US" dirty="0">
                <a:effectLst/>
              </a:rPr>
              <a:t>The U.S. Department of Housing and Urban Development (HUD) uses a very limited definition of homelessness</a:t>
            </a:r>
          </a:p>
          <a:p>
            <a:r>
              <a:rPr lang="en-US" dirty="0">
                <a:effectLst/>
              </a:rPr>
              <a:t>Reference the Homeless Emergency Assistance and Rapid Transition to Housing (HEARTH) Act</a:t>
            </a:r>
            <a:endParaRPr lang="en-US" dirty="0"/>
          </a:p>
        </p:txBody>
      </p:sp>
      <p:sp>
        <p:nvSpPr>
          <p:cNvPr id="4" name="Slide Number Placeholder 3">
            <a:extLst>
              <a:ext uri="{FF2B5EF4-FFF2-40B4-BE49-F238E27FC236}">
                <a16:creationId xmlns:a16="http://schemas.microsoft.com/office/drawing/2014/main" id="{818BF58B-36B9-40CF-8E31-2704AF3354B5}"/>
              </a:ext>
            </a:extLst>
          </p:cNvPr>
          <p:cNvSpPr>
            <a:spLocks noGrp="1"/>
          </p:cNvSpPr>
          <p:nvPr>
            <p:ph type="sldNum" sz="quarter" idx="12"/>
          </p:nvPr>
        </p:nvSpPr>
        <p:spPr/>
        <p:txBody>
          <a:bodyPr/>
          <a:lstStyle/>
          <a:p>
            <a:pPr>
              <a:defRPr/>
            </a:pPr>
            <a:fld id="{E948067B-A861-4E6C-A52D-4B2C1C33D187}" type="slidenum">
              <a:rPr lang="en-US" smtClean="0"/>
              <a:pPr>
                <a:defRPr/>
              </a:pPr>
              <a:t>7</a:t>
            </a:fld>
            <a:endParaRPr lang="en-US"/>
          </a:p>
        </p:txBody>
      </p:sp>
    </p:spTree>
    <p:extLst>
      <p:ext uri="{BB962C8B-B14F-4D97-AF65-F5344CB8AC3E}">
        <p14:creationId xmlns:p14="http://schemas.microsoft.com/office/powerpoint/2010/main" val="1865651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640B91-E4FA-49EC-A802-4775E35042E6}"/>
              </a:ext>
            </a:extLst>
          </p:cNvPr>
          <p:cNvSpPr>
            <a:spLocks noGrp="1"/>
          </p:cNvSpPr>
          <p:nvPr>
            <p:ph type="title"/>
          </p:nvPr>
        </p:nvSpPr>
        <p:spPr>
          <a:xfrm>
            <a:off x="457200" y="277813"/>
            <a:ext cx="8229600" cy="1093787"/>
          </a:xfrm>
        </p:spPr>
        <p:txBody>
          <a:bodyPr/>
          <a:lstStyle/>
          <a:p>
            <a:r>
              <a:rPr lang="en-US" sz="4000" dirty="0"/>
              <a:t>HUD Definition</a:t>
            </a:r>
            <a:endParaRPr lang="en-US" dirty="0"/>
          </a:p>
        </p:txBody>
      </p:sp>
      <p:sp>
        <p:nvSpPr>
          <p:cNvPr id="3" name="Content Placeholder 2">
            <a:extLst>
              <a:ext uri="{FF2B5EF4-FFF2-40B4-BE49-F238E27FC236}">
                <a16:creationId xmlns:a16="http://schemas.microsoft.com/office/drawing/2014/main" id="{C0B0E95C-5E76-42C7-B6BF-9F643A6DFCED}"/>
              </a:ext>
            </a:extLst>
          </p:cNvPr>
          <p:cNvSpPr>
            <a:spLocks noGrp="1"/>
          </p:cNvSpPr>
          <p:nvPr>
            <p:ph idx="1"/>
          </p:nvPr>
        </p:nvSpPr>
        <p:spPr>
          <a:xfrm>
            <a:off x="457200" y="1353207"/>
            <a:ext cx="8229600" cy="4530725"/>
          </a:xfrm>
        </p:spPr>
        <p:txBody>
          <a:bodyPr/>
          <a:lstStyle/>
          <a:p>
            <a:pPr marL="0" indent="0">
              <a:buNone/>
            </a:pPr>
            <a:r>
              <a:rPr lang="en-US" u="sng" dirty="0"/>
              <a:t>Literally Homeless</a:t>
            </a:r>
            <a:r>
              <a:rPr lang="en-US" dirty="0"/>
              <a:t>:</a:t>
            </a:r>
          </a:p>
          <a:p>
            <a:pPr marL="640080" indent="-514350">
              <a:buFont typeface="+mj-lt"/>
              <a:buAutoNum type="arabicPeriod"/>
            </a:pPr>
            <a:r>
              <a:rPr lang="en-US" dirty="0"/>
              <a:t>An individual or family with a primary nighttime residence that is a public or private place not designed for or ordinarily used as a regular sleeping accommodation for human beings, including a car, park, abandoned building, bus or train station, airport, or outdoors camping ground (on the street).</a:t>
            </a:r>
          </a:p>
        </p:txBody>
      </p:sp>
      <p:sp>
        <p:nvSpPr>
          <p:cNvPr id="4" name="Slide Number Placeholder 3">
            <a:extLst>
              <a:ext uri="{FF2B5EF4-FFF2-40B4-BE49-F238E27FC236}">
                <a16:creationId xmlns:a16="http://schemas.microsoft.com/office/drawing/2014/main" id="{17091260-D088-4C6F-8763-26A645EC521E}"/>
              </a:ext>
            </a:extLst>
          </p:cNvPr>
          <p:cNvSpPr>
            <a:spLocks noGrp="1"/>
          </p:cNvSpPr>
          <p:nvPr>
            <p:ph type="sldNum" sz="quarter" idx="12"/>
          </p:nvPr>
        </p:nvSpPr>
        <p:spPr/>
        <p:txBody>
          <a:bodyPr/>
          <a:lstStyle/>
          <a:p>
            <a:pPr>
              <a:defRPr/>
            </a:pPr>
            <a:fld id="{E948067B-A861-4E6C-A52D-4B2C1C33D187}" type="slidenum">
              <a:rPr lang="en-US" smtClean="0"/>
              <a:pPr>
                <a:defRPr/>
              </a:pPr>
              <a:t>8</a:t>
            </a:fld>
            <a:endParaRPr lang="en-US"/>
          </a:p>
        </p:txBody>
      </p:sp>
    </p:spTree>
    <p:extLst>
      <p:ext uri="{BB962C8B-B14F-4D97-AF65-F5344CB8AC3E}">
        <p14:creationId xmlns:p14="http://schemas.microsoft.com/office/powerpoint/2010/main" val="2962814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1F305D-5966-4F35-865E-2A76D9B7DE13}"/>
              </a:ext>
            </a:extLst>
          </p:cNvPr>
          <p:cNvSpPr>
            <a:spLocks noGrp="1"/>
          </p:cNvSpPr>
          <p:nvPr>
            <p:ph type="title"/>
          </p:nvPr>
        </p:nvSpPr>
        <p:spPr/>
        <p:txBody>
          <a:bodyPr/>
          <a:lstStyle/>
          <a:p>
            <a:r>
              <a:rPr lang="en-US" dirty="0"/>
              <a:t>HUD Definitions</a:t>
            </a:r>
          </a:p>
        </p:txBody>
      </p:sp>
      <p:sp>
        <p:nvSpPr>
          <p:cNvPr id="3" name="Content Placeholder 2">
            <a:extLst>
              <a:ext uri="{FF2B5EF4-FFF2-40B4-BE49-F238E27FC236}">
                <a16:creationId xmlns:a16="http://schemas.microsoft.com/office/drawing/2014/main" id="{FFCCBD4F-4ECF-4C56-B674-24D8A9BB70E4}"/>
              </a:ext>
            </a:extLst>
          </p:cNvPr>
          <p:cNvSpPr>
            <a:spLocks noGrp="1"/>
          </p:cNvSpPr>
          <p:nvPr>
            <p:ph idx="1"/>
          </p:nvPr>
        </p:nvSpPr>
        <p:spPr>
          <a:xfrm>
            <a:off x="457200" y="1600200"/>
            <a:ext cx="8001000" cy="4530725"/>
          </a:xfrm>
        </p:spPr>
        <p:txBody>
          <a:bodyPr/>
          <a:lstStyle/>
          <a:p>
            <a:pPr marL="514350" indent="-514350">
              <a:buFont typeface="+mj-lt"/>
              <a:buAutoNum type="arabicPeriod" startAt="2"/>
            </a:pPr>
            <a:r>
              <a:rPr lang="en-US" sz="3000" dirty="0">
                <a:effectLst/>
                <a:latin typeface="Comic Sans MS" panose="030F0702030302020204" pitchFamily="66" charset="0"/>
                <a:ea typeface="Times New Roman" panose="02020603050405020304" pitchFamily="18" charset="0"/>
                <a:cs typeface="Calibri" panose="020F0502020204030204" pitchFamily="34" charset="0"/>
              </a:rPr>
              <a:t>An individual or family living in a supervised publicly or privately-operated emergency shelter designated to provide temporary living arrangements—including emergency shelters, Safe Havens, and hotels and motels paid for by charitable organizations or by federal, state, or local government programs for low-income individuals. (temporary shelter)</a:t>
            </a:r>
            <a:endParaRPr lang="en-US" sz="3000" dirty="0">
              <a:effectLst/>
              <a:ea typeface="Times New Roman" panose="02020603050405020304" pitchFamily="18" charset="0"/>
              <a:cs typeface="Calibri" panose="020F0502020204030204" pitchFamily="34" charset="0"/>
            </a:endParaRPr>
          </a:p>
          <a:p>
            <a:pPr marL="0" indent="0">
              <a:buNone/>
            </a:pPr>
            <a:endParaRPr lang="en-US" dirty="0"/>
          </a:p>
        </p:txBody>
      </p:sp>
      <p:sp>
        <p:nvSpPr>
          <p:cNvPr id="4" name="Slide Number Placeholder 3">
            <a:extLst>
              <a:ext uri="{FF2B5EF4-FFF2-40B4-BE49-F238E27FC236}">
                <a16:creationId xmlns:a16="http://schemas.microsoft.com/office/drawing/2014/main" id="{5BEBC4E0-F175-446B-8F68-14EE52088039}"/>
              </a:ext>
            </a:extLst>
          </p:cNvPr>
          <p:cNvSpPr>
            <a:spLocks noGrp="1"/>
          </p:cNvSpPr>
          <p:nvPr>
            <p:ph type="sldNum" sz="quarter" idx="12"/>
          </p:nvPr>
        </p:nvSpPr>
        <p:spPr/>
        <p:txBody>
          <a:bodyPr/>
          <a:lstStyle/>
          <a:p>
            <a:pPr>
              <a:defRPr/>
            </a:pPr>
            <a:fld id="{E948067B-A861-4E6C-A52D-4B2C1C33D187}" type="slidenum">
              <a:rPr lang="en-US" smtClean="0"/>
              <a:pPr>
                <a:defRPr/>
              </a:pPr>
              <a:t>9</a:t>
            </a:fld>
            <a:endParaRPr lang="en-US" dirty="0"/>
          </a:p>
        </p:txBody>
      </p:sp>
    </p:spTree>
    <p:extLst>
      <p:ext uri="{BB962C8B-B14F-4D97-AF65-F5344CB8AC3E}">
        <p14:creationId xmlns:p14="http://schemas.microsoft.com/office/powerpoint/2010/main" val="472719138"/>
      </p:ext>
    </p:extLst>
  </p:cSld>
  <p:clrMapOvr>
    <a:masterClrMapping/>
  </p:clrMapOvr>
</p:sld>
</file>

<file path=ppt/theme/theme1.xml><?xml version="1.0" encoding="utf-8"?>
<a:theme xmlns:a="http://schemas.openxmlformats.org/drawingml/2006/main" name="Globe">
  <a:themeElements>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fontScheme name="Globe">
      <a:majorFont>
        <a:latin typeface="Comic Sans MS"/>
        <a:ea typeface=""/>
        <a:cs typeface=""/>
      </a:majorFont>
      <a:minorFont>
        <a:latin typeface="Comic Sans M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Globe 1">
        <a:dk1>
          <a:srgbClr val="622100"/>
        </a:dk1>
        <a:lt1>
          <a:srgbClr val="FFFFFF"/>
        </a:lt1>
        <a:dk2>
          <a:srgbClr val="800000"/>
        </a:dk2>
        <a:lt2>
          <a:srgbClr val="FFFFCC"/>
        </a:lt2>
        <a:accent1>
          <a:srgbClr val="E42B00"/>
        </a:accent1>
        <a:accent2>
          <a:srgbClr val="996600"/>
        </a:accent2>
        <a:accent3>
          <a:srgbClr val="C0AAAA"/>
        </a:accent3>
        <a:accent4>
          <a:srgbClr val="DADADA"/>
        </a:accent4>
        <a:accent5>
          <a:srgbClr val="EFACAA"/>
        </a:accent5>
        <a:accent6>
          <a:srgbClr val="8A5C00"/>
        </a:accent6>
        <a:hlink>
          <a:srgbClr val="FADF6C"/>
        </a:hlink>
        <a:folHlink>
          <a:srgbClr val="FF9900"/>
        </a:folHlink>
      </a:clrScheme>
      <a:clrMap bg1="dk2" tx1="lt1" bg2="dk1" tx2="lt2" accent1="accent1" accent2="accent2" accent3="accent3" accent4="accent4" accent5="accent5" accent6="accent6" hlink="hlink" folHlink="folHlink"/>
    </a:extraClrScheme>
    <a:extraClrScheme>
      <a:clrScheme name="Globe 2">
        <a:dk1>
          <a:srgbClr val="5F4545"/>
        </a:dk1>
        <a:lt1>
          <a:srgbClr val="FFFFFF"/>
        </a:lt1>
        <a:dk2>
          <a:srgbClr val="8F6969"/>
        </a:dk2>
        <a:lt2>
          <a:srgbClr val="FFFFCC"/>
        </a:lt2>
        <a:accent1>
          <a:srgbClr val="CC6600"/>
        </a:accent1>
        <a:accent2>
          <a:srgbClr val="924C0C"/>
        </a:accent2>
        <a:accent3>
          <a:srgbClr val="C6B9B9"/>
        </a:accent3>
        <a:accent4>
          <a:srgbClr val="DADADA"/>
        </a:accent4>
        <a:accent5>
          <a:srgbClr val="E2B8AA"/>
        </a:accent5>
        <a:accent6>
          <a:srgbClr val="84440A"/>
        </a:accent6>
        <a:hlink>
          <a:srgbClr val="CFD375"/>
        </a:hlink>
        <a:folHlink>
          <a:srgbClr val="98BB91"/>
        </a:folHlink>
      </a:clrScheme>
      <a:clrMap bg1="dk2" tx1="lt1" bg2="dk1" tx2="lt2" accent1="accent1" accent2="accent2" accent3="accent3" accent4="accent4" accent5="accent5" accent6="accent6" hlink="hlink" folHlink="folHlink"/>
    </a:extraClrScheme>
    <a:extraClrScheme>
      <a:clrScheme name="Globe 3">
        <a:dk1>
          <a:srgbClr val="003B76"/>
        </a:dk1>
        <a:lt1>
          <a:srgbClr val="FFFFFF"/>
        </a:lt1>
        <a:dk2>
          <a:srgbClr val="0066CC"/>
        </a:dk2>
        <a:lt2>
          <a:srgbClr val="CCECFF"/>
        </a:lt2>
        <a:accent1>
          <a:srgbClr val="33CCCC"/>
        </a:accent1>
        <a:accent2>
          <a:srgbClr val="66CCFF"/>
        </a:accent2>
        <a:accent3>
          <a:srgbClr val="AAB8E2"/>
        </a:accent3>
        <a:accent4>
          <a:srgbClr val="DADADA"/>
        </a:accent4>
        <a:accent5>
          <a:srgbClr val="ADE2E2"/>
        </a:accent5>
        <a:accent6>
          <a:srgbClr val="5CB9E7"/>
        </a:accent6>
        <a:hlink>
          <a:srgbClr val="FFFFCC"/>
        </a:hlink>
        <a:folHlink>
          <a:srgbClr val="FFCC66"/>
        </a:folHlink>
      </a:clrScheme>
      <a:clrMap bg1="dk2" tx1="lt1" bg2="dk1" tx2="lt2" accent1="accent1" accent2="accent2" accent3="accent3" accent4="accent4" accent5="accent5" accent6="accent6" hlink="hlink" folHlink="folHlink"/>
    </a:extraClrScheme>
    <a:extraClrScheme>
      <a:clrScheme name="Globe 4">
        <a:dk1>
          <a:srgbClr val="005856"/>
        </a:dk1>
        <a:lt1>
          <a:srgbClr val="FFFFFF"/>
        </a:lt1>
        <a:dk2>
          <a:srgbClr val="008080"/>
        </a:dk2>
        <a:lt2>
          <a:srgbClr val="FFFFCC"/>
        </a:lt2>
        <a:accent1>
          <a:srgbClr val="0099CC"/>
        </a:accent1>
        <a:accent2>
          <a:srgbClr val="00CCFF"/>
        </a:accent2>
        <a:accent3>
          <a:srgbClr val="AAC0C0"/>
        </a:accent3>
        <a:accent4>
          <a:srgbClr val="DADADA"/>
        </a:accent4>
        <a:accent5>
          <a:srgbClr val="AACAE2"/>
        </a:accent5>
        <a:accent6>
          <a:srgbClr val="00B9E7"/>
        </a:accent6>
        <a:hlink>
          <a:srgbClr val="1ACE9F"/>
        </a:hlink>
        <a:folHlink>
          <a:srgbClr val="948CCE"/>
        </a:folHlink>
      </a:clrScheme>
      <a:clrMap bg1="dk2" tx1="lt1" bg2="dk1" tx2="lt2" accent1="accent1" accent2="accent2" accent3="accent3" accent4="accent4" accent5="accent5" accent6="accent6" hlink="hlink" folHlink="folHlink"/>
    </a:extraClrScheme>
    <a:extraClrScheme>
      <a:clrScheme name="Globe 5">
        <a:dk1>
          <a:srgbClr val="3C5436"/>
        </a:dk1>
        <a:lt1>
          <a:srgbClr val="FFFFFF"/>
        </a:lt1>
        <a:dk2>
          <a:srgbClr val="5F8656"/>
        </a:dk2>
        <a:lt2>
          <a:srgbClr val="D6D8C0"/>
        </a:lt2>
        <a:accent1>
          <a:srgbClr val="61733D"/>
        </a:accent1>
        <a:accent2>
          <a:srgbClr val="324A39"/>
        </a:accent2>
        <a:accent3>
          <a:srgbClr val="B6C3B4"/>
        </a:accent3>
        <a:accent4>
          <a:srgbClr val="DADADA"/>
        </a:accent4>
        <a:accent5>
          <a:srgbClr val="B7BCAF"/>
        </a:accent5>
        <a:accent6>
          <a:srgbClr val="2C4233"/>
        </a:accent6>
        <a:hlink>
          <a:srgbClr val="73D588"/>
        </a:hlink>
        <a:folHlink>
          <a:srgbClr val="6F99B9"/>
        </a:folHlink>
      </a:clrScheme>
      <a:clrMap bg1="dk2" tx1="lt1" bg2="dk1" tx2="lt2" accent1="accent1" accent2="accent2" accent3="accent3" accent4="accent4" accent5="accent5" accent6="accent6" hlink="hlink" folHlink="folHlink"/>
    </a:extraClrScheme>
    <a:extraClrScheme>
      <a:clrScheme name="Globe 6">
        <a:dk1>
          <a:srgbClr val="5B7B65"/>
        </a:dk1>
        <a:lt1>
          <a:srgbClr val="FFFFFF"/>
        </a:lt1>
        <a:dk2>
          <a:srgbClr val="9ABE9D"/>
        </a:dk2>
        <a:lt2>
          <a:srgbClr val="336600"/>
        </a:lt2>
        <a:accent1>
          <a:srgbClr val="00CC66"/>
        </a:accent1>
        <a:accent2>
          <a:srgbClr val="4E7050"/>
        </a:accent2>
        <a:accent3>
          <a:srgbClr val="CADBCC"/>
        </a:accent3>
        <a:accent4>
          <a:srgbClr val="DADADA"/>
        </a:accent4>
        <a:accent5>
          <a:srgbClr val="AAE2B8"/>
        </a:accent5>
        <a:accent6>
          <a:srgbClr val="466548"/>
        </a:accent6>
        <a:hlink>
          <a:srgbClr val="FFFFCC"/>
        </a:hlink>
        <a:folHlink>
          <a:srgbClr val="9CE8A3"/>
        </a:folHlink>
      </a:clrScheme>
      <a:clrMap bg1="dk2" tx1="lt1" bg2="dk1" tx2="lt2" accent1="accent1" accent2="accent2" accent3="accent3" accent4="accent4" accent5="accent5" accent6="accent6" hlink="hlink" folHlink="folHlink"/>
    </a:extraClrScheme>
    <a:extraClrScheme>
      <a:clrScheme name="Globe 7">
        <a:dk1>
          <a:srgbClr val="4C4E44"/>
        </a:dk1>
        <a:lt1>
          <a:srgbClr val="FFFFFF"/>
        </a:lt1>
        <a:dk2>
          <a:srgbClr val="686B5D"/>
        </a:dk2>
        <a:lt2>
          <a:srgbClr val="D6D5C6"/>
        </a:lt2>
        <a:accent1>
          <a:srgbClr val="898D79"/>
        </a:accent1>
        <a:accent2>
          <a:srgbClr val="4D4F45"/>
        </a:accent2>
        <a:accent3>
          <a:srgbClr val="B9BAB6"/>
        </a:accent3>
        <a:accent4>
          <a:srgbClr val="DADADA"/>
        </a:accent4>
        <a:accent5>
          <a:srgbClr val="C4C5BE"/>
        </a:accent5>
        <a:accent6>
          <a:srgbClr val="45473E"/>
        </a:accent6>
        <a:hlink>
          <a:srgbClr val="58BE67"/>
        </a:hlink>
        <a:folHlink>
          <a:srgbClr val="C0C640"/>
        </a:folHlink>
      </a:clrScheme>
      <a:clrMap bg1="dk2" tx1="lt1" bg2="dk1" tx2="lt2" accent1="accent1" accent2="accent2" accent3="accent3" accent4="accent4" accent5="accent5" accent6="accent6" hlink="hlink" folHlink="folHlink"/>
    </a:extraClrScheme>
    <a:extraClrScheme>
      <a:clrScheme name="Globe 8">
        <a:dk1>
          <a:srgbClr val="000000"/>
        </a:dk1>
        <a:lt1>
          <a:srgbClr val="FFFFDD"/>
        </a:lt1>
        <a:dk2>
          <a:srgbClr val="000000"/>
        </a:dk2>
        <a:lt2>
          <a:srgbClr val="98977A"/>
        </a:lt2>
        <a:accent1>
          <a:srgbClr val="BDCDA7"/>
        </a:accent1>
        <a:accent2>
          <a:srgbClr val="A0D060"/>
        </a:accent2>
        <a:accent3>
          <a:srgbClr val="FFFFEB"/>
        </a:accent3>
        <a:accent4>
          <a:srgbClr val="000000"/>
        </a:accent4>
        <a:accent5>
          <a:srgbClr val="DBE3D0"/>
        </a:accent5>
        <a:accent6>
          <a:srgbClr val="91BC56"/>
        </a:accent6>
        <a:hlink>
          <a:srgbClr val="FADD4E"/>
        </a:hlink>
        <a:folHlink>
          <a:srgbClr val="CC990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Wisp</Template>
  <TotalTime>9247</TotalTime>
  <Words>2406</Words>
  <Application>Microsoft Office PowerPoint</Application>
  <PresentationFormat>On-screen Show (4:3)</PresentationFormat>
  <Paragraphs>478</Paragraphs>
  <Slides>48</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48</vt:i4>
      </vt:variant>
    </vt:vector>
  </HeadingPairs>
  <TitlesOfParts>
    <vt:vector size="56" baseType="lpstr">
      <vt:lpstr>Arial</vt:lpstr>
      <vt:lpstr>Calibri</vt:lpstr>
      <vt:lpstr>Comic Sans MS</vt:lpstr>
      <vt:lpstr>Symbol</vt:lpstr>
      <vt:lpstr>Times New Roman</vt:lpstr>
      <vt:lpstr>Verdana</vt:lpstr>
      <vt:lpstr>Wingdings</vt:lpstr>
      <vt:lpstr>Globe</vt:lpstr>
      <vt:lpstr>Health Care and Homelessness</vt:lpstr>
      <vt:lpstr>PowerPoint Presentation</vt:lpstr>
      <vt:lpstr>Health Care and Homelessness</vt:lpstr>
      <vt:lpstr>Topics</vt:lpstr>
      <vt:lpstr>Characteristics of People Experiencing Homelessness</vt:lpstr>
      <vt:lpstr>How Do We Define Homelessness?</vt:lpstr>
      <vt:lpstr>How Do We Define Homelessness?</vt:lpstr>
      <vt:lpstr>HUD Definition</vt:lpstr>
      <vt:lpstr>HUD Definitions</vt:lpstr>
      <vt:lpstr>HUD Definitions</vt:lpstr>
      <vt:lpstr>HUD Definition</vt:lpstr>
      <vt:lpstr>HUD Definition</vt:lpstr>
      <vt:lpstr>Chronic Homelessness</vt:lpstr>
      <vt:lpstr>HRSA Definition  (Health Resources &amp; Services Administration)</vt:lpstr>
      <vt:lpstr>HRSA Definition</vt:lpstr>
      <vt:lpstr>Other Definitions</vt:lpstr>
      <vt:lpstr>How Many People Are Experiencing Homelessness?</vt:lpstr>
      <vt:lpstr>Homelessness in Alabama</vt:lpstr>
      <vt:lpstr>Homelessness-River Region</vt:lpstr>
      <vt:lpstr>Homelessness-River Region</vt:lpstr>
      <vt:lpstr>What are some things you believe about people who don’t have a home?</vt:lpstr>
      <vt:lpstr>Myths about People Experiencing Homelessness</vt:lpstr>
      <vt:lpstr>Reasons for Homelessness</vt:lpstr>
      <vt:lpstr>Health Challenges for People Experiencing Homelessness</vt:lpstr>
      <vt:lpstr>Health Care Problems of Persons Experiencing Homelessness</vt:lpstr>
      <vt:lpstr>Health Care Access Issues</vt:lpstr>
      <vt:lpstr>River Region  Health Care for the Homeless  Needs Assessment Montgomery Area Community Wellness Coalition 2009-2010  </vt:lpstr>
      <vt:lpstr>Homeless Health Care Access Survey</vt:lpstr>
      <vt:lpstr>Montgomery Annual Homeless Enumeration - Health Problems </vt:lpstr>
      <vt:lpstr>Montgomery Annual Homeless Enumeration  - Health Care Needs</vt:lpstr>
      <vt:lpstr>Health Conditions</vt:lpstr>
      <vt:lpstr>PowerPoint Presentation</vt:lpstr>
      <vt:lpstr>Survey Results</vt:lpstr>
      <vt:lpstr>Places Where Access  Health Care</vt:lpstr>
      <vt:lpstr>Health Care Challenges</vt:lpstr>
      <vt:lpstr>Health Care Challenges</vt:lpstr>
      <vt:lpstr>Other Health Care Needs</vt:lpstr>
      <vt:lpstr>Other Health Care Needs</vt:lpstr>
      <vt:lpstr>Other Needs</vt:lpstr>
      <vt:lpstr>Resources and  How to Help </vt:lpstr>
      <vt:lpstr>Changes Desired in Health Care</vt:lpstr>
      <vt:lpstr>Changes Desired in Health Care</vt:lpstr>
      <vt:lpstr>Changes Desired in Health Care</vt:lpstr>
      <vt:lpstr>What People Need for Health Care while Experiencing Homelessness</vt:lpstr>
      <vt:lpstr>How We Talk about Homelessness</vt:lpstr>
      <vt:lpstr>Lessons Learned in Welcoming People without Homes</vt:lpstr>
      <vt:lpstr>Working with Persons  Who Have Mental Illness</vt:lpstr>
      <vt:lpstr>Resources</vt:lpstr>
    </vt:vector>
  </TitlesOfParts>
  <Company>Dell Computer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Mental Illness:   Types &amp; Causes</dc:title>
  <dc:creator>Cynthia C. Bisbee</dc:creator>
  <cp:lastModifiedBy>Cynthia Bisbee</cp:lastModifiedBy>
  <cp:revision>182</cp:revision>
  <cp:lastPrinted>2011-06-30T12:00:00Z</cp:lastPrinted>
  <dcterms:created xsi:type="dcterms:W3CDTF">2001-11-11T05:54:40Z</dcterms:created>
  <dcterms:modified xsi:type="dcterms:W3CDTF">2021-03-12T17:52:59Z</dcterms:modified>
</cp:coreProperties>
</file>