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329" r:id="rId5"/>
    <p:sldId id="260" r:id="rId6"/>
    <p:sldId id="331" r:id="rId7"/>
    <p:sldId id="333" r:id="rId8"/>
    <p:sldId id="262" r:id="rId9"/>
    <p:sldId id="282" r:id="rId10"/>
    <p:sldId id="349" r:id="rId11"/>
    <p:sldId id="351" r:id="rId12"/>
    <p:sldId id="350" r:id="rId13"/>
    <p:sldId id="352" r:id="rId14"/>
    <p:sldId id="355" r:id="rId15"/>
    <p:sldId id="357" r:id="rId16"/>
    <p:sldId id="363" r:id="rId17"/>
    <p:sldId id="366" r:id="rId18"/>
    <p:sldId id="364" r:id="rId19"/>
    <p:sldId id="358" r:id="rId20"/>
    <p:sldId id="367" r:id="rId21"/>
    <p:sldId id="335" r:id="rId22"/>
    <p:sldId id="336" r:id="rId23"/>
    <p:sldId id="337" r:id="rId24"/>
    <p:sldId id="338" r:id="rId25"/>
    <p:sldId id="339" r:id="rId26"/>
    <p:sldId id="341" r:id="rId27"/>
    <p:sldId id="342" r:id="rId28"/>
    <p:sldId id="343" r:id="rId29"/>
    <p:sldId id="368" r:id="rId30"/>
    <p:sldId id="344" r:id="rId31"/>
    <p:sldId id="345" r:id="rId32"/>
    <p:sldId id="348" r:id="rId33"/>
    <p:sldId id="347" r:id="rId34"/>
    <p:sldId id="3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Kerr" initials="RK" lastIdx="8" clrIdx="0">
    <p:extLst>
      <p:ext uri="{19B8F6BF-5375-455C-9EA6-DF929625EA0E}">
        <p15:presenceInfo xmlns:p15="http://schemas.microsoft.com/office/powerpoint/2012/main" userId="S-1-5-21-481579156-3393782902-1071680652-4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4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0D0774-0F69-414D-8D8A-32FAE010C549}" v="1" dt="2021-05-13T18:15:43.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4674"/>
  </p:normalViewPr>
  <p:slideViewPr>
    <p:cSldViewPr snapToGrid="0" snapToObjects="1">
      <p:cViewPr varScale="1">
        <p:scale>
          <a:sx n="108" d="100"/>
          <a:sy n="108" d="100"/>
        </p:scale>
        <p:origin x="82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Emerson" userId="7dabbe72-1c7e-4631-8d48-a5a3d12a8735" providerId="ADAL" clId="{9B0D0774-0F69-414D-8D8A-32FAE010C549}"/>
    <pc:docChg chg="undo redo custSel addSld delSld modSld sldOrd">
      <pc:chgData name="Kelly Emerson" userId="7dabbe72-1c7e-4631-8d48-a5a3d12a8735" providerId="ADAL" clId="{9B0D0774-0F69-414D-8D8A-32FAE010C549}" dt="2021-05-14T15:27:34.708" v="1716" actId="207"/>
      <pc:docMkLst>
        <pc:docMk/>
      </pc:docMkLst>
      <pc:sldChg chg="addSp modSp mod">
        <pc:chgData name="Kelly Emerson" userId="7dabbe72-1c7e-4631-8d48-a5a3d12a8735" providerId="ADAL" clId="{9B0D0774-0F69-414D-8D8A-32FAE010C549}" dt="2021-05-13T18:15:50.329" v="142" actId="14100"/>
        <pc:sldMkLst>
          <pc:docMk/>
          <pc:sldMk cId="2360761387" sldId="262"/>
        </pc:sldMkLst>
        <pc:spChg chg="mod">
          <ac:chgData name="Kelly Emerson" userId="7dabbe72-1c7e-4631-8d48-a5a3d12a8735" providerId="ADAL" clId="{9B0D0774-0F69-414D-8D8A-32FAE010C549}" dt="2021-05-13T18:13:46.123" v="94" actId="20577"/>
          <ac:spMkLst>
            <pc:docMk/>
            <pc:sldMk cId="2360761387" sldId="262"/>
            <ac:spMk id="3" creationId="{00000000-0000-0000-0000-000000000000}"/>
          </ac:spMkLst>
        </pc:spChg>
        <pc:spChg chg="mod">
          <ac:chgData name="Kelly Emerson" userId="7dabbe72-1c7e-4631-8d48-a5a3d12a8735" providerId="ADAL" clId="{9B0D0774-0F69-414D-8D8A-32FAE010C549}" dt="2021-05-13T18:15:50.329" v="142" actId="14100"/>
          <ac:spMkLst>
            <pc:docMk/>
            <pc:sldMk cId="2360761387" sldId="262"/>
            <ac:spMk id="7" creationId="{F8C247DC-A302-4C36-8CA3-B48ED48D8021}"/>
          </ac:spMkLst>
        </pc:spChg>
        <pc:picChg chg="add mod">
          <ac:chgData name="Kelly Emerson" userId="7dabbe72-1c7e-4631-8d48-a5a3d12a8735" providerId="ADAL" clId="{9B0D0774-0F69-414D-8D8A-32FAE010C549}" dt="2021-05-13T18:15:45.159" v="141" actId="1076"/>
          <ac:picMkLst>
            <pc:docMk/>
            <pc:sldMk cId="2360761387" sldId="262"/>
            <ac:picMk id="5" creationId="{7BE2E11B-8157-484A-A113-1EDBEC0EC1CC}"/>
          </ac:picMkLst>
        </pc:picChg>
      </pc:sldChg>
      <pc:sldChg chg="delSp del mod">
        <pc:chgData name="Kelly Emerson" userId="7dabbe72-1c7e-4631-8d48-a5a3d12a8735" providerId="ADAL" clId="{9B0D0774-0F69-414D-8D8A-32FAE010C549}" dt="2021-05-13T18:16:07.273" v="143" actId="47"/>
        <pc:sldMkLst>
          <pc:docMk/>
          <pc:sldMk cId="620441184" sldId="263"/>
        </pc:sldMkLst>
        <pc:picChg chg="del">
          <ac:chgData name="Kelly Emerson" userId="7dabbe72-1c7e-4631-8d48-a5a3d12a8735" providerId="ADAL" clId="{9B0D0774-0F69-414D-8D8A-32FAE010C549}" dt="2021-05-13T18:15:40.329" v="139" actId="21"/>
          <ac:picMkLst>
            <pc:docMk/>
            <pc:sldMk cId="620441184" sldId="263"/>
            <ac:picMk id="34" creationId="{14B7F306-8D80-4A5D-B39B-76F8F0791666}"/>
          </ac:picMkLst>
        </pc:picChg>
      </pc:sldChg>
      <pc:sldChg chg="modSp mod">
        <pc:chgData name="Kelly Emerson" userId="7dabbe72-1c7e-4631-8d48-a5a3d12a8735" providerId="ADAL" clId="{9B0D0774-0F69-414D-8D8A-32FAE010C549}" dt="2021-05-13T18:13:08.874" v="75" actId="1076"/>
        <pc:sldMkLst>
          <pc:docMk/>
          <pc:sldMk cId="3541428975" sldId="329"/>
        </pc:sldMkLst>
        <pc:spChg chg="mod">
          <ac:chgData name="Kelly Emerson" userId="7dabbe72-1c7e-4631-8d48-a5a3d12a8735" providerId="ADAL" clId="{9B0D0774-0F69-414D-8D8A-32FAE010C549}" dt="2021-05-13T18:13:08.874" v="75" actId="1076"/>
          <ac:spMkLst>
            <pc:docMk/>
            <pc:sldMk cId="3541428975" sldId="329"/>
            <ac:spMk id="3" creationId="{00000000-0000-0000-0000-000000000000}"/>
          </ac:spMkLst>
        </pc:spChg>
      </pc:sldChg>
      <pc:sldChg chg="ord">
        <pc:chgData name="Kelly Emerson" userId="7dabbe72-1c7e-4631-8d48-a5a3d12a8735" providerId="ADAL" clId="{9B0D0774-0F69-414D-8D8A-32FAE010C549}" dt="2021-05-13T18:13:25.286" v="78"/>
        <pc:sldMkLst>
          <pc:docMk/>
          <pc:sldMk cId="3081033488" sldId="331"/>
        </pc:sldMkLst>
      </pc:sldChg>
      <pc:sldChg chg="modSp mod ord">
        <pc:chgData name="Kelly Emerson" userId="7dabbe72-1c7e-4631-8d48-a5a3d12a8735" providerId="ADAL" clId="{9B0D0774-0F69-414D-8D8A-32FAE010C549}" dt="2021-05-14T15:20:03.102" v="1665" actId="113"/>
        <pc:sldMkLst>
          <pc:docMk/>
          <pc:sldMk cId="3250649193" sldId="333"/>
        </pc:sldMkLst>
        <pc:spChg chg="mod">
          <ac:chgData name="Kelly Emerson" userId="7dabbe72-1c7e-4631-8d48-a5a3d12a8735" providerId="ADAL" clId="{9B0D0774-0F69-414D-8D8A-32FAE010C549}" dt="2021-05-14T15:20:03.102" v="1665" actId="113"/>
          <ac:spMkLst>
            <pc:docMk/>
            <pc:sldMk cId="3250649193" sldId="333"/>
            <ac:spMk id="11" creationId="{2B0C0E26-6610-4407-8C89-3D49000A57B8}"/>
          </ac:spMkLst>
        </pc:spChg>
      </pc:sldChg>
      <pc:sldChg chg="modSp mod">
        <pc:chgData name="Kelly Emerson" userId="7dabbe72-1c7e-4631-8d48-a5a3d12a8735" providerId="ADAL" clId="{9B0D0774-0F69-414D-8D8A-32FAE010C549}" dt="2021-05-14T15:27:34.708" v="1716" actId="207"/>
        <pc:sldMkLst>
          <pc:docMk/>
          <pc:sldMk cId="3652574328" sldId="335"/>
        </pc:sldMkLst>
        <pc:spChg chg="mod">
          <ac:chgData name="Kelly Emerson" userId="7dabbe72-1c7e-4631-8d48-a5a3d12a8735" providerId="ADAL" clId="{9B0D0774-0F69-414D-8D8A-32FAE010C549}" dt="2021-05-14T15:27:34.708" v="1716" actId="207"/>
          <ac:spMkLst>
            <pc:docMk/>
            <pc:sldMk cId="3652574328" sldId="335"/>
            <ac:spMk id="10" creationId="{78261E7B-1D91-4BD0-BD5C-DE19996D3950}"/>
          </ac:spMkLst>
        </pc:spChg>
      </pc:sldChg>
      <pc:sldChg chg="modSp mod">
        <pc:chgData name="Kelly Emerson" userId="7dabbe72-1c7e-4631-8d48-a5a3d12a8735" providerId="ADAL" clId="{9B0D0774-0F69-414D-8D8A-32FAE010C549}" dt="2021-05-14T15:01:53.713" v="1177"/>
        <pc:sldMkLst>
          <pc:docMk/>
          <pc:sldMk cId="855463295" sldId="336"/>
        </pc:sldMkLst>
        <pc:spChg chg="mod">
          <ac:chgData name="Kelly Emerson" userId="7dabbe72-1c7e-4631-8d48-a5a3d12a8735" providerId="ADAL" clId="{9B0D0774-0F69-414D-8D8A-32FAE010C549}" dt="2021-05-14T15:01:53.713" v="1177"/>
          <ac:spMkLst>
            <pc:docMk/>
            <pc:sldMk cId="855463295" sldId="336"/>
            <ac:spMk id="7" creationId="{F8C247DC-A302-4C36-8CA3-B48ED48D8021}"/>
          </ac:spMkLst>
        </pc:spChg>
      </pc:sldChg>
      <pc:sldChg chg="modSp mod">
        <pc:chgData name="Kelly Emerson" userId="7dabbe72-1c7e-4631-8d48-a5a3d12a8735" providerId="ADAL" clId="{9B0D0774-0F69-414D-8D8A-32FAE010C549}" dt="2021-05-14T15:13:09.679" v="1351" actId="404"/>
        <pc:sldMkLst>
          <pc:docMk/>
          <pc:sldMk cId="1943868388" sldId="337"/>
        </pc:sldMkLst>
        <pc:spChg chg="mod">
          <ac:chgData name="Kelly Emerson" userId="7dabbe72-1c7e-4631-8d48-a5a3d12a8735" providerId="ADAL" clId="{9B0D0774-0F69-414D-8D8A-32FAE010C549}" dt="2021-05-14T15:13:09.679" v="1351" actId="404"/>
          <ac:spMkLst>
            <pc:docMk/>
            <pc:sldMk cId="1943868388" sldId="337"/>
            <ac:spMk id="7" creationId="{F8C247DC-A302-4C36-8CA3-B48ED48D8021}"/>
          </ac:spMkLst>
        </pc:spChg>
      </pc:sldChg>
      <pc:sldChg chg="modSp mod">
        <pc:chgData name="Kelly Emerson" userId="7dabbe72-1c7e-4631-8d48-a5a3d12a8735" providerId="ADAL" clId="{9B0D0774-0F69-414D-8D8A-32FAE010C549}" dt="2021-05-14T15:09:30.200" v="1246" actId="20577"/>
        <pc:sldMkLst>
          <pc:docMk/>
          <pc:sldMk cId="2324778500" sldId="338"/>
        </pc:sldMkLst>
        <pc:spChg chg="mod">
          <ac:chgData name="Kelly Emerson" userId="7dabbe72-1c7e-4631-8d48-a5a3d12a8735" providerId="ADAL" clId="{9B0D0774-0F69-414D-8D8A-32FAE010C549}" dt="2021-05-14T15:09:30.200" v="1246" actId="20577"/>
          <ac:spMkLst>
            <pc:docMk/>
            <pc:sldMk cId="2324778500" sldId="338"/>
            <ac:spMk id="7" creationId="{F8C247DC-A302-4C36-8CA3-B48ED48D8021}"/>
          </ac:spMkLst>
        </pc:spChg>
      </pc:sldChg>
      <pc:sldChg chg="modSp mod">
        <pc:chgData name="Kelly Emerson" userId="7dabbe72-1c7e-4631-8d48-a5a3d12a8735" providerId="ADAL" clId="{9B0D0774-0F69-414D-8D8A-32FAE010C549}" dt="2021-05-14T15:04:10.537" v="1183" actId="6549"/>
        <pc:sldMkLst>
          <pc:docMk/>
          <pc:sldMk cId="2592257290" sldId="339"/>
        </pc:sldMkLst>
        <pc:spChg chg="mod">
          <ac:chgData name="Kelly Emerson" userId="7dabbe72-1c7e-4631-8d48-a5a3d12a8735" providerId="ADAL" clId="{9B0D0774-0F69-414D-8D8A-32FAE010C549}" dt="2021-05-14T15:04:10.537" v="1183" actId="6549"/>
          <ac:spMkLst>
            <pc:docMk/>
            <pc:sldMk cId="2592257290" sldId="339"/>
            <ac:spMk id="7" creationId="{F8C247DC-A302-4C36-8CA3-B48ED48D8021}"/>
          </ac:spMkLst>
        </pc:spChg>
      </pc:sldChg>
      <pc:sldChg chg="modSp mod">
        <pc:chgData name="Kelly Emerson" userId="7dabbe72-1c7e-4631-8d48-a5a3d12a8735" providerId="ADAL" clId="{9B0D0774-0F69-414D-8D8A-32FAE010C549}" dt="2021-05-14T15:10:43.938" v="1252" actId="403"/>
        <pc:sldMkLst>
          <pc:docMk/>
          <pc:sldMk cId="80308494" sldId="342"/>
        </pc:sldMkLst>
        <pc:spChg chg="mod">
          <ac:chgData name="Kelly Emerson" userId="7dabbe72-1c7e-4631-8d48-a5a3d12a8735" providerId="ADAL" clId="{9B0D0774-0F69-414D-8D8A-32FAE010C549}" dt="2021-05-14T15:10:43.938" v="1252" actId="403"/>
          <ac:spMkLst>
            <pc:docMk/>
            <pc:sldMk cId="80308494" sldId="342"/>
            <ac:spMk id="7" creationId="{F8C247DC-A302-4C36-8CA3-B48ED48D8021}"/>
          </ac:spMkLst>
        </pc:spChg>
      </pc:sldChg>
      <pc:sldChg chg="modSp mod">
        <pc:chgData name="Kelly Emerson" userId="7dabbe72-1c7e-4631-8d48-a5a3d12a8735" providerId="ADAL" clId="{9B0D0774-0F69-414D-8D8A-32FAE010C549}" dt="2021-05-14T15:08:03.253" v="1197" actId="20577"/>
        <pc:sldMkLst>
          <pc:docMk/>
          <pc:sldMk cId="1516243942" sldId="344"/>
        </pc:sldMkLst>
        <pc:spChg chg="mod">
          <ac:chgData name="Kelly Emerson" userId="7dabbe72-1c7e-4631-8d48-a5a3d12a8735" providerId="ADAL" clId="{9B0D0774-0F69-414D-8D8A-32FAE010C549}" dt="2021-05-14T15:08:03.253" v="1197" actId="20577"/>
          <ac:spMkLst>
            <pc:docMk/>
            <pc:sldMk cId="1516243942" sldId="344"/>
            <ac:spMk id="7" creationId="{F8C247DC-A302-4C36-8CA3-B48ED48D8021}"/>
          </ac:spMkLst>
        </pc:spChg>
      </pc:sldChg>
      <pc:sldChg chg="modSp mod">
        <pc:chgData name="Kelly Emerson" userId="7dabbe72-1c7e-4631-8d48-a5a3d12a8735" providerId="ADAL" clId="{9B0D0774-0F69-414D-8D8A-32FAE010C549}" dt="2021-05-14T15:14:52.113" v="1414" actId="20577"/>
        <pc:sldMkLst>
          <pc:docMk/>
          <pc:sldMk cId="367559107" sldId="345"/>
        </pc:sldMkLst>
        <pc:spChg chg="mod">
          <ac:chgData name="Kelly Emerson" userId="7dabbe72-1c7e-4631-8d48-a5a3d12a8735" providerId="ADAL" clId="{9B0D0774-0F69-414D-8D8A-32FAE010C549}" dt="2021-05-14T15:14:52.113" v="1414" actId="20577"/>
          <ac:spMkLst>
            <pc:docMk/>
            <pc:sldMk cId="367559107" sldId="345"/>
            <ac:spMk id="7" creationId="{F8C247DC-A302-4C36-8CA3-B48ED48D8021}"/>
          </ac:spMkLst>
        </pc:spChg>
      </pc:sldChg>
      <pc:sldChg chg="modSp mod">
        <pc:chgData name="Kelly Emerson" userId="7dabbe72-1c7e-4631-8d48-a5a3d12a8735" providerId="ADAL" clId="{9B0D0774-0F69-414D-8D8A-32FAE010C549}" dt="2021-05-14T15:14:20.569" v="1372" actId="20577"/>
        <pc:sldMkLst>
          <pc:docMk/>
          <pc:sldMk cId="3931111222" sldId="348"/>
        </pc:sldMkLst>
        <pc:spChg chg="mod">
          <ac:chgData name="Kelly Emerson" userId="7dabbe72-1c7e-4631-8d48-a5a3d12a8735" providerId="ADAL" clId="{9B0D0774-0F69-414D-8D8A-32FAE010C549}" dt="2021-05-14T15:14:20.569" v="1372" actId="20577"/>
          <ac:spMkLst>
            <pc:docMk/>
            <pc:sldMk cId="3931111222" sldId="348"/>
            <ac:spMk id="7" creationId="{F8C247DC-A302-4C36-8CA3-B48ED48D8021}"/>
          </ac:spMkLst>
        </pc:spChg>
      </pc:sldChg>
      <pc:sldChg chg="delSp modSp add mod">
        <pc:chgData name="Kelly Emerson" userId="7dabbe72-1c7e-4631-8d48-a5a3d12a8735" providerId="ADAL" clId="{9B0D0774-0F69-414D-8D8A-32FAE010C549}" dt="2021-05-13T18:22:56.235" v="313"/>
        <pc:sldMkLst>
          <pc:docMk/>
          <pc:sldMk cId="1080324421" sldId="349"/>
        </pc:sldMkLst>
        <pc:spChg chg="mod">
          <ac:chgData name="Kelly Emerson" userId="7dabbe72-1c7e-4631-8d48-a5a3d12a8735" providerId="ADAL" clId="{9B0D0774-0F69-414D-8D8A-32FAE010C549}" dt="2021-05-13T18:18:03.568" v="174" actId="20577"/>
          <ac:spMkLst>
            <pc:docMk/>
            <pc:sldMk cId="1080324421" sldId="349"/>
            <ac:spMk id="3" creationId="{00000000-0000-0000-0000-000000000000}"/>
          </ac:spMkLst>
        </pc:spChg>
        <pc:spChg chg="mod">
          <ac:chgData name="Kelly Emerson" userId="7dabbe72-1c7e-4631-8d48-a5a3d12a8735" providerId="ADAL" clId="{9B0D0774-0F69-414D-8D8A-32FAE010C549}" dt="2021-05-13T18:22:56.235" v="313"/>
          <ac:spMkLst>
            <pc:docMk/>
            <pc:sldMk cId="1080324421" sldId="349"/>
            <ac:spMk id="7" creationId="{F8C247DC-A302-4C36-8CA3-B48ED48D8021}"/>
          </ac:spMkLst>
        </pc:spChg>
        <pc:picChg chg="del">
          <ac:chgData name="Kelly Emerson" userId="7dabbe72-1c7e-4631-8d48-a5a3d12a8735" providerId="ADAL" clId="{9B0D0774-0F69-414D-8D8A-32FAE010C549}" dt="2021-05-13T18:18:09.333" v="175" actId="478"/>
          <ac:picMkLst>
            <pc:docMk/>
            <pc:sldMk cId="1080324421" sldId="349"/>
            <ac:picMk id="6" creationId="{4E0275B0-E2D5-4F5B-A177-46377821A81D}"/>
          </ac:picMkLst>
        </pc:picChg>
      </pc:sldChg>
      <pc:sldChg chg="new del">
        <pc:chgData name="Kelly Emerson" userId="7dabbe72-1c7e-4631-8d48-a5a3d12a8735" providerId="ADAL" clId="{9B0D0774-0F69-414D-8D8A-32FAE010C549}" dt="2021-05-13T18:13:28.425" v="79" actId="47"/>
        <pc:sldMkLst>
          <pc:docMk/>
          <pc:sldMk cId="1298130853" sldId="349"/>
        </pc:sldMkLst>
      </pc:sldChg>
      <pc:sldChg chg="modSp add mod">
        <pc:chgData name="Kelly Emerson" userId="7dabbe72-1c7e-4631-8d48-a5a3d12a8735" providerId="ADAL" clId="{9B0D0774-0F69-414D-8D8A-32FAE010C549}" dt="2021-05-13T18:25:15.330" v="326" actId="20577"/>
        <pc:sldMkLst>
          <pc:docMk/>
          <pc:sldMk cId="3584924457" sldId="350"/>
        </pc:sldMkLst>
        <pc:spChg chg="mod">
          <ac:chgData name="Kelly Emerson" userId="7dabbe72-1c7e-4631-8d48-a5a3d12a8735" providerId="ADAL" clId="{9B0D0774-0F69-414D-8D8A-32FAE010C549}" dt="2021-05-13T18:18:45.974" v="192" actId="20577"/>
          <ac:spMkLst>
            <pc:docMk/>
            <pc:sldMk cId="3584924457" sldId="350"/>
            <ac:spMk id="3" creationId="{00000000-0000-0000-0000-000000000000}"/>
          </ac:spMkLst>
        </pc:spChg>
        <pc:spChg chg="mod">
          <ac:chgData name="Kelly Emerson" userId="7dabbe72-1c7e-4631-8d48-a5a3d12a8735" providerId="ADAL" clId="{9B0D0774-0F69-414D-8D8A-32FAE010C549}" dt="2021-05-13T18:25:15.330" v="326" actId="20577"/>
          <ac:spMkLst>
            <pc:docMk/>
            <pc:sldMk cId="3584924457" sldId="350"/>
            <ac:spMk id="7" creationId="{F8C247DC-A302-4C36-8CA3-B48ED48D8021}"/>
          </ac:spMkLst>
        </pc:spChg>
      </pc:sldChg>
      <pc:sldChg chg="modSp add mod">
        <pc:chgData name="Kelly Emerson" userId="7dabbe72-1c7e-4631-8d48-a5a3d12a8735" providerId="ADAL" clId="{9B0D0774-0F69-414D-8D8A-32FAE010C549}" dt="2021-05-13T18:24:58.839" v="322" actId="27636"/>
        <pc:sldMkLst>
          <pc:docMk/>
          <pc:sldMk cId="3791428926" sldId="351"/>
        </pc:sldMkLst>
        <pc:spChg chg="mod">
          <ac:chgData name="Kelly Emerson" userId="7dabbe72-1c7e-4631-8d48-a5a3d12a8735" providerId="ADAL" clId="{9B0D0774-0F69-414D-8D8A-32FAE010C549}" dt="2021-05-13T18:24:58.839" v="322" actId="27636"/>
          <ac:spMkLst>
            <pc:docMk/>
            <pc:sldMk cId="3791428926" sldId="351"/>
            <ac:spMk id="7" creationId="{F8C247DC-A302-4C36-8CA3-B48ED48D8021}"/>
          </ac:spMkLst>
        </pc:spChg>
      </pc:sldChg>
      <pc:sldChg chg="modSp new mod">
        <pc:chgData name="Kelly Emerson" userId="7dabbe72-1c7e-4631-8d48-a5a3d12a8735" providerId="ADAL" clId="{9B0D0774-0F69-414D-8D8A-32FAE010C549}" dt="2021-05-14T15:22:19.264" v="1668" actId="948"/>
        <pc:sldMkLst>
          <pc:docMk/>
          <pc:sldMk cId="488750857" sldId="352"/>
        </pc:sldMkLst>
        <pc:spChg chg="mod">
          <ac:chgData name="Kelly Emerson" userId="7dabbe72-1c7e-4631-8d48-a5a3d12a8735" providerId="ADAL" clId="{9B0D0774-0F69-414D-8D8A-32FAE010C549}" dt="2021-05-14T15:22:19.264" v="1668" actId="948"/>
          <ac:spMkLst>
            <pc:docMk/>
            <pc:sldMk cId="488750857" sldId="352"/>
            <ac:spMk id="2" creationId="{A53A090C-919B-47C1-B700-EBC65A1283C8}"/>
          </ac:spMkLst>
        </pc:spChg>
        <pc:spChg chg="mod">
          <ac:chgData name="Kelly Emerson" userId="7dabbe72-1c7e-4631-8d48-a5a3d12a8735" providerId="ADAL" clId="{9B0D0774-0F69-414D-8D8A-32FAE010C549}" dt="2021-05-13T18:43:28.530" v="344" actId="20577"/>
          <ac:spMkLst>
            <pc:docMk/>
            <pc:sldMk cId="488750857" sldId="352"/>
            <ac:spMk id="3" creationId="{B236F8CA-BB8A-43E7-9834-9325A7ECBA6B}"/>
          </ac:spMkLst>
        </pc:spChg>
      </pc:sldChg>
      <pc:sldChg chg="modSp add del mod">
        <pc:chgData name="Kelly Emerson" userId="7dabbe72-1c7e-4631-8d48-a5a3d12a8735" providerId="ADAL" clId="{9B0D0774-0F69-414D-8D8A-32FAE010C549}" dt="2021-05-14T14:47:16.051" v="1061" actId="47"/>
        <pc:sldMkLst>
          <pc:docMk/>
          <pc:sldMk cId="2336591821" sldId="353"/>
        </pc:sldMkLst>
        <pc:spChg chg="mod">
          <ac:chgData name="Kelly Emerson" userId="7dabbe72-1c7e-4631-8d48-a5a3d12a8735" providerId="ADAL" clId="{9B0D0774-0F69-414D-8D8A-32FAE010C549}" dt="2021-05-13T20:28:59.772" v="788"/>
          <ac:spMkLst>
            <pc:docMk/>
            <pc:sldMk cId="2336591821" sldId="353"/>
            <ac:spMk id="2" creationId="{A53A090C-919B-47C1-B700-EBC65A1283C8}"/>
          </ac:spMkLst>
        </pc:spChg>
        <pc:spChg chg="mod">
          <ac:chgData name="Kelly Emerson" userId="7dabbe72-1c7e-4631-8d48-a5a3d12a8735" providerId="ADAL" clId="{9B0D0774-0F69-414D-8D8A-32FAE010C549}" dt="2021-05-13T18:52:53.828" v="393" actId="20577"/>
          <ac:spMkLst>
            <pc:docMk/>
            <pc:sldMk cId="2336591821" sldId="353"/>
            <ac:spMk id="3" creationId="{B236F8CA-BB8A-43E7-9834-9325A7ECBA6B}"/>
          </ac:spMkLst>
        </pc:spChg>
      </pc:sldChg>
      <pc:sldChg chg="add del">
        <pc:chgData name="Kelly Emerson" userId="7dabbe72-1c7e-4631-8d48-a5a3d12a8735" providerId="ADAL" clId="{9B0D0774-0F69-414D-8D8A-32FAE010C549}" dt="2021-05-14T14:51:59.394" v="1080" actId="47"/>
        <pc:sldMkLst>
          <pc:docMk/>
          <pc:sldMk cId="33712052" sldId="354"/>
        </pc:sldMkLst>
      </pc:sldChg>
      <pc:sldChg chg="modSp add mod">
        <pc:chgData name="Kelly Emerson" userId="7dabbe72-1c7e-4631-8d48-a5a3d12a8735" providerId="ADAL" clId="{9B0D0774-0F69-414D-8D8A-32FAE010C549}" dt="2021-05-13T20:07:23.524" v="782" actId="20577"/>
        <pc:sldMkLst>
          <pc:docMk/>
          <pc:sldMk cId="3671089562" sldId="355"/>
        </pc:sldMkLst>
        <pc:spChg chg="mod">
          <ac:chgData name="Kelly Emerson" userId="7dabbe72-1c7e-4631-8d48-a5a3d12a8735" providerId="ADAL" clId="{9B0D0774-0F69-414D-8D8A-32FAE010C549}" dt="2021-05-13T20:07:23.524" v="782" actId="20577"/>
          <ac:spMkLst>
            <pc:docMk/>
            <pc:sldMk cId="3671089562" sldId="355"/>
            <ac:spMk id="2" creationId="{A53A090C-919B-47C1-B700-EBC65A1283C8}"/>
          </ac:spMkLst>
        </pc:spChg>
        <pc:spChg chg="mod">
          <ac:chgData name="Kelly Emerson" userId="7dabbe72-1c7e-4631-8d48-a5a3d12a8735" providerId="ADAL" clId="{9B0D0774-0F69-414D-8D8A-32FAE010C549}" dt="2021-05-13T19:53:51.975" v="427" actId="20577"/>
          <ac:spMkLst>
            <pc:docMk/>
            <pc:sldMk cId="3671089562" sldId="355"/>
            <ac:spMk id="3" creationId="{B236F8CA-BB8A-43E7-9834-9325A7ECBA6B}"/>
          </ac:spMkLst>
        </pc:spChg>
      </pc:sldChg>
      <pc:sldChg chg="modSp add del mod">
        <pc:chgData name="Kelly Emerson" userId="7dabbe72-1c7e-4631-8d48-a5a3d12a8735" providerId="ADAL" clId="{9B0D0774-0F69-414D-8D8A-32FAE010C549}" dt="2021-05-14T14:52:19.576" v="1081" actId="47"/>
        <pc:sldMkLst>
          <pc:docMk/>
          <pc:sldMk cId="746988090" sldId="356"/>
        </pc:sldMkLst>
        <pc:spChg chg="mod">
          <ac:chgData name="Kelly Emerson" userId="7dabbe72-1c7e-4631-8d48-a5a3d12a8735" providerId="ADAL" clId="{9B0D0774-0F69-414D-8D8A-32FAE010C549}" dt="2021-05-13T19:57:48.235" v="431"/>
          <ac:spMkLst>
            <pc:docMk/>
            <pc:sldMk cId="746988090" sldId="356"/>
            <ac:spMk id="2" creationId="{A53A090C-919B-47C1-B700-EBC65A1283C8}"/>
          </ac:spMkLst>
        </pc:spChg>
      </pc:sldChg>
      <pc:sldChg chg="modSp add mod ord">
        <pc:chgData name="Kelly Emerson" userId="7dabbe72-1c7e-4631-8d48-a5a3d12a8735" providerId="ADAL" clId="{9B0D0774-0F69-414D-8D8A-32FAE010C549}" dt="2021-05-14T14:39:26.429" v="880" actId="6549"/>
        <pc:sldMkLst>
          <pc:docMk/>
          <pc:sldMk cId="2295272756" sldId="357"/>
        </pc:sldMkLst>
        <pc:spChg chg="mod">
          <ac:chgData name="Kelly Emerson" userId="7dabbe72-1c7e-4631-8d48-a5a3d12a8735" providerId="ADAL" clId="{9B0D0774-0F69-414D-8D8A-32FAE010C549}" dt="2021-05-14T14:39:26.429" v="880" actId="6549"/>
          <ac:spMkLst>
            <pc:docMk/>
            <pc:sldMk cId="2295272756" sldId="357"/>
            <ac:spMk id="2" creationId="{A53A090C-919B-47C1-B700-EBC65A1283C8}"/>
          </ac:spMkLst>
        </pc:spChg>
        <pc:spChg chg="mod">
          <ac:chgData name="Kelly Emerson" userId="7dabbe72-1c7e-4631-8d48-a5a3d12a8735" providerId="ADAL" clId="{9B0D0774-0F69-414D-8D8A-32FAE010C549}" dt="2021-05-13T20:34:19.421" v="832" actId="20577"/>
          <ac:spMkLst>
            <pc:docMk/>
            <pc:sldMk cId="2295272756" sldId="357"/>
            <ac:spMk id="3" creationId="{B236F8CA-BB8A-43E7-9834-9325A7ECBA6B}"/>
          </ac:spMkLst>
        </pc:spChg>
      </pc:sldChg>
      <pc:sldChg chg="modSp add mod">
        <pc:chgData name="Kelly Emerson" userId="7dabbe72-1c7e-4631-8d48-a5a3d12a8735" providerId="ADAL" clId="{9B0D0774-0F69-414D-8D8A-32FAE010C549}" dt="2021-05-14T15:27:15.694" v="1715" actId="20577"/>
        <pc:sldMkLst>
          <pc:docMk/>
          <pc:sldMk cId="1901688446" sldId="358"/>
        </pc:sldMkLst>
        <pc:spChg chg="mod">
          <ac:chgData name="Kelly Emerson" userId="7dabbe72-1c7e-4631-8d48-a5a3d12a8735" providerId="ADAL" clId="{9B0D0774-0F69-414D-8D8A-32FAE010C549}" dt="2021-05-14T15:27:15.694" v="1715" actId="20577"/>
          <ac:spMkLst>
            <pc:docMk/>
            <pc:sldMk cId="1901688446" sldId="358"/>
            <ac:spMk id="2" creationId="{A53A090C-919B-47C1-B700-EBC65A1283C8}"/>
          </ac:spMkLst>
        </pc:spChg>
      </pc:sldChg>
      <pc:sldChg chg="modSp add del mod">
        <pc:chgData name="Kelly Emerson" userId="7dabbe72-1c7e-4631-8d48-a5a3d12a8735" providerId="ADAL" clId="{9B0D0774-0F69-414D-8D8A-32FAE010C549}" dt="2021-05-14T14:47:36.257" v="1062" actId="47"/>
        <pc:sldMkLst>
          <pc:docMk/>
          <pc:sldMk cId="3794633266" sldId="359"/>
        </pc:sldMkLst>
        <pc:spChg chg="mod">
          <ac:chgData name="Kelly Emerson" userId="7dabbe72-1c7e-4631-8d48-a5a3d12a8735" providerId="ADAL" clId="{9B0D0774-0F69-414D-8D8A-32FAE010C549}" dt="2021-05-13T20:29:19.475" v="790"/>
          <ac:spMkLst>
            <pc:docMk/>
            <pc:sldMk cId="3794633266" sldId="359"/>
            <ac:spMk id="2" creationId="{A53A090C-919B-47C1-B700-EBC65A1283C8}"/>
          </ac:spMkLst>
        </pc:spChg>
      </pc:sldChg>
      <pc:sldChg chg="modSp add del mod">
        <pc:chgData name="Kelly Emerson" userId="7dabbe72-1c7e-4631-8d48-a5a3d12a8735" providerId="ADAL" clId="{9B0D0774-0F69-414D-8D8A-32FAE010C549}" dt="2021-05-14T14:47:54.001" v="1063" actId="47"/>
        <pc:sldMkLst>
          <pc:docMk/>
          <pc:sldMk cId="3952627117" sldId="360"/>
        </pc:sldMkLst>
        <pc:spChg chg="mod">
          <ac:chgData name="Kelly Emerson" userId="7dabbe72-1c7e-4631-8d48-a5a3d12a8735" providerId="ADAL" clId="{9B0D0774-0F69-414D-8D8A-32FAE010C549}" dt="2021-05-13T20:29:55.903" v="793"/>
          <ac:spMkLst>
            <pc:docMk/>
            <pc:sldMk cId="3952627117" sldId="360"/>
            <ac:spMk id="2" creationId="{A53A090C-919B-47C1-B700-EBC65A1283C8}"/>
          </ac:spMkLst>
        </pc:spChg>
      </pc:sldChg>
      <pc:sldChg chg="modSp add del mod">
        <pc:chgData name="Kelly Emerson" userId="7dabbe72-1c7e-4631-8d48-a5a3d12a8735" providerId="ADAL" clId="{9B0D0774-0F69-414D-8D8A-32FAE010C549}" dt="2021-05-14T14:48:08.898" v="1064" actId="47"/>
        <pc:sldMkLst>
          <pc:docMk/>
          <pc:sldMk cId="1405267040" sldId="361"/>
        </pc:sldMkLst>
        <pc:spChg chg="mod">
          <ac:chgData name="Kelly Emerson" userId="7dabbe72-1c7e-4631-8d48-a5a3d12a8735" providerId="ADAL" clId="{9B0D0774-0F69-414D-8D8A-32FAE010C549}" dt="2021-05-13T20:30:48.925" v="795"/>
          <ac:spMkLst>
            <pc:docMk/>
            <pc:sldMk cId="1405267040" sldId="361"/>
            <ac:spMk id="2" creationId="{A53A090C-919B-47C1-B700-EBC65A1283C8}"/>
          </ac:spMkLst>
        </pc:spChg>
      </pc:sldChg>
      <pc:sldChg chg="modSp add del mod">
        <pc:chgData name="Kelly Emerson" userId="7dabbe72-1c7e-4631-8d48-a5a3d12a8735" providerId="ADAL" clId="{9B0D0774-0F69-414D-8D8A-32FAE010C549}" dt="2021-05-14T14:40:44.353" v="904" actId="47"/>
        <pc:sldMkLst>
          <pc:docMk/>
          <pc:sldMk cId="2355497372" sldId="362"/>
        </pc:sldMkLst>
        <pc:spChg chg="mod">
          <ac:chgData name="Kelly Emerson" userId="7dabbe72-1c7e-4631-8d48-a5a3d12a8735" providerId="ADAL" clId="{9B0D0774-0F69-414D-8D8A-32FAE010C549}" dt="2021-05-14T14:40:42.970" v="903" actId="6549"/>
          <ac:spMkLst>
            <pc:docMk/>
            <pc:sldMk cId="2355497372" sldId="362"/>
            <ac:spMk id="2" creationId="{A53A090C-919B-47C1-B700-EBC65A1283C8}"/>
          </ac:spMkLst>
        </pc:spChg>
      </pc:sldChg>
      <pc:sldChg chg="modSp add mod">
        <pc:chgData name="Kelly Emerson" userId="7dabbe72-1c7e-4631-8d48-a5a3d12a8735" providerId="ADAL" clId="{9B0D0774-0F69-414D-8D8A-32FAE010C549}" dt="2021-05-14T14:40:23.781" v="902" actId="12"/>
        <pc:sldMkLst>
          <pc:docMk/>
          <pc:sldMk cId="960897754" sldId="363"/>
        </pc:sldMkLst>
        <pc:spChg chg="mod">
          <ac:chgData name="Kelly Emerson" userId="7dabbe72-1c7e-4631-8d48-a5a3d12a8735" providerId="ADAL" clId="{9B0D0774-0F69-414D-8D8A-32FAE010C549}" dt="2021-05-14T14:40:23.781" v="902" actId="12"/>
          <ac:spMkLst>
            <pc:docMk/>
            <pc:sldMk cId="960897754" sldId="363"/>
            <ac:spMk id="2" creationId="{A53A090C-919B-47C1-B700-EBC65A1283C8}"/>
          </ac:spMkLst>
        </pc:spChg>
      </pc:sldChg>
      <pc:sldChg chg="modSp add mod">
        <pc:chgData name="Kelly Emerson" userId="7dabbe72-1c7e-4631-8d48-a5a3d12a8735" providerId="ADAL" clId="{9B0D0774-0F69-414D-8D8A-32FAE010C549}" dt="2021-05-14T14:49:44.906" v="1074" actId="6549"/>
        <pc:sldMkLst>
          <pc:docMk/>
          <pc:sldMk cId="2971855687" sldId="364"/>
        </pc:sldMkLst>
        <pc:spChg chg="mod">
          <ac:chgData name="Kelly Emerson" userId="7dabbe72-1c7e-4631-8d48-a5a3d12a8735" providerId="ADAL" clId="{9B0D0774-0F69-414D-8D8A-32FAE010C549}" dt="2021-05-14T14:49:44.906" v="1074" actId="6549"/>
          <ac:spMkLst>
            <pc:docMk/>
            <pc:sldMk cId="2971855687" sldId="364"/>
            <ac:spMk id="2" creationId="{A53A090C-919B-47C1-B700-EBC65A1283C8}"/>
          </ac:spMkLst>
        </pc:spChg>
      </pc:sldChg>
      <pc:sldChg chg="modSp add del mod">
        <pc:chgData name="Kelly Emerson" userId="7dabbe72-1c7e-4631-8d48-a5a3d12a8735" providerId="ADAL" clId="{9B0D0774-0F69-414D-8D8A-32FAE010C549}" dt="2021-05-14T14:47:13.300" v="1060" actId="47"/>
        <pc:sldMkLst>
          <pc:docMk/>
          <pc:sldMk cId="2192968638" sldId="365"/>
        </pc:sldMkLst>
        <pc:spChg chg="mod">
          <ac:chgData name="Kelly Emerson" userId="7dabbe72-1c7e-4631-8d48-a5a3d12a8735" providerId="ADAL" clId="{9B0D0774-0F69-414D-8D8A-32FAE010C549}" dt="2021-05-14T14:42:21.018" v="924" actId="6549"/>
          <ac:spMkLst>
            <pc:docMk/>
            <pc:sldMk cId="2192968638" sldId="365"/>
            <ac:spMk id="2" creationId="{A53A090C-919B-47C1-B700-EBC65A1283C8}"/>
          </ac:spMkLst>
        </pc:spChg>
      </pc:sldChg>
      <pc:sldChg chg="modSp add mod ord">
        <pc:chgData name="Kelly Emerson" userId="7dabbe72-1c7e-4631-8d48-a5a3d12a8735" providerId="ADAL" clId="{9B0D0774-0F69-414D-8D8A-32FAE010C549}" dt="2021-05-14T15:25:07.242" v="1676" actId="20577"/>
        <pc:sldMkLst>
          <pc:docMk/>
          <pc:sldMk cId="319416733" sldId="366"/>
        </pc:sldMkLst>
        <pc:spChg chg="mod">
          <ac:chgData name="Kelly Emerson" userId="7dabbe72-1c7e-4631-8d48-a5a3d12a8735" providerId="ADAL" clId="{9B0D0774-0F69-414D-8D8A-32FAE010C549}" dt="2021-05-14T15:25:07.242" v="1676" actId="20577"/>
          <ac:spMkLst>
            <pc:docMk/>
            <pc:sldMk cId="319416733" sldId="366"/>
            <ac:spMk id="2" creationId="{A53A090C-919B-47C1-B700-EBC65A1283C8}"/>
          </ac:spMkLst>
        </pc:spChg>
      </pc:sldChg>
      <pc:sldChg chg="modSp add mod ord">
        <pc:chgData name="Kelly Emerson" userId="7dabbe72-1c7e-4631-8d48-a5a3d12a8735" providerId="ADAL" clId="{9B0D0774-0F69-414D-8D8A-32FAE010C549}" dt="2021-05-14T14:52:47.555" v="1101" actId="20577"/>
        <pc:sldMkLst>
          <pc:docMk/>
          <pc:sldMk cId="3988197682" sldId="367"/>
        </pc:sldMkLst>
        <pc:spChg chg="mod">
          <ac:chgData name="Kelly Emerson" userId="7dabbe72-1c7e-4631-8d48-a5a3d12a8735" providerId="ADAL" clId="{9B0D0774-0F69-414D-8D8A-32FAE010C549}" dt="2021-05-14T14:52:47.555" v="1101" actId="20577"/>
          <ac:spMkLst>
            <pc:docMk/>
            <pc:sldMk cId="3988197682" sldId="367"/>
            <ac:spMk id="3" creationId="{00000000-0000-0000-0000-000000000000}"/>
          </ac:spMkLst>
        </pc:spChg>
      </pc:sldChg>
      <pc:sldChg chg="modSp add mod">
        <pc:chgData name="Kelly Emerson" userId="7dabbe72-1c7e-4631-8d48-a5a3d12a8735" providerId="ADAL" clId="{9B0D0774-0F69-414D-8D8A-32FAE010C549}" dt="2021-05-14T15:07:15.593" v="1195" actId="113"/>
        <pc:sldMkLst>
          <pc:docMk/>
          <pc:sldMk cId="296615801" sldId="368"/>
        </pc:sldMkLst>
        <pc:spChg chg="mod">
          <ac:chgData name="Kelly Emerson" userId="7dabbe72-1c7e-4631-8d48-a5a3d12a8735" providerId="ADAL" clId="{9B0D0774-0F69-414D-8D8A-32FAE010C549}" dt="2021-05-14T15:07:15.593" v="1195" actId="113"/>
          <ac:spMkLst>
            <pc:docMk/>
            <pc:sldMk cId="296615801" sldId="368"/>
            <ac:spMk id="7" creationId="{F8C247DC-A302-4C36-8CA3-B48ED48D8021}"/>
          </ac:spMkLst>
        </pc:spChg>
      </pc:sldChg>
      <pc:sldChg chg="modSp add mod ord">
        <pc:chgData name="Kelly Emerson" userId="7dabbe72-1c7e-4631-8d48-a5a3d12a8735" providerId="ADAL" clId="{9B0D0774-0F69-414D-8D8A-32FAE010C549}" dt="2021-05-14T15:16:32.798" v="1504" actId="6549"/>
        <pc:sldMkLst>
          <pc:docMk/>
          <pc:sldMk cId="247286226" sldId="369"/>
        </pc:sldMkLst>
        <pc:spChg chg="mod">
          <ac:chgData name="Kelly Emerson" userId="7dabbe72-1c7e-4631-8d48-a5a3d12a8735" providerId="ADAL" clId="{9B0D0774-0F69-414D-8D8A-32FAE010C549}" dt="2021-05-14T15:16:32.798" v="1504" actId="6549"/>
          <ac:spMkLst>
            <pc:docMk/>
            <pc:sldMk cId="247286226" sldId="36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7651D-0467-4DCD-849B-5BB166172DE4}" type="doc">
      <dgm:prSet loTypeId="urn:microsoft.com/office/officeart/2005/8/layout/chevron2" loCatId="process" qsTypeId="urn:microsoft.com/office/officeart/2005/8/quickstyle/simple1" qsCatId="simple" csTypeId="urn:microsoft.com/office/officeart/2005/8/colors/accent6_3" csCatId="accent6" phldr="1"/>
      <dgm:spPr/>
    </dgm:pt>
    <dgm:pt modelId="{55F91AB8-3276-4B27-A0A4-D863CF57FC14}">
      <dgm:prSet phldrT="[Text]"/>
      <dgm:spPr/>
      <dgm:t>
        <a:bodyPr/>
        <a:lstStyle/>
        <a:p>
          <a:r>
            <a:rPr lang="en-US" dirty="0">
              <a:latin typeface="Proxima Nova" panose="02000506030000020004" pitchFamily="50" charset="0"/>
            </a:rPr>
            <a:t>NAMI</a:t>
          </a:r>
        </a:p>
      </dgm:t>
    </dgm:pt>
    <dgm:pt modelId="{5E178828-3309-4593-82C7-7834433E660B}" type="parTrans" cxnId="{D98407E7-CD6A-43F4-85A5-63D42F52740E}">
      <dgm:prSet/>
      <dgm:spPr/>
      <dgm:t>
        <a:bodyPr/>
        <a:lstStyle/>
        <a:p>
          <a:endParaRPr lang="en-US"/>
        </a:p>
      </dgm:t>
    </dgm:pt>
    <dgm:pt modelId="{95E45F75-CDDB-4507-ABAB-745FD22F2C44}" type="sibTrans" cxnId="{D98407E7-CD6A-43F4-85A5-63D42F52740E}">
      <dgm:prSet/>
      <dgm:spPr/>
      <dgm:t>
        <a:bodyPr/>
        <a:lstStyle/>
        <a:p>
          <a:endParaRPr lang="en-US"/>
        </a:p>
      </dgm:t>
    </dgm:pt>
    <dgm:pt modelId="{5F5ED334-A771-4E92-8F9C-05CAA446EB71}">
      <dgm:prSet phldrT="[Text]"/>
      <dgm:spPr/>
      <dgm:t>
        <a:bodyPr/>
        <a:lstStyle/>
        <a:p>
          <a:r>
            <a:rPr lang="en-US" dirty="0"/>
            <a:t>NSO</a:t>
          </a:r>
        </a:p>
      </dgm:t>
    </dgm:pt>
    <dgm:pt modelId="{139B1AEE-E81C-4AF2-9E0B-28D58184C870}" type="parTrans" cxnId="{B7916FF2-FFF2-4921-B005-F9B259D2FD54}">
      <dgm:prSet/>
      <dgm:spPr/>
      <dgm:t>
        <a:bodyPr/>
        <a:lstStyle/>
        <a:p>
          <a:endParaRPr lang="en-US"/>
        </a:p>
      </dgm:t>
    </dgm:pt>
    <dgm:pt modelId="{66DFDE6D-E50D-432F-AA86-170EFC24EF19}" type="sibTrans" cxnId="{B7916FF2-FFF2-4921-B005-F9B259D2FD54}">
      <dgm:prSet/>
      <dgm:spPr/>
      <dgm:t>
        <a:bodyPr/>
        <a:lstStyle/>
        <a:p>
          <a:endParaRPr lang="en-US"/>
        </a:p>
      </dgm:t>
    </dgm:pt>
    <dgm:pt modelId="{3CB46D65-6349-47CA-9DB9-2F84CB371C5A}">
      <dgm:prSet phldrT="[Text]"/>
      <dgm:spPr/>
      <dgm:t>
        <a:bodyPr/>
        <a:lstStyle/>
        <a:p>
          <a:r>
            <a:rPr lang="en-US" dirty="0"/>
            <a:t>NA</a:t>
          </a:r>
        </a:p>
      </dgm:t>
    </dgm:pt>
    <dgm:pt modelId="{FD27975A-BFB1-47C0-83F9-F06C96082964}" type="parTrans" cxnId="{F50218CE-4366-4E2A-A7B5-78F3E56E3D5F}">
      <dgm:prSet/>
      <dgm:spPr/>
      <dgm:t>
        <a:bodyPr/>
        <a:lstStyle/>
        <a:p>
          <a:endParaRPr lang="en-US"/>
        </a:p>
      </dgm:t>
    </dgm:pt>
    <dgm:pt modelId="{2936DC2B-D2A1-4251-8797-2C69ED306A8B}" type="sibTrans" cxnId="{F50218CE-4366-4E2A-A7B5-78F3E56E3D5F}">
      <dgm:prSet/>
      <dgm:spPr/>
      <dgm:t>
        <a:bodyPr/>
        <a:lstStyle/>
        <a:p>
          <a:endParaRPr lang="en-US"/>
        </a:p>
      </dgm:t>
    </dgm:pt>
    <dgm:pt modelId="{B5CE4EA4-FDFB-463E-99F7-6825F617A07A}">
      <dgm:prSet/>
      <dgm:spPr/>
      <dgm:t>
        <a:bodyPr/>
        <a:lstStyle/>
        <a:p>
          <a:pPr>
            <a:buNone/>
          </a:pPr>
          <a:r>
            <a:rPr lang="en-US" dirty="0">
              <a:latin typeface="Proxima Nova" panose="02000506030000020004" pitchFamily="50" charset="0"/>
            </a:rPr>
            <a:t>Headquartered in Arlington, VA</a:t>
          </a:r>
        </a:p>
      </dgm:t>
    </dgm:pt>
    <dgm:pt modelId="{BEC8E77C-DA3A-495D-9C57-B7E8DE008AD5}" type="parTrans" cxnId="{9309EC06-5927-4214-96D5-7D41F99D8772}">
      <dgm:prSet/>
      <dgm:spPr/>
      <dgm:t>
        <a:bodyPr/>
        <a:lstStyle/>
        <a:p>
          <a:endParaRPr lang="en-US"/>
        </a:p>
      </dgm:t>
    </dgm:pt>
    <dgm:pt modelId="{38EA684A-4EA8-42F1-9FB6-80043D88256A}" type="sibTrans" cxnId="{9309EC06-5927-4214-96D5-7D41F99D8772}">
      <dgm:prSet/>
      <dgm:spPr/>
      <dgm:t>
        <a:bodyPr/>
        <a:lstStyle/>
        <a:p>
          <a:endParaRPr lang="en-US"/>
        </a:p>
      </dgm:t>
    </dgm:pt>
    <dgm:pt modelId="{5A5BEFB5-9BAF-4180-9AA3-EF1DD597C267}">
      <dgm:prSet/>
      <dgm:spPr/>
      <dgm:t>
        <a:bodyPr/>
        <a:lstStyle/>
        <a:p>
          <a:pPr>
            <a:buNone/>
          </a:pPr>
          <a:r>
            <a:rPr lang="en-US" dirty="0">
              <a:latin typeface="Proxima Nova" panose="02000506030000020004" pitchFamily="50" charset="0"/>
            </a:rPr>
            <a:t>NAMI Alabama</a:t>
          </a:r>
        </a:p>
      </dgm:t>
    </dgm:pt>
    <dgm:pt modelId="{D3519C21-B2D3-4977-AFA7-7B3DA1DAAA53}" type="parTrans" cxnId="{BEF8F269-75FA-40F6-85C6-C87F317C3940}">
      <dgm:prSet/>
      <dgm:spPr/>
      <dgm:t>
        <a:bodyPr/>
        <a:lstStyle/>
        <a:p>
          <a:endParaRPr lang="en-US"/>
        </a:p>
      </dgm:t>
    </dgm:pt>
    <dgm:pt modelId="{A8CDBE58-87C4-45FB-BF88-A32D15E94E56}" type="sibTrans" cxnId="{BEF8F269-75FA-40F6-85C6-C87F317C3940}">
      <dgm:prSet/>
      <dgm:spPr/>
      <dgm:t>
        <a:bodyPr/>
        <a:lstStyle/>
        <a:p>
          <a:endParaRPr lang="en-US"/>
        </a:p>
      </dgm:t>
    </dgm:pt>
    <dgm:pt modelId="{1CD406C7-563B-4C76-BE23-F87FE96413B7}">
      <dgm:prSet/>
      <dgm:spPr/>
      <dgm:t>
        <a:bodyPr/>
        <a:lstStyle/>
        <a:p>
          <a:pPr>
            <a:buNone/>
          </a:pPr>
          <a:r>
            <a:rPr lang="en-US" dirty="0">
              <a:latin typeface="Proxima Nova" panose="02000506030000020004" pitchFamily="50" charset="0"/>
            </a:rPr>
            <a:t>Local affiliates (10)</a:t>
          </a:r>
        </a:p>
      </dgm:t>
    </dgm:pt>
    <dgm:pt modelId="{C9EABBAF-0F07-47DE-87FB-5544AF535F89}" type="parTrans" cxnId="{CCD2DA85-3785-4ABA-96D1-1F33028FE2FC}">
      <dgm:prSet/>
      <dgm:spPr/>
      <dgm:t>
        <a:bodyPr/>
        <a:lstStyle/>
        <a:p>
          <a:endParaRPr lang="en-US"/>
        </a:p>
      </dgm:t>
    </dgm:pt>
    <dgm:pt modelId="{F64F2436-F3ED-4BAF-A00E-1670954EFBCE}" type="sibTrans" cxnId="{CCD2DA85-3785-4ABA-96D1-1F33028FE2FC}">
      <dgm:prSet/>
      <dgm:spPr/>
      <dgm:t>
        <a:bodyPr/>
        <a:lstStyle/>
        <a:p>
          <a:endParaRPr lang="en-US"/>
        </a:p>
      </dgm:t>
    </dgm:pt>
    <dgm:pt modelId="{DF10F8F0-A8DA-417E-8EA8-4833B6B653B8}" type="pres">
      <dgm:prSet presAssocID="{7C97651D-0467-4DCD-849B-5BB166172DE4}" presName="linearFlow" presStyleCnt="0">
        <dgm:presLayoutVars>
          <dgm:dir/>
          <dgm:animLvl val="lvl"/>
          <dgm:resizeHandles val="exact"/>
        </dgm:presLayoutVars>
      </dgm:prSet>
      <dgm:spPr/>
    </dgm:pt>
    <dgm:pt modelId="{E7C07A03-E7C8-467E-8A81-F25E649272CC}" type="pres">
      <dgm:prSet presAssocID="{55F91AB8-3276-4B27-A0A4-D863CF57FC14}" presName="composite" presStyleCnt="0"/>
      <dgm:spPr/>
    </dgm:pt>
    <dgm:pt modelId="{3DB6DED3-4ECE-4F48-8A5B-7E3484BD8961}" type="pres">
      <dgm:prSet presAssocID="{55F91AB8-3276-4B27-A0A4-D863CF57FC14}" presName="parentText" presStyleLbl="alignNode1" presStyleIdx="0" presStyleCnt="3">
        <dgm:presLayoutVars>
          <dgm:chMax val="1"/>
          <dgm:bulletEnabled val="1"/>
        </dgm:presLayoutVars>
      </dgm:prSet>
      <dgm:spPr/>
    </dgm:pt>
    <dgm:pt modelId="{03CAB42B-75DC-474B-93D0-2E3CC91FC67D}" type="pres">
      <dgm:prSet presAssocID="{55F91AB8-3276-4B27-A0A4-D863CF57FC14}" presName="descendantText" presStyleLbl="alignAcc1" presStyleIdx="0" presStyleCnt="3">
        <dgm:presLayoutVars>
          <dgm:bulletEnabled val="1"/>
        </dgm:presLayoutVars>
      </dgm:prSet>
      <dgm:spPr/>
    </dgm:pt>
    <dgm:pt modelId="{C14D86FB-B0BE-4A2D-99BA-156631E64F94}" type="pres">
      <dgm:prSet presAssocID="{95E45F75-CDDB-4507-ABAB-745FD22F2C44}" presName="sp" presStyleCnt="0"/>
      <dgm:spPr/>
    </dgm:pt>
    <dgm:pt modelId="{AA57E180-FBA4-44BE-B523-BE761AAC54F0}" type="pres">
      <dgm:prSet presAssocID="{5F5ED334-A771-4E92-8F9C-05CAA446EB71}" presName="composite" presStyleCnt="0"/>
      <dgm:spPr/>
    </dgm:pt>
    <dgm:pt modelId="{9E1DCFBC-123E-4E78-8856-542287357D3D}" type="pres">
      <dgm:prSet presAssocID="{5F5ED334-A771-4E92-8F9C-05CAA446EB71}" presName="parentText" presStyleLbl="alignNode1" presStyleIdx="1" presStyleCnt="3">
        <dgm:presLayoutVars>
          <dgm:chMax val="1"/>
          <dgm:bulletEnabled val="1"/>
        </dgm:presLayoutVars>
      </dgm:prSet>
      <dgm:spPr/>
    </dgm:pt>
    <dgm:pt modelId="{8A9AE6CB-39DB-4D94-9D67-85C8B5810EB1}" type="pres">
      <dgm:prSet presAssocID="{5F5ED334-A771-4E92-8F9C-05CAA446EB71}" presName="descendantText" presStyleLbl="alignAcc1" presStyleIdx="1" presStyleCnt="3">
        <dgm:presLayoutVars>
          <dgm:bulletEnabled val="1"/>
        </dgm:presLayoutVars>
      </dgm:prSet>
      <dgm:spPr/>
    </dgm:pt>
    <dgm:pt modelId="{65430AAB-224A-41C2-B57D-DBF7C31719F3}" type="pres">
      <dgm:prSet presAssocID="{66DFDE6D-E50D-432F-AA86-170EFC24EF19}" presName="sp" presStyleCnt="0"/>
      <dgm:spPr/>
    </dgm:pt>
    <dgm:pt modelId="{23EA4918-5F52-48E5-B506-0556BB00691E}" type="pres">
      <dgm:prSet presAssocID="{3CB46D65-6349-47CA-9DB9-2F84CB371C5A}" presName="composite" presStyleCnt="0"/>
      <dgm:spPr/>
    </dgm:pt>
    <dgm:pt modelId="{319E0B2D-A4D2-4B4E-8B95-8F740422A1C0}" type="pres">
      <dgm:prSet presAssocID="{3CB46D65-6349-47CA-9DB9-2F84CB371C5A}" presName="parentText" presStyleLbl="alignNode1" presStyleIdx="2" presStyleCnt="3">
        <dgm:presLayoutVars>
          <dgm:chMax val="1"/>
          <dgm:bulletEnabled val="1"/>
        </dgm:presLayoutVars>
      </dgm:prSet>
      <dgm:spPr/>
    </dgm:pt>
    <dgm:pt modelId="{9D4767F3-9807-4673-AA7A-F48F3B75031E}" type="pres">
      <dgm:prSet presAssocID="{3CB46D65-6349-47CA-9DB9-2F84CB371C5A}" presName="descendantText" presStyleLbl="alignAcc1" presStyleIdx="2" presStyleCnt="3">
        <dgm:presLayoutVars>
          <dgm:bulletEnabled val="1"/>
        </dgm:presLayoutVars>
      </dgm:prSet>
      <dgm:spPr/>
    </dgm:pt>
  </dgm:ptLst>
  <dgm:cxnLst>
    <dgm:cxn modelId="{CAB14302-5D27-4A92-924E-A58856B4CEAF}" type="presOf" srcId="{3CB46D65-6349-47CA-9DB9-2F84CB371C5A}" destId="{319E0B2D-A4D2-4B4E-8B95-8F740422A1C0}" srcOrd="0" destOrd="0" presId="urn:microsoft.com/office/officeart/2005/8/layout/chevron2"/>
    <dgm:cxn modelId="{9309EC06-5927-4214-96D5-7D41F99D8772}" srcId="{55F91AB8-3276-4B27-A0A4-D863CF57FC14}" destId="{B5CE4EA4-FDFB-463E-99F7-6825F617A07A}" srcOrd="0" destOrd="0" parTransId="{BEC8E77C-DA3A-495D-9C57-B7E8DE008AD5}" sibTransId="{38EA684A-4EA8-42F1-9FB6-80043D88256A}"/>
    <dgm:cxn modelId="{AFA3A31A-5B15-4E78-B70C-C02158C136D8}" type="presOf" srcId="{7C97651D-0467-4DCD-849B-5BB166172DE4}" destId="{DF10F8F0-A8DA-417E-8EA8-4833B6B653B8}" srcOrd="0" destOrd="0" presId="urn:microsoft.com/office/officeart/2005/8/layout/chevron2"/>
    <dgm:cxn modelId="{27B5CA1B-6517-490B-84AB-E329CA76666E}" type="presOf" srcId="{5A5BEFB5-9BAF-4180-9AA3-EF1DD597C267}" destId="{8A9AE6CB-39DB-4D94-9D67-85C8B5810EB1}" srcOrd="0" destOrd="0" presId="urn:microsoft.com/office/officeart/2005/8/layout/chevron2"/>
    <dgm:cxn modelId="{AFC00926-A775-4AEA-AE0E-49D0AB7FBC8D}" type="presOf" srcId="{5F5ED334-A771-4E92-8F9C-05CAA446EB71}" destId="{9E1DCFBC-123E-4E78-8856-542287357D3D}" srcOrd="0" destOrd="0" presId="urn:microsoft.com/office/officeart/2005/8/layout/chevron2"/>
    <dgm:cxn modelId="{BEF8F269-75FA-40F6-85C6-C87F317C3940}" srcId="{5F5ED334-A771-4E92-8F9C-05CAA446EB71}" destId="{5A5BEFB5-9BAF-4180-9AA3-EF1DD597C267}" srcOrd="0" destOrd="0" parTransId="{D3519C21-B2D3-4977-AFA7-7B3DA1DAAA53}" sibTransId="{A8CDBE58-87C4-45FB-BF88-A32D15E94E56}"/>
    <dgm:cxn modelId="{CCD2DA85-3785-4ABA-96D1-1F33028FE2FC}" srcId="{3CB46D65-6349-47CA-9DB9-2F84CB371C5A}" destId="{1CD406C7-563B-4C76-BE23-F87FE96413B7}" srcOrd="0" destOrd="0" parTransId="{C9EABBAF-0F07-47DE-87FB-5544AF535F89}" sibTransId="{F64F2436-F3ED-4BAF-A00E-1670954EFBCE}"/>
    <dgm:cxn modelId="{78034DA0-3EC0-47CE-8AD5-8E91802D43C2}" type="presOf" srcId="{55F91AB8-3276-4B27-A0A4-D863CF57FC14}" destId="{3DB6DED3-4ECE-4F48-8A5B-7E3484BD8961}" srcOrd="0" destOrd="0" presId="urn:microsoft.com/office/officeart/2005/8/layout/chevron2"/>
    <dgm:cxn modelId="{41CEAFAB-DF78-410F-9047-07F79E1B822B}" type="presOf" srcId="{B5CE4EA4-FDFB-463E-99F7-6825F617A07A}" destId="{03CAB42B-75DC-474B-93D0-2E3CC91FC67D}" srcOrd="0" destOrd="0" presId="urn:microsoft.com/office/officeart/2005/8/layout/chevron2"/>
    <dgm:cxn modelId="{F50218CE-4366-4E2A-A7B5-78F3E56E3D5F}" srcId="{7C97651D-0467-4DCD-849B-5BB166172DE4}" destId="{3CB46D65-6349-47CA-9DB9-2F84CB371C5A}" srcOrd="2" destOrd="0" parTransId="{FD27975A-BFB1-47C0-83F9-F06C96082964}" sibTransId="{2936DC2B-D2A1-4251-8797-2C69ED306A8B}"/>
    <dgm:cxn modelId="{9F5F38E0-555B-48A8-83A3-51993743B972}" type="presOf" srcId="{1CD406C7-563B-4C76-BE23-F87FE96413B7}" destId="{9D4767F3-9807-4673-AA7A-F48F3B75031E}" srcOrd="0" destOrd="0" presId="urn:microsoft.com/office/officeart/2005/8/layout/chevron2"/>
    <dgm:cxn modelId="{D98407E7-CD6A-43F4-85A5-63D42F52740E}" srcId="{7C97651D-0467-4DCD-849B-5BB166172DE4}" destId="{55F91AB8-3276-4B27-A0A4-D863CF57FC14}" srcOrd="0" destOrd="0" parTransId="{5E178828-3309-4593-82C7-7834433E660B}" sibTransId="{95E45F75-CDDB-4507-ABAB-745FD22F2C44}"/>
    <dgm:cxn modelId="{B7916FF2-FFF2-4921-B005-F9B259D2FD54}" srcId="{7C97651D-0467-4DCD-849B-5BB166172DE4}" destId="{5F5ED334-A771-4E92-8F9C-05CAA446EB71}" srcOrd="1" destOrd="0" parTransId="{139B1AEE-E81C-4AF2-9E0B-28D58184C870}" sibTransId="{66DFDE6D-E50D-432F-AA86-170EFC24EF19}"/>
    <dgm:cxn modelId="{C6C9DFC3-866B-4C9A-A17E-8ABD559C79AB}" type="presParOf" srcId="{DF10F8F0-A8DA-417E-8EA8-4833B6B653B8}" destId="{E7C07A03-E7C8-467E-8A81-F25E649272CC}" srcOrd="0" destOrd="0" presId="urn:microsoft.com/office/officeart/2005/8/layout/chevron2"/>
    <dgm:cxn modelId="{249CBE67-FD9D-43D7-A092-9D4AB6DA404A}" type="presParOf" srcId="{E7C07A03-E7C8-467E-8A81-F25E649272CC}" destId="{3DB6DED3-4ECE-4F48-8A5B-7E3484BD8961}" srcOrd="0" destOrd="0" presId="urn:microsoft.com/office/officeart/2005/8/layout/chevron2"/>
    <dgm:cxn modelId="{567A3FF8-1042-4E44-9EA9-A98DD4B2D465}" type="presParOf" srcId="{E7C07A03-E7C8-467E-8A81-F25E649272CC}" destId="{03CAB42B-75DC-474B-93D0-2E3CC91FC67D}" srcOrd="1" destOrd="0" presId="urn:microsoft.com/office/officeart/2005/8/layout/chevron2"/>
    <dgm:cxn modelId="{B0C94C92-4F36-44EA-988A-9603FAAE368D}" type="presParOf" srcId="{DF10F8F0-A8DA-417E-8EA8-4833B6B653B8}" destId="{C14D86FB-B0BE-4A2D-99BA-156631E64F94}" srcOrd="1" destOrd="0" presId="urn:microsoft.com/office/officeart/2005/8/layout/chevron2"/>
    <dgm:cxn modelId="{591090E9-E262-4F63-9EFF-CBCCB24F44F2}" type="presParOf" srcId="{DF10F8F0-A8DA-417E-8EA8-4833B6B653B8}" destId="{AA57E180-FBA4-44BE-B523-BE761AAC54F0}" srcOrd="2" destOrd="0" presId="urn:microsoft.com/office/officeart/2005/8/layout/chevron2"/>
    <dgm:cxn modelId="{84AEE691-AFD0-482B-9C54-004578F9E268}" type="presParOf" srcId="{AA57E180-FBA4-44BE-B523-BE761AAC54F0}" destId="{9E1DCFBC-123E-4E78-8856-542287357D3D}" srcOrd="0" destOrd="0" presId="urn:microsoft.com/office/officeart/2005/8/layout/chevron2"/>
    <dgm:cxn modelId="{05A3B96F-251B-4F79-B197-847ACFB22A6D}" type="presParOf" srcId="{AA57E180-FBA4-44BE-B523-BE761AAC54F0}" destId="{8A9AE6CB-39DB-4D94-9D67-85C8B5810EB1}" srcOrd="1" destOrd="0" presId="urn:microsoft.com/office/officeart/2005/8/layout/chevron2"/>
    <dgm:cxn modelId="{9EF48ECF-9564-4870-89DE-C9DAF9183BB3}" type="presParOf" srcId="{DF10F8F0-A8DA-417E-8EA8-4833B6B653B8}" destId="{65430AAB-224A-41C2-B57D-DBF7C31719F3}" srcOrd="3" destOrd="0" presId="urn:microsoft.com/office/officeart/2005/8/layout/chevron2"/>
    <dgm:cxn modelId="{6EAA5786-3EBD-4EB3-9048-980A573C88D9}" type="presParOf" srcId="{DF10F8F0-A8DA-417E-8EA8-4833B6B653B8}" destId="{23EA4918-5F52-48E5-B506-0556BB00691E}" srcOrd="4" destOrd="0" presId="urn:microsoft.com/office/officeart/2005/8/layout/chevron2"/>
    <dgm:cxn modelId="{E57136A4-160E-417C-9328-44FCA1FE8DE0}" type="presParOf" srcId="{23EA4918-5F52-48E5-B506-0556BB00691E}" destId="{319E0B2D-A4D2-4B4E-8B95-8F740422A1C0}" srcOrd="0" destOrd="0" presId="urn:microsoft.com/office/officeart/2005/8/layout/chevron2"/>
    <dgm:cxn modelId="{692B0693-DAE1-4EFE-9878-74411D49C518}" type="presParOf" srcId="{23EA4918-5F52-48E5-B506-0556BB00691E}" destId="{9D4767F3-9807-4673-AA7A-F48F3B7503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6DED3-4ECE-4F48-8A5B-7E3484BD8961}">
      <dsp:nvSpPr>
        <dsp:cNvPr id="0" name=""/>
        <dsp:cNvSpPr/>
      </dsp:nvSpPr>
      <dsp:spPr>
        <a:xfrm rot="5400000">
          <a:off x="-249256" y="249695"/>
          <a:ext cx="1661709" cy="1163196"/>
        </a:xfrm>
        <a:prstGeom prst="chevron">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Proxima Nova" panose="02000506030000020004" pitchFamily="50" charset="0"/>
            </a:rPr>
            <a:t>NAMI</a:t>
          </a:r>
        </a:p>
      </dsp:txBody>
      <dsp:txXfrm rot="-5400000">
        <a:off x="1" y="582036"/>
        <a:ext cx="1163196" cy="498513"/>
      </dsp:txXfrm>
    </dsp:sp>
    <dsp:sp modelId="{03CAB42B-75DC-474B-93D0-2E3CC91FC67D}">
      <dsp:nvSpPr>
        <dsp:cNvPr id="0" name=""/>
        <dsp:cNvSpPr/>
      </dsp:nvSpPr>
      <dsp:spPr>
        <a:xfrm rot="5400000">
          <a:off x="3848453" y="-2684817"/>
          <a:ext cx="1080111" cy="6450624"/>
        </a:xfrm>
        <a:prstGeom prst="round2Same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Proxima Nova" panose="02000506030000020004" pitchFamily="50" charset="0"/>
            </a:rPr>
            <a:t>Headquartered in Arlington, VA</a:t>
          </a:r>
        </a:p>
      </dsp:txBody>
      <dsp:txXfrm rot="-5400000">
        <a:off x="1163197" y="53166"/>
        <a:ext cx="6397897" cy="974657"/>
      </dsp:txXfrm>
    </dsp:sp>
    <dsp:sp modelId="{9E1DCFBC-123E-4E78-8856-542287357D3D}">
      <dsp:nvSpPr>
        <dsp:cNvPr id="0" name=""/>
        <dsp:cNvSpPr/>
      </dsp:nvSpPr>
      <dsp:spPr>
        <a:xfrm rot="5400000">
          <a:off x="-249256" y="1717848"/>
          <a:ext cx="1661709" cy="1163196"/>
        </a:xfrm>
        <a:prstGeom prst="chevron">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NSO</a:t>
          </a:r>
        </a:p>
      </dsp:txBody>
      <dsp:txXfrm rot="-5400000">
        <a:off x="1" y="2050189"/>
        <a:ext cx="1163196" cy="498513"/>
      </dsp:txXfrm>
    </dsp:sp>
    <dsp:sp modelId="{8A9AE6CB-39DB-4D94-9D67-85C8B5810EB1}">
      <dsp:nvSpPr>
        <dsp:cNvPr id="0" name=""/>
        <dsp:cNvSpPr/>
      </dsp:nvSpPr>
      <dsp:spPr>
        <a:xfrm rot="5400000">
          <a:off x="3848453" y="-1216664"/>
          <a:ext cx="1080111" cy="6450624"/>
        </a:xfrm>
        <a:prstGeom prst="round2Same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Proxima Nova" panose="02000506030000020004" pitchFamily="50" charset="0"/>
            </a:rPr>
            <a:t>NAMI Alabama</a:t>
          </a:r>
        </a:p>
      </dsp:txBody>
      <dsp:txXfrm rot="-5400000">
        <a:off x="1163197" y="1521319"/>
        <a:ext cx="6397897" cy="974657"/>
      </dsp:txXfrm>
    </dsp:sp>
    <dsp:sp modelId="{319E0B2D-A4D2-4B4E-8B95-8F740422A1C0}">
      <dsp:nvSpPr>
        <dsp:cNvPr id="0" name=""/>
        <dsp:cNvSpPr/>
      </dsp:nvSpPr>
      <dsp:spPr>
        <a:xfrm rot="5400000">
          <a:off x="-249256" y="3186001"/>
          <a:ext cx="1661709" cy="1163196"/>
        </a:xfrm>
        <a:prstGeom prst="chevron">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NA</a:t>
          </a:r>
        </a:p>
      </dsp:txBody>
      <dsp:txXfrm rot="-5400000">
        <a:off x="1" y="3518342"/>
        <a:ext cx="1163196" cy="498513"/>
      </dsp:txXfrm>
    </dsp:sp>
    <dsp:sp modelId="{9D4767F3-9807-4673-AA7A-F48F3B75031E}">
      <dsp:nvSpPr>
        <dsp:cNvPr id="0" name=""/>
        <dsp:cNvSpPr/>
      </dsp:nvSpPr>
      <dsp:spPr>
        <a:xfrm rot="5400000">
          <a:off x="3848453" y="251488"/>
          <a:ext cx="1080111" cy="6450624"/>
        </a:xfrm>
        <a:prstGeom prst="round2Same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None/>
          </a:pPr>
          <a:r>
            <a:rPr lang="en-US" sz="3500" kern="1200" dirty="0">
              <a:latin typeface="Proxima Nova" panose="02000506030000020004" pitchFamily="50" charset="0"/>
            </a:rPr>
            <a:t>Local affiliates (10)</a:t>
          </a:r>
        </a:p>
      </dsp:txBody>
      <dsp:txXfrm rot="-5400000">
        <a:off x="1163197" y="2989472"/>
        <a:ext cx="6397897" cy="9746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7CCAA-A059-FB47-8B45-7390BCFCA5BA}"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20C6A-35D6-5A43-AEA2-497D65117134}" type="slidenum">
              <a:rPr lang="en-US" smtClean="0"/>
              <a:t>‹#›</a:t>
            </a:fld>
            <a:endParaRPr lang="en-US"/>
          </a:p>
        </p:txBody>
      </p:sp>
    </p:spTree>
    <p:extLst>
      <p:ext uri="{BB962C8B-B14F-4D97-AF65-F5344CB8AC3E}">
        <p14:creationId xmlns:p14="http://schemas.microsoft.com/office/powerpoint/2010/main" val="137808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20C6A-35D6-5A43-AEA2-497D65117134}" type="slidenum">
              <a:rPr lang="en-US" smtClean="0"/>
              <a:t>5</a:t>
            </a:fld>
            <a:endParaRPr lang="en-US"/>
          </a:p>
        </p:txBody>
      </p:sp>
    </p:spTree>
    <p:extLst>
      <p:ext uri="{BB962C8B-B14F-4D97-AF65-F5344CB8AC3E}">
        <p14:creationId xmlns:p14="http://schemas.microsoft.com/office/powerpoint/2010/main" val="151774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6627" y="3373395"/>
            <a:ext cx="10161373" cy="1884405"/>
          </a:xfrm>
        </p:spPr>
        <p:txBody>
          <a:bodyPr/>
          <a:lstStyle>
            <a:lvl1pPr marL="0" indent="0" algn="l">
              <a:buNone/>
              <a:defRPr sz="2400" i="1" cap="all" baseline="0">
                <a:solidFill>
                  <a:srgbClr val="114B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506627" y="1922077"/>
            <a:ext cx="10847173" cy="1325563"/>
          </a:xfrm>
        </p:spPr>
        <p:txBody>
          <a:bodyPr>
            <a:normAutofit/>
          </a:bodyPr>
          <a:lstStyle>
            <a:lvl1pPr algn="l">
              <a:defRPr sz="4400">
                <a:solidFill>
                  <a:srgbClr val="114B9B"/>
                </a:solidFill>
              </a:defRPr>
            </a:lvl1pPr>
          </a:lstStyle>
          <a:p>
            <a:r>
              <a:rPr lang="en-US" dirty="0"/>
              <a:t>Click to edit Master title style</a:t>
            </a:r>
          </a:p>
        </p:txBody>
      </p:sp>
    </p:spTree>
    <p:extLst>
      <p:ext uri="{BB962C8B-B14F-4D97-AF65-F5344CB8AC3E}">
        <p14:creationId xmlns:p14="http://schemas.microsoft.com/office/powerpoint/2010/main" val="190056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444843" y="1396314"/>
            <a:ext cx="10908957" cy="47806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6"/>
          <p:cNvSpPr>
            <a:spLocks noGrp="1"/>
          </p:cNvSpPr>
          <p:nvPr>
            <p:ph type="title"/>
          </p:nvPr>
        </p:nvSpPr>
        <p:spPr>
          <a:xfrm>
            <a:off x="444843" y="37072"/>
            <a:ext cx="10908957" cy="939114"/>
          </a:xfrm>
          <a:prstGeom prst="rect">
            <a:avLst/>
          </a:prstGeom>
        </p:spPr>
        <p:txBody>
          <a:bodyPr vert="horz" lIns="91440" tIns="45720" rIns="91440" bIns="45720" rtlCol="0" anchor="ctr">
            <a:normAutofit/>
          </a:bodyPr>
          <a:lstStyle/>
          <a:p>
            <a:r>
              <a:rPr lang="en-US" dirty="0"/>
              <a:t>Click to edit Master title style</a:t>
            </a:r>
          </a:p>
        </p:txBody>
      </p:sp>
      <p:sp>
        <p:nvSpPr>
          <p:cNvPr id="10" name="Footer Placeholder 16"/>
          <p:cNvSpPr>
            <a:spLocks noGrp="1"/>
          </p:cNvSpPr>
          <p:nvPr>
            <p:ph type="ftr" sz="quarter" idx="3"/>
          </p:nvPr>
        </p:nvSpPr>
        <p:spPr>
          <a:xfrm>
            <a:off x="4038600" y="6418135"/>
            <a:ext cx="7613822" cy="365125"/>
          </a:xfrm>
          <a:prstGeom prst="rect">
            <a:avLst/>
          </a:prstGeom>
        </p:spPr>
        <p:txBody>
          <a:bodyPr vert="horz" lIns="91440" tIns="45720" rIns="91440" bIns="45720" rtlCol="0" anchor="ctr"/>
          <a:lstStyle>
            <a:lvl1pPr algn="r">
              <a:defRPr sz="1200" b="1" spc="300">
                <a:solidFill>
                  <a:srgbClr val="114B9B"/>
                </a:solidFill>
                <a:latin typeface="Rockwell" charset="0"/>
                <a:ea typeface="Rockwell" charset="0"/>
                <a:cs typeface="Rockwell" charset="0"/>
              </a:defRPr>
            </a:lvl1pPr>
          </a:lstStyle>
          <a:p>
            <a:r>
              <a:rPr lang="en-US" dirty="0"/>
              <a:t>NAMI Peer-to-Peer</a:t>
            </a:r>
          </a:p>
        </p:txBody>
      </p:sp>
      <p:sp>
        <p:nvSpPr>
          <p:cNvPr id="13" name="Rectangle 12"/>
          <p:cNvSpPr/>
          <p:nvPr userDrawn="1"/>
        </p:nvSpPr>
        <p:spPr>
          <a:xfrm>
            <a:off x="11652422" y="6522949"/>
            <a:ext cx="539578" cy="149699"/>
          </a:xfrm>
          <a:prstGeom prst="rect">
            <a:avLst/>
          </a:prstGeom>
          <a:solidFill>
            <a:srgbClr val="114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p:cNvSpPr/>
          <p:nvPr userDrawn="1"/>
        </p:nvSpPr>
        <p:spPr>
          <a:xfrm>
            <a:off x="-12354" y="6522949"/>
            <a:ext cx="9330921" cy="149699"/>
          </a:xfrm>
          <a:prstGeom prst="rect">
            <a:avLst/>
          </a:prstGeom>
          <a:solidFill>
            <a:srgbClr val="114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186190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843" y="1396314"/>
            <a:ext cx="10908957" cy="47806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p:cNvSpPr>
            <a:spLocks noGrp="1"/>
          </p:cNvSpPr>
          <p:nvPr>
            <p:ph type="title"/>
          </p:nvPr>
        </p:nvSpPr>
        <p:spPr>
          <a:xfrm>
            <a:off x="444843" y="37072"/>
            <a:ext cx="10908957" cy="93911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6567828"/>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lnSpc>
          <a:spcPct val="90000"/>
        </a:lnSpc>
        <a:spcBef>
          <a:spcPct val="0"/>
        </a:spcBef>
        <a:buNone/>
        <a:defRPr sz="3600" kern="1200">
          <a:solidFill>
            <a:schemeClr val="bg1"/>
          </a:solidFill>
          <a:latin typeface="Rockwell" charset="0"/>
          <a:ea typeface="Rockwell" charset="0"/>
          <a:cs typeface="Rockwel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4281" y="2103437"/>
            <a:ext cx="10847173" cy="1325563"/>
          </a:xfrm>
        </p:spPr>
        <p:txBody>
          <a:bodyPr>
            <a:normAutofit fontScale="90000"/>
          </a:bodyPr>
          <a:lstStyle/>
          <a:p>
            <a:r>
              <a:rPr lang="en-US" dirty="0"/>
              <a:t>NAMI Alabama</a:t>
            </a:r>
            <a:br>
              <a:rPr lang="en-US" dirty="0"/>
            </a:br>
            <a:br>
              <a:rPr lang="en-US" dirty="0"/>
            </a:br>
            <a:r>
              <a:rPr lang="en-US" sz="2800" dirty="0"/>
              <a:t>(334) 396-4797</a:t>
            </a:r>
            <a:br>
              <a:rPr lang="en-US" sz="2800" dirty="0"/>
            </a:br>
            <a:r>
              <a:rPr lang="en-US" sz="2800" dirty="0"/>
              <a:t>1401 I-85 Pkwy Ste A</a:t>
            </a:r>
            <a:br>
              <a:rPr lang="en-US" sz="2800" dirty="0"/>
            </a:br>
            <a:r>
              <a:rPr lang="en-US" sz="2800" dirty="0"/>
              <a:t>Montgomery, AL 36106</a:t>
            </a:r>
            <a:endParaRPr lang="en-US" dirty="0"/>
          </a:p>
        </p:txBody>
      </p:sp>
    </p:spTree>
    <p:extLst>
      <p:ext uri="{BB962C8B-B14F-4D97-AF65-F5344CB8AC3E}">
        <p14:creationId xmlns:p14="http://schemas.microsoft.com/office/powerpoint/2010/main" val="354142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A090C-919B-47C1-B700-EBC65A1283C8}"/>
              </a:ext>
            </a:extLst>
          </p:cNvPr>
          <p:cNvSpPr>
            <a:spLocks noGrp="1"/>
          </p:cNvSpPr>
          <p:nvPr>
            <p:ph idx="1"/>
          </p:nvPr>
        </p:nvSpPr>
        <p:spPr/>
        <p:txBody>
          <a:bodyPr/>
          <a:lstStyle/>
          <a:p>
            <a:pPr marL="0" indent="0">
              <a:spcAft>
                <a:spcPts val="1200"/>
              </a:spcAft>
              <a:buNone/>
            </a:pPr>
            <a:r>
              <a:rPr lang="en-US" dirty="0">
                <a:latin typeface="Proxima Nova" panose="02000506030000020004" pitchFamily="50" charset="0"/>
              </a:rPr>
              <a:t>Family engagement and involvement in health care decision-making and treatment can be a key to recovery for individuals diagnosed with a serious mental illness.</a:t>
            </a:r>
          </a:p>
          <a:p>
            <a:pPr marL="0" indent="0">
              <a:spcAft>
                <a:spcPts val="1200"/>
              </a:spcAft>
              <a:buNone/>
            </a:pPr>
            <a:r>
              <a:rPr lang="en-US" dirty="0">
                <a:latin typeface="Proxima Nova" panose="02000506030000020004" pitchFamily="50" charset="0"/>
              </a:rPr>
              <a:t>When practitioners, people in recovery, and their families work collaboratively, clinical outcomes and quality of life often improve.</a:t>
            </a:r>
          </a:p>
          <a:p>
            <a:pPr marL="0" indent="0">
              <a:buNone/>
            </a:pPr>
            <a:r>
              <a:rPr lang="en-US" dirty="0">
                <a:latin typeface="Proxima Nova" panose="02000506030000020004" pitchFamily="50" charset="0"/>
              </a:rPr>
              <a:t>Often, successful family engagement is built on cultural sensitivity, understanding of family relationships, and a flexible idea of what constitutes a family.</a:t>
            </a:r>
          </a:p>
        </p:txBody>
      </p:sp>
      <p:sp>
        <p:nvSpPr>
          <p:cNvPr id="3" name="Title 2">
            <a:extLst>
              <a:ext uri="{FF2B5EF4-FFF2-40B4-BE49-F238E27FC236}">
                <a16:creationId xmlns:a16="http://schemas.microsoft.com/office/drawing/2014/main" id="{B236F8CA-BB8A-43E7-9834-9325A7ECBA6B}"/>
              </a:ext>
            </a:extLst>
          </p:cNvPr>
          <p:cNvSpPr>
            <a:spLocks noGrp="1"/>
          </p:cNvSpPr>
          <p:nvPr>
            <p:ph type="title"/>
          </p:nvPr>
        </p:nvSpPr>
        <p:spPr/>
        <p:txBody>
          <a:bodyPr/>
          <a:lstStyle/>
          <a:p>
            <a:r>
              <a:rPr lang="en-US" dirty="0"/>
              <a:t>Family Engagement</a:t>
            </a:r>
          </a:p>
        </p:txBody>
      </p:sp>
      <p:sp>
        <p:nvSpPr>
          <p:cNvPr id="4" name="Footer Placeholder 3">
            <a:extLst>
              <a:ext uri="{FF2B5EF4-FFF2-40B4-BE49-F238E27FC236}">
                <a16:creationId xmlns:a16="http://schemas.microsoft.com/office/drawing/2014/main" id="{4B34EB46-EACB-4A98-B3B1-A5E1CBDAE3D5}"/>
              </a:ext>
            </a:extLst>
          </p:cNvPr>
          <p:cNvSpPr>
            <a:spLocks noGrp="1"/>
          </p:cNvSpPr>
          <p:nvPr>
            <p:ph type="ftr" sz="quarter" idx="3"/>
          </p:nvPr>
        </p:nvSpPr>
        <p:spPr/>
        <p:txBody>
          <a:bodyPr/>
          <a:lstStyle/>
          <a:p>
            <a:r>
              <a:rPr lang="en-US"/>
              <a:t>NAMI Peer-to-Peer</a:t>
            </a:r>
            <a:endParaRPr lang="en-US" dirty="0"/>
          </a:p>
        </p:txBody>
      </p:sp>
    </p:spTree>
    <p:extLst>
      <p:ext uri="{BB962C8B-B14F-4D97-AF65-F5344CB8AC3E}">
        <p14:creationId xmlns:p14="http://schemas.microsoft.com/office/powerpoint/2010/main" val="48875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A090C-919B-47C1-B700-EBC65A1283C8}"/>
              </a:ext>
            </a:extLst>
          </p:cNvPr>
          <p:cNvSpPr>
            <a:spLocks noGrp="1"/>
          </p:cNvSpPr>
          <p:nvPr>
            <p:ph idx="1"/>
          </p:nvPr>
        </p:nvSpPr>
        <p:spPr/>
        <p:txBody>
          <a:bodyPr>
            <a:normAutofit lnSpcReduction="10000"/>
          </a:bodyPr>
          <a:lstStyle/>
          <a:p>
            <a:r>
              <a:rPr lang="en-US" dirty="0">
                <a:latin typeface="Proxima Nova" panose="02000506030000020004" pitchFamily="50" charset="0"/>
              </a:rPr>
              <a:t>Resistance to change</a:t>
            </a:r>
          </a:p>
          <a:p>
            <a:r>
              <a:rPr lang="en-US" dirty="0">
                <a:latin typeface="Proxima Nova" panose="02000506030000020004" pitchFamily="50" charset="0"/>
              </a:rPr>
              <a:t>System structures do not recognize importance of involving family members</a:t>
            </a:r>
          </a:p>
          <a:p>
            <a:r>
              <a:rPr lang="en-US" dirty="0">
                <a:latin typeface="Proxima Nova" panose="02000506030000020004" pitchFamily="50" charset="0"/>
              </a:rPr>
              <a:t>Need for education and guidance on hoe to involve family members</a:t>
            </a:r>
          </a:p>
          <a:p>
            <a:r>
              <a:rPr lang="en-US" dirty="0">
                <a:latin typeface="Proxima Nova" panose="02000506030000020004" pitchFamily="50" charset="0"/>
              </a:rPr>
              <a:t>Case load and time limitations</a:t>
            </a:r>
          </a:p>
          <a:p>
            <a:r>
              <a:rPr lang="en-US" dirty="0">
                <a:latin typeface="Proxima Nova" panose="02000506030000020004" pitchFamily="50" charset="0"/>
              </a:rPr>
              <a:t>HIPAA restrictions</a:t>
            </a:r>
          </a:p>
          <a:p>
            <a:r>
              <a:rPr lang="en-US" dirty="0">
                <a:latin typeface="Proxima Nova" panose="02000506030000020004" pitchFamily="50" charset="0"/>
              </a:rPr>
              <a:t>Family member distrust of the mental health system</a:t>
            </a:r>
          </a:p>
          <a:p>
            <a:r>
              <a:rPr lang="en-US" dirty="0">
                <a:latin typeface="Proxima Nova" panose="02000506030000020004" pitchFamily="50" charset="0"/>
              </a:rPr>
              <a:t>Family member burn out</a:t>
            </a:r>
          </a:p>
          <a:p>
            <a:r>
              <a:rPr lang="en-US" dirty="0">
                <a:latin typeface="Proxima Nova" panose="02000506030000020004" pitchFamily="50" charset="0"/>
              </a:rPr>
              <a:t>Person in recovery doesn’t want family involved</a:t>
            </a:r>
          </a:p>
        </p:txBody>
      </p:sp>
      <p:sp>
        <p:nvSpPr>
          <p:cNvPr id="3" name="Title 2">
            <a:extLst>
              <a:ext uri="{FF2B5EF4-FFF2-40B4-BE49-F238E27FC236}">
                <a16:creationId xmlns:a16="http://schemas.microsoft.com/office/drawing/2014/main" id="{B236F8CA-BB8A-43E7-9834-9325A7ECBA6B}"/>
              </a:ext>
            </a:extLst>
          </p:cNvPr>
          <p:cNvSpPr>
            <a:spLocks noGrp="1"/>
          </p:cNvSpPr>
          <p:nvPr>
            <p:ph type="title"/>
          </p:nvPr>
        </p:nvSpPr>
        <p:spPr/>
        <p:txBody>
          <a:bodyPr/>
          <a:lstStyle/>
          <a:p>
            <a:r>
              <a:rPr lang="en-US" dirty="0"/>
              <a:t>Barriers to </a:t>
            </a:r>
            <a:r>
              <a:rPr lang="en-US"/>
              <a:t>Family Involvement</a:t>
            </a:r>
            <a:endParaRPr lang="en-US" dirty="0"/>
          </a:p>
        </p:txBody>
      </p:sp>
      <p:sp>
        <p:nvSpPr>
          <p:cNvPr id="4" name="Footer Placeholder 3">
            <a:extLst>
              <a:ext uri="{FF2B5EF4-FFF2-40B4-BE49-F238E27FC236}">
                <a16:creationId xmlns:a16="http://schemas.microsoft.com/office/drawing/2014/main" id="{4B34EB46-EACB-4A98-B3B1-A5E1CBDAE3D5}"/>
              </a:ext>
            </a:extLst>
          </p:cNvPr>
          <p:cNvSpPr>
            <a:spLocks noGrp="1"/>
          </p:cNvSpPr>
          <p:nvPr>
            <p:ph type="ftr" sz="quarter" idx="3"/>
          </p:nvPr>
        </p:nvSpPr>
        <p:spPr/>
        <p:txBody>
          <a:bodyPr/>
          <a:lstStyle/>
          <a:p>
            <a:r>
              <a:rPr lang="en-US"/>
              <a:t>NAMI Peer-to-Peer</a:t>
            </a:r>
            <a:endParaRPr lang="en-US" dirty="0"/>
          </a:p>
        </p:txBody>
      </p:sp>
    </p:spTree>
    <p:extLst>
      <p:ext uri="{BB962C8B-B14F-4D97-AF65-F5344CB8AC3E}">
        <p14:creationId xmlns:p14="http://schemas.microsoft.com/office/powerpoint/2010/main" val="367108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A090C-919B-47C1-B700-EBC65A1283C8}"/>
              </a:ext>
            </a:extLst>
          </p:cNvPr>
          <p:cNvSpPr>
            <a:spLocks noGrp="1"/>
          </p:cNvSpPr>
          <p:nvPr>
            <p:ph idx="1"/>
          </p:nvPr>
        </p:nvSpPr>
        <p:spPr/>
        <p:txBody>
          <a:bodyPr>
            <a:normAutofit fontScale="85000" lnSpcReduction="20000"/>
          </a:bodyPr>
          <a:lstStyle/>
          <a:p>
            <a:pPr>
              <a:spcBef>
                <a:spcPts val="0"/>
              </a:spcBef>
            </a:pPr>
            <a:r>
              <a:rPr lang="en-US" sz="2600" b="0" i="0" dirty="0">
                <a:solidFill>
                  <a:srgbClr val="0A0A0A"/>
                </a:solidFill>
                <a:effectLst/>
                <a:latin typeface="Proxima Nova" panose="02000506030000020004" pitchFamily="50" charset="0"/>
              </a:rPr>
              <a:t>Family members often serve as de facto case managers, offering emotional support and advocacy on behalf of consumers.  They help with medication management, appointments, and activities of daily living.  They provide financial assistance and housing for consumers.</a:t>
            </a:r>
          </a:p>
          <a:p>
            <a:pPr marL="0" indent="0">
              <a:spcBef>
                <a:spcPts val="0"/>
              </a:spcBef>
              <a:buNone/>
            </a:pPr>
            <a:endParaRPr lang="en-US" sz="2600" b="0" i="0" dirty="0">
              <a:solidFill>
                <a:srgbClr val="0A0A0A"/>
              </a:solidFill>
              <a:effectLst/>
              <a:latin typeface="Proxima Nova" panose="02000506030000020004" pitchFamily="50" charset="0"/>
            </a:endParaRPr>
          </a:p>
          <a:p>
            <a:pPr>
              <a:spcBef>
                <a:spcPts val="0"/>
              </a:spcBef>
            </a:pPr>
            <a:r>
              <a:rPr lang="en-US" sz="2600" b="0" i="0" dirty="0">
                <a:solidFill>
                  <a:srgbClr val="0A0A0A"/>
                </a:solidFill>
                <a:effectLst/>
                <a:latin typeface="Proxima Nova" panose="02000506030000020004" pitchFamily="50" charset="0"/>
              </a:rPr>
              <a:t>When there is tension and conflict between consumers and families, this destabilizes families and consumers and interferes with recovery.</a:t>
            </a:r>
          </a:p>
          <a:p>
            <a:pPr marL="0" indent="0">
              <a:spcBef>
                <a:spcPts val="0"/>
              </a:spcBef>
              <a:buNone/>
            </a:pPr>
            <a:endParaRPr lang="en-US" sz="2600" b="0" i="0" dirty="0">
              <a:solidFill>
                <a:srgbClr val="0A0A0A"/>
              </a:solidFill>
              <a:effectLst/>
              <a:latin typeface="Proxima Nova" panose="02000506030000020004" pitchFamily="50" charset="0"/>
            </a:endParaRPr>
          </a:p>
          <a:p>
            <a:pPr>
              <a:spcBef>
                <a:spcPts val="0"/>
              </a:spcBef>
            </a:pPr>
            <a:r>
              <a:rPr lang="en-US" sz="2600" b="0" i="0" dirty="0">
                <a:solidFill>
                  <a:srgbClr val="0A0A0A"/>
                </a:solidFill>
                <a:effectLst/>
                <a:latin typeface="Proxima Nova" panose="02000506030000020004" pitchFamily="50" charset="0"/>
              </a:rPr>
              <a:t>Children of individuals with mental illnesses or substance use disorders experience higher rates of depression and anxiety and may have more behavioral and school difficulties.</a:t>
            </a:r>
          </a:p>
          <a:p>
            <a:pPr>
              <a:spcBef>
                <a:spcPts val="0"/>
              </a:spcBef>
            </a:pPr>
            <a:endParaRPr lang="en-US" sz="2600" dirty="0">
              <a:solidFill>
                <a:srgbClr val="0A0A0A"/>
              </a:solidFill>
              <a:latin typeface="Proxima Nova" panose="02000506030000020004" pitchFamily="50" charset="0"/>
            </a:endParaRPr>
          </a:p>
          <a:p>
            <a:pPr>
              <a:spcBef>
                <a:spcPts val="0"/>
              </a:spcBef>
            </a:pPr>
            <a:r>
              <a:rPr lang="en-US" sz="2600" b="0" i="0" dirty="0">
                <a:solidFill>
                  <a:srgbClr val="0A0A0A"/>
                </a:solidFill>
                <a:effectLst/>
                <a:latin typeface="Proxima Nova" panose="02000506030000020004" pitchFamily="50" charset="0"/>
              </a:rPr>
              <a:t>Involving family members improves clinical outcomes, satisfaction, and higher rates of recovery among consumers.</a:t>
            </a:r>
          </a:p>
          <a:p>
            <a:pPr marL="0" marR="0" indent="0" algn="l">
              <a:spcBef>
                <a:spcPts val="0"/>
              </a:spcBef>
              <a:spcAft>
                <a:spcPts val="0"/>
              </a:spcAft>
              <a:buNone/>
            </a:pPr>
            <a:endParaRPr lang="en-US" sz="2600" dirty="0">
              <a:solidFill>
                <a:srgbClr val="0A0A0A"/>
              </a:solidFill>
              <a:latin typeface="Proxima Nova" panose="02000506030000020004" pitchFamily="50" charset="0"/>
            </a:endParaRPr>
          </a:p>
          <a:p>
            <a:pPr>
              <a:spcBef>
                <a:spcPts val="0"/>
              </a:spcBef>
            </a:pPr>
            <a:r>
              <a:rPr lang="en-US" sz="2600" b="0" i="0" dirty="0">
                <a:solidFill>
                  <a:srgbClr val="0A0A0A"/>
                </a:solidFill>
                <a:effectLst/>
                <a:latin typeface="Proxima Nova" panose="02000506030000020004" pitchFamily="50" charset="0"/>
              </a:rPr>
              <a:t>Consumers may feel more supported in their efforts to manage the effects of illness.</a:t>
            </a:r>
          </a:p>
          <a:p>
            <a:pPr>
              <a:spcBef>
                <a:spcPts val="0"/>
              </a:spcBef>
            </a:pPr>
            <a:endParaRPr lang="en-US" sz="2600" b="0" i="0" dirty="0">
              <a:solidFill>
                <a:srgbClr val="0A0A0A"/>
              </a:solidFill>
              <a:effectLst/>
              <a:latin typeface="Proxima Nova" panose="02000506030000020004" pitchFamily="50" charset="0"/>
            </a:endParaRPr>
          </a:p>
          <a:p>
            <a:pPr>
              <a:spcBef>
                <a:spcPts val="0"/>
              </a:spcBef>
            </a:pPr>
            <a:r>
              <a:rPr lang="en-US" sz="2600" b="0" i="0" dirty="0">
                <a:solidFill>
                  <a:srgbClr val="0A0A0A"/>
                </a:solidFill>
                <a:effectLst/>
                <a:latin typeface="Proxima Nova" panose="02000506030000020004" pitchFamily="50" charset="0"/>
              </a:rPr>
              <a:t>Consumers may be able to reestablish or strengthen relationships with families.</a:t>
            </a:r>
          </a:p>
          <a:p>
            <a:pPr marL="0" marR="0" algn="l">
              <a:spcBef>
                <a:spcPts val="0"/>
              </a:spcBef>
              <a:spcAft>
                <a:spcPts val="0"/>
              </a:spcAft>
              <a:buFont typeface="Arial" panose="020B0604020202020204" pitchFamily="34" charset="0"/>
              <a:buChar char="•"/>
            </a:pPr>
            <a:endParaRPr lang="en-US" b="0" i="0" dirty="0">
              <a:solidFill>
                <a:srgbClr val="0A0A0A"/>
              </a:solidFill>
              <a:effectLst/>
              <a:latin typeface="open-sans"/>
            </a:endParaRPr>
          </a:p>
        </p:txBody>
      </p:sp>
      <p:sp>
        <p:nvSpPr>
          <p:cNvPr id="3" name="Title 2">
            <a:extLst>
              <a:ext uri="{FF2B5EF4-FFF2-40B4-BE49-F238E27FC236}">
                <a16:creationId xmlns:a16="http://schemas.microsoft.com/office/drawing/2014/main" id="{B236F8CA-BB8A-43E7-9834-9325A7ECBA6B}"/>
              </a:ext>
            </a:extLst>
          </p:cNvPr>
          <p:cNvSpPr>
            <a:spLocks noGrp="1"/>
          </p:cNvSpPr>
          <p:nvPr>
            <p:ph type="title"/>
          </p:nvPr>
        </p:nvSpPr>
        <p:spPr/>
        <p:txBody>
          <a:bodyPr/>
          <a:lstStyle/>
          <a:p>
            <a:r>
              <a:rPr lang="en-US" dirty="0"/>
              <a:t>Benefits of Family Involvement</a:t>
            </a:r>
          </a:p>
        </p:txBody>
      </p:sp>
      <p:sp>
        <p:nvSpPr>
          <p:cNvPr id="4" name="Footer Placeholder 3">
            <a:extLst>
              <a:ext uri="{FF2B5EF4-FFF2-40B4-BE49-F238E27FC236}">
                <a16:creationId xmlns:a16="http://schemas.microsoft.com/office/drawing/2014/main" id="{4B34EB46-EACB-4A98-B3B1-A5E1CBDAE3D5}"/>
              </a:ext>
            </a:extLst>
          </p:cNvPr>
          <p:cNvSpPr>
            <a:spLocks noGrp="1"/>
          </p:cNvSpPr>
          <p:nvPr>
            <p:ph type="ftr" sz="quarter" idx="3"/>
          </p:nvPr>
        </p:nvSpPr>
        <p:spPr/>
        <p:txBody>
          <a:bodyPr/>
          <a:lstStyle/>
          <a:p>
            <a:r>
              <a:rPr lang="en-US"/>
              <a:t>NAMI Peer-to-Peer</a:t>
            </a:r>
            <a:endParaRPr lang="en-US" dirty="0"/>
          </a:p>
        </p:txBody>
      </p:sp>
    </p:spTree>
    <p:extLst>
      <p:ext uri="{BB962C8B-B14F-4D97-AF65-F5344CB8AC3E}">
        <p14:creationId xmlns:p14="http://schemas.microsoft.com/office/powerpoint/2010/main" val="229527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A090C-919B-47C1-B700-EBC65A1283C8}"/>
              </a:ext>
            </a:extLst>
          </p:cNvPr>
          <p:cNvSpPr>
            <a:spLocks noGrp="1"/>
          </p:cNvSpPr>
          <p:nvPr>
            <p:ph idx="1"/>
          </p:nvPr>
        </p:nvSpPr>
        <p:spPr/>
        <p:txBody>
          <a:bodyPr>
            <a:normAutofit fontScale="92500" lnSpcReduction="20000"/>
          </a:bodyPr>
          <a:lstStyle/>
          <a:p>
            <a:pPr>
              <a:spcBef>
                <a:spcPts val="0"/>
              </a:spcBef>
            </a:pPr>
            <a:r>
              <a:rPr lang="en-US" sz="2600" b="0" i="0" dirty="0">
                <a:solidFill>
                  <a:srgbClr val="0A0A0A"/>
                </a:solidFill>
                <a:effectLst/>
                <a:latin typeface="Proxima Nova" panose="02000506030000020004" pitchFamily="50" charset="0"/>
              </a:rPr>
              <a:t>As they gain greater knowledge about serious mental illnesses, families experience general improvement in well-being, including decreased feelings of confusion, stress and isolation and reduced medical illnesses and use of medical care.</a:t>
            </a:r>
          </a:p>
          <a:p>
            <a:pPr marL="0" indent="0">
              <a:spcBef>
                <a:spcPts val="0"/>
              </a:spcBef>
              <a:buNone/>
            </a:pPr>
            <a:endParaRPr lang="en-US" sz="2600" b="0" i="0" dirty="0">
              <a:solidFill>
                <a:srgbClr val="0A0A0A"/>
              </a:solidFill>
              <a:effectLst/>
              <a:latin typeface="Proxima Nova" panose="02000506030000020004" pitchFamily="50" charset="0"/>
            </a:endParaRPr>
          </a:p>
          <a:p>
            <a:pPr>
              <a:spcBef>
                <a:spcPts val="0"/>
              </a:spcBef>
            </a:pPr>
            <a:r>
              <a:rPr lang="en-US" sz="2600" b="0" i="0" dirty="0">
                <a:solidFill>
                  <a:srgbClr val="0A0A0A"/>
                </a:solidFill>
                <a:effectLst/>
                <a:latin typeface="Proxima Nova" panose="02000506030000020004" pitchFamily="50" charset="0"/>
              </a:rPr>
              <a:t>With lower relapse rates and fewer hospitalizations, family involvement practices cost less than the traditional approach of medication management and individual therapy.</a:t>
            </a:r>
          </a:p>
          <a:p>
            <a:pPr marL="0" indent="0">
              <a:spcBef>
                <a:spcPts val="0"/>
              </a:spcBef>
              <a:buNone/>
            </a:pPr>
            <a:endParaRPr lang="en-US" sz="2600" b="0" i="0" dirty="0">
              <a:solidFill>
                <a:srgbClr val="0A0A0A"/>
              </a:solidFill>
              <a:effectLst/>
              <a:latin typeface="Proxima Nova" panose="02000506030000020004" pitchFamily="50" charset="0"/>
            </a:endParaRPr>
          </a:p>
          <a:p>
            <a:pPr>
              <a:spcBef>
                <a:spcPts val="0"/>
              </a:spcBef>
            </a:pPr>
            <a:r>
              <a:rPr lang="en-US" sz="2600" b="0" i="0" dirty="0">
                <a:solidFill>
                  <a:srgbClr val="0A0A0A"/>
                </a:solidFill>
                <a:effectLst/>
                <a:latin typeface="Proxima Nova" panose="02000506030000020004" pitchFamily="50" charset="0"/>
              </a:rPr>
              <a:t>Involvement can lead to decreased complaints from families about services and greater family support for agencies providing services.  This can translate into grassroots political support for increasing funding for expanded and improved services.</a:t>
            </a:r>
          </a:p>
          <a:p>
            <a:pPr>
              <a:spcBef>
                <a:spcPts val="0"/>
              </a:spcBef>
            </a:pPr>
            <a:endParaRPr lang="en-US" sz="2600" dirty="0">
              <a:solidFill>
                <a:srgbClr val="0A0A0A"/>
              </a:solidFill>
              <a:latin typeface="Proxima Nova" panose="02000506030000020004" pitchFamily="50" charset="0"/>
            </a:endParaRPr>
          </a:p>
          <a:p>
            <a:pPr>
              <a:spcBef>
                <a:spcPts val="0"/>
              </a:spcBef>
            </a:pPr>
            <a:r>
              <a:rPr lang="en-US" sz="2600" b="0" i="0" dirty="0">
                <a:solidFill>
                  <a:srgbClr val="0A0A0A"/>
                </a:solidFill>
                <a:effectLst/>
                <a:latin typeface="Proxima Nova" panose="02000506030000020004" pitchFamily="50" charset="0"/>
              </a:rPr>
              <a:t>Family members and family advocacy organizations can support and encourage other family members, enabling mental health providers to focus on their primary task of caring for the person in recovery.</a:t>
            </a:r>
          </a:p>
          <a:p>
            <a:pPr marL="0" marR="0" algn="l">
              <a:spcBef>
                <a:spcPts val="0"/>
              </a:spcBef>
              <a:spcAft>
                <a:spcPts val="0"/>
              </a:spcAft>
              <a:buFont typeface="Arial" panose="020B0604020202020204" pitchFamily="34" charset="0"/>
              <a:buChar char="•"/>
            </a:pPr>
            <a:endParaRPr lang="en-US" b="0" i="0" dirty="0">
              <a:solidFill>
                <a:srgbClr val="0A0A0A"/>
              </a:solidFill>
              <a:effectLst/>
              <a:latin typeface="open-sans"/>
            </a:endParaRPr>
          </a:p>
        </p:txBody>
      </p:sp>
      <p:sp>
        <p:nvSpPr>
          <p:cNvPr id="3" name="Title 2">
            <a:extLst>
              <a:ext uri="{FF2B5EF4-FFF2-40B4-BE49-F238E27FC236}">
                <a16:creationId xmlns:a16="http://schemas.microsoft.com/office/drawing/2014/main" id="{B236F8CA-BB8A-43E7-9834-9325A7ECBA6B}"/>
              </a:ext>
            </a:extLst>
          </p:cNvPr>
          <p:cNvSpPr>
            <a:spLocks noGrp="1"/>
          </p:cNvSpPr>
          <p:nvPr>
            <p:ph type="title"/>
          </p:nvPr>
        </p:nvSpPr>
        <p:spPr/>
        <p:txBody>
          <a:bodyPr/>
          <a:lstStyle/>
          <a:p>
            <a:r>
              <a:rPr lang="en-US" dirty="0"/>
              <a:t>Benefits of Family Involvement</a:t>
            </a:r>
          </a:p>
        </p:txBody>
      </p:sp>
      <p:sp>
        <p:nvSpPr>
          <p:cNvPr id="4" name="Footer Placeholder 3">
            <a:extLst>
              <a:ext uri="{FF2B5EF4-FFF2-40B4-BE49-F238E27FC236}">
                <a16:creationId xmlns:a16="http://schemas.microsoft.com/office/drawing/2014/main" id="{4B34EB46-EACB-4A98-B3B1-A5E1CBDAE3D5}"/>
              </a:ext>
            </a:extLst>
          </p:cNvPr>
          <p:cNvSpPr>
            <a:spLocks noGrp="1"/>
          </p:cNvSpPr>
          <p:nvPr>
            <p:ph type="ftr" sz="quarter" idx="3"/>
          </p:nvPr>
        </p:nvSpPr>
        <p:spPr/>
        <p:txBody>
          <a:bodyPr/>
          <a:lstStyle/>
          <a:p>
            <a:r>
              <a:rPr lang="en-US"/>
              <a:t>NAMI Peer-to-Peer</a:t>
            </a:r>
            <a:endParaRPr lang="en-US" dirty="0"/>
          </a:p>
        </p:txBody>
      </p:sp>
    </p:spTree>
    <p:extLst>
      <p:ext uri="{BB962C8B-B14F-4D97-AF65-F5344CB8AC3E}">
        <p14:creationId xmlns:p14="http://schemas.microsoft.com/office/powerpoint/2010/main" val="96089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A090C-919B-47C1-B700-EBC65A1283C8}"/>
              </a:ext>
            </a:extLst>
          </p:cNvPr>
          <p:cNvSpPr>
            <a:spLocks noGrp="1"/>
          </p:cNvSpPr>
          <p:nvPr>
            <p:ph idx="1"/>
          </p:nvPr>
        </p:nvSpPr>
        <p:spPr/>
        <p:txBody>
          <a:bodyPr>
            <a:normAutofit fontScale="92500"/>
          </a:bodyPr>
          <a:lstStyle/>
          <a:p>
            <a:pPr marL="0" marR="0" indent="0" algn="l">
              <a:spcBef>
                <a:spcPts val="0"/>
              </a:spcBef>
              <a:spcAft>
                <a:spcPts val="0"/>
              </a:spcAft>
              <a:buNone/>
            </a:pPr>
            <a:r>
              <a:rPr lang="en-US" sz="1800" b="1" i="0" dirty="0">
                <a:solidFill>
                  <a:srgbClr val="0A0A0A"/>
                </a:solidFill>
                <a:effectLst/>
                <a:latin typeface="Proxima Nova" panose="02000506030000020004" pitchFamily="50" charset="0"/>
              </a:rPr>
              <a:t>A Consistent Message:</a:t>
            </a:r>
            <a:r>
              <a:rPr lang="en-US" sz="1800" b="0" i="0" dirty="0">
                <a:solidFill>
                  <a:srgbClr val="0A0A0A"/>
                </a:solidFill>
                <a:effectLst/>
                <a:latin typeface="Proxima Nova" panose="02000506030000020004" pitchFamily="50" charset="0"/>
              </a:rPr>
              <a:t>  Discuss the importance of family involvement for positive outcomes and inform individuals of their right to involve family members in the treatment process. Actively request consent to contact family members and significant others in order to evaluate how they can be involved in the consumer’s recovery. Don’t wait for a crisis to ask about involving family.  Revisit this issue on an ongoing basis.</a:t>
            </a:r>
          </a:p>
          <a:p>
            <a:pPr marL="0" marR="0" indent="0" algn="l">
              <a:spcBef>
                <a:spcPts val="0"/>
              </a:spcBef>
              <a:spcAft>
                <a:spcPts val="0"/>
              </a:spcAft>
              <a:buNone/>
            </a:pPr>
            <a:endParaRPr lang="en-US" sz="1800" dirty="0">
              <a:solidFill>
                <a:srgbClr val="0A0A0A"/>
              </a:solidFill>
              <a:latin typeface="Proxima Nova" panose="02000506030000020004" pitchFamily="50" charset="0"/>
            </a:endParaRPr>
          </a:p>
          <a:p>
            <a:pPr marL="0" marR="0" indent="0" algn="l">
              <a:spcBef>
                <a:spcPts val="0"/>
              </a:spcBef>
              <a:spcAft>
                <a:spcPts val="0"/>
              </a:spcAft>
              <a:buNone/>
            </a:pPr>
            <a:r>
              <a:rPr lang="en-US" sz="1800" b="0" i="0" dirty="0">
                <a:solidFill>
                  <a:srgbClr val="0A0A0A"/>
                </a:solidFill>
                <a:effectLst/>
                <a:latin typeface="Proxima Nova" panose="02000506030000020004" pitchFamily="50" charset="0"/>
              </a:rPr>
              <a:t>Talk with every person to make sure we know who and what they consider family. They could include biological parents and siblings, a spouse, children, mentors, friends, or pets. If an individual cannot identify family, offer to help him or her develop this support system. This is a key step in self-care decision making and planning, including what happens in times of crisis: “Who can I reach out to in a crisis? Who will support me in my bad times?”</a:t>
            </a:r>
          </a:p>
          <a:p>
            <a:pPr marL="0" marR="0" indent="0" algn="l">
              <a:spcBef>
                <a:spcPts val="0"/>
              </a:spcBef>
              <a:spcAft>
                <a:spcPts val="0"/>
              </a:spcAft>
              <a:buNone/>
            </a:pPr>
            <a:endParaRPr lang="en-US" sz="1800" b="0" i="0" dirty="0">
              <a:solidFill>
                <a:srgbClr val="0A0A0A"/>
              </a:solidFill>
              <a:effectLst/>
              <a:latin typeface="Proxima Nova" panose="02000506030000020004" pitchFamily="50" charset="0"/>
            </a:endParaRPr>
          </a:p>
          <a:p>
            <a:pPr marL="0" marR="0" indent="0" algn="l">
              <a:spcBef>
                <a:spcPts val="0"/>
              </a:spcBef>
              <a:spcAft>
                <a:spcPts val="0"/>
              </a:spcAft>
              <a:buNone/>
            </a:pPr>
            <a:r>
              <a:rPr lang="en-US" sz="1800" b="1" i="0" dirty="0">
                <a:solidFill>
                  <a:srgbClr val="0A0A0A"/>
                </a:solidFill>
                <a:effectLst/>
                <a:latin typeface="Proxima Nova" panose="02000506030000020004" pitchFamily="50" charset="0"/>
              </a:rPr>
              <a:t>Partnership &amp; Respect:</a:t>
            </a:r>
            <a:r>
              <a:rPr lang="en-US" sz="1800" b="0" i="0" dirty="0">
                <a:solidFill>
                  <a:srgbClr val="0A0A0A"/>
                </a:solidFill>
                <a:effectLst/>
                <a:latin typeface="Proxima Nova" panose="02000506030000020004" pitchFamily="50" charset="0"/>
              </a:rPr>
              <a:t>   The partnership of provider, family and peer is a key to the success of recovery.  Successful family involvement recognizes and validates family members’ strengths, experience and expertise as a part of the partnership.  A strengths-based and respectful environment instills hope for the future.</a:t>
            </a:r>
          </a:p>
          <a:p>
            <a:pPr marL="0" marR="0" indent="0" algn="l">
              <a:spcBef>
                <a:spcPts val="0"/>
              </a:spcBef>
              <a:spcAft>
                <a:spcPts val="0"/>
              </a:spcAft>
              <a:buNone/>
            </a:pPr>
            <a:endParaRPr lang="en-US" sz="1800" b="0" i="0" dirty="0">
              <a:solidFill>
                <a:srgbClr val="0A0A0A"/>
              </a:solidFill>
              <a:effectLst/>
              <a:latin typeface="Proxima Nova" panose="02000506030000020004" pitchFamily="50" charset="0"/>
            </a:endParaRPr>
          </a:p>
          <a:p>
            <a:pPr marL="0" marR="0" indent="0" algn="l">
              <a:spcBef>
                <a:spcPts val="0"/>
              </a:spcBef>
              <a:spcAft>
                <a:spcPts val="0"/>
              </a:spcAft>
              <a:buNone/>
            </a:pPr>
            <a:r>
              <a:rPr lang="en-US" sz="1800" b="1" i="0" dirty="0">
                <a:solidFill>
                  <a:srgbClr val="0A0A0A"/>
                </a:solidFill>
                <a:effectLst/>
                <a:latin typeface="Proxima Nova" panose="02000506030000020004" pitchFamily="50" charset="0"/>
              </a:rPr>
              <a:t>Support and Advocacy:</a:t>
            </a:r>
            <a:r>
              <a:rPr lang="en-US" sz="1800" b="0" i="0" dirty="0">
                <a:solidFill>
                  <a:srgbClr val="0A0A0A"/>
                </a:solidFill>
                <a:effectLst/>
                <a:latin typeface="Proxima Nova" panose="02000506030000020004" pitchFamily="50" charset="0"/>
              </a:rPr>
              <a:t>  Family involvement approaches offer social and emotional support to families, sending the message that they are not alone and providing an opportunity for constructive problem solving around specific issues. Peer support and mutual aid can create a social support network for peers and their families. NAMI and various ADMH and ADAP boards offer opportunities for family members to advocate for better services and for mental health policy change at the state and federal level. </a:t>
            </a:r>
          </a:p>
        </p:txBody>
      </p:sp>
      <p:sp>
        <p:nvSpPr>
          <p:cNvPr id="3" name="Title 2">
            <a:extLst>
              <a:ext uri="{FF2B5EF4-FFF2-40B4-BE49-F238E27FC236}">
                <a16:creationId xmlns:a16="http://schemas.microsoft.com/office/drawing/2014/main" id="{B236F8CA-BB8A-43E7-9834-9325A7ECBA6B}"/>
              </a:ext>
            </a:extLst>
          </p:cNvPr>
          <p:cNvSpPr>
            <a:spLocks noGrp="1"/>
          </p:cNvSpPr>
          <p:nvPr>
            <p:ph type="title"/>
          </p:nvPr>
        </p:nvSpPr>
        <p:spPr/>
        <p:txBody>
          <a:bodyPr/>
          <a:lstStyle/>
          <a:p>
            <a:r>
              <a:rPr lang="en-US" dirty="0"/>
              <a:t>How to Involve Families</a:t>
            </a:r>
          </a:p>
        </p:txBody>
      </p:sp>
      <p:sp>
        <p:nvSpPr>
          <p:cNvPr id="4" name="Footer Placeholder 3">
            <a:extLst>
              <a:ext uri="{FF2B5EF4-FFF2-40B4-BE49-F238E27FC236}">
                <a16:creationId xmlns:a16="http://schemas.microsoft.com/office/drawing/2014/main" id="{4B34EB46-EACB-4A98-B3B1-A5E1CBDAE3D5}"/>
              </a:ext>
            </a:extLst>
          </p:cNvPr>
          <p:cNvSpPr>
            <a:spLocks noGrp="1"/>
          </p:cNvSpPr>
          <p:nvPr>
            <p:ph type="ftr" sz="quarter" idx="3"/>
          </p:nvPr>
        </p:nvSpPr>
        <p:spPr/>
        <p:txBody>
          <a:bodyPr/>
          <a:lstStyle/>
          <a:p>
            <a:r>
              <a:rPr lang="en-US"/>
              <a:t>NAMI Peer-to-Peer</a:t>
            </a:r>
            <a:endParaRPr lang="en-US" dirty="0"/>
          </a:p>
        </p:txBody>
      </p:sp>
    </p:spTree>
    <p:extLst>
      <p:ext uri="{BB962C8B-B14F-4D97-AF65-F5344CB8AC3E}">
        <p14:creationId xmlns:p14="http://schemas.microsoft.com/office/powerpoint/2010/main" val="31941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A090C-919B-47C1-B700-EBC65A1283C8}"/>
              </a:ext>
            </a:extLst>
          </p:cNvPr>
          <p:cNvSpPr>
            <a:spLocks noGrp="1"/>
          </p:cNvSpPr>
          <p:nvPr>
            <p:ph idx="1"/>
          </p:nvPr>
        </p:nvSpPr>
        <p:spPr/>
        <p:txBody>
          <a:bodyPr>
            <a:normAutofit fontScale="92500"/>
          </a:bodyPr>
          <a:lstStyle/>
          <a:p>
            <a:pPr marL="0" marR="0" indent="0" algn="l">
              <a:spcBef>
                <a:spcPts val="0"/>
              </a:spcBef>
              <a:spcAft>
                <a:spcPts val="0"/>
              </a:spcAft>
              <a:buNone/>
            </a:pPr>
            <a:r>
              <a:rPr lang="en-US" sz="1800" b="1" i="0" dirty="0">
                <a:solidFill>
                  <a:srgbClr val="0A0A0A"/>
                </a:solidFill>
                <a:effectLst/>
                <a:latin typeface="Proxima Nova" panose="02000506030000020004" pitchFamily="50" charset="0"/>
              </a:rPr>
              <a:t>Education and Resources:</a:t>
            </a:r>
            <a:r>
              <a:rPr lang="en-US" sz="1800" b="0" i="0" dirty="0">
                <a:solidFill>
                  <a:srgbClr val="0A0A0A"/>
                </a:solidFill>
                <a:effectLst/>
                <a:latin typeface="Proxima Nova" panose="02000506030000020004" pitchFamily="50" charset="0"/>
              </a:rPr>
              <a:t>  Research on family psychoeducation consistently shows that it improves outcomes and reduces hospitalizations for individuals diagnosed with serious mental illness. Family members who receive information and resources about mental illnesses are better able to support consumers.  They are able to identify symptoms and risk factors, understand and support treatment goals, and promote recovery.  </a:t>
            </a:r>
          </a:p>
          <a:p>
            <a:pPr marL="0" marR="0" indent="0" algn="l">
              <a:spcBef>
                <a:spcPts val="0"/>
              </a:spcBef>
              <a:spcAft>
                <a:spcPts val="0"/>
              </a:spcAft>
              <a:buNone/>
            </a:pPr>
            <a:endParaRPr lang="en-US" sz="1800" b="0" i="0" dirty="0">
              <a:solidFill>
                <a:srgbClr val="0A0A0A"/>
              </a:solidFill>
              <a:effectLst/>
              <a:latin typeface="Proxima Nova" panose="02000506030000020004" pitchFamily="50" charset="0"/>
            </a:endParaRPr>
          </a:p>
          <a:p>
            <a:pPr marL="0" marR="0" indent="0" algn="l">
              <a:spcBef>
                <a:spcPts val="0"/>
              </a:spcBef>
              <a:spcAft>
                <a:spcPts val="0"/>
              </a:spcAft>
              <a:buNone/>
            </a:pPr>
            <a:r>
              <a:rPr lang="en-US" sz="1800" b="1" i="0" dirty="0">
                <a:solidFill>
                  <a:srgbClr val="0A0A0A"/>
                </a:solidFill>
                <a:effectLst/>
                <a:latin typeface="Proxima Nova" panose="02000506030000020004" pitchFamily="50" charset="0"/>
              </a:rPr>
              <a:t>Ongoing Guidance:</a:t>
            </a:r>
            <a:r>
              <a:rPr lang="en-US" sz="1800" b="0" i="0" dirty="0">
                <a:solidFill>
                  <a:srgbClr val="0A0A0A"/>
                </a:solidFill>
                <a:effectLst/>
                <a:latin typeface="Proxima Nova" panose="02000506030000020004" pitchFamily="50" charset="0"/>
              </a:rPr>
              <a:t>  In partnership with the consumer and family members, create a detailed crisis response plan, including contact information for providers and services.  Family members like to feel equipped to respond when a consumer is in danger of relapse.</a:t>
            </a:r>
          </a:p>
          <a:p>
            <a:pPr marL="0" marR="0" indent="0" algn="l">
              <a:spcBef>
                <a:spcPts val="0"/>
              </a:spcBef>
              <a:spcAft>
                <a:spcPts val="0"/>
              </a:spcAft>
              <a:buNone/>
            </a:pPr>
            <a:endParaRPr lang="en-US" sz="1800" b="0" i="0" dirty="0">
              <a:solidFill>
                <a:srgbClr val="0A0A0A"/>
              </a:solidFill>
              <a:effectLst/>
              <a:latin typeface="Proxima Nova" panose="02000506030000020004" pitchFamily="50" charset="0"/>
            </a:endParaRPr>
          </a:p>
          <a:p>
            <a:pPr marL="0" marR="0" indent="0" algn="l">
              <a:spcBef>
                <a:spcPts val="0"/>
              </a:spcBef>
              <a:spcAft>
                <a:spcPts val="0"/>
              </a:spcAft>
              <a:buNone/>
            </a:pPr>
            <a:r>
              <a:rPr lang="en-US" sz="1800" b="1" i="0" dirty="0">
                <a:solidFill>
                  <a:srgbClr val="0A0A0A"/>
                </a:solidFill>
                <a:effectLst/>
                <a:latin typeface="Proxima Nova" panose="02000506030000020004" pitchFamily="50" charset="0"/>
              </a:rPr>
              <a:t>Expectations:</a:t>
            </a:r>
            <a:r>
              <a:rPr lang="en-US" sz="1800" b="0" i="0" dirty="0">
                <a:solidFill>
                  <a:srgbClr val="0A0A0A"/>
                </a:solidFill>
                <a:effectLst/>
                <a:latin typeface="Proxima Nova" panose="02000506030000020004" pitchFamily="50" charset="0"/>
              </a:rPr>
              <a:t>  Each family member may have differing expectations of the mental health treatment program, and some may be unrealistic.  These expectations may also conflict with the consumer’s perspective and goals.  It may be necessary to continually clarify expectations throughout the course of treatment.</a:t>
            </a:r>
          </a:p>
          <a:p>
            <a:pPr marL="0" marR="0" indent="0" algn="l">
              <a:spcBef>
                <a:spcPts val="0"/>
              </a:spcBef>
              <a:spcAft>
                <a:spcPts val="0"/>
              </a:spcAft>
              <a:buNone/>
            </a:pPr>
            <a:endParaRPr lang="en-US" sz="1800" b="0" i="0" dirty="0">
              <a:solidFill>
                <a:srgbClr val="0A0A0A"/>
              </a:solidFill>
              <a:effectLst/>
              <a:latin typeface="Proxima Nova" panose="02000506030000020004" pitchFamily="50" charset="0"/>
            </a:endParaRPr>
          </a:p>
          <a:p>
            <a:pPr marL="0" marR="0" indent="0" algn="l">
              <a:spcBef>
                <a:spcPts val="0"/>
              </a:spcBef>
              <a:spcAft>
                <a:spcPts val="0"/>
              </a:spcAft>
              <a:buNone/>
            </a:pPr>
            <a:r>
              <a:rPr lang="en-US" sz="1800" b="1" i="0" dirty="0">
                <a:solidFill>
                  <a:srgbClr val="0A0A0A"/>
                </a:solidFill>
                <a:effectLst/>
                <a:latin typeface="Proxima Nova" panose="02000506030000020004" pitchFamily="50" charset="0"/>
              </a:rPr>
              <a:t>Communication:</a:t>
            </a:r>
            <a:r>
              <a:rPr lang="en-US" sz="1800" b="0" i="0" dirty="0">
                <a:solidFill>
                  <a:srgbClr val="0A0A0A"/>
                </a:solidFill>
                <a:effectLst/>
                <a:latin typeface="Proxima Nova" panose="02000506030000020004" pitchFamily="50" charset="0"/>
              </a:rPr>
              <a:t>  Be sensitive to family members’ feelings of denial, anger, guilt and loss.  Listen to differing viewpoints from family members and the consumer.  Family members may not always want answers but may simply need someone to listen to them and validate their feelings.  Family members may need assistance in coming to terms with altered hopes and expectations, and with finding services that support their own needs in this process.  Help families and consumers create clear ground rules for communication, to ensure that the needs and preferences of the consumer are being heard and fully involved in discussions.  Support the family in sticking to these ground rules.</a:t>
            </a:r>
          </a:p>
        </p:txBody>
      </p:sp>
      <p:sp>
        <p:nvSpPr>
          <p:cNvPr id="3" name="Title 2">
            <a:extLst>
              <a:ext uri="{FF2B5EF4-FFF2-40B4-BE49-F238E27FC236}">
                <a16:creationId xmlns:a16="http://schemas.microsoft.com/office/drawing/2014/main" id="{B236F8CA-BB8A-43E7-9834-9325A7ECBA6B}"/>
              </a:ext>
            </a:extLst>
          </p:cNvPr>
          <p:cNvSpPr>
            <a:spLocks noGrp="1"/>
          </p:cNvSpPr>
          <p:nvPr>
            <p:ph type="title"/>
          </p:nvPr>
        </p:nvSpPr>
        <p:spPr/>
        <p:txBody>
          <a:bodyPr/>
          <a:lstStyle/>
          <a:p>
            <a:r>
              <a:rPr lang="en-US" dirty="0"/>
              <a:t>How to Involve Families</a:t>
            </a:r>
          </a:p>
        </p:txBody>
      </p:sp>
      <p:sp>
        <p:nvSpPr>
          <p:cNvPr id="4" name="Footer Placeholder 3">
            <a:extLst>
              <a:ext uri="{FF2B5EF4-FFF2-40B4-BE49-F238E27FC236}">
                <a16:creationId xmlns:a16="http://schemas.microsoft.com/office/drawing/2014/main" id="{4B34EB46-EACB-4A98-B3B1-A5E1CBDAE3D5}"/>
              </a:ext>
            </a:extLst>
          </p:cNvPr>
          <p:cNvSpPr>
            <a:spLocks noGrp="1"/>
          </p:cNvSpPr>
          <p:nvPr>
            <p:ph type="ftr" sz="quarter" idx="3"/>
          </p:nvPr>
        </p:nvSpPr>
        <p:spPr/>
        <p:txBody>
          <a:bodyPr/>
          <a:lstStyle/>
          <a:p>
            <a:r>
              <a:rPr lang="en-US"/>
              <a:t>NAMI Peer-to-Peer</a:t>
            </a:r>
            <a:endParaRPr lang="en-US" dirty="0"/>
          </a:p>
        </p:txBody>
      </p:sp>
    </p:spTree>
    <p:extLst>
      <p:ext uri="{BB962C8B-B14F-4D97-AF65-F5344CB8AC3E}">
        <p14:creationId xmlns:p14="http://schemas.microsoft.com/office/powerpoint/2010/main" val="297185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3A090C-919B-47C1-B700-EBC65A1283C8}"/>
              </a:ext>
            </a:extLst>
          </p:cNvPr>
          <p:cNvSpPr>
            <a:spLocks noGrp="1"/>
          </p:cNvSpPr>
          <p:nvPr>
            <p:ph idx="1"/>
          </p:nvPr>
        </p:nvSpPr>
        <p:spPr/>
        <p:txBody>
          <a:bodyPr/>
          <a:lstStyle/>
          <a:p>
            <a:pPr marL="0" indent="0">
              <a:buNone/>
            </a:pPr>
            <a:r>
              <a:rPr lang="en-US" b="1" dirty="0">
                <a:latin typeface="Proxima Nova" panose="02000506030000020004" pitchFamily="50" charset="0"/>
              </a:rPr>
              <a:t>Engage Peers and Parent Peers: </a:t>
            </a:r>
            <a:r>
              <a:rPr lang="en-US" dirty="0">
                <a:latin typeface="Proxima Nova" panose="02000506030000020004" pitchFamily="50" charset="0"/>
              </a:rPr>
              <a:t>Although there is a nationwide shortage of behavioral health providers, there will always be people who have personal experience loving and caring about a person living with a serious mental illness. Seek them out through your internal networks or groups like NAMI and see if they want to mentor or help the families you work with in other ways.</a:t>
            </a:r>
          </a:p>
        </p:txBody>
      </p:sp>
      <p:sp>
        <p:nvSpPr>
          <p:cNvPr id="3" name="Title 2">
            <a:extLst>
              <a:ext uri="{FF2B5EF4-FFF2-40B4-BE49-F238E27FC236}">
                <a16:creationId xmlns:a16="http://schemas.microsoft.com/office/drawing/2014/main" id="{B236F8CA-BB8A-43E7-9834-9325A7ECBA6B}"/>
              </a:ext>
            </a:extLst>
          </p:cNvPr>
          <p:cNvSpPr>
            <a:spLocks noGrp="1"/>
          </p:cNvSpPr>
          <p:nvPr>
            <p:ph type="title"/>
          </p:nvPr>
        </p:nvSpPr>
        <p:spPr/>
        <p:txBody>
          <a:bodyPr/>
          <a:lstStyle/>
          <a:p>
            <a:r>
              <a:rPr lang="en-US" dirty="0"/>
              <a:t>How to Involve Families</a:t>
            </a:r>
          </a:p>
        </p:txBody>
      </p:sp>
      <p:sp>
        <p:nvSpPr>
          <p:cNvPr id="4" name="Footer Placeholder 3">
            <a:extLst>
              <a:ext uri="{FF2B5EF4-FFF2-40B4-BE49-F238E27FC236}">
                <a16:creationId xmlns:a16="http://schemas.microsoft.com/office/drawing/2014/main" id="{4B34EB46-EACB-4A98-B3B1-A5E1CBDAE3D5}"/>
              </a:ext>
            </a:extLst>
          </p:cNvPr>
          <p:cNvSpPr>
            <a:spLocks noGrp="1"/>
          </p:cNvSpPr>
          <p:nvPr>
            <p:ph type="ftr" sz="quarter" idx="3"/>
          </p:nvPr>
        </p:nvSpPr>
        <p:spPr/>
        <p:txBody>
          <a:bodyPr/>
          <a:lstStyle/>
          <a:p>
            <a:r>
              <a:rPr lang="en-US"/>
              <a:t>NAMI Peer-to-Peer</a:t>
            </a:r>
            <a:endParaRPr lang="en-US" dirty="0"/>
          </a:p>
        </p:txBody>
      </p:sp>
    </p:spTree>
    <p:extLst>
      <p:ext uri="{BB962C8B-B14F-4D97-AF65-F5344CB8AC3E}">
        <p14:creationId xmlns:p14="http://schemas.microsoft.com/office/powerpoint/2010/main" val="190168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4281" y="2103437"/>
            <a:ext cx="10847173" cy="1325563"/>
          </a:xfrm>
        </p:spPr>
        <p:txBody>
          <a:bodyPr>
            <a:normAutofit/>
          </a:bodyPr>
          <a:lstStyle/>
          <a:p>
            <a:r>
              <a:rPr lang="en-US" dirty="0"/>
              <a:t>NAMI Programming</a:t>
            </a:r>
          </a:p>
        </p:txBody>
      </p:sp>
    </p:spTree>
    <p:extLst>
      <p:ext uri="{BB962C8B-B14F-4D97-AF65-F5344CB8AC3E}">
        <p14:creationId xmlns:p14="http://schemas.microsoft.com/office/powerpoint/2010/main" val="398819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Education &amp; Programs</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
        <p:nvSpPr>
          <p:cNvPr id="9" name="Google Shape;114;p23">
            <a:extLst>
              <a:ext uri="{FF2B5EF4-FFF2-40B4-BE49-F238E27FC236}">
                <a16:creationId xmlns:a16="http://schemas.microsoft.com/office/drawing/2014/main" id="{5039EACB-8B8E-441C-8275-0F01B6388CF4}"/>
              </a:ext>
            </a:extLst>
          </p:cNvPr>
          <p:cNvSpPr txBox="1">
            <a:spLocks/>
          </p:cNvSpPr>
          <p:nvPr/>
        </p:nvSpPr>
        <p:spPr>
          <a:xfrm>
            <a:off x="724340" y="1428825"/>
            <a:ext cx="6697569" cy="4529664"/>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spcAft>
                <a:spcPts val="1200"/>
              </a:spcAft>
              <a:buFont typeface="Arial"/>
              <a:buNone/>
            </a:pPr>
            <a:r>
              <a:rPr lang="en-US" dirty="0">
                <a:latin typeface="Proxima Nova" panose="02000506030000020004" pitchFamily="50" charset="0"/>
              </a:rPr>
              <a:t>NAMI Family-to-Family</a:t>
            </a:r>
          </a:p>
          <a:p>
            <a:pPr marL="0" indent="0">
              <a:spcBef>
                <a:spcPts val="600"/>
              </a:spcBef>
              <a:spcAft>
                <a:spcPts val="1200"/>
              </a:spcAft>
              <a:buFont typeface="Arial"/>
              <a:buNone/>
            </a:pPr>
            <a:r>
              <a:rPr lang="en-US" dirty="0">
                <a:latin typeface="Proxima Nova" panose="02000506030000020004" pitchFamily="50" charset="0"/>
              </a:rPr>
              <a:t>NAMI Family Support Group</a:t>
            </a:r>
          </a:p>
          <a:p>
            <a:pPr marL="0" indent="0">
              <a:spcBef>
                <a:spcPts val="600"/>
              </a:spcBef>
              <a:spcAft>
                <a:spcPts val="1200"/>
              </a:spcAft>
              <a:buFont typeface="Arial"/>
              <a:buNone/>
            </a:pPr>
            <a:r>
              <a:rPr lang="en-US" dirty="0">
                <a:latin typeface="Proxima Nova" panose="02000506030000020004" pitchFamily="50" charset="0"/>
              </a:rPr>
              <a:t>NAMI Ending the Silence</a:t>
            </a:r>
          </a:p>
          <a:p>
            <a:pPr marL="0" indent="0">
              <a:spcBef>
                <a:spcPts val="600"/>
              </a:spcBef>
              <a:spcAft>
                <a:spcPts val="1200"/>
              </a:spcAft>
              <a:buFont typeface="Arial"/>
              <a:buNone/>
            </a:pPr>
            <a:r>
              <a:rPr lang="en-US" dirty="0">
                <a:latin typeface="Proxima Nova" panose="02000506030000020004" pitchFamily="50" charset="0"/>
              </a:rPr>
              <a:t>NAMI In Our Own Voice</a:t>
            </a:r>
          </a:p>
          <a:p>
            <a:pPr marL="0" indent="0">
              <a:spcBef>
                <a:spcPts val="600"/>
              </a:spcBef>
              <a:spcAft>
                <a:spcPts val="1200"/>
              </a:spcAft>
              <a:buFont typeface="Arial"/>
              <a:buNone/>
            </a:pPr>
            <a:r>
              <a:rPr lang="en-US" dirty="0">
                <a:latin typeface="Proxima Nova" panose="02000506030000020004" pitchFamily="50" charset="0"/>
              </a:rPr>
              <a:t>NAMI Connection</a:t>
            </a:r>
          </a:p>
          <a:p>
            <a:pPr marL="0" indent="0">
              <a:spcBef>
                <a:spcPts val="600"/>
              </a:spcBef>
              <a:spcAft>
                <a:spcPts val="1200"/>
              </a:spcAft>
              <a:buFont typeface="Arial"/>
              <a:buNone/>
            </a:pPr>
            <a:r>
              <a:rPr lang="en-US" dirty="0">
                <a:latin typeface="Proxima Nova" panose="02000506030000020004" pitchFamily="50" charset="0"/>
              </a:rPr>
              <a:t>NAMI Family &amp; Friends</a:t>
            </a:r>
          </a:p>
        </p:txBody>
      </p:sp>
      <p:sp>
        <p:nvSpPr>
          <p:cNvPr id="10" name="Google Shape;116;p23">
            <a:extLst>
              <a:ext uri="{FF2B5EF4-FFF2-40B4-BE49-F238E27FC236}">
                <a16:creationId xmlns:a16="http://schemas.microsoft.com/office/drawing/2014/main" id="{78261E7B-1D91-4BD0-BD5C-DE19996D3950}"/>
              </a:ext>
            </a:extLst>
          </p:cNvPr>
          <p:cNvSpPr txBox="1">
            <a:spLocks/>
          </p:cNvSpPr>
          <p:nvPr/>
        </p:nvSpPr>
        <p:spPr>
          <a:xfrm>
            <a:off x="5769803" y="1428825"/>
            <a:ext cx="6697569" cy="47910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spcAft>
                <a:spcPts val="1200"/>
              </a:spcAft>
              <a:buFont typeface="Arial"/>
              <a:buNone/>
            </a:pPr>
            <a:r>
              <a:rPr lang="en-US" dirty="0">
                <a:latin typeface="Proxima Nova" panose="02000506030000020004" pitchFamily="50" charset="0"/>
              </a:rPr>
              <a:t>NAMI Basics*</a:t>
            </a:r>
          </a:p>
          <a:p>
            <a:pPr marL="0" indent="0">
              <a:spcBef>
                <a:spcPts val="600"/>
              </a:spcBef>
              <a:spcAft>
                <a:spcPts val="1200"/>
              </a:spcAft>
              <a:buFont typeface="Arial"/>
              <a:buNone/>
            </a:pPr>
            <a:r>
              <a:rPr lang="en-US" dirty="0">
                <a:latin typeface="Proxima Nova" panose="02000506030000020004" pitchFamily="50" charset="0"/>
              </a:rPr>
              <a:t>NAMI Homefront*</a:t>
            </a:r>
          </a:p>
          <a:p>
            <a:pPr marL="0" indent="0">
              <a:spcBef>
                <a:spcPts val="600"/>
              </a:spcBef>
              <a:spcAft>
                <a:spcPts val="1200"/>
              </a:spcAft>
              <a:buFont typeface="Arial"/>
              <a:buNone/>
            </a:pPr>
            <a:r>
              <a:rPr lang="en-US" dirty="0">
                <a:latin typeface="Proxima Nova" panose="02000506030000020004" pitchFamily="50" charset="0"/>
              </a:rPr>
              <a:t>NAMI Provider</a:t>
            </a:r>
          </a:p>
          <a:p>
            <a:pPr marL="0" indent="0">
              <a:spcBef>
                <a:spcPts val="600"/>
              </a:spcBef>
              <a:spcAft>
                <a:spcPts val="1200"/>
              </a:spcAft>
              <a:buFont typeface="Arial"/>
              <a:buNone/>
            </a:pPr>
            <a:r>
              <a:rPr lang="en-US" dirty="0">
                <a:latin typeface="Proxima Nova" panose="02000506030000020004" pitchFamily="50" charset="0"/>
              </a:rPr>
              <a:t>NAMI Peer-to-Peer</a:t>
            </a:r>
          </a:p>
          <a:p>
            <a:pPr marL="0" indent="0">
              <a:spcAft>
                <a:spcPts val="1200"/>
              </a:spcAft>
              <a:buFont typeface="Arial"/>
              <a:buNone/>
            </a:pPr>
            <a:r>
              <a:rPr lang="en-US" dirty="0">
                <a:latin typeface="Proxima Nova" panose="02000506030000020004" pitchFamily="50" charset="0"/>
              </a:rPr>
              <a:t>NAMI SMARTS</a:t>
            </a:r>
          </a:p>
          <a:p>
            <a:pPr marL="0" indent="0">
              <a:spcBef>
                <a:spcPts val="600"/>
              </a:spcBef>
              <a:spcAft>
                <a:spcPts val="1200"/>
              </a:spcAft>
              <a:buFont typeface="Arial"/>
              <a:buNone/>
            </a:pPr>
            <a:r>
              <a:rPr lang="en-US" dirty="0">
                <a:latin typeface="Proxima Nova" panose="02000506030000020004" pitchFamily="50" charset="0"/>
              </a:rPr>
              <a:t>NAMI Sharing Your Story with Law Enforcement</a:t>
            </a:r>
          </a:p>
        </p:txBody>
      </p:sp>
    </p:spTree>
    <p:extLst>
      <p:ext uri="{BB962C8B-B14F-4D97-AF65-F5344CB8AC3E}">
        <p14:creationId xmlns:p14="http://schemas.microsoft.com/office/powerpoint/2010/main" val="365257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Educational Classes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76200" indent="0">
              <a:spcAft>
                <a:spcPts val="600"/>
              </a:spcAft>
              <a:buNone/>
            </a:pPr>
            <a:r>
              <a:rPr lang="en-US" sz="2800" b="1" dirty="0">
                <a:solidFill>
                  <a:srgbClr val="114B9B"/>
                </a:solidFill>
                <a:latin typeface="Proxima Nova" panose="02000506030000020004" pitchFamily="50" charset="0"/>
              </a:rPr>
              <a:t>FAMILY-TO-FAMILY</a:t>
            </a:r>
            <a:endParaRPr lang="en-US" b="1" dirty="0">
              <a:solidFill>
                <a:srgbClr val="114B9B"/>
              </a:solidFill>
              <a:latin typeface="Proxima Nova" panose="02000506030000020004" pitchFamily="50" charset="0"/>
            </a:endParaRPr>
          </a:p>
          <a:p>
            <a:pPr marL="76200" indent="0">
              <a:spcAft>
                <a:spcPts val="600"/>
              </a:spcAft>
              <a:buNone/>
            </a:pPr>
            <a:r>
              <a:rPr lang="en-US" b="0" i="0" dirty="0">
                <a:solidFill>
                  <a:srgbClr val="353535"/>
                </a:solidFill>
                <a:effectLst/>
                <a:latin typeface="ProximaNova-Regular" panose="02000506030000020004" pitchFamily="50" charset="0"/>
              </a:rPr>
              <a:t>NAMI Family-to-Family is a free, 8-session educational program for family, significant others and friends of people with mental health conditions. It is a designated evidenced-based program that has been proven </a:t>
            </a:r>
            <a:r>
              <a:rPr lang="en" sz="2800" dirty="0">
                <a:latin typeface="Proxima Nova" panose="02000506030000020004" pitchFamily="50" charset="0"/>
              </a:rPr>
              <a:t>to </a:t>
            </a:r>
            <a:r>
              <a:rPr lang="en-US" b="0" i="0" dirty="0">
                <a:solidFill>
                  <a:srgbClr val="353535"/>
                </a:solidFill>
                <a:effectLst/>
                <a:latin typeface="ProximaNova-Regular" panose="02000506030000020004" pitchFamily="50" charset="0"/>
              </a:rPr>
              <a:t>significantly improve the coping and problem-solving, help participants </a:t>
            </a:r>
            <a:r>
              <a:rPr lang="en" sz="2800" dirty="0">
                <a:latin typeface="Proxima Nova" panose="02000506030000020004" pitchFamily="50" charset="0"/>
              </a:rPr>
              <a:t>gain a better understanding of mental health conditions, and empower them to advocate for their loved one.</a:t>
            </a:r>
          </a:p>
          <a:p>
            <a:pPr marL="76200" indent="0">
              <a:spcAft>
                <a:spcPts val="600"/>
              </a:spcAft>
              <a:buNone/>
            </a:pPr>
            <a:r>
              <a:rPr lang="en-US" b="0" i="0" dirty="0">
                <a:solidFill>
                  <a:srgbClr val="353535"/>
                </a:solidFill>
                <a:effectLst/>
                <a:latin typeface="ProximaNova-Regular" panose="02000506030000020004" pitchFamily="50" charset="0"/>
              </a:rPr>
              <a:t>The group setting of NAMI Family-to-Family provides mutual support and shared positive impact—experience compassion and reinforcement from people who understand your situation.</a:t>
            </a:r>
            <a:endParaRPr lang="en" sz="2800" dirty="0">
              <a:highlight>
                <a:srgbClr val="F7F9FA"/>
              </a:highlight>
              <a:latin typeface="Proxima Nova" panose="02000506030000020004" pitchFamily="50" charset="0"/>
            </a:endParaRP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85546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6651" y="37072"/>
            <a:ext cx="10387149" cy="939114"/>
          </a:xfrm>
        </p:spPr>
        <p:txBody>
          <a:bodyPr/>
          <a:lstStyle/>
          <a:p>
            <a:r>
              <a:rPr lang="en-US" b="1" dirty="0"/>
              <a:t>History</a:t>
            </a:r>
          </a:p>
        </p:txBody>
      </p:sp>
      <p:sp>
        <p:nvSpPr>
          <p:cNvPr id="4" name="Footer Placeholder 3"/>
          <p:cNvSpPr>
            <a:spLocks noGrp="1"/>
          </p:cNvSpPr>
          <p:nvPr>
            <p:ph type="ftr" sz="quarter" idx="3"/>
          </p:nvPr>
        </p:nvSpPr>
        <p:spPr>
          <a:xfrm>
            <a:off x="4048200" y="6414401"/>
            <a:ext cx="7613822" cy="365125"/>
          </a:xfrm>
        </p:spPr>
        <p:txBody>
          <a:bodyPr/>
          <a:lstStyle/>
          <a:p>
            <a:r>
              <a:rPr lang="en-US" dirty="0"/>
              <a:t>NAMI Alabama</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285577" y="1730189"/>
            <a:ext cx="10875482" cy="4213412"/>
          </a:xfrm>
        </p:spPr>
        <p:txBody>
          <a:bodyPr>
            <a:normAutofit/>
          </a:bodyPr>
          <a:lstStyle/>
          <a:p>
            <a:pPr marL="0" indent="0">
              <a:buNone/>
            </a:pPr>
            <a:r>
              <a:rPr lang="en-US" sz="2400" dirty="0">
                <a:solidFill>
                  <a:schemeClr val="tx1">
                    <a:lumMod val="85000"/>
                    <a:lumOff val="15000"/>
                  </a:schemeClr>
                </a:solidFill>
                <a:latin typeface="Proxima Nova" panose="02000506030000020004" pitchFamily="50" charset="0"/>
              </a:rPr>
              <a:t>NAMI was formed in 1979 in Madison, Wisconsin </a:t>
            </a:r>
            <a:r>
              <a:rPr lang="en-US" sz="2400" b="0" i="0" dirty="0">
                <a:solidFill>
                  <a:schemeClr val="tx1">
                    <a:lumMod val="85000"/>
                    <a:lumOff val="15000"/>
                  </a:schemeClr>
                </a:solidFill>
                <a:effectLst/>
                <a:latin typeface="Proxima Nova" panose="02000506030000020004" pitchFamily="50" charset="0"/>
              </a:rPr>
              <a:t>by </a:t>
            </a:r>
            <a:r>
              <a:rPr lang="en-US" sz="2400" b="0" i="0" u="none" strike="noStrike" dirty="0">
                <a:solidFill>
                  <a:schemeClr val="tx1">
                    <a:lumMod val="85000"/>
                    <a:lumOff val="15000"/>
                  </a:schemeClr>
                </a:solidFill>
                <a:effectLst/>
                <a:latin typeface="Proxima Nova" panose="02000506030000020004" pitchFamily="50" charset="0"/>
              </a:rPr>
              <a:t>Harriet Shetler</a:t>
            </a:r>
            <a:r>
              <a:rPr lang="en-US" sz="2400" b="0" i="0" dirty="0">
                <a:solidFill>
                  <a:schemeClr val="tx1">
                    <a:lumMod val="85000"/>
                    <a:lumOff val="15000"/>
                  </a:schemeClr>
                </a:solidFill>
                <a:effectLst/>
                <a:latin typeface="Proxima Nova" panose="02000506030000020004" pitchFamily="50" charset="0"/>
              </a:rPr>
              <a:t> and Beverly Young. </a:t>
            </a:r>
          </a:p>
          <a:p>
            <a:pPr marL="0" indent="0">
              <a:buNone/>
            </a:pPr>
            <a:r>
              <a:rPr lang="en-US" sz="2400" b="0" i="0" dirty="0">
                <a:solidFill>
                  <a:schemeClr val="tx1">
                    <a:lumMod val="85000"/>
                    <a:lumOff val="15000"/>
                  </a:schemeClr>
                </a:solidFill>
                <a:effectLst/>
                <a:latin typeface="Proxima Nova" panose="02000506030000020004" pitchFamily="50" charset="0"/>
              </a:rPr>
              <a:t>The two women both had sons diagnosed with </a:t>
            </a:r>
            <a:r>
              <a:rPr lang="en-US" sz="2400" b="0" i="0" u="none" strike="noStrike" dirty="0">
                <a:solidFill>
                  <a:schemeClr val="tx1">
                    <a:lumMod val="85000"/>
                    <a:lumOff val="15000"/>
                  </a:schemeClr>
                </a:solidFill>
                <a:effectLst/>
                <a:latin typeface="Proxima Nova" panose="02000506030000020004" pitchFamily="50" charset="0"/>
              </a:rPr>
              <a:t>schizophrenia</a:t>
            </a:r>
            <a:r>
              <a:rPr lang="en-US" sz="2400" b="0" i="0" dirty="0">
                <a:solidFill>
                  <a:schemeClr val="tx1">
                    <a:lumMod val="85000"/>
                    <a:lumOff val="15000"/>
                  </a:schemeClr>
                </a:solidFill>
                <a:effectLst/>
                <a:latin typeface="Proxima Nova" panose="02000506030000020004" pitchFamily="50" charset="0"/>
              </a:rPr>
              <a:t>, and "were tired of being blamed for their sons' mental illness".</a:t>
            </a:r>
          </a:p>
          <a:p>
            <a:pPr marL="0" indent="0">
              <a:buNone/>
            </a:pPr>
            <a:r>
              <a:rPr lang="en-US" sz="2400" b="0" i="0" dirty="0">
                <a:solidFill>
                  <a:schemeClr val="tx1">
                    <a:lumMod val="85000"/>
                    <a:lumOff val="15000"/>
                  </a:schemeClr>
                </a:solidFill>
                <a:effectLst/>
                <a:latin typeface="Proxima Nova" panose="02000506030000020004" pitchFamily="50" charset="0"/>
              </a:rPr>
              <a:t>Unhappy with the lack of services available and the treatment of those living with mental illness, the women sought out others with similar concerns. </a:t>
            </a:r>
          </a:p>
          <a:p>
            <a:pPr marL="0" indent="0">
              <a:buNone/>
            </a:pPr>
            <a:r>
              <a:rPr lang="en-US" sz="2400" b="0" i="0" dirty="0">
                <a:solidFill>
                  <a:schemeClr val="tx1">
                    <a:lumMod val="85000"/>
                    <a:lumOff val="15000"/>
                  </a:schemeClr>
                </a:solidFill>
                <a:effectLst/>
                <a:latin typeface="Proxima Nova" panose="02000506030000020004" pitchFamily="50" charset="0"/>
              </a:rPr>
              <a:t>The first meeting held to address these issues in mental health led to the formation of the National Alliance for the Mentally Ill. </a:t>
            </a:r>
          </a:p>
          <a:p>
            <a:pPr marL="0" indent="0">
              <a:buNone/>
            </a:pPr>
            <a:r>
              <a:rPr lang="en-US" sz="2400" b="0" i="0" dirty="0">
                <a:solidFill>
                  <a:schemeClr val="tx1">
                    <a:lumMod val="85000"/>
                    <a:lumOff val="15000"/>
                  </a:schemeClr>
                </a:solidFill>
                <a:effectLst/>
                <a:latin typeface="Proxima Nova" panose="02000506030000020004" pitchFamily="50" charset="0"/>
              </a:rPr>
              <a:t>The name was later changed to the National Alliance on Mental Illness.</a:t>
            </a:r>
          </a:p>
        </p:txBody>
      </p:sp>
    </p:spTree>
    <p:extLst>
      <p:ext uri="{BB962C8B-B14F-4D97-AF65-F5344CB8AC3E}">
        <p14:creationId xmlns:p14="http://schemas.microsoft.com/office/powerpoint/2010/main" val="1367751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Educational Classes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171852"/>
            <a:ext cx="10909300" cy="5242549"/>
          </a:xfrm>
        </p:spPr>
        <p:txBody>
          <a:bodyPr>
            <a:normAutofit fontScale="92500" lnSpcReduction="10000"/>
          </a:bodyPr>
          <a:lstStyle/>
          <a:p>
            <a:pPr marL="0" lvl="0" indent="0" algn="l" rtl="0">
              <a:spcBef>
                <a:spcPts val="0"/>
              </a:spcBef>
              <a:spcAft>
                <a:spcPts val="0"/>
              </a:spcAft>
              <a:buNone/>
            </a:pPr>
            <a:r>
              <a:rPr lang="en-US" sz="3000" b="1" dirty="0">
                <a:solidFill>
                  <a:srgbClr val="114B9B"/>
                </a:solidFill>
                <a:latin typeface="Proxima Nova" panose="02000506030000020004" pitchFamily="50" charset="0"/>
              </a:rPr>
              <a:t>PEER-TO-PEER</a:t>
            </a:r>
          </a:p>
          <a:p>
            <a:pPr marL="0" lvl="0" indent="0" algn="l" rtl="0">
              <a:spcBef>
                <a:spcPts val="0"/>
              </a:spcBef>
              <a:spcAft>
                <a:spcPts val="0"/>
              </a:spcAft>
              <a:buNone/>
            </a:pPr>
            <a:endParaRPr lang="en-US" sz="1000" dirty="0">
              <a:solidFill>
                <a:schemeClr val="bg2">
                  <a:lumMod val="75000"/>
                </a:schemeClr>
              </a:solidFill>
              <a:latin typeface="Proxima Nova" panose="02000506030000020004" pitchFamily="50" charset="0"/>
            </a:endParaRPr>
          </a:p>
          <a:p>
            <a:pPr marL="0" indent="0" algn="l" fontAlgn="t">
              <a:buNone/>
            </a:pPr>
            <a:r>
              <a:rPr lang="en-US" sz="2000" b="0" i="0" u="none" strike="noStrike" dirty="0">
                <a:solidFill>
                  <a:srgbClr val="353535"/>
                </a:solidFill>
                <a:effectLst/>
                <a:latin typeface="ProximaNova-Regular" panose="02000506030000020004" pitchFamily="50" charset="0"/>
              </a:rPr>
              <a:t>NAMI Peer-to-Peer is a 8-session class for anyone who has experienced mental health conditions. The course provides an opportunity for mutual support and growth. Experience compassion and understanding from people who relate to your experiences. This is a place to learn more about recovery in an accepting environment. </a:t>
            </a:r>
          </a:p>
          <a:p>
            <a:pPr marL="0" indent="0" algn="l" fontAlgn="t">
              <a:buNone/>
            </a:pPr>
            <a:br>
              <a:rPr lang="en-US" sz="2000" b="0" i="0" u="none" strike="noStrike" dirty="0">
                <a:solidFill>
                  <a:srgbClr val="353535"/>
                </a:solidFill>
                <a:effectLst/>
                <a:latin typeface="ProximaNova-Regular" panose="02000506030000020004" pitchFamily="50" charset="0"/>
              </a:rPr>
            </a:br>
            <a:r>
              <a:rPr lang="en-US" sz="2000" b="0" i="0" u="none" strike="noStrike" dirty="0">
                <a:solidFill>
                  <a:srgbClr val="353535"/>
                </a:solidFill>
                <a:effectLst/>
                <a:latin typeface="ProximaNova-Regular" panose="02000506030000020004" pitchFamily="50" charset="0"/>
              </a:rPr>
              <a:t>NAMI Peer-to-Peer helps you:</a:t>
            </a:r>
          </a:p>
          <a:p>
            <a:pPr algn="l" fontAlgn="t">
              <a:buFont typeface="Arial" panose="020B0604020202020204" pitchFamily="34" charset="0"/>
              <a:buChar char="•"/>
            </a:pPr>
            <a:r>
              <a:rPr lang="en-US" sz="2000" b="0" i="0" u="none" strike="noStrike" dirty="0">
                <a:solidFill>
                  <a:srgbClr val="353535"/>
                </a:solidFill>
                <a:effectLst/>
                <a:latin typeface="ProximaNova-Regular" panose="02000506030000020004" pitchFamily="50" charset="0"/>
              </a:rPr>
              <a:t>Set a vision and goals for the future</a:t>
            </a:r>
          </a:p>
          <a:p>
            <a:pPr algn="l" fontAlgn="t">
              <a:buFont typeface="Arial" panose="020B0604020202020204" pitchFamily="34" charset="0"/>
              <a:buChar char="•"/>
            </a:pPr>
            <a:r>
              <a:rPr lang="en-US" sz="2000" b="0" i="0" u="none" strike="noStrike" dirty="0">
                <a:solidFill>
                  <a:srgbClr val="353535"/>
                </a:solidFill>
                <a:effectLst/>
                <a:latin typeface="ProximaNova-Regular" panose="02000506030000020004" pitchFamily="50" charset="0"/>
              </a:rPr>
              <a:t>Partner with health care providers</a:t>
            </a:r>
          </a:p>
          <a:p>
            <a:pPr algn="l" fontAlgn="t">
              <a:buFont typeface="Arial" panose="020B0604020202020204" pitchFamily="34" charset="0"/>
              <a:buChar char="•"/>
            </a:pPr>
            <a:r>
              <a:rPr lang="en-US" sz="2000" b="0" i="0" u="none" strike="noStrike" dirty="0">
                <a:solidFill>
                  <a:srgbClr val="353535"/>
                </a:solidFill>
                <a:effectLst/>
                <a:latin typeface="ProximaNova-Regular" panose="02000506030000020004" pitchFamily="50" charset="0"/>
              </a:rPr>
              <a:t>Develop confidence for making decisions</a:t>
            </a:r>
          </a:p>
          <a:p>
            <a:pPr algn="l" fontAlgn="t">
              <a:buFont typeface="Arial" panose="020B0604020202020204" pitchFamily="34" charset="0"/>
              <a:buChar char="•"/>
            </a:pPr>
            <a:r>
              <a:rPr lang="en-US" sz="2000" b="0" i="0" u="none" strike="noStrike" dirty="0">
                <a:solidFill>
                  <a:srgbClr val="353535"/>
                </a:solidFill>
                <a:effectLst/>
                <a:latin typeface="ProximaNova-Regular" panose="02000506030000020004" pitchFamily="50" charset="0"/>
              </a:rPr>
              <a:t>Practice relaxation and stress reduction tools</a:t>
            </a:r>
          </a:p>
          <a:p>
            <a:pPr algn="l" fontAlgn="t">
              <a:buFont typeface="Arial" panose="020B0604020202020204" pitchFamily="34" charset="0"/>
              <a:buChar char="•"/>
            </a:pPr>
            <a:r>
              <a:rPr lang="en-US" sz="2000" b="0" i="0" u="none" strike="noStrike" dirty="0">
                <a:solidFill>
                  <a:srgbClr val="353535"/>
                </a:solidFill>
                <a:effectLst/>
                <a:latin typeface="ProximaNova-Regular" panose="02000506030000020004" pitchFamily="50" charset="0"/>
              </a:rPr>
              <a:t>Share your story</a:t>
            </a:r>
          </a:p>
          <a:p>
            <a:pPr algn="l" fontAlgn="t">
              <a:buFont typeface="Arial" panose="020B0604020202020204" pitchFamily="34" charset="0"/>
              <a:buChar char="•"/>
            </a:pPr>
            <a:r>
              <a:rPr lang="en-US" sz="2000" b="0" i="0" u="none" strike="noStrike" dirty="0">
                <a:solidFill>
                  <a:srgbClr val="353535"/>
                </a:solidFill>
                <a:effectLst/>
                <a:latin typeface="ProximaNova-Regular" panose="02000506030000020004" pitchFamily="50" charset="0"/>
              </a:rPr>
              <a:t>Strengthen relationships</a:t>
            </a:r>
          </a:p>
          <a:p>
            <a:pPr algn="l" fontAlgn="t">
              <a:buFont typeface="Arial" panose="020B0604020202020204" pitchFamily="34" charset="0"/>
              <a:buChar char="•"/>
            </a:pPr>
            <a:r>
              <a:rPr lang="en-US" sz="2000" b="0" i="0" u="none" strike="noStrike" dirty="0">
                <a:solidFill>
                  <a:srgbClr val="353535"/>
                </a:solidFill>
                <a:effectLst/>
                <a:latin typeface="ProximaNova-Regular" panose="02000506030000020004" pitchFamily="50" charset="0"/>
              </a:rPr>
              <a:t>Enhance communication skills</a:t>
            </a:r>
          </a:p>
          <a:p>
            <a:pPr algn="l" fontAlgn="t">
              <a:buFont typeface="Arial" panose="020B0604020202020204" pitchFamily="34" charset="0"/>
              <a:buChar char="•"/>
            </a:pPr>
            <a:r>
              <a:rPr lang="en-US" sz="2000" b="0" i="0" u="none" strike="noStrike" dirty="0">
                <a:solidFill>
                  <a:srgbClr val="353535"/>
                </a:solidFill>
                <a:effectLst/>
                <a:latin typeface="ProximaNova-Regular" panose="02000506030000020004" pitchFamily="50" charset="0"/>
              </a:rPr>
              <a:t>Learn about mental health treatment options</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194386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Educational Classes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indent="0">
              <a:spcAft>
                <a:spcPts val="1200"/>
              </a:spcAft>
              <a:buNone/>
            </a:pPr>
            <a:r>
              <a:rPr lang="en-US" sz="2800" b="1" dirty="0">
                <a:solidFill>
                  <a:srgbClr val="114B9B"/>
                </a:solidFill>
                <a:latin typeface="Proxima Nova" panose="02000506030000020004" pitchFamily="50" charset="0"/>
              </a:rPr>
              <a:t>HOMEFRONT</a:t>
            </a:r>
            <a:endParaRPr lang="en-US" b="1" dirty="0">
              <a:solidFill>
                <a:srgbClr val="114B9B"/>
              </a:solidFill>
              <a:latin typeface="Proxima Nova" panose="02000506030000020004" pitchFamily="50" charset="0"/>
            </a:endParaRPr>
          </a:p>
          <a:p>
            <a:pPr marL="0" indent="0" algn="l" fontAlgn="t">
              <a:buNone/>
            </a:pPr>
            <a:r>
              <a:rPr lang="en-US" b="0" i="0" u="none" strike="noStrike" dirty="0">
                <a:solidFill>
                  <a:srgbClr val="353535"/>
                </a:solidFill>
                <a:effectLst/>
                <a:latin typeface="ProximaNova-Regular" panose="02000506030000020004" pitchFamily="50" charset="0"/>
              </a:rPr>
              <a:t>NAMI Homefront is a free, 6-session educational program for families, caregivers and friends of military service members and veterans with mental health conditions.</a:t>
            </a:r>
          </a:p>
          <a:p>
            <a:pPr marL="0" indent="0" algn="l" fontAlgn="t">
              <a:buNone/>
            </a:pPr>
            <a:r>
              <a:rPr lang="en-US" b="0" i="0" u="none" strike="noStrike" dirty="0">
                <a:solidFill>
                  <a:srgbClr val="353535"/>
                </a:solidFill>
                <a:effectLst/>
                <a:latin typeface="ProximaNova-Regular" panose="02000506030000020004" pitchFamily="50" charset="0"/>
              </a:rPr>
              <a:t>NAMI Homefront is designed to address the unique needs of family, caregivers and friends of those who have served or are currently serving our country. The program is taught by trained family members of service members/veterans with mental health conditions.</a:t>
            </a:r>
          </a:p>
          <a:p>
            <a:pPr marL="0" indent="0" algn="l" fontAlgn="t">
              <a:buNone/>
            </a:pPr>
            <a:r>
              <a:rPr lang="en-US" b="0" i="0" u="none" strike="noStrike" dirty="0">
                <a:solidFill>
                  <a:srgbClr val="353535"/>
                </a:solidFill>
                <a:effectLst/>
                <a:latin typeface="ProximaNova-Regular" panose="02000506030000020004" pitchFamily="50" charset="0"/>
              </a:rPr>
              <a:t>*Currently only available online</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232477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Educational Classes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lvl="0" indent="0" algn="l" rtl="0">
              <a:spcBef>
                <a:spcPts val="0"/>
              </a:spcBef>
              <a:spcAft>
                <a:spcPts val="0"/>
              </a:spcAft>
              <a:buNone/>
            </a:pPr>
            <a:r>
              <a:rPr lang="en-US" b="1" dirty="0">
                <a:solidFill>
                  <a:srgbClr val="114B9B"/>
                </a:solidFill>
                <a:latin typeface="Proxima Nova" panose="02000506030000020004" pitchFamily="50" charset="0"/>
              </a:rPr>
              <a:t>BASICS</a:t>
            </a:r>
          </a:p>
          <a:p>
            <a:pPr marL="0" lvl="0" indent="0" algn="l" rtl="0">
              <a:spcBef>
                <a:spcPts val="0"/>
              </a:spcBef>
              <a:spcAft>
                <a:spcPts val="0"/>
              </a:spcAft>
              <a:buNone/>
            </a:pPr>
            <a:endParaRPr lang="en-US" dirty="0">
              <a:solidFill>
                <a:schemeClr val="bg2">
                  <a:lumMod val="75000"/>
                </a:schemeClr>
              </a:solidFill>
              <a:latin typeface="Proxima Nova" panose="02000506030000020004" pitchFamily="50" charset="0"/>
            </a:endParaRPr>
          </a:p>
          <a:p>
            <a:pPr marL="0" indent="0">
              <a:spcBef>
                <a:spcPts val="0"/>
              </a:spcBef>
              <a:buNone/>
            </a:pPr>
            <a:r>
              <a:rPr lang="en-US" b="0" i="0" dirty="0">
                <a:solidFill>
                  <a:srgbClr val="353535"/>
                </a:solidFill>
                <a:effectLst/>
                <a:latin typeface="ProximaNova-Regular" panose="02000506030000020004" pitchFamily="50" charset="0"/>
              </a:rPr>
              <a:t>NAMI Basics is a 6-session education program for parents, caregivers and other family who provide care for youth (ages 22 and younger) who are experiencing mental health symptoms. </a:t>
            </a:r>
          </a:p>
          <a:p>
            <a:pPr marL="0" indent="0">
              <a:spcBef>
                <a:spcPts val="0"/>
              </a:spcBef>
              <a:buNone/>
            </a:pPr>
            <a:endParaRPr lang="en-US" b="0" i="0" dirty="0">
              <a:solidFill>
                <a:srgbClr val="353535"/>
              </a:solidFill>
              <a:effectLst/>
              <a:latin typeface="ProximaNova-Regular" panose="02000506030000020004" pitchFamily="50" charset="0"/>
            </a:endParaRPr>
          </a:p>
          <a:p>
            <a:pPr marL="0" indent="0">
              <a:spcBef>
                <a:spcPts val="0"/>
              </a:spcBef>
              <a:buNone/>
            </a:pPr>
            <a:r>
              <a:rPr lang="en-US" b="0" i="0" dirty="0">
                <a:solidFill>
                  <a:srgbClr val="353535"/>
                </a:solidFill>
                <a:effectLst/>
                <a:latin typeface="ProximaNova-Regular" panose="02000506030000020004" pitchFamily="50" charset="0"/>
              </a:rPr>
              <a:t>The OnDemand program is guided by parents and family members with lived experience but is self-paced and available 24/7. OnDemand offers the flexibility of participating in the course on </a:t>
            </a:r>
            <a:r>
              <a:rPr lang="en-US" b="0" i="1" u="none" strike="noStrike" dirty="0">
                <a:solidFill>
                  <a:srgbClr val="353535"/>
                </a:solidFill>
                <a:effectLst/>
                <a:latin typeface="ProximaNova-Regular" panose="02000506030000020004" pitchFamily="50" charset="0"/>
              </a:rPr>
              <a:t>your</a:t>
            </a:r>
            <a:r>
              <a:rPr lang="en-US" b="0" i="0" dirty="0">
                <a:solidFill>
                  <a:srgbClr val="353535"/>
                </a:solidFill>
                <a:effectLst/>
                <a:latin typeface="ProximaNova-Regular" panose="02000506030000020004" pitchFamily="50" charset="0"/>
              </a:rPr>
              <a:t> schedule. </a:t>
            </a:r>
            <a:endParaRPr lang="en-US" dirty="0">
              <a:latin typeface="Proxima Nova" panose="02000506030000020004" pitchFamily="50" charset="0"/>
            </a:endParaRP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259225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Support Groups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indent="0">
              <a:spcBef>
                <a:spcPts val="0"/>
              </a:spcBef>
              <a:buNone/>
            </a:pPr>
            <a:r>
              <a:rPr lang="en-US" dirty="0">
                <a:latin typeface="Proxima Nova" panose="02000506030000020004" pitchFamily="50" charset="0"/>
              </a:rPr>
              <a:t>NAMI support groups structured, peer-led and offer participants an opportunity to share their experiences and gain support from other attendees.</a:t>
            </a:r>
          </a:p>
          <a:p>
            <a:pPr marL="0" indent="0">
              <a:spcBef>
                <a:spcPts val="0"/>
              </a:spcBef>
              <a:buNone/>
            </a:pPr>
            <a:endParaRPr lang="en-US" sz="1600" dirty="0">
              <a:latin typeface="Proxima Nova" panose="02000506030000020004" pitchFamily="50" charset="0"/>
            </a:endParaRPr>
          </a:p>
          <a:p>
            <a:pPr marL="0" indent="0">
              <a:spcBef>
                <a:spcPts val="0"/>
              </a:spcBef>
              <a:buNone/>
            </a:pPr>
            <a:endParaRPr lang="en-US" dirty="0">
              <a:latin typeface="Proxima Nova" panose="02000506030000020004" pitchFamily="50" charset="0"/>
            </a:endParaRPr>
          </a:p>
          <a:p>
            <a:pPr marL="0" indent="0">
              <a:spcBef>
                <a:spcPts val="0"/>
              </a:spcBef>
              <a:spcAft>
                <a:spcPts val="1200"/>
              </a:spcAft>
              <a:buNone/>
            </a:pPr>
            <a:r>
              <a:rPr lang="en-US" b="1" dirty="0">
                <a:solidFill>
                  <a:srgbClr val="114B9B"/>
                </a:solidFill>
                <a:latin typeface="Proxima Nova" panose="02000506030000020004" pitchFamily="50" charset="0"/>
              </a:rPr>
              <a:t>FAMILY SUPPORT GROUP</a:t>
            </a:r>
            <a:endParaRPr lang="en-US" dirty="0">
              <a:solidFill>
                <a:srgbClr val="114B9B"/>
              </a:solidFill>
              <a:latin typeface="Proxima Nova" panose="02000506030000020004" pitchFamily="50" charset="0"/>
            </a:endParaRPr>
          </a:p>
          <a:p>
            <a:pPr marL="0" indent="0">
              <a:spcBef>
                <a:spcPts val="0"/>
              </a:spcBef>
              <a:buNone/>
            </a:pPr>
            <a:r>
              <a:rPr lang="en" dirty="0">
                <a:latin typeface="Proxima Nova" panose="02000506030000020004" pitchFamily="50" charset="0"/>
              </a:rPr>
              <a:t>For family members, partners, and friends of people with mental health conditions</a:t>
            </a:r>
          </a:p>
          <a:p>
            <a:pPr marL="0" indent="0">
              <a:spcBef>
                <a:spcPts val="0"/>
              </a:spcBef>
              <a:buNone/>
            </a:pPr>
            <a:endParaRPr lang="en" dirty="0">
              <a:solidFill>
                <a:srgbClr val="114B9B"/>
              </a:solidFill>
              <a:latin typeface="Proxima Nova" panose="02000506030000020004" pitchFamily="50" charset="0"/>
            </a:endParaRPr>
          </a:p>
          <a:p>
            <a:pPr marL="0" indent="0">
              <a:spcBef>
                <a:spcPts val="0"/>
              </a:spcBef>
              <a:spcAft>
                <a:spcPts val="1200"/>
              </a:spcAft>
              <a:buNone/>
            </a:pPr>
            <a:r>
              <a:rPr lang="en" b="1" dirty="0">
                <a:solidFill>
                  <a:srgbClr val="114B9B"/>
                </a:solidFill>
                <a:latin typeface="Proxima Nova" panose="02000506030000020004" pitchFamily="50" charset="0"/>
              </a:rPr>
              <a:t>CONNECTION</a:t>
            </a:r>
          </a:p>
          <a:p>
            <a:pPr marL="0" indent="0">
              <a:spcBef>
                <a:spcPts val="0"/>
              </a:spcBef>
              <a:buNone/>
            </a:pPr>
            <a:r>
              <a:rPr lang="en" dirty="0">
                <a:solidFill>
                  <a:schemeClr val="tx1">
                    <a:lumMod val="50000"/>
                  </a:schemeClr>
                </a:solidFill>
                <a:latin typeface="Proxima Nova" panose="02000506030000020004" pitchFamily="50" charset="0"/>
              </a:rPr>
              <a:t>For people with a mental health condition</a:t>
            </a:r>
          </a:p>
          <a:p>
            <a:pPr marL="0" indent="0">
              <a:spcBef>
                <a:spcPts val="0"/>
              </a:spcBef>
              <a:buNone/>
            </a:pPr>
            <a:endParaRPr lang="en-US" dirty="0">
              <a:latin typeface="Proxima Nova" panose="02000506030000020004" pitchFamily="50" charset="0"/>
            </a:endParaRP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400722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Presentations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459755"/>
            <a:ext cx="10909300" cy="4779963"/>
          </a:xfrm>
        </p:spPr>
        <p:txBody>
          <a:bodyPr>
            <a:normAutofit fontScale="77500" lnSpcReduction="20000"/>
          </a:bodyPr>
          <a:lstStyle/>
          <a:p>
            <a:pPr marL="0" indent="0">
              <a:spcBef>
                <a:spcPts val="0"/>
              </a:spcBef>
              <a:buNone/>
            </a:pPr>
            <a:r>
              <a:rPr lang="en-US" sz="3600" b="1" dirty="0">
                <a:solidFill>
                  <a:srgbClr val="114B9B"/>
                </a:solidFill>
                <a:latin typeface="Proxima Nova" panose="02000506030000020004" pitchFamily="50" charset="0"/>
              </a:rPr>
              <a:t>IN OUR OWN VOICE</a:t>
            </a:r>
          </a:p>
          <a:p>
            <a:pPr marL="0" lvl="0" indent="0" algn="l" rtl="0">
              <a:spcBef>
                <a:spcPts val="0"/>
              </a:spcBef>
              <a:spcAft>
                <a:spcPts val="0"/>
              </a:spcAft>
              <a:buNone/>
            </a:pPr>
            <a:endParaRPr lang="en-US" sz="1100" dirty="0">
              <a:solidFill>
                <a:schemeClr val="bg2">
                  <a:lumMod val="75000"/>
                </a:schemeClr>
              </a:solidFill>
              <a:latin typeface="Proxima Nova" panose="02000506030000020004" pitchFamily="50" charset="0"/>
            </a:endParaRPr>
          </a:p>
          <a:p>
            <a:pPr marL="0" indent="0" algn="l" fontAlgn="t">
              <a:buNone/>
            </a:pPr>
            <a:r>
              <a:rPr lang="en-US" b="0" i="0" u="none" strike="noStrike" dirty="0">
                <a:solidFill>
                  <a:srgbClr val="353535"/>
                </a:solidFill>
                <a:effectLst/>
                <a:latin typeface="ProximaNova-Regular" panose="02000506030000020004" pitchFamily="50" charset="0"/>
              </a:rPr>
              <a:t>NAMI In Our Own Voice presentations change attitudes, assumptions and ideas about people with mental health conditions. These free, 40-, 60- or 90-minute presentations provide a personal perspective of mental health conditions, as leaders with lived experience talk openly about what it's like to have a mental health condition.</a:t>
            </a:r>
          </a:p>
          <a:p>
            <a:pPr marL="0" indent="0" algn="l" fontAlgn="t">
              <a:buNone/>
            </a:pPr>
            <a:endParaRPr lang="en-US" b="0" i="0" u="none" strike="noStrike" dirty="0">
              <a:solidFill>
                <a:srgbClr val="353535"/>
              </a:solidFill>
              <a:effectLst/>
              <a:latin typeface="ProximaNova-Regular" panose="02000506030000020004" pitchFamily="50" charset="0"/>
            </a:endParaRPr>
          </a:p>
          <a:p>
            <a:pPr marL="0" indent="0" algn="l" fontAlgn="t">
              <a:buNone/>
            </a:pPr>
            <a:r>
              <a:rPr lang="en-US" b="0" i="0" u="none" strike="noStrike" dirty="0">
                <a:solidFill>
                  <a:srgbClr val="353535"/>
                </a:solidFill>
                <a:effectLst/>
                <a:latin typeface="ProximaNova-Regular" panose="02000506030000020004" pitchFamily="50" charset="0"/>
              </a:rPr>
              <a:t>This presentation provides:</a:t>
            </a:r>
          </a:p>
          <a:p>
            <a:pPr algn="l" fontAlgn="t">
              <a:buFont typeface="Arial" panose="020B0604020202020204" pitchFamily="34" charset="0"/>
              <a:buChar char="•"/>
            </a:pPr>
            <a:r>
              <a:rPr lang="en-US" b="0" i="0" u="none" strike="noStrike" dirty="0">
                <a:solidFill>
                  <a:srgbClr val="353535"/>
                </a:solidFill>
                <a:effectLst/>
                <a:latin typeface="ProximaNova-Regular" panose="02000506030000020004" pitchFamily="50" charset="0"/>
              </a:rPr>
              <a:t>An opportunity to hear open and honest perspectives on a highly misunderstood topic</a:t>
            </a:r>
          </a:p>
          <a:p>
            <a:pPr algn="l" fontAlgn="t">
              <a:buFont typeface="Arial" panose="020B0604020202020204" pitchFamily="34" charset="0"/>
              <a:buChar char="•"/>
            </a:pPr>
            <a:r>
              <a:rPr lang="en-US" b="0" i="0" u="none" strike="noStrike" dirty="0">
                <a:solidFill>
                  <a:srgbClr val="353535"/>
                </a:solidFill>
                <a:effectLst/>
                <a:latin typeface="ProximaNova-Regular" panose="02000506030000020004" pitchFamily="50" charset="0"/>
              </a:rPr>
              <a:t>A chance to ask leaders questions, allowing for a deeper understanding of mental health conditions and dispelling of stereotypes and misconceptions</a:t>
            </a:r>
          </a:p>
          <a:p>
            <a:pPr algn="l" fontAlgn="t">
              <a:buFont typeface="Arial" panose="020B0604020202020204" pitchFamily="34" charset="0"/>
              <a:buChar char="•"/>
            </a:pPr>
            <a:r>
              <a:rPr lang="en-US" b="0" i="0" u="none" strike="noStrike" dirty="0">
                <a:solidFill>
                  <a:srgbClr val="353535"/>
                </a:solidFill>
                <a:effectLst/>
                <a:latin typeface="ProximaNova-Regular" panose="02000506030000020004" pitchFamily="50" charset="0"/>
              </a:rPr>
              <a:t>The understanding that people with mental health conditions have lives enriched by hopes, dreams and goals</a:t>
            </a:r>
          </a:p>
          <a:p>
            <a:pPr algn="l" fontAlgn="t">
              <a:buFont typeface="Arial" panose="020B0604020202020204" pitchFamily="34" charset="0"/>
              <a:buChar char="•"/>
            </a:pPr>
            <a:r>
              <a:rPr lang="en-US" b="0" i="0" u="none" strike="noStrike" dirty="0">
                <a:solidFill>
                  <a:srgbClr val="353535"/>
                </a:solidFill>
                <a:effectLst/>
                <a:latin typeface="ProximaNova-Regular" panose="02000506030000020004" pitchFamily="50" charset="0"/>
              </a:rPr>
              <a:t>Information on how to learn more about mental health and get involved with the mental health community</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8030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Presentations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459755"/>
            <a:ext cx="10909300" cy="4779963"/>
          </a:xfrm>
        </p:spPr>
        <p:txBody>
          <a:bodyPr>
            <a:normAutofit/>
          </a:bodyPr>
          <a:lstStyle/>
          <a:p>
            <a:pPr marL="0" indent="0">
              <a:spcBef>
                <a:spcPts val="0"/>
              </a:spcBef>
              <a:buNone/>
            </a:pPr>
            <a:r>
              <a:rPr lang="en-US" sz="3200" b="1" dirty="0">
                <a:solidFill>
                  <a:srgbClr val="114B9B"/>
                </a:solidFill>
                <a:latin typeface="Proxima Nova" panose="02000506030000020004" pitchFamily="50" charset="0"/>
              </a:rPr>
              <a:t>ENDING THE SILENCE</a:t>
            </a:r>
          </a:p>
          <a:p>
            <a:pPr marL="0" lvl="0" indent="0" algn="l" rtl="0">
              <a:spcBef>
                <a:spcPts val="0"/>
              </a:spcBef>
              <a:spcAft>
                <a:spcPts val="0"/>
              </a:spcAft>
              <a:buNone/>
            </a:pPr>
            <a:endParaRPr lang="en-US" sz="1800" dirty="0">
              <a:solidFill>
                <a:schemeClr val="tx1"/>
              </a:solidFill>
              <a:latin typeface="Proxima Nova" panose="02000506030000020004" pitchFamily="50" charset="0"/>
            </a:endParaRPr>
          </a:p>
          <a:p>
            <a:pPr marL="0" indent="0">
              <a:spcBef>
                <a:spcPts val="0"/>
              </a:spcBef>
              <a:spcAft>
                <a:spcPts val="1200"/>
              </a:spcAft>
              <a:buNone/>
            </a:pPr>
            <a:r>
              <a:rPr lang="en" dirty="0">
                <a:latin typeface="Proxima Nova" panose="02000506030000020004" pitchFamily="50" charset="0"/>
              </a:rPr>
              <a:t>Prevention and early intervention program that engages youth, school staff and families in a discussion about mental health</a:t>
            </a:r>
            <a:endParaRPr lang="en" dirty="0">
              <a:highlight>
                <a:srgbClr val="F7F9FA"/>
              </a:highlight>
              <a:latin typeface="Proxima Nova" panose="02000506030000020004" pitchFamily="50" charset="0"/>
            </a:endParaRPr>
          </a:p>
          <a:p>
            <a:pPr marL="0" indent="0">
              <a:spcBef>
                <a:spcPts val="0"/>
              </a:spcBef>
              <a:spcAft>
                <a:spcPts val="1200"/>
              </a:spcAft>
              <a:buNone/>
            </a:pPr>
            <a:r>
              <a:rPr lang="en" dirty="0">
                <a:latin typeface="Proxima Nova" panose="02000506030000020004" pitchFamily="50" charset="0"/>
              </a:rPr>
              <a:t>Audiences learn about the signs and symptoms of mental health conditions, how to recognize the early warning signs and the importance of acknowledging those warning signs</a:t>
            </a:r>
          </a:p>
          <a:p>
            <a:pPr marL="0" indent="0">
              <a:spcBef>
                <a:spcPts val="0"/>
              </a:spcBef>
              <a:spcAft>
                <a:spcPts val="1200"/>
              </a:spcAft>
              <a:buNone/>
            </a:pPr>
            <a:r>
              <a:rPr lang="en" dirty="0">
                <a:latin typeface="Proxima Nova" panose="02000506030000020004" pitchFamily="50" charset="0"/>
              </a:rPr>
              <a:t>Led by a 2-person team consisting of a lead presenter and a young adult presenter with lived experience</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384060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Presentations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459755"/>
            <a:ext cx="10909300" cy="4779963"/>
          </a:xfrm>
        </p:spPr>
        <p:txBody>
          <a:bodyPr>
            <a:normAutofit fontScale="85000" lnSpcReduction="10000"/>
          </a:bodyPr>
          <a:lstStyle/>
          <a:p>
            <a:pPr marL="0" indent="0">
              <a:spcBef>
                <a:spcPts val="0"/>
              </a:spcBef>
              <a:buNone/>
            </a:pPr>
            <a:r>
              <a:rPr lang="en-US" sz="3200" b="1" dirty="0">
                <a:solidFill>
                  <a:srgbClr val="114B9B"/>
                </a:solidFill>
                <a:latin typeface="Proxima Nova" panose="02000506030000020004" pitchFamily="50" charset="0"/>
              </a:rPr>
              <a:t>ENDING THE SILENCE</a:t>
            </a:r>
          </a:p>
          <a:p>
            <a:pPr marL="0" lvl="0" indent="0" algn="l" rtl="0">
              <a:spcBef>
                <a:spcPts val="0"/>
              </a:spcBef>
              <a:spcAft>
                <a:spcPts val="0"/>
              </a:spcAft>
              <a:buNone/>
            </a:pPr>
            <a:endParaRPr lang="en-US" sz="1800" dirty="0">
              <a:solidFill>
                <a:schemeClr val="tx1"/>
              </a:solidFill>
              <a:latin typeface="Proxima Nova" panose="02000506030000020004" pitchFamily="50" charset="0"/>
            </a:endParaRPr>
          </a:p>
          <a:p>
            <a:pPr algn="l" fontAlgn="t">
              <a:buFont typeface="Arial" panose="020B0604020202020204" pitchFamily="34" charset="0"/>
              <a:buChar char="•"/>
            </a:pPr>
            <a:r>
              <a:rPr lang="en-US" b="1" i="0" u="none" strike="noStrike" dirty="0">
                <a:solidFill>
                  <a:srgbClr val="353535"/>
                </a:solidFill>
                <a:effectLst/>
                <a:latin typeface="ProximaNova-Regular" panose="02000506030000020004" pitchFamily="50" charset="0"/>
              </a:rPr>
              <a:t>NAMI Ending the Silence for Students</a:t>
            </a:r>
            <a:r>
              <a:rPr lang="en-US" b="0" i="0" u="none" strike="noStrike" dirty="0">
                <a:solidFill>
                  <a:srgbClr val="353535"/>
                </a:solidFill>
                <a:effectLst/>
                <a:latin typeface="ProximaNova-Regular" panose="02000506030000020004" pitchFamily="50" charset="0"/>
              </a:rPr>
              <a:t>: 50-minute presentation designed for middle and high school students that includes warning signs, facts and statistics and how to get help for themselves or a friend. </a:t>
            </a:r>
            <a:r>
              <a:rPr lang="en-US" i="0" u="none" strike="noStrike" dirty="0">
                <a:effectLst/>
                <a:latin typeface="Proxima Nova" panose="02000506030000020004" pitchFamily="50" charset="0"/>
              </a:rPr>
              <a:t>Research</a:t>
            </a:r>
            <a:r>
              <a:rPr lang="en-US" b="0" i="0" u="none" strike="noStrike" dirty="0">
                <a:solidFill>
                  <a:srgbClr val="353535"/>
                </a:solidFill>
                <a:effectLst/>
                <a:latin typeface="ProximaNova-Regular" panose="02000506030000020004" pitchFamily="50" charset="0"/>
              </a:rPr>
              <a:t> has shown that NAMI Ending the Silence for Students is effective in changing middle and high school students’ knowledge and attitudes toward mental health conditions and toward seeking help</a:t>
            </a:r>
          </a:p>
          <a:p>
            <a:pPr algn="l" fontAlgn="t">
              <a:buFont typeface="Arial" panose="020B0604020202020204" pitchFamily="34" charset="0"/>
              <a:buChar char="•"/>
            </a:pPr>
            <a:r>
              <a:rPr lang="en-US" b="1" i="0" u="none" strike="noStrike" dirty="0">
                <a:solidFill>
                  <a:srgbClr val="353535"/>
                </a:solidFill>
                <a:effectLst/>
                <a:latin typeface="ProximaNova-Regular" panose="02000506030000020004" pitchFamily="50" charset="0"/>
              </a:rPr>
              <a:t>NAMI Ending the Silence for School Staff</a:t>
            </a:r>
            <a:r>
              <a:rPr lang="en-US" b="0" i="0" u="none" strike="noStrike" dirty="0">
                <a:solidFill>
                  <a:srgbClr val="353535"/>
                </a:solidFill>
                <a:effectLst/>
                <a:latin typeface="ProximaNova-Regular" panose="02000506030000020004" pitchFamily="50" charset="0"/>
              </a:rPr>
              <a:t>: 1-hour presentation for school staff members that includes information about warning signs, facts and statistics, how to approach students and how to work with families</a:t>
            </a:r>
          </a:p>
          <a:p>
            <a:pPr algn="l" fontAlgn="t">
              <a:buFont typeface="Arial" panose="020B0604020202020204" pitchFamily="34" charset="0"/>
              <a:buChar char="•"/>
            </a:pPr>
            <a:r>
              <a:rPr lang="en-US" b="1" i="0" u="none" strike="noStrike" dirty="0">
                <a:solidFill>
                  <a:srgbClr val="353535"/>
                </a:solidFill>
                <a:effectLst/>
                <a:latin typeface="ProximaNova-Regular" panose="02000506030000020004" pitchFamily="50" charset="0"/>
              </a:rPr>
              <a:t>NAMI Ending the Silence for Families:</a:t>
            </a:r>
            <a:r>
              <a:rPr lang="en-US" b="0" i="0" u="none" strike="noStrike" dirty="0">
                <a:solidFill>
                  <a:srgbClr val="353535"/>
                </a:solidFill>
                <a:effectLst/>
                <a:latin typeface="ProximaNova-Regular" panose="02000506030000020004" pitchFamily="50" charset="0"/>
              </a:rPr>
              <a:t> 1-hour presentation for adults with middle or high school aged youth that includes warning signs, facts and statistics, how to talk with your child and how to work with school staff</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29661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Presentations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459755"/>
            <a:ext cx="10909300" cy="4779963"/>
          </a:xfrm>
        </p:spPr>
        <p:txBody>
          <a:bodyPr>
            <a:normAutofit/>
          </a:bodyPr>
          <a:lstStyle/>
          <a:p>
            <a:pPr marL="0" indent="0">
              <a:spcBef>
                <a:spcPts val="0"/>
              </a:spcBef>
              <a:buNone/>
            </a:pPr>
            <a:r>
              <a:rPr lang="en-US" b="1" dirty="0">
                <a:solidFill>
                  <a:srgbClr val="114B9B"/>
                </a:solidFill>
                <a:latin typeface="Proxima Nova" panose="02000506030000020004" pitchFamily="50" charset="0"/>
              </a:rPr>
              <a:t>FAMILY &amp; FRIENDS</a:t>
            </a:r>
          </a:p>
          <a:p>
            <a:pPr marL="0" lvl="0" indent="0" algn="l" rtl="0">
              <a:spcBef>
                <a:spcPts val="0"/>
              </a:spcBef>
              <a:spcAft>
                <a:spcPts val="0"/>
              </a:spcAft>
              <a:buNone/>
            </a:pPr>
            <a:endParaRPr lang="en-US" dirty="0">
              <a:solidFill>
                <a:schemeClr val="tx1"/>
              </a:solidFill>
              <a:latin typeface="Proxima Nova" panose="02000506030000020004" pitchFamily="50" charset="0"/>
            </a:endParaRPr>
          </a:p>
          <a:p>
            <a:pPr marL="0" indent="0">
              <a:spcBef>
                <a:spcPts val="0"/>
              </a:spcBef>
              <a:buNone/>
            </a:pPr>
            <a:r>
              <a:rPr lang="en-US" dirty="0">
                <a:latin typeface="Proxima Nova" panose="02000506030000020004" pitchFamily="50" charset="0"/>
              </a:rPr>
              <a:t>NAMI Family &amp; Friends is a free 90-minute or four-hour seminar that informs people who have loved ones with a mental health condition how to best support them. It’s also an opportunity to meet other people in similar situations and gain community support.</a:t>
            </a:r>
          </a:p>
          <a:p>
            <a:pPr marL="0" indent="0">
              <a:spcBef>
                <a:spcPts val="0"/>
              </a:spcBef>
              <a:buNone/>
            </a:pPr>
            <a:endParaRPr lang="en-US" dirty="0">
              <a:latin typeface="Proxima Nova" panose="02000506030000020004" pitchFamily="50" charset="0"/>
            </a:endParaRPr>
          </a:p>
          <a:p>
            <a:pPr marL="0" indent="0">
              <a:spcBef>
                <a:spcPts val="0"/>
              </a:spcBef>
              <a:buNone/>
            </a:pPr>
            <a:r>
              <a:rPr lang="en-US" dirty="0">
                <a:latin typeface="Proxima Nova" panose="02000506030000020004" pitchFamily="50" charset="0"/>
              </a:rPr>
              <a:t>Participants learn about diagnoses, treatment, recovery, communication strategies, crisis preparation and NAMI resources</a:t>
            </a:r>
            <a:endParaRPr lang="en" dirty="0">
              <a:latin typeface="Proxima Nova" panose="02000506030000020004" pitchFamily="50" charset="0"/>
            </a:endParaRP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1516243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Presentations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459755"/>
            <a:ext cx="10909300" cy="4779963"/>
          </a:xfrm>
        </p:spPr>
        <p:txBody>
          <a:bodyPr>
            <a:normAutofit/>
          </a:bodyPr>
          <a:lstStyle/>
          <a:p>
            <a:pPr marL="0" indent="0">
              <a:spcBef>
                <a:spcPts val="0"/>
              </a:spcBef>
              <a:buNone/>
            </a:pPr>
            <a:r>
              <a:rPr lang="en-US" b="1" dirty="0">
                <a:solidFill>
                  <a:srgbClr val="114B9B"/>
                </a:solidFill>
                <a:latin typeface="Proxima Nova" panose="02000506030000020004" pitchFamily="50" charset="0"/>
              </a:rPr>
              <a:t>SHARING YOUR STORY WITH LAW ENFORCEMENT</a:t>
            </a:r>
          </a:p>
          <a:p>
            <a:pPr marL="0" lvl="0" indent="0" algn="l" rtl="0">
              <a:spcBef>
                <a:spcPts val="0"/>
              </a:spcBef>
              <a:spcAft>
                <a:spcPts val="0"/>
              </a:spcAft>
              <a:buNone/>
            </a:pPr>
            <a:endParaRPr lang="en-US" dirty="0">
              <a:solidFill>
                <a:schemeClr val="bg2">
                  <a:lumMod val="75000"/>
                </a:schemeClr>
              </a:solidFill>
              <a:latin typeface="Proxima Nova" panose="02000506030000020004" pitchFamily="50" charset="0"/>
            </a:endParaRPr>
          </a:p>
          <a:p>
            <a:pPr marL="0" lvl="0" indent="0" algn="l">
              <a:spcBef>
                <a:spcPts val="0"/>
              </a:spcBef>
              <a:spcAft>
                <a:spcPts val="0"/>
              </a:spcAft>
              <a:buNone/>
            </a:pPr>
            <a:r>
              <a:rPr lang="en-US" dirty="0">
                <a:latin typeface="Proxima Nova" panose="02000506030000020004" pitchFamily="50" charset="0"/>
              </a:rPr>
              <a:t>Sharing Your Story with Law Enforcement prepares individuals and family members to share their stories of lived experience with mental illness to a law enforcement audience, such as during Crisis Intervention Team (CIT) training, or other events where mental illness and related topics are featured</a:t>
            </a:r>
            <a:endParaRPr lang="en" dirty="0">
              <a:latin typeface="Proxima Nova" panose="02000506030000020004" pitchFamily="50" charset="0"/>
            </a:endParaRP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36755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Presentations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499" y="1299883"/>
            <a:ext cx="11003429" cy="5011270"/>
          </a:xfrm>
        </p:spPr>
        <p:txBody>
          <a:bodyPr>
            <a:normAutofit fontScale="92500" lnSpcReduction="20000"/>
          </a:bodyPr>
          <a:lstStyle/>
          <a:p>
            <a:pPr marL="0" indent="0">
              <a:spcBef>
                <a:spcPts val="0"/>
              </a:spcBef>
              <a:buNone/>
            </a:pPr>
            <a:r>
              <a:rPr lang="en-US" sz="3000" b="1" dirty="0">
                <a:solidFill>
                  <a:srgbClr val="114B9B"/>
                </a:solidFill>
                <a:latin typeface="Proxima Nova" panose="02000506030000020004" pitchFamily="50" charset="0"/>
              </a:rPr>
              <a:t>NAMI SMARTS</a:t>
            </a:r>
          </a:p>
          <a:p>
            <a:pPr marL="0" indent="0">
              <a:spcBef>
                <a:spcPts val="0"/>
              </a:spcBef>
              <a:buNone/>
            </a:pPr>
            <a:endParaRPr lang="en-US" dirty="0">
              <a:solidFill>
                <a:schemeClr val="bg2">
                  <a:lumMod val="75000"/>
                </a:schemeClr>
              </a:solidFill>
              <a:latin typeface="Proxima Nova" panose="02000506030000020004" pitchFamily="50" charset="0"/>
            </a:endParaRPr>
          </a:p>
          <a:p>
            <a:pPr marL="0" indent="0" algn="l" fontAlgn="t">
              <a:spcAft>
                <a:spcPts val="1200"/>
              </a:spcAft>
              <a:buNone/>
            </a:pPr>
            <a:r>
              <a:rPr lang="en-US" b="0" i="0" u="none" strike="noStrike" dirty="0">
                <a:solidFill>
                  <a:srgbClr val="353535"/>
                </a:solidFill>
                <a:effectLst/>
                <a:latin typeface="ProximaNova-Regular" panose="02000506030000020004" pitchFamily="50" charset="0"/>
              </a:rPr>
              <a:t>NAMI SMARTS is a hands-on advocacy training program that helps people living with mental illness, friends and family transform their passion and lived experience into skillful grassroots advocacy</a:t>
            </a:r>
          </a:p>
          <a:p>
            <a:pPr marL="0" indent="0" algn="l" fontAlgn="t">
              <a:buNone/>
            </a:pPr>
            <a:r>
              <a:rPr lang="en-US" b="0" i="0" u="none" strike="noStrike" dirty="0">
                <a:solidFill>
                  <a:srgbClr val="353535"/>
                </a:solidFill>
                <a:effectLst/>
                <a:latin typeface="ProximaNova-Regular" panose="02000506030000020004" pitchFamily="50" charset="0"/>
              </a:rPr>
              <a:t>NAMI Smarts for Advocacy is designed as a series of three 1-2 hour workshops or modules or as a single full-day training that develop the following skills:</a:t>
            </a:r>
          </a:p>
          <a:p>
            <a:pPr marL="514350" indent="-514350" algn="l" fontAlgn="t">
              <a:buFont typeface="+mj-lt"/>
              <a:buAutoNum type="arabicPeriod"/>
            </a:pPr>
            <a:r>
              <a:rPr lang="en-US" b="0" i="0" u="none" strike="noStrike" dirty="0">
                <a:solidFill>
                  <a:srgbClr val="353535"/>
                </a:solidFill>
                <a:effectLst/>
                <a:latin typeface="ProximaNova-Regular" panose="02000506030000020004" pitchFamily="50" charset="0"/>
              </a:rPr>
              <a:t>Telling a compelling story that is inspiring and makes an “ask” in 90 seconds</a:t>
            </a:r>
          </a:p>
          <a:p>
            <a:pPr marL="514350" indent="-514350" algn="l" fontAlgn="t">
              <a:buFont typeface="+mj-lt"/>
              <a:buAutoNum type="arabicPeriod"/>
            </a:pPr>
            <a:r>
              <a:rPr lang="en-US" b="0" i="0" u="none" strike="noStrike" dirty="0">
                <a:solidFill>
                  <a:srgbClr val="353535"/>
                </a:solidFill>
                <a:effectLst/>
                <a:latin typeface="ProximaNova-Regular" panose="02000506030000020004" pitchFamily="50" charset="0"/>
              </a:rPr>
              <a:t>Writing an effective email, making an elevator speech and making an impactful phone call</a:t>
            </a:r>
          </a:p>
          <a:p>
            <a:pPr marL="514350" indent="-514350" algn="l" fontAlgn="t">
              <a:buFont typeface="+mj-lt"/>
              <a:buAutoNum type="arabicPeriod"/>
            </a:pPr>
            <a:r>
              <a:rPr lang="en-US" b="0" i="0" u="none" strike="noStrike" dirty="0">
                <a:solidFill>
                  <a:srgbClr val="353535"/>
                </a:solidFill>
                <a:effectLst/>
                <a:latin typeface="ProximaNova-Regular" panose="02000506030000020004" pitchFamily="50" charset="0"/>
              </a:rPr>
              <a:t>Orchestrating a successful meeting with an elected official</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393111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Structure</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237130"/>
            <a:ext cx="10909300" cy="4939834"/>
          </a:xfrm>
        </p:spPr>
        <p:txBody>
          <a:bodyPr/>
          <a:lstStyle/>
          <a:p>
            <a:pPr marL="0" indent="0">
              <a:spcAft>
                <a:spcPts val="600"/>
              </a:spcAft>
              <a:buNone/>
            </a:pPr>
            <a:r>
              <a:rPr lang="en-US" sz="2800" dirty="0">
                <a:solidFill>
                  <a:schemeClr val="tx1">
                    <a:lumMod val="85000"/>
                    <a:lumOff val="15000"/>
                  </a:schemeClr>
                </a:solidFill>
                <a:latin typeface="Proxima Nova" panose="02000506030000020004" pitchFamily="50" charset="0"/>
              </a:rPr>
              <a:t>Three-tiered organization</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graphicFrame>
        <p:nvGraphicFramePr>
          <p:cNvPr id="2" name="Diagram 1">
            <a:extLst>
              <a:ext uri="{FF2B5EF4-FFF2-40B4-BE49-F238E27FC236}">
                <a16:creationId xmlns:a16="http://schemas.microsoft.com/office/drawing/2014/main" id="{4248433C-EF99-40D2-A6C1-F4306E014A37}"/>
              </a:ext>
            </a:extLst>
          </p:cNvPr>
          <p:cNvGraphicFramePr/>
          <p:nvPr>
            <p:extLst>
              <p:ext uri="{D42A27DB-BD31-4B8C-83A1-F6EECF244321}">
                <p14:modId xmlns:p14="http://schemas.microsoft.com/office/powerpoint/2010/main" val="973709477"/>
              </p:ext>
            </p:extLst>
          </p:nvPr>
        </p:nvGraphicFramePr>
        <p:xfrm>
          <a:off x="2668493" y="1819833"/>
          <a:ext cx="7613821" cy="4598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03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Presentations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459755"/>
            <a:ext cx="10909300" cy="4779963"/>
          </a:xfrm>
        </p:spPr>
        <p:txBody>
          <a:bodyPr>
            <a:normAutofit/>
          </a:bodyPr>
          <a:lstStyle/>
          <a:p>
            <a:pPr marL="0" indent="0">
              <a:spcBef>
                <a:spcPts val="0"/>
              </a:spcBef>
              <a:buNone/>
            </a:pPr>
            <a:r>
              <a:rPr lang="en-US" b="1" dirty="0">
                <a:solidFill>
                  <a:srgbClr val="114B9B"/>
                </a:solidFill>
                <a:latin typeface="Proxima Nova" panose="02000506030000020004" pitchFamily="50" charset="0"/>
              </a:rPr>
              <a:t>PROVIDER</a:t>
            </a:r>
          </a:p>
          <a:p>
            <a:pPr marL="0" lvl="0" indent="0" algn="l" rtl="0">
              <a:spcBef>
                <a:spcPts val="0"/>
              </a:spcBef>
              <a:spcAft>
                <a:spcPts val="0"/>
              </a:spcAft>
              <a:buNone/>
            </a:pPr>
            <a:endParaRPr lang="en-US" sz="1200" dirty="0">
              <a:solidFill>
                <a:schemeClr val="bg2">
                  <a:lumMod val="75000"/>
                </a:schemeClr>
              </a:solidFill>
              <a:latin typeface="Proxima Nova" panose="02000506030000020004" pitchFamily="50" charset="0"/>
            </a:endParaRPr>
          </a:p>
          <a:p>
            <a:pPr marL="0" indent="0" algn="l" fontAlgn="t">
              <a:spcAft>
                <a:spcPts val="600"/>
              </a:spcAft>
              <a:buNone/>
            </a:pPr>
            <a:r>
              <a:rPr lang="en-US" dirty="0">
                <a:solidFill>
                  <a:srgbClr val="353535"/>
                </a:solidFill>
                <a:latin typeface="ProximaNova-Regular" panose="02000506030000020004" pitchFamily="50" charset="0"/>
              </a:rPr>
              <a:t>I</a:t>
            </a:r>
            <a:r>
              <a:rPr lang="en-US" b="0" i="0" u="none" strike="noStrike" dirty="0">
                <a:solidFill>
                  <a:srgbClr val="353535"/>
                </a:solidFill>
                <a:effectLst/>
                <a:latin typeface="ProximaNova-Regular" panose="02000506030000020004" pitchFamily="50" charset="0"/>
              </a:rPr>
              <a:t>ntroduces mental health professionals to the unique perspectives of people with mental health conditions and their families. You’ll develop enhanced empathy for their daily challenges and recognize the importance of including them in all aspects of the treatment process</a:t>
            </a:r>
          </a:p>
          <a:p>
            <a:pPr marL="0" indent="0" algn="l" fontAlgn="t">
              <a:buNone/>
            </a:pPr>
            <a:r>
              <a:rPr lang="en-US" b="0" i="0" u="none" strike="noStrike" dirty="0">
                <a:solidFill>
                  <a:srgbClr val="353535"/>
                </a:solidFill>
                <a:effectLst/>
                <a:latin typeface="ProximaNova-Regular" panose="02000506030000020004" pitchFamily="50" charset="0"/>
              </a:rPr>
              <a:t>NAMI Provider </a:t>
            </a:r>
            <a:r>
              <a:rPr lang="en-US" dirty="0">
                <a:solidFill>
                  <a:srgbClr val="353535"/>
                </a:solidFill>
                <a:latin typeface="ProximaNova-Regular" panose="02000506030000020004" pitchFamily="50" charset="0"/>
              </a:rPr>
              <a:t>can be done as a presentation or a 15-hour seminar </a:t>
            </a:r>
            <a:r>
              <a:rPr lang="en-US" b="0" i="0" u="none" strike="noStrike" dirty="0">
                <a:solidFill>
                  <a:srgbClr val="353535"/>
                </a:solidFill>
                <a:effectLst/>
                <a:latin typeface="ProximaNova-Regular" panose="02000506030000020004" pitchFamily="50" charset="0"/>
              </a:rPr>
              <a:t>taught by a team consisting of an adult with a mental health condition, a family member and a mental health professional who is also a family member or has a mental health condition themselves</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2129414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4281" y="2103437"/>
            <a:ext cx="10847173" cy="1325563"/>
          </a:xfrm>
        </p:spPr>
        <p:txBody>
          <a:bodyPr>
            <a:normAutofit fontScale="90000"/>
          </a:bodyPr>
          <a:lstStyle/>
          <a:p>
            <a:r>
              <a:rPr lang="en-US" dirty="0"/>
              <a:t>NAMI Alabama</a:t>
            </a:r>
            <a:br>
              <a:rPr lang="en-US" dirty="0"/>
            </a:br>
            <a:r>
              <a:rPr lang="en-US" dirty="0"/>
              <a:t>namialabama.org</a:t>
            </a:r>
            <a:br>
              <a:rPr lang="en-US" dirty="0"/>
            </a:br>
            <a:br>
              <a:rPr lang="en-US" dirty="0"/>
            </a:br>
            <a:r>
              <a:rPr lang="en-US" dirty="0"/>
              <a:t>Kelly Emerson</a:t>
            </a:r>
            <a:br>
              <a:rPr lang="en-US" dirty="0"/>
            </a:br>
            <a:r>
              <a:rPr lang="en-US" sz="2800" dirty="0"/>
              <a:t>Executive Director</a:t>
            </a:r>
            <a:br>
              <a:rPr lang="en-US" sz="2800" dirty="0"/>
            </a:br>
            <a:r>
              <a:rPr lang="en-US" sz="2800" dirty="0"/>
              <a:t>kemerson@namialabama.org</a:t>
            </a:r>
            <a:br>
              <a:rPr lang="en-US" dirty="0"/>
            </a:br>
            <a:r>
              <a:rPr lang="en-US" sz="2800" dirty="0"/>
              <a:t>(334) 396-4797</a:t>
            </a:r>
            <a:br>
              <a:rPr lang="en-US" sz="2800" dirty="0"/>
            </a:br>
            <a:r>
              <a:rPr lang="en-US" sz="2800" dirty="0"/>
              <a:t>1401 I-85 Pkwy Ste A</a:t>
            </a:r>
            <a:br>
              <a:rPr lang="en-US" sz="2800" dirty="0"/>
            </a:br>
            <a:r>
              <a:rPr lang="en-US" sz="2800" dirty="0"/>
              <a:t>Montgomery, AL 36106</a:t>
            </a:r>
            <a:endParaRPr lang="en-US" dirty="0"/>
          </a:p>
        </p:txBody>
      </p:sp>
    </p:spTree>
    <p:extLst>
      <p:ext uri="{BB962C8B-B14F-4D97-AF65-F5344CB8AC3E}">
        <p14:creationId xmlns:p14="http://schemas.microsoft.com/office/powerpoint/2010/main" val="24728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NAMI Alabama Affiliates</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
        <p:nvSpPr>
          <p:cNvPr id="9" name="Google Shape;115;p17">
            <a:extLst>
              <a:ext uri="{FF2B5EF4-FFF2-40B4-BE49-F238E27FC236}">
                <a16:creationId xmlns:a16="http://schemas.microsoft.com/office/drawing/2014/main" id="{8A88009D-FB9A-4C2C-92AD-93ADB7E76EB4}"/>
              </a:ext>
            </a:extLst>
          </p:cNvPr>
          <p:cNvSpPr txBox="1">
            <a:spLocks/>
          </p:cNvSpPr>
          <p:nvPr/>
        </p:nvSpPr>
        <p:spPr>
          <a:xfrm>
            <a:off x="816472" y="1747800"/>
            <a:ext cx="3970679" cy="429441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spcAft>
                <a:spcPts val="1800"/>
              </a:spcAft>
              <a:buFont typeface="Arial"/>
              <a:buNone/>
            </a:pPr>
            <a:r>
              <a:rPr lang="en-US" sz="2400" dirty="0">
                <a:latin typeface="Proxima Nova" panose="02000506030000020004" pitchFamily="50" charset="0"/>
              </a:rPr>
              <a:t>NAMI Baldwin</a:t>
            </a:r>
          </a:p>
          <a:p>
            <a:pPr marL="0" indent="0">
              <a:spcBef>
                <a:spcPts val="600"/>
              </a:spcBef>
              <a:spcAft>
                <a:spcPts val="1800"/>
              </a:spcAft>
              <a:buFont typeface="Arial"/>
              <a:buNone/>
            </a:pPr>
            <a:r>
              <a:rPr lang="en-US" sz="2400" dirty="0">
                <a:latin typeface="Proxima Nova" panose="02000506030000020004" pitchFamily="50" charset="0"/>
              </a:rPr>
              <a:t>NAMI Birmingham</a:t>
            </a:r>
          </a:p>
          <a:p>
            <a:pPr marL="0" indent="0">
              <a:spcBef>
                <a:spcPts val="600"/>
              </a:spcBef>
              <a:spcAft>
                <a:spcPts val="1800"/>
              </a:spcAft>
              <a:buFont typeface="Arial"/>
              <a:buNone/>
            </a:pPr>
            <a:r>
              <a:rPr lang="en-US" sz="2400" dirty="0">
                <a:latin typeface="Proxima Nova" panose="02000506030000020004" pitchFamily="50" charset="0"/>
              </a:rPr>
              <a:t>NAMI Centre</a:t>
            </a:r>
          </a:p>
          <a:p>
            <a:pPr marL="0" indent="0">
              <a:spcBef>
                <a:spcPts val="600"/>
              </a:spcBef>
              <a:spcAft>
                <a:spcPts val="1800"/>
              </a:spcAft>
              <a:buFont typeface="Arial"/>
              <a:buNone/>
            </a:pPr>
            <a:r>
              <a:rPr lang="en-US" sz="2400" dirty="0">
                <a:latin typeface="Proxima Nova" panose="02000506030000020004" pitchFamily="50" charset="0"/>
              </a:rPr>
              <a:t>NAMI East Alabama</a:t>
            </a:r>
          </a:p>
          <a:p>
            <a:pPr marL="0" indent="0">
              <a:spcBef>
                <a:spcPts val="600"/>
              </a:spcBef>
              <a:spcAft>
                <a:spcPts val="1800"/>
              </a:spcAft>
              <a:buFont typeface="Arial"/>
              <a:buNone/>
            </a:pPr>
            <a:r>
              <a:rPr lang="en-US" sz="2400" dirty="0">
                <a:latin typeface="Proxima Nova" panose="02000506030000020004" pitchFamily="50" charset="0"/>
              </a:rPr>
              <a:t>NAMI </a:t>
            </a:r>
            <a:r>
              <a:rPr lang="en-US" sz="2400" dirty="0" err="1">
                <a:latin typeface="Proxima Nova" panose="02000506030000020004" pitchFamily="50" charset="0"/>
              </a:rPr>
              <a:t>Hunstville</a:t>
            </a:r>
            <a:endParaRPr lang="en-US" sz="2400" dirty="0">
              <a:latin typeface="Proxima Nova" panose="02000506030000020004" pitchFamily="50" charset="0"/>
            </a:endParaRPr>
          </a:p>
          <a:p>
            <a:pPr marL="0" indent="0">
              <a:spcBef>
                <a:spcPts val="600"/>
              </a:spcBef>
              <a:buFont typeface="Arial"/>
              <a:buNone/>
            </a:pPr>
            <a:endParaRPr lang="en-US" sz="2000" dirty="0">
              <a:latin typeface="Proxima Nova" panose="02000506030000020004" pitchFamily="50" charset="0"/>
            </a:endParaRPr>
          </a:p>
          <a:p>
            <a:pPr marL="0" indent="0">
              <a:spcBef>
                <a:spcPts val="600"/>
              </a:spcBef>
              <a:buFont typeface="Arial"/>
              <a:buNone/>
            </a:pPr>
            <a:endParaRPr lang="en-US" sz="2000" dirty="0">
              <a:latin typeface="Proxima Nova" panose="02000506030000020004" pitchFamily="50" charset="0"/>
            </a:endParaRPr>
          </a:p>
        </p:txBody>
      </p:sp>
      <p:sp>
        <p:nvSpPr>
          <p:cNvPr id="10" name="Google Shape;116;p17">
            <a:extLst>
              <a:ext uri="{FF2B5EF4-FFF2-40B4-BE49-F238E27FC236}">
                <a16:creationId xmlns:a16="http://schemas.microsoft.com/office/drawing/2014/main" id="{FAD13156-6EE1-408D-A67B-77A43D93768B}"/>
              </a:ext>
            </a:extLst>
          </p:cNvPr>
          <p:cNvSpPr txBox="1">
            <a:spLocks/>
          </p:cNvSpPr>
          <p:nvPr/>
        </p:nvSpPr>
        <p:spPr>
          <a:xfrm>
            <a:off x="4220406" y="1715174"/>
            <a:ext cx="3970679" cy="250817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spcAft>
                <a:spcPts val="1800"/>
              </a:spcAft>
              <a:buFont typeface="Arial"/>
              <a:buNone/>
            </a:pPr>
            <a:r>
              <a:rPr lang="pl-PL" sz="2400" dirty="0">
                <a:latin typeface="Proxima Nova" panose="02000506030000020004" pitchFamily="50" charset="0"/>
              </a:rPr>
              <a:t>NAMI Mobile</a:t>
            </a:r>
          </a:p>
          <a:p>
            <a:pPr marL="0" indent="0">
              <a:spcBef>
                <a:spcPts val="600"/>
              </a:spcBef>
              <a:spcAft>
                <a:spcPts val="1800"/>
              </a:spcAft>
              <a:buFont typeface="Arial"/>
              <a:buNone/>
            </a:pPr>
            <a:r>
              <a:rPr lang="pl-PL" sz="2400" dirty="0">
                <a:latin typeface="Proxima Nova" panose="02000506030000020004" pitchFamily="50" charset="0"/>
              </a:rPr>
              <a:t>NAMI Montgomery</a:t>
            </a:r>
          </a:p>
          <a:p>
            <a:pPr marL="0" indent="0">
              <a:spcBef>
                <a:spcPts val="600"/>
              </a:spcBef>
              <a:spcAft>
                <a:spcPts val="1800"/>
              </a:spcAft>
              <a:buFont typeface="Arial"/>
              <a:buNone/>
            </a:pPr>
            <a:r>
              <a:rPr lang="pl-PL" sz="2400" dirty="0">
                <a:latin typeface="Proxima Nova" panose="02000506030000020004" pitchFamily="50" charset="0"/>
              </a:rPr>
              <a:t>NAMI Shelby</a:t>
            </a:r>
          </a:p>
          <a:p>
            <a:pPr marL="0" indent="0">
              <a:spcBef>
                <a:spcPts val="600"/>
              </a:spcBef>
              <a:spcAft>
                <a:spcPts val="1800"/>
              </a:spcAft>
              <a:buFont typeface="Arial"/>
              <a:buNone/>
            </a:pPr>
            <a:r>
              <a:rPr lang="pl-PL" sz="2400" dirty="0">
                <a:latin typeface="Proxima Nova" panose="02000506030000020004" pitchFamily="50" charset="0"/>
              </a:rPr>
              <a:t>NAMI Shoals</a:t>
            </a:r>
          </a:p>
          <a:p>
            <a:pPr marL="0" indent="0">
              <a:spcBef>
                <a:spcPts val="600"/>
              </a:spcBef>
              <a:spcAft>
                <a:spcPts val="1800"/>
              </a:spcAft>
              <a:buFont typeface="Arial"/>
              <a:buNone/>
            </a:pPr>
            <a:r>
              <a:rPr lang="pl-PL" sz="2400" dirty="0">
                <a:latin typeface="Proxima Nova" panose="02000506030000020004" pitchFamily="50" charset="0"/>
              </a:rPr>
              <a:t>NAMI Tuscaloosa</a:t>
            </a:r>
          </a:p>
        </p:txBody>
      </p:sp>
      <p:sp>
        <p:nvSpPr>
          <p:cNvPr id="11" name="Google Shape;118;p17">
            <a:extLst>
              <a:ext uri="{FF2B5EF4-FFF2-40B4-BE49-F238E27FC236}">
                <a16:creationId xmlns:a16="http://schemas.microsoft.com/office/drawing/2014/main" id="{2B0C0E26-6610-4407-8C89-3D49000A57B8}"/>
              </a:ext>
            </a:extLst>
          </p:cNvPr>
          <p:cNvSpPr txBox="1"/>
          <p:nvPr/>
        </p:nvSpPr>
        <p:spPr>
          <a:xfrm>
            <a:off x="7845664" y="1715174"/>
            <a:ext cx="3864012" cy="2212578"/>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1800"/>
              </a:spcAft>
              <a:buClr>
                <a:schemeClr val="dk1"/>
              </a:buClr>
              <a:buSzPts val="1100"/>
              <a:buFont typeface="Arial"/>
              <a:buNone/>
            </a:pPr>
            <a:r>
              <a:rPr lang="en-US" sz="2400" b="1" dirty="0">
                <a:solidFill>
                  <a:schemeClr val="accent1"/>
                </a:solidFill>
                <a:latin typeface="Proxima Nova" panose="02000506030000020004" pitchFamily="50" charset="0"/>
                <a:ea typeface="Quattrocento Sans"/>
                <a:cs typeface="Quattrocento Sans"/>
                <a:sym typeface="Quattrocento Sans"/>
              </a:rPr>
              <a:t>NAMI On Campus</a:t>
            </a:r>
          </a:p>
          <a:p>
            <a:pPr marL="0" lvl="0" indent="0" algn="l" rtl="0">
              <a:spcBef>
                <a:spcPts val="600"/>
              </a:spcBef>
              <a:spcAft>
                <a:spcPts val="1800"/>
              </a:spcAft>
              <a:buClr>
                <a:schemeClr val="dk1"/>
              </a:buClr>
              <a:buSzPts val="1100"/>
              <a:buFont typeface="Arial"/>
              <a:buNone/>
            </a:pPr>
            <a:r>
              <a:rPr lang="en-US" sz="2400" dirty="0">
                <a:solidFill>
                  <a:schemeClr val="dk1"/>
                </a:solidFill>
                <a:latin typeface="Proxima Nova" panose="02000506030000020004" pitchFamily="50" charset="0"/>
                <a:ea typeface="Quattrocento Sans"/>
                <a:cs typeface="Quattrocento Sans"/>
                <a:sym typeface="Quattrocento Sans"/>
              </a:rPr>
              <a:t>University of Alabama</a:t>
            </a:r>
          </a:p>
          <a:p>
            <a:pPr marL="0" lvl="0" indent="0" algn="l" rtl="0">
              <a:spcBef>
                <a:spcPts val="600"/>
              </a:spcBef>
              <a:spcAft>
                <a:spcPts val="1800"/>
              </a:spcAft>
              <a:buClr>
                <a:schemeClr val="dk1"/>
              </a:buClr>
              <a:buSzPts val="1100"/>
              <a:buFont typeface="Arial"/>
              <a:buNone/>
            </a:pPr>
            <a:r>
              <a:rPr lang="en-US" sz="2400" dirty="0">
                <a:solidFill>
                  <a:schemeClr val="dk1"/>
                </a:solidFill>
                <a:latin typeface="Proxima Nova" panose="02000506030000020004" pitchFamily="50" charset="0"/>
                <a:ea typeface="Quattrocento Sans"/>
                <a:cs typeface="Quattrocento Sans"/>
                <a:sym typeface="Quattrocento Sans"/>
              </a:rPr>
              <a:t>Auburn University – Montgomery</a:t>
            </a:r>
          </a:p>
          <a:p>
            <a:pPr marL="0" lvl="0" indent="0" algn="l" rtl="0">
              <a:spcBef>
                <a:spcPts val="600"/>
              </a:spcBef>
              <a:spcAft>
                <a:spcPts val="1800"/>
              </a:spcAft>
              <a:buClr>
                <a:schemeClr val="dk1"/>
              </a:buClr>
              <a:buSzPts val="1100"/>
              <a:buFont typeface="Arial"/>
              <a:buNone/>
            </a:pPr>
            <a:r>
              <a:rPr lang="en-US" sz="2400" dirty="0">
                <a:solidFill>
                  <a:schemeClr val="dk1"/>
                </a:solidFill>
                <a:latin typeface="Proxima Nova" panose="02000506030000020004" pitchFamily="50" charset="0"/>
                <a:ea typeface="Quattrocento Sans"/>
                <a:cs typeface="Quattrocento Sans"/>
                <a:sym typeface="Quattrocento Sans"/>
              </a:rPr>
              <a:t>Troy University</a:t>
            </a:r>
            <a:endParaRPr lang="en-US" sz="2800" dirty="0">
              <a:latin typeface="Proxima Nova" panose="02000506030000020004" pitchFamily="50" charset="0"/>
              <a:ea typeface="Quattrocento Sans"/>
              <a:cs typeface="Quattrocento Sans"/>
              <a:sym typeface="Quattrocento Sans"/>
            </a:endParaRPr>
          </a:p>
        </p:txBody>
      </p:sp>
    </p:spTree>
    <p:extLst>
      <p:ext uri="{BB962C8B-B14F-4D97-AF65-F5344CB8AC3E}">
        <p14:creationId xmlns:p14="http://schemas.microsoft.com/office/powerpoint/2010/main" val="325064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6651" y="37072"/>
            <a:ext cx="10387149" cy="939114"/>
          </a:xfrm>
        </p:spPr>
        <p:txBody>
          <a:bodyPr/>
          <a:lstStyle/>
          <a:p>
            <a:r>
              <a:rPr lang="en-US" b="1" dirty="0"/>
              <a:t>Mission &amp; Vision</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299883"/>
            <a:ext cx="7634411" cy="5248958"/>
          </a:xfrm>
        </p:spPr>
        <p:txBody>
          <a:bodyPr>
            <a:normAutofit/>
          </a:bodyPr>
          <a:lstStyle/>
          <a:p>
            <a:pPr marL="76200" indent="0">
              <a:buNone/>
            </a:pPr>
            <a:r>
              <a:rPr lang="en-US" sz="2400" b="0" i="0" dirty="0">
                <a:solidFill>
                  <a:srgbClr val="353535"/>
                </a:solidFill>
                <a:effectLst/>
                <a:latin typeface="Proxima Nova" panose="02000506030000020004" pitchFamily="50" charset="0"/>
              </a:rPr>
              <a:t>NAMI provides advocacy, education, support and public awareness so that all individuals and families affected by mental illness can build better lives.</a:t>
            </a:r>
          </a:p>
          <a:p>
            <a:pPr marL="76200" indent="0">
              <a:buNone/>
            </a:pPr>
            <a:endParaRPr lang="en-US" sz="2400" b="0" i="0" dirty="0">
              <a:solidFill>
                <a:srgbClr val="000000"/>
              </a:solidFill>
              <a:effectLst/>
              <a:latin typeface="Proxima Nova" panose="02000506030000020004" pitchFamily="50" charset="0"/>
            </a:endParaRPr>
          </a:p>
          <a:p>
            <a:pPr marL="0" indent="0">
              <a:buNone/>
            </a:pPr>
            <a:r>
              <a:rPr lang="en-US" sz="2400" i="0" dirty="0">
                <a:solidFill>
                  <a:srgbClr val="323232"/>
                </a:solidFill>
                <a:effectLst/>
                <a:latin typeface="Proxima Nova" panose="02000506030000020004" pitchFamily="50" charset="0"/>
              </a:rPr>
              <a:t>NAMI Alabama’s vision is that people affected by mental illness have access to quality care and live a meaningful life in a compassionate and supportive society.</a:t>
            </a:r>
          </a:p>
        </p:txBody>
      </p:sp>
      <p:sp>
        <p:nvSpPr>
          <p:cNvPr id="6" name="Footer Placeholder 3">
            <a:extLst>
              <a:ext uri="{FF2B5EF4-FFF2-40B4-BE49-F238E27FC236}">
                <a16:creationId xmlns:a16="http://schemas.microsoft.com/office/drawing/2014/main" id="{BCD0D098-4630-451F-A1AB-DECBF0373A1B}"/>
              </a:ext>
            </a:extLst>
          </p:cNvPr>
          <p:cNvSpPr>
            <a:spLocks noGrp="1"/>
          </p:cNvSpPr>
          <p:nvPr>
            <p:ph type="ftr" sz="quarter" idx="3"/>
          </p:nvPr>
        </p:nvSpPr>
        <p:spPr>
          <a:xfrm>
            <a:off x="4048200" y="6414401"/>
            <a:ext cx="7613822" cy="365125"/>
          </a:xfrm>
        </p:spPr>
        <p:txBody>
          <a:bodyPr/>
          <a:lstStyle/>
          <a:p>
            <a:r>
              <a:rPr lang="en-US" dirty="0"/>
              <a:t>NAMI Alabama</a:t>
            </a:r>
          </a:p>
        </p:txBody>
      </p:sp>
      <p:pic>
        <p:nvPicPr>
          <p:cNvPr id="5" name="Picture 4">
            <a:extLst>
              <a:ext uri="{FF2B5EF4-FFF2-40B4-BE49-F238E27FC236}">
                <a16:creationId xmlns:a16="http://schemas.microsoft.com/office/drawing/2014/main" id="{7BE2E11B-8157-484A-A113-1EDBEC0EC1CC}"/>
              </a:ext>
            </a:extLst>
          </p:cNvPr>
          <p:cNvPicPr>
            <a:picLocks noChangeAspect="1"/>
          </p:cNvPicPr>
          <p:nvPr/>
        </p:nvPicPr>
        <p:blipFill>
          <a:blip r:embed="rId3"/>
          <a:stretch>
            <a:fillRect/>
          </a:stretch>
        </p:blipFill>
        <p:spPr>
          <a:xfrm>
            <a:off x="8078911" y="1830791"/>
            <a:ext cx="3429000" cy="4352925"/>
          </a:xfrm>
          <a:prstGeom prst="rect">
            <a:avLst/>
          </a:prstGeom>
        </p:spPr>
      </p:pic>
    </p:spTree>
    <p:extLst>
      <p:ext uri="{BB962C8B-B14F-4D97-AF65-F5344CB8AC3E}">
        <p14:creationId xmlns:p14="http://schemas.microsoft.com/office/powerpoint/2010/main" val="236076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Central Beliefs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indent="0">
              <a:spcAft>
                <a:spcPts val="600"/>
              </a:spcAft>
              <a:buNone/>
            </a:pPr>
            <a:r>
              <a:rPr lang="en-US" sz="2800" dirty="0">
                <a:solidFill>
                  <a:schemeClr val="tx1">
                    <a:lumMod val="85000"/>
                    <a:lumOff val="15000"/>
                  </a:schemeClr>
                </a:solidFill>
                <a:latin typeface="Proxima Nova" panose="02000506030000020004" pitchFamily="50" charset="0"/>
              </a:rPr>
              <a:t>Mental illnesses are illnesses like any other</a:t>
            </a:r>
          </a:p>
          <a:p>
            <a:pPr marL="0" indent="0">
              <a:spcAft>
                <a:spcPts val="600"/>
              </a:spcAft>
              <a:buNone/>
            </a:pPr>
            <a:r>
              <a:rPr lang="en-US" sz="2800" dirty="0">
                <a:solidFill>
                  <a:schemeClr val="tx1">
                    <a:lumMod val="85000"/>
                    <a:lumOff val="15000"/>
                  </a:schemeClr>
                </a:solidFill>
                <a:latin typeface="Proxima Nova" panose="02000506030000020004" pitchFamily="50" charset="0"/>
              </a:rPr>
              <a:t>Stigma is real and has terrible consequences</a:t>
            </a:r>
          </a:p>
          <a:p>
            <a:pPr marL="0" indent="0">
              <a:spcAft>
                <a:spcPts val="600"/>
              </a:spcAft>
              <a:buNone/>
            </a:pPr>
            <a:r>
              <a:rPr lang="en-US" sz="2800" dirty="0">
                <a:solidFill>
                  <a:schemeClr val="tx1">
                    <a:lumMod val="85000"/>
                    <a:lumOff val="15000"/>
                  </a:schemeClr>
                </a:solidFill>
                <a:latin typeface="Proxima Nova" panose="02000506030000020004" pitchFamily="50" charset="0"/>
              </a:rPr>
              <a:t>Both the individual and the family are essential to the recovery process</a:t>
            </a:r>
          </a:p>
          <a:p>
            <a:pPr marL="0" indent="0">
              <a:spcAft>
                <a:spcPts val="600"/>
              </a:spcAft>
              <a:buNone/>
            </a:pPr>
            <a:r>
              <a:rPr lang="en-US" sz="2800" dirty="0">
                <a:solidFill>
                  <a:schemeClr val="tx1">
                    <a:lumMod val="85000"/>
                    <a:lumOff val="15000"/>
                  </a:schemeClr>
                </a:solidFill>
                <a:latin typeface="Proxima Nova" panose="02000506030000020004" pitchFamily="50" charset="0"/>
              </a:rPr>
              <a:t>Education and support for families and people with mental illness make substantial differences in outcomes, recovery and resilience</a:t>
            </a:r>
          </a:p>
          <a:p>
            <a:pPr marL="0" indent="0">
              <a:spcAft>
                <a:spcPts val="600"/>
              </a:spcAft>
              <a:buNone/>
            </a:pPr>
            <a:r>
              <a:rPr lang="en-US" sz="2800" dirty="0">
                <a:solidFill>
                  <a:schemeClr val="tx1">
                    <a:lumMod val="85000"/>
                    <a:lumOff val="15000"/>
                  </a:schemeClr>
                </a:solidFill>
                <a:latin typeface="Proxima Nova" panose="02000506030000020004" pitchFamily="50" charset="0"/>
              </a:rPr>
              <a:t>With appropriate treatment and services, people can and do recover from mental illness</a:t>
            </a:r>
          </a:p>
        </p:txBody>
      </p:sp>
      <p:pic>
        <p:nvPicPr>
          <p:cNvPr id="6" name="Picture 5">
            <a:extLst>
              <a:ext uri="{FF2B5EF4-FFF2-40B4-BE49-F238E27FC236}">
                <a16:creationId xmlns:a16="http://schemas.microsoft.com/office/drawing/2014/main" id="{4E0275B0-E2D5-4F5B-A177-46377821A81D}"/>
              </a:ext>
            </a:extLst>
          </p:cNvPr>
          <p:cNvPicPr>
            <a:picLocks noChangeAspect="1"/>
          </p:cNvPicPr>
          <p:nvPr/>
        </p:nvPicPr>
        <p:blipFill>
          <a:blip r:embed="rId2">
            <a:alphaModFix amt="44000"/>
          </a:blip>
          <a:stretch>
            <a:fillRect/>
          </a:stretch>
        </p:blipFill>
        <p:spPr>
          <a:xfrm>
            <a:off x="8318500" y="4057371"/>
            <a:ext cx="3429000" cy="2047875"/>
          </a:xfrm>
          <a:prstGeom prst="rect">
            <a:avLst/>
          </a:prstGeom>
        </p:spPr>
      </p:pic>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39367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Recovery</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indent="0">
              <a:spcAft>
                <a:spcPts val="600"/>
              </a:spcAft>
              <a:buNone/>
            </a:pPr>
            <a:r>
              <a:rPr lang="en-US" sz="2800" dirty="0">
                <a:solidFill>
                  <a:schemeClr val="tx1">
                    <a:lumMod val="85000"/>
                    <a:lumOff val="15000"/>
                  </a:schemeClr>
                </a:solidFill>
                <a:latin typeface="Proxima Nova" panose="02000506030000020004" pitchFamily="50" charset="0"/>
              </a:rPr>
              <a:t>SAMHSA’s Definition of Recovery:</a:t>
            </a:r>
          </a:p>
          <a:p>
            <a:pPr marL="0" indent="0">
              <a:spcAft>
                <a:spcPts val="600"/>
              </a:spcAft>
              <a:buNone/>
            </a:pPr>
            <a:r>
              <a:rPr lang="en-US" sz="2800" dirty="0">
                <a:solidFill>
                  <a:schemeClr val="tx1">
                    <a:lumMod val="85000"/>
                    <a:lumOff val="15000"/>
                  </a:schemeClr>
                </a:solidFill>
                <a:latin typeface="Proxima Nova" panose="02000506030000020004" pitchFamily="50" charset="0"/>
              </a:rPr>
              <a:t>A process of change through which individuals improve their health and wellness, live a self-directed life, and strive to reach their full potential.</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108032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Recovery</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normAutofit/>
          </a:bodyPr>
          <a:lstStyle/>
          <a:p>
            <a:pPr marL="0" indent="0">
              <a:spcAft>
                <a:spcPts val="600"/>
              </a:spcAft>
              <a:buNone/>
            </a:pPr>
            <a:r>
              <a:rPr lang="en-US" sz="2800" dirty="0">
                <a:solidFill>
                  <a:schemeClr val="tx1">
                    <a:lumMod val="85000"/>
                    <a:lumOff val="15000"/>
                  </a:schemeClr>
                </a:solidFill>
                <a:latin typeface="Proxima Nova" panose="02000506030000020004" pitchFamily="50" charset="0"/>
              </a:rPr>
              <a:t>For NAMI, recovery is a foundational principle.  While serious mental illness impacts individuals in many challenging ways, the concept that all individuals can move towards wellness is paramount.  A strengths-based approach is a cornerstone for NAMI initiatives, activities, and efforts.  Many, many NAMI members living with mental illness have benefited from the various opportunities within the organization.  NAMI has become a vehicle for recovery, and a pathway towards wellness.</a:t>
            </a: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379142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Lived Experience</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indent="0">
              <a:spcAft>
                <a:spcPts val="600"/>
              </a:spcAft>
              <a:buNone/>
            </a:pPr>
            <a:r>
              <a:rPr lang="en-US" sz="2800" dirty="0">
                <a:solidFill>
                  <a:schemeClr val="tx1">
                    <a:lumMod val="85000"/>
                    <a:lumOff val="15000"/>
                  </a:schemeClr>
                </a:solidFill>
                <a:latin typeface="Proxima Nova" panose="02000506030000020004" pitchFamily="50" charset="0"/>
              </a:rPr>
              <a:t>The lived experience of program leaders is the heart of NAMI programs.</a:t>
            </a:r>
          </a:p>
          <a:p>
            <a:pPr marL="0" indent="0">
              <a:spcAft>
                <a:spcPts val="600"/>
              </a:spcAft>
              <a:buNone/>
            </a:pPr>
            <a:endParaRPr lang="en-US" dirty="0">
              <a:solidFill>
                <a:schemeClr val="tx1">
                  <a:lumMod val="85000"/>
                  <a:lumOff val="15000"/>
                </a:schemeClr>
              </a:solidFill>
              <a:latin typeface="Proxima Nova" panose="02000506030000020004" pitchFamily="50" charset="0"/>
            </a:endParaRPr>
          </a:p>
          <a:p>
            <a:pPr marL="0" indent="0">
              <a:spcAft>
                <a:spcPts val="600"/>
              </a:spcAft>
              <a:buNone/>
            </a:pPr>
            <a:r>
              <a:rPr lang="en-US" sz="2800" dirty="0">
                <a:solidFill>
                  <a:schemeClr val="tx1">
                    <a:lumMod val="85000"/>
                    <a:lumOff val="15000"/>
                  </a:schemeClr>
                </a:solidFill>
                <a:latin typeface="Proxima Nova" panose="02000506030000020004" pitchFamily="50" charset="0"/>
              </a:rPr>
              <a:t>Across the country, thousands of trained NAMI staff, members, and volunteers bring peer-led programs to a wide variety of community settings, from churches to schools to NAMI Affiliates. With the unique understanding of people with lived experience, these programs and support groups provide outstanding free education, skills training and support. </a:t>
            </a:r>
          </a:p>
          <a:p>
            <a:pPr marL="0" indent="0">
              <a:spcAft>
                <a:spcPts val="600"/>
              </a:spcAft>
              <a:buNone/>
            </a:pPr>
            <a:endParaRPr lang="en-US" sz="2800" dirty="0">
              <a:solidFill>
                <a:schemeClr val="tx1">
                  <a:lumMod val="85000"/>
                  <a:lumOff val="15000"/>
                </a:schemeClr>
              </a:solidFill>
              <a:latin typeface="Proxima Nova" panose="02000506030000020004" pitchFamily="50" charset="0"/>
            </a:endParaRPr>
          </a:p>
        </p:txBody>
      </p:sp>
      <p:sp>
        <p:nvSpPr>
          <p:cNvPr id="8" name="Footer Placeholder 3">
            <a:extLst>
              <a:ext uri="{FF2B5EF4-FFF2-40B4-BE49-F238E27FC236}">
                <a16:creationId xmlns:a16="http://schemas.microsoft.com/office/drawing/2014/main" id="{AD37F122-39BC-43D9-BEE9-09B5E78ACE8C}"/>
              </a:ext>
            </a:extLst>
          </p:cNvPr>
          <p:cNvSpPr>
            <a:spLocks noGrp="1"/>
          </p:cNvSpPr>
          <p:nvPr>
            <p:ph type="ftr" sz="quarter" idx="3"/>
          </p:nvPr>
        </p:nvSpPr>
        <p:spPr>
          <a:xfrm>
            <a:off x="4038753" y="6414401"/>
            <a:ext cx="7613822" cy="365125"/>
          </a:xfrm>
        </p:spPr>
        <p:txBody>
          <a:bodyPr/>
          <a:lstStyle/>
          <a:p>
            <a:r>
              <a:rPr lang="en-US" dirty="0"/>
              <a:t>NAMI Alabama</a:t>
            </a:r>
          </a:p>
        </p:txBody>
      </p:sp>
    </p:spTree>
    <p:extLst>
      <p:ext uri="{BB962C8B-B14F-4D97-AF65-F5344CB8AC3E}">
        <p14:creationId xmlns:p14="http://schemas.microsoft.com/office/powerpoint/2010/main" val="3584924457"/>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AF7F2295841D449235E901AFBA6649" ma:contentTypeVersion="10" ma:contentTypeDescription="Create a new document." ma:contentTypeScope="" ma:versionID="5cff8da4e623232fbb51187fe6ffc6ba">
  <xsd:schema xmlns:xsd="http://www.w3.org/2001/XMLSchema" xmlns:xs="http://www.w3.org/2001/XMLSchema" xmlns:p="http://schemas.microsoft.com/office/2006/metadata/properties" xmlns:ns2="75f36607-04c8-473e-a1c7-1c35d2ff7108" targetNamespace="http://schemas.microsoft.com/office/2006/metadata/properties" ma:root="true" ma:fieldsID="3ed91af34ca813656c8a085131e4958d" ns2:_="">
    <xsd:import namespace="75f36607-04c8-473e-a1c7-1c35d2ff71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36607-04c8-473e-a1c7-1c35d2ff71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C557A0-F486-4547-85C9-DC9CC118ED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36607-04c8-473e-a1c7-1c35d2ff7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E6AAF3-D6EA-4806-A619-A8D072D721B0}">
  <ds:schemaRefs>
    <ds:schemaRef ds:uri="http://schemas.microsoft.com/sharepoint/v3/contenttype/forms"/>
  </ds:schemaRefs>
</ds:datastoreItem>
</file>

<file path=customXml/itemProps3.xml><?xml version="1.0" encoding="utf-8"?>
<ds:datastoreItem xmlns:ds="http://schemas.openxmlformats.org/officeDocument/2006/customXml" ds:itemID="{7636A197-548F-4635-92FC-9F16CAFB26D5}">
  <ds:schemaRefs>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1220ce0e-288f-4e6d-9dc4-45e8b5fe69bd"/>
    <ds:schemaRef ds:uri="http://schemas.microsoft.com/office/2006/documentManagement/types"/>
    <ds:schemaRef ds:uri="http://www.w3.org/XML/1998/namespace"/>
    <ds:schemaRef ds:uri="http://purl.org/dc/terms/"/>
    <ds:schemaRef ds:uri="62ebb67a-abf3-40e6-b9a8-463cc9516f46"/>
  </ds:schemaRefs>
</ds:datastoreItem>
</file>

<file path=docProps/app.xml><?xml version="1.0" encoding="utf-8"?>
<Properties xmlns="http://schemas.openxmlformats.org/officeDocument/2006/extended-properties" xmlns:vt="http://schemas.openxmlformats.org/officeDocument/2006/docPropsVTypes">
  <TotalTime>4619</TotalTime>
  <Words>2707</Words>
  <Application>Microsoft Office PowerPoint</Application>
  <PresentationFormat>Widescreen</PresentationFormat>
  <Paragraphs>226</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open-sans</vt:lpstr>
      <vt:lpstr>Proxima Nova</vt:lpstr>
      <vt:lpstr>ProximaNova-Regular</vt:lpstr>
      <vt:lpstr>Rockwell</vt:lpstr>
      <vt:lpstr>Office Theme</vt:lpstr>
      <vt:lpstr>NAMI Alabama  (334) 396-4797 1401 I-85 Pkwy Ste A Montgomery, AL 36106</vt:lpstr>
      <vt:lpstr>History</vt:lpstr>
      <vt:lpstr>Structure</vt:lpstr>
      <vt:lpstr>NAMI Alabama Affiliates</vt:lpstr>
      <vt:lpstr>Mission &amp; Vision</vt:lpstr>
      <vt:lpstr>Central Beliefs</vt:lpstr>
      <vt:lpstr>Recovery</vt:lpstr>
      <vt:lpstr>Recovery</vt:lpstr>
      <vt:lpstr>Lived Experience</vt:lpstr>
      <vt:lpstr>Family Engagement</vt:lpstr>
      <vt:lpstr>Barriers to Family Involvement</vt:lpstr>
      <vt:lpstr>Benefits of Family Involvement</vt:lpstr>
      <vt:lpstr>Benefits of Family Involvement</vt:lpstr>
      <vt:lpstr>How to Involve Families</vt:lpstr>
      <vt:lpstr>How to Involve Families</vt:lpstr>
      <vt:lpstr>How to Involve Families</vt:lpstr>
      <vt:lpstr>NAMI Programming</vt:lpstr>
      <vt:lpstr>Education &amp; Programs</vt:lpstr>
      <vt:lpstr>Educational Classes</vt:lpstr>
      <vt:lpstr>Educational Classes</vt:lpstr>
      <vt:lpstr>Educational Classes</vt:lpstr>
      <vt:lpstr>Educational Classes</vt:lpstr>
      <vt:lpstr>Support Groups</vt:lpstr>
      <vt:lpstr>Presentations</vt:lpstr>
      <vt:lpstr>Presentations</vt:lpstr>
      <vt:lpstr>Presentations</vt:lpstr>
      <vt:lpstr>Presentations</vt:lpstr>
      <vt:lpstr>Presentations</vt:lpstr>
      <vt:lpstr>Presentations</vt:lpstr>
      <vt:lpstr>Presentations</vt:lpstr>
      <vt:lpstr>NAMI Alabama namialabama.org  Kelly Emerson Executive Director kemerson@namialabama.org (334) 396-4797 1401 I-85 Pkwy Ste A Montgomery, AL 36106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DeMott</dc:creator>
  <cp:lastModifiedBy>Kelly Emerson</cp:lastModifiedBy>
  <cp:revision>86</cp:revision>
  <dcterms:created xsi:type="dcterms:W3CDTF">2017-09-26T19:35:25Z</dcterms:created>
  <dcterms:modified xsi:type="dcterms:W3CDTF">2021-05-14T15:27:56Z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0x01010083AF7F2295841D449235E901AFBA6649</vt:lpwstr>
  </property>
</Properties>
</file>