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28"/>
  </p:notesMasterIdLst>
  <p:sldIdLst>
    <p:sldId id="2103" r:id="rId2"/>
    <p:sldId id="318" r:id="rId3"/>
    <p:sldId id="2105" r:id="rId4"/>
    <p:sldId id="256" r:id="rId5"/>
    <p:sldId id="286" r:id="rId6"/>
    <p:sldId id="544" r:id="rId7"/>
    <p:sldId id="545" r:id="rId8"/>
    <p:sldId id="546" r:id="rId9"/>
    <p:sldId id="547" r:id="rId10"/>
    <p:sldId id="2107" r:id="rId11"/>
    <p:sldId id="323" r:id="rId12"/>
    <p:sldId id="322" r:id="rId13"/>
    <p:sldId id="321" r:id="rId14"/>
    <p:sldId id="2108" r:id="rId15"/>
    <p:sldId id="2109" r:id="rId16"/>
    <p:sldId id="2110" r:id="rId17"/>
    <p:sldId id="549" r:id="rId18"/>
    <p:sldId id="2111" r:id="rId19"/>
    <p:sldId id="2112" r:id="rId20"/>
    <p:sldId id="2113" r:id="rId21"/>
    <p:sldId id="344" r:id="rId22"/>
    <p:sldId id="345" r:id="rId23"/>
    <p:sldId id="346" r:id="rId24"/>
    <p:sldId id="347" r:id="rId25"/>
    <p:sldId id="2114" r:id="rId26"/>
    <p:sldId id="324"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2" d="100"/>
          <a:sy n="102" d="100"/>
        </p:scale>
        <p:origin x="72"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BBEB2-E417-4ABD-AE5E-C9F6DDEA8901}"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0DB1117F-85FD-4569-A85F-0F3130091A70}">
      <dgm:prSet/>
      <dgm:spPr>
        <a:solidFill>
          <a:schemeClr val="accent1"/>
        </a:solidFill>
        <a:ln>
          <a:noFill/>
        </a:ln>
      </dgm:spPr>
      <dgm:t>
        <a:bodyPr/>
        <a:lstStyle/>
        <a:p>
          <a:r>
            <a:rPr lang="en-US"/>
            <a:t>Reduce</a:t>
          </a:r>
        </a:p>
      </dgm:t>
    </dgm:pt>
    <dgm:pt modelId="{506B8987-7A72-40C1-9588-0F182F2A1CBB}" type="parTrans" cxnId="{B5B4CF64-96E7-4C43-AF7A-0E20F339BBEF}">
      <dgm:prSet/>
      <dgm:spPr/>
      <dgm:t>
        <a:bodyPr/>
        <a:lstStyle/>
        <a:p>
          <a:endParaRPr lang="en-US"/>
        </a:p>
      </dgm:t>
    </dgm:pt>
    <dgm:pt modelId="{B37D660D-FF96-44FF-8A50-FC40CEA9B6E7}" type="sibTrans" cxnId="{B5B4CF64-96E7-4C43-AF7A-0E20F339BBEF}">
      <dgm:prSet/>
      <dgm:spPr/>
      <dgm:t>
        <a:bodyPr/>
        <a:lstStyle/>
        <a:p>
          <a:endParaRPr lang="en-US"/>
        </a:p>
      </dgm:t>
    </dgm:pt>
    <dgm:pt modelId="{98EF95A9-6B4D-4F46-A352-879AFE661E37}">
      <dgm:prSet>
        <dgm:style>
          <a:lnRef idx="0">
            <a:scrgbClr r="0" g="0" b="0"/>
          </a:lnRef>
          <a:fillRef idx="0">
            <a:scrgbClr r="0" g="0" b="0"/>
          </a:fillRef>
          <a:effectRef idx="0">
            <a:scrgbClr r="0" g="0" b="0"/>
          </a:effectRef>
          <a:fontRef idx="minor">
            <a:schemeClr val="lt1"/>
          </a:fontRef>
        </dgm:style>
      </dgm:prSet>
      <dgm:spPr>
        <a:solidFill>
          <a:schemeClr val="accent1">
            <a:lumMod val="20000"/>
            <a:lumOff val="80000"/>
            <a:alpha val="50000"/>
          </a:schemeClr>
        </a:solidFill>
        <a:ln>
          <a:noFill/>
        </a:ln>
      </dgm:spPr>
      <dgm:t>
        <a:bodyPr/>
        <a:lstStyle/>
        <a:p>
          <a:r>
            <a:rPr lang="en-US">
              <a:solidFill>
                <a:schemeClr val="tx2"/>
              </a:solidFill>
            </a:rPr>
            <a:t>Reduce hospital emergency department admissions and jail bookings due to behavioral health crisis.</a:t>
          </a:r>
        </a:p>
      </dgm:t>
    </dgm:pt>
    <dgm:pt modelId="{0F4F7A08-D368-4052-98DA-BF2D6A2F7ED7}" type="parTrans" cxnId="{F7C157D5-FA5A-4C47-81EB-9818141688E9}">
      <dgm:prSet/>
      <dgm:spPr/>
      <dgm:t>
        <a:bodyPr/>
        <a:lstStyle/>
        <a:p>
          <a:endParaRPr lang="en-US"/>
        </a:p>
      </dgm:t>
    </dgm:pt>
    <dgm:pt modelId="{BEB1DB47-F9C0-40E6-9FF0-84EA60994D1F}" type="sibTrans" cxnId="{F7C157D5-FA5A-4C47-81EB-9818141688E9}">
      <dgm:prSet/>
      <dgm:spPr/>
      <dgm:t>
        <a:bodyPr/>
        <a:lstStyle/>
        <a:p>
          <a:endParaRPr lang="en-US"/>
        </a:p>
      </dgm:t>
    </dgm:pt>
    <dgm:pt modelId="{C9F90564-2DE0-494D-86DA-75E211C4D3ED}">
      <dgm:prSet/>
      <dgm:spPr>
        <a:solidFill>
          <a:schemeClr val="accent1"/>
        </a:solidFill>
        <a:ln>
          <a:noFill/>
        </a:ln>
      </dgm:spPr>
      <dgm:t>
        <a:bodyPr/>
        <a:lstStyle/>
        <a:p>
          <a:r>
            <a:rPr lang="en-US"/>
            <a:t>Promote</a:t>
          </a:r>
        </a:p>
      </dgm:t>
    </dgm:pt>
    <dgm:pt modelId="{BBAB9661-D170-43C3-BA85-468219E81961}" type="parTrans" cxnId="{00AFE7EC-7D5B-4507-A1D0-5C9D140B69A8}">
      <dgm:prSet/>
      <dgm:spPr/>
      <dgm:t>
        <a:bodyPr/>
        <a:lstStyle/>
        <a:p>
          <a:endParaRPr lang="en-US"/>
        </a:p>
      </dgm:t>
    </dgm:pt>
    <dgm:pt modelId="{F4451456-894E-40B2-8B28-2F2A953D5857}" type="sibTrans" cxnId="{00AFE7EC-7D5B-4507-A1D0-5C9D140B69A8}">
      <dgm:prSet/>
      <dgm:spPr/>
      <dgm:t>
        <a:bodyPr/>
        <a:lstStyle/>
        <a:p>
          <a:endParaRPr lang="en-US"/>
        </a:p>
      </dgm:t>
    </dgm:pt>
    <dgm:pt modelId="{481459DD-C800-470A-8739-79155C7DC00A}">
      <dgm:prSet>
        <dgm:style>
          <a:lnRef idx="0">
            <a:scrgbClr r="0" g="0" b="0"/>
          </a:lnRef>
          <a:fillRef idx="0">
            <a:scrgbClr r="0" g="0" b="0"/>
          </a:fillRef>
          <a:effectRef idx="0">
            <a:scrgbClr r="0" g="0" b="0"/>
          </a:effectRef>
          <a:fontRef idx="minor">
            <a:schemeClr val="lt1"/>
          </a:fontRef>
        </dgm:style>
      </dgm:prSet>
      <dgm:spPr>
        <a:solidFill>
          <a:schemeClr val="accent1">
            <a:lumMod val="20000"/>
            <a:lumOff val="80000"/>
            <a:alpha val="50000"/>
          </a:schemeClr>
        </a:solidFill>
        <a:ln>
          <a:noFill/>
        </a:ln>
      </dgm:spPr>
      <dgm:t>
        <a:bodyPr/>
        <a:lstStyle/>
        <a:p>
          <a:r>
            <a:rPr lang="en-US">
              <a:solidFill>
                <a:schemeClr val="tx2"/>
              </a:solidFill>
            </a:rPr>
            <a:t>Promote integrated services, regardless of diagnosis (mental health, substance use disorder or co-occurring intellectual disability)</a:t>
          </a:r>
        </a:p>
      </dgm:t>
    </dgm:pt>
    <dgm:pt modelId="{D3FFDD54-E135-4765-B1E6-75812FA38541}" type="parTrans" cxnId="{F9A5C7E9-0A30-46CD-B7C1-43C57F111620}">
      <dgm:prSet/>
      <dgm:spPr/>
      <dgm:t>
        <a:bodyPr/>
        <a:lstStyle/>
        <a:p>
          <a:endParaRPr lang="en-US"/>
        </a:p>
      </dgm:t>
    </dgm:pt>
    <dgm:pt modelId="{BCBC5EFD-647F-4A3F-8F1E-77A8E5FEF315}" type="sibTrans" cxnId="{F9A5C7E9-0A30-46CD-B7C1-43C57F111620}">
      <dgm:prSet/>
      <dgm:spPr/>
      <dgm:t>
        <a:bodyPr/>
        <a:lstStyle/>
        <a:p>
          <a:endParaRPr lang="en-US"/>
        </a:p>
      </dgm:t>
    </dgm:pt>
    <dgm:pt modelId="{412FB605-4598-49B9-8AC0-267F967A3D57}">
      <dgm:prSet/>
      <dgm:spPr>
        <a:solidFill>
          <a:schemeClr val="accent1"/>
        </a:solidFill>
        <a:ln>
          <a:noFill/>
        </a:ln>
      </dgm:spPr>
      <dgm:t>
        <a:bodyPr/>
        <a:lstStyle/>
        <a:p>
          <a:r>
            <a:rPr lang="en-US"/>
            <a:t>Develop</a:t>
          </a:r>
        </a:p>
      </dgm:t>
    </dgm:pt>
    <dgm:pt modelId="{5619BEA7-E324-4288-8378-FB2E49386A35}" type="parTrans" cxnId="{354D0D0C-562A-4DCE-8BC4-2CA951B83284}">
      <dgm:prSet/>
      <dgm:spPr/>
      <dgm:t>
        <a:bodyPr/>
        <a:lstStyle/>
        <a:p>
          <a:endParaRPr lang="en-US"/>
        </a:p>
      </dgm:t>
    </dgm:pt>
    <dgm:pt modelId="{6BB6AFD9-6628-4249-AB34-85045AAA76D7}" type="sibTrans" cxnId="{354D0D0C-562A-4DCE-8BC4-2CA951B83284}">
      <dgm:prSet/>
      <dgm:spPr/>
      <dgm:t>
        <a:bodyPr/>
        <a:lstStyle/>
        <a:p>
          <a:endParaRPr lang="en-US"/>
        </a:p>
      </dgm:t>
    </dgm:pt>
    <dgm:pt modelId="{B9CCBB06-7F33-4DC4-A040-6F8758B601BC}">
      <dgm:prSet>
        <dgm:style>
          <a:lnRef idx="0">
            <a:scrgbClr r="0" g="0" b="0"/>
          </a:lnRef>
          <a:fillRef idx="0">
            <a:scrgbClr r="0" g="0" b="0"/>
          </a:fillRef>
          <a:effectRef idx="0">
            <a:scrgbClr r="0" g="0" b="0"/>
          </a:effectRef>
          <a:fontRef idx="minor">
            <a:schemeClr val="lt1"/>
          </a:fontRef>
        </dgm:style>
      </dgm:prSet>
      <dgm:spPr>
        <a:solidFill>
          <a:schemeClr val="accent1">
            <a:lumMod val="20000"/>
            <a:lumOff val="80000"/>
            <a:alpha val="50000"/>
          </a:schemeClr>
        </a:solidFill>
        <a:ln>
          <a:noFill/>
        </a:ln>
      </dgm:spPr>
      <dgm:t>
        <a:bodyPr/>
        <a:lstStyle/>
        <a:p>
          <a:r>
            <a:rPr lang="en-US">
              <a:solidFill>
                <a:schemeClr val="tx2"/>
              </a:solidFill>
            </a:rPr>
            <a:t>Develop a regional approach to crisis care through planning and collaboration</a:t>
          </a:r>
        </a:p>
      </dgm:t>
    </dgm:pt>
    <dgm:pt modelId="{6CD6A36D-0EB6-48FA-9935-8AF7E91595E3}" type="parTrans" cxnId="{88750EF1-F2D5-414A-95BB-626DD8260A78}">
      <dgm:prSet/>
      <dgm:spPr/>
      <dgm:t>
        <a:bodyPr/>
        <a:lstStyle/>
        <a:p>
          <a:endParaRPr lang="en-US"/>
        </a:p>
      </dgm:t>
    </dgm:pt>
    <dgm:pt modelId="{76EE2AB4-6728-4DD3-94F7-69DC07942955}" type="sibTrans" cxnId="{88750EF1-F2D5-414A-95BB-626DD8260A78}">
      <dgm:prSet/>
      <dgm:spPr/>
      <dgm:t>
        <a:bodyPr/>
        <a:lstStyle/>
        <a:p>
          <a:endParaRPr lang="en-US"/>
        </a:p>
      </dgm:t>
    </dgm:pt>
    <dgm:pt modelId="{2C70803A-9391-4FA7-BAC2-A0AC96E5A4AF}">
      <dgm:prSet/>
      <dgm:spPr>
        <a:solidFill>
          <a:schemeClr val="accent1"/>
        </a:solidFill>
        <a:ln>
          <a:noFill/>
        </a:ln>
      </dgm:spPr>
      <dgm:t>
        <a:bodyPr/>
        <a:lstStyle/>
        <a:p>
          <a:r>
            <a:rPr lang="en-US"/>
            <a:t>Decrease</a:t>
          </a:r>
        </a:p>
      </dgm:t>
    </dgm:pt>
    <dgm:pt modelId="{CBEC6738-6D93-4F83-B668-876C1566A9DB}" type="parTrans" cxnId="{E8CF1753-BBB0-4E9A-A257-AF15C1AB7B14}">
      <dgm:prSet/>
      <dgm:spPr/>
      <dgm:t>
        <a:bodyPr/>
        <a:lstStyle/>
        <a:p>
          <a:endParaRPr lang="en-US"/>
        </a:p>
      </dgm:t>
    </dgm:pt>
    <dgm:pt modelId="{BD92F595-5E0E-4959-AF74-B8C469B75B81}" type="sibTrans" cxnId="{E8CF1753-BBB0-4E9A-A257-AF15C1AB7B14}">
      <dgm:prSet/>
      <dgm:spPr/>
      <dgm:t>
        <a:bodyPr/>
        <a:lstStyle/>
        <a:p>
          <a:endParaRPr lang="en-US"/>
        </a:p>
      </dgm:t>
    </dgm:pt>
    <dgm:pt modelId="{97CF268F-70C7-45D6-A517-5621AC72E18C}">
      <dgm:prSet>
        <dgm:style>
          <a:lnRef idx="0">
            <a:scrgbClr r="0" g="0" b="0"/>
          </a:lnRef>
          <a:fillRef idx="0">
            <a:scrgbClr r="0" g="0" b="0"/>
          </a:fillRef>
          <a:effectRef idx="0">
            <a:scrgbClr r="0" g="0" b="0"/>
          </a:effectRef>
          <a:fontRef idx="minor">
            <a:schemeClr val="lt1"/>
          </a:fontRef>
        </dgm:style>
      </dgm:prSet>
      <dgm:spPr>
        <a:solidFill>
          <a:schemeClr val="accent1">
            <a:lumMod val="20000"/>
            <a:lumOff val="80000"/>
            <a:alpha val="50000"/>
          </a:schemeClr>
        </a:solidFill>
        <a:ln>
          <a:noFill/>
        </a:ln>
      </dgm:spPr>
      <dgm:t>
        <a:bodyPr/>
        <a:lstStyle/>
        <a:p>
          <a:r>
            <a:rPr lang="en-US">
              <a:solidFill>
                <a:schemeClr val="tx2"/>
              </a:solidFill>
            </a:rPr>
            <a:t>Decrease the rates of referral to expensive and restrictive inpatient care with extended lengths of stay.</a:t>
          </a:r>
        </a:p>
      </dgm:t>
    </dgm:pt>
    <dgm:pt modelId="{571AB746-1C90-430A-BDCC-16968E63BA36}" type="parTrans" cxnId="{6C169312-D047-4C67-BF5F-E0CA3D9C7AA6}">
      <dgm:prSet/>
      <dgm:spPr/>
      <dgm:t>
        <a:bodyPr/>
        <a:lstStyle/>
        <a:p>
          <a:endParaRPr lang="en-US"/>
        </a:p>
      </dgm:t>
    </dgm:pt>
    <dgm:pt modelId="{1FE0644D-6792-4CD6-9B84-8B1EA4CFD6AA}" type="sibTrans" cxnId="{6C169312-D047-4C67-BF5F-E0CA3D9C7AA6}">
      <dgm:prSet/>
      <dgm:spPr/>
      <dgm:t>
        <a:bodyPr/>
        <a:lstStyle/>
        <a:p>
          <a:endParaRPr lang="en-US"/>
        </a:p>
      </dgm:t>
    </dgm:pt>
    <dgm:pt modelId="{0424E81F-7BA0-46DA-947D-34683C6752A2}" type="pres">
      <dgm:prSet presAssocID="{99CBBEB2-E417-4ABD-AE5E-C9F6DDEA8901}" presName="Name0" presStyleCnt="0">
        <dgm:presLayoutVars>
          <dgm:dir/>
          <dgm:animLvl val="lvl"/>
          <dgm:resizeHandles val="exact"/>
        </dgm:presLayoutVars>
      </dgm:prSet>
      <dgm:spPr/>
    </dgm:pt>
    <dgm:pt modelId="{6D7878E8-29B5-4528-AC18-85D7D23782AA}" type="pres">
      <dgm:prSet presAssocID="{0DB1117F-85FD-4569-A85F-0F3130091A70}" presName="linNode" presStyleCnt="0"/>
      <dgm:spPr/>
    </dgm:pt>
    <dgm:pt modelId="{BB465A04-AFDA-4696-8A3C-E3646FAE5533}" type="pres">
      <dgm:prSet presAssocID="{0DB1117F-85FD-4569-A85F-0F3130091A70}" presName="parentText" presStyleLbl="alignNode1" presStyleIdx="0" presStyleCnt="4">
        <dgm:presLayoutVars>
          <dgm:chMax val="1"/>
          <dgm:bulletEnabled/>
        </dgm:presLayoutVars>
      </dgm:prSet>
      <dgm:spPr/>
    </dgm:pt>
    <dgm:pt modelId="{DB6DB432-7FE8-49B2-B011-CB65454EA53D}" type="pres">
      <dgm:prSet presAssocID="{0DB1117F-85FD-4569-A85F-0F3130091A70}" presName="descendantText" presStyleLbl="alignAccFollowNode1" presStyleIdx="0" presStyleCnt="4">
        <dgm:presLayoutVars>
          <dgm:bulletEnabled/>
        </dgm:presLayoutVars>
      </dgm:prSet>
      <dgm:spPr>
        <a:ln/>
      </dgm:spPr>
    </dgm:pt>
    <dgm:pt modelId="{E9FDE770-F074-427B-A4CC-BD8EFF7F2B64}" type="pres">
      <dgm:prSet presAssocID="{B37D660D-FF96-44FF-8A50-FC40CEA9B6E7}" presName="sp" presStyleCnt="0"/>
      <dgm:spPr/>
    </dgm:pt>
    <dgm:pt modelId="{9EFA9768-5B62-4ACF-8B67-44EE9432C3AC}" type="pres">
      <dgm:prSet presAssocID="{C9F90564-2DE0-494D-86DA-75E211C4D3ED}" presName="linNode" presStyleCnt="0"/>
      <dgm:spPr/>
    </dgm:pt>
    <dgm:pt modelId="{4363227A-4672-4085-B56D-E618BA33A9C0}" type="pres">
      <dgm:prSet presAssocID="{C9F90564-2DE0-494D-86DA-75E211C4D3ED}" presName="parentText" presStyleLbl="alignNode1" presStyleIdx="1" presStyleCnt="4">
        <dgm:presLayoutVars>
          <dgm:chMax val="1"/>
          <dgm:bulletEnabled/>
        </dgm:presLayoutVars>
      </dgm:prSet>
      <dgm:spPr/>
    </dgm:pt>
    <dgm:pt modelId="{A8389BB4-E568-4C58-8AEA-1664561A5ABB}" type="pres">
      <dgm:prSet presAssocID="{C9F90564-2DE0-494D-86DA-75E211C4D3ED}" presName="descendantText" presStyleLbl="alignAccFollowNode1" presStyleIdx="1" presStyleCnt="4">
        <dgm:presLayoutVars>
          <dgm:bulletEnabled/>
        </dgm:presLayoutVars>
      </dgm:prSet>
      <dgm:spPr/>
    </dgm:pt>
    <dgm:pt modelId="{CFE0694B-C1FF-4C78-9470-D9DDAEB9C459}" type="pres">
      <dgm:prSet presAssocID="{F4451456-894E-40B2-8B28-2F2A953D5857}" presName="sp" presStyleCnt="0"/>
      <dgm:spPr/>
    </dgm:pt>
    <dgm:pt modelId="{1EC030C6-2E1D-41C3-9815-39801ECDF124}" type="pres">
      <dgm:prSet presAssocID="{2C70803A-9391-4FA7-BAC2-A0AC96E5A4AF}" presName="linNode" presStyleCnt="0"/>
      <dgm:spPr/>
    </dgm:pt>
    <dgm:pt modelId="{BB02D59D-27E6-4F3E-B098-8AC454C51FC5}" type="pres">
      <dgm:prSet presAssocID="{2C70803A-9391-4FA7-BAC2-A0AC96E5A4AF}" presName="parentText" presStyleLbl="alignNode1" presStyleIdx="2" presStyleCnt="4">
        <dgm:presLayoutVars>
          <dgm:chMax val="1"/>
          <dgm:bulletEnabled/>
        </dgm:presLayoutVars>
      </dgm:prSet>
      <dgm:spPr/>
    </dgm:pt>
    <dgm:pt modelId="{2DC84D8D-0916-42BA-893F-355A22CF1DDF}" type="pres">
      <dgm:prSet presAssocID="{2C70803A-9391-4FA7-BAC2-A0AC96E5A4AF}" presName="descendantText" presStyleLbl="alignAccFollowNode1" presStyleIdx="2" presStyleCnt="4">
        <dgm:presLayoutVars>
          <dgm:bulletEnabled/>
        </dgm:presLayoutVars>
      </dgm:prSet>
      <dgm:spPr/>
    </dgm:pt>
    <dgm:pt modelId="{9EE4970F-F933-45C6-9CAC-A2F7BBF653C2}" type="pres">
      <dgm:prSet presAssocID="{BD92F595-5E0E-4959-AF74-B8C469B75B81}" presName="sp" presStyleCnt="0"/>
      <dgm:spPr/>
    </dgm:pt>
    <dgm:pt modelId="{FE8AEC7E-CEAF-46D6-8A08-8833C9C30B56}" type="pres">
      <dgm:prSet presAssocID="{412FB605-4598-49B9-8AC0-267F967A3D57}" presName="linNode" presStyleCnt="0"/>
      <dgm:spPr/>
    </dgm:pt>
    <dgm:pt modelId="{C37F7BCC-EE01-4AA4-9C75-CDE416112EED}" type="pres">
      <dgm:prSet presAssocID="{412FB605-4598-49B9-8AC0-267F967A3D57}" presName="parentText" presStyleLbl="alignNode1" presStyleIdx="3" presStyleCnt="4" custScaleX="100394">
        <dgm:presLayoutVars>
          <dgm:chMax val="1"/>
          <dgm:bulletEnabled/>
        </dgm:presLayoutVars>
      </dgm:prSet>
      <dgm:spPr/>
    </dgm:pt>
    <dgm:pt modelId="{40B213A1-F7DE-4D76-B508-335885F6121D}" type="pres">
      <dgm:prSet presAssocID="{412FB605-4598-49B9-8AC0-267F967A3D57}" presName="descendantText" presStyleLbl="alignAccFollowNode1" presStyleIdx="3" presStyleCnt="4">
        <dgm:presLayoutVars>
          <dgm:bulletEnabled/>
        </dgm:presLayoutVars>
      </dgm:prSet>
      <dgm:spPr/>
    </dgm:pt>
  </dgm:ptLst>
  <dgm:cxnLst>
    <dgm:cxn modelId="{354D0D0C-562A-4DCE-8BC4-2CA951B83284}" srcId="{99CBBEB2-E417-4ABD-AE5E-C9F6DDEA8901}" destId="{412FB605-4598-49B9-8AC0-267F967A3D57}" srcOrd="3" destOrd="0" parTransId="{5619BEA7-E324-4288-8378-FB2E49386A35}" sibTransId="{6BB6AFD9-6628-4249-AB34-85045AAA76D7}"/>
    <dgm:cxn modelId="{6C169312-D047-4C67-BF5F-E0CA3D9C7AA6}" srcId="{2C70803A-9391-4FA7-BAC2-A0AC96E5A4AF}" destId="{97CF268F-70C7-45D6-A517-5621AC72E18C}" srcOrd="0" destOrd="0" parTransId="{571AB746-1C90-430A-BDCC-16968E63BA36}" sibTransId="{1FE0644D-6792-4CD6-9B84-8B1EA4CFD6AA}"/>
    <dgm:cxn modelId="{9E381219-8270-4BBF-9796-6A3A4F329759}" type="presOf" srcId="{481459DD-C800-470A-8739-79155C7DC00A}" destId="{A8389BB4-E568-4C58-8AEA-1664561A5ABB}" srcOrd="0" destOrd="0" presId="urn:microsoft.com/office/officeart/2016/7/layout/VerticalSolidActionList"/>
    <dgm:cxn modelId="{374E862A-87B9-4441-9265-307461F81BA6}" type="presOf" srcId="{98EF95A9-6B4D-4F46-A352-879AFE661E37}" destId="{DB6DB432-7FE8-49B2-B011-CB65454EA53D}" srcOrd="0" destOrd="0" presId="urn:microsoft.com/office/officeart/2016/7/layout/VerticalSolidActionList"/>
    <dgm:cxn modelId="{B5B4CF64-96E7-4C43-AF7A-0E20F339BBEF}" srcId="{99CBBEB2-E417-4ABD-AE5E-C9F6DDEA8901}" destId="{0DB1117F-85FD-4569-A85F-0F3130091A70}" srcOrd="0" destOrd="0" parTransId="{506B8987-7A72-40C1-9588-0F182F2A1CBB}" sibTransId="{B37D660D-FF96-44FF-8A50-FC40CEA9B6E7}"/>
    <dgm:cxn modelId="{E8CF1753-BBB0-4E9A-A257-AF15C1AB7B14}" srcId="{99CBBEB2-E417-4ABD-AE5E-C9F6DDEA8901}" destId="{2C70803A-9391-4FA7-BAC2-A0AC96E5A4AF}" srcOrd="2" destOrd="0" parTransId="{CBEC6738-6D93-4F83-B668-876C1566A9DB}" sibTransId="{BD92F595-5E0E-4959-AF74-B8C469B75B81}"/>
    <dgm:cxn modelId="{6B727159-24C2-448E-A20B-4268A8526964}" type="presOf" srcId="{2C70803A-9391-4FA7-BAC2-A0AC96E5A4AF}" destId="{BB02D59D-27E6-4F3E-B098-8AC454C51FC5}" srcOrd="0" destOrd="0" presId="urn:microsoft.com/office/officeart/2016/7/layout/VerticalSolidActionList"/>
    <dgm:cxn modelId="{6571DBB1-D426-4810-B292-0AD10741B3A1}" type="presOf" srcId="{0DB1117F-85FD-4569-A85F-0F3130091A70}" destId="{BB465A04-AFDA-4696-8A3C-E3646FAE5533}" srcOrd="0" destOrd="0" presId="urn:microsoft.com/office/officeart/2016/7/layout/VerticalSolidActionList"/>
    <dgm:cxn modelId="{A94E4BBD-5309-4B18-8A56-997E5D34A26A}" type="presOf" srcId="{C9F90564-2DE0-494D-86DA-75E211C4D3ED}" destId="{4363227A-4672-4085-B56D-E618BA33A9C0}" srcOrd="0" destOrd="0" presId="urn:microsoft.com/office/officeart/2016/7/layout/VerticalSolidActionList"/>
    <dgm:cxn modelId="{0140E9C7-3764-4845-991E-2F632CDF846D}" type="presOf" srcId="{99CBBEB2-E417-4ABD-AE5E-C9F6DDEA8901}" destId="{0424E81F-7BA0-46DA-947D-34683C6752A2}" srcOrd="0" destOrd="0" presId="urn:microsoft.com/office/officeart/2016/7/layout/VerticalSolidActionList"/>
    <dgm:cxn modelId="{F7C157D5-FA5A-4C47-81EB-9818141688E9}" srcId="{0DB1117F-85FD-4569-A85F-0F3130091A70}" destId="{98EF95A9-6B4D-4F46-A352-879AFE661E37}" srcOrd="0" destOrd="0" parTransId="{0F4F7A08-D368-4052-98DA-BF2D6A2F7ED7}" sibTransId="{BEB1DB47-F9C0-40E6-9FF0-84EA60994D1F}"/>
    <dgm:cxn modelId="{FEC71AD7-2C04-4735-93BE-02618906B1E4}" type="presOf" srcId="{97CF268F-70C7-45D6-A517-5621AC72E18C}" destId="{2DC84D8D-0916-42BA-893F-355A22CF1DDF}" srcOrd="0" destOrd="0" presId="urn:microsoft.com/office/officeart/2016/7/layout/VerticalSolidActionList"/>
    <dgm:cxn modelId="{F9A5C7E9-0A30-46CD-B7C1-43C57F111620}" srcId="{C9F90564-2DE0-494D-86DA-75E211C4D3ED}" destId="{481459DD-C800-470A-8739-79155C7DC00A}" srcOrd="0" destOrd="0" parTransId="{D3FFDD54-E135-4765-B1E6-75812FA38541}" sibTransId="{BCBC5EFD-647F-4A3F-8F1E-77A8E5FEF315}"/>
    <dgm:cxn modelId="{00AFE7EC-7D5B-4507-A1D0-5C9D140B69A8}" srcId="{99CBBEB2-E417-4ABD-AE5E-C9F6DDEA8901}" destId="{C9F90564-2DE0-494D-86DA-75E211C4D3ED}" srcOrd="1" destOrd="0" parTransId="{BBAB9661-D170-43C3-BA85-468219E81961}" sibTransId="{F4451456-894E-40B2-8B28-2F2A953D5857}"/>
    <dgm:cxn modelId="{88750EF1-F2D5-414A-95BB-626DD8260A78}" srcId="{412FB605-4598-49B9-8AC0-267F967A3D57}" destId="{B9CCBB06-7F33-4DC4-A040-6F8758B601BC}" srcOrd="0" destOrd="0" parTransId="{6CD6A36D-0EB6-48FA-9935-8AF7E91595E3}" sibTransId="{76EE2AB4-6728-4DD3-94F7-69DC07942955}"/>
    <dgm:cxn modelId="{3BCF06F4-7F70-48E8-8900-FA52460F178F}" type="presOf" srcId="{412FB605-4598-49B9-8AC0-267F967A3D57}" destId="{C37F7BCC-EE01-4AA4-9C75-CDE416112EED}" srcOrd="0" destOrd="0" presId="urn:microsoft.com/office/officeart/2016/7/layout/VerticalSolidActionList"/>
    <dgm:cxn modelId="{F13F97FC-6233-407A-BF7C-A7148675F2EC}" type="presOf" srcId="{B9CCBB06-7F33-4DC4-A040-6F8758B601BC}" destId="{40B213A1-F7DE-4D76-B508-335885F6121D}" srcOrd="0" destOrd="0" presId="urn:microsoft.com/office/officeart/2016/7/layout/VerticalSolidActionList"/>
    <dgm:cxn modelId="{9C68D91F-D8B8-421A-B717-7BFE2729964B}" type="presParOf" srcId="{0424E81F-7BA0-46DA-947D-34683C6752A2}" destId="{6D7878E8-29B5-4528-AC18-85D7D23782AA}" srcOrd="0" destOrd="0" presId="urn:microsoft.com/office/officeart/2016/7/layout/VerticalSolidActionList"/>
    <dgm:cxn modelId="{57B53637-7CBA-43B6-ACD5-48073E9EA936}" type="presParOf" srcId="{6D7878E8-29B5-4528-AC18-85D7D23782AA}" destId="{BB465A04-AFDA-4696-8A3C-E3646FAE5533}" srcOrd="0" destOrd="0" presId="urn:microsoft.com/office/officeart/2016/7/layout/VerticalSolidActionList"/>
    <dgm:cxn modelId="{05F60537-A9A6-4828-971C-7A82D9AEAEB1}" type="presParOf" srcId="{6D7878E8-29B5-4528-AC18-85D7D23782AA}" destId="{DB6DB432-7FE8-49B2-B011-CB65454EA53D}" srcOrd="1" destOrd="0" presId="urn:microsoft.com/office/officeart/2016/7/layout/VerticalSolidActionList"/>
    <dgm:cxn modelId="{9CE18F2C-0932-4E6C-9B10-59B08E9DF795}" type="presParOf" srcId="{0424E81F-7BA0-46DA-947D-34683C6752A2}" destId="{E9FDE770-F074-427B-A4CC-BD8EFF7F2B64}" srcOrd="1" destOrd="0" presId="urn:microsoft.com/office/officeart/2016/7/layout/VerticalSolidActionList"/>
    <dgm:cxn modelId="{6F9BE30B-A16C-4229-AE96-446DF2E1258C}" type="presParOf" srcId="{0424E81F-7BA0-46DA-947D-34683C6752A2}" destId="{9EFA9768-5B62-4ACF-8B67-44EE9432C3AC}" srcOrd="2" destOrd="0" presId="urn:microsoft.com/office/officeart/2016/7/layout/VerticalSolidActionList"/>
    <dgm:cxn modelId="{8398D2E9-7C3D-4254-B9AB-61246DA10B1C}" type="presParOf" srcId="{9EFA9768-5B62-4ACF-8B67-44EE9432C3AC}" destId="{4363227A-4672-4085-B56D-E618BA33A9C0}" srcOrd="0" destOrd="0" presId="urn:microsoft.com/office/officeart/2016/7/layout/VerticalSolidActionList"/>
    <dgm:cxn modelId="{608058BE-1672-4744-A0E2-539B037AF375}" type="presParOf" srcId="{9EFA9768-5B62-4ACF-8B67-44EE9432C3AC}" destId="{A8389BB4-E568-4C58-8AEA-1664561A5ABB}" srcOrd="1" destOrd="0" presId="urn:microsoft.com/office/officeart/2016/7/layout/VerticalSolidActionList"/>
    <dgm:cxn modelId="{4791A365-8640-4BA9-BD0E-473CE305F05B}" type="presParOf" srcId="{0424E81F-7BA0-46DA-947D-34683C6752A2}" destId="{CFE0694B-C1FF-4C78-9470-D9DDAEB9C459}" srcOrd="3" destOrd="0" presId="urn:microsoft.com/office/officeart/2016/7/layout/VerticalSolidActionList"/>
    <dgm:cxn modelId="{53F72C66-90D4-446E-89E3-C295A1E8E782}" type="presParOf" srcId="{0424E81F-7BA0-46DA-947D-34683C6752A2}" destId="{1EC030C6-2E1D-41C3-9815-39801ECDF124}" srcOrd="4" destOrd="0" presId="urn:microsoft.com/office/officeart/2016/7/layout/VerticalSolidActionList"/>
    <dgm:cxn modelId="{D6A2A812-E6CF-4E3E-A0BF-3DE89DF02ED8}" type="presParOf" srcId="{1EC030C6-2E1D-41C3-9815-39801ECDF124}" destId="{BB02D59D-27E6-4F3E-B098-8AC454C51FC5}" srcOrd="0" destOrd="0" presId="urn:microsoft.com/office/officeart/2016/7/layout/VerticalSolidActionList"/>
    <dgm:cxn modelId="{1A16FFE8-25C9-4AAA-984C-158C482EA301}" type="presParOf" srcId="{1EC030C6-2E1D-41C3-9815-39801ECDF124}" destId="{2DC84D8D-0916-42BA-893F-355A22CF1DDF}" srcOrd="1" destOrd="0" presId="urn:microsoft.com/office/officeart/2016/7/layout/VerticalSolidActionList"/>
    <dgm:cxn modelId="{ECB630D7-67B9-48A0-8E37-EC72DD17916E}" type="presParOf" srcId="{0424E81F-7BA0-46DA-947D-34683C6752A2}" destId="{9EE4970F-F933-45C6-9CAC-A2F7BBF653C2}" srcOrd="5" destOrd="0" presId="urn:microsoft.com/office/officeart/2016/7/layout/VerticalSolidActionList"/>
    <dgm:cxn modelId="{B8D91F67-41B0-4CC4-BB36-34274A191D65}" type="presParOf" srcId="{0424E81F-7BA0-46DA-947D-34683C6752A2}" destId="{FE8AEC7E-CEAF-46D6-8A08-8833C9C30B56}" srcOrd="6" destOrd="0" presId="urn:microsoft.com/office/officeart/2016/7/layout/VerticalSolidActionList"/>
    <dgm:cxn modelId="{DA05F64B-6668-4A4D-AF24-7DC0E1ACB310}" type="presParOf" srcId="{FE8AEC7E-CEAF-46D6-8A08-8833C9C30B56}" destId="{C37F7BCC-EE01-4AA4-9C75-CDE416112EED}" srcOrd="0" destOrd="0" presId="urn:microsoft.com/office/officeart/2016/7/layout/VerticalSolidActionList"/>
    <dgm:cxn modelId="{59F0AAE7-BC0D-449D-831F-1A97C4A8C326}" type="presParOf" srcId="{FE8AEC7E-CEAF-46D6-8A08-8833C9C30B56}" destId="{40B213A1-F7DE-4D76-B508-335885F6121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DB432-7FE8-49B2-B011-CB65454EA53D}">
      <dsp:nvSpPr>
        <dsp:cNvPr id="0" name=""/>
        <dsp:cNvSpPr/>
      </dsp:nvSpPr>
      <dsp:spPr>
        <a:xfrm>
          <a:off x="1609343" y="2025"/>
          <a:ext cx="6437376" cy="1049059"/>
        </a:xfrm>
        <a:prstGeom prst="rect">
          <a:avLst/>
        </a:prstGeom>
        <a:solidFill>
          <a:schemeClr val="accent1">
            <a:lumMod val="20000"/>
            <a:lumOff val="80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4903" tIns="266461" rIns="124903" bIns="266461"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2"/>
              </a:solidFill>
            </a:rPr>
            <a:t>Reduce hospital emergency department admissions and jail bookings due to behavioral health crisis.</a:t>
          </a:r>
        </a:p>
      </dsp:txBody>
      <dsp:txXfrm>
        <a:off x="1609343" y="2025"/>
        <a:ext cx="6437376" cy="1049059"/>
      </dsp:txXfrm>
    </dsp:sp>
    <dsp:sp modelId="{BB465A04-AFDA-4696-8A3C-E3646FAE5533}">
      <dsp:nvSpPr>
        <dsp:cNvPr id="0" name=""/>
        <dsp:cNvSpPr/>
      </dsp:nvSpPr>
      <dsp:spPr>
        <a:xfrm>
          <a:off x="0" y="2025"/>
          <a:ext cx="1609344" cy="1049059"/>
        </a:xfrm>
        <a:prstGeom prst="rect">
          <a:avLst/>
        </a:prstGeom>
        <a:solidFill>
          <a:schemeClr val="accent1"/>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161" tIns="103624" rIns="85161" bIns="103624" numCol="1" spcCol="1270" anchor="ctr" anchorCtr="0">
          <a:noAutofit/>
        </a:bodyPr>
        <a:lstStyle/>
        <a:p>
          <a:pPr marL="0" lvl="0" indent="0" algn="ctr" defTabSz="977900">
            <a:lnSpc>
              <a:spcPct val="90000"/>
            </a:lnSpc>
            <a:spcBef>
              <a:spcPct val="0"/>
            </a:spcBef>
            <a:spcAft>
              <a:spcPct val="35000"/>
            </a:spcAft>
            <a:buNone/>
          </a:pPr>
          <a:r>
            <a:rPr lang="en-US" sz="2200" kern="1200"/>
            <a:t>Reduce</a:t>
          </a:r>
        </a:p>
      </dsp:txBody>
      <dsp:txXfrm>
        <a:off x="0" y="2025"/>
        <a:ext cx="1609344" cy="1049059"/>
      </dsp:txXfrm>
    </dsp:sp>
    <dsp:sp modelId="{A8389BB4-E568-4C58-8AEA-1664561A5ABB}">
      <dsp:nvSpPr>
        <dsp:cNvPr id="0" name=""/>
        <dsp:cNvSpPr/>
      </dsp:nvSpPr>
      <dsp:spPr>
        <a:xfrm>
          <a:off x="1609344" y="1114028"/>
          <a:ext cx="6437376" cy="1049059"/>
        </a:xfrm>
        <a:prstGeom prst="rect">
          <a:avLst/>
        </a:prstGeom>
        <a:solidFill>
          <a:schemeClr val="accent1">
            <a:lumMod val="20000"/>
            <a:lumOff val="80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4903" tIns="266461" rIns="124903" bIns="266461"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2"/>
              </a:solidFill>
            </a:rPr>
            <a:t>Promote integrated services, regardless of diagnosis (mental health, substance use disorder or co-occurring intellectual disability)</a:t>
          </a:r>
        </a:p>
      </dsp:txBody>
      <dsp:txXfrm>
        <a:off x="1609344" y="1114028"/>
        <a:ext cx="6437376" cy="1049059"/>
      </dsp:txXfrm>
    </dsp:sp>
    <dsp:sp modelId="{4363227A-4672-4085-B56D-E618BA33A9C0}">
      <dsp:nvSpPr>
        <dsp:cNvPr id="0" name=""/>
        <dsp:cNvSpPr/>
      </dsp:nvSpPr>
      <dsp:spPr>
        <a:xfrm>
          <a:off x="0" y="1114028"/>
          <a:ext cx="1609344" cy="1049059"/>
        </a:xfrm>
        <a:prstGeom prst="rect">
          <a:avLst/>
        </a:prstGeom>
        <a:solidFill>
          <a:schemeClr val="accent1"/>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161" tIns="103624" rIns="85161" bIns="103624" numCol="1" spcCol="1270" anchor="ctr" anchorCtr="0">
          <a:noAutofit/>
        </a:bodyPr>
        <a:lstStyle/>
        <a:p>
          <a:pPr marL="0" lvl="0" indent="0" algn="ctr" defTabSz="977900">
            <a:lnSpc>
              <a:spcPct val="90000"/>
            </a:lnSpc>
            <a:spcBef>
              <a:spcPct val="0"/>
            </a:spcBef>
            <a:spcAft>
              <a:spcPct val="35000"/>
            </a:spcAft>
            <a:buNone/>
          </a:pPr>
          <a:r>
            <a:rPr lang="en-US" sz="2200" kern="1200"/>
            <a:t>Promote</a:t>
          </a:r>
        </a:p>
      </dsp:txBody>
      <dsp:txXfrm>
        <a:off x="0" y="1114028"/>
        <a:ext cx="1609344" cy="1049059"/>
      </dsp:txXfrm>
    </dsp:sp>
    <dsp:sp modelId="{2DC84D8D-0916-42BA-893F-355A22CF1DDF}">
      <dsp:nvSpPr>
        <dsp:cNvPr id="0" name=""/>
        <dsp:cNvSpPr/>
      </dsp:nvSpPr>
      <dsp:spPr>
        <a:xfrm>
          <a:off x="1609344" y="2226031"/>
          <a:ext cx="6437376" cy="1049059"/>
        </a:xfrm>
        <a:prstGeom prst="rect">
          <a:avLst/>
        </a:prstGeom>
        <a:solidFill>
          <a:schemeClr val="accent1">
            <a:lumMod val="20000"/>
            <a:lumOff val="80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4903" tIns="266461" rIns="124903" bIns="266461"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2"/>
              </a:solidFill>
            </a:rPr>
            <a:t>Decrease the rates of referral to expensive and restrictive inpatient care with extended lengths of stay.</a:t>
          </a:r>
        </a:p>
      </dsp:txBody>
      <dsp:txXfrm>
        <a:off x="1609344" y="2226031"/>
        <a:ext cx="6437376" cy="1049059"/>
      </dsp:txXfrm>
    </dsp:sp>
    <dsp:sp modelId="{BB02D59D-27E6-4F3E-B098-8AC454C51FC5}">
      <dsp:nvSpPr>
        <dsp:cNvPr id="0" name=""/>
        <dsp:cNvSpPr/>
      </dsp:nvSpPr>
      <dsp:spPr>
        <a:xfrm>
          <a:off x="0" y="2226031"/>
          <a:ext cx="1609344" cy="1049059"/>
        </a:xfrm>
        <a:prstGeom prst="rect">
          <a:avLst/>
        </a:prstGeom>
        <a:solidFill>
          <a:schemeClr val="accent1"/>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161" tIns="103624" rIns="85161" bIns="103624" numCol="1" spcCol="1270" anchor="ctr" anchorCtr="0">
          <a:noAutofit/>
        </a:bodyPr>
        <a:lstStyle/>
        <a:p>
          <a:pPr marL="0" lvl="0" indent="0" algn="ctr" defTabSz="977900">
            <a:lnSpc>
              <a:spcPct val="90000"/>
            </a:lnSpc>
            <a:spcBef>
              <a:spcPct val="0"/>
            </a:spcBef>
            <a:spcAft>
              <a:spcPct val="35000"/>
            </a:spcAft>
            <a:buNone/>
          </a:pPr>
          <a:r>
            <a:rPr lang="en-US" sz="2200" kern="1200"/>
            <a:t>Decrease</a:t>
          </a:r>
        </a:p>
      </dsp:txBody>
      <dsp:txXfrm>
        <a:off x="0" y="2226031"/>
        <a:ext cx="1609344" cy="1049059"/>
      </dsp:txXfrm>
    </dsp:sp>
    <dsp:sp modelId="{40B213A1-F7DE-4D76-B508-335885F6121D}">
      <dsp:nvSpPr>
        <dsp:cNvPr id="0" name=""/>
        <dsp:cNvSpPr/>
      </dsp:nvSpPr>
      <dsp:spPr>
        <a:xfrm>
          <a:off x="1614106" y="3338035"/>
          <a:ext cx="6431089" cy="1049059"/>
        </a:xfrm>
        <a:prstGeom prst="rect">
          <a:avLst/>
        </a:prstGeom>
        <a:solidFill>
          <a:schemeClr val="accent1">
            <a:lumMod val="20000"/>
            <a:lumOff val="80000"/>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4781" tIns="266461" rIns="124781" bIns="266461"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2"/>
              </a:solidFill>
            </a:rPr>
            <a:t>Develop a regional approach to crisis care through planning and collaboration</a:t>
          </a:r>
        </a:p>
      </dsp:txBody>
      <dsp:txXfrm>
        <a:off x="1614106" y="3338035"/>
        <a:ext cx="6431089" cy="1049059"/>
      </dsp:txXfrm>
    </dsp:sp>
    <dsp:sp modelId="{C37F7BCC-EE01-4AA4-9C75-CDE416112EED}">
      <dsp:nvSpPr>
        <dsp:cNvPr id="0" name=""/>
        <dsp:cNvSpPr/>
      </dsp:nvSpPr>
      <dsp:spPr>
        <a:xfrm>
          <a:off x="0" y="3338035"/>
          <a:ext cx="1614106" cy="1049059"/>
        </a:xfrm>
        <a:prstGeom prst="rect">
          <a:avLst/>
        </a:prstGeom>
        <a:solidFill>
          <a:schemeClr val="accent1"/>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78" tIns="103624" rIns="85078" bIns="103624" numCol="1" spcCol="1270" anchor="ctr" anchorCtr="0">
          <a:noAutofit/>
        </a:bodyPr>
        <a:lstStyle/>
        <a:p>
          <a:pPr marL="0" lvl="0" indent="0" algn="ctr" defTabSz="977900">
            <a:lnSpc>
              <a:spcPct val="90000"/>
            </a:lnSpc>
            <a:spcBef>
              <a:spcPct val="0"/>
            </a:spcBef>
            <a:spcAft>
              <a:spcPct val="35000"/>
            </a:spcAft>
            <a:buNone/>
          </a:pPr>
          <a:r>
            <a:rPr lang="en-US" sz="2200" kern="1200"/>
            <a:t>Develop</a:t>
          </a:r>
        </a:p>
      </dsp:txBody>
      <dsp:txXfrm>
        <a:off x="0" y="3338035"/>
        <a:ext cx="1614106" cy="104905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94D251-F1F4-4F64-8822-3E1CF38591F4}" type="datetimeFigureOut">
              <a:rPr lang="en-US" smtClean="0"/>
              <a:t>7/8/2021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4E5F56-FBEA-428D-9798-E2FAA3026565}" type="slidenum">
              <a:rPr lang="en-US" smtClean="0"/>
              <a:t>‹#›</a:t>
            </a:fld>
            <a:endParaRPr lang="en-US"/>
          </a:p>
        </p:txBody>
      </p:sp>
    </p:spTree>
    <p:extLst>
      <p:ext uri="{BB962C8B-B14F-4D97-AF65-F5344CB8AC3E}">
        <p14:creationId xmlns:p14="http://schemas.microsoft.com/office/powerpoint/2010/main" val="427106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A1ACF-DBA4-460E-8657-01793DE2EC11}" type="slidenum">
              <a:rPr lang="en-US" smtClean="0"/>
              <a:t>2</a:t>
            </a:fld>
            <a:endParaRPr lang="en-US"/>
          </a:p>
        </p:txBody>
      </p:sp>
    </p:spTree>
    <p:extLst>
      <p:ext uri="{BB962C8B-B14F-4D97-AF65-F5344CB8AC3E}">
        <p14:creationId xmlns:p14="http://schemas.microsoft.com/office/powerpoint/2010/main" val="18361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Each site implemented Stepping Up unique program to address county needs</a:t>
            </a:r>
          </a:p>
          <a:p>
            <a:endParaRPr lang="en-US" dirty="0"/>
          </a:p>
          <a:p>
            <a:r>
              <a:rPr lang="en-US" dirty="0"/>
              <a:t>A total of 5562 individuals were screened for SMI</a:t>
            </a:r>
          </a:p>
          <a:p>
            <a:r>
              <a:rPr lang="en-US" dirty="0"/>
              <a:t>5032 – inmates screened</a:t>
            </a:r>
          </a:p>
          <a:p>
            <a:r>
              <a:rPr lang="en-US" dirty="0"/>
              <a:t>530 – ER patients screened</a:t>
            </a:r>
          </a:p>
          <a:p>
            <a:endParaRPr lang="en-US" dirty="0"/>
          </a:p>
          <a:p>
            <a:r>
              <a:rPr lang="en-US" dirty="0"/>
              <a:t>A total of 1732 individuals screened positive for SMI</a:t>
            </a:r>
          </a:p>
          <a:p>
            <a:r>
              <a:rPr lang="en-US" dirty="0"/>
              <a:t>1443 inmates screened positive</a:t>
            </a:r>
          </a:p>
          <a:p>
            <a:r>
              <a:rPr lang="en-US" dirty="0"/>
              <a:t>289 ER patients screened positive</a:t>
            </a:r>
          </a:p>
          <a:p>
            <a:endParaRPr lang="en-US" dirty="0"/>
          </a:p>
          <a:p>
            <a:r>
              <a:rPr lang="en-US" dirty="0"/>
              <a:t>All clients that screen positive receive a referral to mental health treatment</a:t>
            </a:r>
          </a:p>
        </p:txBody>
      </p:sp>
      <p:sp>
        <p:nvSpPr>
          <p:cNvPr id="4" name="Slide Number Placeholder 3"/>
          <p:cNvSpPr>
            <a:spLocks noGrp="1"/>
          </p:cNvSpPr>
          <p:nvPr>
            <p:ph type="sldNum" sz="quarter" idx="5"/>
          </p:nvPr>
        </p:nvSpPr>
        <p:spPr/>
        <p:txBody>
          <a:bodyPr/>
          <a:lstStyle/>
          <a:p>
            <a:pPr defTabSz="465887">
              <a:defRPr/>
            </a:pPr>
            <a:fld id="{2C74D217-99CD-44B1-837A-38B745606760}" type="slidenum">
              <a:rPr lang="en-US">
                <a:solidFill>
                  <a:prstClr val="black"/>
                </a:solidFill>
                <a:latin typeface="Calibri" panose="020F0502020204030204"/>
              </a:rPr>
              <a:pPr defTabSz="465887">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97030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ADMH utilized existing funding for $50,000 Case Management and T/TA services which limits the Stepping Up roll out to all counties, funding and support to assist counties that want to implement Stepping Up</a:t>
            </a:r>
          </a:p>
          <a:p>
            <a:endParaRPr lang="en-US" dirty="0"/>
          </a:p>
          <a:p>
            <a:endParaRPr lang="en-US" dirty="0"/>
          </a:p>
          <a:p>
            <a:endParaRPr lang="en-US" dirty="0"/>
          </a:p>
          <a:p>
            <a:r>
              <a:rPr lang="en-US" dirty="0"/>
              <a:t>Individual sites have implemented the Stepping Up Program well such that each individual booked in jail receive a screening (3 criteria)</a:t>
            </a:r>
          </a:p>
        </p:txBody>
      </p:sp>
      <p:sp>
        <p:nvSpPr>
          <p:cNvPr id="4" name="Slide Number Placeholder 3"/>
          <p:cNvSpPr>
            <a:spLocks noGrp="1"/>
          </p:cNvSpPr>
          <p:nvPr>
            <p:ph type="sldNum" sz="quarter" idx="5"/>
          </p:nvPr>
        </p:nvSpPr>
        <p:spPr/>
        <p:txBody>
          <a:bodyPr/>
          <a:lstStyle/>
          <a:p>
            <a:pPr defTabSz="465887">
              <a:defRPr/>
            </a:pPr>
            <a:fld id="{2C74D217-99CD-44B1-837A-38B745606760}" type="slidenum">
              <a:rPr lang="en-US">
                <a:solidFill>
                  <a:prstClr val="black"/>
                </a:solidFill>
                <a:latin typeface="Calibri" panose="020F0502020204030204"/>
              </a:rPr>
              <a:pPr defTabSz="465887">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59261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C16477-BCA8-40CF-BEDB-4A1E2BB07B6B}" type="slidenum">
              <a:rPr lang="en-US" smtClean="0"/>
              <a:t>23</a:t>
            </a:fld>
            <a:endParaRPr lang="en-US"/>
          </a:p>
        </p:txBody>
      </p:sp>
    </p:spTree>
    <p:extLst>
      <p:ext uri="{BB962C8B-B14F-4D97-AF65-F5344CB8AC3E}">
        <p14:creationId xmlns:p14="http://schemas.microsoft.com/office/powerpoint/2010/main" val="306583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A1ACF-DBA4-460E-8657-01793DE2EC11}" type="slidenum">
              <a:rPr lang="en-US" smtClean="0"/>
              <a:t>3</a:t>
            </a:fld>
            <a:endParaRPr lang="en-US"/>
          </a:p>
        </p:txBody>
      </p:sp>
    </p:spTree>
    <p:extLst>
      <p:ext uri="{BB962C8B-B14F-4D97-AF65-F5344CB8AC3E}">
        <p14:creationId xmlns:p14="http://schemas.microsoft.com/office/powerpoint/2010/main" val="115901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A1ACF-DBA4-460E-8657-01793DE2EC11}" type="slidenum">
              <a:rPr lang="en-US" smtClean="0"/>
              <a:t>11</a:t>
            </a:fld>
            <a:endParaRPr lang="en-US"/>
          </a:p>
        </p:txBody>
      </p:sp>
    </p:spTree>
    <p:extLst>
      <p:ext uri="{BB962C8B-B14F-4D97-AF65-F5344CB8AC3E}">
        <p14:creationId xmlns:p14="http://schemas.microsoft.com/office/powerpoint/2010/main" val="94602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A1ACF-DBA4-460E-8657-01793DE2EC11}" type="slidenum">
              <a:rPr lang="en-US" smtClean="0"/>
              <a:t>12</a:t>
            </a:fld>
            <a:endParaRPr lang="en-US"/>
          </a:p>
        </p:txBody>
      </p:sp>
    </p:spTree>
    <p:extLst>
      <p:ext uri="{BB962C8B-B14F-4D97-AF65-F5344CB8AC3E}">
        <p14:creationId xmlns:p14="http://schemas.microsoft.com/office/powerpoint/2010/main" val="32555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MAP with counties, regions, CMHCs, and Crisis Diversion Centers (3)</a:t>
            </a:r>
          </a:p>
          <a:p>
            <a:endParaRPr lang="en-US">
              <a:cs typeface="Calibri"/>
            </a:endParaRPr>
          </a:p>
        </p:txBody>
      </p:sp>
      <p:sp>
        <p:nvSpPr>
          <p:cNvPr id="4" name="Slide Number Placeholder 3"/>
          <p:cNvSpPr>
            <a:spLocks noGrp="1"/>
          </p:cNvSpPr>
          <p:nvPr>
            <p:ph type="sldNum" sz="quarter" idx="5"/>
          </p:nvPr>
        </p:nvSpPr>
        <p:spPr/>
        <p:txBody>
          <a:bodyPr/>
          <a:lstStyle/>
          <a:p>
            <a:fld id="{1DC16477-BCA8-40CF-BEDB-4A1E2BB07B6B}" type="slidenum">
              <a:rPr lang="en-US" smtClean="0"/>
              <a:t>13</a:t>
            </a:fld>
            <a:endParaRPr lang="en-US"/>
          </a:p>
        </p:txBody>
      </p:sp>
    </p:spTree>
    <p:extLst>
      <p:ext uri="{BB962C8B-B14F-4D97-AF65-F5344CB8AC3E}">
        <p14:creationId xmlns:p14="http://schemas.microsoft.com/office/powerpoint/2010/main" val="17248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A1ACF-DBA4-460E-8657-01793DE2EC11}" type="slidenum">
              <a:rPr lang="en-US" smtClean="0"/>
              <a:t>14</a:t>
            </a:fld>
            <a:endParaRPr lang="en-US"/>
          </a:p>
        </p:txBody>
      </p:sp>
    </p:spTree>
    <p:extLst>
      <p:ext uri="{BB962C8B-B14F-4D97-AF65-F5344CB8AC3E}">
        <p14:creationId xmlns:p14="http://schemas.microsoft.com/office/powerpoint/2010/main" val="2519257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A1ACF-DBA4-460E-8657-01793DE2EC11}" type="slidenum">
              <a:rPr lang="en-US" smtClean="0"/>
              <a:t>15</a:t>
            </a:fld>
            <a:endParaRPr lang="en-US"/>
          </a:p>
        </p:txBody>
      </p:sp>
    </p:spTree>
    <p:extLst>
      <p:ext uri="{BB962C8B-B14F-4D97-AF65-F5344CB8AC3E}">
        <p14:creationId xmlns:p14="http://schemas.microsoft.com/office/powerpoint/2010/main" val="319839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MAP with counties, regions, CMHCs, and Crisis Diversion Centers (3) and Region 2 shaded and Rural Crisis Programs </a:t>
            </a:r>
          </a:p>
          <a:p>
            <a:endParaRPr lang="en-US">
              <a:cs typeface="Calibri"/>
            </a:endParaRPr>
          </a:p>
        </p:txBody>
      </p:sp>
      <p:sp>
        <p:nvSpPr>
          <p:cNvPr id="4" name="Slide Number Placeholder 3"/>
          <p:cNvSpPr>
            <a:spLocks noGrp="1"/>
          </p:cNvSpPr>
          <p:nvPr>
            <p:ph type="sldNum" sz="quarter" idx="5"/>
          </p:nvPr>
        </p:nvSpPr>
        <p:spPr/>
        <p:txBody>
          <a:bodyPr/>
          <a:lstStyle/>
          <a:p>
            <a:fld id="{100A1ACF-DBA4-460E-8657-01793DE2EC11}" type="slidenum">
              <a:rPr lang="en-US" smtClean="0"/>
              <a:t>16</a:t>
            </a:fld>
            <a:endParaRPr lang="en-US"/>
          </a:p>
        </p:txBody>
      </p:sp>
    </p:spTree>
    <p:extLst>
      <p:ext uri="{BB962C8B-B14F-4D97-AF65-F5344CB8AC3E}">
        <p14:creationId xmlns:p14="http://schemas.microsoft.com/office/powerpoint/2010/main" val="4129299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The purpose of the program is to provide case management services and establish sustainable system for implementing the Stepping Up framework</a:t>
            </a:r>
          </a:p>
          <a:p>
            <a:pPr defTabSz="949478">
              <a:defRPr/>
            </a:pPr>
            <a:endParaRPr lang="en-US" u="sng" dirty="0">
              <a:solidFill>
                <a:schemeClr val="accent1">
                  <a:lumMod val="75000"/>
                </a:schemeClr>
              </a:solidFill>
            </a:endParaRPr>
          </a:p>
          <a:p>
            <a:pPr defTabSz="949478">
              <a:defRPr/>
            </a:pPr>
            <a:r>
              <a:rPr lang="en-US" dirty="0"/>
              <a:t>The keys to success are working on both the policy and the individual level to build collective impact, provide backbone agency coordination and keep the issue in the forefront in communities, build awareness, and educate the community and key stakeholders. </a:t>
            </a:r>
          </a:p>
          <a:p>
            <a:pPr defTabSz="949478">
              <a:defRPr/>
            </a:pPr>
            <a:endParaRPr lang="en-US" dirty="0"/>
          </a:p>
          <a:p>
            <a:r>
              <a:rPr lang="en-US" dirty="0"/>
              <a:t>It is important to note that this program is not a one size fits all approach. The model is flexible to meet the needs of the individual counties. </a:t>
            </a:r>
          </a:p>
        </p:txBody>
      </p:sp>
      <p:sp>
        <p:nvSpPr>
          <p:cNvPr id="4" name="Slide Number Placeholder 3"/>
          <p:cNvSpPr>
            <a:spLocks noGrp="1"/>
          </p:cNvSpPr>
          <p:nvPr>
            <p:ph type="sldNum" sz="quarter" idx="5"/>
          </p:nvPr>
        </p:nvSpPr>
        <p:spPr/>
        <p:txBody>
          <a:bodyPr/>
          <a:lstStyle/>
          <a:p>
            <a:pPr defTabSz="465887">
              <a:defRPr/>
            </a:pPr>
            <a:fld id="{2C74D217-99CD-44B1-837A-38B745606760}" type="slidenum">
              <a:rPr lang="en-US">
                <a:solidFill>
                  <a:prstClr val="black"/>
                </a:solidFill>
                <a:latin typeface="Calibri" panose="020F0502020204030204"/>
              </a:rPr>
              <a:pPr defTabSz="46588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41472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D46537-207D-4404-9007-71525BA64ED8}"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6426F-A82F-465C-8C4D-8B9B18E71DB8}" type="slidenum">
              <a:rPr lang="en-US" smtClean="0"/>
              <a:t>‹#›</a:t>
            </a:fld>
            <a:endParaRPr lang="en-US"/>
          </a:p>
        </p:txBody>
      </p:sp>
    </p:spTree>
    <p:extLst>
      <p:ext uri="{BB962C8B-B14F-4D97-AF65-F5344CB8AC3E}">
        <p14:creationId xmlns:p14="http://schemas.microsoft.com/office/powerpoint/2010/main" val="111797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46537-207D-4404-9007-71525BA64ED8}" type="datetimeFigureOut">
              <a:rPr lang="en-US" smtClean="0"/>
              <a:t>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A6426F-A82F-465C-8C4D-8B9B18E71DB8}" type="slidenum">
              <a:rPr lang="en-US" smtClean="0"/>
              <a:t>‹#›</a:t>
            </a:fld>
            <a:endParaRPr lang="en-US"/>
          </a:p>
        </p:txBody>
      </p:sp>
    </p:spTree>
    <p:extLst>
      <p:ext uri="{BB962C8B-B14F-4D97-AF65-F5344CB8AC3E}">
        <p14:creationId xmlns:p14="http://schemas.microsoft.com/office/powerpoint/2010/main" val="82774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46537-207D-4404-9007-71525BA64ED8}" type="datetimeFigureOut">
              <a:rPr lang="en-US" smtClean="0"/>
              <a:t>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A6426F-A82F-465C-8C4D-8B9B18E71DB8}" type="slidenum">
              <a:rPr lang="en-US" smtClean="0"/>
              <a:t>‹#›</a:t>
            </a:fld>
            <a:endParaRPr lang="en-US"/>
          </a:p>
        </p:txBody>
      </p:sp>
    </p:spTree>
    <p:extLst>
      <p:ext uri="{BB962C8B-B14F-4D97-AF65-F5344CB8AC3E}">
        <p14:creationId xmlns:p14="http://schemas.microsoft.com/office/powerpoint/2010/main" val="227127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6537-207D-4404-9007-71525BA64ED8}"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6426F-A82F-465C-8C4D-8B9B18E71DB8}" type="slidenum">
              <a:rPr lang="en-US" smtClean="0"/>
              <a:t>‹#›</a:t>
            </a:fld>
            <a:endParaRPr lang="en-US"/>
          </a:p>
        </p:txBody>
      </p:sp>
    </p:spTree>
    <p:extLst>
      <p:ext uri="{BB962C8B-B14F-4D97-AF65-F5344CB8AC3E}">
        <p14:creationId xmlns:p14="http://schemas.microsoft.com/office/powerpoint/2010/main" val="23985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46537-207D-4404-9007-71525BA64ED8}"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6426F-A82F-465C-8C4D-8B9B18E71DB8}" type="slidenum">
              <a:rPr lang="en-US" smtClean="0"/>
              <a:t>‹#›</a:t>
            </a:fld>
            <a:endParaRPr lang="en-US"/>
          </a:p>
        </p:txBody>
      </p:sp>
    </p:spTree>
    <p:extLst>
      <p:ext uri="{BB962C8B-B14F-4D97-AF65-F5344CB8AC3E}">
        <p14:creationId xmlns:p14="http://schemas.microsoft.com/office/powerpoint/2010/main" val="304307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6D46537-207D-4404-9007-71525BA64ED8}" type="datetimeFigureOut">
              <a:rPr lang="en-US" smtClean="0"/>
              <a:t>7/8/2021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BA6426F-A82F-465C-8C4D-8B9B18E71DB8}" type="slidenum">
              <a:rPr lang="en-US" smtClean="0"/>
              <a:t>‹#›</a:t>
            </a:fld>
            <a:endParaRPr lang="en-US"/>
          </a:p>
        </p:txBody>
      </p:sp>
    </p:spTree>
    <p:extLst>
      <p:ext uri="{BB962C8B-B14F-4D97-AF65-F5344CB8AC3E}">
        <p14:creationId xmlns:p14="http://schemas.microsoft.com/office/powerpoint/2010/main" val="258506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6D46537-207D-4404-9007-71525BA64ED8}" type="datetimeFigureOut">
              <a:rPr lang="en-US" smtClean="0"/>
              <a:t>7/8/2021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BA6426F-A82F-465C-8C4D-8B9B18E71DB8}" type="slidenum">
              <a:rPr lang="en-US" smtClean="0"/>
              <a:t>‹#›</a:t>
            </a:fld>
            <a:endParaRPr lang="en-US"/>
          </a:p>
        </p:txBody>
      </p:sp>
    </p:spTree>
    <p:extLst>
      <p:ext uri="{BB962C8B-B14F-4D97-AF65-F5344CB8AC3E}">
        <p14:creationId xmlns:p14="http://schemas.microsoft.com/office/powerpoint/2010/main" val="214594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6D46537-207D-4404-9007-71525BA64ED8}" type="datetimeFigureOut">
              <a:rPr lang="en-US" smtClean="0"/>
              <a:t>7/8/2021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BA6426F-A82F-465C-8C4D-8B9B18E71DB8}" type="slidenum">
              <a:rPr lang="en-US" smtClean="0"/>
              <a:t>‹#›</a:t>
            </a:fld>
            <a:endParaRPr lang="en-US"/>
          </a:p>
        </p:txBody>
      </p:sp>
    </p:spTree>
    <p:extLst>
      <p:ext uri="{BB962C8B-B14F-4D97-AF65-F5344CB8AC3E}">
        <p14:creationId xmlns:p14="http://schemas.microsoft.com/office/powerpoint/2010/main" val="404204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D46537-207D-4404-9007-71525BA64ED8}"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6426F-A82F-465C-8C4D-8B9B18E71DB8}" type="slidenum">
              <a:rPr lang="en-US" smtClean="0"/>
              <a:t>‹#›</a:t>
            </a:fld>
            <a:endParaRPr lang="en-US"/>
          </a:p>
        </p:txBody>
      </p:sp>
    </p:spTree>
    <p:extLst>
      <p:ext uri="{BB962C8B-B14F-4D97-AF65-F5344CB8AC3E}">
        <p14:creationId xmlns:p14="http://schemas.microsoft.com/office/powerpoint/2010/main" val="143256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6D46537-207D-4404-9007-71525BA64ED8}" type="datetimeFigureOut">
              <a:rPr lang="en-US" smtClean="0"/>
              <a:t>7/8/2021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BA6426F-A82F-465C-8C4D-8B9B18E71DB8}" type="slidenum">
              <a:rPr lang="en-US" smtClean="0"/>
              <a:t>‹#›</a:t>
            </a:fld>
            <a:endParaRPr lang="en-US"/>
          </a:p>
        </p:txBody>
      </p:sp>
    </p:spTree>
    <p:extLst>
      <p:ext uri="{BB962C8B-B14F-4D97-AF65-F5344CB8AC3E}">
        <p14:creationId xmlns:p14="http://schemas.microsoft.com/office/powerpoint/2010/main" val="110585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6D46537-207D-4404-9007-71525BA64ED8}" type="datetimeFigureOut">
              <a:rPr lang="en-US" smtClean="0"/>
              <a:t>7/8/2021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BA6426F-A82F-465C-8C4D-8B9B18E71DB8}" type="slidenum">
              <a:rPr lang="en-US" smtClean="0"/>
              <a:t>‹#›</a:t>
            </a:fld>
            <a:endParaRPr lang="en-US"/>
          </a:p>
        </p:txBody>
      </p:sp>
    </p:spTree>
    <p:extLst>
      <p:ext uri="{BB962C8B-B14F-4D97-AF65-F5344CB8AC3E}">
        <p14:creationId xmlns:p14="http://schemas.microsoft.com/office/powerpoint/2010/main" val="268208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6D46537-207D-4404-9007-71525BA64ED8}" type="datetimeFigureOut">
              <a:rPr lang="en-US" smtClean="0"/>
              <a:t>7/8/2021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1BA6426F-A82F-465C-8C4D-8B9B18E71DB8}" type="slidenum">
              <a:rPr lang="en-US" smtClean="0"/>
              <a:t>‹#›</a:t>
            </a:fld>
            <a:endParaRPr lang="en-US"/>
          </a:p>
        </p:txBody>
      </p:sp>
    </p:spTree>
    <p:extLst>
      <p:ext uri="{BB962C8B-B14F-4D97-AF65-F5344CB8AC3E}">
        <p14:creationId xmlns:p14="http://schemas.microsoft.com/office/powerpoint/2010/main" val="351899786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image" Target="../media/image18.t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A6A8-87CB-4203-B78D-FDE85CA5D805}"/>
              </a:ext>
            </a:extLst>
          </p:cNvPr>
          <p:cNvSpPr>
            <a:spLocks noGrp="1"/>
          </p:cNvSpPr>
          <p:nvPr>
            <p:ph type="ctrTitle"/>
          </p:nvPr>
        </p:nvSpPr>
        <p:spPr/>
        <p:txBody>
          <a:bodyPr/>
          <a:lstStyle/>
          <a:p>
            <a:r>
              <a:rPr lang="en-US" dirty="0"/>
              <a:t>FY</a:t>
            </a:r>
            <a:r>
              <a:rPr lang="en-US" sz="5400" dirty="0">
                <a:latin typeface="Trebuchet MS"/>
              </a:rPr>
              <a:t>21</a:t>
            </a:r>
            <a:r>
              <a:rPr lang="en-US" dirty="0"/>
              <a:t> Mental Health Update</a:t>
            </a:r>
          </a:p>
        </p:txBody>
      </p:sp>
      <p:sp>
        <p:nvSpPr>
          <p:cNvPr id="6" name="Subtitle 5">
            <a:extLst>
              <a:ext uri="{FF2B5EF4-FFF2-40B4-BE49-F238E27FC236}">
                <a16:creationId xmlns:a16="http://schemas.microsoft.com/office/drawing/2014/main" id="{ABEA3DB7-1818-4576-B767-0B76AEF27AE8}"/>
              </a:ext>
            </a:extLst>
          </p:cNvPr>
          <p:cNvSpPr>
            <a:spLocks noGrp="1"/>
          </p:cNvSpPr>
          <p:nvPr>
            <p:ph type="subTitle" idx="1"/>
          </p:nvPr>
        </p:nvSpPr>
        <p:spPr/>
        <p:txBody>
          <a:bodyPr>
            <a:normAutofit fontScale="62500" lnSpcReduction="20000"/>
          </a:bodyPr>
          <a:lstStyle/>
          <a:p>
            <a:pPr algn="r"/>
            <a:r>
              <a:rPr lang="en-US" sz="2400" dirty="0"/>
              <a:t>Kimberly G. Boswell, Commissioner</a:t>
            </a:r>
          </a:p>
          <a:p>
            <a:pPr algn="r"/>
            <a:r>
              <a:rPr lang="en-US" sz="2400" dirty="0"/>
              <a:t>Alabama Department of Mental Health</a:t>
            </a:r>
          </a:p>
          <a:p>
            <a:pPr algn="r"/>
            <a:r>
              <a:rPr lang="en-US" sz="2000" dirty="0"/>
              <a:t> July 9</a:t>
            </a:r>
            <a:r>
              <a:rPr lang="en-US" sz="1800" dirty="0">
                <a:latin typeface="Trebuchet MS"/>
              </a:rPr>
              <a:t>, 2021</a:t>
            </a:r>
          </a:p>
        </p:txBody>
      </p:sp>
      <p:pic>
        <p:nvPicPr>
          <p:cNvPr id="4" name="Picture 4" descr="Seal_scalable_white_300-01.png">
            <a:extLst>
              <a:ext uri="{FF2B5EF4-FFF2-40B4-BE49-F238E27FC236}">
                <a16:creationId xmlns:a16="http://schemas.microsoft.com/office/drawing/2014/main" id="{FABFF1AF-BA47-4A80-99DA-E2AF51D5476C}"/>
              </a:ext>
            </a:extLst>
          </p:cNvPr>
          <p:cNvPicPr>
            <a:picLocks noChangeAspect="1"/>
          </p:cNvPicPr>
          <p:nvPr/>
        </p:nvPicPr>
        <p:blipFill>
          <a:blip r:embed="rId2">
            <a:duotone>
              <a:prstClr val="black"/>
              <a:schemeClr val="accent5">
                <a:tint val="45000"/>
                <a:satMod val="400000"/>
              </a:schemeClr>
            </a:duotone>
          </a:blip>
          <a:stretch>
            <a:fillRect/>
          </a:stretch>
        </p:blipFill>
        <p:spPr>
          <a:xfrm>
            <a:off x="9868920" y="1280242"/>
            <a:ext cx="2148758" cy="2148758"/>
          </a:xfrm>
          <a:prstGeom prst="rect">
            <a:avLst/>
          </a:prstGeom>
          <a:noFill/>
          <a:ln>
            <a:noFill/>
          </a:ln>
        </p:spPr>
      </p:pic>
    </p:spTree>
    <p:extLst>
      <p:ext uri="{BB962C8B-B14F-4D97-AF65-F5344CB8AC3E}">
        <p14:creationId xmlns:p14="http://schemas.microsoft.com/office/powerpoint/2010/main" val="4259743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DE33-CBA3-48C5-9C9E-BD40CB41AB72}"/>
              </a:ext>
            </a:extLst>
          </p:cNvPr>
          <p:cNvSpPr>
            <a:spLocks noGrp="1"/>
          </p:cNvSpPr>
          <p:nvPr>
            <p:ph type="title"/>
          </p:nvPr>
        </p:nvSpPr>
        <p:spPr/>
        <p:txBody>
          <a:bodyPr/>
          <a:lstStyle/>
          <a:p>
            <a:pPr algn="ctr"/>
            <a:r>
              <a:rPr lang="en-US" dirty="0"/>
              <a:t>CRISIS NOW</a:t>
            </a:r>
            <a:br>
              <a:rPr lang="en-US" dirty="0"/>
            </a:br>
            <a:r>
              <a:rPr lang="en-US" dirty="0"/>
              <a:t>Transforming Crisis Services In Alabama</a:t>
            </a:r>
          </a:p>
        </p:txBody>
      </p:sp>
      <p:sp>
        <p:nvSpPr>
          <p:cNvPr id="3" name="Content Placeholder 2">
            <a:extLst>
              <a:ext uri="{FF2B5EF4-FFF2-40B4-BE49-F238E27FC236}">
                <a16:creationId xmlns:a16="http://schemas.microsoft.com/office/drawing/2014/main" id="{2A30BAE5-8757-442E-841F-BB4224BD4D19}"/>
              </a:ext>
            </a:extLst>
          </p:cNvPr>
          <p:cNvSpPr>
            <a:spLocks noGrp="1"/>
          </p:cNvSpPr>
          <p:nvPr>
            <p:ph idx="1"/>
          </p:nvPr>
        </p:nvSpPr>
        <p:spPr/>
        <p:txBody>
          <a:bodyPr>
            <a:normAutofit fontScale="85000" lnSpcReduction="10000"/>
          </a:bodyPr>
          <a:lstStyle/>
          <a:p>
            <a:pPr marL="0" indent="0" algn="ctr" fontAlgn="base">
              <a:buNone/>
            </a:pPr>
            <a:r>
              <a:rPr lang="en-US" sz="2900" b="1" cap="all" dirty="0"/>
              <a:t>FOUR CORE ELEMENTS FOR TRANSFORMING CRISIS SERVICES</a:t>
            </a:r>
          </a:p>
          <a:p>
            <a:pPr fontAlgn="base"/>
            <a:r>
              <a:rPr lang="en-US" b="1" cap="all" dirty="0"/>
              <a:t>CRISIS STABILIZATION PROGRAMS </a:t>
            </a:r>
            <a:r>
              <a:rPr lang="en-US" b="1" cap="all" dirty="0">
                <a:solidFill>
                  <a:srgbClr val="FF0000"/>
                </a:solidFill>
              </a:rPr>
              <a:t>(Crisis Diversion Centers)</a:t>
            </a:r>
          </a:p>
          <a:p>
            <a:pPr lvl="1" fontAlgn="base"/>
            <a:r>
              <a:rPr lang="en-US" dirty="0"/>
              <a:t> These programs offer short-term “sub-acute” care for individuals who need support and observation, but not ED holds or medical inpatient stay, at lower costs and without the overhead of hospital-based acute care.</a:t>
            </a:r>
          </a:p>
          <a:p>
            <a:pPr fontAlgn="base"/>
            <a:r>
              <a:rPr lang="en-US" b="1" cap="all" dirty="0"/>
              <a:t>24/7 MOBILE CRISIS </a:t>
            </a:r>
            <a:r>
              <a:rPr lang="en-US" b="1" cap="all" dirty="0">
                <a:solidFill>
                  <a:srgbClr val="FF0000"/>
                </a:solidFill>
              </a:rPr>
              <a:t>(Rural Crisis Projects)</a:t>
            </a:r>
          </a:p>
          <a:p>
            <a:pPr lvl="1" fontAlgn="base"/>
            <a:r>
              <a:rPr lang="en-US" dirty="0"/>
              <a:t> Mobile crisis offers outreach and support where people in crisis are. Programs should include contractually required response times and medical backup.</a:t>
            </a:r>
          </a:p>
          <a:p>
            <a:pPr fontAlgn="base"/>
            <a:r>
              <a:rPr lang="en-US" b="1" cap="all" dirty="0"/>
              <a:t>ESSENTIAL PRINCIPLES &amp; PRACTICES </a:t>
            </a:r>
            <a:r>
              <a:rPr lang="en-US" b="1" cap="all" dirty="0">
                <a:solidFill>
                  <a:srgbClr val="FF0000"/>
                </a:solidFill>
              </a:rPr>
              <a:t>(required for all components)</a:t>
            </a:r>
          </a:p>
          <a:p>
            <a:pPr lvl="1" fontAlgn="base"/>
            <a:r>
              <a:rPr lang="en-US" dirty="0"/>
              <a:t> These must include a recovery orientation, trauma-informed care, significant use of peer staff, a commitment to Zero Suicide/Suicide Safer Care, strong commitments to safety for consumers and staff, and collaboration with law enforcement.</a:t>
            </a:r>
          </a:p>
          <a:p>
            <a:pPr fontAlgn="base"/>
            <a:r>
              <a:rPr lang="en-US" b="1" cap="all" dirty="0"/>
              <a:t>HIGH-TECH CRISIS CALL CENTERS </a:t>
            </a:r>
            <a:r>
              <a:rPr lang="en-US" b="1" cap="all" dirty="0">
                <a:solidFill>
                  <a:srgbClr val="FF0000"/>
                </a:solidFill>
              </a:rPr>
              <a:t>(9-8-8 Study Commission)</a:t>
            </a:r>
          </a:p>
          <a:p>
            <a:pPr lvl="1" fontAlgn="base"/>
            <a:r>
              <a:rPr lang="en-US" dirty="0"/>
              <a:t>These programs use technology for real-time coordination across a system of care and leverage big data for performance improvement and accountability across systems. At the same time, they provide high-touch support to individuals and families in crisis.</a:t>
            </a:r>
          </a:p>
          <a:p>
            <a:pPr lvl="1" fontAlgn="base"/>
            <a:endParaRPr lang="en-US" dirty="0"/>
          </a:p>
          <a:p>
            <a:endParaRPr lang="en-US" dirty="0"/>
          </a:p>
        </p:txBody>
      </p:sp>
      <p:sp>
        <p:nvSpPr>
          <p:cNvPr id="4" name="Slide Number Placeholder 3">
            <a:extLst>
              <a:ext uri="{FF2B5EF4-FFF2-40B4-BE49-F238E27FC236}">
                <a16:creationId xmlns:a16="http://schemas.microsoft.com/office/drawing/2014/main" id="{74C9530B-B0DA-44CE-812A-CF3E9CE5A12E}"/>
              </a:ext>
            </a:extLst>
          </p:cNvPr>
          <p:cNvSpPr>
            <a:spLocks noGrp="1"/>
          </p:cNvSpPr>
          <p:nvPr>
            <p:ph type="sldNum" sz="quarter" idx="12"/>
          </p:nvPr>
        </p:nvSpPr>
        <p:spPr/>
        <p:txBody>
          <a:bodyPr/>
          <a:lstStyle/>
          <a:p>
            <a:fld id="{4F5D74B0-C827-4B3E-8D4E-C050DC3C09DA}" type="slidenum">
              <a:rPr lang="en-US" smtClean="0"/>
              <a:t>10</a:t>
            </a:fld>
            <a:endParaRPr lang="en-US"/>
          </a:p>
        </p:txBody>
      </p:sp>
    </p:spTree>
    <p:extLst>
      <p:ext uri="{BB962C8B-B14F-4D97-AF65-F5344CB8AC3E}">
        <p14:creationId xmlns:p14="http://schemas.microsoft.com/office/powerpoint/2010/main" val="2361343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A518B3-A261-480A-B7A8-B1518074D944}"/>
              </a:ext>
            </a:extLst>
          </p:cNvPr>
          <p:cNvSpPr>
            <a:spLocks noGrp="1"/>
          </p:cNvSpPr>
          <p:nvPr>
            <p:ph type="title"/>
          </p:nvPr>
        </p:nvSpPr>
        <p:spPr/>
        <p:txBody>
          <a:bodyPr/>
          <a:lstStyle/>
          <a:p>
            <a:r>
              <a:rPr lang="en-US" dirty="0"/>
              <a:t>Crisis Diversion</a:t>
            </a:r>
          </a:p>
        </p:txBody>
      </p:sp>
      <p:sp>
        <p:nvSpPr>
          <p:cNvPr id="3" name="Content Placeholder 2"/>
          <p:cNvSpPr>
            <a:spLocks noGrp="1"/>
          </p:cNvSpPr>
          <p:nvPr>
            <p:ph idx="1"/>
          </p:nvPr>
        </p:nvSpPr>
        <p:spPr/>
        <p:txBody>
          <a:bodyPr>
            <a:normAutofit/>
          </a:bodyPr>
          <a:lstStyle/>
          <a:p>
            <a:pPr marL="0" indent="0">
              <a:buNone/>
            </a:pPr>
            <a:r>
              <a:rPr lang="en-US" sz="3000" b="1" dirty="0">
                <a:solidFill>
                  <a:schemeClr val="tx2"/>
                </a:solidFill>
              </a:rPr>
              <a:t>Core Components of the Diversion Center</a:t>
            </a:r>
          </a:p>
          <a:p>
            <a:r>
              <a:rPr lang="en-US" sz="2800" dirty="0">
                <a:solidFill>
                  <a:schemeClr val="tx2"/>
                </a:solidFill>
                <a:latin typeface="Trebuchet MS"/>
              </a:rPr>
              <a:t>24/7/365</a:t>
            </a:r>
            <a:r>
              <a:rPr lang="en-US" sz="2800" dirty="0">
                <a:solidFill>
                  <a:schemeClr val="tx2"/>
                </a:solidFill>
              </a:rPr>
              <a:t> Access, Assessment, Linkage</a:t>
            </a:r>
          </a:p>
          <a:p>
            <a:r>
              <a:rPr lang="en-US" sz="2800" dirty="0">
                <a:solidFill>
                  <a:schemeClr val="tx2"/>
                </a:solidFill>
              </a:rPr>
              <a:t>Temporary Observation (</a:t>
            </a:r>
            <a:r>
              <a:rPr lang="en-US" sz="2800" dirty="0">
                <a:solidFill>
                  <a:schemeClr val="tx2"/>
                </a:solidFill>
                <a:latin typeface="Trebuchet MS"/>
              </a:rPr>
              <a:t>23</a:t>
            </a:r>
            <a:r>
              <a:rPr lang="en-US" sz="2800" dirty="0">
                <a:solidFill>
                  <a:schemeClr val="tx2"/>
                </a:solidFill>
              </a:rPr>
              <a:t> hours)</a:t>
            </a:r>
          </a:p>
          <a:p>
            <a:r>
              <a:rPr lang="en-US" sz="2800" dirty="0">
                <a:solidFill>
                  <a:schemeClr val="tx2"/>
                </a:solidFill>
              </a:rPr>
              <a:t>Extended Observation (&lt;</a:t>
            </a:r>
            <a:r>
              <a:rPr lang="en-US" sz="2800" dirty="0">
                <a:solidFill>
                  <a:schemeClr val="tx2"/>
                </a:solidFill>
                <a:latin typeface="Trebuchet MS"/>
              </a:rPr>
              <a:t>7</a:t>
            </a:r>
            <a:r>
              <a:rPr lang="en-US" sz="2800" dirty="0">
                <a:solidFill>
                  <a:schemeClr val="tx2"/>
                </a:solidFill>
              </a:rPr>
              <a:t> days)</a:t>
            </a:r>
          </a:p>
          <a:p>
            <a:r>
              <a:rPr lang="en-US" sz="2800" dirty="0">
                <a:solidFill>
                  <a:schemeClr val="tx2"/>
                </a:solidFill>
              </a:rPr>
              <a:t>Collaboration with specialty providers</a:t>
            </a:r>
          </a:p>
          <a:p>
            <a:pPr marL="688975" lvl="1" indent="-226695"/>
            <a:r>
              <a:rPr lang="en-US" sz="2600" dirty="0">
                <a:solidFill>
                  <a:schemeClr val="tx2"/>
                </a:solidFill>
              </a:rPr>
              <a:t>Intellectual/Developmental Disability, Deaf Services, Substance Use Disorder</a:t>
            </a:r>
          </a:p>
        </p:txBody>
      </p:sp>
      <p:sp>
        <p:nvSpPr>
          <p:cNvPr id="4" name="Slide Number Placeholder 3">
            <a:extLst>
              <a:ext uri="{FF2B5EF4-FFF2-40B4-BE49-F238E27FC236}">
                <a16:creationId xmlns:a16="http://schemas.microsoft.com/office/drawing/2014/main" id="{209A658B-F5F3-4325-844E-623B7B44DA7A}"/>
              </a:ext>
            </a:extLst>
          </p:cNvPr>
          <p:cNvSpPr>
            <a:spLocks noGrp="1"/>
          </p:cNvSpPr>
          <p:nvPr>
            <p:ph type="sldNum" sz="quarter" idx="12"/>
          </p:nvPr>
        </p:nvSpPr>
        <p:spPr/>
        <p:txBody>
          <a:bodyPr/>
          <a:lstStyle/>
          <a:p>
            <a:fld id="{D2229588-3494-4D6F-BB52-6B68F1CE7A6C}" type="slidenum">
              <a:rPr lang="en-US" smtClean="0"/>
              <a:t>11</a:t>
            </a:fld>
            <a:endParaRPr lang="en-US"/>
          </a:p>
        </p:txBody>
      </p:sp>
    </p:spTree>
    <p:extLst>
      <p:ext uri="{BB962C8B-B14F-4D97-AF65-F5344CB8AC3E}">
        <p14:creationId xmlns:p14="http://schemas.microsoft.com/office/powerpoint/2010/main" val="3930412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lumMod val="95000"/>
                    <a:lumOff val="5000"/>
                  </a:schemeClr>
                </a:solidFill>
              </a:rPr>
              <a:t>RFP Core (Mandatory) Components</a:t>
            </a:r>
          </a:p>
        </p:txBody>
      </p:sp>
      <p:sp>
        <p:nvSpPr>
          <p:cNvPr id="3" name="Content Placeholder 2"/>
          <p:cNvSpPr>
            <a:spLocks noGrp="1"/>
          </p:cNvSpPr>
          <p:nvPr>
            <p:ph idx="1"/>
          </p:nvPr>
        </p:nvSpPr>
        <p:spPr/>
        <p:txBody>
          <a:bodyPr>
            <a:normAutofit/>
          </a:bodyPr>
          <a:lstStyle/>
          <a:p>
            <a:pPr marL="0" indent="0">
              <a:buNone/>
            </a:pPr>
            <a:r>
              <a:rPr lang="en-US" sz="3200" b="1" dirty="0">
                <a:solidFill>
                  <a:schemeClr val="tx1">
                    <a:lumMod val="95000"/>
                    <a:lumOff val="5000"/>
                  </a:schemeClr>
                </a:solidFill>
              </a:rPr>
              <a:t>Community Collaborative</a:t>
            </a:r>
          </a:p>
          <a:p>
            <a:r>
              <a:rPr lang="en-US" sz="3200" dirty="0">
                <a:solidFill>
                  <a:schemeClr val="tx1">
                    <a:lumMod val="95000"/>
                    <a:lumOff val="5000"/>
                  </a:schemeClr>
                </a:solidFill>
              </a:rPr>
              <a:t>Crisis Focused Community Collaborative (i.e.,)</a:t>
            </a:r>
          </a:p>
          <a:p>
            <a:pPr lvl="1"/>
            <a:r>
              <a:rPr lang="en-US" sz="3200" dirty="0">
                <a:solidFill>
                  <a:schemeClr val="tx1">
                    <a:lumMod val="95000"/>
                    <a:lumOff val="5000"/>
                  </a:schemeClr>
                </a:solidFill>
              </a:rPr>
              <a:t>Law Enforcement </a:t>
            </a:r>
          </a:p>
          <a:p>
            <a:pPr lvl="1"/>
            <a:r>
              <a:rPr lang="en-US" sz="3200" dirty="0">
                <a:solidFill>
                  <a:schemeClr val="tx1">
                    <a:lumMod val="95000"/>
                    <a:lumOff val="5000"/>
                  </a:schemeClr>
                </a:solidFill>
              </a:rPr>
              <a:t>Hospitals/EDs</a:t>
            </a:r>
          </a:p>
          <a:p>
            <a:pPr lvl="1"/>
            <a:r>
              <a:rPr lang="en-US" sz="3200" dirty="0">
                <a:solidFill>
                  <a:schemeClr val="tx1">
                    <a:lumMod val="95000"/>
                    <a:lumOff val="5000"/>
                  </a:schemeClr>
                </a:solidFill>
              </a:rPr>
              <a:t>MH &amp; SUD Providers</a:t>
            </a:r>
          </a:p>
          <a:p>
            <a:pPr lvl="1"/>
            <a:r>
              <a:rPr lang="en-US" sz="3200" dirty="0">
                <a:solidFill>
                  <a:schemeClr val="tx1">
                    <a:lumMod val="95000"/>
                    <a:lumOff val="5000"/>
                  </a:schemeClr>
                </a:solidFill>
              </a:rPr>
              <a:t>IDD Providers</a:t>
            </a:r>
          </a:p>
          <a:p>
            <a:pPr lvl="1"/>
            <a:r>
              <a:rPr lang="en-US" sz="3200" dirty="0">
                <a:solidFill>
                  <a:schemeClr val="tx1">
                    <a:lumMod val="95000"/>
                    <a:lumOff val="5000"/>
                  </a:schemeClr>
                </a:solidFill>
              </a:rPr>
              <a:t>Elected officials</a:t>
            </a:r>
          </a:p>
        </p:txBody>
      </p:sp>
      <p:sp>
        <p:nvSpPr>
          <p:cNvPr id="4" name="Slide Number Placeholder 3">
            <a:extLst>
              <a:ext uri="{FF2B5EF4-FFF2-40B4-BE49-F238E27FC236}">
                <a16:creationId xmlns:a16="http://schemas.microsoft.com/office/drawing/2014/main" id="{361210D2-FA92-40D7-935D-368E7AED73C8}"/>
              </a:ext>
            </a:extLst>
          </p:cNvPr>
          <p:cNvSpPr>
            <a:spLocks noGrp="1"/>
          </p:cNvSpPr>
          <p:nvPr>
            <p:ph type="sldNum" sz="quarter" idx="12"/>
          </p:nvPr>
        </p:nvSpPr>
        <p:spPr/>
        <p:txBody>
          <a:bodyPr/>
          <a:lstStyle/>
          <a:p>
            <a:fld id="{D2229588-3494-4D6F-BB52-6B68F1CE7A6C}" type="slidenum">
              <a:rPr lang="en-US" smtClean="0"/>
              <a:t>12</a:t>
            </a:fld>
            <a:endParaRPr lang="en-US" dirty="0"/>
          </a:p>
        </p:txBody>
      </p:sp>
    </p:spTree>
    <p:extLst>
      <p:ext uri="{BB962C8B-B14F-4D97-AF65-F5344CB8AC3E}">
        <p14:creationId xmlns:p14="http://schemas.microsoft.com/office/powerpoint/2010/main" val="98254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1F913D8-A412-4275-B335-A92A7260FA57}"/>
              </a:ext>
            </a:extLst>
          </p:cNvPr>
          <p:cNvSpPr>
            <a:spLocks noGrp="1"/>
          </p:cNvSpPr>
          <p:nvPr>
            <p:ph type="sldNum" sz="quarter" idx="12"/>
          </p:nvPr>
        </p:nvSpPr>
        <p:spPr/>
        <p:txBody>
          <a:bodyPr/>
          <a:lstStyle/>
          <a:p>
            <a:fld id="{D2229588-3494-4D6F-BB52-6B68F1CE7A6C}" type="slidenum">
              <a:rPr lang="en-US" smtClean="0"/>
              <a:t>13</a:t>
            </a:fld>
            <a:endParaRPr lang="en-US"/>
          </a:p>
        </p:txBody>
      </p:sp>
      <p:sp>
        <p:nvSpPr>
          <p:cNvPr id="4" name="TextBox 3">
            <a:extLst>
              <a:ext uri="{FF2B5EF4-FFF2-40B4-BE49-F238E27FC236}">
                <a16:creationId xmlns:a16="http://schemas.microsoft.com/office/drawing/2014/main" id="{C2C98418-3544-41B9-9332-757BFF83AA35}"/>
              </a:ext>
            </a:extLst>
          </p:cNvPr>
          <p:cNvSpPr txBox="1"/>
          <p:nvPr/>
        </p:nvSpPr>
        <p:spPr>
          <a:xfrm>
            <a:off x="8857673" y="674255"/>
            <a:ext cx="2501678" cy="369332"/>
          </a:xfrm>
          <a:prstGeom prst="rect">
            <a:avLst/>
          </a:prstGeom>
          <a:noFill/>
        </p:spPr>
        <p:txBody>
          <a:bodyPr wrap="square" lIns="91440" tIns="45720" rIns="91440" bIns="45720" rtlCol="0" anchor="t">
            <a:spAutoFit/>
          </a:bodyPr>
          <a:lstStyle/>
          <a:p>
            <a:endParaRPr lang="en-US"/>
          </a:p>
        </p:txBody>
      </p:sp>
      <p:pic>
        <p:nvPicPr>
          <p:cNvPr id="5" name="Picture 4" descr="CDC2021-01.png">
            <a:extLst>
              <a:ext uri="{FF2B5EF4-FFF2-40B4-BE49-F238E27FC236}">
                <a16:creationId xmlns:a16="http://schemas.microsoft.com/office/drawing/2014/main" id="{E0E82B39-4B20-4B16-ADC2-41A42BE4DBFC}"/>
              </a:ext>
            </a:extLst>
          </p:cNvPr>
          <p:cNvPicPr>
            <a:picLocks noChangeAspect="1"/>
          </p:cNvPicPr>
          <p:nvPr/>
        </p:nvPicPr>
        <p:blipFill>
          <a:blip r:embed="rId3"/>
          <a:srcRect/>
          <a:stretch/>
        </p:blipFill>
        <p:spPr>
          <a:xfrm>
            <a:off x="4206240" y="1826"/>
            <a:ext cx="6880512" cy="6858252"/>
          </a:xfrm>
          <a:prstGeom prst="rect">
            <a:avLst/>
          </a:prstGeom>
        </p:spPr>
      </p:pic>
      <p:sp>
        <p:nvSpPr>
          <p:cNvPr id="7" name="Title 1">
            <a:extLst>
              <a:ext uri="{FF2B5EF4-FFF2-40B4-BE49-F238E27FC236}">
                <a16:creationId xmlns:a16="http://schemas.microsoft.com/office/drawing/2014/main" id="{8234CA54-D592-48E6-A151-D9DD2EB3383B}"/>
              </a:ext>
            </a:extLst>
          </p:cNvPr>
          <p:cNvSpPr txBox="1">
            <a:spLocks/>
          </p:cNvSpPr>
          <p:nvPr/>
        </p:nvSpPr>
        <p:spPr>
          <a:xfrm>
            <a:off x="182880" y="1005840"/>
            <a:ext cx="3108960" cy="49377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t>Crisis Diversion Center</a:t>
            </a:r>
          </a:p>
          <a:p>
            <a:endParaRPr lang="en-US" sz="3000">
              <a:ea typeface="+mj-lt"/>
              <a:cs typeface="+mj-lt"/>
            </a:endParaRPr>
          </a:p>
          <a:p>
            <a:r>
              <a:rPr lang="en-US" sz="3000">
                <a:ea typeface="+mj-lt"/>
                <a:cs typeface="+mj-lt"/>
              </a:rPr>
              <a:t>FY</a:t>
            </a:r>
            <a:r>
              <a:rPr lang="en-US" sz="2800">
                <a:latin typeface="Trebuchet MS"/>
              </a:rPr>
              <a:t>21</a:t>
            </a:r>
            <a:r>
              <a:rPr lang="en-US" sz="3000">
                <a:ea typeface="+mj-lt"/>
                <a:cs typeface="+mj-lt"/>
              </a:rPr>
              <a:t> Update:</a:t>
            </a:r>
            <a:br>
              <a:rPr lang="en-US" sz="3000">
                <a:ea typeface="+mj-lt"/>
                <a:cs typeface="+mj-lt"/>
              </a:rPr>
            </a:br>
            <a:r>
              <a:rPr lang="en-US" sz="3000">
                <a:ea typeface="+mj-lt"/>
                <a:cs typeface="+mj-lt"/>
              </a:rPr>
              <a:t>RFP Awards and Counties Served</a:t>
            </a:r>
            <a:endParaRPr lang="en-US" sz="3000"/>
          </a:p>
        </p:txBody>
      </p:sp>
    </p:spTree>
    <p:extLst>
      <p:ext uri="{BB962C8B-B14F-4D97-AF65-F5344CB8AC3E}">
        <p14:creationId xmlns:p14="http://schemas.microsoft.com/office/powerpoint/2010/main" val="333705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95000"/>
                    <a:lumOff val="5000"/>
                  </a:schemeClr>
                </a:solidFill>
              </a:rPr>
              <a:t>Rural CMHC Crisis Care Potential Components</a:t>
            </a:r>
          </a:p>
        </p:txBody>
      </p:sp>
      <p:sp>
        <p:nvSpPr>
          <p:cNvPr id="3" name="Content Placeholder 2"/>
          <p:cNvSpPr>
            <a:spLocks noGrp="1"/>
          </p:cNvSpPr>
          <p:nvPr>
            <p:ph idx="1"/>
          </p:nvPr>
        </p:nvSpPr>
        <p:spPr/>
        <p:txBody>
          <a:bodyPr>
            <a:normAutofit fontScale="92500" lnSpcReduction="10000"/>
          </a:bodyPr>
          <a:lstStyle/>
          <a:p>
            <a:r>
              <a:rPr lang="en-US" b="1" dirty="0">
                <a:solidFill>
                  <a:schemeClr val="tx1">
                    <a:lumMod val="95000"/>
                    <a:lumOff val="5000"/>
                  </a:schemeClr>
                </a:solidFill>
              </a:rPr>
              <a:t>Mobile Crisis</a:t>
            </a:r>
          </a:p>
          <a:p>
            <a:pPr lvl="1"/>
            <a:r>
              <a:rPr lang="en-US" dirty="0">
                <a:solidFill>
                  <a:schemeClr val="tx1">
                    <a:lumMod val="95000"/>
                    <a:lumOff val="5000"/>
                  </a:schemeClr>
                </a:solidFill>
              </a:rPr>
              <a:t>Expanded by each CMCH</a:t>
            </a:r>
          </a:p>
          <a:p>
            <a:pPr lvl="1"/>
            <a:r>
              <a:rPr lang="en-US" dirty="0">
                <a:solidFill>
                  <a:schemeClr val="tx1">
                    <a:lumMod val="95000"/>
                    <a:lumOff val="5000"/>
                  </a:schemeClr>
                </a:solidFill>
              </a:rPr>
              <a:t>24/7/365 Access</a:t>
            </a:r>
          </a:p>
          <a:p>
            <a:r>
              <a:rPr lang="en-US" b="1" dirty="0">
                <a:solidFill>
                  <a:schemeClr val="tx1">
                    <a:lumMod val="95000"/>
                    <a:lumOff val="5000"/>
                  </a:schemeClr>
                </a:solidFill>
              </a:rPr>
              <a:t>Co-Response</a:t>
            </a:r>
          </a:p>
          <a:p>
            <a:pPr lvl="1"/>
            <a:r>
              <a:rPr lang="en-US" dirty="0">
                <a:solidFill>
                  <a:schemeClr val="tx1">
                    <a:lumMod val="95000"/>
                    <a:lumOff val="5000"/>
                  </a:schemeClr>
                </a:solidFill>
              </a:rPr>
              <a:t>With law enforcement &amp;/or EMS</a:t>
            </a:r>
          </a:p>
          <a:p>
            <a:pPr lvl="1"/>
            <a:r>
              <a:rPr lang="en-US" dirty="0">
                <a:solidFill>
                  <a:schemeClr val="tx1">
                    <a:lumMod val="95000"/>
                    <a:lumOff val="5000"/>
                  </a:schemeClr>
                </a:solidFill>
              </a:rPr>
              <a:t>Both on-site &amp; virtual to maximize availability </a:t>
            </a:r>
          </a:p>
          <a:p>
            <a:r>
              <a:rPr lang="en-US" b="1" dirty="0">
                <a:solidFill>
                  <a:schemeClr val="tx1">
                    <a:lumMod val="95000"/>
                    <a:lumOff val="5000"/>
                  </a:schemeClr>
                </a:solidFill>
              </a:rPr>
              <a:t>Crisis Peer Support</a:t>
            </a:r>
          </a:p>
          <a:p>
            <a:pPr lvl="1"/>
            <a:r>
              <a:rPr lang="en-US" dirty="0">
                <a:solidFill>
                  <a:schemeClr val="tx1">
                    <a:lumMod val="95000"/>
                    <a:lumOff val="5000"/>
                  </a:schemeClr>
                </a:solidFill>
              </a:rPr>
              <a:t>Promotes recovery-oriented crisis care</a:t>
            </a:r>
          </a:p>
          <a:p>
            <a:r>
              <a:rPr lang="en-US" b="1" dirty="0">
                <a:solidFill>
                  <a:schemeClr val="tx1">
                    <a:lumMod val="95000"/>
                    <a:lumOff val="5000"/>
                  </a:schemeClr>
                </a:solidFill>
              </a:rPr>
              <a:t>Crisis Case Management</a:t>
            </a:r>
          </a:p>
          <a:p>
            <a:pPr lvl="1"/>
            <a:r>
              <a:rPr lang="en-US" dirty="0">
                <a:solidFill>
                  <a:schemeClr val="tx1">
                    <a:lumMod val="95000"/>
                    <a:lumOff val="5000"/>
                  </a:schemeClr>
                </a:solidFill>
              </a:rPr>
              <a:t>Targeting high-utilizers to reduce future crisis episodes</a:t>
            </a:r>
          </a:p>
          <a:p>
            <a:r>
              <a:rPr lang="en-US" b="1" dirty="0">
                <a:solidFill>
                  <a:schemeClr val="tx1">
                    <a:lumMod val="95000"/>
                    <a:lumOff val="5000"/>
                  </a:schemeClr>
                </a:solidFill>
              </a:rPr>
              <a:t>Call tracking Software </a:t>
            </a:r>
            <a:r>
              <a:rPr lang="en-US" dirty="0">
                <a:solidFill>
                  <a:schemeClr val="tx1">
                    <a:lumMod val="95000"/>
                    <a:lumOff val="5000"/>
                  </a:schemeClr>
                </a:solidFill>
              </a:rPr>
              <a:t>	</a:t>
            </a:r>
          </a:p>
          <a:p>
            <a:pPr lvl="1"/>
            <a:r>
              <a:rPr lang="en-US" dirty="0">
                <a:solidFill>
                  <a:schemeClr val="tx1">
                    <a:lumMod val="95000"/>
                    <a:lumOff val="5000"/>
                  </a:schemeClr>
                </a:solidFill>
              </a:rPr>
              <a:t>Improves data collection and benchmarking of crisis needs &amp; care</a:t>
            </a:r>
          </a:p>
          <a:p>
            <a:r>
              <a:rPr lang="en-US" b="1" dirty="0">
                <a:solidFill>
                  <a:schemeClr val="tx1">
                    <a:lumMod val="95000"/>
                    <a:lumOff val="5000"/>
                  </a:schemeClr>
                </a:solidFill>
              </a:rPr>
              <a:t>Respite Options</a:t>
            </a:r>
          </a:p>
          <a:p>
            <a:pPr lvl="1"/>
            <a:r>
              <a:rPr lang="en-US" dirty="0">
                <a:solidFill>
                  <a:schemeClr val="tx1">
                    <a:lumMod val="95000"/>
                    <a:lumOff val="5000"/>
                  </a:schemeClr>
                </a:solidFill>
              </a:rPr>
              <a:t>Subacute beds to prevent escalation of crisis </a:t>
            </a:r>
          </a:p>
          <a:p>
            <a:pPr lvl="1"/>
            <a:r>
              <a:rPr lang="en-US" dirty="0">
                <a:solidFill>
                  <a:schemeClr val="tx1">
                    <a:lumMod val="95000"/>
                    <a:lumOff val="5000"/>
                  </a:schemeClr>
                </a:solidFill>
              </a:rPr>
              <a:t>Available 24/7/365 </a:t>
            </a:r>
          </a:p>
        </p:txBody>
      </p:sp>
      <p:sp>
        <p:nvSpPr>
          <p:cNvPr id="4" name="Slide Number Placeholder 3">
            <a:extLst>
              <a:ext uri="{FF2B5EF4-FFF2-40B4-BE49-F238E27FC236}">
                <a16:creationId xmlns:a16="http://schemas.microsoft.com/office/drawing/2014/main" id="{97D1D86C-55CE-4EDA-A16B-F1C611E67058}"/>
              </a:ext>
            </a:extLst>
          </p:cNvPr>
          <p:cNvSpPr>
            <a:spLocks noGrp="1"/>
          </p:cNvSpPr>
          <p:nvPr>
            <p:ph type="sldNum" sz="quarter" idx="12"/>
          </p:nvPr>
        </p:nvSpPr>
        <p:spPr/>
        <p:txBody>
          <a:bodyPr/>
          <a:lstStyle/>
          <a:p>
            <a:fld id="{D2229588-3494-4D6F-BB52-6B68F1CE7A6C}" type="slidenum">
              <a:rPr lang="en-US" smtClean="0"/>
              <a:t>14</a:t>
            </a:fld>
            <a:endParaRPr lang="en-US" dirty="0"/>
          </a:p>
        </p:txBody>
      </p:sp>
    </p:spTree>
    <p:extLst>
      <p:ext uri="{BB962C8B-B14F-4D97-AF65-F5344CB8AC3E}">
        <p14:creationId xmlns:p14="http://schemas.microsoft.com/office/powerpoint/2010/main" val="1032118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lumMod val="95000"/>
                    <a:lumOff val="5000"/>
                  </a:schemeClr>
                </a:solidFill>
              </a:rPr>
              <a:t>Rural CMHC 2020 Supplemental Appropriation</a:t>
            </a:r>
          </a:p>
        </p:txBody>
      </p:sp>
      <p:sp>
        <p:nvSpPr>
          <p:cNvPr id="3" name="Content Placeholder 2"/>
          <p:cNvSpPr>
            <a:spLocks noGrp="1"/>
          </p:cNvSpPr>
          <p:nvPr>
            <p:ph idx="1"/>
          </p:nvPr>
        </p:nvSpPr>
        <p:spPr/>
        <p:txBody>
          <a:bodyPr>
            <a:normAutofit/>
          </a:bodyPr>
          <a:lstStyle/>
          <a:p>
            <a:r>
              <a:rPr lang="en-US" sz="3200" dirty="0">
                <a:solidFill>
                  <a:schemeClr val="tx1">
                    <a:lumMod val="95000"/>
                    <a:lumOff val="5000"/>
                  </a:schemeClr>
                </a:solidFill>
              </a:rPr>
              <a:t>$2,500,000 to establish/expand crisis care in rural communities</a:t>
            </a:r>
          </a:p>
          <a:p>
            <a:r>
              <a:rPr lang="en-US" sz="3200" dirty="0">
                <a:solidFill>
                  <a:schemeClr val="tx1">
                    <a:lumMod val="95000"/>
                    <a:lumOff val="5000"/>
                  </a:schemeClr>
                </a:solidFill>
              </a:rPr>
              <a:t>5 CMHCs received $500,000 each:</a:t>
            </a:r>
          </a:p>
          <a:p>
            <a:pPr lvl="1"/>
            <a:r>
              <a:rPr lang="en-US" sz="3200" dirty="0">
                <a:solidFill>
                  <a:schemeClr val="tx1">
                    <a:lumMod val="95000"/>
                    <a:lumOff val="5000"/>
                  </a:schemeClr>
                </a:solidFill>
              </a:rPr>
              <a:t>Cahaba</a:t>
            </a:r>
          </a:p>
          <a:p>
            <a:pPr lvl="1"/>
            <a:r>
              <a:rPr lang="en-US" sz="3200" dirty="0">
                <a:solidFill>
                  <a:schemeClr val="tx1">
                    <a:lumMod val="95000"/>
                    <a:lumOff val="5000"/>
                  </a:schemeClr>
                </a:solidFill>
              </a:rPr>
              <a:t>Northwest Alabama </a:t>
            </a:r>
          </a:p>
          <a:p>
            <a:pPr lvl="1"/>
            <a:r>
              <a:rPr lang="en-US" sz="3200" dirty="0">
                <a:solidFill>
                  <a:schemeClr val="tx1">
                    <a:lumMod val="95000"/>
                    <a:lumOff val="5000"/>
                  </a:schemeClr>
                </a:solidFill>
              </a:rPr>
              <a:t>Southwest Alabama </a:t>
            </a:r>
          </a:p>
          <a:p>
            <a:pPr lvl="1"/>
            <a:r>
              <a:rPr lang="en-US" sz="3200" dirty="0">
                <a:solidFill>
                  <a:schemeClr val="tx1">
                    <a:lumMod val="95000"/>
                    <a:lumOff val="5000"/>
                  </a:schemeClr>
                </a:solidFill>
              </a:rPr>
              <a:t>Wellstone (Cullman)</a:t>
            </a:r>
          </a:p>
          <a:p>
            <a:pPr lvl="1"/>
            <a:r>
              <a:rPr lang="en-US" sz="3200" dirty="0">
                <a:solidFill>
                  <a:schemeClr val="tx1">
                    <a:lumMod val="95000"/>
                    <a:lumOff val="5000"/>
                  </a:schemeClr>
                </a:solidFill>
              </a:rPr>
              <a:t>West Alabama</a:t>
            </a:r>
          </a:p>
        </p:txBody>
      </p:sp>
      <p:sp>
        <p:nvSpPr>
          <p:cNvPr id="4" name="Slide Number Placeholder 3">
            <a:extLst>
              <a:ext uri="{FF2B5EF4-FFF2-40B4-BE49-F238E27FC236}">
                <a16:creationId xmlns:a16="http://schemas.microsoft.com/office/drawing/2014/main" id="{B3C2C72D-F4BF-474E-95F1-696ED9658BFB}"/>
              </a:ext>
            </a:extLst>
          </p:cNvPr>
          <p:cNvSpPr>
            <a:spLocks noGrp="1"/>
          </p:cNvSpPr>
          <p:nvPr>
            <p:ph type="sldNum" sz="quarter" idx="12"/>
          </p:nvPr>
        </p:nvSpPr>
        <p:spPr/>
        <p:txBody>
          <a:bodyPr/>
          <a:lstStyle/>
          <a:p>
            <a:fld id="{D2229588-3494-4D6F-BB52-6B68F1CE7A6C}" type="slidenum">
              <a:rPr lang="en-US" smtClean="0"/>
              <a:t>15</a:t>
            </a:fld>
            <a:endParaRPr lang="en-US" dirty="0"/>
          </a:p>
        </p:txBody>
      </p:sp>
    </p:spTree>
    <p:extLst>
      <p:ext uri="{BB962C8B-B14F-4D97-AF65-F5344CB8AC3E}">
        <p14:creationId xmlns:p14="http://schemas.microsoft.com/office/powerpoint/2010/main" val="2064130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356C3B-65A9-43FE-BA4A-16CE5B5BF3F4}"/>
              </a:ext>
            </a:extLst>
          </p:cNvPr>
          <p:cNvSpPr/>
          <p:nvPr/>
        </p:nvSpPr>
        <p:spPr>
          <a:xfrm>
            <a:off x="8138160" y="688157"/>
            <a:ext cx="4050792" cy="5392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5FBCFE1-A10E-4DFE-97C4-490C12676A1A}"/>
              </a:ext>
            </a:extLst>
          </p:cNvPr>
          <p:cNvSpPr/>
          <p:nvPr/>
        </p:nvSpPr>
        <p:spPr>
          <a:xfrm>
            <a:off x="1" y="688156"/>
            <a:ext cx="3987537" cy="5668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7D1D86C-55CE-4EDA-A16B-F1C611E67058}"/>
              </a:ext>
            </a:extLst>
          </p:cNvPr>
          <p:cNvSpPr>
            <a:spLocks noGrp="1"/>
          </p:cNvSpPr>
          <p:nvPr>
            <p:ph type="sldNum" sz="quarter" idx="12"/>
          </p:nvPr>
        </p:nvSpPr>
        <p:spPr/>
        <p:txBody>
          <a:bodyPr>
            <a:normAutofit/>
          </a:bodyPr>
          <a:lstStyle/>
          <a:p>
            <a:pPr>
              <a:spcAft>
                <a:spcPts val="600"/>
              </a:spcAft>
            </a:pPr>
            <a:fld id="{D2229588-3494-4D6F-BB52-6B68F1CE7A6C}" type="slidenum">
              <a:rPr lang="en-US" smtClean="0"/>
              <a:pPr>
                <a:spcAft>
                  <a:spcPts val="600"/>
                </a:spcAft>
              </a:pPr>
              <a:t>16</a:t>
            </a:fld>
            <a:endParaRPr lang="en-US"/>
          </a:p>
        </p:txBody>
      </p:sp>
      <p:pic>
        <p:nvPicPr>
          <p:cNvPr id="5" name="Picture 4" descr="Rural_only-01-01.png">
            <a:extLst>
              <a:ext uri="{FF2B5EF4-FFF2-40B4-BE49-F238E27FC236}">
                <a16:creationId xmlns:a16="http://schemas.microsoft.com/office/drawing/2014/main" id="{2309B214-D6F8-4DCA-910F-A037E223F035}"/>
              </a:ext>
            </a:extLst>
          </p:cNvPr>
          <p:cNvPicPr>
            <a:picLocks noChangeAspect="1"/>
          </p:cNvPicPr>
          <p:nvPr/>
        </p:nvPicPr>
        <p:blipFill>
          <a:blip r:embed="rId3"/>
          <a:srcRect/>
          <a:stretch/>
        </p:blipFill>
        <p:spPr>
          <a:xfrm>
            <a:off x="640080" y="1443"/>
            <a:ext cx="6847175" cy="6855113"/>
          </a:xfrm>
          <a:prstGeom prst="rect">
            <a:avLst/>
          </a:prstGeom>
        </p:spPr>
      </p:pic>
      <p:sp>
        <p:nvSpPr>
          <p:cNvPr id="9" name="Title 1">
            <a:extLst>
              <a:ext uri="{FF2B5EF4-FFF2-40B4-BE49-F238E27FC236}">
                <a16:creationId xmlns:a16="http://schemas.microsoft.com/office/drawing/2014/main" id="{3E076E0E-7B0E-46D8-93F6-93D745EEF445}"/>
              </a:ext>
            </a:extLst>
          </p:cNvPr>
          <p:cNvSpPr txBox="1">
            <a:spLocks/>
          </p:cNvSpPr>
          <p:nvPr/>
        </p:nvSpPr>
        <p:spPr>
          <a:xfrm>
            <a:off x="8321040" y="1005840"/>
            <a:ext cx="3657600" cy="49377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US"/>
              <a:t>Rural Crisis Care</a:t>
            </a:r>
          </a:p>
          <a:p>
            <a:endParaRPr lang="en-US"/>
          </a:p>
          <a:p>
            <a:pPr algn="r"/>
            <a:r>
              <a:rPr lang="en-US" sz="3000"/>
              <a:t>FY</a:t>
            </a:r>
            <a:r>
              <a:rPr lang="en-US" sz="2800">
                <a:latin typeface="Trebuchet MS"/>
              </a:rPr>
              <a:t>21</a:t>
            </a:r>
            <a:r>
              <a:rPr lang="en-US" sz="3000">
                <a:latin typeface="Trebuchet MS"/>
              </a:rPr>
              <a:t> </a:t>
            </a:r>
            <a:r>
              <a:rPr lang="en-US" sz="3000"/>
              <a:t>Update:</a:t>
            </a:r>
            <a:br>
              <a:rPr lang="en-US" sz="3000"/>
            </a:br>
            <a:r>
              <a:rPr lang="en-US" sz="3000"/>
              <a:t>Current Rural </a:t>
            </a:r>
            <a:br>
              <a:rPr lang="en-US" sz="3000"/>
            </a:br>
            <a:r>
              <a:rPr lang="en-US" sz="3000"/>
              <a:t>Crisis </a:t>
            </a:r>
            <a:r>
              <a:rPr lang="en-US" sz="3000">
                <a:solidFill>
                  <a:schemeClr val="bg1"/>
                </a:solidFill>
                <a:ea typeface="+mj-lt"/>
                <a:cs typeface="+mj-lt"/>
              </a:rPr>
              <a:t>Programs</a:t>
            </a:r>
          </a:p>
        </p:txBody>
      </p:sp>
    </p:spTree>
    <p:extLst>
      <p:ext uri="{BB962C8B-B14F-4D97-AF65-F5344CB8AC3E}">
        <p14:creationId xmlns:p14="http://schemas.microsoft.com/office/powerpoint/2010/main" val="267743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7961-D4AA-CF4A-9803-18A68442F8BF}"/>
              </a:ext>
            </a:extLst>
          </p:cNvPr>
          <p:cNvSpPr>
            <a:spLocks noGrp="1"/>
          </p:cNvSpPr>
          <p:nvPr>
            <p:ph type="title" idx="4294967295"/>
          </p:nvPr>
        </p:nvSpPr>
        <p:spPr>
          <a:xfrm>
            <a:off x="0" y="609600"/>
            <a:ext cx="8596313" cy="1320800"/>
          </a:xfrm>
        </p:spPr>
        <p:txBody>
          <a:bodyPr/>
          <a:lstStyle/>
          <a:p>
            <a:pPr eaLnBrk="1" hangingPunct="1">
              <a:defRPr/>
            </a:pPr>
            <a:r>
              <a:rPr lang="en-US" sz="3200" b="1" dirty="0">
                <a:effectLst>
                  <a:outerShdw blurRad="38100" dist="38100" dir="2700000" algn="tl">
                    <a:srgbClr val="C0C0C0"/>
                  </a:outerShdw>
                </a:effectLst>
                <a:ea typeface="ＭＳ Ｐゴシック" pitchFamily="34" charset="-128"/>
              </a:rPr>
              <a:t> </a:t>
            </a:r>
          </a:p>
        </p:txBody>
      </p:sp>
      <p:sp>
        <p:nvSpPr>
          <p:cNvPr id="3" name="Content Placeholder 2">
            <a:extLst>
              <a:ext uri="{FF2B5EF4-FFF2-40B4-BE49-F238E27FC236}">
                <a16:creationId xmlns:a16="http://schemas.microsoft.com/office/drawing/2014/main" id="{D2848822-8E07-F348-BE48-489790227C34}"/>
              </a:ext>
            </a:extLst>
          </p:cNvPr>
          <p:cNvSpPr>
            <a:spLocks noGrp="1"/>
          </p:cNvSpPr>
          <p:nvPr>
            <p:ph sz="half" idx="4294967295"/>
          </p:nvPr>
        </p:nvSpPr>
        <p:spPr>
          <a:xfrm>
            <a:off x="0" y="2160588"/>
            <a:ext cx="4183063" cy="3881437"/>
          </a:xfrm>
        </p:spPr>
        <p:txBody>
          <a:bodyPr/>
          <a:lstStyle/>
          <a:p>
            <a:pPr marL="0" indent="0" algn="ctr" eaLnBrk="1" hangingPunct="1">
              <a:lnSpc>
                <a:spcPct val="120000"/>
              </a:lnSpc>
              <a:buFont typeface="Wingdings 3" panose="05040102010807070707" pitchFamily="18" charset="2"/>
              <a:buNone/>
              <a:defRPr/>
            </a:pPr>
            <a:r>
              <a:rPr lang="en-US" sz="3200" b="1" dirty="0">
                <a:solidFill>
                  <a:srgbClr val="6C911D"/>
                </a:solidFill>
                <a:effectLst>
                  <a:outerShdw blurRad="38100" dist="38100" dir="2700000" algn="tl">
                    <a:srgbClr val="C0C0C0"/>
                  </a:outerShdw>
                </a:effectLst>
                <a:ea typeface="ＭＳ Ｐゴシック" pitchFamily="34" charset="-128"/>
              </a:rPr>
              <a:t>What is Stepping Up?</a:t>
            </a:r>
          </a:p>
          <a:p>
            <a:pPr marL="0" indent="0" algn="just" eaLnBrk="1" hangingPunct="1">
              <a:lnSpc>
                <a:spcPct val="120000"/>
              </a:lnSpc>
              <a:buFont typeface="Wingdings 3" pitchFamily="2" charset="2"/>
              <a:buNone/>
              <a:defRPr/>
            </a:pPr>
            <a:endParaRPr lang="en-US" sz="1600" b="1" dirty="0">
              <a:solidFill>
                <a:srgbClr val="6C911D"/>
              </a:solidFill>
              <a:effectLst>
                <a:outerShdw blurRad="38100" dist="38100" dir="2700000" algn="tl">
                  <a:srgbClr val="C0C0C0"/>
                </a:outerShdw>
              </a:effectLst>
              <a:ea typeface="ＭＳ Ｐゴシック" pitchFamily="34" charset="-128"/>
            </a:endParaRPr>
          </a:p>
        </p:txBody>
      </p:sp>
      <p:pic>
        <p:nvPicPr>
          <p:cNvPr id="10244" name="Picture 3">
            <a:extLst>
              <a:ext uri="{FF2B5EF4-FFF2-40B4-BE49-F238E27FC236}">
                <a16:creationId xmlns:a16="http://schemas.microsoft.com/office/drawing/2014/main" id="{D0742750-7021-49B4-A3AA-C1CC17E3A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28575"/>
            <a:ext cx="3036888"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3">
            <a:extLst>
              <a:ext uri="{FF2B5EF4-FFF2-40B4-BE49-F238E27FC236}">
                <a16:creationId xmlns:a16="http://schemas.microsoft.com/office/drawing/2014/main" id="{E4AA6287-12C5-47D0-9CAB-5721CDEC74B2}"/>
              </a:ext>
            </a:extLst>
          </p:cNvPr>
          <p:cNvSpPr txBox="1">
            <a:spLocks noChangeArrowheads="1"/>
          </p:cNvSpPr>
          <p:nvPr/>
        </p:nvSpPr>
        <p:spPr bwMode="auto">
          <a:xfrm>
            <a:off x="330200" y="2039938"/>
            <a:ext cx="1186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ＭＳ Ｐゴシック" panose="020B0600070205080204" pitchFamily="34" charset="-128"/>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ＭＳ Ｐゴシック" panose="020B0600070205080204" pitchFamily="34" charset="-128"/>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ＭＳ Ｐゴシック" panose="020B0600070205080204" pitchFamily="34" charset="-128"/>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ＭＳ Ｐゴシック" panose="020B0600070205080204" pitchFamily="34" charset="-128"/>
              </a:defRPr>
            </a:lvl9pPr>
          </a:lstStyle>
          <a:p>
            <a:pPr>
              <a:spcBef>
                <a:spcPct val="0"/>
              </a:spcBef>
              <a:buClrTx/>
              <a:buSzTx/>
              <a:buFontTx/>
              <a:buNone/>
            </a:pPr>
            <a:r>
              <a:rPr lang="en-US" altLang="en-US" sz="1600" b="1" i="1">
                <a:solidFill>
                  <a:schemeClr val="tx1"/>
                </a:solidFill>
                <a:latin typeface="Arial" panose="020B0604020202020204" pitchFamily="34" charset="0"/>
              </a:rPr>
              <a:t>Stepping Up is a national initiative focused on reducing the number of people with mental illness in jails. </a:t>
            </a:r>
          </a:p>
        </p:txBody>
      </p:sp>
      <p:sp>
        <p:nvSpPr>
          <p:cNvPr id="5" name="TextBox 4">
            <a:extLst>
              <a:ext uri="{FF2B5EF4-FFF2-40B4-BE49-F238E27FC236}">
                <a16:creationId xmlns:a16="http://schemas.microsoft.com/office/drawing/2014/main" id="{783B5304-7EF4-9948-BCEE-9E6F6BA8552B}"/>
              </a:ext>
            </a:extLst>
          </p:cNvPr>
          <p:cNvSpPr txBox="1"/>
          <p:nvPr/>
        </p:nvSpPr>
        <p:spPr>
          <a:xfrm>
            <a:off x="0" y="4625067"/>
            <a:ext cx="5657850" cy="1816100"/>
          </a:xfrm>
          <a:prstGeom prst="rect">
            <a:avLst/>
          </a:prstGeom>
          <a:noFill/>
        </p:spPr>
        <p:txBody>
          <a:bodyPr>
            <a:spAutoFit/>
          </a:bodyPr>
          <a:lstStyle/>
          <a:p>
            <a:pPr algn="ctr">
              <a:defRPr/>
            </a:pPr>
            <a:r>
              <a:rPr lang="en-US" sz="1600" dirty="0">
                <a:latin typeface="+mn-lt"/>
              </a:rPr>
              <a:t> Approximately 2 million times each year, people who have serious mental illnesses are admitted to jails across the nation. Almost three-quarters of these adults also have drug and alcohol use problems. Once incarcerated, individuals with mental illnesses tend to stay longer in jail and upon release are at a higher risk of returning to incarceration than those without these illnesses.</a:t>
            </a:r>
          </a:p>
        </p:txBody>
      </p:sp>
      <p:sp>
        <p:nvSpPr>
          <p:cNvPr id="6" name="Rectangle 5">
            <a:extLst>
              <a:ext uri="{FF2B5EF4-FFF2-40B4-BE49-F238E27FC236}">
                <a16:creationId xmlns:a16="http://schemas.microsoft.com/office/drawing/2014/main" id="{E491DCBC-9EAA-3C41-ACBB-A13F19AEF69B}"/>
              </a:ext>
            </a:extLst>
          </p:cNvPr>
          <p:cNvSpPr/>
          <p:nvPr/>
        </p:nvSpPr>
        <p:spPr>
          <a:xfrm>
            <a:off x="5657850" y="2821781"/>
            <a:ext cx="5259388" cy="1570037"/>
          </a:xfrm>
          <a:prstGeom prst="rect">
            <a:avLst/>
          </a:prstGeom>
        </p:spPr>
        <p:txBody>
          <a:bodyPr>
            <a:spAutoFit/>
          </a:bodyPr>
          <a:lstStyle/>
          <a:p>
            <a:pPr algn="ctr">
              <a:defRPr/>
            </a:pPr>
            <a:r>
              <a:rPr lang="en-US" sz="1600" dirty="0">
                <a:latin typeface="+mn-lt"/>
              </a:rPr>
              <a:t>The human toll of this problem—and its cost to taxpayers—is staggering. Jails spend two to three times more money on adults with mental illnesses that require intervention than on those without those needs, yet often do not see improvements to public safety or these individuals’ health.</a:t>
            </a:r>
          </a:p>
        </p:txBody>
      </p:sp>
      <p:pic>
        <p:nvPicPr>
          <p:cNvPr id="10248" name="Picture 5" descr="Image result for stepping up">
            <a:extLst>
              <a:ext uri="{FF2B5EF4-FFF2-40B4-BE49-F238E27FC236}">
                <a16:creationId xmlns:a16="http://schemas.microsoft.com/office/drawing/2014/main" id="{BD2847E7-893B-4318-AEAC-DBFFEE4B5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4835524"/>
            <a:ext cx="33210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546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40D1-03CD-4115-B6B9-ED7E40F1F4D5}"/>
              </a:ext>
            </a:extLst>
          </p:cNvPr>
          <p:cNvSpPr>
            <a:spLocks noGrp="1"/>
          </p:cNvSpPr>
          <p:nvPr>
            <p:ph type="title"/>
          </p:nvPr>
        </p:nvSpPr>
        <p:spPr/>
        <p:txBody>
          <a:bodyPr>
            <a:normAutofit/>
          </a:bodyPr>
          <a:lstStyle/>
          <a:p>
            <a:r>
              <a:rPr lang="en-US" dirty="0"/>
              <a:t>Required Program Elements</a:t>
            </a:r>
          </a:p>
        </p:txBody>
      </p:sp>
      <p:sp>
        <p:nvSpPr>
          <p:cNvPr id="3" name="Content Placeholder 2">
            <a:extLst>
              <a:ext uri="{FF2B5EF4-FFF2-40B4-BE49-F238E27FC236}">
                <a16:creationId xmlns:a16="http://schemas.microsoft.com/office/drawing/2014/main" id="{D3BA5480-73FF-4312-80A1-C4265C5ADBFE}"/>
              </a:ext>
            </a:extLst>
          </p:cNvPr>
          <p:cNvSpPr>
            <a:spLocks noGrp="1"/>
          </p:cNvSpPr>
          <p:nvPr>
            <p:ph idx="1"/>
          </p:nvPr>
        </p:nvSpPr>
        <p:spPr/>
        <p:txBody>
          <a:bodyPr>
            <a:normAutofit/>
          </a:bodyPr>
          <a:lstStyle/>
          <a:p>
            <a:pPr marL="0" indent="0">
              <a:buNone/>
            </a:pPr>
            <a:r>
              <a:rPr lang="en-US" sz="2000" b="1" u="sng" dirty="0"/>
              <a:t>Policy Level</a:t>
            </a:r>
          </a:p>
          <a:p>
            <a:r>
              <a:rPr lang="en-US" sz="2000" dirty="0"/>
              <a:t>Pass a County-level Stepping Up Proclamation</a:t>
            </a:r>
          </a:p>
          <a:p>
            <a:r>
              <a:rPr lang="en-US" sz="2000" dirty="0"/>
              <a:t>Submit MOUs from identified community partners</a:t>
            </a:r>
          </a:p>
          <a:p>
            <a:r>
              <a:rPr lang="en-US" sz="2000" dirty="0"/>
              <a:t>Convene and facilitate a strong planning committee that includes membership from various sectors</a:t>
            </a:r>
          </a:p>
          <a:p>
            <a:r>
              <a:rPr lang="en-US" sz="2000" dirty="0"/>
              <a:t>Develop referral system with local jail and emergency rooms</a:t>
            </a:r>
          </a:p>
          <a:p>
            <a:pPr marL="0" indent="0">
              <a:buNone/>
            </a:pPr>
            <a:r>
              <a:rPr lang="en-US" sz="2000" b="1" u="sng" dirty="0"/>
              <a:t>Individual Level</a:t>
            </a:r>
          </a:p>
          <a:p>
            <a:r>
              <a:rPr lang="en-US" sz="2000" dirty="0"/>
              <a:t>Provide Case management </a:t>
            </a:r>
          </a:p>
          <a:p>
            <a:r>
              <a:rPr lang="en-US" sz="2000" dirty="0"/>
              <a:t>Conduct Crucial Conversations in local communities</a:t>
            </a:r>
          </a:p>
          <a:p>
            <a:r>
              <a:rPr lang="en-US" sz="2000" dirty="0"/>
              <a:t>Conduct Stepping Up “Month of Action” activities in May</a:t>
            </a:r>
            <a:endParaRPr lang="en-US" sz="1800" dirty="0"/>
          </a:p>
          <a:p>
            <a:pPr lvl="1"/>
            <a:endParaRPr lang="en-US" dirty="0"/>
          </a:p>
        </p:txBody>
      </p:sp>
      <p:sp>
        <p:nvSpPr>
          <p:cNvPr id="6" name="Slide Number Placeholder 5">
            <a:extLst>
              <a:ext uri="{FF2B5EF4-FFF2-40B4-BE49-F238E27FC236}">
                <a16:creationId xmlns:a16="http://schemas.microsoft.com/office/drawing/2014/main" id="{F949DB51-179A-4591-958E-29BCEAB8DD6D}"/>
              </a:ext>
            </a:extLst>
          </p:cNvPr>
          <p:cNvSpPr>
            <a:spLocks noGrp="1"/>
          </p:cNvSpPr>
          <p:nvPr>
            <p:ph type="sldNum" sz="quarter" idx="12"/>
          </p:nvPr>
        </p:nvSpPr>
        <p:spPr/>
        <p:txBody>
          <a:bodyPr/>
          <a:lstStyle/>
          <a:p>
            <a:fld id="{4F5D74B0-C827-4B3E-8D4E-C050DC3C09DA}" type="slidenum">
              <a:rPr lang="en-US" smtClean="0">
                <a:solidFill>
                  <a:schemeClr val="tx1"/>
                </a:solidFill>
              </a:rPr>
              <a:t>18</a:t>
            </a:fld>
            <a:endParaRPr lang="en-US" dirty="0">
              <a:solidFill>
                <a:schemeClr val="tx1"/>
              </a:solidFill>
            </a:endParaRPr>
          </a:p>
        </p:txBody>
      </p:sp>
      <p:pic>
        <p:nvPicPr>
          <p:cNvPr id="4" name="Picture 3">
            <a:extLst>
              <a:ext uri="{FF2B5EF4-FFF2-40B4-BE49-F238E27FC236}">
                <a16:creationId xmlns:a16="http://schemas.microsoft.com/office/drawing/2014/main" id="{D0DCA4E0-E6CA-47E6-A7C9-CF755C305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27" y="5719099"/>
            <a:ext cx="3200400" cy="952500"/>
          </a:xfrm>
          <a:prstGeom prst="rect">
            <a:avLst/>
          </a:prstGeom>
        </p:spPr>
      </p:pic>
      <p:pic>
        <p:nvPicPr>
          <p:cNvPr id="5" name="Picture 4" descr="A close up of a sign&#10;&#10;Description automatically generated">
            <a:extLst>
              <a:ext uri="{FF2B5EF4-FFF2-40B4-BE49-F238E27FC236}">
                <a16:creationId xmlns:a16="http://schemas.microsoft.com/office/drawing/2014/main" id="{97782B95-2963-40E9-904D-CF5A8B0AD9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979" y="5743546"/>
            <a:ext cx="914400" cy="914400"/>
          </a:xfrm>
          <a:prstGeom prst="rect">
            <a:avLst/>
          </a:prstGeom>
        </p:spPr>
      </p:pic>
    </p:spTree>
    <p:extLst>
      <p:ext uri="{BB962C8B-B14F-4D97-AF65-F5344CB8AC3E}">
        <p14:creationId xmlns:p14="http://schemas.microsoft.com/office/powerpoint/2010/main" val="30780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CAA0F-E2AA-4E4F-A960-26F6A8B8B087}"/>
              </a:ext>
            </a:extLst>
          </p:cNvPr>
          <p:cNvSpPr>
            <a:spLocks noGrp="1"/>
          </p:cNvSpPr>
          <p:nvPr>
            <p:ph type="title"/>
          </p:nvPr>
        </p:nvSpPr>
        <p:spPr/>
        <p:txBody>
          <a:bodyPr>
            <a:normAutofit/>
          </a:bodyPr>
          <a:lstStyle/>
          <a:p>
            <a:r>
              <a:rPr lang="en-US" dirty="0"/>
              <a:t>Year 1 Outcomes (January – September 2019)</a:t>
            </a:r>
          </a:p>
        </p:txBody>
      </p:sp>
      <p:sp>
        <p:nvSpPr>
          <p:cNvPr id="3" name="Content Placeholder 2">
            <a:extLst>
              <a:ext uri="{FF2B5EF4-FFF2-40B4-BE49-F238E27FC236}">
                <a16:creationId xmlns:a16="http://schemas.microsoft.com/office/drawing/2014/main" id="{3DBC4FCC-099D-454F-896A-EBC5ABCA2A94}"/>
              </a:ext>
            </a:extLst>
          </p:cNvPr>
          <p:cNvSpPr>
            <a:spLocks noGrp="1"/>
          </p:cNvSpPr>
          <p:nvPr>
            <p:ph idx="1"/>
          </p:nvPr>
        </p:nvSpPr>
        <p:spPr/>
        <p:txBody>
          <a:bodyPr>
            <a:normAutofit/>
          </a:bodyPr>
          <a:lstStyle/>
          <a:p>
            <a:r>
              <a:rPr lang="en-US" sz="2400" b="1" dirty="0"/>
              <a:t>5,562</a:t>
            </a:r>
            <a:r>
              <a:rPr lang="en-US" sz="2400" dirty="0"/>
              <a:t> screened by Stepping Up in jails and EDs</a:t>
            </a:r>
          </a:p>
          <a:p>
            <a:endParaRPr lang="en-US" sz="2400" dirty="0"/>
          </a:p>
          <a:p>
            <a:r>
              <a:rPr lang="en-US" sz="2400" b="1" dirty="0"/>
              <a:t>1,732 </a:t>
            </a:r>
            <a:r>
              <a:rPr lang="en-US" sz="2400" dirty="0"/>
              <a:t>screened positive for serious mental illness (SMI)</a:t>
            </a:r>
          </a:p>
          <a:p>
            <a:pPr lvl="1"/>
            <a:r>
              <a:rPr lang="en-US" sz="2000" dirty="0"/>
              <a:t>29% of inmates screened positive </a:t>
            </a:r>
          </a:p>
          <a:p>
            <a:pPr lvl="1"/>
            <a:r>
              <a:rPr lang="en-US" sz="2000" dirty="0"/>
              <a:t>55% of ED patients screened positive</a:t>
            </a:r>
          </a:p>
          <a:p>
            <a:pPr lvl="1"/>
            <a:endParaRPr lang="en-US" sz="2400" dirty="0"/>
          </a:p>
          <a:p>
            <a:r>
              <a:rPr lang="en-US" sz="2400" b="1" dirty="0"/>
              <a:t>100% of individuals that screened positive were referred to mental health treatment</a:t>
            </a:r>
          </a:p>
        </p:txBody>
      </p:sp>
      <p:sp>
        <p:nvSpPr>
          <p:cNvPr id="7" name="Text Placeholder 6">
            <a:extLst>
              <a:ext uri="{FF2B5EF4-FFF2-40B4-BE49-F238E27FC236}">
                <a16:creationId xmlns:a16="http://schemas.microsoft.com/office/drawing/2014/main" id="{D727DBD1-5C7F-499B-AB35-E20A9C6E889A}"/>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8FA33433-22BA-483B-8F0A-B6BCFE41F6CD}"/>
              </a:ext>
            </a:extLst>
          </p:cNvPr>
          <p:cNvSpPr>
            <a:spLocks noGrp="1"/>
          </p:cNvSpPr>
          <p:nvPr>
            <p:ph type="sldNum" sz="quarter" idx="12"/>
          </p:nvPr>
        </p:nvSpPr>
        <p:spPr/>
        <p:txBody>
          <a:bodyPr/>
          <a:lstStyle/>
          <a:p>
            <a:fld id="{4F5D74B0-C827-4B3E-8D4E-C050DC3C09DA}" type="slidenum">
              <a:rPr lang="en-US" smtClean="0">
                <a:solidFill>
                  <a:schemeClr val="tx1"/>
                </a:solidFill>
              </a:rPr>
              <a:t>19</a:t>
            </a:fld>
            <a:endParaRPr lang="en-US" dirty="0">
              <a:solidFill>
                <a:schemeClr val="tx1"/>
              </a:solidFill>
            </a:endParaRPr>
          </a:p>
        </p:txBody>
      </p:sp>
      <p:pic>
        <p:nvPicPr>
          <p:cNvPr id="4" name="Picture 3">
            <a:extLst>
              <a:ext uri="{FF2B5EF4-FFF2-40B4-BE49-F238E27FC236}">
                <a16:creationId xmlns:a16="http://schemas.microsoft.com/office/drawing/2014/main" id="{89576C44-7D33-49C3-AF6E-6F5C1A9C4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27" y="5719099"/>
            <a:ext cx="3200400" cy="952500"/>
          </a:xfrm>
          <a:prstGeom prst="rect">
            <a:avLst/>
          </a:prstGeom>
        </p:spPr>
      </p:pic>
      <p:pic>
        <p:nvPicPr>
          <p:cNvPr id="6" name="Picture 5" descr="A close up of a sign&#10;&#10;Description automatically generated">
            <a:extLst>
              <a:ext uri="{FF2B5EF4-FFF2-40B4-BE49-F238E27FC236}">
                <a16:creationId xmlns:a16="http://schemas.microsoft.com/office/drawing/2014/main" id="{C0574FD7-6D57-403F-8F2C-2B6C0B432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979" y="5743546"/>
            <a:ext cx="914400" cy="914400"/>
          </a:xfrm>
          <a:prstGeom prst="rect">
            <a:avLst/>
          </a:prstGeom>
        </p:spPr>
      </p:pic>
    </p:spTree>
    <p:extLst>
      <p:ext uri="{BB962C8B-B14F-4D97-AF65-F5344CB8AC3E}">
        <p14:creationId xmlns:p14="http://schemas.microsoft.com/office/powerpoint/2010/main" val="275024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EF03-5041-4694-82A9-F1B302D1C6F9}"/>
              </a:ext>
            </a:extLst>
          </p:cNvPr>
          <p:cNvSpPr>
            <a:spLocks noGrp="1"/>
          </p:cNvSpPr>
          <p:nvPr>
            <p:ph type="title"/>
          </p:nvPr>
        </p:nvSpPr>
        <p:spPr>
          <a:xfrm>
            <a:off x="677334" y="609598"/>
            <a:ext cx="2546633" cy="4358327"/>
          </a:xfrm>
        </p:spPr>
        <p:txBody>
          <a:bodyPr>
            <a:normAutofit/>
          </a:bodyPr>
          <a:lstStyle/>
          <a:p>
            <a:r>
              <a:rPr lang="en-US" sz="2000" dirty="0"/>
              <a:t>Did you know that it typically takes ten years from the first time</a:t>
            </a:r>
            <a:br>
              <a:rPr lang="en-US" sz="2000" dirty="0"/>
            </a:br>
            <a:r>
              <a:rPr lang="en-US" sz="2000" dirty="0"/>
              <a:t>someone has mental health concerns until they get a correct diagnosis and proper treatment? </a:t>
            </a:r>
            <a:br>
              <a:rPr lang="en-US" sz="2000" dirty="0"/>
            </a:br>
            <a:r>
              <a:rPr lang="en-US" sz="2000" dirty="0"/>
              <a:t>We can’t wait for that</a:t>
            </a:r>
            <a:r>
              <a:rPr lang="en-US" dirty="0"/>
              <a:t>.</a:t>
            </a:r>
          </a:p>
        </p:txBody>
      </p:sp>
      <p:sp>
        <p:nvSpPr>
          <p:cNvPr id="4" name="Slide Number Placeholder 3">
            <a:extLst>
              <a:ext uri="{FF2B5EF4-FFF2-40B4-BE49-F238E27FC236}">
                <a16:creationId xmlns:a16="http://schemas.microsoft.com/office/drawing/2014/main" id="{BADCA69D-981F-4917-951E-08968E668338}"/>
              </a:ext>
            </a:extLst>
          </p:cNvPr>
          <p:cNvSpPr>
            <a:spLocks noGrp="1"/>
          </p:cNvSpPr>
          <p:nvPr>
            <p:ph type="sldNum" sz="quarter" idx="12"/>
          </p:nvPr>
        </p:nvSpPr>
        <p:spPr/>
        <p:txBody>
          <a:bodyPr/>
          <a:lstStyle/>
          <a:p>
            <a:fld id="{4F5D74B0-C827-4B3E-8D4E-C050DC3C09DA}" type="slidenum">
              <a:rPr lang="en-US" smtClean="0"/>
              <a:t>2</a:t>
            </a:fld>
            <a:endParaRPr lang="en-US"/>
          </a:p>
        </p:txBody>
      </p:sp>
      <p:pic>
        <p:nvPicPr>
          <p:cNvPr id="1028" name="Picture 4" descr="Mental Health America - GuideStar Profile">
            <a:extLst>
              <a:ext uri="{FF2B5EF4-FFF2-40B4-BE49-F238E27FC236}">
                <a16:creationId xmlns:a16="http://schemas.microsoft.com/office/drawing/2014/main" id="{A7272CA7-79AC-4D2A-A5AF-C3DD94E448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41892" y="1704510"/>
            <a:ext cx="5831632" cy="344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2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D58B-9748-4A86-91DB-CCA9A49B0FA0}"/>
              </a:ext>
            </a:extLst>
          </p:cNvPr>
          <p:cNvSpPr>
            <a:spLocks noGrp="1"/>
          </p:cNvSpPr>
          <p:nvPr>
            <p:ph type="title"/>
          </p:nvPr>
        </p:nvSpPr>
        <p:spPr/>
        <p:txBody>
          <a:bodyPr/>
          <a:lstStyle/>
          <a:p>
            <a:r>
              <a:rPr lang="en-US" dirty="0"/>
              <a:t>Moving Forward</a:t>
            </a:r>
          </a:p>
        </p:txBody>
      </p:sp>
      <p:sp>
        <p:nvSpPr>
          <p:cNvPr id="3" name="Content Placeholder 2">
            <a:extLst>
              <a:ext uri="{FF2B5EF4-FFF2-40B4-BE49-F238E27FC236}">
                <a16:creationId xmlns:a16="http://schemas.microsoft.com/office/drawing/2014/main" id="{C0E52130-DE75-4267-A94E-DB8671ADE37C}"/>
              </a:ext>
            </a:extLst>
          </p:cNvPr>
          <p:cNvSpPr>
            <a:spLocks noGrp="1"/>
          </p:cNvSpPr>
          <p:nvPr>
            <p:ph idx="1"/>
          </p:nvPr>
        </p:nvSpPr>
        <p:spPr/>
        <p:txBody>
          <a:bodyPr>
            <a:normAutofit/>
          </a:bodyPr>
          <a:lstStyle/>
          <a:p>
            <a:r>
              <a:rPr lang="en-US" sz="2400" dirty="0"/>
              <a:t>Bi-partisan group of legislators made Stepping Up Alabama a top priority in the 2020 Legislative Session</a:t>
            </a:r>
          </a:p>
          <a:p>
            <a:endParaRPr lang="en-US" sz="2400" dirty="0"/>
          </a:p>
          <a:p>
            <a:r>
              <a:rPr lang="en-US" sz="2400" dirty="0"/>
              <a:t>$1.8M has been allocated for FY2021</a:t>
            </a:r>
          </a:p>
          <a:p>
            <a:endParaRPr lang="en-US" sz="2400" dirty="0"/>
          </a:p>
          <a:p>
            <a:r>
              <a:rPr lang="en-US" sz="2400" dirty="0"/>
              <a:t>Expand to 28 counties in FY2021 and remaining 28 in FY2022 to expand Stepping Up services to all 67 counties</a:t>
            </a:r>
          </a:p>
          <a:p>
            <a:endParaRPr lang="en-US" sz="2400" dirty="0"/>
          </a:p>
          <a:p>
            <a:r>
              <a:rPr lang="en-US" sz="2400" dirty="0"/>
              <a:t>ADMH will also allocate one-year funding to sustain current successful implementations of the Stepping Up program</a:t>
            </a:r>
          </a:p>
          <a:p>
            <a:endParaRPr lang="en-US" dirty="0"/>
          </a:p>
        </p:txBody>
      </p:sp>
      <p:sp>
        <p:nvSpPr>
          <p:cNvPr id="7" name="Text Placeholder 6">
            <a:extLst>
              <a:ext uri="{FF2B5EF4-FFF2-40B4-BE49-F238E27FC236}">
                <a16:creationId xmlns:a16="http://schemas.microsoft.com/office/drawing/2014/main" id="{2AF5A7AE-3353-4F41-9442-2690EABDA978}"/>
              </a:ext>
            </a:extLst>
          </p:cNvPr>
          <p:cNvSpPr>
            <a:spLocks noGrp="1"/>
          </p:cNvSpPr>
          <p:nvPr>
            <p:ph type="body" sz="half" idx="2"/>
          </p:nvPr>
        </p:nvSpPr>
        <p:spPr/>
        <p:txBody>
          <a:bodyPr/>
          <a:lstStyle/>
          <a:p>
            <a:endParaRPr lang="en-US" dirty="0"/>
          </a:p>
        </p:txBody>
      </p:sp>
      <p:sp>
        <p:nvSpPr>
          <p:cNvPr id="6" name="Slide Number Placeholder 5">
            <a:extLst>
              <a:ext uri="{FF2B5EF4-FFF2-40B4-BE49-F238E27FC236}">
                <a16:creationId xmlns:a16="http://schemas.microsoft.com/office/drawing/2014/main" id="{D2D35EEC-0521-4C4D-9A5D-F9D3A9523379}"/>
              </a:ext>
            </a:extLst>
          </p:cNvPr>
          <p:cNvSpPr>
            <a:spLocks noGrp="1"/>
          </p:cNvSpPr>
          <p:nvPr>
            <p:ph type="sldNum" sz="quarter" idx="12"/>
          </p:nvPr>
        </p:nvSpPr>
        <p:spPr/>
        <p:txBody>
          <a:bodyPr/>
          <a:lstStyle/>
          <a:p>
            <a:fld id="{4F5D74B0-C827-4B3E-8D4E-C050DC3C09DA}" type="slidenum">
              <a:rPr lang="en-US" smtClean="0">
                <a:solidFill>
                  <a:schemeClr val="tx1"/>
                </a:solidFill>
              </a:rPr>
              <a:t>20</a:t>
            </a:fld>
            <a:endParaRPr lang="en-US">
              <a:solidFill>
                <a:schemeClr val="tx1"/>
              </a:solidFill>
            </a:endParaRPr>
          </a:p>
        </p:txBody>
      </p:sp>
      <p:pic>
        <p:nvPicPr>
          <p:cNvPr id="4" name="Picture 3">
            <a:extLst>
              <a:ext uri="{FF2B5EF4-FFF2-40B4-BE49-F238E27FC236}">
                <a16:creationId xmlns:a16="http://schemas.microsoft.com/office/drawing/2014/main" id="{C903160B-13C4-4CBB-B3C2-FD807BC9E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27" y="5719099"/>
            <a:ext cx="3200400" cy="952500"/>
          </a:xfrm>
          <a:prstGeom prst="rect">
            <a:avLst/>
          </a:prstGeom>
        </p:spPr>
      </p:pic>
      <p:pic>
        <p:nvPicPr>
          <p:cNvPr id="5" name="Picture 4" descr="A close up of a sign&#10;&#10;Description automatically generated">
            <a:extLst>
              <a:ext uri="{FF2B5EF4-FFF2-40B4-BE49-F238E27FC236}">
                <a16:creationId xmlns:a16="http://schemas.microsoft.com/office/drawing/2014/main" id="{723D9D6F-62AC-4C9B-95BB-66D67E17E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979" y="5743546"/>
            <a:ext cx="914400" cy="914400"/>
          </a:xfrm>
          <a:prstGeom prst="rect">
            <a:avLst/>
          </a:prstGeom>
        </p:spPr>
      </p:pic>
    </p:spTree>
    <p:extLst>
      <p:ext uri="{BB962C8B-B14F-4D97-AF65-F5344CB8AC3E}">
        <p14:creationId xmlns:p14="http://schemas.microsoft.com/office/powerpoint/2010/main" val="2380128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20568D9-3AD8-4546-8A3C-D49C78798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942" y="444153"/>
            <a:ext cx="10614115" cy="5969693"/>
          </a:xfrm>
          <a:prstGeom prst="rect">
            <a:avLst/>
          </a:prstGeom>
        </p:spPr>
      </p:pic>
      <p:sp>
        <p:nvSpPr>
          <p:cNvPr id="4" name="Slide Number Placeholder 3">
            <a:extLst>
              <a:ext uri="{FF2B5EF4-FFF2-40B4-BE49-F238E27FC236}">
                <a16:creationId xmlns:a16="http://schemas.microsoft.com/office/drawing/2014/main" id="{7BDAA523-E430-4967-B462-DC14AE2F322E}"/>
              </a:ext>
            </a:extLst>
          </p:cNvPr>
          <p:cNvSpPr>
            <a:spLocks noGrp="1"/>
          </p:cNvSpPr>
          <p:nvPr>
            <p:ph type="sldNum" sz="quarter" idx="12"/>
          </p:nvPr>
        </p:nvSpPr>
        <p:spPr/>
        <p:txBody>
          <a:bodyPr/>
          <a:lstStyle/>
          <a:p>
            <a:fld id="{4F5D74B0-C827-4B3E-8D4E-C050DC3C09DA}" type="slidenum">
              <a:rPr lang="en-US" smtClean="0"/>
              <a:t>21</a:t>
            </a:fld>
            <a:endParaRPr lang="en-US" dirty="0"/>
          </a:p>
        </p:txBody>
      </p:sp>
    </p:spTree>
    <p:extLst>
      <p:ext uri="{BB962C8B-B14F-4D97-AF65-F5344CB8AC3E}">
        <p14:creationId xmlns:p14="http://schemas.microsoft.com/office/powerpoint/2010/main" val="2893841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E872-95FD-43EA-A763-3803CF511B53}"/>
              </a:ext>
            </a:extLst>
          </p:cNvPr>
          <p:cNvSpPr>
            <a:spLocks noGrp="1"/>
          </p:cNvSpPr>
          <p:nvPr>
            <p:ph type="title"/>
          </p:nvPr>
        </p:nvSpPr>
        <p:spPr>
          <a:xfrm>
            <a:off x="182880" y="1005840"/>
            <a:ext cx="3108960" cy="4937760"/>
          </a:xfrm>
        </p:spPr>
        <p:txBody>
          <a:bodyPr anchor="ctr">
            <a:normAutofit/>
          </a:bodyPr>
          <a:lstStyle/>
          <a:p>
            <a:r>
              <a:rPr lang="en-US" sz="3800" dirty="0"/>
              <a:t>Why 9-8-8?</a:t>
            </a:r>
            <a:endParaRPr lang="en-US" sz="3800" dirty="0">
              <a:latin typeface="Trebuchet MS"/>
            </a:endParaRPr>
          </a:p>
        </p:txBody>
      </p:sp>
      <p:sp>
        <p:nvSpPr>
          <p:cNvPr id="3" name="Slide Number Placeholder 3">
            <a:extLst>
              <a:ext uri="{FF2B5EF4-FFF2-40B4-BE49-F238E27FC236}">
                <a16:creationId xmlns:a16="http://schemas.microsoft.com/office/drawing/2014/main" id="{871FF319-E75F-4B34-BA04-61092ADA0C9E}"/>
              </a:ext>
            </a:extLst>
          </p:cNvPr>
          <p:cNvSpPr>
            <a:spLocks noGrp="1"/>
          </p:cNvSpPr>
          <p:nvPr>
            <p:ph type="sldNum" sz="quarter" idx="12"/>
          </p:nvPr>
        </p:nvSpPr>
        <p:spPr/>
        <p:txBody>
          <a:bodyPr/>
          <a:lstStyle/>
          <a:p>
            <a:fld id="{D2229588-3494-4D6F-BB52-6B68F1CE7A6C}" type="slidenum">
              <a:rPr lang="en-US" smtClean="0"/>
              <a:t>22</a:t>
            </a:fld>
            <a:endParaRPr lang="en-US"/>
          </a:p>
        </p:txBody>
      </p:sp>
      <p:pic>
        <p:nvPicPr>
          <p:cNvPr id="6" name="Picture 5" descr="Text&#10;&#10;Description automatically generated">
            <a:extLst>
              <a:ext uri="{FF2B5EF4-FFF2-40B4-BE49-F238E27FC236}">
                <a16:creationId xmlns:a16="http://schemas.microsoft.com/office/drawing/2014/main" id="{87ACF23D-6456-4DD6-9A28-72008D71D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978" y="479483"/>
            <a:ext cx="4845443" cy="1854341"/>
          </a:xfrm>
          <a:prstGeom prst="rect">
            <a:avLst/>
          </a:prstGeom>
        </p:spPr>
      </p:pic>
      <p:pic>
        <p:nvPicPr>
          <p:cNvPr id="8" name="Picture 7">
            <a:extLst>
              <a:ext uri="{FF2B5EF4-FFF2-40B4-BE49-F238E27FC236}">
                <a16:creationId xmlns:a16="http://schemas.microsoft.com/office/drawing/2014/main" id="{63FF3C1C-A7AA-4725-84DC-6C588619E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594" y="2333824"/>
            <a:ext cx="4602209" cy="4134066"/>
          </a:xfrm>
          <a:prstGeom prst="rect">
            <a:avLst/>
          </a:prstGeom>
        </p:spPr>
      </p:pic>
    </p:spTree>
    <p:extLst>
      <p:ext uri="{BB962C8B-B14F-4D97-AF65-F5344CB8AC3E}">
        <p14:creationId xmlns:p14="http://schemas.microsoft.com/office/powerpoint/2010/main" val="1017640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E872-95FD-43EA-A763-3803CF511B53}"/>
              </a:ext>
            </a:extLst>
          </p:cNvPr>
          <p:cNvSpPr>
            <a:spLocks noGrp="1"/>
          </p:cNvSpPr>
          <p:nvPr>
            <p:ph type="title"/>
          </p:nvPr>
        </p:nvSpPr>
        <p:spPr>
          <a:xfrm>
            <a:off x="182880" y="1005840"/>
            <a:ext cx="3108960" cy="4937760"/>
          </a:xfrm>
        </p:spPr>
        <p:txBody>
          <a:bodyPr anchor="ctr">
            <a:normAutofit/>
          </a:bodyPr>
          <a:lstStyle/>
          <a:p>
            <a:r>
              <a:rPr lang="en-US" dirty="0"/>
              <a:t>9-8-8: </a:t>
            </a:r>
            <a:br>
              <a:rPr lang="en-US" dirty="0"/>
            </a:br>
            <a:br>
              <a:rPr lang="en-US" dirty="0"/>
            </a:br>
            <a:r>
              <a:rPr lang="en-US" dirty="0"/>
              <a:t>The Thread Connecting Alabama’s Crisis System of Care</a:t>
            </a:r>
            <a:endParaRPr lang="en-US" dirty="0">
              <a:latin typeface="Trebuchet MS"/>
            </a:endParaRPr>
          </a:p>
        </p:txBody>
      </p:sp>
      <p:sp>
        <p:nvSpPr>
          <p:cNvPr id="3" name="Slide Number Placeholder 3">
            <a:extLst>
              <a:ext uri="{FF2B5EF4-FFF2-40B4-BE49-F238E27FC236}">
                <a16:creationId xmlns:a16="http://schemas.microsoft.com/office/drawing/2014/main" id="{871FF319-E75F-4B34-BA04-61092ADA0C9E}"/>
              </a:ext>
            </a:extLst>
          </p:cNvPr>
          <p:cNvSpPr>
            <a:spLocks noGrp="1"/>
          </p:cNvSpPr>
          <p:nvPr>
            <p:ph type="sldNum" sz="quarter" idx="12"/>
          </p:nvPr>
        </p:nvSpPr>
        <p:spPr/>
        <p:txBody>
          <a:bodyPr/>
          <a:lstStyle/>
          <a:p>
            <a:fld id="{D2229588-3494-4D6F-BB52-6B68F1CE7A6C}" type="slidenum">
              <a:rPr lang="en-US" smtClean="0"/>
              <a:t>23</a:t>
            </a:fld>
            <a:endParaRPr lang="en-US"/>
          </a:p>
        </p:txBody>
      </p:sp>
      <p:pic>
        <p:nvPicPr>
          <p:cNvPr id="10" name="Picture 9" descr="Logo, company name&#10;&#10;Description automatically generated">
            <a:extLst>
              <a:ext uri="{FF2B5EF4-FFF2-40B4-BE49-F238E27FC236}">
                <a16:creationId xmlns:a16="http://schemas.microsoft.com/office/drawing/2014/main" id="{14AB3196-40DF-4AC9-BC44-5271D9209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260" y="1048068"/>
            <a:ext cx="8332859" cy="4592287"/>
          </a:xfrm>
          <a:prstGeom prst="rect">
            <a:avLst/>
          </a:prstGeom>
        </p:spPr>
      </p:pic>
    </p:spTree>
    <p:extLst>
      <p:ext uri="{BB962C8B-B14F-4D97-AF65-F5344CB8AC3E}">
        <p14:creationId xmlns:p14="http://schemas.microsoft.com/office/powerpoint/2010/main" val="357938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E872-95FD-43EA-A763-3803CF511B53}"/>
              </a:ext>
            </a:extLst>
          </p:cNvPr>
          <p:cNvSpPr>
            <a:spLocks noGrp="1"/>
          </p:cNvSpPr>
          <p:nvPr>
            <p:ph type="title"/>
          </p:nvPr>
        </p:nvSpPr>
        <p:spPr>
          <a:xfrm>
            <a:off x="0" y="960120"/>
            <a:ext cx="3432135" cy="4937760"/>
          </a:xfrm>
        </p:spPr>
        <p:txBody>
          <a:bodyPr anchor="ctr">
            <a:normAutofit/>
          </a:bodyPr>
          <a:lstStyle/>
          <a:p>
            <a:r>
              <a:rPr lang="en-US" sz="3000" dirty="0">
                <a:latin typeface="Trebuchet MS"/>
              </a:rPr>
              <a:t>Core Components of a Comprehensive Behavioral Health Crisis System</a:t>
            </a:r>
          </a:p>
        </p:txBody>
      </p:sp>
      <p:sp>
        <p:nvSpPr>
          <p:cNvPr id="3" name="Slide Number Placeholder 3">
            <a:extLst>
              <a:ext uri="{FF2B5EF4-FFF2-40B4-BE49-F238E27FC236}">
                <a16:creationId xmlns:a16="http://schemas.microsoft.com/office/drawing/2014/main" id="{871FF319-E75F-4B34-BA04-61092ADA0C9E}"/>
              </a:ext>
            </a:extLst>
          </p:cNvPr>
          <p:cNvSpPr>
            <a:spLocks noGrp="1"/>
          </p:cNvSpPr>
          <p:nvPr>
            <p:ph type="sldNum" sz="quarter" idx="12"/>
          </p:nvPr>
        </p:nvSpPr>
        <p:spPr/>
        <p:txBody>
          <a:bodyPr/>
          <a:lstStyle/>
          <a:p>
            <a:fld id="{D2229588-3494-4D6F-BB52-6B68F1CE7A6C}" type="slidenum">
              <a:rPr lang="en-US" smtClean="0"/>
              <a:t>24</a:t>
            </a:fld>
            <a:endParaRPr lang="en-US"/>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C7291EAB-FBB6-4E0B-A339-543F74005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116" y="1045469"/>
            <a:ext cx="8553903" cy="4767062"/>
          </a:xfrm>
          <a:prstGeom prst="rect">
            <a:avLst/>
          </a:prstGeom>
        </p:spPr>
      </p:pic>
    </p:spTree>
    <p:extLst>
      <p:ext uri="{BB962C8B-B14F-4D97-AF65-F5344CB8AC3E}">
        <p14:creationId xmlns:p14="http://schemas.microsoft.com/office/powerpoint/2010/main" val="1536918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icture 4" descr="Picture 4"/>
          <p:cNvPicPr>
            <a:picLocks noChangeAspect="1"/>
          </p:cNvPicPr>
          <p:nvPr/>
        </p:nvPicPr>
        <p:blipFill>
          <a:blip r:embed="rId2"/>
          <a:stretch>
            <a:fillRect/>
          </a:stretch>
        </p:blipFill>
        <p:spPr>
          <a:xfrm>
            <a:off x="4573304" y="451484"/>
            <a:ext cx="6060832" cy="2219545"/>
          </a:xfrm>
          <a:prstGeom prst="rect">
            <a:avLst/>
          </a:prstGeom>
          <a:ln w="12700">
            <a:miter lim="400000"/>
          </a:ln>
        </p:spPr>
      </p:pic>
      <p:sp>
        <p:nvSpPr>
          <p:cNvPr id="142" name="Title 1"/>
          <p:cNvSpPr txBox="1">
            <a:spLocks noGrp="1"/>
          </p:cNvSpPr>
          <p:nvPr>
            <p:ph type="title"/>
          </p:nvPr>
        </p:nvSpPr>
        <p:spPr>
          <a:prstGeom prst="rect">
            <a:avLst/>
          </a:prstGeom>
        </p:spPr>
        <p:txBody>
          <a:bodyPr/>
          <a:lstStyle/>
          <a:p>
            <a:pPr>
              <a:defRPr spc="-100"/>
            </a:pPr>
            <a:r>
              <a:t>COVID-</a:t>
            </a:r>
            <a:r>
              <a:rPr sz="3200">
                <a:latin typeface="Trebuchet MS"/>
                <a:ea typeface="Trebuchet MS"/>
                <a:cs typeface="Trebuchet MS"/>
                <a:sym typeface="Trebuchet MS"/>
              </a:rPr>
              <a:t>19</a:t>
            </a:r>
            <a:r>
              <a:t> </a:t>
            </a:r>
            <a:br/>
            <a:r>
              <a:t>Crisis Information Line </a:t>
            </a:r>
          </a:p>
        </p:txBody>
      </p:sp>
      <p:sp>
        <p:nvSpPr>
          <p:cNvPr id="143" name="Slide Number Placeholder 3"/>
          <p:cNvSpPr txBox="1">
            <a:spLocks noGrp="1"/>
          </p:cNvSpPr>
          <p:nvPr>
            <p:ph type="sldNum" sz="quarter" idx="12"/>
          </p:nvPr>
        </p:nvSpPr>
        <p:spPr>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1"/>
                </a:solidFill>
                <a:effectLst/>
                <a:uFillTx/>
                <a:latin typeface="+mj-lt"/>
                <a:ea typeface="+mj-ea"/>
                <a:cs typeface="+mj-cs"/>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orbel"/>
              </a:defRPr>
            </a:lvl9pPr>
          </a:lstStyle>
          <a:p>
            <a:fld id="{86CB4B4D-7CA3-9044-876B-883B54F8677D}" type="slidenum">
              <a:rPr lang="en-US" smtClean="0"/>
              <a:pPr/>
              <a:t>25</a:t>
            </a:fld>
            <a:endParaRPr/>
          </a:p>
        </p:txBody>
      </p:sp>
      <p:sp>
        <p:nvSpPr>
          <p:cNvPr id="144" name="TextBox 7"/>
          <p:cNvSpPr txBox="1"/>
          <p:nvPr/>
        </p:nvSpPr>
        <p:spPr>
          <a:xfrm>
            <a:off x="4094948" y="2896851"/>
            <a:ext cx="7258931" cy="313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ADMH and Alabama Emergency Management Agency offer crisis resources, help and information through regional providers, through one easy to access statewide Information Line, </a:t>
            </a:r>
            <a:r>
              <a:rPr sz="1600" b="1">
                <a:latin typeface="Trebuchet MS"/>
                <a:ea typeface="Trebuchet MS"/>
                <a:cs typeface="Trebuchet MS"/>
                <a:sym typeface="Trebuchet MS"/>
              </a:rPr>
              <a:t>1-888-442-1793. </a:t>
            </a:r>
            <a:endParaRPr b="1">
              <a:latin typeface="Trebuchet MS"/>
              <a:ea typeface="Trebuchet MS"/>
              <a:cs typeface="Trebuchet MS"/>
              <a:sym typeface="Trebuchet MS"/>
            </a:endParaRPr>
          </a:p>
          <a:p>
            <a:r>
              <a:t> </a:t>
            </a:r>
          </a:p>
          <a:p>
            <a:r>
              <a:t>Any individual, including but not limited to, children, older adults, individuals with disabilities, healthcare professionals, first responders, and administrators working on the frontlines who are experiencing stress or anxiety related to COVID-</a:t>
            </a:r>
            <a:r>
              <a:rPr sz="1600">
                <a:latin typeface="Trebuchet MS"/>
                <a:ea typeface="Trebuchet MS"/>
                <a:cs typeface="Trebuchet MS"/>
                <a:sym typeface="Trebuchet MS"/>
              </a:rPr>
              <a:t>19</a:t>
            </a:r>
            <a:r>
              <a:t>, may call the Information Line. </a:t>
            </a:r>
          </a:p>
          <a:p>
            <a:endParaRPr/>
          </a:p>
          <a:p>
            <a:r>
              <a:t>The Information Line will connect individuals with appropriate staff and programs in their local communities to provide vital resources and services. </a:t>
            </a:r>
          </a:p>
        </p:txBody>
      </p:sp>
    </p:spTree>
    <p:extLst>
      <p:ext uri="{BB962C8B-B14F-4D97-AF65-F5344CB8AC3E}">
        <p14:creationId xmlns:p14="http://schemas.microsoft.com/office/powerpoint/2010/main" val="2289576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labama Family Central is a collaboration of state agencies and partners supporting…"/>
          <p:cNvSpPr txBox="1"/>
          <p:nvPr/>
        </p:nvSpPr>
        <p:spPr>
          <a:xfrm>
            <a:off x="847361" y="418402"/>
            <a:ext cx="4995133" cy="1897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gn="l">
              <a:defRPr sz="4000">
                <a:latin typeface="Century Gothic"/>
                <a:ea typeface="Century Gothic"/>
                <a:cs typeface="Century Gothic"/>
                <a:sym typeface="Century Gothic"/>
              </a:defRPr>
            </a:pPr>
            <a:r>
              <a:rPr sz="2000"/>
              <a:t>Alabama Family Central is a collaboration of state agencies and partners supporting </a:t>
            </a:r>
          </a:p>
          <a:p>
            <a:pPr algn="l">
              <a:defRPr sz="4000">
                <a:latin typeface="Century Gothic"/>
                <a:ea typeface="Century Gothic"/>
                <a:cs typeface="Century Gothic"/>
                <a:sym typeface="Century Gothic"/>
              </a:defRPr>
            </a:pPr>
            <a:r>
              <a:rPr sz="2000"/>
              <a:t>Alabama's families with resources, services and more to help raise </a:t>
            </a:r>
          </a:p>
          <a:p>
            <a:pPr algn="l">
              <a:defRPr sz="4000">
                <a:latin typeface="Century Gothic"/>
                <a:ea typeface="Century Gothic"/>
                <a:cs typeface="Century Gothic"/>
                <a:sym typeface="Century Gothic"/>
              </a:defRPr>
            </a:pPr>
            <a:r>
              <a:rPr sz="2000"/>
              <a:t>healthy, happy kids.</a:t>
            </a:r>
          </a:p>
        </p:txBody>
      </p:sp>
      <p:sp>
        <p:nvSpPr>
          <p:cNvPr id="29" name="Great Families Need Strong Partners."/>
          <p:cNvSpPr txBox="1"/>
          <p:nvPr/>
        </p:nvSpPr>
        <p:spPr>
          <a:xfrm>
            <a:off x="592815" y="6120709"/>
            <a:ext cx="6261329" cy="474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5500" b="1">
                <a:latin typeface="Century Gothic"/>
                <a:ea typeface="Century Gothic"/>
                <a:cs typeface="Century Gothic"/>
                <a:sym typeface="Century Gothic"/>
              </a:defRPr>
            </a:lvl1pPr>
          </a:lstStyle>
          <a:p>
            <a:r>
              <a:rPr sz="2750"/>
              <a:t>Great Families Need Strong Partners.</a:t>
            </a:r>
          </a:p>
        </p:txBody>
      </p:sp>
      <p:sp>
        <p:nvSpPr>
          <p:cNvPr id="30" name="www.alabamafamilycentral.org"/>
          <p:cNvSpPr txBox="1"/>
          <p:nvPr/>
        </p:nvSpPr>
        <p:spPr>
          <a:xfrm>
            <a:off x="3806327" y="2977872"/>
            <a:ext cx="4885953" cy="428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900" b="1">
                <a:latin typeface="Century Gothic"/>
                <a:ea typeface="Century Gothic"/>
                <a:cs typeface="Century Gothic"/>
                <a:sym typeface="Century Gothic"/>
              </a:defRPr>
            </a:lvl1pPr>
          </a:lstStyle>
          <a:p>
            <a:r>
              <a:rPr sz="2450"/>
              <a:t>www.alabamafamilycentral.org</a:t>
            </a:r>
          </a:p>
        </p:txBody>
      </p:sp>
      <p:sp>
        <p:nvSpPr>
          <p:cNvPr id="31" name="Alabama Family Central is a directory of important resources, found statewide.…"/>
          <p:cNvSpPr txBox="1"/>
          <p:nvPr/>
        </p:nvSpPr>
        <p:spPr>
          <a:xfrm>
            <a:off x="1245005" y="3468142"/>
            <a:ext cx="10062050" cy="1313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defRPr sz="4100">
                <a:latin typeface="Century Gothic"/>
                <a:ea typeface="Century Gothic"/>
                <a:cs typeface="Century Gothic"/>
                <a:sym typeface="Century Gothic"/>
              </a:defRPr>
            </a:pPr>
            <a:r>
              <a:rPr sz="2050"/>
              <a:t>Alabama Family Central is a directory of important resources, found statewide.</a:t>
            </a:r>
          </a:p>
          <a:p>
            <a:pPr>
              <a:defRPr sz="4100">
                <a:latin typeface="Century Gothic"/>
                <a:ea typeface="Century Gothic"/>
                <a:cs typeface="Century Gothic"/>
                <a:sym typeface="Century Gothic"/>
              </a:defRPr>
            </a:pPr>
            <a:r>
              <a:rPr sz="2050"/>
              <a:t>The website makes finding child care, health services, family services</a:t>
            </a:r>
          </a:p>
          <a:p>
            <a:pPr>
              <a:defRPr sz="4100">
                <a:latin typeface="Century Gothic"/>
                <a:ea typeface="Century Gothic"/>
                <a:cs typeface="Century Gothic"/>
                <a:sym typeface="Century Gothic"/>
              </a:defRPr>
            </a:pPr>
            <a:r>
              <a:rPr sz="2050"/>
              <a:t>or education resources easy, with over 300 programs and </a:t>
            </a:r>
          </a:p>
          <a:p>
            <a:pPr>
              <a:defRPr sz="4100">
                <a:latin typeface="Century Gothic"/>
                <a:ea typeface="Century Gothic"/>
                <a:cs typeface="Century Gothic"/>
                <a:sym typeface="Century Gothic"/>
              </a:defRPr>
            </a:pPr>
            <a:r>
              <a:rPr sz="2050"/>
              <a:t>services to support children and families in our state. </a:t>
            </a:r>
          </a:p>
        </p:txBody>
      </p:sp>
      <p:pic>
        <p:nvPicPr>
          <p:cNvPr id="32" name="Image" descr="Image"/>
          <p:cNvPicPr>
            <a:picLocks noChangeAspect="1"/>
          </p:cNvPicPr>
          <p:nvPr/>
        </p:nvPicPr>
        <p:blipFill>
          <a:blip r:embed="rId2"/>
          <a:stretch>
            <a:fillRect/>
          </a:stretch>
        </p:blipFill>
        <p:spPr>
          <a:xfrm>
            <a:off x="9967550" y="4597794"/>
            <a:ext cx="3338216" cy="2670573"/>
          </a:xfrm>
          <a:prstGeom prst="rect">
            <a:avLst/>
          </a:prstGeom>
          <a:ln w="12700">
            <a:miter lim="400000"/>
          </a:ln>
        </p:spPr>
      </p:pic>
      <p:pic>
        <p:nvPicPr>
          <p:cNvPr id="33" name="Image" descr="Image"/>
          <p:cNvPicPr>
            <a:picLocks noChangeAspect="1"/>
          </p:cNvPicPr>
          <p:nvPr/>
        </p:nvPicPr>
        <p:blipFill>
          <a:blip r:embed="rId3"/>
          <a:stretch>
            <a:fillRect/>
          </a:stretch>
        </p:blipFill>
        <p:spPr>
          <a:xfrm>
            <a:off x="9527407" y="393710"/>
            <a:ext cx="2003111" cy="2003111"/>
          </a:xfrm>
          <a:prstGeom prst="rect">
            <a:avLst/>
          </a:prstGeom>
          <a:ln w="25400">
            <a:solidFill>
              <a:srgbClr val="FFFFFF"/>
            </a:solidFill>
            <a:miter lim="400000"/>
          </a:ln>
          <a:effectLst>
            <a:outerShdw blurRad="50800" dist="25400" dir="3600000" rotWithShape="0">
              <a:srgbClr val="000000">
                <a:alpha val="70000"/>
              </a:srgbClr>
            </a:outerShdw>
          </a:effectLst>
        </p:spPr>
      </p:pic>
    </p:spTree>
    <p:extLst>
      <p:ext uri="{BB962C8B-B14F-4D97-AF65-F5344CB8AC3E}">
        <p14:creationId xmlns:p14="http://schemas.microsoft.com/office/powerpoint/2010/main" val="261030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849C64-E202-40E5-AEBA-071F989BF5E3}"/>
              </a:ext>
            </a:extLst>
          </p:cNvPr>
          <p:cNvSpPr/>
          <p:nvPr/>
        </p:nvSpPr>
        <p:spPr>
          <a:xfrm>
            <a:off x="0" y="406400"/>
            <a:ext cx="3685215" cy="6315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95775" y="1123837"/>
            <a:ext cx="2947482" cy="4601183"/>
          </a:xfrm>
        </p:spPr>
        <p:txBody>
          <a:bodyPr>
            <a:normAutofit/>
          </a:bodyPr>
          <a:lstStyle/>
          <a:p>
            <a:r>
              <a:rPr lang="en-US"/>
              <a:t>Alabama </a:t>
            </a:r>
            <a:br>
              <a:rPr lang="en-US"/>
            </a:br>
            <a:r>
              <a:rPr lang="en-US"/>
              <a:t>Crisis System Redesign </a:t>
            </a:r>
          </a:p>
        </p:txBody>
      </p:sp>
      <p:sp>
        <p:nvSpPr>
          <p:cNvPr id="4" name="Slide Number Placeholder 3">
            <a:extLst>
              <a:ext uri="{FF2B5EF4-FFF2-40B4-BE49-F238E27FC236}">
                <a16:creationId xmlns:a16="http://schemas.microsoft.com/office/drawing/2014/main" id="{CDC5CE4C-C923-43F9-9A05-0D28CF9D21DD}"/>
              </a:ext>
            </a:extLst>
          </p:cNvPr>
          <p:cNvSpPr>
            <a:spLocks noGrp="1"/>
          </p:cNvSpPr>
          <p:nvPr>
            <p:ph type="sldNum" sz="quarter" idx="12"/>
          </p:nvPr>
        </p:nvSpPr>
        <p:spPr/>
        <p:txBody>
          <a:bodyPr vert="horz" lIns="91440" tIns="45720" rIns="91440" bIns="45720" rtlCol="0">
            <a:normAutofit/>
          </a:bodyPr>
          <a:lstStyle/>
          <a:p>
            <a:pPr defTabSz="457200">
              <a:spcAft>
                <a:spcPts val="600"/>
              </a:spcAft>
            </a:pPr>
            <a:fld id="{D2229588-3494-4D6F-BB52-6B68F1CE7A6C}" type="slidenum">
              <a:rPr lang="en-US" smtClean="0"/>
              <a:pPr defTabSz="457200">
                <a:spcAft>
                  <a:spcPts val="600"/>
                </a:spcAft>
              </a:pPr>
              <a:t>3</a:t>
            </a:fld>
            <a:endParaRPr lang="en-US"/>
          </a:p>
        </p:txBody>
      </p:sp>
      <p:graphicFrame>
        <p:nvGraphicFramePr>
          <p:cNvPr id="40" name="Content Placeholder 2">
            <a:extLst>
              <a:ext uri="{FF2B5EF4-FFF2-40B4-BE49-F238E27FC236}">
                <a16:creationId xmlns:a16="http://schemas.microsoft.com/office/drawing/2014/main" id="{528532A2-719C-4C1C-AB60-4E1573FF9563}"/>
              </a:ext>
            </a:extLst>
          </p:cNvPr>
          <p:cNvGraphicFramePr/>
          <p:nvPr/>
        </p:nvGraphicFramePr>
        <p:xfrm>
          <a:off x="274320" y="1645920"/>
          <a:ext cx="804672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D87CB80E-FD2F-4E58-A9C9-B893EC9FD1B0}"/>
              </a:ext>
            </a:extLst>
          </p:cNvPr>
          <p:cNvSpPr/>
          <p:nvPr/>
        </p:nvSpPr>
        <p:spPr>
          <a:xfrm>
            <a:off x="8531350" y="688157"/>
            <a:ext cx="3657601" cy="5392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4176674-BDE2-4CA7-AB09-4130940D7371}"/>
              </a:ext>
            </a:extLst>
          </p:cNvPr>
          <p:cNvSpPr txBox="1">
            <a:spLocks/>
          </p:cNvSpPr>
          <p:nvPr/>
        </p:nvSpPr>
        <p:spPr>
          <a:xfrm>
            <a:off x="8321040" y="1005840"/>
            <a:ext cx="3657600" cy="49377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en-US" dirty="0"/>
              <a:t>Alabama Crisis System of Care</a:t>
            </a:r>
          </a:p>
          <a:p>
            <a:pPr algn="r"/>
            <a:endParaRPr lang="en-US" sz="3000" b="1" dirty="0">
              <a:solidFill>
                <a:schemeClr val="bg1"/>
              </a:solidFill>
            </a:endParaRPr>
          </a:p>
        </p:txBody>
      </p:sp>
      <p:sp>
        <p:nvSpPr>
          <p:cNvPr id="5" name="Rectangle 4">
            <a:extLst>
              <a:ext uri="{FF2B5EF4-FFF2-40B4-BE49-F238E27FC236}">
                <a16:creationId xmlns:a16="http://schemas.microsoft.com/office/drawing/2014/main" id="{C08634DF-1550-41B8-A4E2-3347AA104262}"/>
              </a:ext>
            </a:extLst>
          </p:cNvPr>
          <p:cNvSpPr/>
          <p:nvPr/>
        </p:nvSpPr>
        <p:spPr>
          <a:xfrm>
            <a:off x="374143" y="906706"/>
            <a:ext cx="7811514" cy="415498"/>
          </a:xfrm>
          <a:prstGeom prst="rect">
            <a:avLst/>
          </a:prstGeom>
        </p:spPr>
        <p:txBody>
          <a:bodyPr wrap="square" lIns="91440" tIns="45720" rIns="91440" bIns="45720" anchor="ctr">
            <a:spAutoFit/>
          </a:bodyPr>
          <a:lstStyle/>
          <a:p>
            <a:pPr algn="just"/>
            <a:r>
              <a:rPr lang="en-US" sz="2100" b="1">
                <a:solidFill>
                  <a:schemeClr val="tx2"/>
                </a:solidFill>
              </a:rPr>
              <a:t>Crisis Diversion Centers | Rural Crisis Care | Stepping Up Initiative</a:t>
            </a:r>
            <a:endParaRPr lang="en-US"/>
          </a:p>
        </p:txBody>
      </p:sp>
    </p:spTree>
    <p:extLst>
      <p:ext uri="{BB962C8B-B14F-4D97-AF65-F5344CB8AC3E}">
        <p14:creationId xmlns:p14="http://schemas.microsoft.com/office/powerpoint/2010/main" val="265905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4825DA-6226-41F0-A204-0A6D270BE520}"/>
              </a:ext>
            </a:extLst>
          </p:cNvPr>
          <p:cNvSpPr txBox="1"/>
          <p:nvPr/>
        </p:nvSpPr>
        <p:spPr>
          <a:xfrm>
            <a:off x="469128" y="429371"/>
            <a:ext cx="10933044" cy="2308324"/>
          </a:xfrm>
          <a:prstGeom prst="rect">
            <a:avLst/>
          </a:prstGeom>
          <a:noFill/>
        </p:spPr>
        <p:txBody>
          <a:bodyPr wrap="square" rtlCol="0">
            <a:spAutoFit/>
          </a:bodyPr>
          <a:lstStyle/>
          <a:p>
            <a:r>
              <a:rPr lang="en-US" sz="4800" dirty="0"/>
              <a:t>Question: What is driving our current crisis in mental health care and what are we going to do about it?</a:t>
            </a:r>
          </a:p>
        </p:txBody>
      </p:sp>
      <p:pic>
        <p:nvPicPr>
          <p:cNvPr id="6" name="Picture 5">
            <a:extLst>
              <a:ext uri="{FF2B5EF4-FFF2-40B4-BE49-F238E27FC236}">
                <a16:creationId xmlns:a16="http://schemas.microsoft.com/office/drawing/2014/main" id="{2C7405E3-E4C7-40D9-B060-817B28314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969" y="3768918"/>
            <a:ext cx="4055165" cy="2544418"/>
          </a:xfrm>
          <a:prstGeom prst="rect">
            <a:avLst/>
          </a:prstGeom>
        </p:spPr>
      </p:pic>
      <p:pic>
        <p:nvPicPr>
          <p:cNvPr id="8" name="Picture 7">
            <a:extLst>
              <a:ext uri="{FF2B5EF4-FFF2-40B4-BE49-F238E27FC236}">
                <a16:creationId xmlns:a16="http://schemas.microsoft.com/office/drawing/2014/main" id="{826F9F74-8D27-4D45-BEA9-0EE6CA171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193" y="2313830"/>
            <a:ext cx="4631842" cy="4186362"/>
          </a:xfrm>
          <a:prstGeom prst="rect">
            <a:avLst/>
          </a:prstGeom>
        </p:spPr>
      </p:pic>
    </p:spTree>
    <p:extLst>
      <p:ext uri="{BB962C8B-B14F-4D97-AF65-F5344CB8AC3E}">
        <p14:creationId xmlns:p14="http://schemas.microsoft.com/office/powerpoint/2010/main" val="208422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7BB1DF-9215-4FA0-825A-20D4ADB38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76" y="294197"/>
            <a:ext cx="6384899" cy="3419061"/>
          </a:xfrm>
          <a:prstGeom prst="rect">
            <a:avLst/>
          </a:prstGeom>
        </p:spPr>
      </p:pic>
      <p:sp>
        <p:nvSpPr>
          <p:cNvPr id="4" name="TextBox 3">
            <a:extLst>
              <a:ext uri="{FF2B5EF4-FFF2-40B4-BE49-F238E27FC236}">
                <a16:creationId xmlns:a16="http://schemas.microsoft.com/office/drawing/2014/main" id="{DC75EA82-A4B5-450A-918E-8D3277D6C95D}"/>
              </a:ext>
            </a:extLst>
          </p:cNvPr>
          <p:cNvSpPr txBox="1"/>
          <p:nvPr/>
        </p:nvSpPr>
        <p:spPr>
          <a:xfrm>
            <a:off x="7362908" y="675861"/>
            <a:ext cx="4460682" cy="6555641"/>
          </a:xfrm>
          <a:prstGeom prst="rect">
            <a:avLst/>
          </a:prstGeom>
          <a:noFill/>
        </p:spPr>
        <p:txBody>
          <a:bodyPr wrap="square" rtlCol="0">
            <a:spAutoFit/>
          </a:bodyPr>
          <a:lstStyle/>
          <a:p>
            <a:r>
              <a:rPr lang="en-US" sz="2400" dirty="0">
                <a:solidFill>
                  <a:srgbClr val="FF0000"/>
                </a:solidFill>
              </a:rPr>
              <a:t>With the opening of the Alabama Insane Hospital in 1861,  Alabama became a national leader in the moral treatment movement through the work of Dr. Peter Bryce.  The facility would later be renamed in his honor.</a:t>
            </a:r>
          </a:p>
          <a:p>
            <a:endParaRPr lang="en-US" dirty="0"/>
          </a:p>
          <a:p>
            <a:r>
              <a:rPr lang="en-US" dirty="0"/>
              <a:t>State of the art treatment – moral treatment movement</a:t>
            </a:r>
          </a:p>
          <a:p>
            <a:pPr marL="285750" indent="-285750">
              <a:buFont typeface="Arial" panose="020B0604020202020204" pitchFamily="34" charset="0"/>
              <a:buChar char="•"/>
            </a:pPr>
            <a:r>
              <a:rPr lang="en-US" dirty="0"/>
              <a:t>Free from restraint </a:t>
            </a:r>
          </a:p>
          <a:p>
            <a:pPr marL="285750" indent="-285750">
              <a:buFont typeface="Arial" panose="020B0604020202020204" pitchFamily="34" charset="0"/>
              <a:buChar char="•"/>
            </a:pPr>
            <a:r>
              <a:rPr lang="en-US" dirty="0"/>
              <a:t>Free from warehousing in jails</a:t>
            </a:r>
          </a:p>
          <a:p>
            <a:pPr marL="285750" indent="-285750">
              <a:buFont typeface="Arial" panose="020B0604020202020204" pitchFamily="34" charset="0"/>
              <a:buChar char="•"/>
            </a:pPr>
            <a:r>
              <a:rPr lang="en-US" dirty="0"/>
              <a:t>Dignity of work</a:t>
            </a:r>
          </a:p>
          <a:p>
            <a:pPr marL="285750" indent="-285750">
              <a:buFont typeface="Arial" panose="020B0604020202020204" pitchFamily="34" charset="0"/>
              <a:buChar char="•"/>
            </a:pPr>
            <a:r>
              <a:rPr lang="en-US" dirty="0"/>
              <a:t>Foundation for the fields of psychiatry, psychology and social 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1C85F106-AB55-469A-B6C5-7D842E56C3AB}"/>
              </a:ext>
            </a:extLst>
          </p:cNvPr>
          <p:cNvSpPr txBox="1"/>
          <p:nvPr/>
        </p:nvSpPr>
        <p:spPr>
          <a:xfrm>
            <a:off x="580443" y="4114322"/>
            <a:ext cx="4707174" cy="1754326"/>
          </a:xfrm>
          <a:prstGeom prst="rect">
            <a:avLst/>
          </a:prstGeom>
          <a:noFill/>
        </p:spPr>
        <p:txBody>
          <a:bodyPr wrap="square" rtlCol="0">
            <a:spAutoFit/>
          </a:bodyPr>
          <a:lstStyle/>
          <a:p>
            <a:r>
              <a:rPr lang="en-US" dirty="0"/>
              <a:t>State of the art facility</a:t>
            </a:r>
          </a:p>
          <a:p>
            <a:pPr marL="285750" indent="-285750">
              <a:buFont typeface="Arial" panose="020B0604020202020204" pitchFamily="34" charset="0"/>
              <a:buChar char="•"/>
            </a:pPr>
            <a:r>
              <a:rPr lang="en-US" dirty="0"/>
              <a:t>Running water</a:t>
            </a:r>
          </a:p>
          <a:p>
            <a:pPr marL="285750" indent="-285750">
              <a:buFont typeface="Arial" panose="020B0604020202020204" pitchFamily="34" charset="0"/>
              <a:buChar char="•"/>
            </a:pPr>
            <a:r>
              <a:rPr lang="en-US" dirty="0"/>
              <a:t>Gas lighting</a:t>
            </a:r>
          </a:p>
          <a:p>
            <a:pPr marL="285750" indent="-285750">
              <a:buFont typeface="Arial" panose="020B0604020202020204" pitchFamily="34" charset="0"/>
              <a:buChar char="•"/>
            </a:pPr>
            <a:r>
              <a:rPr lang="en-US" dirty="0"/>
              <a:t>70-degree air-conditioning</a:t>
            </a:r>
          </a:p>
          <a:p>
            <a:pPr marL="285750" indent="-285750">
              <a:buFont typeface="Arial" panose="020B0604020202020204" pitchFamily="34" charset="0"/>
              <a:buChar char="•"/>
            </a:pPr>
            <a:endParaRPr lang="en-US" dirty="0"/>
          </a:p>
          <a:p>
            <a:r>
              <a:rPr lang="en-US" dirty="0">
                <a:solidFill>
                  <a:srgbClr val="00B050"/>
                </a:solidFill>
              </a:rPr>
              <a:t>Largest employer</a:t>
            </a:r>
          </a:p>
        </p:txBody>
      </p:sp>
    </p:spTree>
    <p:extLst>
      <p:ext uri="{BB962C8B-B14F-4D97-AF65-F5344CB8AC3E}">
        <p14:creationId xmlns:p14="http://schemas.microsoft.com/office/powerpoint/2010/main" val="51627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92E6-62B9-4E45-8845-875C7F6C020F}"/>
              </a:ext>
            </a:extLst>
          </p:cNvPr>
          <p:cNvSpPr>
            <a:spLocks noGrp="1"/>
          </p:cNvSpPr>
          <p:nvPr>
            <p:ph type="title"/>
          </p:nvPr>
        </p:nvSpPr>
        <p:spPr/>
        <p:txBody>
          <a:bodyPr/>
          <a:lstStyle/>
          <a:p>
            <a:pPr algn="ctr"/>
            <a:r>
              <a:rPr lang="en-US" b="1" i="1" dirty="0"/>
              <a:t>Wyatt v. Stickney</a:t>
            </a:r>
          </a:p>
        </p:txBody>
      </p:sp>
      <p:sp>
        <p:nvSpPr>
          <p:cNvPr id="3" name="Content Placeholder 2">
            <a:extLst>
              <a:ext uri="{FF2B5EF4-FFF2-40B4-BE49-F238E27FC236}">
                <a16:creationId xmlns:a16="http://schemas.microsoft.com/office/drawing/2014/main" id="{CB381018-1BDC-40E3-BF60-E85CE74EBF08}"/>
              </a:ext>
            </a:extLst>
          </p:cNvPr>
          <p:cNvSpPr>
            <a:spLocks noGrp="1"/>
          </p:cNvSpPr>
          <p:nvPr>
            <p:ph idx="1"/>
          </p:nvPr>
        </p:nvSpPr>
        <p:spPr/>
        <p:txBody>
          <a:bodyPr>
            <a:normAutofit/>
          </a:bodyPr>
          <a:lstStyle/>
          <a:p>
            <a:r>
              <a:rPr lang="en-US" sz="2400" dirty="0"/>
              <a:t>By the late 1960’s, Bryce was overcrowded and warehousing 5,200 people with mental illness living in deplorable conditions. </a:t>
            </a:r>
          </a:p>
          <a:p>
            <a:r>
              <a:rPr lang="en-US" sz="2400" dirty="0"/>
              <a:t>A lawsuit was filed in 1970 when the Legislature cut funds earmarked for mental health resulting in Bryce Hospital firing over 100 employees.</a:t>
            </a:r>
          </a:p>
          <a:p>
            <a:r>
              <a:rPr lang="en-US" sz="2400" dirty="0"/>
              <a:t>The goals of the Wyatt case filed in October of 1970 included:</a:t>
            </a:r>
          </a:p>
          <a:p>
            <a:pPr marL="457200" lvl="1" indent="0">
              <a:buNone/>
            </a:pPr>
            <a:r>
              <a:rPr lang="en-US" dirty="0"/>
              <a:t>(1) establish a constitutional right to treatment on behalf of people with mental illness,</a:t>
            </a:r>
          </a:p>
          <a:p>
            <a:pPr marL="457200" lvl="1" indent="0">
              <a:buNone/>
            </a:pPr>
            <a:r>
              <a:rPr lang="en-US" dirty="0"/>
              <a:t>(2) a constitutional right to habilitation for  people with mental retardation, and </a:t>
            </a:r>
          </a:p>
          <a:p>
            <a:pPr marL="457200" lvl="1" indent="0">
              <a:buNone/>
            </a:pPr>
            <a:r>
              <a:rPr lang="en-US" dirty="0"/>
              <a:t>(3) set minimum standards regarding safety, education, training, medication, nutrition, physical accommodations, staff/patient ratios, individualized treatment and aftercare.  </a:t>
            </a:r>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94713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7619-E9B5-4EF5-8E54-5ADD2A89C7A2}"/>
              </a:ext>
            </a:extLst>
          </p:cNvPr>
          <p:cNvSpPr>
            <a:spLocks noGrp="1"/>
          </p:cNvSpPr>
          <p:nvPr>
            <p:ph type="title" idx="4294967295"/>
          </p:nvPr>
        </p:nvSpPr>
        <p:spPr>
          <a:xfrm>
            <a:off x="2944813" y="4691063"/>
            <a:ext cx="9247187" cy="1812925"/>
          </a:xfrm>
        </p:spPr>
        <p:txBody>
          <a:bodyPr>
            <a:noAutofit/>
          </a:bodyPr>
          <a:lstStyle/>
          <a:p>
            <a:r>
              <a:rPr lang="en-US" sz="3200" dirty="0">
                <a:solidFill>
                  <a:srgbClr val="00B050"/>
                </a:solidFill>
              </a:rPr>
              <a:t>With the settlement of the Wyatt case in 2003, Alabama returned to a place of national prominence as a model for treatment of individuals with mental illness and intellectual disabilities.</a:t>
            </a:r>
          </a:p>
        </p:txBody>
      </p:sp>
      <p:sp>
        <p:nvSpPr>
          <p:cNvPr id="3" name="Content Placeholder 2">
            <a:extLst>
              <a:ext uri="{FF2B5EF4-FFF2-40B4-BE49-F238E27FC236}">
                <a16:creationId xmlns:a16="http://schemas.microsoft.com/office/drawing/2014/main" id="{78A3895B-D26D-49A6-BDA7-BEF76CE68C3D}"/>
              </a:ext>
            </a:extLst>
          </p:cNvPr>
          <p:cNvSpPr>
            <a:spLocks noGrp="1"/>
          </p:cNvSpPr>
          <p:nvPr>
            <p:ph idx="4294967295"/>
          </p:nvPr>
        </p:nvSpPr>
        <p:spPr>
          <a:xfrm>
            <a:off x="460375" y="2074863"/>
            <a:ext cx="11731625" cy="2544762"/>
          </a:xfrm>
        </p:spPr>
        <p:txBody>
          <a:bodyPr/>
          <a:lstStyle/>
          <a:p>
            <a:r>
              <a:rPr lang="en-US" dirty="0"/>
              <a:t>To quote Judge Myron Thompson -</a:t>
            </a:r>
          </a:p>
          <a:p>
            <a:pPr marL="0" indent="0">
              <a:buNone/>
            </a:pPr>
            <a:r>
              <a:rPr lang="en-US" dirty="0"/>
              <a:t>	</a:t>
            </a:r>
            <a:r>
              <a:rPr lang="en-US" dirty="0">
                <a:solidFill>
                  <a:srgbClr val="FF0000"/>
                </a:solidFill>
              </a:rPr>
              <a:t>“The enormity of what this case has accomplished cannot be overstated.  The principles of humane treatment of people with mental illness and mental retardation embodied in this litigation have become a part of the fabric of law in this country and, indeed international law.”</a:t>
            </a:r>
          </a:p>
          <a:p>
            <a:endParaRPr lang="en-US" dirty="0"/>
          </a:p>
        </p:txBody>
      </p:sp>
      <p:sp>
        <p:nvSpPr>
          <p:cNvPr id="4" name="TextBox 3">
            <a:extLst>
              <a:ext uri="{FF2B5EF4-FFF2-40B4-BE49-F238E27FC236}">
                <a16:creationId xmlns:a16="http://schemas.microsoft.com/office/drawing/2014/main" id="{DEE96213-C355-4D13-97F8-62116D70A14A}"/>
              </a:ext>
            </a:extLst>
          </p:cNvPr>
          <p:cNvSpPr txBox="1"/>
          <p:nvPr/>
        </p:nvSpPr>
        <p:spPr>
          <a:xfrm>
            <a:off x="459851" y="437322"/>
            <a:ext cx="9446150" cy="1569660"/>
          </a:xfrm>
          <a:prstGeom prst="rect">
            <a:avLst/>
          </a:prstGeom>
          <a:noFill/>
        </p:spPr>
        <p:txBody>
          <a:bodyPr wrap="square" rtlCol="0">
            <a:spAutoFit/>
          </a:bodyPr>
          <a:lstStyle/>
          <a:p>
            <a:r>
              <a:rPr lang="en-US" sz="3200" dirty="0"/>
              <a:t>Thirty-three years later the case was settled in 2003.  At the time it was the longest running lawsuit for mental health services in the United States</a:t>
            </a:r>
          </a:p>
        </p:txBody>
      </p:sp>
    </p:spTree>
    <p:extLst>
      <p:ext uri="{BB962C8B-B14F-4D97-AF65-F5344CB8AC3E}">
        <p14:creationId xmlns:p14="http://schemas.microsoft.com/office/powerpoint/2010/main" val="236180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3789-840C-4EFE-916A-2B4D584752B5}"/>
              </a:ext>
            </a:extLst>
          </p:cNvPr>
          <p:cNvSpPr>
            <a:spLocks noGrp="1"/>
          </p:cNvSpPr>
          <p:nvPr>
            <p:ph type="title"/>
          </p:nvPr>
        </p:nvSpPr>
        <p:spPr/>
        <p:txBody>
          <a:bodyPr/>
          <a:lstStyle/>
          <a:p>
            <a:r>
              <a:rPr lang="en-US" dirty="0"/>
              <a:t>2003 - 2018</a:t>
            </a:r>
          </a:p>
        </p:txBody>
      </p:sp>
      <p:sp>
        <p:nvSpPr>
          <p:cNvPr id="3" name="Content Placeholder 2">
            <a:extLst>
              <a:ext uri="{FF2B5EF4-FFF2-40B4-BE49-F238E27FC236}">
                <a16:creationId xmlns:a16="http://schemas.microsoft.com/office/drawing/2014/main" id="{FF458D93-F246-4967-9D0E-856C67A70F20}"/>
              </a:ext>
            </a:extLst>
          </p:cNvPr>
          <p:cNvSpPr>
            <a:spLocks noGrp="1"/>
          </p:cNvSpPr>
          <p:nvPr>
            <p:ph idx="1"/>
          </p:nvPr>
        </p:nvSpPr>
        <p:spPr/>
        <p:txBody>
          <a:bodyPr>
            <a:normAutofit/>
          </a:bodyPr>
          <a:lstStyle/>
          <a:p>
            <a:r>
              <a:rPr lang="en-US" dirty="0"/>
              <a:t>2004 Three developmental centers were closed</a:t>
            </a:r>
          </a:p>
          <a:p>
            <a:r>
              <a:rPr lang="en-US" dirty="0"/>
              <a:t>2008 Discussions began about building a new Bryce Hospital</a:t>
            </a:r>
          </a:p>
          <a:p>
            <a:r>
              <a:rPr lang="en-US" dirty="0"/>
              <a:t>2009 Decision to build new Bryce at 268 acute care beds (over 500 additional acute care beds at the time)</a:t>
            </a:r>
          </a:p>
          <a:p>
            <a:r>
              <a:rPr lang="en-US" dirty="0"/>
              <a:t>2010 New Governor and new Commissioner</a:t>
            </a:r>
          </a:p>
          <a:p>
            <a:r>
              <a:rPr lang="en-US" dirty="0"/>
              <a:t>2010 Proration in the General Fund resulting in a $40 million cut to the ADMH budget</a:t>
            </a:r>
          </a:p>
          <a:p>
            <a:r>
              <a:rPr lang="en-US" dirty="0">
                <a:solidFill>
                  <a:srgbClr val="FF0000"/>
                </a:solidFill>
              </a:rPr>
              <a:t>2010 Review of the Departments statutory responsibility to serve civilly committed patients (Stage 4)</a:t>
            </a:r>
          </a:p>
          <a:p>
            <a:r>
              <a:rPr lang="en-US" dirty="0"/>
              <a:t>2011 Closed the last developmental center – Partlow in Tuscaloosa</a:t>
            </a:r>
          </a:p>
          <a:p>
            <a:r>
              <a:rPr lang="en-US" dirty="0"/>
              <a:t>2012 Closed Searcy and </a:t>
            </a:r>
            <a:r>
              <a:rPr lang="en-US" dirty="0" err="1"/>
              <a:t>Greil</a:t>
            </a:r>
            <a:r>
              <a:rPr lang="en-US" dirty="0"/>
              <a:t> hospital </a:t>
            </a:r>
          </a:p>
          <a:p>
            <a:r>
              <a:rPr lang="en-US" dirty="0"/>
              <a:t>2014 Closed North Alabama Regional </a:t>
            </a:r>
          </a:p>
          <a:p>
            <a:endParaRPr lang="en-US" dirty="0"/>
          </a:p>
        </p:txBody>
      </p:sp>
    </p:spTree>
    <p:extLst>
      <p:ext uri="{BB962C8B-B14F-4D97-AF65-F5344CB8AC3E}">
        <p14:creationId xmlns:p14="http://schemas.microsoft.com/office/powerpoint/2010/main" val="422830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746E5B-79E0-4A21-A108-D89724A8DB82}"/>
              </a:ext>
            </a:extLst>
          </p:cNvPr>
          <p:cNvSpPr txBox="1"/>
          <p:nvPr/>
        </p:nvSpPr>
        <p:spPr>
          <a:xfrm>
            <a:off x="503903" y="492772"/>
            <a:ext cx="9342782" cy="7201972"/>
          </a:xfrm>
          <a:prstGeom prst="rect">
            <a:avLst/>
          </a:prstGeom>
          <a:noFill/>
        </p:spPr>
        <p:txBody>
          <a:bodyPr wrap="square" rtlCol="0">
            <a:spAutoFit/>
          </a:bodyPr>
          <a:lstStyle/>
          <a:p>
            <a:r>
              <a:rPr lang="en-US" sz="2400" b="1" dirty="0"/>
              <a:t>Where we are now – internally – blockages in the system</a:t>
            </a:r>
          </a:p>
          <a:p>
            <a:pPr marL="285750" indent="-285750">
              <a:buFont typeface="Arial" panose="020B0604020202020204" pitchFamily="34" charset="0"/>
              <a:buChar char="•"/>
            </a:pPr>
            <a:r>
              <a:rPr lang="en-US" sz="2000" dirty="0"/>
              <a:t>268 beds for the civilly committed with 35% beds filled with forensic patients and 9 beds for the deaf unit that was moved when </a:t>
            </a:r>
            <a:r>
              <a:rPr lang="en-US" sz="2000" dirty="0" err="1"/>
              <a:t>Greil</a:t>
            </a:r>
            <a:r>
              <a:rPr lang="en-US" sz="2000" dirty="0"/>
              <a:t> Hospital closed</a:t>
            </a:r>
          </a:p>
          <a:p>
            <a:pPr marL="285750" indent="-285750">
              <a:buFont typeface="Arial" panose="020B0604020202020204" pitchFamily="34" charset="0"/>
              <a:buChar char="•"/>
            </a:pPr>
            <a:r>
              <a:rPr lang="en-US" sz="2000" dirty="0"/>
              <a:t>Increase in the number of individuals with mental illness and substance use disorders in emergency rooms and jails</a:t>
            </a:r>
          </a:p>
          <a:p>
            <a:pPr marL="285750" indent="-285750">
              <a:buFont typeface="Arial" panose="020B0604020202020204" pitchFamily="34" charset="0"/>
              <a:buChar char="•"/>
            </a:pPr>
            <a:r>
              <a:rPr lang="en-US" sz="2000" dirty="0"/>
              <a:t>ADMH crisis residential programs (</a:t>
            </a:r>
            <a:r>
              <a:rPr lang="en-US" sz="2000" dirty="0">
                <a:solidFill>
                  <a:srgbClr val="FF0000"/>
                </a:solidFill>
              </a:rPr>
              <a:t>civilly committed – Stage 4</a:t>
            </a:r>
            <a:r>
              <a:rPr lang="en-US" sz="2000" dirty="0"/>
              <a:t>)with lengths of stay 6 months to a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r>
              <a:rPr lang="en-US" sz="2400" b="1" dirty="0"/>
              <a:t>Where we are now as a society - external</a:t>
            </a:r>
          </a:p>
          <a:p>
            <a:pPr marL="285750" indent="-285750">
              <a:buFont typeface="Arial" panose="020B0604020202020204" pitchFamily="34" charset="0"/>
              <a:buChar char="•"/>
            </a:pPr>
            <a:r>
              <a:rPr lang="en-US" sz="2000" dirty="0"/>
              <a:t>Despite medical advances and technological leaps, the average life span has declined for the third year in a row</a:t>
            </a:r>
          </a:p>
          <a:p>
            <a:pPr marL="285750" indent="-285750">
              <a:buFont typeface="Arial" panose="020B0604020202020204" pitchFamily="34" charset="0"/>
              <a:buChar char="•"/>
            </a:pPr>
            <a:r>
              <a:rPr lang="en-US" sz="2000" dirty="0"/>
              <a:t>Among epidemiologists, psychiatrist, public-health officials and social scientist, there is a growing consensus that the number one health crisis in America right now is not cancer, not obesity, not heart disease but loneliness</a:t>
            </a:r>
          </a:p>
          <a:p>
            <a:pPr marL="285750" indent="-285750">
              <a:buFont typeface="Arial" panose="020B0604020202020204" pitchFamily="34" charset="0"/>
              <a:buChar char="•"/>
            </a:pPr>
            <a:r>
              <a:rPr lang="en-US" sz="2000" dirty="0"/>
              <a:t>You can’t separate the mind/head from the body</a:t>
            </a:r>
          </a:p>
          <a:p>
            <a:pPr marL="285750" indent="-285750">
              <a:buFont typeface="Arial" panose="020B0604020202020204" pitchFamily="34" charset="0"/>
              <a:buChar char="•"/>
            </a:pPr>
            <a:r>
              <a:rPr lang="en-US" sz="2000" dirty="0"/>
              <a:t>Our social structures no longer encourage connections and relationships that support our mental health</a:t>
            </a:r>
          </a:p>
          <a:p>
            <a:pPr marL="285750" indent="-285750">
              <a:buFont typeface="Arial" panose="020B0604020202020204" pitchFamily="34" charset="0"/>
              <a:buChar char="•"/>
            </a:pPr>
            <a:r>
              <a:rPr lang="en-US" sz="2000" dirty="0">
                <a:solidFill>
                  <a:srgbClr val="FF0000"/>
                </a:solidFill>
              </a:rPr>
              <a:t>COVID -19</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3168879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788</TotalTime>
  <Words>1962</Words>
  <Application>Microsoft Office PowerPoint</Application>
  <PresentationFormat>Widescreen</PresentationFormat>
  <Paragraphs>226</Paragraphs>
  <Slides>26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Gothic</vt:lpstr>
      <vt:lpstr>Corbel</vt:lpstr>
      <vt:lpstr>Trebuchet MS</vt:lpstr>
      <vt:lpstr>Wingdings 2</vt:lpstr>
      <vt:lpstr>Wingdings 3</vt:lpstr>
      <vt:lpstr>Frame</vt:lpstr>
      <vt:lpstr>FY21 Mental Health Update</vt:lpstr>
      <vt:lpstr>Did you know that it typically takes ten years from the first time someone has mental health concerns until they get a correct diagnosis and proper treatment?  We can’t wait for that.</vt:lpstr>
      <vt:lpstr>Alabama  Crisis System Redesign </vt:lpstr>
      <vt:lpstr>PowerPoint Presentation</vt:lpstr>
      <vt:lpstr>PowerPoint Presentation</vt:lpstr>
      <vt:lpstr>Wyatt v. Stickney</vt:lpstr>
      <vt:lpstr>With the settlement of the Wyatt case in 2003, Alabama returned to a place of national prominence as a model for treatment of individuals with mental illness and intellectual disabilities.</vt:lpstr>
      <vt:lpstr>2003 - 2018</vt:lpstr>
      <vt:lpstr>PowerPoint Presentation</vt:lpstr>
      <vt:lpstr>CRISIS NOW Transforming Crisis Services In Alabama</vt:lpstr>
      <vt:lpstr>Crisis Diversion</vt:lpstr>
      <vt:lpstr>RFP Core (Mandatory) Components</vt:lpstr>
      <vt:lpstr>PowerPoint Presentation</vt:lpstr>
      <vt:lpstr>Rural CMHC Crisis Care Potential Components</vt:lpstr>
      <vt:lpstr>Rural CMHC 2020 Supplemental Appropriation</vt:lpstr>
      <vt:lpstr>PowerPoint Presentation</vt:lpstr>
      <vt:lpstr> </vt:lpstr>
      <vt:lpstr>Required Program Elements</vt:lpstr>
      <vt:lpstr>Year 1 Outcomes (January – September 2019)</vt:lpstr>
      <vt:lpstr>Moving Forward</vt:lpstr>
      <vt:lpstr>PowerPoint Presentation</vt:lpstr>
      <vt:lpstr>Why 9-8-8?</vt:lpstr>
      <vt:lpstr>9-8-8:   The Thread Connecting Alabama’s Crisis System of Care</vt:lpstr>
      <vt:lpstr>Core Components of a Comprehensive Behavioral Health Crisis System</vt:lpstr>
      <vt:lpstr>COVID-19  Crisis Information Line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Boswell, Kimberly (DMH)</dc:creator>
  <cp:lastModifiedBy>Boswell, Kimberly (DMH)</cp:lastModifiedBy>
  <cp:revision>36</cp:revision>
  <cp:lastPrinted>2019-10-09T13:52:46Z</cp:lastPrinted>
  <dcterms:created xsi:type="dcterms:W3CDTF">2019-10-06T19:23:42Z</dcterms:created>
  <dcterms:modified xsi:type="dcterms:W3CDTF">2021-07-08T21:13:25Z</dcterms:modified>
</cp:coreProperties>
</file>