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20"/>
  </p:notesMasterIdLst>
  <p:sldIdLst>
    <p:sldId id="256" r:id="rId2"/>
    <p:sldId id="257" r:id="rId3"/>
    <p:sldId id="259" r:id="rId4"/>
    <p:sldId id="258" r:id="rId5"/>
    <p:sldId id="264" r:id="rId6"/>
    <p:sldId id="277" r:id="rId7"/>
    <p:sldId id="269" r:id="rId8"/>
    <p:sldId id="268" r:id="rId9"/>
    <p:sldId id="265" r:id="rId10"/>
    <p:sldId id="278" r:id="rId11"/>
    <p:sldId id="280" r:id="rId12"/>
    <p:sldId id="272" r:id="rId13"/>
    <p:sldId id="271" r:id="rId14"/>
    <p:sldId id="274" r:id="rId15"/>
    <p:sldId id="273" r:id="rId16"/>
    <p:sldId id="281" r:id="rId17"/>
    <p:sldId id="275"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07"/>
  </p:normalViewPr>
  <p:slideViewPr>
    <p:cSldViewPr snapToGrid="0" snapToObjects="1">
      <p:cViewPr varScale="1">
        <p:scale>
          <a:sx n="111" d="100"/>
          <a:sy n="111" d="100"/>
        </p:scale>
        <p:origin x="63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CE998C-A7A0-4CAD-9F4D-4AE4C74694DF}"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89B708A0-D1C3-4AB4-9AD7-096B95BA3E85}">
      <dgm:prSet/>
      <dgm:spPr/>
      <dgm:t>
        <a:bodyPr/>
        <a:lstStyle/>
        <a:p>
          <a:r>
            <a:rPr lang="en-US" dirty="0"/>
            <a:t>Abdominal obesity: Waist circumference </a:t>
          </a:r>
          <a:r>
            <a:rPr lang="en-US" u="sng" dirty="0"/>
            <a:t>&gt;</a:t>
          </a:r>
          <a:r>
            <a:rPr lang="en-US" dirty="0"/>
            <a:t>102 cm (</a:t>
          </a:r>
          <a:r>
            <a:rPr lang="en-US" u="sng" dirty="0"/>
            <a:t>&gt;</a:t>
          </a:r>
          <a:r>
            <a:rPr lang="en-US" dirty="0"/>
            <a:t>40 inches) in men, </a:t>
          </a:r>
          <a:r>
            <a:rPr lang="en-US" u="sng" dirty="0"/>
            <a:t>&gt;</a:t>
          </a:r>
          <a:r>
            <a:rPr lang="en-US" dirty="0"/>
            <a:t>89 cm (</a:t>
          </a:r>
          <a:r>
            <a:rPr lang="en-US" u="sng" dirty="0"/>
            <a:t>&gt;</a:t>
          </a:r>
          <a:r>
            <a:rPr lang="en-US" dirty="0"/>
            <a:t>35 inches) in women</a:t>
          </a:r>
        </a:p>
      </dgm:t>
    </dgm:pt>
    <dgm:pt modelId="{9015B068-5B5F-446C-8A2A-638D7004F6DE}" type="parTrans" cxnId="{71E48930-1C78-4C8F-922D-604345A138A2}">
      <dgm:prSet/>
      <dgm:spPr/>
      <dgm:t>
        <a:bodyPr/>
        <a:lstStyle/>
        <a:p>
          <a:endParaRPr lang="en-US"/>
        </a:p>
      </dgm:t>
    </dgm:pt>
    <dgm:pt modelId="{DAADFB8C-868C-4395-B4A4-118D984E1314}" type="sibTrans" cxnId="{71E48930-1C78-4C8F-922D-604345A138A2}">
      <dgm:prSet/>
      <dgm:spPr/>
      <dgm:t>
        <a:bodyPr/>
        <a:lstStyle/>
        <a:p>
          <a:endParaRPr lang="en-US"/>
        </a:p>
      </dgm:t>
    </dgm:pt>
    <dgm:pt modelId="{E95A9245-75AA-4755-81A7-C5EE681B5934}">
      <dgm:prSet/>
      <dgm:spPr/>
      <dgm:t>
        <a:bodyPr/>
        <a:lstStyle/>
        <a:p>
          <a:r>
            <a:rPr lang="en-US" dirty="0"/>
            <a:t>Hypertriglyceridemia: Blood triglycerides </a:t>
          </a:r>
          <a:r>
            <a:rPr lang="en-US" u="sng" dirty="0"/>
            <a:t>&gt;</a:t>
          </a:r>
          <a:r>
            <a:rPr lang="en-US" dirty="0"/>
            <a:t>150 mg/dL (or on triglyceride-lowering medication)</a:t>
          </a:r>
        </a:p>
      </dgm:t>
    </dgm:pt>
    <dgm:pt modelId="{C2DB074B-F7D7-4805-B36E-9576ECA08666}" type="parTrans" cxnId="{7AD430D1-F49F-4455-B6B5-2B6515427D88}">
      <dgm:prSet/>
      <dgm:spPr/>
      <dgm:t>
        <a:bodyPr/>
        <a:lstStyle/>
        <a:p>
          <a:endParaRPr lang="en-US"/>
        </a:p>
      </dgm:t>
    </dgm:pt>
    <dgm:pt modelId="{3344C647-481D-42FB-86F9-1D881B10FCBC}" type="sibTrans" cxnId="{7AD430D1-F49F-4455-B6B5-2B6515427D88}">
      <dgm:prSet/>
      <dgm:spPr/>
      <dgm:t>
        <a:bodyPr/>
        <a:lstStyle/>
        <a:p>
          <a:endParaRPr lang="en-US"/>
        </a:p>
      </dgm:t>
    </dgm:pt>
    <dgm:pt modelId="{D20D144A-3A15-4D4D-B81D-FAB8661C84EC}">
      <dgm:prSet/>
      <dgm:spPr/>
      <dgm:t>
        <a:bodyPr/>
        <a:lstStyle/>
        <a:p>
          <a:r>
            <a:rPr lang="en-US" dirty="0"/>
            <a:t>Low high-density lipoprotein cholesterol: Blood HDL cholesterol &lt;40 mg/dL in men, &lt;50 mg/dL in women or treated for abnormality</a:t>
          </a:r>
        </a:p>
      </dgm:t>
    </dgm:pt>
    <dgm:pt modelId="{E95EC033-DC99-4664-B902-3A8BCB959305}" type="parTrans" cxnId="{30142B72-223A-448D-B6AE-9A4A67D75633}">
      <dgm:prSet/>
      <dgm:spPr/>
      <dgm:t>
        <a:bodyPr/>
        <a:lstStyle/>
        <a:p>
          <a:endParaRPr lang="en-US"/>
        </a:p>
      </dgm:t>
    </dgm:pt>
    <dgm:pt modelId="{5CFBC17C-F9BC-4B74-A3A6-4EBF85FFF00D}" type="sibTrans" cxnId="{30142B72-223A-448D-B6AE-9A4A67D75633}">
      <dgm:prSet/>
      <dgm:spPr/>
      <dgm:t>
        <a:bodyPr/>
        <a:lstStyle/>
        <a:p>
          <a:endParaRPr lang="en-US"/>
        </a:p>
      </dgm:t>
    </dgm:pt>
    <dgm:pt modelId="{D2F607FA-8A47-4EA3-B125-57B55AD21A61}">
      <dgm:prSet/>
      <dgm:spPr/>
      <dgm:t>
        <a:bodyPr/>
        <a:lstStyle/>
        <a:p>
          <a:r>
            <a:rPr lang="en-US" dirty="0"/>
            <a:t>High blood pressure: BP </a:t>
          </a:r>
          <a:r>
            <a:rPr lang="en-US" u="sng" dirty="0"/>
            <a:t>&gt;</a:t>
          </a:r>
          <a:r>
            <a:rPr lang="en-US" dirty="0"/>
            <a:t>130/85 mmHg or already diagnosed with hypertension</a:t>
          </a:r>
        </a:p>
      </dgm:t>
    </dgm:pt>
    <dgm:pt modelId="{8CD4EE8C-0B13-4850-876A-4605D024ED15}" type="parTrans" cxnId="{C5C40BEE-243A-493B-8165-6C3C7FD1BFD5}">
      <dgm:prSet/>
      <dgm:spPr/>
      <dgm:t>
        <a:bodyPr/>
        <a:lstStyle/>
        <a:p>
          <a:endParaRPr lang="en-US"/>
        </a:p>
      </dgm:t>
    </dgm:pt>
    <dgm:pt modelId="{60D805C6-66D2-4CCA-8E39-144A9653A9AF}" type="sibTrans" cxnId="{C5C40BEE-243A-493B-8165-6C3C7FD1BFD5}">
      <dgm:prSet/>
      <dgm:spPr/>
      <dgm:t>
        <a:bodyPr/>
        <a:lstStyle/>
        <a:p>
          <a:endParaRPr lang="en-US"/>
        </a:p>
      </dgm:t>
    </dgm:pt>
    <dgm:pt modelId="{E91FC7C8-4F8C-417D-AD2A-E7F3ED36B679}">
      <dgm:prSet/>
      <dgm:spPr/>
      <dgm:t>
        <a:bodyPr/>
        <a:lstStyle/>
        <a:p>
          <a:r>
            <a:rPr lang="en-US" dirty="0"/>
            <a:t>High fasting glucose: Blood glucose </a:t>
          </a:r>
          <a:r>
            <a:rPr lang="en-US" u="sng" dirty="0"/>
            <a:t>&gt;</a:t>
          </a:r>
          <a:r>
            <a:rPr lang="en-US" dirty="0"/>
            <a:t>110 mg/dL or treated for diabetes</a:t>
          </a:r>
        </a:p>
      </dgm:t>
    </dgm:pt>
    <dgm:pt modelId="{77DB9674-A3EB-4E45-B7BE-2E33A7880932}" type="parTrans" cxnId="{A6BA05D4-29EA-4044-8551-A3C8E8FD8D40}">
      <dgm:prSet/>
      <dgm:spPr/>
      <dgm:t>
        <a:bodyPr/>
        <a:lstStyle/>
        <a:p>
          <a:endParaRPr lang="en-US"/>
        </a:p>
      </dgm:t>
    </dgm:pt>
    <dgm:pt modelId="{AED2F5C1-88CD-48E3-8FCE-80F836C2BD68}" type="sibTrans" cxnId="{A6BA05D4-29EA-4044-8551-A3C8E8FD8D40}">
      <dgm:prSet/>
      <dgm:spPr/>
      <dgm:t>
        <a:bodyPr/>
        <a:lstStyle/>
        <a:p>
          <a:endParaRPr lang="en-US"/>
        </a:p>
      </dgm:t>
    </dgm:pt>
    <dgm:pt modelId="{DB53A40D-B9B1-B945-AD05-36D404E90737}" type="pres">
      <dgm:prSet presAssocID="{8DCE998C-A7A0-4CAD-9F4D-4AE4C74694DF}" presName="diagram" presStyleCnt="0">
        <dgm:presLayoutVars>
          <dgm:dir/>
          <dgm:resizeHandles val="exact"/>
        </dgm:presLayoutVars>
      </dgm:prSet>
      <dgm:spPr/>
    </dgm:pt>
    <dgm:pt modelId="{7EE55826-F14D-D546-B6B7-0030BD225A35}" type="pres">
      <dgm:prSet presAssocID="{89B708A0-D1C3-4AB4-9AD7-096B95BA3E85}" presName="node" presStyleLbl="node1" presStyleIdx="0" presStyleCnt="5">
        <dgm:presLayoutVars>
          <dgm:bulletEnabled val="1"/>
        </dgm:presLayoutVars>
      </dgm:prSet>
      <dgm:spPr/>
    </dgm:pt>
    <dgm:pt modelId="{CA4A26E5-6478-3242-A81F-D047A2403B15}" type="pres">
      <dgm:prSet presAssocID="{DAADFB8C-868C-4395-B4A4-118D984E1314}" presName="sibTrans" presStyleCnt="0"/>
      <dgm:spPr/>
    </dgm:pt>
    <dgm:pt modelId="{E898DC80-6FDA-1044-B1C5-E2861B5574C9}" type="pres">
      <dgm:prSet presAssocID="{E95A9245-75AA-4755-81A7-C5EE681B5934}" presName="node" presStyleLbl="node1" presStyleIdx="1" presStyleCnt="5">
        <dgm:presLayoutVars>
          <dgm:bulletEnabled val="1"/>
        </dgm:presLayoutVars>
      </dgm:prSet>
      <dgm:spPr/>
    </dgm:pt>
    <dgm:pt modelId="{0B0337BB-4382-8C44-BC95-35F0792EE5D8}" type="pres">
      <dgm:prSet presAssocID="{3344C647-481D-42FB-86F9-1D881B10FCBC}" presName="sibTrans" presStyleCnt="0"/>
      <dgm:spPr/>
    </dgm:pt>
    <dgm:pt modelId="{0D4C1A2E-BCFD-7F4E-B7BF-36DD5A8C37F5}" type="pres">
      <dgm:prSet presAssocID="{D20D144A-3A15-4D4D-B81D-FAB8661C84EC}" presName="node" presStyleLbl="node1" presStyleIdx="2" presStyleCnt="5">
        <dgm:presLayoutVars>
          <dgm:bulletEnabled val="1"/>
        </dgm:presLayoutVars>
      </dgm:prSet>
      <dgm:spPr/>
    </dgm:pt>
    <dgm:pt modelId="{6AC29EEA-A550-A048-AA73-A279CDA62BDB}" type="pres">
      <dgm:prSet presAssocID="{5CFBC17C-F9BC-4B74-A3A6-4EBF85FFF00D}" presName="sibTrans" presStyleCnt="0"/>
      <dgm:spPr/>
    </dgm:pt>
    <dgm:pt modelId="{52AACE42-5D14-1E4B-A927-755A7377BDCC}" type="pres">
      <dgm:prSet presAssocID="{D2F607FA-8A47-4EA3-B125-57B55AD21A61}" presName="node" presStyleLbl="node1" presStyleIdx="3" presStyleCnt="5">
        <dgm:presLayoutVars>
          <dgm:bulletEnabled val="1"/>
        </dgm:presLayoutVars>
      </dgm:prSet>
      <dgm:spPr/>
    </dgm:pt>
    <dgm:pt modelId="{693DECF3-4F59-6741-BC1D-2860A6513EA1}" type="pres">
      <dgm:prSet presAssocID="{60D805C6-66D2-4CCA-8E39-144A9653A9AF}" presName="sibTrans" presStyleCnt="0"/>
      <dgm:spPr/>
    </dgm:pt>
    <dgm:pt modelId="{9815B273-D135-EF49-B00B-47D836691F26}" type="pres">
      <dgm:prSet presAssocID="{E91FC7C8-4F8C-417D-AD2A-E7F3ED36B679}" presName="node" presStyleLbl="node1" presStyleIdx="4" presStyleCnt="5">
        <dgm:presLayoutVars>
          <dgm:bulletEnabled val="1"/>
        </dgm:presLayoutVars>
      </dgm:prSet>
      <dgm:spPr/>
    </dgm:pt>
  </dgm:ptLst>
  <dgm:cxnLst>
    <dgm:cxn modelId="{AB8B170B-E8D7-5049-8997-84167C2C76E9}" type="presOf" srcId="{E95A9245-75AA-4755-81A7-C5EE681B5934}" destId="{E898DC80-6FDA-1044-B1C5-E2861B5574C9}" srcOrd="0" destOrd="0" presId="urn:microsoft.com/office/officeart/2005/8/layout/default"/>
    <dgm:cxn modelId="{D647D40F-D0E4-2A4C-AB32-460A41574E81}" type="presOf" srcId="{D2F607FA-8A47-4EA3-B125-57B55AD21A61}" destId="{52AACE42-5D14-1E4B-A927-755A7377BDCC}" srcOrd="0" destOrd="0" presId="urn:microsoft.com/office/officeart/2005/8/layout/default"/>
    <dgm:cxn modelId="{71E48930-1C78-4C8F-922D-604345A138A2}" srcId="{8DCE998C-A7A0-4CAD-9F4D-4AE4C74694DF}" destId="{89B708A0-D1C3-4AB4-9AD7-096B95BA3E85}" srcOrd="0" destOrd="0" parTransId="{9015B068-5B5F-446C-8A2A-638D7004F6DE}" sibTransId="{DAADFB8C-868C-4395-B4A4-118D984E1314}"/>
    <dgm:cxn modelId="{0170CD42-2FDB-084B-8589-F41DFC2C1AC0}" type="presOf" srcId="{89B708A0-D1C3-4AB4-9AD7-096B95BA3E85}" destId="{7EE55826-F14D-D546-B6B7-0030BD225A35}" srcOrd="0" destOrd="0" presId="urn:microsoft.com/office/officeart/2005/8/layout/default"/>
    <dgm:cxn modelId="{5FD0976C-B7E4-FD45-B95E-6FC3CAAAF53F}" type="presOf" srcId="{D20D144A-3A15-4D4D-B81D-FAB8661C84EC}" destId="{0D4C1A2E-BCFD-7F4E-B7BF-36DD5A8C37F5}" srcOrd="0" destOrd="0" presId="urn:microsoft.com/office/officeart/2005/8/layout/default"/>
    <dgm:cxn modelId="{30142B72-223A-448D-B6AE-9A4A67D75633}" srcId="{8DCE998C-A7A0-4CAD-9F4D-4AE4C74694DF}" destId="{D20D144A-3A15-4D4D-B81D-FAB8661C84EC}" srcOrd="2" destOrd="0" parTransId="{E95EC033-DC99-4664-B902-3A8BCB959305}" sibTransId="{5CFBC17C-F9BC-4B74-A3A6-4EBF85FFF00D}"/>
    <dgm:cxn modelId="{46A6B890-50B8-CE41-9642-AAD1602AC945}" type="presOf" srcId="{8DCE998C-A7A0-4CAD-9F4D-4AE4C74694DF}" destId="{DB53A40D-B9B1-B945-AD05-36D404E90737}" srcOrd="0" destOrd="0" presId="urn:microsoft.com/office/officeart/2005/8/layout/default"/>
    <dgm:cxn modelId="{EE011F9B-3D6B-3C46-B323-3035DCF8E92B}" type="presOf" srcId="{E91FC7C8-4F8C-417D-AD2A-E7F3ED36B679}" destId="{9815B273-D135-EF49-B00B-47D836691F26}" srcOrd="0" destOrd="0" presId="urn:microsoft.com/office/officeart/2005/8/layout/default"/>
    <dgm:cxn modelId="{7AD430D1-F49F-4455-B6B5-2B6515427D88}" srcId="{8DCE998C-A7A0-4CAD-9F4D-4AE4C74694DF}" destId="{E95A9245-75AA-4755-81A7-C5EE681B5934}" srcOrd="1" destOrd="0" parTransId="{C2DB074B-F7D7-4805-B36E-9576ECA08666}" sibTransId="{3344C647-481D-42FB-86F9-1D881B10FCBC}"/>
    <dgm:cxn modelId="{A6BA05D4-29EA-4044-8551-A3C8E8FD8D40}" srcId="{8DCE998C-A7A0-4CAD-9F4D-4AE4C74694DF}" destId="{E91FC7C8-4F8C-417D-AD2A-E7F3ED36B679}" srcOrd="4" destOrd="0" parTransId="{77DB9674-A3EB-4E45-B7BE-2E33A7880932}" sibTransId="{AED2F5C1-88CD-48E3-8FCE-80F836C2BD68}"/>
    <dgm:cxn modelId="{C5C40BEE-243A-493B-8165-6C3C7FD1BFD5}" srcId="{8DCE998C-A7A0-4CAD-9F4D-4AE4C74694DF}" destId="{D2F607FA-8A47-4EA3-B125-57B55AD21A61}" srcOrd="3" destOrd="0" parTransId="{8CD4EE8C-0B13-4850-876A-4605D024ED15}" sibTransId="{60D805C6-66D2-4CCA-8E39-144A9653A9AF}"/>
    <dgm:cxn modelId="{9D7C3134-8298-3243-BB27-0885E96A806E}" type="presParOf" srcId="{DB53A40D-B9B1-B945-AD05-36D404E90737}" destId="{7EE55826-F14D-D546-B6B7-0030BD225A35}" srcOrd="0" destOrd="0" presId="urn:microsoft.com/office/officeart/2005/8/layout/default"/>
    <dgm:cxn modelId="{A2B66785-451E-9046-8BC1-61CBE1DA0F6F}" type="presParOf" srcId="{DB53A40D-B9B1-B945-AD05-36D404E90737}" destId="{CA4A26E5-6478-3242-A81F-D047A2403B15}" srcOrd="1" destOrd="0" presId="urn:microsoft.com/office/officeart/2005/8/layout/default"/>
    <dgm:cxn modelId="{2728DE94-D7FC-FC40-AF5D-27391F6B5E6A}" type="presParOf" srcId="{DB53A40D-B9B1-B945-AD05-36D404E90737}" destId="{E898DC80-6FDA-1044-B1C5-E2861B5574C9}" srcOrd="2" destOrd="0" presId="urn:microsoft.com/office/officeart/2005/8/layout/default"/>
    <dgm:cxn modelId="{40E4F931-3EEB-6945-A114-D740BE71FF5F}" type="presParOf" srcId="{DB53A40D-B9B1-B945-AD05-36D404E90737}" destId="{0B0337BB-4382-8C44-BC95-35F0792EE5D8}" srcOrd="3" destOrd="0" presId="urn:microsoft.com/office/officeart/2005/8/layout/default"/>
    <dgm:cxn modelId="{EA87F445-9D7B-224D-8224-0C79BAD54B2E}" type="presParOf" srcId="{DB53A40D-B9B1-B945-AD05-36D404E90737}" destId="{0D4C1A2E-BCFD-7F4E-B7BF-36DD5A8C37F5}" srcOrd="4" destOrd="0" presId="urn:microsoft.com/office/officeart/2005/8/layout/default"/>
    <dgm:cxn modelId="{1E739B5E-6E8D-6B4B-99EE-2875313E3ECD}" type="presParOf" srcId="{DB53A40D-B9B1-B945-AD05-36D404E90737}" destId="{6AC29EEA-A550-A048-AA73-A279CDA62BDB}" srcOrd="5" destOrd="0" presId="urn:microsoft.com/office/officeart/2005/8/layout/default"/>
    <dgm:cxn modelId="{1AEFD0CE-16BB-A843-9F65-198681485393}" type="presParOf" srcId="{DB53A40D-B9B1-B945-AD05-36D404E90737}" destId="{52AACE42-5D14-1E4B-A927-755A7377BDCC}" srcOrd="6" destOrd="0" presId="urn:microsoft.com/office/officeart/2005/8/layout/default"/>
    <dgm:cxn modelId="{3C78000A-2211-E44D-94C3-C9D752B9CBF9}" type="presParOf" srcId="{DB53A40D-B9B1-B945-AD05-36D404E90737}" destId="{693DECF3-4F59-6741-BC1D-2860A6513EA1}" srcOrd="7" destOrd="0" presId="urn:microsoft.com/office/officeart/2005/8/layout/default"/>
    <dgm:cxn modelId="{2D808F38-5E5F-0448-AB42-D14A33D7DF2F}" type="presParOf" srcId="{DB53A40D-B9B1-B945-AD05-36D404E90737}" destId="{9815B273-D135-EF49-B00B-47D836691F26}"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B7DEB9-7DA8-4C2A-8953-FE5C5DDE43BF}" type="doc">
      <dgm:prSet loTypeId="urn:microsoft.com/office/officeart/2008/layout/LinedList" loCatId="list" qsTypeId="urn:microsoft.com/office/officeart/2005/8/quickstyle/simple2" qsCatId="simple" csTypeId="urn:microsoft.com/office/officeart/2005/8/colors/colorful1" csCatId="colorful" phldr="1"/>
      <dgm:spPr/>
      <dgm:t>
        <a:bodyPr/>
        <a:lstStyle/>
        <a:p>
          <a:endParaRPr lang="en-US"/>
        </a:p>
      </dgm:t>
    </dgm:pt>
    <dgm:pt modelId="{54AC88C3-F3E6-4683-A868-551B4EC4E205}">
      <dgm:prSet/>
      <dgm:spPr/>
      <dgm:t>
        <a:bodyPr/>
        <a:lstStyle/>
        <a:p>
          <a:r>
            <a:rPr lang="en-US" dirty="0"/>
            <a:t>Age</a:t>
          </a:r>
        </a:p>
      </dgm:t>
    </dgm:pt>
    <dgm:pt modelId="{A53DDCBB-0113-4A3F-9C4A-6E9EEF54CC05}" type="parTrans" cxnId="{2384E6D6-E57E-429A-AEAC-1F4BC496398A}">
      <dgm:prSet/>
      <dgm:spPr/>
      <dgm:t>
        <a:bodyPr/>
        <a:lstStyle/>
        <a:p>
          <a:endParaRPr lang="en-US"/>
        </a:p>
      </dgm:t>
    </dgm:pt>
    <dgm:pt modelId="{12D2516E-08F1-4A85-86CD-55BA58A36A38}" type="sibTrans" cxnId="{2384E6D6-E57E-429A-AEAC-1F4BC496398A}">
      <dgm:prSet/>
      <dgm:spPr/>
      <dgm:t>
        <a:bodyPr/>
        <a:lstStyle/>
        <a:p>
          <a:endParaRPr lang="en-US"/>
        </a:p>
      </dgm:t>
    </dgm:pt>
    <dgm:pt modelId="{6D196009-8508-427C-BE85-25EB081475CF}">
      <dgm:prSet/>
      <dgm:spPr/>
      <dgm:t>
        <a:bodyPr/>
        <a:lstStyle/>
        <a:p>
          <a:r>
            <a:rPr kumimoji="1" lang="en-US" dirty="0"/>
            <a:t>The prevalence of metabolic syndrome increases with age, affecting less than 10% of people in their 20s and 40% of people in their 60s. </a:t>
          </a:r>
          <a:endParaRPr lang="en-US" dirty="0"/>
        </a:p>
      </dgm:t>
    </dgm:pt>
    <dgm:pt modelId="{2A2C76C9-4876-41A2-B387-BF44C097167D}" type="parTrans" cxnId="{85F1A000-051E-435F-A7B3-CB43912AD2EC}">
      <dgm:prSet/>
      <dgm:spPr/>
      <dgm:t>
        <a:bodyPr/>
        <a:lstStyle/>
        <a:p>
          <a:endParaRPr lang="en-US"/>
        </a:p>
      </dgm:t>
    </dgm:pt>
    <dgm:pt modelId="{152A40B8-ABFF-40A6-8F67-74C74E49E733}" type="sibTrans" cxnId="{85F1A000-051E-435F-A7B3-CB43912AD2EC}">
      <dgm:prSet/>
      <dgm:spPr/>
      <dgm:t>
        <a:bodyPr/>
        <a:lstStyle/>
        <a:p>
          <a:endParaRPr lang="en-US"/>
        </a:p>
      </dgm:t>
    </dgm:pt>
    <dgm:pt modelId="{EB04C6EB-C46D-4FC3-AB41-EAF6D388CA66}">
      <dgm:prSet/>
      <dgm:spPr/>
      <dgm:t>
        <a:bodyPr/>
        <a:lstStyle/>
        <a:p>
          <a:r>
            <a:rPr kumimoji="1" lang="en-US" dirty="0"/>
            <a:t>Race</a:t>
          </a:r>
        </a:p>
        <a:p>
          <a:endParaRPr kumimoji="1" lang="en-US" dirty="0"/>
        </a:p>
        <a:p>
          <a:endParaRPr kumimoji="1" lang="en-US" dirty="0"/>
        </a:p>
        <a:p>
          <a:endParaRPr kumimoji="1" lang="en-US" dirty="0"/>
        </a:p>
        <a:p>
          <a:endParaRPr kumimoji="1" lang="en-US" dirty="0"/>
        </a:p>
        <a:p>
          <a:endParaRPr lang="en-US" dirty="0"/>
        </a:p>
      </dgm:t>
    </dgm:pt>
    <dgm:pt modelId="{89578CD3-19DD-4493-8AE5-31C29FF8C434}" type="parTrans" cxnId="{D4DB3266-8DE2-42B9-A553-013EE211F5DE}">
      <dgm:prSet/>
      <dgm:spPr/>
      <dgm:t>
        <a:bodyPr/>
        <a:lstStyle/>
        <a:p>
          <a:endParaRPr lang="en-US"/>
        </a:p>
      </dgm:t>
    </dgm:pt>
    <dgm:pt modelId="{0627D64D-CA95-43F6-BE1F-2C74D956D2EF}" type="sibTrans" cxnId="{D4DB3266-8DE2-42B9-A553-013EE211F5DE}">
      <dgm:prSet/>
      <dgm:spPr/>
      <dgm:t>
        <a:bodyPr/>
        <a:lstStyle/>
        <a:p>
          <a:endParaRPr lang="en-US"/>
        </a:p>
      </dgm:t>
    </dgm:pt>
    <dgm:pt modelId="{E3D02ACC-0D43-4848-BB7F-38E268C4794D}">
      <dgm:prSet/>
      <dgm:spPr/>
      <dgm:t>
        <a:bodyPr/>
        <a:lstStyle/>
        <a:p>
          <a:r>
            <a:rPr kumimoji="1" lang="en-US" dirty="0"/>
            <a:t>Metabolic syndrome is generally more common among blacks and Mexican-Americans than among Caucasians.</a:t>
          </a:r>
          <a:endParaRPr lang="en-US" dirty="0"/>
        </a:p>
      </dgm:t>
    </dgm:pt>
    <dgm:pt modelId="{7928E739-58D8-4B2B-8965-C92F07412760}" type="parTrans" cxnId="{79C18D62-CEB3-4933-8286-7B7BF762B8B4}">
      <dgm:prSet/>
      <dgm:spPr/>
      <dgm:t>
        <a:bodyPr/>
        <a:lstStyle/>
        <a:p>
          <a:endParaRPr lang="en-US"/>
        </a:p>
      </dgm:t>
    </dgm:pt>
    <dgm:pt modelId="{2F83A66E-9DB9-4C37-8620-AAA0A9D7DEE4}" type="sibTrans" cxnId="{79C18D62-CEB3-4933-8286-7B7BF762B8B4}">
      <dgm:prSet/>
      <dgm:spPr/>
      <dgm:t>
        <a:bodyPr/>
        <a:lstStyle/>
        <a:p>
          <a:endParaRPr lang="en-US"/>
        </a:p>
      </dgm:t>
    </dgm:pt>
    <dgm:pt modelId="{A4C2350F-F2A0-244A-8152-72439FB3897E}">
      <dgm:prSet/>
      <dgm:spPr/>
      <dgm:t>
        <a:bodyPr/>
        <a:lstStyle/>
        <a:p>
          <a:r>
            <a:rPr lang="en-US" dirty="0"/>
            <a:t>Obesity</a:t>
          </a:r>
        </a:p>
      </dgm:t>
    </dgm:pt>
    <dgm:pt modelId="{C3D0874A-6DE6-CC47-91B9-2954344CC556}" type="parTrans" cxnId="{5EC757E7-D578-4945-9B31-06FEBC6D9340}">
      <dgm:prSet/>
      <dgm:spPr/>
      <dgm:t>
        <a:bodyPr/>
        <a:lstStyle/>
        <a:p>
          <a:endParaRPr lang="en-US"/>
        </a:p>
      </dgm:t>
    </dgm:pt>
    <dgm:pt modelId="{E7C732AD-F807-B74B-82CE-23DA11F8FCD3}" type="sibTrans" cxnId="{5EC757E7-D578-4945-9B31-06FEBC6D9340}">
      <dgm:prSet/>
      <dgm:spPr/>
      <dgm:t>
        <a:bodyPr/>
        <a:lstStyle/>
        <a:p>
          <a:endParaRPr lang="en-US"/>
        </a:p>
      </dgm:t>
    </dgm:pt>
    <dgm:pt modelId="{3D6D15C2-88A2-D542-8163-E9889CF599A7}">
      <dgm:prSet/>
      <dgm:spPr/>
      <dgm:t>
        <a:bodyPr/>
        <a:lstStyle/>
        <a:p>
          <a:r>
            <a:rPr kumimoji="1" lang="en-US" dirty="0"/>
            <a:t>A body mass index (BMI) greater than 25 increases your risk of metabolic syndrome and abdominal obesity increase the risk of MS. Abdominal obesity refers to having an apple shape rather than a pear</a:t>
          </a:r>
          <a:endParaRPr lang="en-US" dirty="0"/>
        </a:p>
      </dgm:t>
    </dgm:pt>
    <dgm:pt modelId="{5500DBCF-C682-2A4E-ACBC-CD432E93CAC5}" type="parTrans" cxnId="{D867BAC4-A70D-CA4D-BF04-0B3D83107FC8}">
      <dgm:prSet/>
      <dgm:spPr/>
      <dgm:t>
        <a:bodyPr/>
        <a:lstStyle/>
        <a:p>
          <a:endParaRPr lang="en-US"/>
        </a:p>
      </dgm:t>
    </dgm:pt>
    <dgm:pt modelId="{18480908-4304-E649-AFCC-48862CBC331B}" type="sibTrans" cxnId="{D867BAC4-A70D-CA4D-BF04-0B3D83107FC8}">
      <dgm:prSet/>
      <dgm:spPr/>
      <dgm:t>
        <a:bodyPr/>
        <a:lstStyle/>
        <a:p>
          <a:endParaRPr lang="en-US"/>
        </a:p>
      </dgm:t>
    </dgm:pt>
    <dgm:pt modelId="{4A633B62-95CD-9A4C-AEA4-E7053B947ADB}" type="pres">
      <dgm:prSet presAssocID="{E8B7DEB9-7DA8-4C2A-8953-FE5C5DDE43BF}" presName="vert0" presStyleCnt="0">
        <dgm:presLayoutVars>
          <dgm:dir/>
          <dgm:animOne val="branch"/>
          <dgm:animLvl val="lvl"/>
        </dgm:presLayoutVars>
      </dgm:prSet>
      <dgm:spPr/>
    </dgm:pt>
    <dgm:pt modelId="{B3E2E698-9D83-D54D-95A2-7C997652A35B}" type="pres">
      <dgm:prSet presAssocID="{54AC88C3-F3E6-4683-A868-551B4EC4E205}" presName="thickLine" presStyleLbl="alignNode1" presStyleIdx="0" presStyleCnt="3"/>
      <dgm:spPr/>
    </dgm:pt>
    <dgm:pt modelId="{4DFB8D48-33CA-DD46-A75F-4F60256826AF}" type="pres">
      <dgm:prSet presAssocID="{54AC88C3-F3E6-4683-A868-551B4EC4E205}" presName="horz1" presStyleCnt="0"/>
      <dgm:spPr/>
    </dgm:pt>
    <dgm:pt modelId="{DEA85AF5-4D01-BA42-8252-2BDFA833B589}" type="pres">
      <dgm:prSet presAssocID="{54AC88C3-F3E6-4683-A868-551B4EC4E205}" presName="tx1" presStyleLbl="revTx" presStyleIdx="0" presStyleCnt="6"/>
      <dgm:spPr/>
    </dgm:pt>
    <dgm:pt modelId="{22E2D277-37D5-BD4C-957D-589E686A616B}" type="pres">
      <dgm:prSet presAssocID="{54AC88C3-F3E6-4683-A868-551B4EC4E205}" presName="vert1" presStyleCnt="0"/>
      <dgm:spPr/>
    </dgm:pt>
    <dgm:pt modelId="{64FF6481-A9DE-7D41-8099-9881DC68EB87}" type="pres">
      <dgm:prSet presAssocID="{6D196009-8508-427C-BE85-25EB081475CF}" presName="vertSpace2a" presStyleCnt="0"/>
      <dgm:spPr/>
    </dgm:pt>
    <dgm:pt modelId="{F4E78537-25D6-0843-8F5E-E48F6F02B586}" type="pres">
      <dgm:prSet presAssocID="{6D196009-8508-427C-BE85-25EB081475CF}" presName="horz2" presStyleCnt="0"/>
      <dgm:spPr/>
    </dgm:pt>
    <dgm:pt modelId="{B1878A11-069F-FF47-90A7-CC9F8EDAD011}" type="pres">
      <dgm:prSet presAssocID="{6D196009-8508-427C-BE85-25EB081475CF}" presName="horzSpace2" presStyleCnt="0"/>
      <dgm:spPr/>
    </dgm:pt>
    <dgm:pt modelId="{31E5C703-C5A1-9042-AA2B-25C68A615F8A}" type="pres">
      <dgm:prSet presAssocID="{6D196009-8508-427C-BE85-25EB081475CF}" presName="tx2" presStyleLbl="revTx" presStyleIdx="1" presStyleCnt="6"/>
      <dgm:spPr/>
    </dgm:pt>
    <dgm:pt modelId="{44FB04DA-00F3-0144-8808-3DB308CBC44F}" type="pres">
      <dgm:prSet presAssocID="{6D196009-8508-427C-BE85-25EB081475CF}" presName="vert2" presStyleCnt="0"/>
      <dgm:spPr/>
    </dgm:pt>
    <dgm:pt modelId="{D53DD687-9DB9-2F4C-8DC5-CD4A23BD6809}" type="pres">
      <dgm:prSet presAssocID="{6D196009-8508-427C-BE85-25EB081475CF}" presName="thinLine2b" presStyleLbl="callout" presStyleIdx="0" presStyleCnt="3"/>
      <dgm:spPr/>
    </dgm:pt>
    <dgm:pt modelId="{7BC4E7EC-0E57-A848-BCA9-A2BC1F5F6F51}" type="pres">
      <dgm:prSet presAssocID="{6D196009-8508-427C-BE85-25EB081475CF}" presName="vertSpace2b" presStyleCnt="0"/>
      <dgm:spPr/>
    </dgm:pt>
    <dgm:pt modelId="{4C9F58E9-F82D-D942-8FE1-202A0B7841BE}" type="pres">
      <dgm:prSet presAssocID="{EB04C6EB-C46D-4FC3-AB41-EAF6D388CA66}" presName="thickLine" presStyleLbl="alignNode1" presStyleIdx="1" presStyleCnt="3"/>
      <dgm:spPr/>
    </dgm:pt>
    <dgm:pt modelId="{A74946DC-8383-104C-804A-C6D2DB2C1584}" type="pres">
      <dgm:prSet presAssocID="{EB04C6EB-C46D-4FC3-AB41-EAF6D388CA66}" presName="horz1" presStyleCnt="0"/>
      <dgm:spPr/>
    </dgm:pt>
    <dgm:pt modelId="{5CD1FDF2-3731-0646-A481-DD6186EBE86A}" type="pres">
      <dgm:prSet presAssocID="{EB04C6EB-C46D-4FC3-AB41-EAF6D388CA66}" presName="tx1" presStyleLbl="revTx" presStyleIdx="2" presStyleCnt="6"/>
      <dgm:spPr/>
    </dgm:pt>
    <dgm:pt modelId="{B50E08B3-1F5A-FE4E-836B-E0CF1F096940}" type="pres">
      <dgm:prSet presAssocID="{EB04C6EB-C46D-4FC3-AB41-EAF6D388CA66}" presName="vert1" presStyleCnt="0"/>
      <dgm:spPr/>
    </dgm:pt>
    <dgm:pt modelId="{845D5A95-5568-1D46-B02E-B3A9CF9D9E29}" type="pres">
      <dgm:prSet presAssocID="{E3D02ACC-0D43-4848-BB7F-38E268C4794D}" presName="vertSpace2a" presStyleCnt="0"/>
      <dgm:spPr/>
    </dgm:pt>
    <dgm:pt modelId="{4F97027F-E787-7B48-B7A6-8FFB54AB7408}" type="pres">
      <dgm:prSet presAssocID="{E3D02ACC-0D43-4848-BB7F-38E268C4794D}" presName="horz2" presStyleCnt="0"/>
      <dgm:spPr/>
    </dgm:pt>
    <dgm:pt modelId="{B3F86191-5180-2F4E-9CFC-8CB5FFD43664}" type="pres">
      <dgm:prSet presAssocID="{E3D02ACC-0D43-4848-BB7F-38E268C4794D}" presName="horzSpace2" presStyleCnt="0"/>
      <dgm:spPr/>
    </dgm:pt>
    <dgm:pt modelId="{2BE0C7C8-117A-C740-9565-F1E4C31DE493}" type="pres">
      <dgm:prSet presAssocID="{E3D02ACC-0D43-4848-BB7F-38E268C4794D}" presName="tx2" presStyleLbl="revTx" presStyleIdx="3" presStyleCnt="6"/>
      <dgm:spPr/>
    </dgm:pt>
    <dgm:pt modelId="{9B3C44C6-AFBB-8A4A-957F-7C40F47D619E}" type="pres">
      <dgm:prSet presAssocID="{E3D02ACC-0D43-4848-BB7F-38E268C4794D}" presName="vert2" presStyleCnt="0"/>
      <dgm:spPr/>
    </dgm:pt>
    <dgm:pt modelId="{21CF488A-B068-564B-AE89-66DD6CD3FD6B}" type="pres">
      <dgm:prSet presAssocID="{E3D02ACC-0D43-4848-BB7F-38E268C4794D}" presName="thinLine2b" presStyleLbl="callout" presStyleIdx="1" presStyleCnt="3"/>
      <dgm:spPr/>
    </dgm:pt>
    <dgm:pt modelId="{5A461CE6-7B2D-6D4A-9520-88A91D1A905B}" type="pres">
      <dgm:prSet presAssocID="{E3D02ACC-0D43-4848-BB7F-38E268C4794D}" presName="vertSpace2b" presStyleCnt="0"/>
      <dgm:spPr/>
    </dgm:pt>
    <dgm:pt modelId="{BBFA8B07-2ECF-A449-A399-7125C6F539F9}" type="pres">
      <dgm:prSet presAssocID="{A4C2350F-F2A0-244A-8152-72439FB3897E}" presName="thickLine" presStyleLbl="alignNode1" presStyleIdx="2" presStyleCnt="3"/>
      <dgm:spPr/>
    </dgm:pt>
    <dgm:pt modelId="{90A7D2E1-B450-614D-9CA2-A51B23A3C652}" type="pres">
      <dgm:prSet presAssocID="{A4C2350F-F2A0-244A-8152-72439FB3897E}" presName="horz1" presStyleCnt="0"/>
      <dgm:spPr/>
    </dgm:pt>
    <dgm:pt modelId="{A33BE65F-5BA4-AC4D-89A2-56227A25D6F6}" type="pres">
      <dgm:prSet presAssocID="{A4C2350F-F2A0-244A-8152-72439FB3897E}" presName="tx1" presStyleLbl="revTx" presStyleIdx="4" presStyleCnt="6"/>
      <dgm:spPr/>
    </dgm:pt>
    <dgm:pt modelId="{85B48F41-11E6-D140-B4DE-3B5CE7D1835B}" type="pres">
      <dgm:prSet presAssocID="{A4C2350F-F2A0-244A-8152-72439FB3897E}" presName="vert1" presStyleCnt="0"/>
      <dgm:spPr/>
    </dgm:pt>
    <dgm:pt modelId="{DC992D9A-EC2F-324A-8A6B-97FDB291E011}" type="pres">
      <dgm:prSet presAssocID="{3D6D15C2-88A2-D542-8163-E9889CF599A7}" presName="vertSpace2a" presStyleCnt="0"/>
      <dgm:spPr/>
    </dgm:pt>
    <dgm:pt modelId="{F22FB82A-E58A-764B-A525-CE742F2CAB2C}" type="pres">
      <dgm:prSet presAssocID="{3D6D15C2-88A2-D542-8163-E9889CF599A7}" presName="horz2" presStyleCnt="0"/>
      <dgm:spPr/>
    </dgm:pt>
    <dgm:pt modelId="{2AD0054D-A96D-5E42-8CAD-06585969EFB0}" type="pres">
      <dgm:prSet presAssocID="{3D6D15C2-88A2-D542-8163-E9889CF599A7}" presName="horzSpace2" presStyleCnt="0"/>
      <dgm:spPr/>
    </dgm:pt>
    <dgm:pt modelId="{CDD23A35-BA5D-EC49-8585-2BC8C405E5B7}" type="pres">
      <dgm:prSet presAssocID="{3D6D15C2-88A2-D542-8163-E9889CF599A7}" presName="tx2" presStyleLbl="revTx" presStyleIdx="5" presStyleCnt="6"/>
      <dgm:spPr/>
    </dgm:pt>
    <dgm:pt modelId="{195CE3A7-1E19-3F45-88EE-EFE7871F8BA7}" type="pres">
      <dgm:prSet presAssocID="{3D6D15C2-88A2-D542-8163-E9889CF599A7}" presName="vert2" presStyleCnt="0"/>
      <dgm:spPr/>
    </dgm:pt>
    <dgm:pt modelId="{7B695C77-ACB2-BF49-B2E6-D3B71A924096}" type="pres">
      <dgm:prSet presAssocID="{3D6D15C2-88A2-D542-8163-E9889CF599A7}" presName="thinLine2b" presStyleLbl="callout" presStyleIdx="2" presStyleCnt="3"/>
      <dgm:spPr/>
    </dgm:pt>
    <dgm:pt modelId="{6F358E60-8EEE-BA44-9E27-47E67A210528}" type="pres">
      <dgm:prSet presAssocID="{3D6D15C2-88A2-D542-8163-E9889CF599A7}" presName="vertSpace2b" presStyleCnt="0"/>
      <dgm:spPr/>
    </dgm:pt>
  </dgm:ptLst>
  <dgm:cxnLst>
    <dgm:cxn modelId="{85F1A000-051E-435F-A7B3-CB43912AD2EC}" srcId="{54AC88C3-F3E6-4683-A868-551B4EC4E205}" destId="{6D196009-8508-427C-BE85-25EB081475CF}" srcOrd="0" destOrd="0" parTransId="{2A2C76C9-4876-41A2-B387-BF44C097167D}" sibTransId="{152A40B8-ABFF-40A6-8F67-74C74E49E733}"/>
    <dgm:cxn modelId="{FFA42D3A-FA8D-CE4C-A509-4D9F9B933685}" type="presOf" srcId="{3D6D15C2-88A2-D542-8163-E9889CF599A7}" destId="{CDD23A35-BA5D-EC49-8585-2BC8C405E5B7}" srcOrd="0" destOrd="0" presId="urn:microsoft.com/office/officeart/2008/layout/LinedList"/>
    <dgm:cxn modelId="{79C18D62-CEB3-4933-8286-7B7BF762B8B4}" srcId="{EB04C6EB-C46D-4FC3-AB41-EAF6D388CA66}" destId="{E3D02ACC-0D43-4848-BB7F-38E268C4794D}" srcOrd="0" destOrd="0" parTransId="{7928E739-58D8-4B2B-8965-C92F07412760}" sibTransId="{2F83A66E-9DB9-4C37-8620-AAA0A9D7DEE4}"/>
    <dgm:cxn modelId="{D4DB3266-8DE2-42B9-A553-013EE211F5DE}" srcId="{E8B7DEB9-7DA8-4C2A-8953-FE5C5DDE43BF}" destId="{EB04C6EB-C46D-4FC3-AB41-EAF6D388CA66}" srcOrd="1" destOrd="0" parTransId="{89578CD3-19DD-4493-8AE5-31C29FF8C434}" sibTransId="{0627D64D-CA95-43F6-BE1F-2C74D956D2EF}"/>
    <dgm:cxn modelId="{E55FF589-B3CB-2F45-BD73-49525AED3519}" type="presOf" srcId="{E8B7DEB9-7DA8-4C2A-8953-FE5C5DDE43BF}" destId="{4A633B62-95CD-9A4C-AEA4-E7053B947ADB}" srcOrd="0" destOrd="0" presId="urn:microsoft.com/office/officeart/2008/layout/LinedList"/>
    <dgm:cxn modelId="{D867BAC4-A70D-CA4D-BF04-0B3D83107FC8}" srcId="{A4C2350F-F2A0-244A-8152-72439FB3897E}" destId="{3D6D15C2-88A2-D542-8163-E9889CF599A7}" srcOrd="0" destOrd="0" parTransId="{5500DBCF-C682-2A4E-ACBC-CD432E93CAC5}" sibTransId="{18480908-4304-E649-AFCC-48862CBC331B}"/>
    <dgm:cxn modelId="{8393E3C7-2612-604E-992B-80B24964D654}" type="presOf" srcId="{6D196009-8508-427C-BE85-25EB081475CF}" destId="{31E5C703-C5A1-9042-AA2B-25C68A615F8A}" srcOrd="0" destOrd="0" presId="urn:microsoft.com/office/officeart/2008/layout/LinedList"/>
    <dgm:cxn modelId="{7953E8CC-3F97-634B-88D0-19D0CB5C02D2}" type="presOf" srcId="{EB04C6EB-C46D-4FC3-AB41-EAF6D388CA66}" destId="{5CD1FDF2-3731-0646-A481-DD6186EBE86A}" srcOrd="0" destOrd="0" presId="urn:microsoft.com/office/officeart/2008/layout/LinedList"/>
    <dgm:cxn modelId="{2384E6D6-E57E-429A-AEAC-1F4BC496398A}" srcId="{E8B7DEB9-7DA8-4C2A-8953-FE5C5DDE43BF}" destId="{54AC88C3-F3E6-4683-A868-551B4EC4E205}" srcOrd="0" destOrd="0" parTransId="{A53DDCBB-0113-4A3F-9C4A-6E9EEF54CC05}" sibTransId="{12D2516E-08F1-4A85-86CD-55BA58A36A38}"/>
    <dgm:cxn modelId="{5EC757E7-D578-4945-9B31-06FEBC6D9340}" srcId="{E8B7DEB9-7DA8-4C2A-8953-FE5C5DDE43BF}" destId="{A4C2350F-F2A0-244A-8152-72439FB3897E}" srcOrd="2" destOrd="0" parTransId="{C3D0874A-6DE6-CC47-91B9-2954344CC556}" sibTransId="{E7C732AD-F807-B74B-82CE-23DA11F8FCD3}"/>
    <dgm:cxn modelId="{A8E1CAFA-C727-8F4D-9A61-DB787D32DB19}" type="presOf" srcId="{A4C2350F-F2A0-244A-8152-72439FB3897E}" destId="{A33BE65F-5BA4-AC4D-89A2-56227A25D6F6}" srcOrd="0" destOrd="0" presId="urn:microsoft.com/office/officeart/2008/layout/LinedList"/>
    <dgm:cxn modelId="{371DACFE-7673-8046-A7E4-281D01308B0A}" type="presOf" srcId="{54AC88C3-F3E6-4683-A868-551B4EC4E205}" destId="{DEA85AF5-4D01-BA42-8252-2BDFA833B589}" srcOrd="0" destOrd="0" presId="urn:microsoft.com/office/officeart/2008/layout/LinedList"/>
    <dgm:cxn modelId="{6C7371FF-1022-2749-B815-348A95327A87}" type="presOf" srcId="{E3D02ACC-0D43-4848-BB7F-38E268C4794D}" destId="{2BE0C7C8-117A-C740-9565-F1E4C31DE493}" srcOrd="0" destOrd="0" presId="urn:microsoft.com/office/officeart/2008/layout/LinedList"/>
    <dgm:cxn modelId="{CA2AF7A9-CACF-E341-B8B3-32265D33F0D4}" type="presParOf" srcId="{4A633B62-95CD-9A4C-AEA4-E7053B947ADB}" destId="{B3E2E698-9D83-D54D-95A2-7C997652A35B}" srcOrd="0" destOrd="0" presId="urn:microsoft.com/office/officeart/2008/layout/LinedList"/>
    <dgm:cxn modelId="{A9E31659-E5E4-674D-96A7-88EA6488CC9E}" type="presParOf" srcId="{4A633B62-95CD-9A4C-AEA4-E7053B947ADB}" destId="{4DFB8D48-33CA-DD46-A75F-4F60256826AF}" srcOrd="1" destOrd="0" presId="urn:microsoft.com/office/officeart/2008/layout/LinedList"/>
    <dgm:cxn modelId="{04616EEB-6B21-D241-90CA-460941E768D3}" type="presParOf" srcId="{4DFB8D48-33CA-DD46-A75F-4F60256826AF}" destId="{DEA85AF5-4D01-BA42-8252-2BDFA833B589}" srcOrd="0" destOrd="0" presId="urn:microsoft.com/office/officeart/2008/layout/LinedList"/>
    <dgm:cxn modelId="{28539EBC-BE75-2043-9FB8-7403AD145C57}" type="presParOf" srcId="{4DFB8D48-33CA-DD46-A75F-4F60256826AF}" destId="{22E2D277-37D5-BD4C-957D-589E686A616B}" srcOrd="1" destOrd="0" presId="urn:microsoft.com/office/officeart/2008/layout/LinedList"/>
    <dgm:cxn modelId="{4D171E72-49AB-8A49-B026-E3CC29A3F2E6}" type="presParOf" srcId="{22E2D277-37D5-BD4C-957D-589E686A616B}" destId="{64FF6481-A9DE-7D41-8099-9881DC68EB87}" srcOrd="0" destOrd="0" presId="urn:microsoft.com/office/officeart/2008/layout/LinedList"/>
    <dgm:cxn modelId="{A8E0A3DB-81E3-7B4E-B85E-B7E5CD2480DE}" type="presParOf" srcId="{22E2D277-37D5-BD4C-957D-589E686A616B}" destId="{F4E78537-25D6-0843-8F5E-E48F6F02B586}" srcOrd="1" destOrd="0" presId="urn:microsoft.com/office/officeart/2008/layout/LinedList"/>
    <dgm:cxn modelId="{259A3D7A-2128-1B4C-AB2E-27E0FD0B47CB}" type="presParOf" srcId="{F4E78537-25D6-0843-8F5E-E48F6F02B586}" destId="{B1878A11-069F-FF47-90A7-CC9F8EDAD011}" srcOrd="0" destOrd="0" presId="urn:microsoft.com/office/officeart/2008/layout/LinedList"/>
    <dgm:cxn modelId="{9E1082DC-AE4A-5642-9800-433CFD49BEA9}" type="presParOf" srcId="{F4E78537-25D6-0843-8F5E-E48F6F02B586}" destId="{31E5C703-C5A1-9042-AA2B-25C68A615F8A}" srcOrd="1" destOrd="0" presId="urn:microsoft.com/office/officeart/2008/layout/LinedList"/>
    <dgm:cxn modelId="{EDCECD66-B6AC-5743-B0CF-185E7F4F92DF}" type="presParOf" srcId="{F4E78537-25D6-0843-8F5E-E48F6F02B586}" destId="{44FB04DA-00F3-0144-8808-3DB308CBC44F}" srcOrd="2" destOrd="0" presId="urn:microsoft.com/office/officeart/2008/layout/LinedList"/>
    <dgm:cxn modelId="{760297D8-E528-C64F-8812-C7032C04C307}" type="presParOf" srcId="{22E2D277-37D5-BD4C-957D-589E686A616B}" destId="{D53DD687-9DB9-2F4C-8DC5-CD4A23BD6809}" srcOrd="2" destOrd="0" presId="urn:microsoft.com/office/officeart/2008/layout/LinedList"/>
    <dgm:cxn modelId="{0F57FF6F-72D3-F648-A8D6-9CA90AA88A98}" type="presParOf" srcId="{22E2D277-37D5-BD4C-957D-589E686A616B}" destId="{7BC4E7EC-0E57-A848-BCA9-A2BC1F5F6F51}" srcOrd="3" destOrd="0" presId="urn:microsoft.com/office/officeart/2008/layout/LinedList"/>
    <dgm:cxn modelId="{3849A6D0-0E6B-B940-979B-540CF0C7AFFE}" type="presParOf" srcId="{4A633B62-95CD-9A4C-AEA4-E7053B947ADB}" destId="{4C9F58E9-F82D-D942-8FE1-202A0B7841BE}" srcOrd="2" destOrd="0" presId="urn:microsoft.com/office/officeart/2008/layout/LinedList"/>
    <dgm:cxn modelId="{F53F7203-B4C4-2644-B052-28781C11919A}" type="presParOf" srcId="{4A633B62-95CD-9A4C-AEA4-E7053B947ADB}" destId="{A74946DC-8383-104C-804A-C6D2DB2C1584}" srcOrd="3" destOrd="0" presId="urn:microsoft.com/office/officeart/2008/layout/LinedList"/>
    <dgm:cxn modelId="{94C7D090-9635-6644-A777-404CAF56E3DE}" type="presParOf" srcId="{A74946DC-8383-104C-804A-C6D2DB2C1584}" destId="{5CD1FDF2-3731-0646-A481-DD6186EBE86A}" srcOrd="0" destOrd="0" presId="urn:microsoft.com/office/officeart/2008/layout/LinedList"/>
    <dgm:cxn modelId="{C4EFA288-25B0-6C4B-9E95-4B650AC444CC}" type="presParOf" srcId="{A74946DC-8383-104C-804A-C6D2DB2C1584}" destId="{B50E08B3-1F5A-FE4E-836B-E0CF1F096940}" srcOrd="1" destOrd="0" presId="urn:microsoft.com/office/officeart/2008/layout/LinedList"/>
    <dgm:cxn modelId="{D036BF88-106B-204F-9E54-C0CFF53A67A5}" type="presParOf" srcId="{B50E08B3-1F5A-FE4E-836B-E0CF1F096940}" destId="{845D5A95-5568-1D46-B02E-B3A9CF9D9E29}" srcOrd="0" destOrd="0" presId="urn:microsoft.com/office/officeart/2008/layout/LinedList"/>
    <dgm:cxn modelId="{EECB89B3-BF09-CE41-ACE8-B1E6BF69C508}" type="presParOf" srcId="{B50E08B3-1F5A-FE4E-836B-E0CF1F096940}" destId="{4F97027F-E787-7B48-B7A6-8FFB54AB7408}" srcOrd="1" destOrd="0" presId="urn:microsoft.com/office/officeart/2008/layout/LinedList"/>
    <dgm:cxn modelId="{84538D2B-EC33-004D-89D9-D68E783C2421}" type="presParOf" srcId="{4F97027F-E787-7B48-B7A6-8FFB54AB7408}" destId="{B3F86191-5180-2F4E-9CFC-8CB5FFD43664}" srcOrd="0" destOrd="0" presId="urn:microsoft.com/office/officeart/2008/layout/LinedList"/>
    <dgm:cxn modelId="{B9B97459-9970-274F-9A3D-79F0A9F4432A}" type="presParOf" srcId="{4F97027F-E787-7B48-B7A6-8FFB54AB7408}" destId="{2BE0C7C8-117A-C740-9565-F1E4C31DE493}" srcOrd="1" destOrd="0" presId="urn:microsoft.com/office/officeart/2008/layout/LinedList"/>
    <dgm:cxn modelId="{00A51C92-B3E0-4F44-9D7A-158E07D4A657}" type="presParOf" srcId="{4F97027F-E787-7B48-B7A6-8FFB54AB7408}" destId="{9B3C44C6-AFBB-8A4A-957F-7C40F47D619E}" srcOrd="2" destOrd="0" presId="urn:microsoft.com/office/officeart/2008/layout/LinedList"/>
    <dgm:cxn modelId="{3B38DC38-A55D-AE48-B2C5-3AD52D34532F}" type="presParOf" srcId="{B50E08B3-1F5A-FE4E-836B-E0CF1F096940}" destId="{21CF488A-B068-564B-AE89-66DD6CD3FD6B}" srcOrd="2" destOrd="0" presId="urn:microsoft.com/office/officeart/2008/layout/LinedList"/>
    <dgm:cxn modelId="{D2E88A2A-4492-004F-9E43-D7392C8B6124}" type="presParOf" srcId="{B50E08B3-1F5A-FE4E-836B-E0CF1F096940}" destId="{5A461CE6-7B2D-6D4A-9520-88A91D1A905B}" srcOrd="3" destOrd="0" presId="urn:microsoft.com/office/officeart/2008/layout/LinedList"/>
    <dgm:cxn modelId="{00215C83-9CC3-D042-881A-9BC8853C7DBD}" type="presParOf" srcId="{4A633B62-95CD-9A4C-AEA4-E7053B947ADB}" destId="{BBFA8B07-2ECF-A449-A399-7125C6F539F9}" srcOrd="4" destOrd="0" presId="urn:microsoft.com/office/officeart/2008/layout/LinedList"/>
    <dgm:cxn modelId="{BBCA853C-5BD4-6C42-AC5A-08F068ECD5F7}" type="presParOf" srcId="{4A633B62-95CD-9A4C-AEA4-E7053B947ADB}" destId="{90A7D2E1-B450-614D-9CA2-A51B23A3C652}" srcOrd="5" destOrd="0" presId="urn:microsoft.com/office/officeart/2008/layout/LinedList"/>
    <dgm:cxn modelId="{C1891F72-4AC8-4D4D-816D-E90B610EE778}" type="presParOf" srcId="{90A7D2E1-B450-614D-9CA2-A51B23A3C652}" destId="{A33BE65F-5BA4-AC4D-89A2-56227A25D6F6}" srcOrd="0" destOrd="0" presId="urn:microsoft.com/office/officeart/2008/layout/LinedList"/>
    <dgm:cxn modelId="{F6F3FA5C-3486-084E-BA4E-4C1865322850}" type="presParOf" srcId="{90A7D2E1-B450-614D-9CA2-A51B23A3C652}" destId="{85B48F41-11E6-D140-B4DE-3B5CE7D1835B}" srcOrd="1" destOrd="0" presId="urn:microsoft.com/office/officeart/2008/layout/LinedList"/>
    <dgm:cxn modelId="{AC07AA34-9F7C-CA45-BDA3-A86A5410E79A}" type="presParOf" srcId="{85B48F41-11E6-D140-B4DE-3B5CE7D1835B}" destId="{DC992D9A-EC2F-324A-8A6B-97FDB291E011}" srcOrd="0" destOrd="0" presId="urn:microsoft.com/office/officeart/2008/layout/LinedList"/>
    <dgm:cxn modelId="{E012254F-DC87-2346-B937-423D9A72F399}" type="presParOf" srcId="{85B48F41-11E6-D140-B4DE-3B5CE7D1835B}" destId="{F22FB82A-E58A-764B-A525-CE742F2CAB2C}" srcOrd="1" destOrd="0" presId="urn:microsoft.com/office/officeart/2008/layout/LinedList"/>
    <dgm:cxn modelId="{421CA994-EA08-064A-8719-0AB1DDA5AB6E}" type="presParOf" srcId="{F22FB82A-E58A-764B-A525-CE742F2CAB2C}" destId="{2AD0054D-A96D-5E42-8CAD-06585969EFB0}" srcOrd="0" destOrd="0" presId="urn:microsoft.com/office/officeart/2008/layout/LinedList"/>
    <dgm:cxn modelId="{D0DDC6C9-0D1E-D042-B668-2B5B7CD09BF1}" type="presParOf" srcId="{F22FB82A-E58A-764B-A525-CE742F2CAB2C}" destId="{CDD23A35-BA5D-EC49-8585-2BC8C405E5B7}" srcOrd="1" destOrd="0" presId="urn:microsoft.com/office/officeart/2008/layout/LinedList"/>
    <dgm:cxn modelId="{BA147430-F5CB-F742-AF84-7AA908DB0D39}" type="presParOf" srcId="{F22FB82A-E58A-764B-A525-CE742F2CAB2C}" destId="{195CE3A7-1E19-3F45-88EE-EFE7871F8BA7}" srcOrd="2" destOrd="0" presId="urn:microsoft.com/office/officeart/2008/layout/LinedList"/>
    <dgm:cxn modelId="{CC98BA46-75E6-DD4E-B4A7-2F95FAAA609D}" type="presParOf" srcId="{85B48F41-11E6-D140-B4DE-3B5CE7D1835B}" destId="{7B695C77-ACB2-BF49-B2E6-D3B71A924096}" srcOrd="2" destOrd="0" presId="urn:microsoft.com/office/officeart/2008/layout/LinedList"/>
    <dgm:cxn modelId="{097F6B9B-FB98-2D4D-AFD3-1EA301A41AB7}" type="presParOf" srcId="{85B48F41-11E6-D140-B4DE-3B5CE7D1835B}" destId="{6F358E60-8EEE-BA44-9E27-47E67A210528}" srcOrd="3"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B7DEB9-7DA8-4C2A-8953-FE5C5DDE43BF}"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54AC88C3-F3E6-4683-A868-551B4EC4E205}">
      <dgm:prSet/>
      <dgm:spPr/>
      <dgm:t>
        <a:bodyPr/>
        <a:lstStyle/>
        <a:p>
          <a:r>
            <a:rPr kumimoji="1" lang="en-US"/>
            <a:t>History of Diabetes</a:t>
          </a:r>
          <a:endParaRPr lang="en-US"/>
        </a:p>
      </dgm:t>
    </dgm:pt>
    <dgm:pt modelId="{A53DDCBB-0113-4A3F-9C4A-6E9EEF54CC05}" type="parTrans" cxnId="{2384E6D6-E57E-429A-AEAC-1F4BC496398A}">
      <dgm:prSet/>
      <dgm:spPr/>
      <dgm:t>
        <a:bodyPr/>
        <a:lstStyle/>
        <a:p>
          <a:endParaRPr lang="en-US"/>
        </a:p>
      </dgm:t>
    </dgm:pt>
    <dgm:pt modelId="{12D2516E-08F1-4A85-86CD-55BA58A36A38}" type="sibTrans" cxnId="{2384E6D6-E57E-429A-AEAC-1F4BC496398A}">
      <dgm:prSet/>
      <dgm:spPr/>
      <dgm:t>
        <a:bodyPr/>
        <a:lstStyle/>
        <a:p>
          <a:endParaRPr lang="en-US"/>
        </a:p>
      </dgm:t>
    </dgm:pt>
    <dgm:pt modelId="{6D196009-8508-427C-BE85-25EB081475CF}">
      <dgm:prSet/>
      <dgm:spPr/>
      <dgm:t>
        <a:bodyPr/>
        <a:lstStyle/>
        <a:p>
          <a:r>
            <a:rPr kumimoji="1" lang="en-US"/>
            <a:t>Having a family history of type 2 diabetes or diabetes during pregnancy (gestational diabetes) increases the risk for developing metabolic syndrome. </a:t>
          </a:r>
          <a:endParaRPr lang="en-US"/>
        </a:p>
      </dgm:t>
    </dgm:pt>
    <dgm:pt modelId="{2A2C76C9-4876-41A2-B387-BF44C097167D}" type="parTrans" cxnId="{85F1A000-051E-435F-A7B3-CB43912AD2EC}">
      <dgm:prSet/>
      <dgm:spPr/>
      <dgm:t>
        <a:bodyPr/>
        <a:lstStyle/>
        <a:p>
          <a:endParaRPr lang="en-US"/>
        </a:p>
      </dgm:t>
    </dgm:pt>
    <dgm:pt modelId="{152A40B8-ABFF-40A6-8F67-74C74E49E733}" type="sibTrans" cxnId="{85F1A000-051E-435F-A7B3-CB43912AD2EC}">
      <dgm:prSet/>
      <dgm:spPr/>
      <dgm:t>
        <a:bodyPr/>
        <a:lstStyle/>
        <a:p>
          <a:endParaRPr lang="en-US"/>
        </a:p>
      </dgm:t>
    </dgm:pt>
    <dgm:pt modelId="{EB04C6EB-C46D-4FC3-AB41-EAF6D388CA66}">
      <dgm:prSet/>
      <dgm:spPr/>
      <dgm:t>
        <a:bodyPr/>
        <a:lstStyle/>
        <a:p>
          <a:r>
            <a:rPr kumimoji="1" lang="en-US"/>
            <a:t>Other Diseases</a:t>
          </a:r>
          <a:endParaRPr lang="en-US"/>
        </a:p>
      </dgm:t>
    </dgm:pt>
    <dgm:pt modelId="{89578CD3-19DD-4493-8AE5-31C29FF8C434}" type="parTrans" cxnId="{D4DB3266-8DE2-42B9-A553-013EE211F5DE}">
      <dgm:prSet/>
      <dgm:spPr/>
      <dgm:t>
        <a:bodyPr/>
        <a:lstStyle/>
        <a:p>
          <a:endParaRPr lang="en-US"/>
        </a:p>
      </dgm:t>
    </dgm:pt>
    <dgm:pt modelId="{0627D64D-CA95-43F6-BE1F-2C74D956D2EF}" type="sibTrans" cxnId="{D4DB3266-8DE2-42B9-A553-013EE211F5DE}">
      <dgm:prSet/>
      <dgm:spPr/>
      <dgm:t>
        <a:bodyPr/>
        <a:lstStyle/>
        <a:p>
          <a:endParaRPr lang="en-US"/>
        </a:p>
      </dgm:t>
    </dgm:pt>
    <dgm:pt modelId="{E3D02ACC-0D43-4848-BB7F-38E268C4794D}">
      <dgm:prSet/>
      <dgm:spPr/>
      <dgm:t>
        <a:bodyPr/>
        <a:lstStyle/>
        <a:p>
          <a:r>
            <a:rPr kumimoji="1" lang="en-US"/>
            <a:t>A diagnosis of hypertension, cardiovascular disease (CVD) or polycystic ovary syndrome                (a hormonal disorder in which a woman’s body produces an excess of male hormones) also increases the risk for metabolic syndrome.</a:t>
          </a:r>
          <a:endParaRPr lang="en-US"/>
        </a:p>
      </dgm:t>
    </dgm:pt>
    <dgm:pt modelId="{7928E739-58D8-4B2B-8965-C92F07412760}" type="parTrans" cxnId="{79C18D62-CEB3-4933-8286-7B7BF762B8B4}">
      <dgm:prSet/>
      <dgm:spPr/>
      <dgm:t>
        <a:bodyPr/>
        <a:lstStyle/>
        <a:p>
          <a:endParaRPr lang="en-US"/>
        </a:p>
      </dgm:t>
    </dgm:pt>
    <dgm:pt modelId="{2F83A66E-9DB9-4C37-8620-AAA0A9D7DEE4}" type="sibTrans" cxnId="{79C18D62-CEB3-4933-8286-7B7BF762B8B4}">
      <dgm:prSet/>
      <dgm:spPr/>
      <dgm:t>
        <a:bodyPr/>
        <a:lstStyle/>
        <a:p>
          <a:endParaRPr lang="en-US"/>
        </a:p>
      </dgm:t>
    </dgm:pt>
    <dgm:pt modelId="{97EBF7FA-0621-4F49-B7D5-37A0C59E2590}" type="pres">
      <dgm:prSet presAssocID="{E8B7DEB9-7DA8-4C2A-8953-FE5C5DDE43BF}" presName="vert0" presStyleCnt="0">
        <dgm:presLayoutVars>
          <dgm:dir/>
          <dgm:animOne val="branch"/>
          <dgm:animLvl val="lvl"/>
        </dgm:presLayoutVars>
      </dgm:prSet>
      <dgm:spPr/>
    </dgm:pt>
    <dgm:pt modelId="{11A0C6D8-8AFC-1D46-B931-9E849343FABD}" type="pres">
      <dgm:prSet presAssocID="{54AC88C3-F3E6-4683-A868-551B4EC4E205}" presName="thickLine" presStyleLbl="alignNode1" presStyleIdx="0" presStyleCnt="2"/>
      <dgm:spPr/>
    </dgm:pt>
    <dgm:pt modelId="{8CBF46F1-1ED9-9A41-82B0-99879A74EA0D}" type="pres">
      <dgm:prSet presAssocID="{54AC88C3-F3E6-4683-A868-551B4EC4E205}" presName="horz1" presStyleCnt="0"/>
      <dgm:spPr/>
    </dgm:pt>
    <dgm:pt modelId="{D79CE379-A0C8-A147-B491-F5F40BAEE9F8}" type="pres">
      <dgm:prSet presAssocID="{54AC88C3-F3E6-4683-A868-551B4EC4E205}" presName="tx1" presStyleLbl="revTx" presStyleIdx="0" presStyleCnt="4"/>
      <dgm:spPr/>
    </dgm:pt>
    <dgm:pt modelId="{7C7A256D-BF93-3A41-9D20-266E8B2DFDE2}" type="pres">
      <dgm:prSet presAssocID="{54AC88C3-F3E6-4683-A868-551B4EC4E205}" presName="vert1" presStyleCnt="0"/>
      <dgm:spPr/>
    </dgm:pt>
    <dgm:pt modelId="{1ACCFC93-7296-8C4F-8BC5-D5DF90851FE6}" type="pres">
      <dgm:prSet presAssocID="{6D196009-8508-427C-BE85-25EB081475CF}" presName="vertSpace2a" presStyleCnt="0"/>
      <dgm:spPr/>
    </dgm:pt>
    <dgm:pt modelId="{AF41A18C-0DE6-C244-9005-89232F8C3777}" type="pres">
      <dgm:prSet presAssocID="{6D196009-8508-427C-BE85-25EB081475CF}" presName="horz2" presStyleCnt="0"/>
      <dgm:spPr/>
    </dgm:pt>
    <dgm:pt modelId="{6E24F832-CF26-6847-93D5-91D742A52C42}" type="pres">
      <dgm:prSet presAssocID="{6D196009-8508-427C-BE85-25EB081475CF}" presName="horzSpace2" presStyleCnt="0"/>
      <dgm:spPr/>
    </dgm:pt>
    <dgm:pt modelId="{C1B0B1E8-B15A-524D-9D90-064D430750A8}" type="pres">
      <dgm:prSet presAssocID="{6D196009-8508-427C-BE85-25EB081475CF}" presName="tx2" presStyleLbl="revTx" presStyleIdx="1" presStyleCnt="4"/>
      <dgm:spPr/>
    </dgm:pt>
    <dgm:pt modelId="{69CDDFF7-73B1-C84C-B3C7-3067133468AC}" type="pres">
      <dgm:prSet presAssocID="{6D196009-8508-427C-BE85-25EB081475CF}" presName="vert2" presStyleCnt="0"/>
      <dgm:spPr/>
    </dgm:pt>
    <dgm:pt modelId="{032440F4-9A74-434A-80CA-C788D290543C}" type="pres">
      <dgm:prSet presAssocID="{6D196009-8508-427C-BE85-25EB081475CF}" presName="thinLine2b" presStyleLbl="callout" presStyleIdx="0" presStyleCnt="2"/>
      <dgm:spPr/>
    </dgm:pt>
    <dgm:pt modelId="{8E5786C3-AE25-AB40-B01E-70BD114DB844}" type="pres">
      <dgm:prSet presAssocID="{6D196009-8508-427C-BE85-25EB081475CF}" presName="vertSpace2b" presStyleCnt="0"/>
      <dgm:spPr/>
    </dgm:pt>
    <dgm:pt modelId="{ADD704DE-FEDB-354E-AFA9-CAD821177AA2}" type="pres">
      <dgm:prSet presAssocID="{EB04C6EB-C46D-4FC3-AB41-EAF6D388CA66}" presName="thickLine" presStyleLbl="alignNode1" presStyleIdx="1" presStyleCnt="2"/>
      <dgm:spPr/>
    </dgm:pt>
    <dgm:pt modelId="{3E46623E-D3D8-E344-9E49-ACE6CE3EEAEE}" type="pres">
      <dgm:prSet presAssocID="{EB04C6EB-C46D-4FC3-AB41-EAF6D388CA66}" presName="horz1" presStyleCnt="0"/>
      <dgm:spPr/>
    </dgm:pt>
    <dgm:pt modelId="{61C91D9A-07E4-BE49-B9B2-1EB7FF551E05}" type="pres">
      <dgm:prSet presAssocID="{EB04C6EB-C46D-4FC3-AB41-EAF6D388CA66}" presName="tx1" presStyleLbl="revTx" presStyleIdx="2" presStyleCnt="4"/>
      <dgm:spPr/>
    </dgm:pt>
    <dgm:pt modelId="{3F237F13-A41C-9F47-A606-1227F8DE9451}" type="pres">
      <dgm:prSet presAssocID="{EB04C6EB-C46D-4FC3-AB41-EAF6D388CA66}" presName="vert1" presStyleCnt="0"/>
      <dgm:spPr/>
    </dgm:pt>
    <dgm:pt modelId="{B22CC288-BE4E-BE45-A932-84DBCBA35E57}" type="pres">
      <dgm:prSet presAssocID="{E3D02ACC-0D43-4848-BB7F-38E268C4794D}" presName="vertSpace2a" presStyleCnt="0"/>
      <dgm:spPr/>
    </dgm:pt>
    <dgm:pt modelId="{698795CB-87D2-EF46-8F50-B2533C192DB8}" type="pres">
      <dgm:prSet presAssocID="{E3D02ACC-0D43-4848-BB7F-38E268C4794D}" presName="horz2" presStyleCnt="0"/>
      <dgm:spPr/>
    </dgm:pt>
    <dgm:pt modelId="{7133F6D5-5956-7B41-9284-528AE374F863}" type="pres">
      <dgm:prSet presAssocID="{E3D02ACC-0D43-4848-BB7F-38E268C4794D}" presName="horzSpace2" presStyleCnt="0"/>
      <dgm:spPr/>
    </dgm:pt>
    <dgm:pt modelId="{2EE47DD8-50F9-9C46-BDBE-FFCF6B0638DD}" type="pres">
      <dgm:prSet presAssocID="{E3D02ACC-0D43-4848-BB7F-38E268C4794D}" presName="tx2" presStyleLbl="revTx" presStyleIdx="3" presStyleCnt="4"/>
      <dgm:spPr/>
    </dgm:pt>
    <dgm:pt modelId="{81CACC16-8430-654F-9701-80E763F46436}" type="pres">
      <dgm:prSet presAssocID="{E3D02ACC-0D43-4848-BB7F-38E268C4794D}" presName="vert2" presStyleCnt="0"/>
      <dgm:spPr/>
    </dgm:pt>
    <dgm:pt modelId="{B7FF140D-810F-F34A-986E-F1D3F48095BB}" type="pres">
      <dgm:prSet presAssocID="{E3D02ACC-0D43-4848-BB7F-38E268C4794D}" presName="thinLine2b" presStyleLbl="callout" presStyleIdx="1" presStyleCnt="2"/>
      <dgm:spPr/>
    </dgm:pt>
    <dgm:pt modelId="{98004120-4F07-5044-A111-604E3D93098D}" type="pres">
      <dgm:prSet presAssocID="{E3D02ACC-0D43-4848-BB7F-38E268C4794D}" presName="vertSpace2b" presStyleCnt="0"/>
      <dgm:spPr/>
    </dgm:pt>
  </dgm:ptLst>
  <dgm:cxnLst>
    <dgm:cxn modelId="{85F1A000-051E-435F-A7B3-CB43912AD2EC}" srcId="{54AC88C3-F3E6-4683-A868-551B4EC4E205}" destId="{6D196009-8508-427C-BE85-25EB081475CF}" srcOrd="0" destOrd="0" parTransId="{2A2C76C9-4876-41A2-B387-BF44C097167D}" sibTransId="{152A40B8-ABFF-40A6-8F67-74C74E49E733}"/>
    <dgm:cxn modelId="{ED1CB722-8F2F-CF41-A15A-13816763A41E}" type="presOf" srcId="{E3D02ACC-0D43-4848-BB7F-38E268C4794D}" destId="{2EE47DD8-50F9-9C46-BDBE-FFCF6B0638DD}" srcOrd="0" destOrd="0" presId="urn:microsoft.com/office/officeart/2008/layout/LinedList"/>
    <dgm:cxn modelId="{5DA58838-F9D8-6E41-B64A-1EBDC41D6151}" type="presOf" srcId="{54AC88C3-F3E6-4683-A868-551B4EC4E205}" destId="{D79CE379-A0C8-A147-B491-F5F40BAEE9F8}" srcOrd="0" destOrd="0" presId="urn:microsoft.com/office/officeart/2008/layout/LinedList"/>
    <dgm:cxn modelId="{79C18D62-CEB3-4933-8286-7B7BF762B8B4}" srcId="{EB04C6EB-C46D-4FC3-AB41-EAF6D388CA66}" destId="{E3D02ACC-0D43-4848-BB7F-38E268C4794D}" srcOrd="0" destOrd="0" parTransId="{7928E739-58D8-4B2B-8965-C92F07412760}" sibTransId="{2F83A66E-9DB9-4C37-8620-AAA0A9D7DEE4}"/>
    <dgm:cxn modelId="{D4DB3266-8DE2-42B9-A553-013EE211F5DE}" srcId="{E8B7DEB9-7DA8-4C2A-8953-FE5C5DDE43BF}" destId="{EB04C6EB-C46D-4FC3-AB41-EAF6D388CA66}" srcOrd="1" destOrd="0" parTransId="{89578CD3-19DD-4493-8AE5-31C29FF8C434}" sibTransId="{0627D64D-CA95-43F6-BE1F-2C74D956D2EF}"/>
    <dgm:cxn modelId="{D7C6E074-550C-5F4A-9BEA-6CDDAA0B023E}" type="presOf" srcId="{E8B7DEB9-7DA8-4C2A-8953-FE5C5DDE43BF}" destId="{97EBF7FA-0621-4F49-B7D5-37A0C59E2590}" srcOrd="0" destOrd="0" presId="urn:microsoft.com/office/officeart/2008/layout/LinedList"/>
    <dgm:cxn modelId="{D24FBCCD-E656-B64C-86C9-9AC375BECD75}" type="presOf" srcId="{EB04C6EB-C46D-4FC3-AB41-EAF6D388CA66}" destId="{61C91D9A-07E4-BE49-B9B2-1EB7FF551E05}" srcOrd="0" destOrd="0" presId="urn:microsoft.com/office/officeart/2008/layout/LinedList"/>
    <dgm:cxn modelId="{2384E6D6-E57E-429A-AEAC-1F4BC496398A}" srcId="{E8B7DEB9-7DA8-4C2A-8953-FE5C5DDE43BF}" destId="{54AC88C3-F3E6-4683-A868-551B4EC4E205}" srcOrd="0" destOrd="0" parTransId="{A53DDCBB-0113-4A3F-9C4A-6E9EEF54CC05}" sibTransId="{12D2516E-08F1-4A85-86CD-55BA58A36A38}"/>
    <dgm:cxn modelId="{09F59BE2-0DD4-EC40-893B-5AF4A518F3FA}" type="presOf" srcId="{6D196009-8508-427C-BE85-25EB081475CF}" destId="{C1B0B1E8-B15A-524D-9D90-064D430750A8}" srcOrd="0" destOrd="0" presId="urn:microsoft.com/office/officeart/2008/layout/LinedList"/>
    <dgm:cxn modelId="{3A2F271D-F29C-DF4C-BAF5-31B2D60AE878}" type="presParOf" srcId="{97EBF7FA-0621-4F49-B7D5-37A0C59E2590}" destId="{11A0C6D8-8AFC-1D46-B931-9E849343FABD}" srcOrd="0" destOrd="0" presId="urn:microsoft.com/office/officeart/2008/layout/LinedList"/>
    <dgm:cxn modelId="{F6B16757-36DB-E44E-B4FC-B1927501EF00}" type="presParOf" srcId="{97EBF7FA-0621-4F49-B7D5-37A0C59E2590}" destId="{8CBF46F1-1ED9-9A41-82B0-99879A74EA0D}" srcOrd="1" destOrd="0" presId="urn:microsoft.com/office/officeart/2008/layout/LinedList"/>
    <dgm:cxn modelId="{E8102183-F620-6147-840A-FB0516A13F17}" type="presParOf" srcId="{8CBF46F1-1ED9-9A41-82B0-99879A74EA0D}" destId="{D79CE379-A0C8-A147-B491-F5F40BAEE9F8}" srcOrd="0" destOrd="0" presId="urn:microsoft.com/office/officeart/2008/layout/LinedList"/>
    <dgm:cxn modelId="{9F3219F8-A3E0-AC41-B633-367CAD151572}" type="presParOf" srcId="{8CBF46F1-1ED9-9A41-82B0-99879A74EA0D}" destId="{7C7A256D-BF93-3A41-9D20-266E8B2DFDE2}" srcOrd="1" destOrd="0" presId="urn:microsoft.com/office/officeart/2008/layout/LinedList"/>
    <dgm:cxn modelId="{29239A99-A6BA-B243-B55E-36AC4CD09818}" type="presParOf" srcId="{7C7A256D-BF93-3A41-9D20-266E8B2DFDE2}" destId="{1ACCFC93-7296-8C4F-8BC5-D5DF90851FE6}" srcOrd="0" destOrd="0" presId="urn:microsoft.com/office/officeart/2008/layout/LinedList"/>
    <dgm:cxn modelId="{FC981C9D-6BCC-0B45-A1F3-5E05F6D40F97}" type="presParOf" srcId="{7C7A256D-BF93-3A41-9D20-266E8B2DFDE2}" destId="{AF41A18C-0DE6-C244-9005-89232F8C3777}" srcOrd="1" destOrd="0" presId="urn:microsoft.com/office/officeart/2008/layout/LinedList"/>
    <dgm:cxn modelId="{AA4F645D-24FA-014E-A560-F4D602301305}" type="presParOf" srcId="{AF41A18C-0DE6-C244-9005-89232F8C3777}" destId="{6E24F832-CF26-6847-93D5-91D742A52C42}" srcOrd="0" destOrd="0" presId="urn:microsoft.com/office/officeart/2008/layout/LinedList"/>
    <dgm:cxn modelId="{65AD75CD-E13C-254A-B06E-731DA634D1F8}" type="presParOf" srcId="{AF41A18C-0DE6-C244-9005-89232F8C3777}" destId="{C1B0B1E8-B15A-524D-9D90-064D430750A8}" srcOrd="1" destOrd="0" presId="urn:microsoft.com/office/officeart/2008/layout/LinedList"/>
    <dgm:cxn modelId="{2D97DFDF-4B83-EF41-AA9C-839FEC939E1F}" type="presParOf" srcId="{AF41A18C-0DE6-C244-9005-89232F8C3777}" destId="{69CDDFF7-73B1-C84C-B3C7-3067133468AC}" srcOrd="2" destOrd="0" presId="urn:microsoft.com/office/officeart/2008/layout/LinedList"/>
    <dgm:cxn modelId="{5BA321FA-8934-0C4A-B2ED-793CE85BF57D}" type="presParOf" srcId="{7C7A256D-BF93-3A41-9D20-266E8B2DFDE2}" destId="{032440F4-9A74-434A-80CA-C788D290543C}" srcOrd="2" destOrd="0" presId="urn:microsoft.com/office/officeart/2008/layout/LinedList"/>
    <dgm:cxn modelId="{3FD032CD-B32A-5444-9B46-039EBBA010AD}" type="presParOf" srcId="{7C7A256D-BF93-3A41-9D20-266E8B2DFDE2}" destId="{8E5786C3-AE25-AB40-B01E-70BD114DB844}" srcOrd="3" destOrd="0" presId="urn:microsoft.com/office/officeart/2008/layout/LinedList"/>
    <dgm:cxn modelId="{0294050F-EB21-6941-A84A-AA3370577802}" type="presParOf" srcId="{97EBF7FA-0621-4F49-B7D5-37A0C59E2590}" destId="{ADD704DE-FEDB-354E-AFA9-CAD821177AA2}" srcOrd="2" destOrd="0" presId="urn:microsoft.com/office/officeart/2008/layout/LinedList"/>
    <dgm:cxn modelId="{821FCABC-7DC1-B049-83BD-45545655C525}" type="presParOf" srcId="{97EBF7FA-0621-4F49-B7D5-37A0C59E2590}" destId="{3E46623E-D3D8-E344-9E49-ACE6CE3EEAEE}" srcOrd="3" destOrd="0" presId="urn:microsoft.com/office/officeart/2008/layout/LinedList"/>
    <dgm:cxn modelId="{773CD344-A066-4740-9D27-B27EBDADE1E2}" type="presParOf" srcId="{3E46623E-D3D8-E344-9E49-ACE6CE3EEAEE}" destId="{61C91D9A-07E4-BE49-B9B2-1EB7FF551E05}" srcOrd="0" destOrd="0" presId="urn:microsoft.com/office/officeart/2008/layout/LinedList"/>
    <dgm:cxn modelId="{5A280729-2232-9E43-86EB-6B5197BDD58D}" type="presParOf" srcId="{3E46623E-D3D8-E344-9E49-ACE6CE3EEAEE}" destId="{3F237F13-A41C-9F47-A606-1227F8DE9451}" srcOrd="1" destOrd="0" presId="urn:microsoft.com/office/officeart/2008/layout/LinedList"/>
    <dgm:cxn modelId="{8EDD1AAF-24E5-014A-A973-0E690910A5B4}" type="presParOf" srcId="{3F237F13-A41C-9F47-A606-1227F8DE9451}" destId="{B22CC288-BE4E-BE45-A932-84DBCBA35E57}" srcOrd="0" destOrd="0" presId="urn:microsoft.com/office/officeart/2008/layout/LinedList"/>
    <dgm:cxn modelId="{8168D457-6F5D-F54B-8ED6-C11FEC3EBAFB}" type="presParOf" srcId="{3F237F13-A41C-9F47-A606-1227F8DE9451}" destId="{698795CB-87D2-EF46-8F50-B2533C192DB8}" srcOrd="1" destOrd="0" presId="urn:microsoft.com/office/officeart/2008/layout/LinedList"/>
    <dgm:cxn modelId="{FE8EDE55-1923-124D-AC68-5183D13EEF2C}" type="presParOf" srcId="{698795CB-87D2-EF46-8F50-B2533C192DB8}" destId="{7133F6D5-5956-7B41-9284-528AE374F863}" srcOrd="0" destOrd="0" presId="urn:microsoft.com/office/officeart/2008/layout/LinedList"/>
    <dgm:cxn modelId="{980EFC40-1D21-F94C-9A33-365AF5CDEF93}" type="presParOf" srcId="{698795CB-87D2-EF46-8F50-B2533C192DB8}" destId="{2EE47DD8-50F9-9C46-BDBE-FFCF6B0638DD}" srcOrd="1" destOrd="0" presId="urn:microsoft.com/office/officeart/2008/layout/LinedList"/>
    <dgm:cxn modelId="{7739F265-5B01-CD46-B7EB-E17D40FBF2AE}" type="presParOf" srcId="{698795CB-87D2-EF46-8F50-B2533C192DB8}" destId="{81CACC16-8430-654F-9701-80E763F46436}" srcOrd="2" destOrd="0" presId="urn:microsoft.com/office/officeart/2008/layout/LinedList"/>
    <dgm:cxn modelId="{2254863E-CC01-8B4E-B96C-662E4A03F1FA}" type="presParOf" srcId="{3F237F13-A41C-9F47-A606-1227F8DE9451}" destId="{B7FF140D-810F-F34A-986E-F1D3F48095BB}" srcOrd="2" destOrd="0" presId="urn:microsoft.com/office/officeart/2008/layout/LinedList"/>
    <dgm:cxn modelId="{5A613ACA-B524-6A43-ABBE-70D9B09288F4}" type="presParOf" srcId="{3F237F13-A41C-9F47-A606-1227F8DE9451}" destId="{98004120-4F07-5044-A111-604E3D93098D}" srcOrd="3"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937027-E122-451C-B5F1-BA4B28E8CE61}" type="doc">
      <dgm:prSet loTypeId="urn:microsoft.com/office/officeart/2005/8/layout/hList1" loCatId="list" qsTypeId="urn:microsoft.com/office/officeart/2005/8/quickstyle/simple1" qsCatId="simple" csTypeId="urn:microsoft.com/office/officeart/2005/8/colors/accent4_2" csCatId="accent4" phldr="1"/>
      <dgm:spPr/>
      <dgm:t>
        <a:bodyPr/>
        <a:lstStyle/>
        <a:p>
          <a:endParaRPr lang="en-US"/>
        </a:p>
      </dgm:t>
    </dgm:pt>
    <dgm:pt modelId="{0908FB93-4C4B-41B1-9F6A-5F4CB0C9D37A}">
      <dgm:prSet/>
      <dgm:spPr/>
      <dgm:t>
        <a:bodyPr/>
        <a:lstStyle/>
        <a:p>
          <a:r>
            <a:rPr lang="en-US"/>
            <a:t>Increased prevalence of MetS and components</a:t>
          </a:r>
        </a:p>
      </dgm:t>
    </dgm:pt>
    <dgm:pt modelId="{A29B6F5A-3933-4DC7-8A4B-721643BCA48E}" type="parTrans" cxnId="{BE101F68-A2F3-4A72-89B6-29BEF5BA027B}">
      <dgm:prSet/>
      <dgm:spPr/>
      <dgm:t>
        <a:bodyPr/>
        <a:lstStyle/>
        <a:p>
          <a:endParaRPr lang="en-US"/>
        </a:p>
      </dgm:t>
    </dgm:pt>
    <dgm:pt modelId="{85EBCD79-281B-4063-AB3C-50D32606BEA5}" type="sibTrans" cxnId="{BE101F68-A2F3-4A72-89B6-29BEF5BA027B}">
      <dgm:prSet/>
      <dgm:spPr/>
      <dgm:t>
        <a:bodyPr/>
        <a:lstStyle/>
        <a:p>
          <a:endParaRPr lang="en-US"/>
        </a:p>
      </dgm:t>
    </dgm:pt>
    <dgm:pt modelId="{8FD51849-8B38-4BD2-BFB9-BE7D002E0F26}">
      <dgm:prSet/>
      <dgm:spPr/>
      <dgm:t>
        <a:bodyPr/>
        <a:lstStyle/>
        <a:p>
          <a:r>
            <a:rPr lang="en-US"/>
            <a:t>Overweight and obesity</a:t>
          </a:r>
        </a:p>
      </dgm:t>
    </dgm:pt>
    <dgm:pt modelId="{7B4935B8-EF1D-4F1F-9A3A-7C3F137C492C}" type="parTrans" cxnId="{EDCAF253-EDFB-4AE9-9C95-7E4C9E28A133}">
      <dgm:prSet/>
      <dgm:spPr/>
      <dgm:t>
        <a:bodyPr/>
        <a:lstStyle/>
        <a:p>
          <a:endParaRPr lang="en-US"/>
        </a:p>
      </dgm:t>
    </dgm:pt>
    <dgm:pt modelId="{EFB6256F-C628-4410-81A3-650280D8A717}" type="sibTrans" cxnId="{EDCAF253-EDFB-4AE9-9C95-7E4C9E28A133}">
      <dgm:prSet/>
      <dgm:spPr/>
      <dgm:t>
        <a:bodyPr/>
        <a:lstStyle/>
        <a:p>
          <a:endParaRPr lang="en-US"/>
        </a:p>
      </dgm:t>
    </dgm:pt>
    <dgm:pt modelId="{B4F56AF9-0236-4E8C-9EB3-9B8D7EDB454E}">
      <dgm:prSet/>
      <dgm:spPr/>
      <dgm:t>
        <a:bodyPr/>
        <a:lstStyle/>
        <a:p>
          <a:r>
            <a:rPr lang="en-US"/>
            <a:t>Hyperglycemia</a:t>
          </a:r>
        </a:p>
      </dgm:t>
    </dgm:pt>
    <dgm:pt modelId="{74E6C86E-DD21-4F6C-9D9D-91993D3CF903}" type="parTrans" cxnId="{C3DE84CE-3370-4FB6-AB13-0CE97EBD63AE}">
      <dgm:prSet/>
      <dgm:spPr/>
      <dgm:t>
        <a:bodyPr/>
        <a:lstStyle/>
        <a:p>
          <a:endParaRPr lang="en-US"/>
        </a:p>
      </dgm:t>
    </dgm:pt>
    <dgm:pt modelId="{CD2B29C7-1F39-42F7-BE4D-2E817C061494}" type="sibTrans" cxnId="{C3DE84CE-3370-4FB6-AB13-0CE97EBD63AE}">
      <dgm:prSet/>
      <dgm:spPr/>
      <dgm:t>
        <a:bodyPr/>
        <a:lstStyle/>
        <a:p>
          <a:endParaRPr lang="en-US"/>
        </a:p>
      </dgm:t>
    </dgm:pt>
    <dgm:pt modelId="{41884727-A6FF-4059-9722-4D29D5837CF1}">
      <dgm:prSet/>
      <dgm:spPr/>
      <dgm:t>
        <a:bodyPr/>
        <a:lstStyle/>
        <a:p>
          <a:r>
            <a:rPr lang="en-US"/>
            <a:t>Hypertension</a:t>
          </a:r>
        </a:p>
      </dgm:t>
    </dgm:pt>
    <dgm:pt modelId="{4213CA7C-4AB8-467F-8FB3-E1E2869C69E0}" type="parTrans" cxnId="{BA1442D2-0A28-463E-87C7-86B666B146F6}">
      <dgm:prSet/>
      <dgm:spPr/>
      <dgm:t>
        <a:bodyPr/>
        <a:lstStyle/>
        <a:p>
          <a:endParaRPr lang="en-US"/>
        </a:p>
      </dgm:t>
    </dgm:pt>
    <dgm:pt modelId="{03D2AA1D-36BA-46E9-9AF9-D269C8835F1E}" type="sibTrans" cxnId="{BA1442D2-0A28-463E-87C7-86B666B146F6}">
      <dgm:prSet/>
      <dgm:spPr/>
      <dgm:t>
        <a:bodyPr/>
        <a:lstStyle/>
        <a:p>
          <a:endParaRPr lang="en-US"/>
        </a:p>
      </dgm:t>
    </dgm:pt>
    <dgm:pt modelId="{67899D13-C00C-4772-8818-8E0D45A4FDAD}">
      <dgm:prSet/>
      <dgm:spPr/>
      <dgm:t>
        <a:bodyPr/>
        <a:lstStyle/>
        <a:p>
          <a:r>
            <a:rPr lang="en-US"/>
            <a:t>Hyperlipidemia</a:t>
          </a:r>
        </a:p>
      </dgm:t>
    </dgm:pt>
    <dgm:pt modelId="{A3F91B3D-B658-472D-A7AF-A58D89806D7B}" type="parTrans" cxnId="{AF854382-32D8-4EF4-8995-CD9959068E57}">
      <dgm:prSet/>
      <dgm:spPr/>
      <dgm:t>
        <a:bodyPr/>
        <a:lstStyle/>
        <a:p>
          <a:endParaRPr lang="en-US"/>
        </a:p>
      </dgm:t>
    </dgm:pt>
    <dgm:pt modelId="{E0615335-9B49-4672-A8F4-A47794A5D857}" type="sibTrans" cxnId="{AF854382-32D8-4EF4-8995-CD9959068E57}">
      <dgm:prSet/>
      <dgm:spPr/>
      <dgm:t>
        <a:bodyPr/>
        <a:lstStyle/>
        <a:p>
          <a:endParaRPr lang="en-US"/>
        </a:p>
      </dgm:t>
    </dgm:pt>
    <dgm:pt modelId="{36D8119E-2403-4BCD-8DF5-BFC906A7A36B}">
      <dgm:prSet/>
      <dgm:spPr/>
      <dgm:t>
        <a:bodyPr/>
        <a:lstStyle/>
        <a:p>
          <a:r>
            <a:rPr lang="en-US"/>
            <a:t>Smoking</a:t>
          </a:r>
        </a:p>
      </dgm:t>
    </dgm:pt>
    <dgm:pt modelId="{395D9E20-52D3-484C-B8C0-8D0219E6DD69}" type="parTrans" cxnId="{8B762D4D-EF99-4CEA-A949-D440154F2A7F}">
      <dgm:prSet/>
      <dgm:spPr/>
      <dgm:t>
        <a:bodyPr/>
        <a:lstStyle/>
        <a:p>
          <a:endParaRPr lang="en-US"/>
        </a:p>
      </dgm:t>
    </dgm:pt>
    <dgm:pt modelId="{D2CDD4F5-FD51-493B-81BD-8AD7818A3D60}" type="sibTrans" cxnId="{8B762D4D-EF99-4CEA-A949-D440154F2A7F}">
      <dgm:prSet/>
      <dgm:spPr/>
      <dgm:t>
        <a:bodyPr/>
        <a:lstStyle/>
        <a:p>
          <a:endParaRPr lang="en-US"/>
        </a:p>
      </dgm:t>
    </dgm:pt>
    <dgm:pt modelId="{B01BB582-7949-4634-9FA6-B50B7D193F86}">
      <dgm:prSet/>
      <dgm:spPr/>
      <dgm:t>
        <a:bodyPr/>
        <a:lstStyle/>
        <a:p>
          <a:r>
            <a:rPr lang="en-US" dirty="0"/>
            <a:t>Increased morbidity and mortality compared to general population</a:t>
          </a:r>
        </a:p>
      </dgm:t>
    </dgm:pt>
    <dgm:pt modelId="{338B4829-CB7B-4A53-9629-F367EE2A5CB1}" type="parTrans" cxnId="{412AEDAA-0C01-4937-B32C-2F0DCD6B0080}">
      <dgm:prSet/>
      <dgm:spPr/>
      <dgm:t>
        <a:bodyPr/>
        <a:lstStyle/>
        <a:p>
          <a:endParaRPr lang="en-US"/>
        </a:p>
      </dgm:t>
    </dgm:pt>
    <dgm:pt modelId="{42A95D93-D1DF-41A4-83B3-CAB7C45E2C24}" type="sibTrans" cxnId="{412AEDAA-0C01-4937-B32C-2F0DCD6B0080}">
      <dgm:prSet/>
      <dgm:spPr/>
      <dgm:t>
        <a:bodyPr/>
        <a:lstStyle/>
        <a:p>
          <a:endParaRPr lang="en-US"/>
        </a:p>
      </dgm:t>
    </dgm:pt>
    <dgm:pt modelId="{848F7F38-320D-B047-AC3A-52298923CEAA}">
      <dgm:prSet/>
      <dgm:spPr/>
      <dgm:t>
        <a:bodyPr/>
        <a:lstStyle/>
        <a:p>
          <a:r>
            <a:rPr lang="en-US" dirty="0"/>
            <a:t>Life expectancy = shorter by 20%</a:t>
          </a:r>
        </a:p>
      </dgm:t>
    </dgm:pt>
    <dgm:pt modelId="{133F9BE1-6D4F-574D-BBC1-76E3743DDB3F}" type="parTrans" cxnId="{3BE20294-F4FC-B240-9CCE-76928A18B23F}">
      <dgm:prSet/>
      <dgm:spPr/>
    </dgm:pt>
    <dgm:pt modelId="{334849E8-3BB2-1347-AE77-AC7DFFD89995}" type="sibTrans" cxnId="{3BE20294-F4FC-B240-9CCE-76928A18B23F}">
      <dgm:prSet/>
      <dgm:spPr/>
    </dgm:pt>
    <dgm:pt modelId="{5EA4CCB3-5F4F-A44A-B4FE-DDF781415A12}">
      <dgm:prSet/>
      <dgm:spPr/>
      <dgm:t>
        <a:bodyPr/>
        <a:lstStyle/>
        <a:p>
          <a:r>
            <a:rPr lang="en-US" dirty="0"/>
            <a:t>Higher risk of death</a:t>
          </a:r>
        </a:p>
      </dgm:t>
    </dgm:pt>
    <dgm:pt modelId="{0921D3DB-CA69-AD46-AC32-1BED3143B748}" type="parTrans" cxnId="{B0FE11FB-B97E-BA4F-A66F-45A962E95E3B}">
      <dgm:prSet/>
      <dgm:spPr/>
    </dgm:pt>
    <dgm:pt modelId="{25E88182-0711-F145-A006-CC6A4CD24CAF}" type="sibTrans" cxnId="{B0FE11FB-B97E-BA4F-A66F-45A962E95E3B}">
      <dgm:prSet/>
      <dgm:spPr/>
    </dgm:pt>
    <dgm:pt modelId="{A11F862D-3489-A548-A7ED-7CBDEF2BD0EE}" type="pres">
      <dgm:prSet presAssocID="{2A937027-E122-451C-B5F1-BA4B28E8CE61}" presName="Name0" presStyleCnt="0">
        <dgm:presLayoutVars>
          <dgm:dir/>
          <dgm:animLvl val="lvl"/>
          <dgm:resizeHandles val="exact"/>
        </dgm:presLayoutVars>
      </dgm:prSet>
      <dgm:spPr/>
    </dgm:pt>
    <dgm:pt modelId="{C3F2BCC9-7D3A-DE4A-B707-932BDB96C8B0}" type="pres">
      <dgm:prSet presAssocID="{0908FB93-4C4B-41B1-9F6A-5F4CB0C9D37A}" presName="composite" presStyleCnt="0"/>
      <dgm:spPr/>
    </dgm:pt>
    <dgm:pt modelId="{13BFF092-8F4C-6F43-A018-1E6607FCAC3F}" type="pres">
      <dgm:prSet presAssocID="{0908FB93-4C4B-41B1-9F6A-5F4CB0C9D37A}" presName="parTx" presStyleLbl="alignNode1" presStyleIdx="0" presStyleCnt="2">
        <dgm:presLayoutVars>
          <dgm:chMax val="0"/>
          <dgm:chPref val="0"/>
          <dgm:bulletEnabled val="1"/>
        </dgm:presLayoutVars>
      </dgm:prSet>
      <dgm:spPr/>
    </dgm:pt>
    <dgm:pt modelId="{E1BAF7D1-9E23-5743-B615-9CDCD3F67A89}" type="pres">
      <dgm:prSet presAssocID="{0908FB93-4C4B-41B1-9F6A-5F4CB0C9D37A}" presName="desTx" presStyleLbl="alignAccFollowNode1" presStyleIdx="0" presStyleCnt="2">
        <dgm:presLayoutVars>
          <dgm:bulletEnabled val="1"/>
        </dgm:presLayoutVars>
      </dgm:prSet>
      <dgm:spPr/>
    </dgm:pt>
    <dgm:pt modelId="{F83CCBBD-D01C-3240-8D9C-B97866B0FC1D}" type="pres">
      <dgm:prSet presAssocID="{85EBCD79-281B-4063-AB3C-50D32606BEA5}" presName="space" presStyleCnt="0"/>
      <dgm:spPr/>
    </dgm:pt>
    <dgm:pt modelId="{1363D214-D504-104A-9FC9-3C9C02EEFF44}" type="pres">
      <dgm:prSet presAssocID="{B01BB582-7949-4634-9FA6-B50B7D193F86}" presName="composite" presStyleCnt="0"/>
      <dgm:spPr/>
    </dgm:pt>
    <dgm:pt modelId="{F6BF618B-1690-8D49-BF6B-D71D481500BC}" type="pres">
      <dgm:prSet presAssocID="{B01BB582-7949-4634-9FA6-B50B7D193F86}" presName="parTx" presStyleLbl="alignNode1" presStyleIdx="1" presStyleCnt="2">
        <dgm:presLayoutVars>
          <dgm:chMax val="0"/>
          <dgm:chPref val="0"/>
          <dgm:bulletEnabled val="1"/>
        </dgm:presLayoutVars>
      </dgm:prSet>
      <dgm:spPr/>
    </dgm:pt>
    <dgm:pt modelId="{EBC73A7A-05EE-2F4E-ACF9-36141E3F337D}" type="pres">
      <dgm:prSet presAssocID="{B01BB582-7949-4634-9FA6-B50B7D193F86}" presName="desTx" presStyleLbl="alignAccFollowNode1" presStyleIdx="1" presStyleCnt="2">
        <dgm:presLayoutVars>
          <dgm:bulletEnabled val="1"/>
        </dgm:presLayoutVars>
      </dgm:prSet>
      <dgm:spPr/>
    </dgm:pt>
  </dgm:ptLst>
  <dgm:cxnLst>
    <dgm:cxn modelId="{C92FB208-B481-284E-AC38-C39DA0D21EB7}" type="presOf" srcId="{36D8119E-2403-4BCD-8DF5-BFC906A7A36B}" destId="{E1BAF7D1-9E23-5743-B615-9CDCD3F67A89}" srcOrd="0" destOrd="4" presId="urn:microsoft.com/office/officeart/2005/8/layout/hList1"/>
    <dgm:cxn modelId="{06A08524-94A1-FE4D-9EA5-8EDC4C42C86B}" type="presOf" srcId="{B01BB582-7949-4634-9FA6-B50B7D193F86}" destId="{F6BF618B-1690-8D49-BF6B-D71D481500BC}" srcOrd="0" destOrd="0" presId="urn:microsoft.com/office/officeart/2005/8/layout/hList1"/>
    <dgm:cxn modelId="{BC46CE39-6659-044C-B749-D5389094AD6B}" type="presOf" srcId="{0908FB93-4C4B-41B1-9F6A-5F4CB0C9D37A}" destId="{13BFF092-8F4C-6F43-A018-1E6607FCAC3F}" srcOrd="0" destOrd="0" presId="urn:microsoft.com/office/officeart/2005/8/layout/hList1"/>
    <dgm:cxn modelId="{C7E17742-737B-564F-895A-81AF1FC5719C}" type="presOf" srcId="{2A937027-E122-451C-B5F1-BA4B28E8CE61}" destId="{A11F862D-3489-A548-A7ED-7CBDEF2BD0EE}" srcOrd="0" destOrd="0" presId="urn:microsoft.com/office/officeart/2005/8/layout/hList1"/>
    <dgm:cxn modelId="{8B762D4D-EF99-4CEA-A949-D440154F2A7F}" srcId="{0908FB93-4C4B-41B1-9F6A-5F4CB0C9D37A}" destId="{36D8119E-2403-4BCD-8DF5-BFC906A7A36B}" srcOrd="4" destOrd="0" parTransId="{395D9E20-52D3-484C-B8C0-8D0219E6DD69}" sibTransId="{D2CDD4F5-FD51-493B-81BD-8AD7818A3D60}"/>
    <dgm:cxn modelId="{EDCAF253-EDFB-4AE9-9C95-7E4C9E28A133}" srcId="{0908FB93-4C4B-41B1-9F6A-5F4CB0C9D37A}" destId="{8FD51849-8B38-4BD2-BFB9-BE7D002E0F26}" srcOrd="0" destOrd="0" parTransId="{7B4935B8-EF1D-4F1F-9A3A-7C3F137C492C}" sibTransId="{EFB6256F-C628-4410-81A3-650280D8A717}"/>
    <dgm:cxn modelId="{BE101F68-A2F3-4A72-89B6-29BEF5BA027B}" srcId="{2A937027-E122-451C-B5F1-BA4B28E8CE61}" destId="{0908FB93-4C4B-41B1-9F6A-5F4CB0C9D37A}" srcOrd="0" destOrd="0" parTransId="{A29B6F5A-3933-4DC7-8A4B-721643BCA48E}" sibTransId="{85EBCD79-281B-4063-AB3C-50D32606BEA5}"/>
    <dgm:cxn modelId="{AF854382-32D8-4EF4-8995-CD9959068E57}" srcId="{0908FB93-4C4B-41B1-9F6A-5F4CB0C9D37A}" destId="{67899D13-C00C-4772-8818-8E0D45A4FDAD}" srcOrd="3" destOrd="0" parTransId="{A3F91B3D-B658-472D-A7AF-A58D89806D7B}" sibTransId="{E0615335-9B49-4672-A8F4-A47794A5D857}"/>
    <dgm:cxn modelId="{A3482085-C1F1-9943-BFB4-918E80D69488}" type="presOf" srcId="{8FD51849-8B38-4BD2-BFB9-BE7D002E0F26}" destId="{E1BAF7D1-9E23-5743-B615-9CDCD3F67A89}" srcOrd="0" destOrd="0" presId="urn:microsoft.com/office/officeart/2005/8/layout/hList1"/>
    <dgm:cxn modelId="{5D9C5C86-F1D4-084D-8D6A-DB57BCE70094}" type="presOf" srcId="{41884727-A6FF-4059-9722-4D29D5837CF1}" destId="{E1BAF7D1-9E23-5743-B615-9CDCD3F67A89}" srcOrd="0" destOrd="2" presId="urn:microsoft.com/office/officeart/2005/8/layout/hList1"/>
    <dgm:cxn modelId="{281F8586-27C9-4A42-8ED3-0DA7AF4BD61E}" type="presOf" srcId="{5EA4CCB3-5F4F-A44A-B4FE-DDF781415A12}" destId="{EBC73A7A-05EE-2F4E-ACF9-36141E3F337D}" srcOrd="0" destOrd="1" presId="urn:microsoft.com/office/officeart/2005/8/layout/hList1"/>
    <dgm:cxn modelId="{3BE20294-F4FC-B240-9CCE-76928A18B23F}" srcId="{B01BB582-7949-4634-9FA6-B50B7D193F86}" destId="{848F7F38-320D-B047-AC3A-52298923CEAA}" srcOrd="0" destOrd="0" parTransId="{133F9BE1-6D4F-574D-BBC1-76E3743DDB3F}" sibTransId="{334849E8-3BB2-1347-AE77-AC7DFFD89995}"/>
    <dgm:cxn modelId="{80587FA7-92FB-C642-B1A3-BA834524A8C5}" type="presOf" srcId="{B4F56AF9-0236-4E8C-9EB3-9B8D7EDB454E}" destId="{E1BAF7D1-9E23-5743-B615-9CDCD3F67A89}" srcOrd="0" destOrd="1" presId="urn:microsoft.com/office/officeart/2005/8/layout/hList1"/>
    <dgm:cxn modelId="{412AEDAA-0C01-4937-B32C-2F0DCD6B0080}" srcId="{2A937027-E122-451C-B5F1-BA4B28E8CE61}" destId="{B01BB582-7949-4634-9FA6-B50B7D193F86}" srcOrd="1" destOrd="0" parTransId="{338B4829-CB7B-4A53-9629-F367EE2A5CB1}" sibTransId="{42A95D93-D1DF-41A4-83B3-CAB7C45E2C24}"/>
    <dgm:cxn modelId="{BC1C5DBB-1463-524E-B9A9-A1686E618F94}" type="presOf" srcId="{848F7F38-320D-B047-AC3A-52298923CEAA}" destId="{EBC73A7A-05EE-2F4E-ACF9-36141E3F337D}" srcOrd="0" destOrd="0" presId="urn:microsoft.com/office/officeart/2005/8/layout/hList1"/>
    <dgm:cxn modelId="{C3DE84CE-3370-4FB6-AB13-0CE97EBD63AE}" srcId="{0908FB93-4C4B-41B1-9F6A-5F4CB0C9D37A}" destId="{B4F56AF9-0236-4E8C-9EB3-9B8D7EDB454E}" srcOrd="1" destOrd="0" parTransId="{74E6C86E-DD21-4F6C-9D9D-91993D3CF903}" sibTransId="{CD2B29C7-1F39-42F7-BE4D-2E817C061494}"/>
    <dgm:cxn modelId="{BA1442D2-0A28-463E-87C7-86B666B146F6}" srcId="{0908FB93-4C4B-41B1-9F6A-5F4CB0C9D37A}" destId="{41884727-A6FF-4059-9722-4D29D5837CF1}" srcOrd="2" destOrd="0" parTransId="{4213CA7C-4AB8-467F-8FB3-E1E2869C69E0}" sibTransId="{03D2AA1D-36BA-46E9-9AF9-D269C8835F1E}"/>
    <dgm:cxn modelId="{F8EC9BF8-4A7A-2243-85AC-2C45C8AE5E2A}" type="presOf" srcId="{67899D13-C00C-4772-8818-8E0D45A4FDAD}" destId="{E1BAF7D1-9E23-5743-B615-9CDCD3F67A89}" srcOrd="0" destOrd="3" presId="urn:microsoft.com/office/officeart/2005/8/layout/hList1"/>
    <dgm:cxn modelId="{B0FE11FB-B97E-BA4F-A66F-45A962E95E3B}" srcId="{B01BB582-7949-4634-9FA6-B50B7D193F86}" destId="{5EA4CCB3-5F4F-A44A-B4FE-DDF781415A12}" srcOrd="1" destOrd="0" parTransId="{0921D3DB-CA69-AD46-AC32-1BED3143B748}" sibTransId="{25E88182-0711-F145-A006-CC6A4CD24CAF}"/>
    <dgm:cxn modelId="{F3DE4EB3-E76A-554F-8612-390E392C1D6F}" type="presParOf" srcId="{A11F862D-3489-A548-A7ED-7CBDEF2BD0EE}" destId="{C3F2BCC9-7D3A-DE4A-B707-932BDB96C8B0}" srcOrd="0" destOrd="0" presId="urn:microsoft.com/office/officeart/2005/8/layout/hList1"/>
    <dgm:cxn modelId="{00F81266-785D-DD44-8393-959B27863AE0}" type="presParOf" srcId="{C3F2BCC9-7D3A-DE4A-B707-932BDB96C8B0}" destId="{13BFF092-8F4C-6F43-A018-1E6607FCAC3F}" srcOrd="0" destOrd="0" presId="urn:microsoft.com/office/officeart/2005/8/layout/hList1"/>
    <dgm:cxn modelId="{FAC94FD8-6EC7-5D48-A9AA-CA113492AF30}" type="presParOf" srcId="{C3F2BCC9-7D3A-DE4A-B707-932BDB96C8B0}" destId="{E1BAF7D1-9E23-5743-B615-9CDCD3F67A89}" srcOrd="1" destOrd="0" presId="urn:microsoft.com/office/officeart/2005/8/layout/hList1"/>
    <dgm:cxn modelId="{60553906-6E80-2E4C-8A42-A0451F6C2410}" type="presParOf" srcId="{A11F862D-3489-A548-A7ED-7CBDEF2BD0EE}" destId="{F83CCBBD-D01C-3240-8D9C-B97866B0FC1D}" srcOrd="1" destOrd="0" presId="urn:microsoft.com/office/officeart/2005/8/layout/hList1"/>
    <dgm:cxn modelId="{01D951D2-38AE-144F-8708-CBE2BE8BE9AD}" type="presParOf" srcId="{A11F862D-3489-A548-A7ED-7CBDEF2BD0EE}" destId="{1363D214-D504-104A-9FC9-3C9C02EEFF44}" srcOrd="2" destOrd="0" presId="urn:microsoft.com/office/officeart/2005/8/layout/hList1"/>
    <dgm:cxn modelId="{774935A8-7089-FF40-8E2C-56CE7BD887DB}" type="presParOf" srcId="{1363D214-D504-104A-9FC9-3C9C02EEFF44}" destId="{F6BF618B-1690-8D49-BF6B-D71D481500BC}" srcOrd="0" destOrd="0" presId="urn:microsoft.com/office/officeart/2005/8/layout/hList1"/>
    <dgm:cxn modelId="{14B84FDC-0593-1047-803D-8C7C6BDF9E3E}" type="presParOf" srcId="{1363D214-D504-104A-9FC9-3C9C02EEFF44}" destId="{EBC73A7A-05EE-2F4E-ACF9-36141E3F337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B1E25E5-DFD5-4572-BC65-993229DECE06}"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5ED023F-3C2D-419B-880A-4B0CCA1A371F}">
      <dgm:prSet/>
      <dgm:spPr/>
      <dgm:t>
        <a:bodyPr/>
        <a:lstStyle/>
        <a:p>
          <a:pPr>
            <a:lnSpc>
              <a:spcPct val="100000"/>
            </a:lnSpc>
          </a:pPr>
          <a:r>
            <a:rPr lang="en-US" dirty="0"/>
            <a:t>Evaluate modifiable risk factors at baseline and at intervals after antipsychotics are prescribed</a:t>
          </a:r>
        </a:p>
      </dgm:t>
    </dgm:pt>
    <dgm:pt modelId="{3B7B2BAC-B3E8-4AAC-BFF2-60509AA7E358}" type="parTrans" cxnId="{BC7B0645-74A2-471D-B97E-F3826FE7E14F}">
      <dgm:prSet/>
      <dgm:spPr/>
      <dgm:t>
        <a:bodyPr/>
        <a:lstStyle/>
        <a:p>
          <a:endParaRPr lang="en-US"/>
        </a:p>
      </dgm:t>
    </dgm:pt>
    <dgm:pt modelId="{B4311F51-592C-45D3-AA68-FD191B6A4879}" type="sibTrans" cxnId="{BC7B0645-74A2-471D-B97E-F3826FE7E14F}">
      <dgm:prSet/>
      <dgm:spPr/>
      <dgm:t>
        <a:bodyPr/>
        <a:lstStyle/>
        <a:p>
          <a:endParaRPr lang="en-US"/>
        </a:p>
      </dgm:t>
    </dgm:pt>
    <dgm:pt modelId="{2B0E4F62-FE38-47F0-A794-3D0220D2BA49}">
      <dgm:prSet/>
      <dgm:spPr/>
      <dgm:t>
        <a:bodyPr/>
        <a:lstStyle/>
        <a:p>
          <a:pPr>
            <a:lnSpc>
              <a:spcPct val="100000"/>
            </a:lnSpc>
          </a:pPr>
          <a:r>
            <a:rPr lang="en-US"/>
            <a:t>Encourage tobacco cessation</a:t>
          </a:r>
        </a:p>
      </dgm:t>
    </dgm:pt>
    <dgm:pt modelId="{620112A6-0720-4E65-B83A-47C048B344E8}" type="parTrans" cxnId="{362365DB-D97C-429B-960F-9F0F42B5C1BB}">
      <dgm:prSet/>
      <dgm:spPr/>
      <dgm:t>
        <a:bodyPr/>
        <a:lstStyle/>
        <a:p>
          <a:endParaRPr lang="en-US"/>
        </a:p>
      </dgm:t>
    </dgm:pt>
    <dgm:pt modelId="{1761A5EC-400E-48CC-99D1-2C09AF7C9541}" type="sibTrans" cxnId="{362365DB-D97C-429B-960F-9F0F42B5C1BB}">
      <dgm:prSet/>
      <dgm:spPr/>
      <dgm:t>
        <a:bodyPr/>
        <a:lstStyle/>
        <a:p>
          <a:endParaRPr lang="en-US"/>
        </a:p>
      </dgm:t>
    </dgm:pt>
    <dgm:pt modelId="{3436089E-CA13-4140-AD37-7DFD9244D86D}">
      <dgm:prSet/>
      <dgm:spPr/>
      <dgm:t>
        <a:bodyPr/>
        <a:lstStyle/>
        <a:p>
          <a:pPr>
            <a:lnSpc>
              <a:spcPct val="100000"/>
            </a:lnSpc>
          </a:pPr>
          <a:r>
            <a:rPr lang="en-US" dirty="0"/>
            <a:t>Improve access to care</a:t>
          </a:r>
        </a:p>
        <a:p>
          <a:pPr>
            <a:lnSpc>
              <a:spcPct val="100000"/>
            </a:lnSpc>
          </a:pPr>
          <a:endParaRPr lang="en-US" dirty="0"/>
        </a:p>
        <a:p>
          <a:pPr>
            <a:defRPr b="1"/>
          </a:pPr>
          <a:endParaRPr lang="en-US" dirty="0"/>
        </a:p>
      </dgm:t>
    </dgm:pt>
    <dgm:pt modelId="{AE2723C7-10CD-0F48-BD17-30F0FC9A8ABE}" type="parTrans" cxnId="{5113C72B-6168-7348-ABCF-E3F489BC7CAB}">
      <dgm:prSet/>
      <dgm:spPr/>
      <dgm:t>
        <a:bodyPr/>
        <a:lstStyle/>
        <a:p>
          <a:endParaRPr lang="en-US"/>
        </a:p>
      </dgm:t>
    </dgm:pt>
    <dgm:pt modelId="{7AEA5BD1-4ADB-E944-9B16-85C3F3649897}" type="sibTrans" cxnId="{5113C72B-6168-7348-ABCF-E3F489BC7CAB}">
      <dgm:prSet/>
      <dgm:spPr/>
    </dgm:pt>
    <dgm:pt modelId="{E405FA2A-6AF8-4F29-B7A3-E166007AA1B7}" type="pres">
      <dgm:prSet presAssocID="{AB1E25E5-DFD5-4572-BC65-993229DECE06}" presName="root" presStyleCnt="0">
        <dgm:presLayoutVars>
          <dgm:dir/>
          <dgm:resizeHandles val="exact"/>
        </dgm:presLayoutVars>
      </dgm:prSet>
      <dgm:spPr/>
    </dgm:pt>
    <dgm:pt modelId="{1D471230-3D5E-4E45-AFD7-77403EEF4133}" type="pres">
      <dgm:prSet presAssocID="{25ED023F-3C2D-419B-880A-4B0CCA1A371F}" presName="compNode" presStyleCnt="0"/>
      <dgm:spPr/>
    </dgm:pt>
    <dgm:pt modelId="{5B1396EF-6B55-4FFE-899B-C03D976F83EE}" type="pres">
      <dgm:prSet presAssocID="{25ED023F-3C2D-419B-880A-4B0CCA1A371F}" presName="bgRect" presStyleLbl="bgShp" presStyleIdx="0" presStyleCnt="3"/>
      <dgm:spPr/>
    </dgm:pt>
    <dgm:pt modelId="{2877A6D0-F283-4F87-8AA4-C986990609A9}" type="pres">
      <dgm:prSet presAssocID="{25ED023F-3C2D-419B-880A-4B0CCA1A371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dicine"/>
        </a:ext>
      </dgm:extLst>
    </dgm:pt>
    <dgm:pt modelId="{C1C352FF-98D2-44D2-8F4B-CB21F0073650}" type="pres">
      <dgm:prSet presAssocID="{25ED023F-3C2D-419B-880A-4B0CCA1A371F}" presName="spaceRect" presStyleCnt="0"/>
      <dgm:spPr/>
    </dgm:pt>
    <dgm:pt modelId="{EDBEBF0D-4952-4CC4-8EE5-35AACC72A786}" type="pres">
      <dgm:prSet presAssocID="{25ED023F-3C2D-419B-880A-4B0CCA1A371F}" presName="parTx" presStyleLbl="revTx" presStyleIdx="0" presStyleCnt="3">
        <dgm:presLayoutVars>
          <dgm:chMax val="0"/>
          <dgm:chPref val="0"/>
        </dgm:presLayoutVars>
      </dgm:prSet>
      <dgm:spPr/>
    </dgm:pt>
    <dgm:pt modelId="{F431D680-B6E1-48A6-8853-B6357A8AE945}" type="pres">
      <dgm:prSet presAssocID="{B4311F51-592C-45D3-AA68-FD191B6A4879}" presName="sibTrans" presStyleCnt="0"/>
      <dgm:spPr/>
    </dgm:pt>
    <dgm:pt modelId="{7C8EE43D-6311-4164-9776-E482F7D557CA}" type="pres">
      <dgm:prSet presAssocID="{2B0E4F62-FE38-47F0-A794-3D0220D2BA49}" presName="compNode" presStyleCnt="0"/>
      <dgm:spPr/>
    </dgm:pt>
    <dgm:pt modelId="{523431FC-702B-40F5-BB2C-66B4AD97F722}" type="pres">
      <dgm:prSet presAssocID="{2B0E4F62-FE38-47F0-A794-3D0220D2BA49}" presName="bgRect" presStyleLbl="bgShp" presStyleIdx="1" presStyleCnt="3"/>
      <dgm:spPr/>
    </dgm:pt>
    <dgm:pt modelId="{F55CD0BB-6033-407E-A1A8-3581347ABC85}" type="pres">
      <dgm:prSet presAssocID="{2B0E4F62-FE38-47F0-A794-3D0220D2BA4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moking"/>
        </a:ext>
      </dgm:extLst>
    </dgm:pt>
    <dgm:pt modelId="{1548AB4D-28D9-445B-A38F-491F6FC7263D}" type="pres">
      <dgm:prSet presAssocID="{2B0E4F62-FE38-47F0-A794-3D0220D2BA49}" presName="spaceRect" presStyleCnt="0"/>
      <dgm:spPr/>
    </dgm:pt>
    <dgm:pt modelId="{8C937CA9-44D4-4A94-A4F2-27764C8D6493}" type="pres">
      <dgm:prSet presAssocID="{2B0E4F62-FE38-47F0-A794-3D0220D2BA49}" presName="parTx" presStyleLbl="revTx" presStyleIdx="1" presStyleCnt="3">
        <dgm:presLayoutVars>
          <dgm:chMax val="0"/>
          <dgm:chPref val="0"/>
        </dgm:presLayoutVars>
      </dgm:prSet>
      <dgm:spPr/>
    </dgm:pt>
    <dgm:pt modelId="{C9B81B9D-8444-40F4-9876-5EC538F25147}" type="pres">
      <dgm:prSet presAssocID="{1761A5EC-400E-48CC-99D1-2C09AF7C9541}" presName="sibTrans" presStyleCnt="0"/>
      <dgm:spPr/>
    </dgm:pt>
    <dgm:pt modelId="{E619849E-916F-422F-899D-0E48A47DAA36}" type="pres">
      <dgm:prSet presAssocID="{3436089E-CA13-4140-AD37-7DFD9244D86D}" presName="compNode" presStyleCnt="0"/>
      <dgm:spPr/>
    </dgm:pt>
    <dgm:pt modelId="{DA2A4AC4-20E7-40E4-962A-57D9B406E75E}" type="pres">
      <dgm:prSet presAssocID="{3436089E-CA13-4140-AD37-7DFD9244D86D}" presName="bgRect" presStyleLbl="bgShp" presStyleIdx="2" presStyleCnt="3"/>
      <dgm:spPr/>
    </dgm:pt>
    <dgm:pt modelId="{61728B5F-71C7-4E51-8BD1-C5CBC8A634BA}" type="pres">
      <dgm:prSet presAssocID="{3436089E-CA13-4140-AD37-7DFD9244D86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ethoscope"/>
        </a:ext>
      </dgm:extLst>
    </dgm:pt>
    <dgm:pt modelId="{355E9096-E3CC-420F-AB04-B8A954D5C11F}" type="pres">
      <dgm:prSet presAssocID="{3436089E-CA13-4140-AD37-7DFD9244D86D}" presName="spaceRect" presStyleCnt="0"/>
      <dgm:spPr/>
    </dgm:pt>
    <dgm:pt modelId="{BB3932D2-60E0-464E-8D44-198F51ACABDC}" type="pres">
      <dgm:prSet presAssocID="{3436089E-CA13-4140-AD37-7DFD9244D86D}" presName="parTx" presStyleLbl="revTx" presStyleIdx="2" presStyleCnt="3">
        <dgm:presLayoutVars>
          <dgm:chMax val="0"/>
          <dgm:chPref val="0"/>
        </dgm:presLayoutVars>
      </dgm:prSet>
      <dgm:spPr/>
    </dgm:pt>
  </dgm:ptLst>
  <dgm:cxnLst>
    <dgm:cxn modelId="{5113C72B-6168-7348-ABCF-E3F489BC7CAB}" srcId="{AB1E25E5-DFD5-4572-BC65-993229DECE06}" destId="{3436089E-CA13-4140-AD37-7DFD9244D86D}" srcOrd="2" destOrd="0" parTransId="{AE2723C7-10CD-0F48-BD17-30F0FC9A8ABE}" sibTransId="{7AEA5BD1-4ADB-E944-9B16-85C3F3649897}"/>
    <dgm:cxn modelId="{BC7B0645-74A2-471D-B97E-F3826FE7E14F}" srcId="{AB1E25E5-DFD5-4572-BC65-993229DECE06}" destId="{25ED023F-3C2D-419B-880A-4B0CCA1A371F}" srcOrd="0" destOrd="0" parTransId="{3B7B2BAC-B3E8-4AAC-BFF2-60509AA7E358}" sibTransId="{B4311F51-592C-45D3-AA68-FD191B6A4879}"/>
    <dgm:cxn modelId="{DEA2114C-7ADA-9E4A-8B29-409E3AAED926}" type="presOf" srcId="{AB1E25E5-DFD5-4572-BC65-993229DECE06}" destId="{E405FA2A-6AF8-4F29-B7A3-E166007AA1B7}" srcOrd="0" destOrd="0" presId="urn:microsoft.com/office/officeart/2018/2/layout/IconVerticalSolidList"/>
    <dgm:cxn modelId="{B929B971-2A1B-264D-B920-8576808C07AE}" type="presOf" srcId="{25ED023F-3C2D-419B-880A-4B0CCA1A371F}" destId="{EDBEBF0D-4952-4CC4-8EE5-35AACC72A786}" srcOrd="0" destOrd="0" presId="urn:microsoft.com/office/officeart/2018/2/layout/IconVerticalSolidList"/>
    <dgm:cxn modelId="{51DD95C5-225C-6147-988F-BE4E382A0C1C}" type="presOf" srcId="{3436089E-CA13-4140-AD37-7DFD9244D86D}" destId="{BB3932D2-60E0-464E-8D44-198F51ACABDC}" srcOrd="0" destOrd="0" presId="urn:microsoft.com/office/officeart/2018/2/layout/IconVerticalSolidList"/>
    <dgm:cxn modelId="{362365DB-D97C-429B-960F-9F0F42B5C1BB}" srcId="{AB1E25E5-DFD5-4572-BC65-993229DECE06}" destId="{2B0E4F62-FE38-47F0-A794-3D0220D2BA49}" srcOrd="1" destOrd="0" parTransId="{620112A6-0720-4E65-B83A-47C048B344E8}" sibTransId="{1761A5EC-400E-48CC-99D1-2C09AF7C9541}"/>
    <dgm:cxn modelId="{9CFABBDE-6AAC-7F40-9122-FD9B59BA81A8}" type="presOf" srcId="{2B0E4F62-FE38-47F0-A794-3D0220D2BA49}" destId="{8C937CA9-44D4-4A94-A4F2-27764C8D6493}" srcOrd="0" destOrd="0" presId="urn:microsoft.com/office/officeart/2018/2/layout/IconVerticalSolidList"/>
    <dgm:cxn modelId="{DD221AD7-9CD2-7F44-B7E0-4BA8F8863F43}" type="presParOf" srcId="{E405FA2A-6AF8-4F29-B7A3-E166007AA1B7}" destId="{1D471230-3D5E-4E45-AFD7-77403EEF4133}" srcOrd="0" destOrd="0" presId="urn:microsoft.com/office/officeart/2018/2/layout/IconVerticalSolidList"/>
    <dgm:cxn modelId="{0DD895A3-F503-3F47-AD1B-9C5C9A002566}" type="presParOf" srcId="{1D471230-3D5E-4E45-AFD7-77403EEF4133}" destId="{5B1396EF-6B55-4FFE-899B-C03D976F83EE}" srcOrd="0" destOrd="0" presId="urn:microsoft.com/office/officeart/2018/2/layout/IconVerticalSolidList"/>
    <dgm:cxn modelId="{CACFAD2E-C246-484C-9DC9-D08823ED32CF}" type="presParOf" srcId="{1D471230-3D5E-4E45-AFD7-77403EEF4133}" destId="{2877A6D0-F283-4F87-8AA4-C986990609A9}" srcOrd="1" destOrd="0" presId="urn:microsoft.com/office/officeart/2018/2/layout/IconVerticalSolidList"/>
    <dgm:cxn modelId="{FC0926E4-DE3A-D440-A87E-DEC7FCF94934}" type="presParOf" srcId="{1D471230-3D5E-4E45-AFD7-77403EEF4133}" destId="{C1C352FF-98D2-44D2-8F4B-CB21F0073650}" srcOrd="2" destOrd="0" presId="urn:microsoft.com/office/officeart/2018/2/layout/IconVerticalSolidList"/>
    <dgm:cxn modelId="{F60E19FE-903E-B44B-9D67-E46723E49F89}" type="presParOf" srcId="{1D471230-3D5E-4E45-AFD7-77403EEF4133}" destId="{EDBEBF0D-4952-4CC4-8EE5-35AACC72A786}" srcOrd="3" destOrd="0" presId="urn:microsoft.com/office/officeart/2018/2/layout/IconVerticalSolidList"/>
    <dgm:cxn modelId="{02322624-ADBB-D141-B39A-67F3DD6B771E}" type="presParOf" srcId="{E405FA2A-6AF8-4F29-B7A3-E166007AA1B7}" destId="{F431D680-B6E1-48A6-8853-B6357A8AE945}" srcOrd="1" destOrd="0" presId="urn:microsoft.com/office/officeart/2018/2/layout/IconVerticalSolidList"/>
    <dgm:cxn modelId="{92BF59A9-2318-134D-A74A-6D83F4AF62AB}" type="presParOf" srcId="{E405FA2A-6AF8-4F29-B7A3-E166007AA1B7}" destId="{7C8EE43D-6311-4164-9776-E482F7D557CA}" srcOrd="2" destOrd="0" presId="urn:microsoft.com/office/officeart/2018/2/layout/IconVerticalSolidList"/>
    <dgm:cxn modelId="{43509E60-74C9-5849-9520-D8327A968561}" type="presParOf" srcId="{7C8EE43D-6311-4164-9776-E482F7D557CA}" destId="{523431FC-702B-40F5-BB2C-66B4AD97F722}" srcOrd="0" destOrd="0" presId="urn:microsoft.com/office/officeart/2018/2/layout/IconVerticalSolidList"/>
    <dgm:cxn modelId="{058BB1DA-A519-BA41-A241-586C7FF7C5C4}" type="presParOf" srcId="{7C8EE43D-6311-4164-9776-E482F7D557CA}" destId="{F55CD0BB-6033-407E-A1A8-3581347ABC85}" srcOrd="1" destOrd="0" presId="urn:microsoft.com/office/officeart/2018/2/layout/IconVerticalSolidList"/>
    <dgm:cxn modelId="{C02781B2-75A7-004F-9EC1-71080FA5E899}" type="presParOf" srcId="{7C8EE43D-6311-4164-9776-E482F7D557CA}" destId="{1548AB4D-28D9-445B-A38F-491F6FC7263D}" srcOrd="2" destOrd="0" presId="urn:microsoft.com/office/officeart/2018/2/layout/IconVerticalSolidList"/>
    <dgm:cxn modelId="{CC1DF1CA-A8F2-5746-BD05-1AB03C1A57B1}" type="presParOf" srcId="{7C8EE43D-6311-4164-9776-E482F7D557CA}" destId="{8C937CA9-44D4-4A94-A4F2-27764C8D6493}" srcOrd="3" destOrd="0" presId="urn:microsoft.com/office/officeart/2018/2/layout/IconVerticalSolidList"/>
    <dgm:cxn modelId="{C39D9112-C7DA-7F49-8B23-F0CBC46D86CD}" type="presParOf" srcId="{E405FA2A-6AF8-4F29-B7A3-E166007AA1B7}" destId="{C9B81B9D-8444-40F4-9876-5EC538F25147}" srcOrd="3" destOrd="0" presId="urn:microsoft.com/office/officeart/2018/2/layout/IconVerticalSolidList"/>
    <dgm:cxn modelId="{8D7F2C46-DEB6-6E4A-B5C4-A669AC8F0BC3}" type="presParOf" srcId="{E405FA2A-6AF8-4F29-B7A3-E166007AA1B7}" destId="{E619849E-916F-422F-899D-0E48A47DAA36}" srcOrd="4" destOrd="0" presId="urn:microsoft.com/office/officeart/2018/2/layout/IconVerticalSolidList"/>
    <dgm:cxn modelId="{000D3725-F1D4-0145-A4D8-5FFB42377030}" type="presParOf" srcId="{E619849E-916F-422F-899D-0E48A47DAA36}" destId="{DA2A4AC4-20E7-40E4-962A-57D9B406E75E}" srcOrd="0" destOrd="0" presId="urn:microsoft.com/office/officeart/2018/2/layout/IconVerticalSolidList"/>
    <dgm:cxn modelId="{C679C137-9188-EF4D-A5F7-334D7059C60C}" type="presParOf" srcId="{E619849E-916F-422F-899D-0E48A47DAA36}" destId="{61728B5F-71C7-4E51-8BD1-C5CBC8A634BA}" srcOrd="1" destOrd="0" presId="urn:microsoft.com/office/officeart/2018/2/layout/IconVerticalSolidList"/>
    <dgm:cxn modelId="{8021DDF2-B841-9747-BE91-BE0E8352A440}" type="presParOf" srcId="{E619849E-916F-422F-899D-0E48A47DAA36}" destId="{355E9096-E3CC-420F-AB04-B8A954D5C11F}" srcOrd="2" destOrd="0" presId="urn:microsoft.com/office/officeart/2018/2/layout/IconVerticalSolidList"/>
    <dgm:cxn modelId="{683C4E4A-4116-FC43-86A5-483A4EC688B2}" type="presParOf" srcId="{E619849E-916F-422F-899D-0E48A47DAA36}" destId="{BB3932D2-60E0-464E-8D44-198F51ACABD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6EAB5B0-AFC4-458F-A34C-B14CA6FF5C0C}"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EFA2C36D-26FD-4776-95A2-3CF894C86263}">
      <dgm:prSet/>
      <dgm:spPr/>
      <dgm:t>
        <a:bodyPr/>
        <a:lstStyle/>
        <a:p>
          <a:r>
            <a:rPr lang="en-US" b="1"/>
            <a:t>Regular physical activity.</a:t>
          </a:r>
          <a:r>
            <a:rPr lang="en-US"/>
            <a:t> Health experts recommend getting at least 30 minutes of exercise, such as brisk walking, daily. But you don't have to do that activity all at once. Look for ways to increase activity any chance you get, such as walking instead of driving and using the stairs instead of an elevator.</a:t>
          </a:r>
        </a:p>
      </dgm:t>
    </dgm:pt>
    <dgm:pt modelId="{4EA13CEF-CFC0-4E6F-8846-EF57C8B3B659}" type="parTrans" cxnId="{11503CB2-D537-4184-B80B-AFC4C0526313}">
      <dgm:prSet/>
      <dgm:spPr/>
      <dgm:t>
        <a:bodyPr/>
        <a:lstStyle/>
        <a:p>
          <a:endParaRPr lang="en-US"/>
        </a:p>
      </dgm:t>
    </dgm:pt>
    <dgm:pt modelId="{207CC152-A957-44D9-A49D-DD67E9CC4C51}" type="sibTrans" cxnId="{11503CB2-D537-4184-B80B-AFC4C0526313}">
      <dgm:prSet/>
      <dgm:spPr/>
      <dgm:t>
        <a:bodyPr/>
        <a:lstStyle/>
        <a:p>
          <a:endParaRPr lang="en-US"/>
        </a:p>
      </dgm:t>
    </dgm:pt>
    <dgm:pt modelId="{B7401B17-FD60-4D6A-8D8B-A6DF5BE62495}">
      <dgm:prSet/>
      <dgm:spPr/>
      <dgm:t>
        <a:bodyPr/>
        <a:lstStyle/>
        <a:p>
          <a:r>
            <a:rPr lang="en-US" b="1" dirty="0"/>
            <a:t>Weight loss.</a:t>
          </a:r>
          <a:r>
            <a:rPr lang="en-US" dirty="0"/>
            <a:t> Losing 7% of body weight can reduce insulin resistance and blood pressure and decrease your risk of diabetes. In fact, any amount of weight loss is beneficial. It's also important to maintain weight loss. </a:t>
          </a:r>
        </a:p>
      </dgm:t>
    </dgm:pt>
    <dgm:pt modelId="{41DB7761-599B-4430-9CDC-F72D60D6E434}" type="parTrans" cxnId="{FE27F65B-54B9-4847-9EE6-11FA993FAC70}">
      <dgm:prSet/>
      <dgm:spPr/>
      <dgm:t>
        <a:bodyPr/>
        <a:lstStyle/>
        <a:p>
          <a:endParaRPr lang="en-US"/>
        </a:p>
      </dgm:t>
    </dgm:pt>
    <dgm:pt modelId="{DDB5C731-1076-44DD-A6AB-97042351EE8E}" type="sibTrans" cxnId="{FE27F65B-54B9-4847-9EE6-11FA993FAC70}">
      <dgm:prSet/>
      <dgm:spPr/>
      <dgm:t>
        <a:bodyPr/>
        <a:lstStyle/>
        <a:p>
          <a:endParaRPr lang="en-US"/>
        </a:p>
      </dgm:t>
    </dgm:pt>
    <dgm:pt modelId="{3ED703F3-D36F-46F5-A9F3-27BA450A4E07}">
      <dgm:prSet/>
      <dgm:spPr/>
      <dgm:t>
        <a:bodyPr/>
        <a:lstStyle/>
        <a:p>
          <a:r>
            <a:rPr lang="en-US" b="1" dirty="0"/>
            <a:t>Healthy diet.</a:t>
          </a:r>
          <a:r>
            <a:rPr lang="en-US" dirty="0"/>
            <a:t> Healthy-eating plans, such as the Dietary Approaches to Stop Hypertension (DASH) diet and the Mediterranean diet, emphasize eating vegetables, fruits, high-fiber whole grains and lean protein. Healthy-eating plans tend to recommend limiting sugar-sweetened beverages, alcohol, salt, sugar and fat, especially saturated fat and trans fat.</a:t>
          </a:r>
        </a:p>
      </dgm:t>
    </dgm:pt>
    <dgm:pt modelId="{A0F458EC-22A3-40B7-A877-CA959E696B5B}" type="parTrans" cxnId="{4C6BAEC2-9F81-46FA-9D9E-CC70BB9FF091}">
      <dgm:prSet/>
      <dgm:spPr/>
      <dgm:t>
        <a:bodyPr/>
        <a:lstStyle/>
        <a:p>
          <a:endParaRPr lang="en-US"/>
        </a:p>
      </dgm:t>
    </dgm:pt>
    <dgm:pt modelId="{AE8B8CC0-C5BE-408F-84B5-087DB981077A}" type="sibTrans" cxnId="{4C6BAEC2-9F81-46FA-9D9E-CC70BB9FF091}">
      <dgm:prSet/>
      <dgm:spPr/>
      <dgm:t>
        <a:bodyPr/>
        <a:lstStyle/>
        <a:p>
          <a:endParaRPr lang="en-US"/>
        </a:p>
      </dgm:t>
    </dgm:pt>
    <dgm:pt modelId="{1D02D981-85F9-44CB-A06E-70B7D4B7296C}">
      <dgm:prSet/>
      <dgm:spPr/>
      <dgm:t>
        <a:bodyPr/>
        <a:lstStyle/>
        <a:p>
          <a:r>
            <a:rPr lang="en-US" b="1"/>
            <a:t>Reducing or managing stress.</a:t>
          </a:r>
          <a:r>
            <a:rPr lang="en-US"/>
            <a:t> Physical activity, meditation, yoga and other programs can help you handle stress and improve your emotional and physical health.</a:t>
          </a:r>
        </a:p>
      </dgm:t>
    </dgm:pt>
    <dgm:pt modelId="{07021CCE-2AA9-4662-903F-F18BEBBF71E8}" type="parTrans" cxnId="{4ABAFFAF-AB9E-494E-9D62-7481AD3142A5}">
      <dgm:prSet/>
      <dgm:spPr/>
      <dgm:t>
        <a:bodyPr/>
        <a:lstStyle/>
        <a:p>
          <a:endParaRPr lang="en-US"/>
        </a:p>
      </dgm:t>
    </dgm:pt>
    <dgm:pt modelId="{B5D8376D-C24D-420D-A5FF-223C3209F65D}" type="sibTrans" cxnId="{4ABAFFAF-AB9E-494E-9D62-7481AD3142A5}">
      <dgm:prSet/>
      <dgm:spPr/>
      <dgm:t>
        <a:bodyPr/>
        <a:lstStyle/>
        <a:p>
          <a:endParaRPr lang="en-US"/>
        </a:p>
      </dgm:t>
    </dgm:pt>
    <dgm:pt modelId="{BEB59B9B-991F-9447-90D7-054CF962086C}" type="pres">
      <dgm:prSet presAssocID="{86EAB5B0-AFC4-458F-A34C-B14CA6FF5C0C}" presName="linear" presStyleCnt="0">
        <dgm:presLayoutVars>
          <dgm:animLvl val="lvl"/>
          <dgm:resizeHandles val="exact"/>
        </dgm:presLayoutVars>
      </dgm:prSet>
      <dgm:spPr/>
    </dgm:pt>
    <dgm:pt modelId="{E6F685CF-DBC8-6C42-B200-B0927EB2FE2B}" type="pres">
      <dgm:prSet presAssocID="{EFA2C36D-26FD-4776-95A2-3CF894C86263}" presName="parentText" presStyleLbl="node1" presStyleIdx="0" presStyleCnt="4">
        <dgm:presLayoutVars>
          <dgm:chMax val="0"/>
          <dgm:bulletEnabled val="1"/>
        </dgm:presLayoutVars>
      </dgm:prSet>
      <dgm:spPr/>
    </dgm:pt>
    <dgm:pt modelId="{136F0419-07DA-B940-86B5-5E4535A85282}" type="pres">
      <dgm:prSet presAssocID="{207CC152-A957-44D9-A49D-DD67E9CC4C51}" presName="spacer" presStyleCnt="0"/>
      <dgm:spPr/>
    </dgm:pt>
    <dgm:pt modelId="{F05E2E45-DE45-5149-93E9-2BE9E3C3A789}" type="pres">
      <dgm:prSet presAssocID="{B7401B17-FD60-4D6A-8D8B-A6DF5BE62495}" presName="parentText" presStyleLbl="node1" presStyleIdx="1" presStyleCnt="4">
        <dgm:presLayoutVars>
          <dgm:chMax val="0"/>
          <dgm:bulletEnabled val="1"/>
        </dgm:presLayoutVars>
      </dgm:prSet>
      <dgm:spPr/>
    </dgm:pt>
    <dgm:pt modelId="{0E4FAABD-A37A-A846-87DF-577A84FBE751}" type="pres">
      <dgm:prSet presAssocID="{DDB5C731-1076-44DD-A6AB-97042351EE8E}" presName="spacer" presStyleCnt="0"/>
      <dgm:spPr/>
    </dgm:pt>
    <dgm:pt modelId="{7522C879-D7F1-1340-BE1E-FB82914FA7BC}" type="pres">
      <dgm:prSet presAssocID="{3ED703F3-D36F-46F5-A9F3-27BA450A4E07}" presName="parentText" presStyleLbl="node1" presStyleIdx="2" presStyleCnt="4">
        <dgm:presLayoutVars>
          <dgm:chMax val="0"/>
          <dgm:bulletEnabled val="1"/>
        </dgm:presLayoutVars>
      </dgm:prSet>
      <dgm:spPr/>
    </dgm:pt>
    <dgm:pt modelId="{95305E9F-AD4C-3947-B067-C4E8DA68D98C}" type="pres">
      <dgm:prSet presAssocID="{AE8B8CC0-C5BE-408F-84B5-087DB981077A}" presName="spacer" presStyleCnt="0"/>
      <dgm:spPr/>
    </dgm:pt>
    <dgm:pt modelId="{47D0ECE1-84B9-1840-A990-2FCEB8CD759A}" type="pres">
      <dgm:prSet presAssocID="{1D02D981-85F9-44CB-A06E-70B7D4B7296C}" presName="parentText" presStyleLbl="node1" presStyleIdx="3" presStyleCnt="4">
        <dgm:presLayoutVars>
          <dgm:chMax val="0"/>
          <dgm:bulletEnabled val="1"/>
        </dgm:presLayoutVars>
      </dgm:prSet>
      <dgm:spPr/>
    </dgm:pt>
  </dgm:ptLst>
  <dgm:cxnLst>
    <dgm:cxn modelId="{EE988B17-0814-1D48-A986-2C495F81EDA4}" type="presOf" srcId="{EFA2C36D-26FD-4776-95A2-3CF894C86263}" destId="{E6F685CF-DBC8-6C42-B200-B0927EB2FE2B}" srcOrd="0" destOrd="0" presId="urn:microsoft.com/office/officeart/2005/8/layout/vList2"/>
    <dgm:cxn modelId="{CB86C955-DAB4-7449-9030-C90CC9BAB954}" type="presOf" srcId="{86EAB5B0-AFC4-458F-A34C-B14CA6FF5C0C}" destId="{BEB59B9B-991F-9447-90D7-054CF962086C}" srcOrd="0" destOrd="0" presId="urn:microsoft.com/office/officeart/2005/8/layout/vList2"/>
    <dgm:cxn modelId="{FE27F65B-54B9-4847-9EE6-11FA993FAC70}" srcId="{86EAB5B0-AFC4-458F-A34C-B14CA6FF5C0C}" destId="{B7401B17-FD60-4D6A-8D8B-A6DF5BE62495}" srcOrd="1" destOrd="0" parTransId="{41DB7761-599B-4430-9CDC-F72D60D6E434}" sibTransId="{DDB5C731-1076-44DD-A6AB-97042351EE8E}"/>
    <dgm:cxn modelId="{F866A768-8631-DB4A-BCC9-9A6C1017CB7D}" type="presOf" srcId="{1D02D981-85F9-44CB-A06E-70B7D4B7296C}" destId="{47D0ECE1-84B9-1840-A990-2FCEB8CD759A}" srcOrd="0" destOrd="0" presId="urn:microsoft.com/office/officeart/2005/8/layout/vList2"/>
    <dgm:cxn modelId="{F08B8FA2-8FA3-0D4D-9E13-3080938FADCA}" type="presOf" srcId="{B7401B17-FD60-4D6A-8D8B-A6DF5BE62495}" destId="{F05E2E45-DE45-5149-93E9-2BE9E3C3A789}" srcOrd="0" destOrd="0" presId="urn:microsoft.com/office/officeart/2005/8/layout/vList2"/>
    <dgm:cxn modelId="{4ABAFFAF-AB9E-494E-9D62-7481AD3142A5}" srcId="{86EAB5B0-AFC4-458F-A34C-B14CA6FF5C0C}" destId="{1D02D981-85F9-44CB-A06E-70B7D4B7296C}" srcOrd="3" destOrd="0" parTransId="{07021CCE-2AA9-4662-903F-F18BEBBF71E8}" sibTransId="{B5D8376D-C24D-420D-A5FF-223C3209F65D}"/>
    <dgm:cxn modelId="{11503CB2-D537-4184-B80B-AFC4C0526313}" srcId="{86EAB5B0-AFC4-458F-A34C-B14CA6FF5C0C}" destId="{EFA2C36D-26FD-4776-95A2-3CF894C86263}" srcOrd="0" destOrd="0" parTransId="{4EA13CEF-CFC0-4E6F-8846-EF57C8B3B659}" sibTransId="{207CC152-A957-44D9-A49D-DD67E9CC4C51}"/>
    <dgm:cxn modelId="{4C6BAEC2-9F81-46FA-9D9E-CC70BB9FF091}" srcId="{86EAB5B0-AFC4-458F-A34C-B14CA6FF5C0C}" destId="{3ED703F3-D36F-46F5-A9F3-27BA450A4E07}" srcOrd="2" destOrd="0" parTransId="{A0F458EC-22A3-40B7-A877-CA959E696B5B}" sibTransId="{AE8B8CC0-C5BE-408F-84B5-087DB981077A}"/>
    <dgm:cxn modelId="{DDC797FB-774A-354E-9628-D8F0BA645EAF}" type="presOf" srcId="{3ED703F3-D36F-46F5-A9F3-27BA450A4E07}" destId="{7522C879-D7F1-1340-BE1E-FB82914FA7BC}" srcOrd="0" destOrd="0" presId="urn:microsoft.com/office/officeart/2005/8/layout/vList2"/>
    <dgm:cxn modelId="{E2D613A6-7E3A-714F-A4F2-182B9DEA45D9}" type="presParOf" srcId="{BEB59B9B-991F-9447-90D7-054CF962086C}" destId="{E6F685CF-DBC8-6C42-B200-B0927EB2FE2B}" srcOrd="0" destOrd="0" presId="urn:microsoft.com/office/officeart/2005/8/layout/vList2"/>
    <dgm:cxn modelId="{082C7A4D-5C01-D24A-9056-110B4BBECFD6}" type="presParOf" srcId="{BEB59B9B-991F-9447-90D7-054CF962086C}" destId="{136F0419-07DA-B940-86B5-5E4535A85282}" srcOrd="1" destOrd="0" presId="urn:microsoft.com/office/officeart/2005/8/layout/vList2"/>
    <dgm:cxn modelId="{92CCCFCB-B6F1-3C45-A8C9-054767A11941}" type="presParOf" srcId="{BEB59B9B-991F-9447-90D7-054CF962086C}" destId="{F05E2E45-DE45-5149-93E9-2BE9E3C3A789}" srcOrd="2" destOrd="0" presId="urn:microsoft.com/office/officeart/2005/8/layout/vList2"/>
    <dgm:cxn modelId="{4E5E04DE-EBF0-5F44-994D-D39F2CE6AFB2}" type="presParOf" srcId="{BEB59B9B-991F-9447-90D7-054CF962086C}" destId="{0E4FAABD-A37A-A846-87DF-577A84FBE751}" srcOrd="3" destOrd="0" presId="urn:microsoft.com/office/officeart/2005/8/layout/vList2"/>
    <dgm:cxn modelId="{81A4D157-BA14-B54E-9740-686B0C99966F}" type="presParOf" srcId="{BEB59B9B-991F-9447-90D7-054CF962086C}" destId="{7522C879-D7F1-1340-BE1E-FB82914FA7BC}" srcOrd="4" destOrd="0" presId="urn:microsoft.com/office/officeart/2005/8/layout/vList2"/>
    <dgm:cxn modelId="{10717865-EFF5-6241-BF9B-2B6C7D2750E2}" type="presParOf" srcId="{BEB59B9B-991F-9447-90D7-054CF962086C}" destId="{95305E9F-AD4C-3947-B067-C4E8DA68D98C}" srcOrd="5" destOrd="0" presId="urn:microsoft.com/office/officeart/2005/8/layout/vList2"/>
    <dgm:cxn modelId="{A9C07EC0-587F-5445-A564-3CAA9EEA0F76}" type="presParOf" srcId="{BEB59B9B-991F-9447-90D7-054CF962086C}" destId="{47D0ECE1-84B9-1840-A990-2FCEB8CD759A}"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E5D12C8-ABF6-4BF0-8107-A1047D33EACD}"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3BB41660-E10E-4933-920F-7C232A6870D0}">
      <dgm:prSet/>
      <dgm:spPr/>
      <dgm:t>
        <a:bodyPr/>
        <a:lstStyle/>
        <a:p>
          <a:r>
            <a:rPr lang="en-US"/>
            <a:t>Feelings of feelings of fear, anger, sadness, worry, numbness, or frustration</a:t>
          </a:r>
        </a:p>
      </dgm:t>
    </dgm:pt>
    <dgm:pt modelId="{CB1A47F0-205B-48A9-860B-903AB35A141A}" type="parTrans" cxnId="{97C10C03-5DD1-4B29-9A9B-B8BC0541D3B0}">
      <dgm:prSet/>
      <dgm:spPr/>
      <dgm:t>
        <a:bodyPr/>
        <a:lstStyle/>
        <a:p>
          <a:endParaRPr lang="en-US"/>
        </a:p>
      </dgm:t>
    </dgm:pt>
    <dgm:pt modelId="{FFCF961B-EF26-40FF-A767-0DD533F3CE05}" type="sibTrans" cxnId="{97C10C03-5DD1-4B29-9A9B-B8BC0541D3B0}">
      <dgm:prSet/>
      <dgm:spPr/>
      <dgm:t>
        <a:bodyPr/>
        <a:lstStyle/>
        <a:p>
          <a:endParaRPr lang="en-US"/>
        </a:p>
      </dgm:t>
    </dgm:pt>
    <dgm:pt modelId="{0877B329-1A9F-41D0-84FA-89F8EE09292B}">
      <dgm:prSet/>
      <dgm:spPr/>
      <dgm:t>
        <a:bodyPr/>
        <a:lstStyle/>
        <a:p>
          <a:r>
            <a:rPr lang="en-US"/>
            <a:t>Changes in appetite, energy, and activity levels</a:t>
          </a:r>
        </a:p>
      </dgm:t>
    </dgm:pt>
    <dgm:pt modelId="{E3CE14EE-8CD3-4576-873E-F34296016E10}" type="parTrans" cxnId="{49264419-306B-436F-AE20-F84DF5E447BE}">
      <dgm:prSet/>
      <dgm:spPr/>
      <dgm:t>
        <a:bodyPr/>
        <a:lstStyle/>
        <a:p>
          <a:endParaRPr lang="en-US"/>
        </a:p>
      </dgm:t>
    </dgm:pt>
    <dgm:pt modelId="{BC5BB6FB-E615-4E8B-A6C2-259D456CB179}" type="sibTrans" cxnId="{49264419-306B-436F-AE20-F84DF5E447BE}">
      <dgm:prSet/>
      <dgm:spPr/>
      <dgm:t>
        <a:bodyPr/>
        <a:lstStyle/>
        <a:p>
          <a:endParaRPr lang="en-US"/>
        </a:p>
      </dgm:t>
    </dgm:pt>
    <dgm:pt modelId="{42D5C388-61B4-4FE3-ABF0-CB95053D5933}">
      <dgm:prSet/>
      <dgm:spPr/>
      <dgm:t>
        <a:bodyPr/>
        <a:lstStyle/>
        <a:p>
          <a:r>
            <a:rPr lang="en-US"/>
            <a:t>Difficulty concentrating and making decisions</a:t>
          </a:r>
        </a:p>
      </dgm:t>
    </dgm:pt>
    <dgm:pt modelId="{0D56410A-5C88-45DA-8AC7-0B7BF1EF735B}" type="parTrans" cxnId="{1C5D980F-E393-4587-B321-2E4DC7A6803D}">
      <dgm:prSet/>
      <dgm:spPr/>
      <dgm:t>
        <a:bodyPr/>
        <a:lstStyle/>
        <a:p>
          <a:endParaRPr lang="en-US"/>
        </a:p>
      </dgm:t>
    </dgm:pt>
    <dgm:pt modelId="{23006872-12C6-4A34-A6F2-10DC11517443}" type="sibTrans" cxnId="{1C5D980F-E393-4587-B321-2E4DC7A6803D}">
      <dgm:prSet/>
      <dgm:spPr/>
      <dgm:t>
        <a:bodyPr/>
        <a:lstStyle/>
        <a:p>
          <a:endParaRPr lang="en-US"/>
        </a:p>
      </dgm:t>
    </dgm:pt>
    <dgm:pt modelId="{9E7FDAEB-1977-4CBE-BB53-F496FDD6E57B}">
      <dgm:prSet/>
      <dgm:spPr/>
      <dgm:t>
        <a:bodyPr/>
        <a:lstStyle/>
        <a:p>
          <a:r>
            <a:rPr lang="en-US"/>
            <a:t>Difficulty sleeping or nightmares</a:t>
          </a:r>
        </a:p>
      </dgm:t>
    </dgm:pt>
    <dgm:pt modelId="{5C50ED4E-FB93-47B8-BF54-7531EA464FDF}" type="parTrans" cxnId="{67A623C0-EBD6-4752-93A7-E4770A52E2E9}">
      <dgm:prSet/>
      <dgm:spPr/>
      <dgm:t>
        <a:bodyPr/>
        <a:lstStyle/>
        <a:p>
          <a:endParaRPr lang="en-US"/>
        </a:p>
      </dgm:t>
    </dgm:pt>
    <dgm:pt modelId="{EFDE6349-FADA-434F-9F1B-BDC1F7C64C7D}" type="sibTrans" cxnId="{67A623C0-EBD6-4752-93A7-E4770A52E2E9}">
      <dgm:prSet/>
      <dgm:spPr/>
      <dgm:t>
        <a:bodyPr/>
        <a:lstStyle/>
        <a:p>
          <a:endParaRPr lang="en-US"/>
        </a:p>
      </dgm:t>
    </dgm:pt>
    <dgm:pt modelId="{E9C9179D-1D85-4DF6-96B5-2A3784B00FB2}">
      <dgm:prSet/>
      <dgm:spPr/>
      <dgm:t>
        <a:bodyPr/>
        <a:lstStyle/>
        <a:p>
          <a:r>
            <a:rPr lang="en-US"/>
            <a:t>Physical reactions, such as headaches, body pains, stomach problems, and skin rashes</a:t>
          </a:r>
        </a:p>
      </dgm:t>
    </dgm:pt>
    <dgm:pt modelId="{D74D8881-24C1-4DA1-A90A-B88D18D97579}" type="parTrans" cxnId="{4632292F-7CFD-4816-A7D3-F417EAC66CCC}">
      <dgm:prSet/>
      <dgm:spPr/>
      <dgm:t>
        <a:bodyPr/>
        <a:lstStyle/>
        <a:p>
          <a:endParaRPr lang="en-US"/>
        </a:p>
      </dgm:t>
    </dgm:pt>
    <dgm:pt modelId="{8242D177-4E5A-492B-8ACE-D636009679A4}" type="sibTrans" cxnId="{4632292F-7CFD-4816-A7D3-F417EAC66CCC}">
      <dgm:prSet/>
      <dgm:spPr/>
      <dgm:t>
        <a:bodyPr/>
        <a:lstStyle/>
        <a:p>
          <a:endParaRPr lang="en-US"/>
        </a:p>
      </dgm:t>
    </dgm:pt>
    <dgm:pt modelId="{97BEAFFC-79DD-40AE-868E-96DD15823288}">
      <dgm:prSet/>
      <dgm:spPr/>
      <dgm:t>
        <a:bodyPr/>
        <a:lstStyle/>
        <a:p>
          <a:r>
            <a:rPr lang="en-US"/>
            <a:t>Worsening of chronic health problems</a:t>
          </a:r>
        </a:p>
      </dgm:t>
    </dgm:pt>
    <dgm:pt modelId="{72C287A5-BEAD-40B3-A217-F4B9AC1ADBDF}" type="parTrans" cxnId="{848BF427-BBF5-45E4-A132-FA78C1BA963E}">
      <dgm:prSet/>
      <dgm:spPr/>
      <dgm:t>
        <a:bodyPr/>
        <a:lstStyle/>
        <a:p>
          <a:endParaRPr lang="en-US"/>
        </a:p>
      </dgm:t>
    </dgm:pt>
    <dgm:pt modelId="{116EF7EA-BF4C-41BC-97CC-995E6552BFC0}" type="sibTrans" cxnId="{848BF427-BBF5-45E4-A132-FA78C1BA963E}">
      <dgm:prSet/>
      <dgm:spPr/>
      <dgm:t>
        <a:bodyPr/>
        <a:lstStyle/>
        <a:p>
          <a:endParaRPr lang="en-US"/>
        </a:p>
      </dgm:t>
    </dgm:pt>
    <dgm:pt modelId="{810D507F-8905-4BE4-A903-8C3B06740692}">
      <dgm:prSet/>
      <dgm:spPr/>
      <dgm:t>
        <a:bodyPr/>
        <a:lstStyle/>
        <a:p>
          <a:r>
            <a:rPr lang="en-US"/>
            <a:t>Increased use of alcohol, tobacco, or other drugs</a:t>
          </a:r>
        </a:p>
      </dgm:t>
    </dgm:pt>
    <dgm:pt modelId="{4E3703DD-7950-4DDB-BB5A-AE363C6F1C11}" type="parTrans" cxnId="{A4A4AA1B-7AF5-48D8-9C5A-97BC6C636855}">
      <dgm:prSet/>
      <dgm:spPr/>
      <dgm:t>
        <a:bodyPr/>
        <a:lstStyle/>
        <a:p>
          <a:endParaRPr lang="en-US"/>
        </a:p>
      </dgm:t>
    </dgm:pt>
    <dgm:pt modelId="{F8C0B0E8-253F-4F14-AC15-9D83107E2FAF}" type="sibTrans" cxnId="{A4A4AA1B-7AF5-48D8-9C5A-97BC6C636855}">
      <dgm:prSet/>
      <dgm:spPr/>
      <dgm:t>
        <a:bodyPr/>
        <a:lstStyle/>
        <a:p>
          <a:endParaRPr lang="en-US"/>
        </a:p>
      </dgm:t>
    </dgm:pt>
    <dgm:pt modelId="{F839FBC6-987D-7E4E-9BB0-F4E1990B8DCA}" type="pres">
      <dgm:prSet presAssocID="{FE5D12C8-ABF6-4BF0-8107-A1047D33EACD}" presName="linear" presStyleCnt="0">
        <dgm:presLayoutVars>
          <dgm:animLvl val="lvl"/>
          <dgm:resizeHandles val="exact"/>
        </dgm:presLayoutVars>
      </dgm:prSet>
      <dgm:spPr/>
    </dgm:pt>
    <dgm:pt modelId="{83D76EC1-2074-D045-9F6F-11BBBCF7756D}" type="pres">
      <dgm:prSet presAssocID="{3BB41660-E10E-4933-920F-7C232A6870D0}" presName="parentText" presStyleLbl="node1" presStyleIdx="0" presStyleCnt="7">
        <dgm:presLayoutVars>
          <dgm:chMax val="0"/>
          <dgm:bulletEnabled val="1"/>
        </dgm:presLayoutVars>
      </dgm:prSet>
      <dgm:spPr/>
    </dgm:pt>
    <dgm:pt modelId="{4090C48C-B833-894B-A536-A9FBD56A6D56}" type="pres">
      <dgm:prSet presAssocID="{FFCF961B-EF26-40FF-A767-0DD533F3CE05}" presName="spacer" presStyleCnt="0"/>
      <dgm:spPr/>
    </dgm:pt>
    <dgm:pt modelId="{7C89B0F4-33F0-4C4A-9BBC-3E88F6FD6ACD}" type="pres">
      <dgm:prSet presAssocID="{0877B329-1A9F-41D0-84FA-89F8EE09292B}" presName="parentText" presStyleLbl="node1" presStyleIdx="1" presStyleCnt="7">
        <dgm:presLayoutVars>
          <dgm:chMax val="0"/>
          <dgm:bulletEnabled val="1"/>
        </dgm:presLayoutVars>
      </dgm:prSet>
      <dgm:spPr/>
    </dgm:pt>
    <dgm:pt modelId="{E512856A-B822-4340-BD0E-79B882AB0E87}" type="pres">
      <dgm:prSet presAssocID="{BC5BB6FB-E615-4E8B-A6C2-259D456CB179}" presName="spacer" presStyleCnt="0"/>
      <dgm:spPr/>
    </dgm:pt>
    <dgm:pt modelId="{6EB81DC1-A0DD-5B4D-8896-99125F94C12C}" type="pres">
      <dgm:prSet presAssocID="{42D5C388-61B4-4FE3-ABF0-CB95053D5933}" presName="parentText" presStyleLbl="node1" presStyleIdx="2" presStyleCnt="7">
        <dgm:presLayoutVars>
          <dgm:chMax val="0"/>
          <dgm:bulletEnabled val="1"/>
        </dgm:presLayoutVars>
      </dgm:prSet>
      <dgm:spPr/>
    </dgm:pt>
    <dgm:pt modelId="{F0788A1B-7629-AE4F-B6CA-2CAD1E267BD2}" type="pres">
      <dgm:prSet presAssocID="{23006872-12C6-4A34-A6F2-10DC11517443}" presName="spacer" presStyleCnt="0"/>
      <dgm:spPr/>
    </dgm:pt>
    <dgm:pt modelId="{CDE581EA-FEB2-534C-9FC3-E4B198560301}" type="pres">
      <dgm:prSet presAssocID="{9E7FDAEB-1977-4CBE-BB53-F496FDD6E57B}" presName="parentText" presStyleLbl="node1" presStyleIdx="3" presStyleCnt="7">
        <dgm:presLayoutVars>
          <dgm:chMax val="0"/>
          <dgm:bulletEnabled val="1"/>
        </dgm:presLayoutVars>
      </dgm:prSet>
      <dgm:spPr/>
    </dgm:pt>
    <dgm:pt modelId="{D505A436-6B42-4A42-8B5B-0A80CD5C1AAE}" type="pres">
      <dgm:prSet presAssocID="{EFDE6349-FADA-434F-9F1B-BDC1F7C64C7D}" presName="spacer" presStyleCnt="0"/>
      <dgm:spPr/>
    </dgm:pt>
    <dgm:pt modelId="{3B31E6FC-1A17-4148-A313-C2B7E22B2F33}" type="pres">
      <dgm:prSet presAssocID="{E9C9179D-1D85-4DF6-96B5-2A3784B00FB2}" presName="parentText" presStyleLbl="node1" presStyleIdx="4" presStyleCnt="7">
        <dgm:presLayoutVars>
          <dgm:chMax val="0"/>
          <dgm:bulletEnabled val="1"/>
        </dgm:presLayoutVars>
      </dgm:prSet>
      <dgm:spPr/>
    </dgm:pt>
    <dgm:pt modelId="{A12262DF-E5F1-9F49-B3CF-9481116C72D0}" type="pres">
      <dgm:prSet presAssocID="{8242D177-4E5A-492B-8ACE-D636009679A4}" presName="spacer" presStyleCnt="0"/>
      <dgm:spPr/>
    </dgm:pt>
    <dgm:pt modelId="{A35B053B-3D65-1043-8FE8-7EC93DAFBFCF}" type="pres">
      <dgm:prSet presAssocID="{97BEAFFC-79DD-40AE-868E-96DD15823288}" presName="parentText" presStyleLbl="node1" presStyleIdx="5" presStyleCnt="7">
        <dgm:presLayoutVars>
          <dgm:chMax val="0"/>
          <dgm:bulletEnabled val="1"/>
        </dgm:presLayoutVars>
      </dgm:prSet>
      <dgm:spPr/>
    </dgm:pt>
    <dgm:pt modelId="{F9131A07-D898-9B43-975D-78B257CDBB74}" type="pres">
      <dgm:prSet presAssocID="{116EF7EA-BF4C-41BC-97CC-995E6552BFC0}" presName="spacer" presStyleCnt="0"/>
      <dgm:spPr/>
    </dgm:pt>
    <dgm:pt modelId="{EFC58E61-A586-934C-A19D-DB654DDE6D90}" type="pres">
      <dgm:prSet presAssocID="{810D507F-8905-4BE4-A903-8C3B06740692}" presName="parentText" presStyleLbl="node1" presStyleIdx="6" presStyleCnt="7">
        <dgm:presLayoutVars>
          <dgm:chMax val="0"/>
          <dgm:bulletEnabled val="1"/>
        </dgm:presLayoutVars>
      </dgm:prSet>
      <dgm:spPr/>
    </dgm:pt>
  </dgm:ptLst>
  <dgm:cxnLst>
    <dgm:cxn modelId="{97C10C03-5DD1-4B29-9A9B-B8BC0541D3B0}" srcId="{FE5D12C8-ABF6-4BF0-8107-A1047D33EACD}" destId="{3BB41660-E10E-4933-920F-7C232A6870D0}" srcOrd="0" destOrd="0" parTransId="{CB1A47F0-205B-48A9-860B-903AB35A141A}" sibTransId="{FFCF961B-EF26-40FF-A767-0DD533F3CE05}"/>
    <dgm:cxn modelId="{1C5D980F-E393-4587-B321-2E4DC7A6803D}" srcId="{FE5D12C8-ABF6-4BF0-8107-A1047D33EACD}" destId="{42D5C388-61B4-4FE3-ABF0-CB95053D5933}" srcOrd="2" destOrd="0" parTransId="{0D56410A-5C88-45DA-8AC7-0B7BF1EF735B}" sibTransId="{23006872-12C6-4A34-A6F2-10DC11517443}"/>
    <dgm:cxn modelId="{2AFB9610-9D39-9841-A0A9-A9E5726965AF}" type="presOf" srcId="{0877B329-1A9F-41D0-84FA-89F8EE09292B}" destId="{7C89B0F4-33F0-4C4A-9BBC-3E88F6FD6ACD}" srcOrd="0" destOrd="0" presId="urn:microsoft.com/office/officeart/2005/8/layout/vList2"/>
    <dgm:cxn modelId="{49264419-306B-436F-AE20-F84DF5E447BE}" srcId="{FE5D12C8-ABF6-4BF0-8107-A1047D33EACD}" destId="{0877B329-1A9F-41D0-84FA-89F8EE09292B}" srcOrd="1" destOrd="0" parTransId="{E3CE14EE-8CD3-4576-873E-F34296016E10}" sibTransId="{BC5BB6FB-E615-4E8B-A6C2-259D456CB179}"/>
    <dgm:cxn modelId="{A4A4AA1B-7AF5-48D8-9C5A-97BC6C636855}" srcId="{FE5D12C8-ABF6-4BF0-8107-A1047D33EACD}" destId="{810D507F-8905-4BE4-A903-8C3B06740692}" srcOrd="6" destOrd="0" parTransId="{4E3703DD-7950-4DDB-BB5A-AE363C6F1C11}" sibTransId="{F8C0B0E8-253F-4F14-AC15-9D83107E2FAF}"/>
    <dgm:cxn modelId="{033B4B21-59C7-FA49-A592-DDF8BCEEDA0D}" type="presOf" srcId="{FE5D12C8-ABF6-4BF0-8107-A1047D33EACD}" destId="{F839FBC6-987D-7E4E-9BB0-F4E1990B8DCA}" srcOrd="0" destOrd="0" presId="urn:microsoft.com/office/officeart/2005/8/layout/vList2"/>
    <dgm:cxn modelId="{848BF427-BBF5-45E4-A132-FA78C1BA963E}" srcId="{FE5D12C8-ABF6-4BF0-8107-A1047D33EACD}" destId="{97BEAFFC-79DD-40AE-868E-96DD15823288}" srcOrd="5" destOrd="0" parTransId="{72C287A5-BEAD-40B3-A217-F4B9AC1ADBDF}" sibTransId="{116EF7EA-BF4C-41BC-97CC-995E6552BFC0}"/>
    <dgm:cxn modelId="{4632292F-7CFD-4816-A7D3-F417EAC66CCC}" srcId="{FE5D12C8-ABF6-4BF0-8107-A1047D33EACD}" destId="{E9C9179D-1D85-4DF6-96B5-2A3784B00FB2}" srcOrd="4" destOrd="0" parTransId="{D74D8881-24C1-4DA1-A90A-B88D18D97579}" sibTransId="{8242D177-4E5A-492B-8ACE-D636009679A4}"/>
    <dgm:cxn modelId="{87901F41-81D6-5B49-940F-3FFB6B7D683D}" type="presOf" srcId="{97BEAFFC-79DD-40AE-868E-96DD15823288}" destId="{A35B053B-3D65-1043-8FE8-7EC93DAFBFCF}" srcOrd="0" destOrd="0" presId="urn:microsoft.com/office/officeart/2005/8/layout/vList2"/>
    <dgm:cxn modelId="{30445367-9B55-A74A-97EA-D2E3DABE0B49}" type="presOf" srcId="{E9C9179D-1D85-4DF6-96B5-2A3784B00FB2}" destId="{3B31E6FC-1A17-4148-A313-C2B7E22B2F33}" srcOrd="0" destOrd="0" presId="urn:microsoft.com/office/officeart/2005/8/layout/vList2"/>
    <dgm:cxn modelId="{495ACDA3-A349-BB45-8E93-5D1707877A7C}" type="presOf" srcId="{3BB41660-E10E-4933-920F-7C232A6870D0}" destId="{83D76EC1-2074-D045-9F6F-11BBBCF7756D}" srcOrd="0" destOrd="0" presId="urn:microsoft.com/office/officeart/2005/8/layout/vList2"/>
    <dgm:cxn modelId="{67A623C0-EBD6-4752-93A7-E4770A52E2E9}" srcId="{FE5D12C8-ABF6-4BF0-8107-A1047D33EACD}" destId="{9E7FDAEB-1977-4CBE-BB53-F496FDD6E57B}" srcOrd="3" destOrd="0" parTransId="{5C50ED4E-FB93-47B8-BF54-7531EA464FDF}" sibTransId="{EFDE6349-FADA-434F-9F1B-BDC1F7C64C7D}"/>
    <dgm:cxn modelId="{66A0DAD6-3081-FD48-831A-FD5AE99DF8F6}" type="presOf" srcId="{810D507F-8905-4BE4-A903-8C3B06740692}" destId="{EFC58E61-A586-934C-A19D-DB654DDE6D90}" srcOrd="0" destOrd="0" presId="urn:microsoft.com/office/officeart/2005/8/layout/vList2"/>
    <dgm:cxn modelId="{D5367BDB-60A8-704D-ACEE-5A8C2B6BB23D}" type="presOf" srcId="{42D5C388-61B4-4FE3-ABF0-CB95053D5933}" destId="{6EB81DC1-A0DD-5B4D-8896-99125F94C12C}" srcOrd="0" destOrd="0" presId="urn:microsoft.com/office/officeart/2005/8/layout/vList2"/>
    <dgm:cxn modelId="{D09954EB-4A3B-F648-88A1-45744E77E557}" type="presOf" srcId="{9E7FDAEB-1977-4CBE-BB53-F496FDD6E57B}" destId="{CDE581EA-FEB2-534C-9FC3-E4B198560301}" srcOrd="0" destOrd="0" presId="urn:microsoft.com/office/officeart/2005/8/layout/vList2"/>
    <dgm:cxn modelId="{E625C067-5713-4F4C-ACCA-B613E1D79AE6}" type="presParOf" srcId="{F839FBC6-987D-7E4E-9BB0-F4E1990B8DCA}" destId="{83D76EC1-2074-D045-9F6F-11BBBCF7756D}" srcOrd="0" destOrd="0" presId="urn:microsoft.com/office/officeart/2005/8/layout/vList2"/>
    <dgm:cxn modelId="{E6C47ED2-ABE4-0349-9399-193DA70D4EBC}" type="presParOf" srcId="{F839FBC6-987D-7E4E-9BB0-F4E1990B8DCA}" destId="{4090C48C-B833-894B-A536-A9FBD56A6D56}" srcOrd="1" destOrd="0" presId="urn:microsoft.com/office/officeart/2005/8/layout/vList2"/>
    <dgm:cxn modelId="{66CB1243-5CB3-2B40-BF2D-A0B41869354F}" type="presParOf" srcId="{F839FBC6-987D-7E4E-9BB0-F4E1990B8DCA}" destId="{7C89B0F4-33F0-4C4A-9BBC-3E88F6FD6ACD}" srcOrd="2" destOrd="0" presId="urn:microsoft.com/office/officeart/2005/8/layout/vList2"/>
    <dgm:cxn modelId="{36EA962C-9E87-4443-8047-677D7408161B}" type="presParOf" srcId="{F839FBC6-987D-7E4E-9BB0-F4E1990B8DCA}" destId="{E512856A-B822-4340-BD0E-79B882AB0E87}" srcOrd="3" destOrd="0" presId="urn:microsoft.com/office/officeart/2005/8/layout/vList2"/>
    <dgm:cxn modelId="{2838A72D-B7AB-384C-AB64-DCB516CFA6AE}" type="presParOf" srcId="{F839FBC6-987D-7E4E-9BB0-F4E1990B8DCA}" destId="{6EB81DC1-A0DD-5B4D-8896-99125F94C12C}" srcOrd="4" destOrd="0" presId="urn:microsoft.com/office/officeart/2005/8/layout/vList2"/>
    <dgm:cxn modelId="{DD8C2AC5-726A-BB47-A81F-014D43E77907}" type="presParOf" srcId="{F839FBC6-987D-7E4E-9BB0-F4E1990B8DCA}" destId="{F0788A1B-7629-AE4F-B6CA-2CAD1E267BD2}" srcOrd="5" destOrd="0" presId="urn:microsoft.com/office/officeart/2005/8/layout/vList2"/>
    <dgm:cxn modelId="{D7FC18CB-5C1E-B347-90FD-E7F688699D0B}" type="presParOf" srcId="{F839FBC6-987D-7E4E-9BB0-F4E1990B8DCA}" destId="{CDE581EA-FEB2-534C-9FC3-E4B198560301}" srcOrd="6" destOrd="0" presId="urn:microsoft.com/office/officeart/2005/8/layout/vList2"/>
    <dgm:cxn modelId="{422AC4B4-DE75-E74F-BB0B-9C067316D70D}" type="presParOf" srcId="{F839FBC6-987D-7E4E-9BB0-F4E1990B8DCA}" destId="{D505A436-6B42-4A42-8B5B-0A80CD5C1AAE}" srcOrd="7" destOrd="0" presId="urn:microsoft.com/office/officeart/2005/8/layout/vList2"/>
    <dgm:cxn modelId="{FE7483DA-223E-3B42-8F33-B6A647CDF5E2}" type="presParOf" srcId="{F839FBC6-987D-7E4E-9BB0-F4E1990B8DCA}" destId="{3B31E6FC-1A17-4148-A313-C2B7E22B2F33}" srcOrd="8" destOrd="0" presId="urn:microsoft.com/office/officeart/2005/8/layout/vList2"/>
    <dgm:cxn modelId="{6C4FD48B-11C2-814B-B010-38B8C034744E}" type="presParOf" srcId="{F839FBC6-987D-7E4E-9BB0-F4E1990B8DCA}" destId="{A12262DF-E5F1-9F49-B3CF-9481116C72D0}" srcOrd="9" destOrd="0" presId="urn:microsoft.com/office/officeart/2005/8/layout/vList2"/>
    <dgm:cxn modelId="{35EA1776-A289-034A-9643-48076DB99D83}" type="presParOf" srcId="{F839FBC6-987D-7E4E-9BB0-F4E1990B8DCA}" destId="{A35B053B-3D65-1043-8FE8-7EC93DAFBFCF}" srcOrd="10" destOrd="0" presId="urn:microsoft.com/office/officeart/2005/8/layout/vList2"/>
    <dgm:cxn modelId="{9DB202CA-76A9-B242-8BBD-AAC0263D4B80}" type="presParOf" srcId="{F839FBC6-987D-7E4E-9BB0-F4E1990B8DCA}" destId="{F9131A07-D898-9B43-975D-78B257CDBB74}" srcOrd="11" destOrd="0" presId="urn:microsoft.com/office/officeart/2005/8/layout/vList2"/>
    <dgm:cxn modelId="{E6DDB230-4A27-6F45-838A-2ACC7E659F3A}" type="presParOf" srcId="{F839FBC6-987D-7E4E-9BB0-F4E1990B8DCA}" destId="{EFC58E61-A586-934C-A19D-DB654DDE6D90}"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9367B0A-B6F3-488F-92F1-5556F506DCC1}"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21E58BD1-118C-4007-AA00-92748B22ACDF}">
      <dgm:prSet/>
      <dgm:spPr/>
      <dgm:t>
        <a:bodyPr/>
        <a:lstStyle/>
        <a:p>
          <a:r>
            <a:rPr lang="en-US"/>
            <a:t>MetS puts patients at increased risk of infections from COVID-19</a:t>
          </a:r>
        </a:p>
      </dgm:t>
    </dgm:pt>
    <dgm:pt modelId="{62C6C34C-F3B3-4AAE-8A19-7B0EF22E1C7A}" type="parTrans" cxnId="{4DC7B412-B412-4063-98CD-3A5949D5C949}">
      <dgm:prSet/>
      <dgm:spPr/>
      <dgm:t>
        <a:bodyPr/>
        <a:lstStyle/>
        <a:p>
          <a:endParaRPr lang="en-US"/>
        </a:p>
      </dgm:t>
    </dgm:pt>
    <dgm:pt modelId="{5B3DED8D-D4CC-4E8B-9B29-9E7904DA1791}" type="sibTrans" cxnId="{4DC7B412-B412-4063-98CD-3A5949D5C949}">
      <dgm:prSet/>
      <dgm:spPr/>
      <dgm:t>
        <a:bodyPr/>
        <a:lstStyle/>
        <a:p>
          <a:endParaRPr lang="en-US"/>
        </a:p>
      </dgm:t>
    </dgm:pt>
    <dgm:pt modelId="{35056970-7B00-448B-8DDF-2F88368B45A5}">
      <dgm:prSet/>
      <dgm:spPr/>
      <dgm:t>
        <a:bodyPr/>
        <a:lstStyle/>
        <a:p>
          <a:r>
            <a:rPr lang="en-US"/>
            <a:t>MetS is related to worse outcomes in patients who develop COVID-19</a:t>
          </a:r>
        </a:p>
      </dgm:t>
    </dgm:pt>
    <dgm:pt modelId="{BB59C377-BB2E-4024-A07B-3E94E7ADE2D6}" type="parTrans" cxnId="{A0045EE0-4746-4B32-8DB1-6BDC5202EF45}">
      <dgm:prSet/>
      <dgm:spPr/>
      <dgm:t>
        <a:bodyPr/>
        <a:lstStyle/>
        <a:p>
          <a:endParaRPr lang="en-US"/>
        </a:p>
      </dgm:t>
    </dgm:pt>
    <dgm:pt modelId="{CA7EBAD1-9CA2-45D9-B6AC-4EF06594FF2C}" type="sibTrans" cxnId="{A0045EE0-4746-4B32-8DB1-6BDC5202EF45}">
      <dgm:prSet/>
      <dgm:spPr/>
      <dgm:t>
        <a:bodyPr/>
        <a:lstStyle/>
        <a:p>
          <a:endParaRPr lang="en-US"/>
        </a:p>
      </dgm:t>
    </dgm:pt>
    <dgm:pt modelId="{F0C81C5A-6801-4F70-949A-4A4DB3292317}">
      <dgm:prSet/>
      <dgm:spPr/>
      <dgm:t>
        <a:bodyPr/>
        <a:lstStyle/>
        <a:p>
          <a:r>
            <a:rPr lang="en-US"/>
            <a:t>Obesity and Diabetes are the most common comorbidities among cases of COVID-19</a:t>
          </a:r>
        </a:p>
      </dgm:t>
    </dgm:pt>
    <dgm:pt modelId="{F3E9EE78-FD05-4FD3-BD47-0E8CC843D584}" type="parTrans" cxnId="{D6CCFDA9-6232-43D8-9627-BA98B2FC4EDD}">
      <dgm:prSet/>
      <dgm:spPr/>
      <dgm:t>
        <a:bodyPr/>
        <a:lstStyle/>
        <a:p>
          <a:endParaRPr lang="en-US"/>
        </a:p>
      </dgm:t>
    </dgm:pt>
    <dgm:pt modelId="{E4CA0726-87A5-46E9-BA7E-95E22C4E0F8A}" type="sibTrans" cxnId="{D6CCFDA9-6232-43D8-9627-BA98B2FC4EDD}">
      <dgm:prSet/>
      <dgm:spPr/>
      <dgm:t>
        <a:bodyPr/>
        <a:lstStyle/>
        <a:p>
          <a:endParaRPr lang="en-US"/>
        </a:p>
      </dgm:t>
    </dgm:pt>
    <dgm:pt modelId="{45F1B74F-73A2-45D7-AC39-E42D71C52A5D}">
      <dgm:prSet/>
      <dgm:spPr/>
      <dgm:t>
        <a:bodyPr/>
        <a:lstStyle/>
        <a:p>
          <a:r>
            <a:rPr lang="en-US"/>
            <a:t>CVD and hypertension have also been seen to influence progression and prognosis of COVID-19</a:t>
          </a:r>
        </a:p>
      </dgm:t>
    </dgm:pt>
    <dgm:pt modelId="{658CABEF-FBDE-4E55-BCB5-A942F63965B4}" type="parTrans" cxnId="{F2F6D2DA-66AD-436F-9361-5267CFA3F6D7}">
      <dgm:prSet/>
      <dgm:spPr/>
      <dgm:t>
        <a:bodyPr/>
        <a:lstStyle/>
        <a:p>
          <a:endParaRPr lang="en-US"/>
        </a:p>
      </dgm:t>
    </dgm:pt>
    <dgm:pt modelId="{034AE4FF-BD78-4314-BA27-3DDD9D9EAB6B}" type="sibTrans" cxnId="{F2F6D2DA-66AD-436F-9361-5267CFA3F6D7}">
      <dgm:prSet/>
      <dgm:spPr/>
      <dgm:t>
        <a:bodyPr/>
        <a:lstStyle/>
        <a:p>
          <a:endParaRPr lang="en-US"/>
        </a:p>
      </dgm:t>
    </dgm:pt>
    <dgm:pt modelId="{27B77461-4C4E-0C4A-B8A9-9B0C4A649E38}" type="pres">
      <dgm:prSet presAssocID="{19367B0A-B6F3-488F-92F1-5556F506DCC1}" presName="vert0" presStyleCnt="0">
        <dgm:presLayoutVars>
          <dgm:dir/>
          <dgm:animOne val="branch"/>
          <dgm:animLvl val="lvl"/>
        </dgm:presLayoutVars>
      </dgm:prSet>
      <dgm:spPr/>
    </dgm:pt>
    <dgm:pt modelId="{83FEF476-9C08-3F49-AE53-F1E2BCF017C8}" type="pres">
      <dgm:prSet presAssocID="{21E58BD1-118C-4007-AA00-92748B22ACDF}" presName="thickLine" presStyleLbl="alignNode1" presStyleIdx="0" presStyleCnt="4"/>
      <dgm:spPr/>
    </dgm:pt>
    <dgm:pt modelId="{EDD005C9-6903-484B-938F-766D95C67FC9}" type="pres">
      <dgm:prSet presAssocID="{21E58BD1-118C-4007-AA00-92748B22ACDF}" presName="horz1" presStyleCnt="0"/>
      <dgm:spPr/>
    </dgm:pt>
    <dgm:pt modelId="{EDE9D265-375E-AB48-B38D-12002867DDAD}" type="pres">
      <dgm:prSet presAssocID="{21E58BD1-118C-4007-AA00-92748B22ACDF}" presName="tx1" presStyleLbl="revTx" presStyleIdx="0" presStyleCnt="4"/>
      <dgm:spPr/>
    </dgm:pt>
    <dgm:pt modelId="{76EDF724-D5B9-8E40-874E-794D56C78A2D}" type="pres">
      <dgm:prSet presAssocID="{21E58BD1-118C-4007-AA00-92748B22ACDF}" presName="vert1" presStyleCnt="0"/>
      <dgm:spPr/>
    </dgm:pt>
    <dgm:pt modelId="{7737B82C-ADA8-AC49-ACDB-F35FEE4994C7}" type="pres">
      <dgm:prSet presAssocID="{35056970-7B00-448B-8DDF-2F88368B45A5}" presName="thickLine" presStyleLbl="alignNode1" presStyleIdx="1" presStyleCnt="4"/>
      <dgm:spPr/>
    </dgm:pt>
    <dgm:pt modelId="{6750ADAF-7096-9C48-B0E2-3C9087FE521F}" type="pres">
      <dgm:prSet presAssocID="{35056970-7B00-448B-8DDF-2F88368B45A5}" presName="horz1" presStyleCnt="0"/>
      <dgm:spPr/>
    </dgm:pt>
    <dgm:pt modelId="{D511838C-9221-8F45-B52F-613580278E2D}" type="pres">
      <dgm:prSet presAssocID="{35056970-7B00-448B-8DDF-2F88368B45A5}" presName="tx1" presStyleLbl="revTx" presStyleIdx="1" presStyleCnt="4"/>
      <dgm:spPr/>
    </dgm:pt>
    <dgm:pt modelId="{099BD7D9-3325-674F-B82F-4E31C945F8FE}" type="pres">
      <dgm:prSet presAssocID="{35056970-7B00-448B-8DDF-2F88368B45A5}" presName="vert1" presStyleCnt="0"/>
      <dgm:spPr/>
    </dgm:pt>
    <dgm:pt modelId="{11CC05DF-7F36-7C4A-B91F-E9058802F32E}" type="pres">
      <dgm:prSet presAssocID="{F0C81C5A-6801-4F70-949A-4A4DB3292317}" presName="thickLine" presStyleLbl="alignNode1" presStyleIdx="2" presStyleCnt="4"/>
      <dgm:spPr/>
    </dgm:pt>
    <dgm:pt modelId="{4015C349-A90A-5B48-B001-550E70D35420}" type="pres">
      <dgm:prSet presAssocID="{F0C81C5A-6801-4F70-949A-4A4DB3292317}" presName="horz1" presStyleCnt="0"/>
      <dgm:spPr/>
    </dgm:pt>
    <dgm:pt modelId="{5FF1A37B-258B-3144-BBB4-37709A621AC5}" type="pres">
      <dgm:prSet presAssocID="{F0C81C5A-6801-4F70-949A-4A4DB3292317}" presName="tx1" presStyleLbl="revTx" presStyleIdx="2" presStyleCnt="4"/>
      <dgm:spPr/>
    </dgm:pt>
    <dgm:pt modelId="{1CD1F91E-4268-FA40-B606-C3B27096CA89}" type="pres">
      <dgm:prSet presAssocID="{F0C81C5A-6801-4F70-949A-4A4DB3292317}" presName="vert1" presStyleCnt="0"/>
      <dgm:spPr/>
    </dgm:pt>
    <dgm:pt modelId="{697BB69F-9D3B-9C47-8552-28AF9FEE5732}" type="pres">
      <dgm:prSet presAssocID="{45F1B74F-73A2-45D7-AC39-E42D71C52A5D}" presName="thickLine" presStyleLbl="alignNode1" presStyleIdx="3" presStyleCnt="4"/>
      <dgm:spPr/>
    </dgm:pt>
    <dgm:pt modelId="{38ECFE42-B8AE-314D-A5B0-65F5DFA9DDA5}" type="pres">
      <dgm:prSet presAssocID="{45F1B74F-73A2-45D7-AC39-E42D71C52A5D}" presName="horz1" presStyleCnt="0"/>
      <dgm:spPr/>
    </dgm:pt>
    <dgm:pt modelId="{33EFF85B-5984-0F41-B912-95E1C8075A5C}" type="pres">
      <dgm:prSet presAssocID="{45F1B74F-73A2-45D7-AC39-E42D71C52A5D}" presName="tx1" presStyleLbl="revTx" presStyleIdx="3" presStyleCnt="4"/>
      <dgm:spPr/>
    </dgm:pt>
    <dgm:pt modelId="{D7E00A88-B3D5-A64B-A407-46EC9B91F143}" type="pres">
      <dgm:prSet presAssocID="{45F1B74F-73A2-45D7-AC39-E42D71C52A5D}" presName="vert1" presStyleCnt="0"/>
      <dgm:spPr/>
    </dgm:pt>
  </dgm:ptLst>
  <dgm:cxnLst>
    <dgm:cxn modelId="{4DC7B412-B412-4063-98CD-3A5949D5C949}" srcId="{19367B0A-B6F3-488F-92F1-5556F506DCC1}" destId="{21E58BD1-118C-4007-AA00-92748B22ACDF}" srcOrd="0" destOrd="0" parTransId="{62C6C34C-F3B3-4AAE-8A19-7B0EF22E1C7A}" sibTransId="{5B3DED8D-D4CC-4E8B-9B29-9E7904DA1791}"/>
    <dgm:cxn modelId="{9C43542B-A9F3-FB4B-9EFF-B1AE9E04B3B5}" type="presOf" srcId="{F0C81C5A-6801-4F70-949A-4A4DB3292317}" destId="{5FF1A37B-258B-3144-BBB4-37709A621AC5}" srcOrd="0" destOrd="0" presId="urn:microsoft.com/office/officeart/2008/layout/LinedList"/>
    <dgm:cxn modelId="{2287933D-E2F5-1E4E-AA3B-05684DC58E46}" type="presOf" srcId="{45F1B74F-73A2-45D7-AC39-E42D71C52A5D}" destId="{33EFF85B-5984-0F41-B912-95E1C8075A5C}" srcOrd="0" destOrd="0" presId="urn:microsoft.com/office/officeart/2008/layout/LinedList"/>
    <dgm:cxn modelId="{3063578F-A69F-244D-BB8A-2E9E0A68D5A7}" type="presOf" srcId="{35056970-7B00-448B-8DDF-2F88368B45A5}" destId="{D511838C-9221-8F45-B52F-613580278E2D}" srcOrd="0" destOrd="0" presId="urn:microsoft.com/office/officeart/2008/layout/LinedList"/>
    <dgm:cxn modelId="{B5B544A5-2F18-144B-897B-ED1D8D2CED87}" type="presOf" srcId="{19367B0A-B6F3-488F-92F1-5556F506DCC1}" destId="{27B77461-4C4E-0C4A-B8A9-9B0C4A649E38}" srcOrd="0" destOrd="0" presId="urn:microsoft.com/office/officeart/2008/layout/LinedList"/>
    <dgm:cxn modelId="{D6CCFDA9-6232-43D8-9627-BA98B2FC4EDD}" srcId="{19367B0A-B6F3-488F-92F1-5556F506DCC1}" destId="{F0C81C5A-6801-4F70-949A-4A4DB3292317}" srcOrd="2" destOrd="0" parTransId="{F3E9EE78-FD05-4FD3-BD47-0E8CC843D584}" sibTransId="{E4CA0726-87A5-46E9-BA7E-95E22C4E0F8A}"/>
    <dgm:cxn modelId="{F2F6D2DA-66AD-436F-9361-5267CFA3F6D7}" srcId="{19367B0A-B6F3-488F-92F1-5556F506DCC1}" destId="{45F1B74F-73A2-45D7-AC39-E42D71C52A5D}" srcOrd="3" destOrd="0" parTransId="{658CABEF-FBDE-4E55-BCB5-A942F63965B4}" sibTransId="{034AE4FF-BD78-4314-BA27-3DDD9D9EAB6B}"/>
    <dgm:cxn modelId="{A0045EE0-4746-4B32-8DB1-6BDC5202EF45}" srcId="{19367B0A-B6F3-488F-92F1-5556F506DCC1}" destId="{35056970-7B00-448B-8DDF-2F88368B45A5}" srcOrd="1" destOrd="0" parTransId="{BB59C377-BB2E-4024-A07B-3E94E7ADE2D6}" sibTransId="{CA7EBAD1-9CA2-45D9-B6AC-4EF06594FF2C}"/>
    <dgm:cxn modelId="{3E4091FC-6288-CA41-BE34-E7B37923F68A}" type="presOf" srcId="{21E58BD1-118C-4007-AA00-92748B22ACDF}" destId="{EDE9D265-375E-AB48-B38D-12002867DDAD}" srcOrd="0" destOrd="0" presId="urn:microsoft.com/office/officeart/2008/layout/LinedList"/>
    <dgm:cxn modelId="{A85FD55D-019B-624C-98B7-1F9BBE4C2656}" type="presParOf" srcId="{27B77461-4C4E-0C4A-B8A9-9B0C4A649E38}" destId="{83FEF476-9C08-3F49-AE53-F1E2BCF017C8}" srcOrd="0" destOrd="0" presId="urn:microsoft.com/office/officeart/2008/layout/LinedList"/>
    <dgm:cxn modelId="{BA843D61-BBFA-1144-B562-351397DA20CF}" type="presParOf" srcId="{27B77461-4C4E-0C4A-B8A9-9B0C4A649E38}" destId="{EDD005C9-6903-484B-938F-766D95C67FC9}" srcOrd="1" destOrd="0" presId="urn:microsoft.com/office/officeart/2008/layout/LinedList"/>
    <dgm:cxn modelId="{91477681-1BF1-DA43-88E0-28C4ECA7694D}" type="presParOf" srcId="{EDD005C9-6903-484B-938F-766D95C67FC9}" destId="{EDE9D265-375E-AB48-B38D-12002867DDAD}" srcOrd="0" destOrd="0" presId="urn:microsoft.com/office/officeart/2008/layout/LinedList"/>
    <dgm:cxn modelId="{85693271-62C8-024F-9225-443538770121}" type="presParOf" srcId="{EDD005C9-6903-484B-938F-766D95C67FC9}" destId="{76EDF724-D5B9-8E40-874E-794D56C78A2D}" srcOrd="1" destOrd="0" presId="urn:microsoft.com/office/officeart/2008/layout/LinedList"/>
    <dgm:cxn modelId="{AF0F5818-D9BE-D04E-AE8D-40256842E77A}" type="presParOf" srcId="{27B77461-4C4E-0C4A-B8A9-9B0C4A649E38}" destId="{7737B82C-ADA8-AC49-ACDB-F35FEE4994C7}" srcOrd="2" destOrd="0" presId="urn:microsoft.com/office/officeart/2008/layout/LinedList"/>
    <dgm:cxn modelId="{02EFA7C0-877F-7342-A702-84910740E1F1}" type="presParOf" srcId="{27B77461-4C4E-0C4A-B8A9-9B0C4A649E38}" destId="{6750ADAF-7096-9C48-B0E2-3C9087FE521F}" srcOrd="3" destOrd="0" presId="urn:microsoft.com/office/officeart/2008/layout/LinedList"/>
    <dgm:cxn modelId="{B7A82250-03C2-2E43-9317-CABD341E2118}" type="presParOf" srcId="{6750ADAF-7096-9C48-B0E2-3C9087FE521F}" destId="{D511838C-9221-8F45-B52F-613580278E2D}" srcOrd="0" destOrd="0" presId="urn:microsoft.com/office/officeart/2008/layout/LinedList"/>
    <dgm:cxn modelId="{03B51661-CACA-CB46-9E23-8A6A549576B5}" type="presParOf" srcId="{6750ADAF-7096-9C48-B0E2-3C9087FE521F}" destId="{099BD7D9-3325-674F-B82F-4E31C945F8FE}" srcOrd="1" destOrd="0" presId="urn:microsoft.com/office/officeart/2008/layout/LinedList"/>
    <dgm:cxn modelId="{61D1580F-1C9E-B441-A758-6351204C36D1}" type="presParOf" srcId="{27B77461-4C4E-0C4A-B8A9-9B0C4A649E38}" destId="{11CC05DF-7F36-7C4A-B91F-E9058802F32E}" srcOrd="4" destOrd="0" presId="urn:microsoft.com/office/officeart/2008/layout/LinedList"/>
    <dgm:cxn modelId="{A7E032C9-1FA6-B54F-BC3B-08DC1CF5EB03}" type="presParOf" srcId="{27B77461-4C4E-0C4A-B8A9-9B0C4A649E38}" destId="{4015C349-A90A-5B48-B001-550E70D35420}" srcOrd="5" destOrd="0" presId="urn:microsoft.com/office/officeart/2008/layout/LinedList"/>
    <dgm:cxn modelId="{0BCD89A2-F7D9-3B48-958D-03FA6470AF16}" type="presParOf" srcId="{4015C349-A90A-5B48-B001-550E70D35420}" destId="{5FF1A37B-258B-3144-BBB4-37709A621AC5}" srcOrd="0" destOrd="0" presId="urn:microsoft.com/office/officeart/2008/layout/LinedList"/>
    <dgm:cxn modelId="{E8E9CF76-3664-B74C-94FA-5FBCCB03217A}" type="presParOf" srcId="{4015C349-A90A-5B48-B001-550E70D35420}" destId="{1CD1F91E-4268-FA40-B606-C3B27096CA89}" srcOrd="1" destOrd="0" presId="urn:microsoft.com/office/officeart/2008/layout/LinedList"/>
    <dgm:cxn modelId="{FB32843D-D2CC-8945-84B9-ED05E2534029}" type="presParOf" srcId="{27B77461-4C4E-0C4A-B8A9-9B0C4A649E38}" destId="{697BB69F-9D3B-9C47-8552-28AF9FEE5732}" srcOrd="6" destOrd="0" presId="urn:microsoft.com/office/officeart/2008/layout/LinedList"/>
    <dgm:cxn modelId="{46A51DBA-0919-2141-A6A5-A0DC0A7A0E1E}" type="presParOf" srcId="{27B77461-4C4E-0C4A-B8A9-9B0C4A649E38}" destId="{38ECFE42-B8AE-314D-A5B0-65F5DFA9DDA5}" srcOrd="7" destOrd="0" presId="urn:microsoft.com/office/officeart/2008/layout/LinedList"/>
    <dgm:cxn modelId="{11EDBE31-F498-FE45-802F-65F93D1F0E69}" type="presParOf" srcId="{38ECFE42-B8AE-314D-A5B0-65F5DFA9DDA5}" destId="{33EFF85B-5984-0F41-B912-95E1C8075A5C}" srcOrd="0" destOrd="0" presId="urn:microsoft.com/office/officeart/2008/layout/LinedList"/>
    <dgm:cxn modelId="{2361A967-5A9D-4A44-9D9E-0A9E22F94D9B}" type="presParOf" srcId="{38ECFE42-B8AE-314D-A5B0-65F5DFA9DDA5}" destId="{D7E00A88-B3D5-A64B-A407-46EC9B91F14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1967C75-7959-41D5-B68B-F2A2B0F484EB}"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31212FFA-C9BB-4205-9F50-91FDD37F0DD5}">
      <dgm:prSet/>
      <dgm:spPr/>
      <dgm:t>
        <a:bodyPr/>
        <a:lstStyle/>
        <a:p>
          <a:r>
            <a:rPr lang="en-US"/>
            <a:t>Monitor risk</a:t>
          </a:r>
        </a:p>
      </dgm:t>
    </dgm:pt>
    <dgm:pt modelId="{A10CA8FE-0ADC-4D2B-80A5-F55B0EB68480}" type="parTrans" cxnId="{A2ED9013-6BFD-4314-A111-BEDC31E3C867}">
      <dgm:prSet/>
      <dgm:spPr/>
      <dgm:t>
        <a:bodyPr/>
        <a:lstStyle/>
        <a:p>
          <a:endParaRPr lang="en-US"/>
        </a:p>
      </dgm:t>
    </dgm:pt>
    <dgm:pt modelId="{90EF3F2D-DD3F-465D-816F-8B8B3DB34CE7}" type="sibTrans" cxnId="{A2ED9013-6BFD-4314-A111-BEDC31E3C867}">
      <dgm:prSet/>
      <dgm:spPr/>
      <dgm:t>
        <a:bodyPr/>
        <a:lstStyle/>
        <a:p>
          <a:endParaRPr lang="en-US"/>
        </a:p>
      </dgm:t>
    </dgm:pt>
    <dgm:pt modelId="{3A3BADBA-3EFD-47F4-8365-81AD13181225}">
      <dgm:prSet/>
      <dgm:spPr/>
      <dgm:t>
        <a:bodyPr/>
        <a:lstStyle/>
        <a:p>
          <a:r>
            <a:rPr lang="en-US"/>
            <a:t>Involve patients in monitoring key indicators (weight/circumference)</a:t>
          </a:r>
        </a:p>
      </dgm:t>
    </dgm:pt>
    <dgm:pt modelId="{F8221CFA-88D7-4B35-88EF-EA49C07B5B7C}" type="parTrans" cxnId="{618F3E83-3356-483E-9CE4-54B1099AD13E}">
      <dgm:prSet/>
      <dgm:spPr/>
      <dgm:t>
        <a:bodyPr/>
        <a:lstStyle/>
        <a:p>
          <a:endParaRPr lang="en-US"/>
        </a:p>
      </dgm:t>
    </dgm:pt>
    <dgm:pt modelId="{42B15A7A-9739-4029-974D-8537341E31E4}" type="sibTrans" cxnId="{618F3E83-3356-483E-9CE4-54B1099AD13E}">
      <dgm:prSet/>
      <dgm:spPr/>
      <dgm:t>
        <a:bodyPr/>
        <a:lstStyle/>
        <a:p>
          <a:endParaRPr lang="en-US"/>
        </a:p>
      </dgm:t>
    </dgm:pt>
    <dgm:pt modelId="{5D9A103B-D9B0-430C-9F9D-2A8B41D89BA7}">
      <dgm:prSet/>
      <dgm:spPr/>
      <dgm:t>
        <a:bodyPr/>
        <a:lstStyle/>
        <a:p>
          <a:r>
            <a:rPr lang="en-US"/>
            <a:t>Intervene if increased risk is observed</a:t>
          </a:r>
        </a:p>
      </dgm:t>
    </dgm:pt>
    <dgm:pt modelId="{CF652ACF-0822-401F-8FA2-D457D912D38C}" type="parTrans" cxnId="{058EA6C0-BF6C-492F-B842-10D8B72A4A2C}">
      <dgm:prSet/>
      <dgm:spPr/>
      <dgm:t>
        <a:bodyPr/>
        <a:lstStyle/>
        <a:p>
          <a:endParaRPr lang="en-US"/>
        </a:p>
      </dgm:t>
    </dgm:pt>
    <dgm:pt modelId="{5BEC0B21-EE70-4F94-95F9-D76DABDD28A0}" type="sibTrans" cxnId="{058EA6C0-BF6C-492F-B842-10D8B72A4A2C}">
      <dgm:prSet/>
      <dgm:spPr/>
      <dgm:t>
        <a:bodyPr/>
        <a:lstStyle/>
        <a:p>
          <a:endParaRPr lang="en-US"/>
        </a:p>
      </dgm:t>
    </dgm:pt>
    <dgm:pt modelId="{5C2E89A9-B4A8-4913-851B-16F6AAC1354D}">
      <dgm:prSet/>
      <dgm:spPr/>
      <dgm:t>
        <a:bodyPr/>
        <a:lstStyle/>
        <a:p>
          <a:r>
            <a:rPr lang="en-US"/>
            <a:t>Consult with PCP</a:t>
          </a:r>
        </a:p>
      </dgm:t>
    </dgm:pt>
    <dgm:pt modelId="{7F2C3595-291B-49DA-BB5D-30437148F045}" type="parTrans" cxnId="{820E5734-624D-48E3-B204-50AD884E5A25}">
      <dgm:prSet/>
      <dgm:spPr/>
      <dgm:t>
        <a:bodyPr/>
        <a:lstStyle/>
        <a:p>
          <a:endParaRPr lang="en-US"/>
        </a:p>
      </dgm:t>
    </dgm:pt>
    <dgm:pt modelId="{7A832C66-D230-4CF5-9255-97DDBAB791B0}" type="sibTrans" cxnId="{820E5734-624D-48E3-B204-50AD884E5A25}">
      <dgm:prSet/>
      <dgm:spPr/>
      <dgm:t>
        <a:bodyPr/>
        <a:lstStyle/>
        <a:p>
          <a:endParaRPr lang="en-US"/>
        </a:p>
      </dgm:t>
    </dgm:pt>
    <dgm:pt modelId="{64FBA20B-AC89-4F2D-8A73-D9AB5445CDAE}">
      <dgm:prSet/>
      <dgm:spPr/>
      <dgm:t>
        <a:bodyPr/>
        <a:lstStyle/>
        <a:p>
          <a:r>
            <a:rPr lang="en-US"/>
            <a:t>Ensure continuity of care</a:t>
          </a:r>
        </a:p>
      </dgm:t>
    </dgm:pt>
    <dgm:pt modelId="{2BB42E1C-8140-4293-AAFB-8440BD8E276F}" type="parTrans" cxnId="{75A00B91-02F1-4AEB-8D8B-C0DCB8D79D42}">
      <dgm:prSet/>
      <dgm:spPr/>
      <dgm:t>
        <a:bodyPr/>
        <a:lstStyle/>
        <a:p>
          <a:endParaRPr lang="en-US"/>
        </a:p>
      </dgm:t>
    </dgm:pt>
    <dgm:pt modelId="{64BC138E-6FE7-4A04-A275-141BEB101700}" type="sibTrans" cxnId="{75A00B91-02F1-4AEB-8D8B-C0DCB8D79D42}">
      <dgm:prSet/>
      <dgm:spPr/>
      <dgm:t>
        <a:bodyPr/>
        <a:lstStyle/>
        <a:p>
          <a:endParaRPr lang="en-US"/>
        </a:p>
      </dgm:t>
    </dgm:pt>
    <dgm:pt modelId="{F5B1189F-68D8-4572-B13F-98B48559F668}">
      <dgm:prSet/>
      <dgm:spPr/>
      <dgm:t>
        <a:bodyPr/>
        <a:lstStyle/>
        <a:p>
          <a:r>
            <a:rPr lang="en-US"/>
            <a:t>Others?</a:t>
          </a:r>
        </a:p>
      </dgm:t>
    </dgm:pt>
    <dgm:pt modelId="{236E0C4E-D783-4370-8671-3E5917FDED02}" type="parTrans" cxnId="{718A6A5D-5648-473B-ABC7-E95DFBC13883}">
      <dgm:prSet/>
      <dgm:spPr/>
      <dgm:t>
        <a:bodyPr/>
        <a:lstStyle/>
        <a:p>
          <a:endParaRPr lang="en-US"/>
        </a:p>
      </dgm:t>
    </dgm:pt>
    <dgm:pt modelId="{8F1878CD-C133-450D-9476-B971E3A4C8EF}" type="sibTrans" cxnId="{718A6A5D-5648-473B-ABC7-E95DFBC13883}">
      <dgm:prSet/>
      <dgm:spPr/>
      <dgm:t>
        <a:bodyPr/>
        <a:lstStyle/>
        <a:p>
          <a:endParaRPr lang="en-US"/>
        </a:p>
      </dgm:t>
    </dgm:pt>
    <dgm:pt modelId="{3F65F662-1D9F-8B40-9261-F0C4F3D9D7F8}" type="pres">
      <dgm:prSet presAssocID="{71967C75-7959-41D5-B68B-F2A2B0F484EB}" presName="diagram" presStyleCnt="0">
        <dgm:presLayoutVars>
          <dgm:dir/>
          <dgm:resizeHandles val="exact"/>
        </dgm:presLayoutVars>
      </dgm:prSet>
      <dgm:spPr/>
    </dgm:pt>
    <dgm:pt modelId="{073A5ED6-30C4-6649-963A-AAEEDFA9CBFC}" type="pres">
      <dgm:prSet presAssocID="{31212FFA-C9BB-4205-9F50-91FDD37F0DD5}" presName="node" presStyleLbl="node1" presStyleIdx="0" presStyleCnt="6">
        <dgm:presLayoutVars>
          <dgm:bulletEnabled val="1"/>
        </dgm:presLayoutVars>
      </dgm:prSet>
      <dgm:spPr/>
    </dgm:pt>
    <dgm:pt modelId="{D1EB81EE-424B-7C47-99CD-874AFB6F250F}" type="pres">
      <dgm:prSet presAssocID="{90EF3F2D-DD3F-465D-816F-8B8B3DB34CE7}" presName="sibTrans" presStyleCnt="0"/>
      <dgm:spPr/>
    </dgm:pt>
    <dgm:pt modelId="{2BABF7C5-2BEF-C94C-BEA8-442202F4CDF0}" type="pres">
      <dgm:prSet presAssocID="{3A3BADBA-3EFD-47F4-8365-81AD13181225}" presName="node" presStyleLbl="node1" presStyleIdx="1" presStyleCnt="6">
        <dgm:presLayoutVars>
          <dgm:bulletEnabled val="1"/>
        </dgm:presLayoutVars>
      </dgm:prSet>
      <dgm:spPr/>
    </dgm:pt>
    <dgm:pt modelId="{39419961-E5F8-834A-93C2-DA1121D7FAB2}" type="pres">
      <dgm:prSet presAssocID="{42B15A7A-9739-4029-974D-8537341E31E4}" presName="sibTrans" presStyleCnt="0"/>
      <dgm:spPr/>
    </dgm:pt>
    <dgm:pt modelId="{B63E8CEE-CD53-DE47-8FB5-637E59F35411}" type="pres">
      <dgm:prSet presAssocID="{5D9A103B-D9B0-430C-9F9D-2A8B41D89BA7}" presName="node" presStyleLbl="node1" presStyleIdx="2" presStyleCnt="6">
        <dgm:presLayoutVars>
          <dgm:bulletEnabled val="1"/>
        </dgm:presLayoutVars>
      </dgm:prSet>
      <dgm:spPr/>
    </dgm:pt>
    <dgm:pt modelId="{F7D56D4E-874F-3248-A96E-F7C16CA2B35E}" type="pres">
      <dgm:prSet presAssocID="{5BEC0B21-EE70-4F94-95F9-D76DABDD28A0}" presName="sibTrans" presStyleCnt="0"/>
      <dgm:spPr/>
    </dgm:pt>
    <dgm:pt modelId="{C72C33E3-9E11-D54D-86A7-B51F2F675995}" type="pres">
      <dgm:prSet presAssocID="{5C2E89A9-B4A8-4913-851B-16F6AAC1354D}" presName="node" presStyleLbl="node1" presStyleIdx="3" presStyleCnt="6">
        <dgm:presLayoutVars>
          <dgm:bulletEnabled val="1"/>
        </dgm:presLayoutVars>
      </dgm:prSet>
      <dgm:spPr/>
    </dgm:pt>
    <dgm:pt modelId="{5E40565D-C900-FA48-967E-660729D3A7AD}" type="pres">
      <dgm:prSet presAssocID="{7A832C66-D230-4CF5-9255-97DDBAB791B0}" presName="sibTrans" presStyleCnt="0"/>
      <dgm:spPr/>
    </dgm:pt>
    <dgm:pt modelId="{5B260F4B-D2FD-024A-8B85-96DBE805871E}" type="pres">
      <dgm:prSet presAssocID="{64FBA20B-AC89-4F2D-8A73-D9AB5445CDAE}" presName="node" presStyleLbl="node1" presStyleIdx="4" presStyleCnt="6">
        <dgm:presLayoutVars>
          <dgm:bulletEnabled val="1"/>
        </dgm:presLayoutVars>
      </dgm:prSet>
      <dgm:spPr/>
    </dgm:pt>
    <dgm:pt modelId="{91E5B50E-AC6D-EA44-920D-641BAD7DE954}" type="pres">
      <dgm:prSet presAssocID="{64BC138E-6FE7-4A04-A275-141BEB101700}" presName="sibTrans" presStyleCnt="0"/>
      <dgm:spPr/>
    </dgm:pt>
    <dgm:pt modelId="{26400EC4-2E59-E742-968D-FA6A9F1D2D6E}" type="pres">
      <dgm:prSet presAssocID="{F5B1189F-68D8-4572-B13F-98B48559F668}" presName="node" presStyleLbl="node1" presStyleIdx="5" presStyleCnt="6">
        <dgm:presLayoutVars>
          <dgm:bulletEnabled val="1"/>
        </dgm:presLayoutVars>
      </dgm:prSet>
      <dgm:spPr/>
    </dgm:pt>
  </dgm:ptLst>
  <dgm:cxnLst>
    <dgm:cxn modelId="{A2ED9013-6BFD-4314-A111-BEDC31E3C867}" srcId="{71967C75-7959-41D5-B68B-F2A2B0F484EB}" destId="{31212FFA-C9BB-4205-9F50-91FDD37F0DD5}" srcOrd="0" destOrd="0" parTransId="{A10CA8FE-0ADC-4D2B-80A5-F55B0EB68480}" sibTransId="{90EF3F2D-DD3F-465D-816F-8B8B3DB34CE7}"/>
    <dgm:cxn modelId="{EF4B2930-E45F-374D-BC4D-5A32DA2878DD}" type="presOf" srcId="{5D9A103B-D9B0-430C-9F9D-2A8B41D89BA7}" destId="{B63E8CEE-CD53-DE47-8FB5-637E59F35411}" srcOrd="0" destOrd="0" presId="urn:microsoft.com/office/officeart/2005/8/layout/default"/>
    <dgm:cxn modelId="{820E5734-624D-48E3-B204-50AD884E5A25}" srcId="{71967C75-7959-41D5-B68B-F2A2B0F484EB}" destId="{5C2E89A9-B4A8-4913-851B-16F6AAC1354D}" srcOrd="3" destOrd="0" parTransId="{7F2C3595-291B-49DA-BB5D-30437148F045}" sibTransId="{7A832C66-D230-4CF5-9255-97DDBAB791B0}"/>
    <dgm:cxn modelId="{718A6A5D-5648-473B-ABC7-E95DFBC13883}" srcId="{71967C75-7959-41D5-B68B-F2A2B0F484EB}" destId="{F5B1189F-68D8-4572-B13F-98B48559F668}" srcOrd="5" destOrd="0" parTransId="{236E0C4E-D783-4370-8671-3E5917FDED02}" sibTransId="{8F1878CD-C133-450D-9476-B971E3A4C8EF}"/>
    <dgm:cxn modelId="{1248F061-2C6A-A84E-989F-236F0C44A84C}" type="presOf" srcId="{71967C75-7959-41D5-B68B-F2A2B0F484EB}" destId="{3F65F662-1D9F-8B40-9261-F0C4F3D9D7F8}" srcOrd="0" destOrd="0" presId="urn:microsoft.com/office/officeart/2005/8/layout/default"/>
    <dgm:cxn modelId="{618F3E83-3356-483E-9CE4-54B1099AD13E}" srcId="{71967C75-7959-41D5-B68B-F2A2B0F484EB}" destId="{3A3BADBA-3EFD-47F4-8365-81AD13181225}" srcOrd="1" destOrd="0" parTransId="{F8221CFA-88D7-4B35-88EF-EA49C07B5B7C}" sibTransId="{42B15A7A-9739-4029-974D-8537341E31E4}"/>
    <dgm:cxn modelId="{7BCA4489-E5D4-8A46-9B6B-63BA77CD8810}" type="presOf" srcId="{64FBA20B-AC89-4F2D-8A73-D9AB5445CDAE}" destId="{5B260F4B-D2FD-024A-8B85-96DBE805871E}" srcOrd="0" destOrd="0" presId="urn:microsoft.com/office/officeart/2005/8/layout/default"/>
    <dgm:cxn modelId="{75A00B91-02F1-4AEB-8D8B-C0DCB8D79D42}" srcId="{71967C75-7959-41D5-B68B-F2A2B0F484EB}" destId="{64FBA20B-AC89-4F2D-8A73-D9AB5445CDAE}" srcOrd="4" destOrd="0" parTransId="{2BB42E1C-8140-4293-AAFB-8440BD8E276F}" sibTransId="{64BC138E-6FE7-4A04-A275-141BEB101700}"/>
    <dgm:cxn modelId="{F815CAB0-F6DB-9D4C-889C-32B1CF58875C}" type="presOf" srcId="{31212FFA-C9BB-4205-9F50-91FDD37F0DD5}" destId="{073A5ED6-30C4-6649-963A-AAEEDFA9CBFC}" srcOrd="0" destOrd="0" presId="urn:microsoft.com/office/officeart/2005/8/layout/default"/>
    <dgm:cxn modelId="{058EA6C0-BF6C-492F-B842-10D8B72A4A2C}" srcId="{71967C75-7959-41D5-B68B-F2A2B0F484EB}" destId="{5D9A103B-D9B0-430C-9F9D-2A8B41D89BA7}" srcOrd="2" destOrd="0" parTransId="{CF652ACF-0822-401F-8FA2-D457D912D38C}" sibTransId="{5BEC0B21-EE70-4F94-95F9-D76DABDD28A0}"/>
    <dgm:cxn modelId="{EDDB3CC4-CFAF-6941-BCDB-F854CE1A93F4}" type="presOf" srcId="{5C2E89A9-B4A8-4913-851B-16F6AAC1354D}" destId="{C72C33E3-9E11-D54D-86A7-B51F2F675995}" srcOrd="0" destOrd="0" presId="urn:microsoft.com/office/officeart/2005/8/layout/default"/>
    <dgm:cxn modelId="{9980E6E4-A775-CF42-96F8-B673E7775681}" type="presOf" srcId="{F5B1189F-68D8-4572-B13F-98B48559F668}" destId="{26400EC4-2E59-E742-968D-FA6A9F1D2D6E}" srcOrd="0" destOrd="0" presId="urn:microsoft.com/office/officeart/2005/8/layout/default"/>
    <dgm:cxn modelId="{C6459BFF-8E10-7549-BD3C-E84E6D361E15}" type="presOf" srcId="{3A3BADBA-3EFD-47F4-8365-81AD13181225}" destId="{2BABF7C5-2BEF-C94C-BEA8-442202F4CDF0}" srcOrd="0" destOrd="0" presId="urn:microsoft.com/office/officeart/2005/8/layout/default"/>
    <dgm:cxn modelId="{FD777D33-F651-5F4A-A9CF-5DBD260C31A3}" type="presParOf" srcId="{3F65F662-1D9F-8B40-9261-F0C4F3D9D7F8}" destId="{073A5ED6-30C4-6649-963A-AAEEDFA9CBFC}" srcOrd="0" destOrd="0" presId="urn:microsoft.com/office/officeart/2005/8/layout/default"/>
    <dgm:cxn modelId="{8D5F8C19-0A3D-7C41-AB9C-41AA7206728F}" type="presParOf" srcId="{3F65F662-1D9F-8B40-9261-F0C4F3D9D7F8}" destId="{D1EB81EE-424B-7C47-99CD-874AFB6F250F}" srcOrd="1" destOrd="0" presId="urn:microsoft.com/office/officeart/2005/8/layout/default"/>
    <dgm:cxn modelId="{59AD61E5-54A8-AC4A-8444-8C739AE33B89}" type="presParOf" srcId="{3F65F662-1D9F-8B40-9261-F0C4F3D9D7F8}" destId="{2BABF7C5-2BEF-C94C-BEA8-442202F4CDF0}" srcOrd="2" destOrd="0" presId="urn:microsoft.com/office/officeart/2005/8/layout/default"/>
    <dgm:cxn modelId="{54BB8292-03F8-444C-B618-86011BF46E0E}" type="presParOf" srcId="{3F65F662-1D9F-8B40-9261-F0C4F3D9D7F8}" destId="{39419961-E5F8-834A-93C2-DA1121D7FAB2}" srcOrd="3" destOrd="0" presId="urn:microsoft.com/office/officeart/2005/8/layout/default"/>
    <dgm:cxn modelId="{D446E879-404D-E146-8A41-EDB9208C4526}" type="presParOf" srcId="{3F65F662-1D9F-8B40-9261-F0C4F3D9D7F8}" destId="{B63E8CEE-CD53-DE47-8FB5-637E59F35411}" srcOrd="4" destOrd="0" presId="urn:microsoft.com/office/officeart/2005/8/layout/default"/>
    <dgm:cxn modelId="{2B847C7F-AA9A-B04E-A9F4-D85A00B51AC4}" type="presParOf" srcId="{3F65F662-1D9F-8B40-9261-F0C4F3D9D7F8}" destId="{F7D56D4E-874F-3248-A96E-F7C16CA2B35E}" srcOrd="5" destOrd="0" presId="urn:microsoft.com/office/officeart/2005/8/layout/default"/>
    <dgm:cxn modelId="{F4890DE2-02BF-E04E-A1CE-A54D3FA393C2}" type="presParOf" srcId="{3F65F662-1D9F-8B40-9261-F0C4F3D9D7F8}" destId="{C72C33E3-9E11-D54D-86A7-B51F2F675995}" srcOrd="6" destOrd="0" presId="urn:microsoft.com/office/officeart/2005/8/layout/default"/>
    <dgm:cxn modelId="{D85BDEC3-872D-E246-84C1-D8B3431CB544}" type="presParOf" srcId="{3F65F662-1D9F-8B40-9261-F0C4F3D9D7F8}" destId="{5E40565D-C900-FA48-967E-660729D3A7AD}" srcOrd="7" destOrd="0" presId="urn:microsoft.com/office/officeart/2005/8/layout/default"/>
    <dgm:cxn modelId="{19CBB7E0-CB65-1D41-9186-214727AE9864}" type="presParOf" srcId="{3F65F662-1D9F-8B40-9261-F0C4F3D9D7F8}" destId="{5B260F4B-D2FD-024A-8B85-96DBE805871E}" srcOrd="8" destOrd="0" presId="urn:microsoft.com/office/officeart/2005/8/layout/default"/>
    <dgm:cxn modelId="{896011C8-26B9-1A42-8F50-D67C346740CE}" type="presParOf" srcId="{3F65F662-1D9F-8B40-9261-F0C4F3D9D7F8}" destId="{91E5B50E-AC6D-EA44-920D-641BAD7DE954}" srcOrd="9" destOrd="0" presId="urn:microsoft.com/office/officeart/2005/8/layout/default"/>
    <dgm:cxn modelId="{690D45EB-77B7-CD43-B985-12E737463EB4}" type="presParOf" srcId="{3F65F662-1D9F-8B40-9261-F0C4F3D9D7F8}" destId="{26400EC4-2E59-E742-968D-FA6A9F1D2D6E}"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E55826-F14D-D546-B6B7-0030BD225A35}">
      <dsp:nvSpPr>
        <dsp:cNvPr id="0" name=""/>
        <dsp:cNvSpPr/>
      </dsp:nvSpPr>
      <dsp:spPr>
        <a:xfrm>
          <a:off x="362021" y="601"/>
          <a:ext cx="3221558" cy="193293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Abdominal obesity: Waist circumference </a:t>
          </a:r>
          <a:r>
            <a:rPr lang="en-US" sz="2300" u="sng" kern="1200" dirty="0"/>
            <a:t>&gt;</a:t>
          </a:r>
          <a:r>
            <a:rPr lang="en-US" sz="2300" kern="1200" dirty="0"/>
            <a:t>102 cm (</a:t>
          </a:r>
          <a:r>
            <a:rPr lang="en-US" sz="2300" u="sng" kern="1200" dirty="0"/>
            <a:t>&gt;</a:t>
          </a:r>
          <a:r>
            <a:rPr lang="en-US" sz="2300" kern="1200" dirty="0"/>
            <a:t>40 inches) in men, </a:t>
          </a:r>
          <a:r>
            <a:rPr lang="en-US" sz="2300" u="sng" kern="1200" dirty="0"/>
            <a:t>&gt;</a:t>
          </a:r>
          <a:r>
            <a:rPr lang="en-US" sz="2300" kern="1200" dirty="0"/>
            <a:t>89 cm (</a:t>
          </a:r>
          <a:r>
            <a:rPr lang="en-US" sz="2300" u="sng" kern="1200" dirty="0"/>
            <a:t>&gt;</a:t>
          </a:r>
          <a:r>
            <a:rPr lang="en-US" sz="2300" kern="1200" dirty="0"/>
            <a:t>35 inches) in women</a:t>
          </a:r>
        </a:p>
      </dsp:txBody>
      <dsp:txXfrm>
        <a:off x="362021" y="601"/>
        <a:ext cx="3221558" cy="1932934"/>
      </dsp:txXfrm>
    </dsp:sp>
    <dsp:sp modelId="{E898DC80-6FDA-1044-B1C5-E2861B5574C9}">
      <dsp:nvSpPr>
        <dsp:cNvPr id="0" name=""/>
        <dsp:cNvSpPr/>
      </dsp:nvSpPr>
      <dsp:spPr>
        <a:xfrm>
          <a:off x="3905735" y="601"/>
          <a:ext cx="3221558" cy="193293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Hypertriglyceridemia: Blood triglycerides </a:t>
          </a:r>
          <a:r>
            <a:rPr lang="en-US" sz="2300" u="sng" kern="1200" dirty="0"/>
            <a:t>&gt;</a:t>
          </a:r>
          <a:r>
            <a:rPr lang="en-US" sz="2300" kern="1200" dirty="0"/>
            <a:t>150 mg/dL (or on triglyceride-lowering medication)</a:t>
          </a:r>
        </a:p>
      </dsp:txBody>
      <dsp:txXfrm>
        <a:off x="3905735" y="601"/>
        <a:ext cx="3221558" cy="1932934"/>
      </dsp:txXfrm>
    </dsp:sp>
    <dsp:sp modelId="{0D4C1A2E-BCFD-7F4E-B7BF-36DD5A8C37F5}">
      <dsp:nvSpPr>
        <dsp:cNvPr id="0" name=""/>
        <dsp:cNvSpPr/>
      </dsp:nvSpPr>
      <dsp:spPr>
        <a:xfrm>
          <a:off x="7449449" y="601"/>
          <a:ext cx="3221558" cy="193293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Low high-density lipoprotein cholesterol: Blood HDL cholesterol &lt;40 mg/dL in men, &lt;50 mg/dL in women or treated for abnormality</a:t>
          </a:r>
        </a:p>
      </dsp:txBody>
      <dsp:txXfrm>
        <a:off x="7449449" y="601"/>
        <a:ext cx="3221558" cy="1932934"/>
      </dsp:txXfrm>
    </dsp:sp>
    <dsp:sp modelId="{52AACE42-5D14-1E4B-A927-755A7377BDCC}">
      <dsp:nvSpPr>
        <dsp:cNvPr id="0" name=""/>
        <dsp:cNvSpPr/>
      </dsp:nvSpPr>
      <dsp:spPr>
        <a:xfrm>
          <a:off x="2133878" y="2255692"/>
          <a:ext cx="3221558" cy="193293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High blood pressure: BP </a:t>
          </a:r>
          <a:r>
            <a:rPr lang="en-US" sz="2300" u="sng" kern="1200" dirty="0"/>
            <a:t>&gt;</a:t>
          </a:r>
          <a:r>
            <a:rPr lang="en-US" sz="2300" kern="1200" dirty="0"/>
            <a:t>130/85 mmHg or already diagnosed with hypertension</a:t>
          </a:r>
        </a:p>
      </dsp:txBody>
      <dsp:txXfrm>
        <a:off x="2133878" y="2255692"/>
        <a:ext cx="3221558" cy="1932934"/>
      </dsp:txXfrm>
    </dsp:sp>
    <dsp:sp modelId="{9815B273-D135-EF49-B00B-47D836691F26}">
      <dsp:nvSpPr>
        <dsp:cNvPr id="0" name=""/>
        <dsp:cNvSpPr/>
      </dsp:nvSpPr>
      <dsp:spPr>
        <a:xfrm>
          <a:off x="5677592" y="2255692"/>
          <a:ext cx="3221558" cy="1932934"/>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High fasting glucose: Blood glucose </a:t>
          </a:r>
          <a:r>
            <a:rPr lang="en-US" sz="2300" u="sng" kern="1200" dirty="0"/>
            <a:t>&gt;</a:t>
          </a:r>
          <a:r>
            <a:rPr lang="en-US" sz="2300" kern="1200" dirty="0"/>
            <a:t>110 mg/dL or treated for diabetes</a:t>
          </a:r>
        </a:p>
      </dsp:txBody>
      <dsp:txXfrm>
        <a:off x="5677592" y="2255692"/>
        <a:ext cx="3221558" cy="19329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E2E698-9D83-D54D-95A2-7C997652A35B}">
      <dsp:nvSpPr>
        <dsp:cNvPr id="0" name=""/>
        <dsp:cNvSpPr/>
      </dsp:nvSpPr>
      <dsp:spPr>
        <a:xfrm>
          <a:off x="0" y="1758"/>
          <a:ext cx="532737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EA85AF5-4D01-BA42-8252-2BDFA833B589}">
      <dsp:nvSpPr>
        <dsp:cNvPr id="0" name=""/>
        <dsp:cNvSpPr/>
      </dsp:nvSpPr>
      <dsp:spPr>
        <a:xfrm>
          <a:off x="0" y="1758"/>
          <a:ext cx="1065474" cy="1199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dirty="0"/>
            <a:t>Age</a:t>
          </a:r>
        </a:p>
      </dsp:txBody>
      <dsp:txXfrm>
        <a:off x="0" y="1758"/>
        <a:ext cx="1065474" cy="1199306"/>
      </dsp:txXfrm>
    </dsp:sp>
    <dsp:sp modelId="{31E5C703-C5A1-9042-AA2B-25C68A615F8A}">
      <dsp:nvSpPr>
        <dsp:cNvPr id="0" name=""/>
        <dsp:cNvSpPr/>
      </dsp:nvSpPr>
      <dsp:spPr>
        <a:xfrm>
          <a:off x="1145385" y="56219"/>
          <a:ext cx="4181987" cy="10892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kumimoji="1" lang="en-US" sz="1500" kern="1200" dirty="0"/>
            <a:t>The prevalence of metabolic syndrome increases with age, affecting less than 10% of people in their 20s and 40% of people in their 60s. </a:t>
          </a:r>
          <a:endParaRPr lang="en-US" sz="1500" kern="1200" dirty="0"/>
        </a:p>
      </dsp:txBody>
      <dsp:txXfrm>
        <a:off x="1145385" y="56219"/>
        <a:ext cx="4181987" cy="1089213"/>
      </dsp:txXfrm>
    </dsp:sp>
    <dsp:sp modelId="{D53DD687-9DB9-2F4C-8DC5-CD4A23BD6809}">
      <dsp:nvSpPr>
        <dsp:cNvPr id="0" name=""/>
        <dsp:cNvSpPr/>
      </dsp:nvSpPr>
      <dsp:spPr>
        <a:xfrm>
          <a:off x="1065474" y="1145432"/>
          <a:ext cx="4261898"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4C9F58E9-F82D-D942-8FE1-202A0B7841BE}">
      <dsp:nvSpPr>
        <dsp:cNvPr id="0" name=""/>
        <dsp:cNvSpPr/>
      </dsp:nvSpPr>
      <dsp:spPr>
        <a:xfrm>
          <a:off x="0" y="1201064"/>
          <a:ext cx="5327373"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5CD1FDF2-3731-0646-A481-DD6186EBE86A}">
      <dsp:nvSpPr>
        <dsp:cNvPr id="0" name=""/>
        <dsp:cNvSpPr/>
      </dsp:nvSpPr>
      <dsp:spPr>
        <a:xfrm>
          <a:off x="0" y="1201064"/>
          <a:ext cx="1065474" cy="1199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kumimoji="1" lang="en-US" sz="1100" kern="1200" dirty="0"/>
            <a:t>Race</a:t>
          </a:r>
        </a:p>
        <a:p>
          <a:pPr marL="0" lvl="0" indent="0" algn="l" defTabSz="488950">
            <a:lnSpc>
              <a:spcPct val="90000"/>
            </a:lnSpc>
            <a:spcBef>
              <a:spcPct val="0"/>
            </a:spcBef>
            <a:spcAft>
              <a:spcPct val="35000"/>
            </a:spcAft>
            <a:buNone/>
          </a:pPr>
          <a:endParaRPr kumimoji="1" lang="en-US" sz="1100" kern="1200" dirty="0"/>
        </a:p>
        <a:p>
          <a:pPr marL="0" lvl="0" indent="0" algn="l" defTabSz="488950">
            <a:lnSpc>
              <a:spcPct val="90000"/>
            </a:lnSpc>
            <a:spcBef>
              <a:spcPct val="0"/>
            </a:spcBef>
            <a:spcAft>
              <a:spcPct val="35000"/>
            </a:spcAft>
            <a:buNone/>
          </a:pPr>
          <a:endParaRPr kumimoji="1" lang="en-US" sz="1100" kern="1200" dirty="0"/>
        </a:p>
        <a:p>
          <a:pPr marL="0" lvl="0" indent="0" algn="l" defTabSz="488950">
            <a:lnSpc>
              <a:spcPct val="90000"/>
            </a:lnSpc>
            <a:spcBef>
              <a:spcPct val="0"/>
            </a:spcBef>
            <a:spcAft>
              <a:spcPct val="35000"/>
            </a:spcAft>
            <a:buNone/>
          </a:pPr>
          <a:endParaRPr kumimoji="1" lang="en-US" sz="1100" kern="1200" dirty="0"/>
        </a:p>
        <a:p>
          <a:pPr marL="0" lvl="0" indent="0" algn="l" defTabSz="488950">
            <a:lnSpc>
              <a:spcPct val="90000"/>
            </a:lnSpc>
            <a:spcBef>
              <a:spcPct val="0"/>
            </a:spcBef>
            <a:spcAft>
              <a:spcPct val="35000"/>
            </a:spcAft>
            <a:buNone/>
          </a:pPr>
          <a:endParaRPr kumimoji="1" lang="en-US" sz="1100" kern="1200" dirty="0"/>
        </a:p>
        <a:p>
          <a:pPr marL="0" lvl="0" indent="0" algn="l" defTabSz="488950">
            <a:lnSpc>
              <a:spcPct val="90000"/>
            </a:lnSpc>
            <a:spcBef>
              <a:spcPct val="0"/>
            </a:spcBef>
            <a:spcAft>
              <a:spcPct val="35000"/>
            </a:spcAft>
            <a:buNone/>
          </a:pPr>
          <a:endParaRPr lang="en-US" sz="1100" kern="1200" dirty="0"/>
        </a:p>
      </dsp:txBody>
      <dsp:txXfrm>
        <a:off x="0" y="1201064"/>
        <a:ext cx="1065474" cy="1199306"/>
      </dsp:txXfrm>
    </dsp:sp>
    <dsp:sp modelId="{2BE0C7C8-117A-C740-9565-F1E4C31DE493}">
      <dsp:nvSpPr>
        <dsp:cNvPr id="0" name=""/>
        <dsp:cNvSpPr/>
      </dsp:nvSpPr>
      <dsp:spPr>
        <a:xfrm>
          <a:off x="1145385" y="1255525"/>
          <a:ext cx="4181987" cy="10892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kumimoji="1" lang="en-US" sz="1500" kern="1200" dirty="0"/>
            <a:t>Metabolic syndrome is generally more common among blacks and Mexican-Americans than among Caucasians.</a:t>
          </a:r>
          <a:endParaRPr lang="en-US" sz="1500" kern="1200" dirty="0"/>
        </a:p>
      </dsp:txBody>
      <dsp:txXfrm>
        <a:off x="1145385" y="1255525"/>
        <a:ext cx="4181987" cy="1089213"/>
      </dsp:txXfrm>
    </dsp:sp>
    <dsp:sp modelId="{21CF488A-B068-564B-AE89-66DD6CD3FD6B}">
      <dsp:nvSpPr>
        <dsp:cNvPr id="0" name=""/>
        <dsp:cNvSpPr/>
      </dsp:nvSpPr>
      <dsp:spPr>
        <a:xfrm>
          <a:off x="1065474" y="2344739"/>
          <a:ext cx="4261898"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BBFA8B07-2ECF-A449-A399-7125C6F539F9}">
      <dsp:nvSpPr>
        <dsp:cNvPr id="0" name=""/>
        <dsp:cNvSpPr/>
      </dsp:nvSpPr>
      <dsp:spPr>
        <a:xfrm>
          <a:off x="0" y="2400371"/>
          <a:ext cx="532737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A33BE65F-5BA4-AC4D-89A2-56227A25D6F6}">
      <dsp:nvSpPr>
        <dsp:cNvPr id="0" name=""/>
        <dsp:cNvSpPr/>
      </dsp:nvSpPr>
      <dsp:spPr>
        <a:xfrm>
          <a:off x="0" y="2400371"/>
          <a:ext cx="1065474" cy="1199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dirty="0"/>
            <a:t>Obesity</a:t>
          </a:r>
        </a:p>
      </dsp:txBody>
      <dsp:txXfrm>
        <a:off x="0" y="2400371"/>
        <a:ext cx="1065474" cy="1199306"/>
      </dsp:txXfrm>
    </dsp:sp>
    <dsp:sp modelId="{CDD23A35-BA5D-EC49-8585-2BC8C405E5B7}">
      <dsp:nvSpPr>
        <dsp:cNvPr id="0" name=""/>
        <dsp:cNvSpPr/>
      </dsp:nvSpPr>
      <dsp:spPr>
        <a:xfrm>
          <a:off x="1145385" y="2454831"/>
          <a:ext cx="4181987" cy="10892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kumimoji="1" lang="en-US" sz="1500" kern="1200" dirty="0"/>
            <a:t>A body mass index (BMI) greater than 25 increases your risk of metabolic syndrome and abdominal obesity increase the risk of MS. Abdominal obesity refers to having an apple shape rather than a pear</a:t>
          </a:r>
          <a:endParaRPr lang="en-US" sz="1500" kern="1200" dirty="0"/>
        </a:p>
      </dsp:txBody>
      <dsp:txXfrm>
        <a:off x="1145385" y="2454831"/>
        <a:ext cx="4181987" cy="1089213"/>
      </dsp:txXfrm>
    </dsp:sp>
    <dsp:sp modelId="{7B695C77-ACB2-BF49-B2E6-D3B71A924096}">
      <dsp:nvSpPr>
        <dsp:cNvPr id="0" name=""/>
        <dsp:cNvSpPr/>
      </dsp:nvSpPr>
      <dsp:spPr>
        <a:xfrm>
          <a:off x="1065474" y="3544045"/>
          <a:ext cx="4261898"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A0C6D8-8AFC-1D46-B931-9E849343FABD}">
      <dsp:nvSpPr>
        <dsp:cNvPr id="0" name=""/>
        <dsp:cNvSpPr/>
      </dsp:nvSpPr>
      <dsp:spPr>
        <a:xfrm>
          <a:off x="0" y="0"/>
          <a:ext cx="532737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79CE379-A0C8-A147-B491-F5F40BAEE9F8}">
      <dsp:nvSpPr>
        <dsp:cNvPr id="0" name=""/>
        <dsp:cNvSpPr/>
      </dsp:nvSpPr>
      <dsp:spPr>
        <a:xfrm>
          <a:off x="0" y="0"/>
          <a:ext cx="1065474" cy="1800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kumimoji="1" lang="en-US" sz="2000" kern="1200"/>
            <a:t>History of Diabetes</a:t>
          </a:r>
          <a:endParaRPr lang="en-US" sz="2000" kern="1200"/>
        </a:p>
      </dsp:txBody>
      <dsp:txXfrm>
        <a:off x="0" y="0"/>
        <a:ext cx="1065474" cy="1800717"/>
      </dsp:txXfrm>
    </dsp:sp>
    <dsp:sp modelId="{C1B0B1E8-B15A-524D-9D90-064D430750A8}">
      <dsp:nvSpPr>
        <dsp:cNvPr id="0" name=""/>
        <dsp:cNvSpPr/>
      </dsp:nvSpPr>
      <dsp:spPr>
        <a:xfrm>
          <a:off x="1145385" y="81770"/>
          <a:ext cx="4181987" cy="16354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kumimoji="1" lang="en-US" sz="1800" kern="1200"/>
            <a:t>Having a family history of type 2 diabetes or diabetes during pregnancy (gestational diabetes) increases the risk for developing metabolic syndrome. </a:t>
          </a:r>
          <a:endParaRPr lang="en-US" sz="1800" kern="1200"/>
        </a:p>
      </dsp:txBody>
      <dsp:txXfrm>
        <a:off x="1145385" y="81770"/>
        <a:ext cx="4181987" cy="1635417"/>
      </dsp:txXfrm>
    </dsp:sp>
    <dsp:sp modelId="{032440F4-9A74-434A-80CA-C788D290543C}">
      <dsp:nvSpPr>
        <dsp:cNvPr id="0" name=""/>
        <dsp:cNvSpPr/>
      </dsp:nvSpPr>
      <dsp:spPr>
        <a:xfrm>
          <a:off x="1065474" y="1717188"/>
          <a:ext cx="4261898"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ADD704DE-FEDB-354E-AFA9-CAD821177AA2}">
      <dsp:nvSpPr>
        <dsp:cNvPr id="0" name=""/>
        <dsp:cNvSpPr/>
      </dsp:nvSpPr>
      <dsp:spPr>
        <a:xfrm>
          <a:off x="0" y="1800717"/>
          <a:ext cx="532737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1C91D9A-07E4-BE49-B9B2-1EB7FF551E05}">
      <dsp:nvSpPr>
        <dsp:cNvPr id="0" name=""/>
        <dsp:cNvSpPr/>
      </dsp:nvSpPr>
      <dsp:spPr>
        <a:xfrm>
          <a:off x="0" y="1800717"/>
          <a:ext cx="1065474" cy="1800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kumimoji="1" lang="en-US" sz="2000" kern="1200"/>
            <a:t>Other Diseases</a:t>
          </a:r>
          <a:endParaRPr lang="en-US" sz="2000" kern="1200"/>
        </a:p>
      </dsp:txBody>
      <dsp:txXfrm>
        <a:off x="0" y="1800717"/>
        <a:ext cx="1065474" cy="1800717"/>
      </dsp:txXfrm>
    </dsp:sp>
    <dsp:sp modelId="{2EE47DD8-50F9-9C46-BDBE-FFCF6B0638DD}">
      <dsp:nvSpPr>
        <dsp:cNvPr id="0" name=""/>
        <dsp:cNvSpPr/>
      </dsp:nvSpPr>
      <dsp:spPr>
        <a:xfrm>
          <a:off x="1145385" y="1882488"/>
          <a:ext cx="4181987" cy="16354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kumimoji="1" lang="en-US" sz="1800" kern="1200"/>
            <a:t>A diagnosis of hypertension, cardiovascular disease (CVD) or polycystic ovary syndrome                (a hormonal disorder in which a woman’s body produces an excess of male hormones) also increases the risk for metabolic syndrome.</a:t>
          </a:r>
          <a:endParaRPr lang="en-US" sz="1800" kern="1200"/>
        </a:p>
      </dsp:txBody>
      <dsp:txXfrm>
        <a:off x="1145385" y="1882488"/>
        <a:ext cx="4181987" cy="1635417"/>
      </dsp:txXfrm>
    </dsp:sp>
    <dsp:sp modelId="{B7FF140D-810F-F34A-986E-F1D3F48095BB}">
      <dsp:nvSpPr>
        <dsp:cNvPr id="0" name=""/>
        <dsp:cNvSpPr/>
      </dsp:nvSpPr>
      <dsp:spPr>
        <a:xfrm>
          <a:off x="1065474" y="3517906"/>
          <a:ext cx="4261898"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FF092-8F4C-6F43-A018-1E6607FCAC3F}">
      <dsp:nvSpPr>
        <dsp:cNvPr id="0" name=""/>
        <dsp:cNvSpPr/>
      </dsp:nvSpPr>
      <dsp:spPr>
        <a:xfrm>
          <a:off x="50" y="32802"/>
          <a:ext cx="4829320" cy="1411249"/>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ctr" defTabSz="1377950">
            <a:lnSpc>
              <a:spcPct val="90000"/>
            </a:lnSpc>
            <a:spcBef>
              <a:spcPct val="0"/>
            </a:spcBef>
            <a:spcAft>
              <a:spcPct val="35000"/>
            </a:spcAft>
            <a:buNone/>
          </a:pPr>
          <a:r>
            <a:rPr lang="en-US" sz="3100" kern="1200"/>
            <a:t>Increased prevalence of MetS and components</a:t>
          </a:r>
        </a:p>
      </dsp:txBody>
      <dsp:txXfrm>
        <a:off x="50" y="32802"/>
        <a:ext cx="4829320" cy="1411249"/>
      </dsp:txXfrm>
    </dsp:sp>
    <dsp:sp modelId="{E1BAF7D1-9E23-5743-B615-9CDCD3F67A89}">
      <dsp:nvSpPr>
        <dsp:cNvPr id="0" name=""/>
        <dsp:cNvSpPr/>
      </dsp:nvSpPr>
      <dsp:spPr>
        <a:xfrm>
          <a:off x="50" y="1444052"/>
          <a:ext cx="4829320" cy="2637945"/>
        </a:xfrm>
        <a:prstGeom prst="rect">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a:lnSpc>
              <a:spcPct val="90000"/>
            </a:lnSpc>
            <a:spcBef>
              <a:spcPct val="0"/>
            </a:spcBef>
            <a:spcAft>
              <a:spcPct val="15000"/>
            </a:spcAft>
            <a:buChar char="•"/>
          </a:pPr>
          <a:r>
            <a:rPr lang="en-US" sz="3100" kern="1200"/>
            <a:t>Overweight and obesity</a:t>
          </a:r>
        </a:p>
        <a:p>
          <a:pPr marL="285750" lvl="1" indent="-285750" algn="l" defTabSz="1377950">
            <a:lnSpc>
              <a:spcPct val="90000"/>
            </a:lnSpc>
            <a:spcBef>
              <a:spcPct val="0"/>
            </a:spcBef>
            <a:spcAft>
              <a:spcPct val="15000"/>
            </a:spcAft>
            <a:buChar char="•"/>
          </a:pPr>
          <a:r>
            <a:rPr lang="en-US" sz="3100" kern="1200"/>
            <a:t>Hyperglycemia</a:t>
          </a:r>
        </a:p>
        <a:p>
          <a:pPr marL="285750" lvl="1" indent="-285750" algn="l" defTabSz="1377950">
            <a:lnSpc>
              <a:spcPct val="90000"/>
            </a:lnSpc>
            <a:spcBef>
              <a:spcPct val="0"/>
            </a:spcBef>
            <a:spcAft>
              <a:spcPct val="15000"/>
            </a:spcAft>
            <a:buChar char="•"/>
          </a:pPr>
          <a:r>
            <a:rPr lang="en-US" sz="3100" kern="1200"/>
            <a:t>Hypertension</a:t>
          </a:r>
        </a:p>
        <a:p>
          <a:pPr marL="285750" lvl="1" indent="-285750" algn="l" defTabSz="1377950">
            <a:lnSpc>
              <a:spcPct val="90000"/>
            </a:lnSpc>
            <a:spcBef>
              <a:spcPct val="0"/>
            </a:spcBef>
            <a:spcAft>
              <a:spcPct val="15000"/>
            </a:spcAft>
            <a:buChar char="•"/>
          </a:pPr>
          <a:r>
            <a:rPr lang="en-US" sz="3100" kern="1200"/>
            <a:t>Hyperlipidemia</a:t>
          </a:r>
        </a:p>
        <a:p>
          <a:pPr marL="285750" lvl="1" indent="-285750" algn="l" defTabSz="1377950">
            <a:lnSpc>
              <a:spcPct val="90000"/>
            </a:lnSpc>
            <a:spcBef>
              <a:spcPct val="0"/>
            </a:spcBef>
            <a:spcAft>
              <a:spcPct val="15000"/>
            </a:spcAft>
            <a:buChar char="•"/>
          </a:pPr>
          <a:r>
            <a:rPr lang="en-US" sz="3100" kern="1200"/>
            <a:t>Smoking</a:t>
          </a:r>
        </a:p>
      </dsp:txBody>
      <dsp:txXfrm>
        <a:off x="50" y="1444052"/>
        <a:ext cx="4829320" cy="2637945"/>
      </dsp:txXfrm>
    </dsp:sp>
    <dsp:sp modelId="{F6BF618B-1690-8D49-BF6B-D71D481500BC}">
      <dsp:nvSpPr>
        <dsp:cNvPr id="0" name=""/>
        <dsp:cNvSpPr/>
      </dsp:nvSpPr>
      <dsp:spPr>
        <a:xfrm>
          <a:off x="5505475" y="32802"/>
          <a:ext cx="4829320" cy="1411249"/>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ctr" defTabSz="1377950">
            <a:lnSpc>
              <a:spcPct val="90000"/>
            </a:lnSpc>
            <a:spcBef>
              <a:spcPct val="0"/>
            </a:spcBef>
            <a:spcAft>
              <a:spcPct val="35000"/>
            </a:spcAft>
            <a:buNone/>
          </a:pPr>
          <a:r>
            <a:rPr lang="en-US" sz="3100" kern="1200" dirty="0"/>
            <a:t>Increased morbidity and mortality compared to general population</a:t>
          </a:r>
        </a:p>
      </dsp:txBody>
      <dsp:txXfrm>
        <a:off x="5505475" y="32802"/>
        <a:ext cx="4829320" cy="1411249"/>
      </dsp:txXfrm>
    </dsp:sp>
    <dsp:sp modelId="{EBC73A7A-05EE-2F4E-ACF9-36141E3F337D}">
      <dsp:nvSpPr>
        <dsp:cNvPr id="0" name=""/>
        <dsp:cNvSpPr/>
      </dsp:nvSpPr>
      <dsp:spPr>
        <a:xfrm>
          <a:off x="5505475" y="1444052"/>
          <a:ext cx="4829320" cy="2637945"/>
        </a:xfrm>
        <a:prstGeom prst="rect">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a:lnSpc>
              <a:spcPct val="90000"/>
            </a:lnSpc>
            <a:spcBef>
              <a:spcPct val="0"/>
            </a:spcBef>
            <a:spcAft>
              <a:spcPct val="15000"/>
            </a:spcAft>
            <a:buChar char="•"/>
          </a:pPr>
          <a:r>
            <a:rPr lang="en-US" sz="3100" kern="1200" dirty="0"/>
            <a:t>Life expectancy = shorter by 20%</a:t>
          </a:r>
        </a:p>
        <a:p>
          <a:pPr marL="285750" lvl="1" indent="-285750" algn="l" defTabSz="1377950">
            <a:lnSpc>
              <a:spcPct val="90000"/>
            </a:lnSpc>
            <a:spcBef>
              <a:spcPct val="0"/>
            </a:spcBef>
            <a:spcAft>
              <a:spcPct val="15000"/>
            </a:spcAft>
            <a:buChar char="•"/>
          </a:pPr>
          <a:r>
            <a:rPr lang="en-US" sz="3100" kern="1200" dirty="0"/>
            <a:t>Higher risk of death</a:t>
          </a:r>
        </a:p>
      </dsp:txBody>
      <dsp:txXfrm>
        <a:off x="5505475" y="1444052"/>
        <a:ext cx="4829320" cy="26379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1396EF-6B55-4FFE-899B-C03D976F83EE}">
      <dsp:nvSpPr>
        <dsp:cNvPr id="0" name=""/>
        <dsp:cNvSpPr/>
      </dsp:nvSpPr>
      <dsp:spPr>
        <a:xfrm>
          <a:off x="0" y="725"/>
          <a:ext cx="7240146" cy="169775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77A6D0-F283-4F87-8AA4-C986990609A9}">
      <dsp:nvSpPr>
        <dsp:cNvPr id="0" name=""/>
        <dsp:cNvSpPr/>
      </dsp:nvSpPr>
      <dsp:spPr>
        <a:xfrm>
          <a:off x="513571" y="382720"/>
          <a:ext cx="933766" cy="93376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DBEBF0D-4952-4CC4-8EE5-35AACC72A786}">
      <dsp:nvSpPr>
        <dsp:cNvPr id="0" name=""/>
        <dsp:cNvSpPr/>
      </dsp:nvSpPr>
      <dsp:spPr>
        <a:xfrm>
          <a:off x="1960909" y="725"/>
          <a:ext cx="5279236" cy="16977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79" tIns="179679" rIns="179679" bIns="179679" numCol="1" spcCol="1270" anchor="ctr" anchorCtr="0">
          <a:noAutofit/>
        </a:bodyPr>
        <a:lstStyle/>
        <a:p>
          <a:pPr marL="0" lvl="0" indent="0" algn="l" defTabSz="1111250">
            <a:lnSpc>
              <a:spcPct val="100000"/>
            </a:lnSpc>
            <a:spcBef>
              <a:spcPct val="0"/>
            </a:spcBef>
            <a:spcAft>
              <a:spcPct val="35000"/>
            </a:spcAft>
            <a:buNone/>
          </a:pPr>
          <a:r>
            <a:rPr lang="en-US" sz="2500" kern="1200" dirty="0"/>
            <a:t>Evaluate modifiable risk factors at baseline and at intervals after antipsychotics are prescribed</a:t>
          </a:r>
        </a:p>
      </dsp:txBody>
      <dsp:txXfrm>
        <a:off x="1960909" y="725"/>
        <a:ext cx="5279236" cy="1697756"/>
      </dsp:txXfrm>
    </dsp:sp>
    <dsp:sp modelId="{523431FC-702B-40F5-BB2C-66B4AD97F722}">
      <dsp:nvSpPr>
        <dsp:cNvPr id="0" name=""/>
        <dsp:cNvSpPr/>
      </dsp:nvSpPr>
      <dsp:spPr>
        <a:xfrm>
          <a:off x="0" y="2122921"/>
          <a:ext cx="7240146" cy="169775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5CD0BB-6033-407E-A1A8-3581347ABC85}">
      <dsp:nvSpPr>
        <dsp:cNvPr id="0" name=""/>
        <dsp:cNvSpPr/>
      </dsp:nvSpPr>
      <dsp:spPr>
        <a:xfrm>
          <a:off x="513571" y="2504916"/>
          <a:ext cx="933766" cy="93376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C937CA9-44D4-4A94-A4F2-27764C8D6493}">
      <dsp:nvSpPr>
        <dsp:cNvPr id="0" name=""/>
        <dsp:cNvSpPr/>
      </dsp:nvSpPr>
      <dsp:spPr>
        <a:xfrm>
          <a:off x="1960909" y="2122921"/>
          <a:ext cx="5279236" cy="16977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79" tIns="179679" rIns="179679" bIns="179679" numCol="1" spcCol="1270" anchor="ctr" anchorCtr="0">
          <a:noAutofit/>
        </a:bodyPr>
        <a:lstStyle/>
        <a:p>
          <a:pPr marL="0" lvl="0" indent="0" algn="l" defTabSz="1111250">
            <a:lnSpc>
              <a:spcPct val="100000"/>
            </a:lnSpc>
            <a:spcBef>
              <a:spcPct val="0"/>
            </a:spcBef>
            <a:spcAft>
              <a:spcPct val="35000"/>
            </a:spcAft>
            <a:buNone/>
          </a:pPr>
          <a:r>
            <a:rPr lang="en-US" sz="2500" kern="1200"/>
            <a:t>Encourage tobacco cessation</a:t>
          </a:r>
        </a:p>
      </dsp:txBody>
      <dsp:txXfrm>
        <a:off x="1960909" y="2122921"/>
        <a:ext cx="5279236" cy="1697756"/>
      </dsp:txXfrm>
    </dsp:sp>
    <dsp:sp modelId="{DA2A4AC4-20E7-40E4-962A-57D9B406E75E}">
      <dsp:nvSpPr>
        <dsp:cNvPr id="0" name=""/>
        <dsp:cNvSpPr/>
      </dsp:nvSpPr>
      <dsp:spPr>
        <a:xfrm>
          <a:off x="0" y="4245117"/>
          <a:ext cx="7240146" cy="169775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728B5F-71C7-4E51-8BD1-C5CBC8A634BA}">
      <dsp:nvSpPr>
        <dsp:cNvPr id="0" name=""/>
        <dsp:cNvSpPr/>
      </dsp:nvSpPr>
      <dsp:spPr>
        <a:xfrm>
          <a:off x="513571" y="4627112"/>
          <a:ext cx="933766" cy="93376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3932D2-60E0-464E-8D44-198F51ACABDC}">
      <dsp:nvSpPr>
        <dsp:cNvPr id="0" name=""/>
        <dsp:cNvSpPr/>
      </dsp:nvSpPr>
      <dsp:spPr>
        <a:xfrm>
          <a:off x="1960909" y="4245117"/>
          <a:ext cx="5279236" cy="16977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79" tIns="179679" rIns="179679" bIns="179679" numCol="1" spcCol="1270" anchor="ctr" anchorCtr="0">
          <a:noAutofit/>
        </a:bodyPr>
        <a:lstStyle/>
        <a:p>
          <a:pPr marL="0" lvl="0" indent="0" algn="l" defTabSz="1111250">
            <a:lnSpc>
              <a:spcPct val="100000"/>
            </a:lnSpc>
            <a:spcBef>
              <a:spcPct val="0"/>
            </a:spcBef>
            <a:spcAft>
              <a:spcPct val="35000"/>
            </a:spcAft>
            <a:buNone/>
          </a:pPr>
          <a:r>
            <a:rPr lang="en-US" sz="2500" kern="1200" dirty="0"/>
            <a:t>Improve access to care</a:t>
          </a:r>
        </a:p>
        <a:p>
          <a:pPr marL="0" lvl="0" indent="0" algn="l" defTabSz="1111250">
            <a:lnSpc>
              <a:spcPct val="100000"/>
            </a:lnSpc>
            <a:spcBef>
              <a:spcPct val="0"/>
            </a:spcBef>
            <a:spcAft>
              <a:spcPct val="35000"/>
            </a:spcAft>
            <a:buNone/>
          </a:pPr>
          <a:endParaRPr lang="en-US" sz="2500" kern="1200" dirty="0"/>
        </a:p>
        <a:p>
          <a:pPr marL="0" lvl="0" indent="0" algn="l" defTabSz="1111250">
            <a:spcBef>
              <a:spcPct val="0"/>
            </a:spcBef>
            <a:spcAft>
              <a:spcPct val="35000"/>
            </a:spcAft>
            <a:buNone/>
            <a:defRPr b="1"/>
          </a:pPr>
          <a:endParaRPr lang="en-US" sz="2500" kern="1200" dirty="0"/>
        </a:p>
      </dsp:txBody>
      <dsp:txXfrm>
        <a:off x="1960909" y="4245117"/>
        <a:ext cx="5279236" cy="169775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685CF-DBC8-6C42-B200-B0927EB2FE2B}">
      <dsp:nvSpPr>
        <dsp:cNvPr id="0" name=""/>
        <dsp:cNvSpPr/>
      </dsp:nvSpPr>
      <dsp:spPr>
        <a:xfrm>
          <a:off x="0" y="310634"/>
          <a:ext cx="11033029" cy="85527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a:t>Regular physical activity.</a:t>
          </a:r>
          <a:r>
            <a:rPr lang="en-US" sz="1700" kern="1200"/>
            <a:t> Health experts recommend getting at least 30 minutes of exercise, such as brisk walking, daily. But you don't have to do that activity all at once. Look for ways to increase activity any chance you get, such as walking instead of driving and using the stairs instead of an elevator.</a:t>
          </a:r>
        </a:p>
      </dsp:txBody>
      <dsp:txXfrm>
        <a:off x="41751" y="352385"/>
        <a:ext cx="10949527" cy="771768"/>
      </dsp:txXfrm>
    </dsp:sp>
    <dsp:sp modelId="{F05E2E45-DE45-5149-93E9-2BE9E3C3A789}">
      <dsp:nvSpPr>
        <dsp:cNvPr id="0" name=""/>
        <dsp:cNvSpPr/>
      </dsp:nvSpPr>
      <dsp:spPr>
        <a:xfrm>
          <a:off x="0" y="1214864"/>
          <a:ext cx="11033029" cy="85527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dirty="0"/>
            <a:t>Weight loss.</a:t>
          </a:r>
          <a:r>
            <a:rPr lang="en-US" sz="1700" kern="1200" dirty="0"/>
            <a:t> Losing 7% of body weight can reduce insulin resistance and blood pressure and decrease your risk of diabetes. In fact, any amount of weight loss is beneficial. It's also important to maintain weight loss. </a:t>
          </a:r>
        </a:p>
      </dsp:txBody>
      <dsp:txXfrm>
        <a:off x="41751" y="1256615"/>
        <a:ext cx="10949527" cy="771768"/>
      </dsp:txXfrm>
    </dsp:sp>
    <dsp:sp modelId="{7522C879-D7F1-1340-BE1E-FB82914FA7BC}">
      <dsp:nvSpPr>
        <dsp:cNvPr id="0" name=""/>
        <dsp:cNvSpPr/>
      </dsp:nvSpPr>
      <dsp:spPr>
        <a:xfrm>
          <a:off x="0" y="2119094"/>
          <a:ext cx="11033029" cy="85527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dirty="0"/>
            <a:t>Healthy diet.</a:t>
          </a:r>
          <a:r>
            <a:rPr lang="en-US" sz="1700" kern="1200" dirty="0"/>
            <a:t> Healthy-eating plans, such as the Dietary Approaches to Stop Hypertension (DASH) diet and the Mediterranean diet, emphasize eating vegetables, fruits, high-fiber whole grains and lean protein. Healthy-eating plans tend to recommend limiting sugar-sweetened beverages, alcohol, salt, sugar and fat, especially saturated fat and trans fat.</a:t>
          </a:r>
        </a:p>
      </dsp:txBody>
      <dsp:txXfrm>
        <a:off x="41751" y="2160845"/>
        <a:ext cx="10949527" cy="771768"/>
      </dsp:txXfrm>
    </dsp:sp>
    <dsp:sp modelId="{47D0ECE1-84B9-1840-A990-2FCEB8CD759A}">
      <dsp:nvSpPr>
        <dsp:cNvPr id="0" name=""/>
        <dsp:cNvSpPr/>
      </dsp:nvSpPr>
      <dsp:spPr>
        <a:xfrm>
          <a:off x="0" y="3023324"/>
          <a:ext cx="11033029" cy="85527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a:t>Reducing or managing stress.</a:t>
          </a:r>
          <a:r>
            <a:rPr lang="en-US" sz="1700" kern="1200"/>
            <a:t> Physical activity, meditation, yoga and other programs can help you handle stress and improve your emotional and physical health.</a:t>
          </a:r>
        </a:p>
      </dsp:txBody>
      <dsp:txXfrm>
        <a:off x="41751" y="3065075"/>
        <a:ext cx="10949527" cy="77176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D76EC1-2074-D045-9F6F-11BBBCF7756D}">
      <dsp:nvSpPr>
        <dsp:cNvPr id="0" name=""/>
        <dsp:cNvSpPr/>
      </dsp:nvSpPr>
      <dsp:spPr>
        <a:xfrm>
          <a:off x="0" y="107699"/>
          <a:ext cx="5623795" cy="725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Feelings of feelings of fear, anger, sadness, worry, numbness, or frustration</a:t>
          </a:r>
        </a:p>
      </dsp:txBody>
      <dsp:txXfrm>
        <a:off x="35411" y="143110"/>
        <a:ext cx="5552973" cy="654578"/>
      </dsp:txXfrm>
    </dsp:sp>
    <dsp:sp modelId="{7C89B0F4-33F0-4C4A-9BBC-3E88F6FD6ACD}">
      <dsp:nvSpPr>
        <dsp:cNvPr id="0" name=""/>
        <dsp:cNvSpPr/>
      </dsp:nvSpPr>
      <dsp:spPr>
        <a:xfrm>
          <a:off x="0" y="890699"/>
          <a:ext cx="5623795" cy="7254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Changes in appetite, energy, and activity levels</a:t>
          </a:r>
        </a:p>
      </dsp:txBody>
      <dsp:txXfrm>
        <a:off x="35411" y="926110"/>
        <a:ext cx="5552973" cy="654578"/>
      </dsp:txXfrm>
    </dsp:sp>
    <dsp:sp modelId="{6EB81DC1-A0DD-5B4D-8896-99125F94C12C}">
      <dsp:nvSpPr>
        <dsp:cNvPr id="0" name=""/>
        <dsp:cNvSpPr/>
      </dsp:nvSpPr>
      <dsp:spPr>
        <a:xfrm>
          <a:off x="0" y="1673699"/>
          <a:ext cx="5623795" cy="72540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Difficulty concentrating and making decisions</a:t>
          </a:r>
        </a:p>
      </dsp:txBody>
      <dsp:txXfrm>
        <a:off x="35411" y="1709110"/>
        <a:ext cx="5552973" cy="654578"/>
      </dsp:txXfrm>
    </dsp:sp>
    <dsp:sp modelId="{CDE581EA-FEB2-534C-9FC3-E4B198560301}">
      <dsp:nvSpPr>
        <dsp:cNvPr id="0" name=""/>
        <dsp:cNvSpPr/>
      </dsp:nvSpPr>
      <dsp:spPr>
        <a:xfrm>
          <a:off x="0" y="2456699"/>
          <a:ext cx="5623795" cy="7254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Difficulty sleeping or nightmares</a:t>
          </a:r>
        </a:p>
      </dsp:txBody>
      <dsp:txXfrm>
        <a:off x="35411" y="2492110"/>
        <a:ext cx="5552973" cy="654578"/>
      </dsp:txXfrm>
    </dsp:sp>
    <dsp:sp modelId="{3B31E6FC-1A17-4148-A313-C2B7E22B2F33}">
      <dsp:nvSpPr>
        <dsp:cNvPr id="0" name=""/>
        <dsp:cNvSpPr/>
      </dsp:nvSpPr>
      <dsp:spPr>
        <a:xfrm>
          <a:off x="0" y="3239699"/>
          <a:ext cx="5623795" cy="72540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Physical reactions, such as headaches, body pains, stomach problems, and skin rashes</a:t>
          </a:r>
        </a:p>
      </dsp:txBody>
      <dsp:txXfrm>
        <a:off x="35411" y="3275110"/>
        <a:ext cx="5552973" cy="654578"/>
      </dsp:txXfrm>
    </dsp:sp>
    <dsp:sp modelId="{A35B053B-3D65-1043-8FE8-7EC93DAFBFCF}">
      <dsp:nvSpPr>
        <dsp:cNvPr id="0" name=""/>
        <dsp:cNvSpPr/>
      </dsp:nvSpPr>
      <dsp:spPr>
        <a:xfrm>
          <a:off x="0" y="4022699"/>
          <a:ext cx="5623795" cy="725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Worsening of chronic health problems</a:t>
          </a:r>
        </a:p>
      </dsp:txBody>
      <dsp:txXfrm>
        <a:off x="35411" y="4058110"/>
        <a:ext cx="5552973" cy="654578"/>
      </dsp:txXfrm>
    </dsp:sp>
    <dsp:sp modelId="{EFC58E61-A586-934C-A19D-DB654DDE6D90}">
      <dsp:nvSpPr>
        <dsp:cNvPr id="0" name=""/>
        <dsp:cNvSpPr/>
      </dsp:nvSpPr>
      <dsp:spPr>
        <a:xfrm>
          <a:off x="0" y="4805699"/>
          <a:ext cx="5623795" cy="7254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Increased use of alcohol, tobacco, or other drugs</a:t>
          </a:r>
        </a:p>
      </dsp:txBody>
      <dsp:txXfrm>
        <a:off x="35411" y="4841110"/>
        <a:ext cx="5552973" cy="65457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FEF476-9C08-3F49-AE53-F1E2BCF017C8}">
      <dsp:nvSpPr>
        <dsp:cNvPr id="0" name=""/>
        <dsp:cNvSpPr/>
      </dsp:nvSpPr>
      <dsp:spPr>
        <a:xfrm>
          <a:off x="0" y="0"/>
          <a:ext cx="47243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E9D265-375E-AB48-B38D-12002867DDAD}">
      <dsp:nvSpPr>
        <dsp:cNvPr id="0" name=""/>
        <dsp:cNvSpPr/>
      </dsp:nvSpPr>
      <dsp:spPr>
        <a:xfrm>
          <a:off x="0" y="0"/>
          <a:ext cx="4724399" cy="1180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MetS puts patients at increased risk of infections from COVID-19</a:t>
          </a:r>
        </a:p>
      </dsp:txBody>
      <dsp:txXfrm>
        <a:off x="0" y="0"/>
        <a:ext cx="4724399" cy="1180315"/>
      </dsp:txXfrm>
    </dsp:sp>
    <dsp:sp modelId="{7737B82C-ADA8-AC49-ACDB-F35FEE4994C7}">
      <dsp:nvSpPr>
        <dsp:cNvPr id="0" name=""/>
        <dsp:cNvSpPr/>
      </dsp:nvSpPr>
      <dsp:spPr>
        <a:xfrm>
          <a:off x="0" y="1180315"/>
          <a:ext cx="47243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11838C-9221-8F45-B52F-613580278E2D}">
      <dsp:nvSpPr>
        <dsp:cNvPr id="0" name=""/>
        <dsp:cNvSpPr/>
      </dsp:nvSpPr>
      <dsp:spPr>
        <a:xfrm>
          <a:off x="0" y="1180315"/>
          <a:ext cx="4724399" cy="1180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MetS is related to worse outcomes in patients who develop COVID-19</a:t>
          </a:r>
        </a:p>
      </dsp:txBody>
      <dsp:txXfrm>
        <a:off x="0" y="1180315"/>
        <a:ext cx="4724399" cy="1180315"/>
      </dsp:txXfrm>
    </dsp:sp>
    <dsp:sp modelId="{11CC05DF-7F36-7C4A-B91F-E9058802F32E}">
      <dsp:nvSpPr>
        <dsp:cNvPr id="0" name=""/>
        <dsp:cNvSpPr/>
      </dsp:nvSpPr>
      <dsp:spPr>
        <a:xfrm>
          <a:off x="0" y="2360631"/>
          <a:ext cx="47243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F1A37B-258B-3144-BBB4-37709A621AC5}">
      <dsp:nvSpPr>
        <dsp:cNvPr id="0" name=""/>
        <dsp:cNvSpPr/>
      </dsp:nvSpPr>
      <dsp:spPr>
        <a:xfrm>
          <a:off x="0" y="2360631"/>
          <a:ext cx="4724399" cy="1180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Obesity and Diabetes are the most common comorbidities among cases of COVID-19</a:t>
          </a:r>
        </a:p>
      </dsp:txBody>
      <dsp:txXfrm>
        <a:off x="0" y="2360631"/>
        <a:ext cx="4724399" cy="1180315"/>
      </dsp:txXfrm>
    </dsp:sp>
    <dsp:sp modelId="{697BB69F-9D3B-9C47-8552-28AF9FEE5732}">
      <dsp:nvSpPr>
        <dsp:cNvPr id="0" name=""/>
        <dsp:cNvSpPr/>
      </dsp:nvSpPr>
      <dsp:spPr>
        <a:xfrm>
          <a:off x="0" y="3540948"/>
          <a:ext cx="47243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EFF85B-5984-0F41-B912-95E1C8075A5C}">
      <dsp:nvSpPr>
        <dsp:cNvPr id="0" name=""/>
        <dsp:cNvSpPr/>
      </dsp:nvSpPr>
      <dsp:spPr>
        <a:xfrm>
          <a:off x="0" y="3540947"/>
          <a:ext cx="4724399" cy="1180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CVD and hypertension have also been seen to influence progression and prognosis of COVID-19</a:t>
          </a:r>
        </a:p>
      </dsp:txBody>
      <dsp:txXfrm>
        <a:off x="0" y="3540947"/>
        <a:ext cx="4724399" cy="118031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3A5ED6-30C4-6649-963A-AAEEDFA9CBFC}">
      <dsp:nvSpPr>
        <dsp:cNvPr id="0" name=""/>
        <dsp:cNvSpPr/>
      </dsp:nvSpPr>
      <dsp:spPr>
        <a:xfrm>
          <a:off x="104963" y="775"/>
          <a:ext cx="3164037" cy="18984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Monitor risk</a:t>
          </a:r>
        </a:p>
      </dsp:txBody>
      <dsp:txXfrm>
        <a:off x="104963" y="775"/>
        <a:ext cx="3164037" cy="1898422"/>
      </dsp:txXfrm>
    </dsp:sp>
    <dsp:sp modelId="{2BABF7C5-2BEF-C94C-BEA8-442202F4CDF0}">
      <dsp:nvSpPr>
        <dsp:cNvPr id="0" name=""/>
        <dsp:cNvSpPr/>
      </dsp:nvSpPr>
      <dsp:spPr>
        <a:xfrm>
          <a:off x="3585404" y="775"/>
          <a:ext cx="3164037" cy="1898422"/>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Involve patients in monitoring key indicators (weight/circumference)</a:t>
          </a:r>
        </a:p>
      </dsp:txBody>
      <dsp:txXfrm>
        <a:off x="3585404" y="775"/>
        <a:ext cx="3164037" cy="1898422"/>
      </dsp:txXfrm>
    </dsp:sp>
    <dsp:sp modelId="{B63E8CEE-CD53-DE47-8FB5-637E59F35411}">
      <dsp:nvSpPr>
        <dsp:cNvPr id="0" name=""/>
        <dsp:cNvSpPr/>
      </dsp:nvSpPr>
      <dsp:spPr>
        <a:xfrm>
          <a:off x="7065846" y="775"/>
          <a:ext cx="3164037" cy="189842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Intervene if increased risk is observed</a:t>
          </a:r>
        </a:p>
      </dsp:txBody>
      <dsp:txXfrm>
        <a:off x="7065846" y="775"/>
        <a:ext cx="3164037" cy="1898422"/>
      </dsp:txXfrm>
    </dsp:sp>
    <dsp:sp modelId="{C72C33E3-9E11-D54D-86A7-B51F2F675995}">
      <dsp:nvSpPr>
        <dsp:cNvPr id="0" name=""/>
        <dsp:cNvSpPr/>
      </dsp:nvSpPr>
      <dsp:spPr>
        <a:xfrm>
          <a:off x="104963" y="2215601"/>
          <a:ext cx="3164037" cy="189842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Consult with PCP</a:t>
          </a:r>
        </a:p>
      </dsp:txBody>
      <dsp:txXfrm>
        <a:off x="104963" y="2215601"/>
        <a:ext cx="3164037" cy="1898422"/>
      </dsp:txXfrm>
    </dsp:sp>
    <dsp:sp modelId="{5B260F4B-D2FD-024A-8B85-96DBE805871E}">
      <dsp:nvSpPr>
        <dsp:cNvPr id="0" name=""/>
        <dsp:cNvSpPr/>
      </dsp:nvSpPr>
      <dsp:spPr>
        <a:xfrm>
          <a:off x="3585404" y="2215601"/>
          <a:ext cx="3164037" cy="189842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Ensure continuity of care</a:t>
          </a:r>
        </a:p>
      </dsp:txBody>
      <dsp:txXfrm>
        <a:off x="3585404" y="2215601"/>
        <a:ext cx="3164037" cy="1898422"/>
      </dsp:txXfrm>
    </dsp:sp>
    <dsp:sp modelId="{26400EC4-2E59-E742-968D-FA6A9F1D2D6E}">
      <dsp:nvSpPr>
        <dsp:cNvPr id="0" name=""/>
        <dsp:cNvSpPr/>
      </dsp:nvSpPr>
      <dsp:spPr>
        <a:xfrm>
          <a:off x="7065846" y="2215601"/>
          <a:ext cx="3164037" cy="18984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Others?</a:t>
          </a:r>
        </a:p>
      </dsp:txBody>
      <dsp:txXfrm>
        <a:off x="7065846" y="2215601"/>
        <a:ext cx="3164037" cy="189842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416E93-EFE3-D84B-B8E3-6D4CED5B58FC}" type="datetimeFigureOut">
              <a:rPr lang="en-US" smtClean="0"/>
              <a:t>8/13/21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C6715B-F391-E24F-A64B-2D74DFCBA067}" type="slidenum">
              <a:rPr lang="en-US" smtClean="0"/>
              <a:t>‹#›</a:t>
            </a:fld>
            <a:endParaRPr lang="en-US"/>
          </a:p>
        </p:txBody>
      </p:sp>
    </p:spTree>
    <p:extLst>
      <p:ext uri="{BB962C8B-B14F-4D97-AF65-F5344CB8AC3E}">
        <p14:creationId xmlns:p14="http://schemas.microsoft.com/office/powerpoint/2010/main" val="177416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1</a:t>
            </a:fld>
            <a:endParaRPr lang="en-US"/>
          </a:p>
        </p:txBody>
      </p:sp>
    </p:spTree>
    <p:extLst>
      <p:ext uri="{BB962C8B-B14F-4D97-AF65-F5344CB8AC3E}">
        <p14:creationId xmlns:p14="http://schemas.microsoft.com/office/powerpoint/2010/main" val="540485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10</a:t>
            </a:fld>
            <a:endParaRPr lang="en-US"/>
          </a:p>
        </p:txBody>
      </p:sp>
    </p:spTree>
    <p:extLst>
      <p:ext uri="{BB962C8B-B14F-4D97-AF65-F5344CB8AC3E}">
        <p14:creationId xmlns:p14="http://schemas.microsoft.com/office/powerpoint/2010/main" val="7964132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11</a:t>
            </a:fld>
            <a:endParaRPr lang="en-US"/>
          </a:p>
        </p:txBody>
      </p:sp>
    </p:spTree>
    <p:extLst>
      <p:ext uri="{BB962C8B-B14F-4D97-AF65-F5344CB8AC3E}">
        <p14:creationId xmlns:p14="http://schemas.microsoft.com/office/powerpoint/2010/main" val="17297260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12</a:t>
            </a:fld>
            <a:endParaRPr lang="en-US"/>
          </a:p>
        </p:txBody>
      </p:sp>
    </p:spTree>
    <p:extLst>
      <p:ext uri="{BB962C8B-B14F-4D97-AF65-F5344CB8AC3E}">
        <p14:creationId xmlns:p14="http://schemas.microsoft.com/office/powerpoint/2010/main" val="4645101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13</a:t>
            </a:fld>
            <a:endParaRPr lang="en-US"/>
          </a:p>
        </p:txBody>
      </p:sp>
    </p:spTree>
    <p:extLst>
      <p:ext uri="{BB962C8B-B14F-4D97-AF65-F5344CB8AC3E}">
        <p14:creationId xmlns:p14="http://schemas.microsoft.com/office/powerpoint/2010/main" val="1945265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14</a:t>
            </a:fld>
            <a:endParaRPr lang="en-US"/>
          </a:p>
        </p:txBody>
      </p:sp>
    </p:spTree>
    <p:extLst>
      <p:ext uri="{BB962C8B-B14F-4D97-AF65-F5344CB8AC3E}">
        <p14:creationId xmlns:p14="http://schemas.microsoft.com/office/powerpoint/2010/main" val="7987913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15</a:t>
            </a:fld>
            <a:endParaRPr lang="en-US"/>
          </a:p>
        </p:txBody>
      </p:sp>
    </p:spTree>
    <p:extLst>
      <p:ext uri="{BB962C8B-B14F-4D97-AF65-F5344CB8AC3E}">
        <p14:creationId xmlns:p14="http://schemas.microsoft.com/office/powerpoint/2010/main" val="291634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16</a:t>
            </a:fld>
            <a:endParaRPr lang="en-US"/>
          </a:p>
        </p:txBody>
      </p:sp>
    </p:spTree>
    <p:extLst>
      <p:ext uri="{BB962C8B-B14F-4D97-AF65-F5344CB8AC3E}">
        <p14:creationId xmlns:p14="http://schemas.microsoft.com/office/powerpoint/2010/main" val="42518367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17</a:t>
            </a:fld>
            <a:endParaRPr lang="en-US"/>
          </a:p>
        </p:txBody>
      </p:sp>
    </p:spTree>
    <p:extLst>
      <p:ext uri="{BB962C8B-B14F-4D97-AF65-F5344CB8AC3E}">
        <p14:creationId xmlns:p14="http://schemas.microsoft.com/office/powerpoint/2010/main" val="11283164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18</a:t>
            </a:fld>
            <a:endParaRPr lang="en-US"/>
          </a:p>
        </p:txBody>
      </p:sp>
    </p:spTree>
    <p:extLst>
      <p:ext uri="{BB962C8B-B14F-4D97-AF65-F5344CB8AC3E}">
        <p14:creationId xmlns:p14="http://schemas.microsoft.com/office/powerpoint/2010/main" val="4222454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2</a:t>
            </a:fld>
            <a:endParaRPr lang="en-US"/>
          </a:p>
        </p:txBody>
      </p:sp>
    </p:spTree>
    <p:extLst>
      <p:ext uri="{BB962C8B-B14F-4D97-AF65-F5344CB8AC3E}">
        <p14:creationId xmlns:p14="http://schemas.microsoft.com/office/powerpoint/2010/main" val="1678676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3</a:t>
            </a:fld>
            <a:endParaRPr lang="en-US"/>
          </a:p>
        </p:txBody>
      </p:sp>
    </p:spTree>
    <p:extLst>
      <p:ext uri="{BB962C8B-B14F-4D97-AF65-F5344CB8AC3E}">
        <p14:creationId xmlns:p14="http://schemas.microsoft.com/office/powerpoint/2010/main" val="3231319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4</a:t>
            </a:fld>
            <a:endParaRPr lang="en-US"/>
          </a:p>
        </p:txBody>
      </p:sp>
    </p:spTree>
    <p:extLst>
      <p:ext uri="{BB962C8B-B14F-4D97-AF65-F5344CB8AC3E}">
        <p14:creationId xmlns:p14="http://schemas.microsoft.com/office/powerpoint/2010/main" val="3363064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5</a:t>
            </a:fld>
            <a:endParaRPr lang="en-US"/>
          </a:p>
        </p:txBody>
      </p:sp>
    </p:spTree>
    <p:extLst>
      <p:ext uri="{BB962C8B-B14F-4D97-AF65-F5344CB8AC3E}">
        <p14:creationId xmlns:p14="http://schemas.microsoft.com/office/powerpoint/2010/main" val="331430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6</a:t>
            </a:fld>
            <a:endParaRPr lang="en-US"/>
          </a:p>
        </p:txBody>
      </p:sp>
    </p:spTree>
    <p:extLst>
      <p:ext uri="{BB962C8B-B14F-4D97-AF65-F5344CB8AC3E}">
        <p14:creationId xmlns:p14="http://schemas.microsoft.com/office/powerpoint/2010/main" val="2891465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7</a:t>
            </a:fld>
            <a:endParaRPr lang="en-US"/>
          </a:p>
        </p:txBody>
      </p:sp>
    </p:spTree>
    <p:extLst>
      <p:ext uri="{BB962C8B-B14F-4D97-AF65-F5344CB8AC3E}">
        <p14:creationId xmlns:p14="http://schemas.microsoft.com/office/powerpoint/2010/main" val="3656581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8</a:t>
            </a:fld>
            <a:endParaRPr lang="en-US"/>
          </a:p>
        </p:txBody>
      </p:sp>
    </p:spTree>
    <p:extLst>
      <p:ext uri="{BB962C8B-B14F-4D97-AF65-F5344CB8AC3E}">
        <p14:creationId xmlns:p14="http://schemas.microsoft.com/office/powerpoint/2010/main" val="2338020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6715B-F391-E24F-A64B-2D74DFCBA067}" type="slidenum">
              <a:rPr lang="en-US" smtClean="0"/>
              <a:t>9</a:t>
            </a:fld>
            <a:endParaRPr lang="en-US"/>
          </a:p>
        </p:txBody>
      </p:sp>
    </p:spTree>
    <p:extLst>
      <p:ext uri="{BB962C8B-B14F-4D97-AF65-F5344CB8AC3E}">
        <p14:creationId xmlns:p14="http://schemas.microsoft.com/office/powerpoint/2010/main" val="2823347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Friday, August 13, 2021</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934197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Friday, August 13, 2021</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821397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Friday, August 13, 2021</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791854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Friday, August 13, 2021</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993500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Friday, August 13, 2021</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537507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Friday, August 13, 2021</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845116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Friday, August 13, 2021</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75809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Friday, August 13, 2021</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931760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Friday, August 13, 2021</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896217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Friday, August 13, 2021</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762501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Friday, August 13, 2021</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208657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900" cap="all" spc="300" baseline="0">
                <a:solidFill>
                  <a:srgbClr val="FFFFFF"/>
                </a:solidFill>
              </a:defRPr>
            </a:lvl1pPr>
          </a:lstStyle>
          <a:p>
            <a:fld id="{AE0C963C-C1DB-4AFD-9DDC-0691666BF49B}" type="datetime2">
              <a:rPr lang="en-US" smtClean="0"/>
              <a:pPr/>
              <a:t>Friday, August 13, 2021</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9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9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3565624733"/>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about:blank"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jpeg"/><Relationship Id="rId7" Type="http://schemas.openxmlformats.org/officeDocument/2006/relationships/diagramColors" Target="../diagrams/colors2.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jpeg"/><Relationship Id="rId7" Type="http://schemas.openxmlformats.org/officeDocument/2006/relationships/diagramColors" Target="../diagrams/colors3.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21">
            <a:extLst>
              <a:ext uri="{FF2B5EF4-FFF2-40B4-BE49-F238E27FC236}">
                <a16:creationId xmlns:a16="http://schemas.microsoft.com/office/drawing/2014/main" id="{6EDD3D6F-E778-4ED9-8102-7B8FDF6322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3">
            <a:extLst>
              <a:ext uri="{FF2B5EF4-FFF2-40B4-BE49-F238E27FC236}">
                <a16:creationId xmlns:a16="http://schemas.microsoft.com/office/drawing/2014/main" id="{C3D487F7-9050-4871-B351-34A72ADB2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1"/>
            <a:ext cx="6096002" cy="6858000"/>
          </a:xfrm>
          <a:prstGeom prst="rect">
            <a:avLst/>
          </a:prstGeom>
          <a:gradFill>
            <a:gsLst>
              <a:gs pos="8000">
                <a:schemeClr val="accent6"/>
              </a:gs>
              <a:gs pos="100000">
                <a:schemeClr val="accent5">
                  <a:alpha val="90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5">
            <a:extLst>
              <a:ext uri="{FF2B5EF4-FFF2-40B4-BE49-F238E27FC236}">
                <a16:creationId xmlns:a16="http://schemas.microsoft.com/office/drawing/2014/main" id="{2E98B597-0F5F-4D04-B4A1-6DD8720CB4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2"/>
            <a:ext cx="6096000" cy="6858002"/>
          </a:xfrm>
          <a:prstGeom prst="rect">
            <a:avLst/>
          </a:prstGeom>
          <a:gradFill>
            <a:gsLst>
              <a:gs pos="31000">
                <a:schemeClr val="accent5">
                  <a:lumMod val="60000"/>
                  <a:lumOff val="40000"/>
                  <a:alpha val="0"/>
                </a:schemeClr>
              </a:gs>
              <a:gs pos="99000">
                <a:schemeClr val="accent2">
                  <a:lumMod val="75000"/>
                  <a:alpha val="75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27">
            <a:extLst>
              <a:ext uri="{FF2B5EF4-FFF2-40B4-BE49-F238E27FC236}">
                <a16:creationId xmlns:a16="http://schemas.microsoft.com/office/drawing/2014/main" id="{F43C27DD-EF6A-4C48-9669-C2970E71A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52401" y="609599"/>
            <a:ext cx="6858003" cy="5638801"/>
          </a:xfrm>
          <a:prstGeom prst="rect">
            <a:avLst/>
          </a:prstGeom>
          <a:gradFill>
            <a:gsLst>
              <a:gs pos="0">
                <a:schemeClr val="accent6">
                  <a:alpha val="0"/>
                </a:schemeClr>
              </a:gs>
              <a:gs pos="72000">
                <a:schemeClr val="accent2">
                  <a:alpha val="46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05A1AA86-B7E6-4C02-AA34-F1A25CD4C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 y="2490715"/>
            <a:ext cx="6096003" cy="4367283"/>
          </a:xfrm>
          <a:prstGeom prst="rect">
            <a:avLst/>
          </a:prstGeom>
          <a:gradFill>
            <a:gsLst>
              <a:gs pos="0">
                <a:schemeClr val="accent6">
                  <a:alpha val="0"/>
                </a:schemeClr>
              </a:gs>
              <a:gs pos="72000">
                <a:schemeClr val="accent5">
                  <a:alpha val="19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86C3B9CB-4E48-4726-B7B9-9E02F71B1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137312">
            <a:off x="565239" y="1211422"/>
            <a:ext cx="4640488" cy="4640488"/>
          </a:xfrm>
          <a:prstGeom prst="ellipse">
            <a:avLst/>
          </a:prstGeom>
          <a:gradFill>
            <a:gsLst>
              <a:gs pos="53000">
                <a:schemeClr val="accent6">
                  <a:alpha val="3000"/>
                </a:schemeClr>
              </a:gs>
              <a:gs pos="100000">
                <a:schemeClr val="accent6">
                  <a:lumMod val="40000"/>
                  <a:lumOff val="60000"/>
                  <a:alpha val="1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F868DA6-5322-0E42-A0E2-DE3A627803A6}"/>
              </a:ext>
            </a:extLst>
          </p:cNvPr>
          <p:cNvSpPr>
            <a:spLocks noGrp="1"/>
          </p:cNvSpPr>
          <p:nvPr>
            <p:ph type="ctrTitle"/>
          </p:nvPr>
        </p:nvSpPr>
        <p:spPr>
          <a:xfrm>
            <a:off x="914398" y="2922491"/>
            <a:ext cx="4739343" cy="3254790"/>
          </a:xfrm>
        </p:spPr>
        <p:txBody>
          <a:bodyPr anchor="t">
            <a:normAutofit/>
          </a:bodyPr>
          <a:lstStyle/>
          <a:p>
            <a:pPr algn="r">
              <a:lnSpc>
                <a:spcPct val="90000"/>
              </a:lnSpc>
            </a:pPr>
            <a:r>
              <a:rPr lang="en-US" sz="2800">
                <a:solidFill>
                  <a:schemeClr val="bg1"/>
                </a:solidFill>
              </a:rPr>
              <a:t>Best Practices for Mitigating Comorbidities between Metabolic syndrome and Mental Health Conditions</a:t>
            </a:r>
          </a:p>
        </p:txBody>
      </p:sp>
      <p:sp>
        <p:nvSpPr>
          <p:cNvPr id="3" name="Subtitle 2">
            <a:extLst>
              <a:ext uri="{FF2B5EF4-FFF2-40B4-BE49-F238E27FC236}">
                <a16:creationId xmlns:a16="http://schemas.microsoft.com/office/drawing/2014/main" id="{B7917B0C-151A-0342-8934-7A520508CC69}"/>
              </a:ext>
            </a:extLst>
          </p:cNvPr>
          <p:cNvSpPr>
            <a:spLocks noGrp="1"/>
          </p:cNvSpPr>
          <p:nvPr>
            <p:ph type="subTitle" idx="1"/>
          </p:nvPr>
        </p:nvSpPr>
        <p:spPr>
          <a:xfrm>
            <a:off x="1371600" y="835862"/>
            <a:ext cx="4282141" cy="1317672"/>
          </a:xfrm>
        </p:spPr>
        <p:txBody>
          <a:bodyPr anchor="b">
            <a:normAutofit/>
          </a:bodyPr>
          <a:lstStyle/>
          <a:p>
            <a:pPr algn="r"/>
            <a:r>
              <a:rPr lang="en-US" sz="1400">
                <a:solidFill>
                  <a:schemeClr val="bg1"/>
                </a:solidFill>
              </a:rPr>
              <a:t>Shannon Parker, M.Ed. EP-C</a:t>
            </a:r>
            <a:endParaRPr lang="en-US" sz="1400" dirty="0">
              <a:solidFill>
                <a:schemeClr val="bg1"/>
              </a:solidFill>
            </a:endParaRPr>
          </a:p>
        </p:txBody>
      </p:sp>
      <p:pic>
        <p:nvPicPr>
          <p:cNvPr id="4" name="Picture 3">
            <a:extLst>
              <a:ext uri="{FF2B5EF4-FFF2-40B4-BE49-F238E27FC236}">
                <a16:creationId xmlns:a16="http://schemas.microsoft.com/office/drawing/2014/main" id="{CF1D8412-2E16-4235-AB87-758CE7B68E23}"/>
              </a:ext>
            </a:extLst>
          </p:cNvPr>
          <p:cNvPicPr>
            <a:picLocks noChangeAspect="1"/>
          </p:cNvPicPr>
          <p:nvPr/>
        </p:nvPicPr>
        <p:blipFill rotWithShape="1">
          <a:blip r:embed="rId3"/>
          <a:srcRect l="12195" r="38766"/>
          <a:stretch/>
        </p:blipFill>
        <p:spPr>
          <a:xfrm>
            <a:off x="6553199" y="457200"/>
            <a:ext cx="5181602" cy="5943600"/>
          </a:xfrm>
          <a:prstGeom prst="rect">
            <a:avLst/>
          </a:prstGeom>
        </p:spPr>
      </p:pic>
    </p:spTree>
    <p:extLst>
      <p:ext uri="{BB962C8B-B14F-4D97-AF65-F5344CB8AC3E}">
        <p14:creationId xmlns:p14="http://schemas.microsoft.com/office/powerpoint/2010/main" val="3410284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2828-BF96-054A-B647-C709B946D2EB}"/>
              </a:ext>
            </a:extLst>
          </p:cNvPr>
          <p:cNvSpPr>
            <a:spLocks noGrp="1"/>
          </p:cNvSpPr>
          <p:nvPr>
            <p:ph type="title"/>
          </p:nvPr>
        </p:nvSpPr>
        <p:spPr/>
        <p:txBody>
          <a:bodyPr/>
          <a:lstStyle/>
          <a:p>
            <a:r>
              <a:rPr lang="en-US" dirty="0"/>
              <a:t>Contributing factors and impact</a:t>
            </a:r>
          </a:p>
        </p:txBody>
      </p:sp>
      <p:sp>
        <p:nvSpPr>
          <p:cNvPr id="3" name="Content Placeholder 2">
            <a:extLst>
              <a:ext uri="{FF2B5EF4-FFF2-40B4-BE49-F238E27FC236}">
                <a16:creationId xmlns:a16="http://schemas.microsoft.com/office/drawing/2014/main" id="{53328279-3A62-9E48-90CE-351E51AC7C1C}"/>
              </a:ext>
            </a:extLst>
          </p:cNvPr>
          <p:cNvSpPr>
            <a:spLocks noGrp="1"/>
          </p:cNvSpPr>
          <p:nvPr>
            <p:ph idx="1"/>
          </p:nvPr>
        </p:nvSpPr>
        <p:spPr/>
        <p:txBody>
          <a:bodyPr/>
          <a:lstStyle/>
          <a:p>
            <a:r>
              <a:rPr lang="en-US" dirty="0"/>
              <a:t>Reduced access to medical care</a:t>
            </a:r>
          </a:p>
          <a:p>
            <a:r>
              <a:rPr lang="en-US" dirty="0"/>
              <a:t>Socioeconomic status</a:t>
            </a:r>
          </a:p>
          <a:p>
            <a:r>
              <a:rPr lang="en-US" dirty="0"/>
              <a:t>Healthcare professional specializations</a:t>
            </a:r>
          </a:p>
          <a:p>
            <a:r>
              <a:rPr lang="en-US" dirty="0"/>
              <a:t>Antipsychotic medications and weight gain</a:t>
            </a:r>
          </a:p>
          <a:p>
            <a:endParaRPr lang="en-US" dirty="0"/>
          </a:p>
          <a:p>
            <a:endParaRPr lang="en-US" dirty="0"/>
          </a:p>
          <a:p>
            <a:pPr lvl="1"/>
            <a:endParaRPr lang="en-US" dirty="0"/>
          </a:p>
          <a:p>
            <a:endParaRPr lang="en-US" dirty="0"/>
          </a:p>
        </p:txBody>
      </p:sp>
    </p:spTree>
    <p:extLst>
      <p:ext uri="{BB962C8B-B14F-4D97-AF65-F5344CB8AC3E}">
        <p14:creationId xmlns:p14="http://schemas.microsoft.com/office/powerpoint/2010/main" val="3432102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040BF4A1-714C-419E-A19F-578DE93BE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2F91A9BD-D57F-4941-931F-40597AB3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C54DB264-9467-4730-B9E9-C9A97DD66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90128" y="3609527"/>
            <a:ext cx="2458347" cy="4038601"/>
          </a:xfrm>
          <a:prstGeom prst="rect">
            <a:avLst/>
          </a:prstGeom>
          <a:gradFill>
            <a:gsLst>
              <a:gs pos="0">
                <a:schemeClr val="accent5">
                  <a:lumMod val="60000"/>
                  <a:lumOff val="40000"/>
                  <a:alpha val="0"/>
                </a:schemeClr>
              </a:gs>
              <a:gs pos="99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BB097F88-2120-47B4-B891-5B28F66BBD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227" y="1757079"/>
            <a:ext cx="3900088" cy="4178958"/>
          </a:xfrm>
          <a:custGeom>
            <a:avLst/>
            <a:gdLst>
              <a:gd name="connsiteX0" fmla="*/ 2431956 w 3900088"/>
              <a:gd name="connsiteY0" fmla="*/ 93939 h 4178958"/>
              <a:gd name="connsiteX1" fmla="*/ 3900088 w 3900088"/>
              <a:gd name="connsiteY1" fmla="*/ 2089479 h 4178958"/>
              <a:gd name="connsiteX2" fmla="*/ 1810609 w 3900088"/>
              <a:gd name="connsiteY2" fmla="*/ 4178958 h 4178958"/>
              <a:gd name="connsiteX3" fmla="*/ 77980 w 3900088"/>
              <a:gd name="connsiteY3" fmla="*/ 3257727 h 4178958"/>
              <a:gd name="connsiteX4" fmla="*/ 0 w 3900088"/>
              <a:gd name="connsiteY4" fmla="*/ 3129367 h 4178958"/>
              <a:gd name="connsiteX5" fmla="*/ 831517 w 3900088"/>
              <a:gd name="connsiteY5" fmla="*/ 244059 h 4178958"/>
              <a:gd name="connsiteX6" fmla="*/ 997290 w 3900088"/>
              <a:gd name="connsiteY6" fmla="*/ 164202 h 4178958"/>
              <a:gd name="connsiteX7" fmla="*/ 1810609 w 3900088"/>
              <a:gd name="connsiteY7" fmla="*/ 0 h 4178958"/>
              <a:gd name="connsiteX8" fmla="*/ 2431956 w 3900088"/>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088" h="4178958">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36000">
                <a:schemeClr val="accent6">
                  <a:lumMod val="60000"/>
                  <a:lumOff val="40000"/>
                  <a:alpha val="6000"/>
                </a:schemeClr>
              </a:gs>
              <a:gs pos="100000">
                <a:schemeClr val="accent6">
                  <a:alpha val="2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BF9338F5-05AB-4DC5-BD1C-1A9F26C38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0099" y="411154"/>
            <a:ext cx="4395601" cy="3581400"/>
          </a:xfrm>
          <a:prstGeom prst="rect">
            <a:avLst/>
          </a:prstGeom>
          <a:gradFill>
            <a:gsLst>
              <a:gs pos="0">
                <a:schemeClr val="accent5">
                  <a:alpha val="29000"/>
                </a:schemeClr>
              </a:gs>
              <a:gs pos="100000">
                <a:schemeClr val="accent4">
                  <a:alpha val="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A382C6C-8DAB-A243-A3AF-40C3FD4D6CFD}"/>
              </a:ext>
            </a:extLst>
          </p:cNvPr>
          <p:cNvSpPr>
            <a:spLocks noGrp="1"/>
          </p:cNvSpPr>
          <p:nvPr>
            <p:ph type="title"/>
          </p:nvPr>
        </p:nvSpPr>
        <p:spPr>
          <a:xfrm>
            <a:off x="457200" y="868280"/>
            <a:ext cx="3390645" cy="3363597"/>
          </a:xfrm>
        </p:spPr>
        <p:txBody>
          <a:bodyPr>
            <a:normAutofit/>
          </a:bodyPr>
          <a:lstStyle/>
          <a:p>
            <a:pPr algn="r"/>
            <a:r>
              <a:rPr lang="en-US" sz="1800">
                <a:solidFill>
                  <a:schemeClr val="bg1"/>
                </a:solidFill>
              </a:rPr>
              <a:t>Screening and treatment recommendations</a:t>
            </a:r>
          </a:p>
        </p:txBody>
      </p:sp>
      <p:graphicFrame>
        <p:nvGraphicFramePr>
          <p:cNvPr id="5" name="Content Placeholder 2">
            <a:extLst>
              <a:ext uri="{FF2B5EF4-FFF2-40B4-BE49-F238E27FC236}">
                <a16:creationId xmlns:a16="http://schemas.microsoft.com/office/drawing/2014/main" id="{674D9475-231B-4308-88CB-E9B8C5480EDB}"/>
              </a:ext>
            </a:extLst>
          </p:cNvPr>
          <p:cNvGraphicFramePr>
            <a:graphicFrameLocks noGrp="1"/>
          </p:cNvGraphicFramePr>
          <p:nvPr>
            <p:ph idx="1"/>
            <p:extLst>
              <p:ext uri="{D42A27DB-BD31-4B8C-83A1-F6EECF244321}">
                <p14:modId xmlns:p14="http://schemas.microsoft.com/office/powerpoint/2010/main" val="79886138"/>
              </p:ext>
            </p:extLst>
          </p:nvPr>
        </p:nvGraphicFramePr>
        <p:xfrm>
          <a:off x="4494654" y="457200"/>
          <a:ext cx="7240146"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26522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8">
            <a:extLst>
              <a:ext uri="{FF2B5EF4-FFF2-40B4-BE49-F238E27FC236}">
                <a16:creationId xmlns:a16="http://schemas.microsoft.com/office/drawing/2014/main" id="{E383CC5D-71E8-4CB2-8E4A-F1E4FF6DC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10">
            <a:extLst>
              <a:ext uri="{FF2B5EF4-FFF2-40B4-BE49-F238E27FC236}">
                <a16:creationId xmlns:a16="http://schemas.microsoft.com/office/drawing/2014/main" id="{E2DA5AC1-43C5-4243-9028-07DBB80D0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8"/>
            <a:ext cx="12192000" cy="1600201"/>
          </a:xfrm>
          <a:prstGeom prst="rect">
            <a:avLst/>
          </a:prstGeom>
          <a:gradFill>
            <a:gsLst>
              <a:gs pos="0">
                <a:schemeClr val="accent5">
                  <a:alpha val="83000"/>
                </a:schemeClr>
              </a:gs>
              <a:gs pos="100000">
                <a:schemeClr val="accent6"/>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12">
            <a:extLst>
              <a:ext uri="{FF2B5EF4-FFF2-40B4-BE49-F238E27FC236}">
                <a16:creationId xmlns:a16="http://schemas.microsoft.com/office/drawing/2014/main" id="{8A4EDA1C-27A1-4C83-ACE4-6675EC924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9161" y="9109"/>
            <a:ext cx="7792839" cy="1594270"/>
          </a:xfrm>
          <a:prstGeom prst="rect">
            <a:avLst/>
          </a:prstGeom>
          <a:gradFill>
            <a:gsLst>
              <a:gs pos="22000">
                <a:schemeClr val="accent2">
                  <a:alpha val="0"/>
                </a:schemeClr>
              </a:gs>
              <a:gs pos="99000">
                <a:schemeClr val="accent2"/>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14">
            <a:extLst>
              <a:ext uri="{FF2B5EF4-FFF2-40B4-BE49-F238E27FC236}">
                <a16:creationId xmlns:a16="http://schemas.microsoft.com/office/drawing/2014/main" id="{1C2185E4-B584-4B9D-9440-DEA0FB9D94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9021976" y="-906246"/>
            <a:ext cx="1602951" cy="3416298"/>
          </a:xfrm>
          <a:prstGeom prst="rect">
            <a:avLst/>
          </a:prstGeom>
          <a:gradFill>
            <a:gsLst>
              <a:gs pos="45000">
                <a:schemeClr val="accent4">
                  <a:alpha val="0"/>
                </a:schemeClr>
              </a:gs>
              <a:gs pos="99000">
                <a:schemeClr val="accent6">
                  <a:alpha val="33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16">
            <a:extLst>
              <a:ext uri="{FF2B5EF4-FFF2-40B4-BE49-F238E27FC236}">
                <a16:creationId xmlns:a16="http://schemas.microsoft.com/office/drawing/2014/main" id="{FF33EC8A-EE0A-4395-97E2-DAD467CF73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451242" y="0"/>
            <a:ext cx="9729549" cy="1600198"/>
          </a:xfrm>
          <a:prstGeom prst="rect">
            <a:avLst/>
          </a:prstGeom>
          <a:gradFill>
            <a:gsLst>
              <a:gs pos="0">
                <a:schemeClr val="accent5">
                  <a:alpha val="30000"/>
                </a:schemeClr>
              </a:gs>
              <a:gs pos="99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18">
            <a:extLst>
              <a:ext uri="{FF2B5EF4-FFF2-40B4-BE49-F238E27FC236}">
                <a16:creationId xmlns:a16="http://schemas.microsoft.com/office/drawing/2014/main" id="{FF85DA95-16A4-404E-9BFF-27F8E4FC78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430"/>
            <a:ext cx="7910111" cy="1600198"/>
          </a:xfrm>
          <a:prstGeom prst="rect">
            <a:avLst/>
          </a:prstGeom>
          <a:gradFill>
            <a:gsLst>
              <a:gs pos="0">
                <a:schemeClr val="accent5">
                  <a:alpha val="21000"/>
                </a:schemeClr>
              </a:gs>
              <a:gs pos="99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7FA715-F696-F14E-AC38-4DDB5395747B}"/>
              </a:ext>
            </a:extLst>
          </p:cNvPr>
          <p:cNvSpPr>
            <a:spLocks noGrp="1"/>
          </p:cNvSpPr>
          <p:nvPr>
            <p:ph type="title"/>
          </p:nvPr>
        </p:nvSpPr>
        <p:spPr>
          <a:xfrm>
            <a:off x="1157084" y="374427"/>
            <a:ext cx="10374517" cy="971512"/>
          </a:xfrm>
        </p:spPr>
        <p:txBody>
          <a:bodyPr anchor="ctr">
            <a:normAutofit/>
          </a:bodyPr>
          <a:lstStyle/>
          <a:p>
            <a:pPr>
              <a:lnSpc>
                <a:spcPct val="90000"/>
              </a:lnSpc>
            </a:pPr>
            <a:r>
              <a:rPr lang="en-US" sz="3200">
                <a:solidFill>
                  <a:schemeClr val="bg1"/>
                </a:solidFill>
              </a:rPr>
              <a:t>Lifestyle changes to control risk factors</a:t>
            </a:r>
          </a:p>
        </p:txBody>
      </p:sp>
      <p:graphicFrame>
        <p:nvGraphicFramePr>
          <p:cNvPr id="21" name="Content Placeholder 2">
            <a:extLst>
              <a:ext uri="{FF2B5EF4-FFF2-40B4-BE49-F238E27FC236}">
                <a16:creationId xmlns:a16="http://schemas.microsoft.com/office/drawing/2014/main" id="{F23EBED7-9A31-41EB-86F2-995AD2663C5F}"/>
              </a:ext>
            </a:extLst>
          </p:cNvPr>
          <p:cNvGraphicFramePr>
            <a:graphicFrameLocks noGrp="1"/>
          </p:cNvGraphicFramePr>
          <p:nvPr>
            <p:ph idx="1"/>
            <p:extLst>
              <p:ext uri="{D42A27DB-BD31-4B8C-83A1-F6EECF244321}">
                <p14:modId xmlns:p14="http://schemas.microsoft.com/office/powerpoint/2010/main" val="4164543901"/>
              </p:ext>
            </p:extLst>
          </p:nvPr>
        </p:nvGraphicFramePr>
        <p:xfrm>
          <a:off x="579474" y="2062715"/>
          <a:ext cx="11033029" cy="41892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26329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6C0C3-A448-4D8B-86C7-3C83B7E4A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A088F6-1A63-6744-A802-06EAA40D2465}"/>
              </a:ext>
            </a:extLst>
          </p:cNvPr>
          <p:cNvSpPr>
            <a:spLocks noGrp="1"/>
          </p:cNvSpPr>
          <p:nvPr>
            <p:ph type="title"/>
          </p:nvPr>
        </p:nvSpPr>
        <p:spPr>
          <a:xfrm>
            <a:off x="1353190" y="936568"/>
            <a:ext cx="4590410" cy="4564822"/>
          </a:xfrm>
        </p:spPr>
        <p:txBody>
          <a:bodyPr anchor="t">
            <a:normAutofit/>
          </a:bodyPr>
          <a:lstStyle/>
          <a:p>
            <a:r>
              <a:rPr lang="en-US" dirty="0"/>
              <a:t>Common psychological reactions to COVID-19 PANDEMIC</a:t>
            </a:r>
          </a:p>
        </p:txBody>
      </p:sp>
      <p:sp>
        <p:nvSpPr>
          <p:cNvPr id="11" name="Rectangle 10">
            <a:extLst>
              <a:ext uri="{FF2B5EF4-FFF2-40B4-BE49-F238E27FC236}">
                <a16:creationId xmlns:a16="http://schemas.microsoft.com/office/drawing/2014/main" id="{EF1326A3-CBDD-4503-8C40-806B4ABF4F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8741"/>
            <a:ext cx="12192000" cy="449256"/>
          </a:xfrm>
          <a:prstGeom prst="rect">
            <a:avLst/>
          </a:prstGeom>
          <a:gradFill>
            <a:gsLst>
              <a:gs pos="14000">
                <a:schemeClr val="accent4">
                  <a:alpha val="28000"/>
                </a:schemeClr>
              </a:gs>
              <a:gs pos="100000">
                <a:schemeClr val="accent5">
                  <a:alpha val="8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910698D-E436-464E-9DE4-F9FB349FD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316"/>
            <a:ext cx="8153398" cy="449684"/>
          </a:xfrm>
          <a:prstGeom prst="rect">
            <a:avLst/>
          </a:prstGeom>
          <a:gradFill>
            <a:gsLst>
              <a:gs pos="9000">
                <a:schemeClr val="accent2">
                  <a:lumMod val="60000"/>
                  <a:lumOff val="40000"/>
                  <a:alpha val="68000"/>
                </a:schemeClr>
              </a:gs>
              <a:gs pos="99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281B207D-2B19-43B6-8A38-0C5891440FBA}"/>
              </a:ext>
            </a:extLst>
          </p:cNvPr>
          <p:cNvGraphicFramePr>
            <a:graphicFrameLocks noGrp="1"/>
          </p:cNvGraphicFramePr>
          <p:nvPr>
            <p:ph idx="1"/>
            <p:extLst>
              <p:ext uri="{D42A27DB-BD31-4B8C-83A1-F6EECF244321}">
                <p14:modId xmlns:p14="http://schemas.microsoft.com/office/powerpoint/2010/main" val="3151802066"/>
              </p:ext>
            </p:extLst>
          </p:nvPr>
        </p:nvGraphicFramePr>
        <p:xfrm>
          <a:off x="6096001" y="457200"/>
          <a:ext cx="5623796" cy="5638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25902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BBEAF0E-7BC7-4BD0-B456-B28AA13AB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34FAAD-D653-B345-87BB-3AABD7E853B8}"/>
              </a:ext>
            </a:extLst>
          </p:cNvPr>
          <p:cNvSpPr>
            <a:spLocks noGrp="1"/>
          </p:cNvSpPr>
          <p:nvPr>
            <p:ph type="title"/>
          </p:nvPr>
        </p:nvSpPr>
        <p:spPr>
          <a:xfrm>
            <a:off x="6373091" y="1028698"/>
            <a:ext cx="4778303" cy="4721264"/>
          </a:xfrm>
        </p:spPr>
        <p:txBody>
          <a:bodyPr>
            <a:normAutofit/>
          </a:bodyPr>
          <a:lstStyle/>
          <a:p>
            <a:pPr algn="r"/>
            <a:r>
              <a:rPr lang="en-US" sz="4000"/>
              <a:t>Metabolic syndrome and covid-19</a:t>
            </a:r>
          </a:p>
        </p:txBody>
      </p:sp>
      <p:graphicFrame>
        <p:nvGraphicFramePr>
          <p:cNvPr id="16" name="Content Placeholder 2">
            <a:extLst>
              <a:ext uri="{FF2B5EF4-FFF2-40B4-BE49-F238E27FC236}">
                <a16:creationId xmlns:a16="http://schemas.microsoft.com/office/drawing/2014/main" id="{A00A10CA-FB14-43A0-860A-D4BB065D9316}"/>
              </a:ext>
            </a:extLst>
          </p:cNvPr>
          <p:cNvGraphicFramePr>
            <a:graphicFrameLocks noGrp="1"/>
          </p:cNvGraphicFramePr>
          <p:nvPr>
            <p:ph idx="1"/>
          </p:nvPr>
        </p:nvGraphicFramePr>
        <p:xfrm>
          <a:off x="1371600" y="1011448"/>
          <a:ext cx="4724400" cy="4721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Rectangle 9">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10126"/>
            <a:ext cx="12192000" cy="456773"/>
          </a:xfrm>
          <a:prstGeom prst="rect">
            <a:avLst/>
          </a:prstGeom>
          <a:gradFill>
            <a:gsLst>
              <a:gs pos="14000">
                <a:schemeClr val="accent4">
                  <a:alpha val="28000"/>
                </a:schemeClr>
              </a:gs>
              <a:gs pos="100000">
                <a:schemeClr val="accent5">
                  <a:alpha val="83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10126"/>
            <a:ext cx="8153398" cy="456772"/>
          </a:xfrm>
          <a:prstGeom prst="rect">
            <a:avLst/>
          </a:prstGeom>
          <a:gradFill>
            <a:gsLst>
              <a:gs pos="9000">
                <a:schemeClr val="accent2">
                  <a:lumMod val="60000"/>
                  <a:lumOff val="40000"/>
                  <a:alpha val="52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309361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1CC4AFFA-9868-4B7D-9F63-93C34D3623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B00B09-89AC-664A-8B3A-E7AD82C8F5CD}"/>
              </a:ext>
            </a:extLst>
          </p:cNvPr>
          <p:cNvSpPr>
            <a:spLocks noGrp="1"/>
          </p:cNvSpPr>
          <p:nvPr>
            <p:ph type="title"/>
          </p:nvPr>
        </p:nvSpPr>
        <p:spPr>
          <a:xfrm>
            <a:off x="1371601" y="457200"/>
            <a:ext cx="9549442" cy="1010093"/>
          </a:xfrm>
        </p:spPr>
        <p:txBody>
          <a:bodyPr anchor="b">
            <a:normAutofit/>
          </a:bodyPr>
          <a:lstStyle/>
          <a:p>
            <a:pPr algn="r">
              <a:lnSpc>
                <a:spcPct val="90000"/>
              </a:lnSpc>
            </a:pPr>
            <a:r>
              <a:rPr lang="en-US"/>
              <a:t>Role of mental health professional</a:t>
            </a:r>
          </a:p>
        </p:txBody>
      </p:sp>
      <p:sp>
        <p:nvSpPr>
          <p:cNvPr id="33" name="Rectangle 32">
            <a:extLst>
              <a:ext uri="{FF2B5EF4-FFF2-40B4-BE49-F238E27FC236}">
                <a16:creationId xmlns:a16="http://schemas.microsoft.com/office/drawing/2014/main" id="{024CCFE6-8D32-4963-9B5D-E742044292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8741"/>
            <a:ext cx="12192000" cy="449256"/>
          </a:xfrm>
          <a:prstGeom prst="rect">
            <a:avLst/>
          </a:prstGeom>
          <a:gradFill>
            <a:gsLst>
              <a:gs pos="14000">
                <a:schemeClr val="accent4">
                  <a:alpha val="28000"/>
                </a:schemeClr>
              </a:gs>
              <a:gs pos="100000">
                <a:schemeClr val="accent5">
                  <a:alpha val="8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43414B78-940D-4BE3-A24D-B003E1C9C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316"/>
            <a:ext cx="8153398" cy="449684"/>
          </a:xfrm>
          <a:prstGeom prst="rect">
            <a:avLst/>
          </a:prstGeom>
          <a:gradFill>
            <a:gsLst>
              <a:gs pos="9000">
                <a:schemeClr val="accent2">
                  <a:lumMod val="60000"/>
                  <a:lumOff val="40000"/>
                  <a:alpha val="68000"/>
                </a:schemeClr>
              </a:gs>
              <a:gs pos="99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7" name="Content Placeholder 2">
            <a:extLst>
              <a:ext uri="{FF2B5EF4-FFF2-40B4-BE49-F238E27FC236}">
                <a16:creationId xmlns:a16="http://schemas.microsoft.com/office/drawing/2014/main" id="{44798215-D659-4283-9251-F12BD74F451E}"/>
              </a:ext>
            </a:extLst>
          </p:cNvPr>
          <p:cNvGraphicFramePr>
            <a:graphicFrameLocks noGrp="1"/>
          </p:cNvGraphicFramePr>
          <p:nvPr>
            <p:ph idx="1"/>
            <p:extLst>
              <p:ext uri="{D42A27DB-BD31-4B8C-83A1-F6EECF244321}">
                <p14:modId xmlns:p14="http://schemas.microsoft.com/office/powerpoint/2010/main" val="3029649871"/>
              </p:ext>
            </p:extLst>
          </p:nvPr>
        </p:nvGraphicFramePr>
        <p:xfrm>
          <a:off x="898451" y="1834632"/>
          <a:ext cx="10334847"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66851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2" name="Rectangle 31">
            <a:extLst>
              <a:ext uri="{FF2B5EF4-FFF2-40B4-BE49-F238E27FC236}">
                <a16:creationId xmlns:a16="http://schemas.microsoft.com/office/drawing/2014/main" id="{3698ABF1-2D7A-4C8C-A41A-0957412746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5E160AE-3C66-4235-84C0-BD472DE6AC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7416"/>
            <a:ext cx="12192002" cy="6892832"/>
          </a:xfrm>
          <a:prstGeom prst="rect">
            <a:avLst/>
          </a:prstGeom>
          <a:gradFill>
            <a:gsLst>
              <a:gs pos="0">
                <a:schemeClr val="accent6"/>
              </a:gs>
              <a:gs pos="95000">
                <a:schemeClr val="accent5">
                  <a:alpha val="81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A39CC7EE-929B-4FA6-BA5A-86D02B792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 y="4369578"/>
            <a:ext cx="12192004" cy="2505838"/>
          </a:xfrm>
          <a:prstGeom prst="rect">
            <a:avLst/>
          </a:prstGeom>
          <a:gradFill>
            <a:gsLst>
              <a:gs pos="0">
                <a:schemeClr val="accent5">
                  <a:alpha val="0"/>
                </a:schemeClr>
              </a:gs>
              <a:gs pos="95000">
                <a:schemeClr val="accent2">
                  <a:alpha val="63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94BB87F2-3BE0-433A-AD90-24CE82FBFE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7191" y="-17416"/>
            <a:ext cx="11734809" cy="6892831"/>
          </a:xfrm>
          <a:prstGeom prst="rect">
            <a:avLst/>
          </a:prstGeom>
          <a:gradFill>
            <a:gsLst>
              <a:gs pos="22000">
                <a:schemeClr val="accent2">
                  <a:alpha val="43000"/>
                </a:schemeClr>
              </a:gs>
              <a:gs pos="99000">
                <a:schemeClr val="accent5">
                  <a:alpha val="33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366B6A15-54B2-4DFA-B2EF-ED937D8CC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417086">
            <a:off x="5496703" y="1105097"/>
            <a:ext cx="5005754" cy="5005754"/>
          </a:xfrm>
          <a:prstGeom prst="ellipse">
            <a:avLst/>
          </a:prstGeom>
          <a:gradFill>
            <a:gsLst>
              <a:gs pos="31000">
                <a:schemeClr val="accent6">
                  <a:lumMod val="75000"/>
                  <a:alpha val="0"/>
                </a:schemeClr>
              </a:gs>
              <a:gs pos="85000">
                <a:schemeClr val="accent6">
                  <a:alpha val="3700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A60DA6D8-1AE1-42F8-808F-E247404A44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935529" y="-1495746"/>
            <a:ext cx="4739543" cy="7696200"/>
          </a:xfrm>
          <a:prstGeom prst="rect">
            <a:avLst/>
          </a:prstGeom>
          <a:gradFill>
            <a:gsLst>
              <a:gs pos="52000">
                <a:schemeClr val="accent5">
                  <a:lumMod val="60000"/>
                  <a:lumOff val="40000"/>
                  <a:alpha val="0"/>
                </a:schemeClr>
              </a:gs>
              <a:gs pos="99000">
                <a:schemeClr val="accent6">
                  <a:alpha val="25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526CE0C8-DEEA-374B-9834-E0096C3BCA57}"/>
              </a:ext>
            </a:extLst>
          </p:cNvPr>
          <p:cNvSpPr>
            <a:spLocks noGrp="1"/>
          </p:cNvSpPr>
          <p:nvPr>
            <p:ph type="title"/>
          </p:nvPr>
        </p:nvSpPr>
        <p:spPr>
          <a:xfrm>
            <a:off x="1119276" y="661358"/>
            <a:ext cx="6692881" cy="3347559"/>
          </a:xfrm>
        </p:spPr>
        <p:txBody>
          <a:bodyPr vert="horz" lIns="0" tIns="0" rIns="0" bIns="0" rtlCol="0" anchor="b">
            <a:normAutofit/>
          </a:bodyPr>
          <a:lstStyle/>
          <a:p>
            <a:pPr algn="r"/>
            <a:r>
              <a:rPr lang="en-US" sz="4400" spc="750" dirty="0">
                <a:solidFill>
                  <a:schemeClr val="bg1"/>
                </a:solidFill>
              </a:rPr>
              <a:t>Questions?</a:t>
            </a:r>
          </a:p>
        </p:txBody>
      </p:sp>
    </p:spTree>
    <p:extLst>
      <p:ext uri="{BB962C8B-B14F-4D97-AF65-F5344CB8AC3E}">
        <p14:creationId xmlns:p14="http://schemas.microsoft.com/office/powerpoint/2010/main" val="2639456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B64DF-D7A5-3144-97CA-C6748CA228BB}"/>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279145F7-6D70-C54B-AA42-B79AC930AE59}"/>
              </a:ext>
            </a:extLst>
          </p:cNvPr>
          <p:cNvSpPr>
            <a:spLocks noGrp="1"/>
          </p:cNvSpPr>
          <p:nvPr>
            <p:ph idx="1"/>
          </p:nvPr>
        </p:nvSpPr>
        <p:spPr/>
        <p:txBody>
          <a:bodyPr>
            <a:normAutofit fontScale="92500" lnSpcReduction="20000"/>
          </a:bodyPr>
          <a:lstStyle/>
          <a:p>
            <a:r>
              <a:rPr lang="en-US" dirty="0"/>
              <a:t>Costa, F. F., </a:t>
            </a:r>
            <a:r>
              <a:rPr lang="en-US" dirty="0" err="1"/>
              <a:t>Rosário</a:t>
            </a:r>
            <a:r>
              <a:rPr lang="en-US" dirty="0"/>
              <a:t>, W. R., Ribeiro Farias, A. C., de Souza, R. G., Duarte </a:t>
            </a:r>
            <a:r>
              <a:rPr lang="en-US" dirty="0" err="1"/>
              <a:t>Gondim</a:t>
            </a:r>
            <a:r>
              <a:rPr lang="en-US" dirty="0"/>
              <a:t>, R. S., &amp; Barroso, W. A. (2020). Metabolic syndrome and COVID-19: An update on the associated comorbidities and proposed therapies. </a:t>
            </a:r>
            <a:r>
              <a:rPr lang="en-US" i="1" dirty="0"/>
              <a:t>Diabetes &amp; metabolic syndrome</a:t>
            </a:r>
            <a:r>
              <a:rPr lang="en-US" dirty="0"/>
              <a:t>, </a:t>
            </a:r>
            <a:r>
              <a:rPr lang="en-US" i="1" dirty="0"/>
              <a:t>14</a:t>
            </a:r>
            <a:r>
              <a:rPr lang="en-US" dirty="0"/>
              <a:t>(5), 809–814. </a:t>
            </a:r>
            <a:r>
              <a:rPr lang="en-US" dirty="0">
                <a:hlinkClick r:id="rId3"/>
              </a:rPr>
              <a:t>https://doi.org/10.1016/j.dsx.2020.06.016</a:t>
            </a:r>
            <a:endParaRPr lang="en-US" dirty="0"/>
          </a:p>
          <a:p>
            <a:r>
              <a:rPr lang="en-US" dirty="0"/>
              <a:t>Huang P. L. (2009). A comprehensive definition for metabolic syndrome. </a:t>
            </a:r>
            <a:r>
              <a:rPr lang="en-US" i="1" dirty="0"/>
              <a:t>Disease models &amp; mechanisms</a:t>
            </a:r>
            <a:r>
              <a:rPr lang="en-US" dirty="0"/>
              <a:t>, </a:t>
            </a:r>
            <a:r>
              <a:rPr lang="en-US" i="1" dirty="0"/>
              <a:t>2</a:t>
            </a:r>
            <a:r>
              <a:rPr lang="en-US" dirty="0"/>
              <a:t>(5-6), 231–237. </a:t>
            </a:r>
            <a:r>
              <a:rPr lang="en-US" dirty="0">
                <a:hlinkClick r:id="rId4"/>
              </a:rPr>
              <a:t>https://doi.org/10.1242/dmm.001180</a:t>
            </a:r>
            <a:endParaRPr lang="en-US" dirty="0"/>
          </a:p>
          <a:p>
            <a:r>
              <a:rPr lang="en-US" dirty="0"/>
              <a:t>National Cholesterol Education Program (NCEP) Expert Panel on Detection, Evaluation, and Treatment of High Blood Cholesterol in Adults (Adult Treatment Panel III) (2002). Third Report of the National Cholesterol Education Program (NCEP) Expert Panel on Detection, Evaluation, and Treatment of High Blood Cholesterol in Adults (Adult Treatment Panel III) final report. </a:t>
            </a:r>
            <a:r>
              <a:rPr lang="en-US" i="1" dirty="0"/>
              <a:t>Circulation</a:t>
            </a:r>
            <a:r>
              <a:rPr lang="en-US" dirty="0"/>
              <a:t>, </a:t>
            </a:r>
            <a:r>
              <a:rPr lang="en-US" i="1" dirty="0"/>
              <a:t>106</a:t>
            </a:r>
            <a:r>
              <a:rPr lang="en-US" dirty="0"/>
              <a:t>(25), 3143–3421.</a:t>
            </a:r>
          </a:p>
          <a:p>
            <a:endParaRPr lang="en-US" dirty="0"/>
          </a:p>
        </p:txBody>
      </p:sp>
    </p:spTree>
    <p:extLst>
      <p:ext uri="{BB962C8B-B14F-4D97-AF65-F5344CB8AC3E}">
        <p14:creationId xmlns:p14="http://schemas.microsoft.com/office/powerpoint/2010/main" val="2347861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56B2B-C544-754C-85DE-7808774052A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995B12B-97D2-3D4B-8C1E-6D241F670A15}"/>
              </a:ext>
            </a:extLst>
          </p:cNvPr>
          <p:cNvSpPr>
            <a:spLocks noGrp="1"/>
          </p:cNvSpPr>
          <p:nvPr>
            <p:ph idx="1"/>
          </p:nvPr>
        </p:nvSpPr>
        <p:spPr/>
        <p:txBody>
          <a:bodyPr>
            <a:normAutofit fontScale="92500" lnSpcReduction="10000"/>
          </a:bodyPr>
          <a:lstStyle/>
          <a:p>
            <a:r>
              <a:rPr lang="en-US" dirty="0"/>
              <a:t>Newcomer, John. (2007). Metabolic syndrome and mental illness. </a:t>
            </a:r>
            <a:r>
              <a:rPr lang="en-US" i="1" dirty="0"/>
              <a:t>Am J </a:t>
            </a:r>
            <a:r>
              <a:rPr lang="en-US" i="1" dirty="0" err="1"/>
              <a:t>Manag</a:t>
            </a:r>
            <a:r>
              <a:rPr lang="en-US" i="1" dirty="0"/>
              <a:t> Care, </a:t>
            </a:r>
            <a:r>
              <a:rPr lang="en-US" dirty="0"/>
              <a:t>13(7), S170-S177.</a:t>
            </a:r>
          </a:p>
          <a:p>
            <a:r>
              <a:rPr lang="en-US" dirty="0" err="1"/>
              <a:t>Pennix</a:t>
            </a:r>
            <a:r>
              <a:rPr lang="en-US" dirty="0"/>
              <a:t>, B., and Lange, S. (2018). Metabolic syndrome in psychiatric patients: overview, mechanisms, and implications. </a:t>
            </a:r>
            <a:r>
              <a:rPr lang="en-US" i="1" dirty="0"/>
              <a:t>Dialogues in Clinical Neuroscience, 20(1), 63-72. </a:t>
            </a:r>
            <a:endParaRPr lang="en-US" dirty="0"/>
          </a:p>
          <a:p>
            <a:r>
              <a:rPr lang="en-US" dirty="0" err="1"/>
              <a:t>Vancampfort</a:t>
            </a:r>
            <a:r>
              <a:rPr lang="en-US" dirty="0"/>
              <a:t>, D., Stubbs, B., Mitchell, A. J., De </a:t>
            </a:r>
            <a:r>
              <a:rPr lang="en-US" dirty="0" err="1"/>
              <a:t>Hert</a:t>
            </a:r>
            <a:r>
              <a:rPr lang="en-US" dirty="0"/>
              <a:t>, M., </a:t>
            </a:r>
            <a:r>
              <a:rPr lang="en-US" dirty="0" err="1"/>
              <a:t>Wampers</a:t>
            </a:r>
            <a:r>
              <a:rPr lang="en-US" dirty="0"/>
              <a:t>, M., Ward, P. B., Rosenbaum, S., &amp; </a:t>
            </a:r>
            <a:r>
              <a:rPr lang="en-US" dirty="0" err="1"/>
              <a:t>Correll</a:t>
            </a:r>
            <a:r>
              <a:rPr lang="en-US" dirty="0"/>
              <a:t>, C. U. (2015). Risk of metabolic syndrome and its components in people with schizophrenia and related psychotic disorders, bipolar disorder and major depressive disorder: a systematic review and meta-analysis. </a:t>
            </a:r>
            <a:r>
              <a:rPr lang="en-US" i="1" dirty="0"/>
              <a:t>World psychiatry : official journal of the World Psychiatric Association (WPA)</a:t>
            </a:r>
            <a:r>
              <a:rPr lang="en-US" dirty="0"/>
              <a:t>, </a:t>
            </a:r>
            <a:r>
              <a:rPr lang="en-US" i="1" dirty="0"/>
              <a:t>14</a:t>
            </a:r>
            <a:r>
              <a:rPr lang="en-US" dirty="0"/>
              <a:t>(3), 339–347. </a:t>
            </a:r>
            <a:r>
              <a:rPr lang="en-US" dirty="0">
                <a:hlinkClick r:id="rId3"/>
              </a:rPr>
              <a:t>https://doi.org/10.1002/wps.20252</a:t>
            </a:r>
            <a:endParaRPr lang="en-US" dirty="0"/>
          </a:p>
          <a:p>
            <a:endParaRPr lang="en-US" dirty="0"/>
          </a:p>
        </p:txBody>
      </p:sp>
    </p:spTree>
    <p:extLst>
      <p:ext uri="{BB962C8B-B14F-4D97-AF65-F5344CB8AC3E}">
        <p14:creationId xmlns:p14="http://schemas.microsoft.com/office/powerpoint/2010/main" val="3156915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8AC72BE-756B-1241-A155-CE12928F2BFC}"/>
              </a:ext>
            </a:extLst>
          </p:cNvPr>
          <p:cNvSpPr>
            <a:spLocks noGrp="1"/>
          </p:cNvSpPr>
          <p:nvPr>
            <p:ph type="title"/>
          </p:nvPr>
        </p:nvSpPr>
        <p:spPr>
          <a:xfrm>
            <a:off x="387927" y="1028701"/>
            <a:ext cx="3248863" cy="3020785"/>
          </a:xfrm>
        </p:spPr>
        <p:txBody>
          <a:bodyPr>
            <a:normAutofit/>
          </a:bodyPr>
          <a:lstStyle/>
          <a:p>
            <a:pPr algn="r"/>
            <a:r>
              <a:rPr lang="en-US" sz="3200">
                <a:solidFill>
                  <a:schemeClr val="bg1"/>
                </a:solidFill>
              </a:rPr>
              <a:t>Learning outcomes</a:t>
            </a:r>
          </a:p>
        </p:txBody>
      </p:sp>
      <p:sp>
        <p:nvSpPr>
          <p:cNvPr id="3" name="Content Placeholder 2">
            <a:extLst>
              <a:ext uri="{FF2B5EF4-FFF2-40B4-BE49-F238E27FC236}">
                <a16:creationId xmlns:a16="http://schemas.microsoft.com/office/drawing/2014/main" id="{9FEE710E-224C-1949-972D-D2C634596513}"/>
              </a:ext>
            </a:extLst>
          </p:cNvPr>
          <p:cNvSpPr>
            <a:spLocks noGrp="1"/>
          </p:cNvSpPr>
          <p:nvPr>
            <p:ph idx="1"/>
          </p:nvPr>
        </p:nvSpPr>
        <p:spPr>
          <a:xfrm>
            <a:off x="4777409" y="1028702"/>
            <a:ext cx="6273972" cy="4843462"/>
          </a:xfrm>
        </p:spPr>
        <p:txBody>
          <a:bodyPr>
            <a:normAutofit/>
          </a:bodyPr>
          <a:lstStyle/>
          <a:p>
            <a:pPr lvl="0">
              <a:lnSpc>
                <a:spcPct val="110000"/>
              </a:lnSpc>
            </a:pPr>
            <a:r>
              <a:rPr lang="en-US" sz="1800" dirty="0"/>
              <a:t>Describe metabolic syndrome.</a:t>
            </a:r>
          </a:p>
          <a:p>
            <a:pPr lvl="0">
              <a:lnSpc>
                <a:spcPct val="110000"/>
              </a:lnSpc>
            </a:pPr>
            <a:r>
              <a:rPr lang="en-US" sz="1800" dirty="0"/>
              <a:t>Identify characteristics of patients who are at risk for metabolic syndrome.</a:t>
            </a:r>
          </a:p>
          <a:p>
            <a:pPr lvl="0">
              <a:lnSpc>
                <a:spcPct val="110000"/>
              </a:lnSpc>
            </a:pPr>
            <a:r>
              <a:rPr lang="en-US" sz="1800" dirty="0"/>
              <a:t>Discuss the assessment and screening criteria used to diagnose metabolic syndrome.</a:t>
            </a:r>
          </a:p>
          <a:p>
            <a:pPr lvl="0">
              <a:lnSpc>
                <a:spcPct val="110000"/>
              </a:lnSpc>
            </a:pPr>
            <a:r>
              <a:rPr lang="en-US" sz="1800" dirty="0"/>
              <a:t>Review current treatment guidelines and management strategies for patients with metabolic syndrome.</a:t>
            </a:r>
          </a:p>
          <a:p>
            <a:pPr marL="0" indent="0">
              <a:lnSpc>
                <a:spcPct val="110000"/>
              </a:lnSpc>
              <a:buNone/>
            </a:pPr>
            <a:endParaRPr lang="en-US" sz="1800" dirty="0"/>
          </a:p>
        </p:txBody>
      </p:sp>
    </p:spTree>
    <p:extLst>
      <p:ext uri="{BB962C8B-B14F-4D97-AF65-F5344CB8AC3E}">
        <p14:creationId xmlns:p14="http://schemas.microsoft.com/office/powerpoint/2010/main" val="2501414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8AC72BE-756B-1241-A155-CE12928F2BFC}"/>
              </a:ext>
            </a:extLst>
          </p:cNvPr>
          <p:cNvSpPr>
            <a:spLocks noGrp="1"/>
          </p:cNvSpPr>
          <p:nvPr>
            <p:ph type="title"/>
          </p:nvPr>
        </p:nvSpPr>
        <p:spPr>
          <a:xfrm>
            <a:off x="387927" y="1028701"/>
            <a:ext cx="3248863" cy="3020785"/>
          </a:xfrm>
        </p:spPr>
        <p:txBody>
          <a:bodyPr>
            <a:normAutofit/>
          </a:bodyPr>
          <a:lstStyle/>
          <a:p>
            <a:pPr algn="r"/>
            <a:r>
              <a:rPr lang="en-US" sz="3200">
                <a:solidFill>
                  <a:schemeClr val="bg1"/>
                </a:solidFill>
              </a:rPr>
              <a:t>Learning outcomes</a:t>
            </a:r>
          </a:p>
        </p:txBody>
      </p:sp>
      <p:sp>
        <p:nvSpPr>
          <p:cNvPr id="3" name="Content Placeholder 2">
            <a:extLst>
              <a:ext uri="{FF2B5EF4-FFF2-40B4-BE49-F238E27FC236}">
                <a16:creationId xmlns:a16="http://schemas.microsoft.com/office/drawing/2014/main" id="{9FEE710E-224C-1949-972D-D2C634596513}"/>
              </a:ext>
            </a:extLst>
          </p:cNvPr>
          <p:cNvSpPr>
            <a:spLocks noGrp="1"/>
          </p:cNvSpPr>
          <p:nvPr>
            <p:ph idx="1"/>
          </p:nvPr>
        </p:nvSpPr>
        <p:spPr>
          <a:xfrm>
            <a:off x="4777409" y="1028702"/>
            <a:ext cx="6273972" cy="4843462"/>
          </a:xfrm>
        </p:spPr>
        <p:txBody>
          <a:bodyPr>
            <a:normAutofit/>
          </a:bodyPr>
          <a:lstStyle/>
          <a:p>
            <a:pPr lvl="0">
              <a:lnSpc>
                <a:spcPct val="110000"/>
              </a:lnSpc>
            </a:pPr>
            <a:r>
              <a:rPr lang="en-US" sz="1800" dirty="0"/>
              <a:t>Identify other diseases and health problems associated with metabolic syndrome.</a:t>
            </a:r>
          </a:p>
          <a:p>
            <a:pPr lvl="0">
              <a:lnSpc>
                <a:spcPct val="110000"/>
              </a:lnSpc>
            </a:pPr>
            <a:r>
              <a:rPr lang="en-US" sz="1800" dirty="0"/>
              <a:t>Explain the necessary lifestyle changes for controlling risk factors associated with metabolic syndrome.</a:t>
            </a:r>
          </a:p>
          <a:p>
            <a:pPr lvl="0">
              <a:lnSpc>
                <a:spcPct val="110000"/>
              </a:lnSpc>
            </a:pPr>
            <a:r>
              <a:rPr lang="en-US" sz="1800" dirty="0"/>
              <a:t>Identify serious comorbidities associated with metabolic syndrome and their effective treatment interventions.</a:t>
            </a:r>
          </a:p>
          <a:p>
            <a:pPr lvl="0">
              <a:lnSpc>
                <a:spcPct val="110000"/>
              </a:lnSpc>
            </a:pPr>
            <a:r>
              <a:rPr lang="en-US" sz="1800" dirty="0"/>
              <a:t>Discuss strategies for the prevention of metabolic syndrome and the role of you as provider.</a:t>
            </a:r>
          </a:p>
          <a:p>
            <a:pPr>
              <a:lnSpc>
                <a:spcPct val="110000"/>
              </a:lnSpc>
            </a:pPr>
            <a:endParaRPr lang="en-US" sz="1800" dirty="0"/>
          </a:p>
        </p:txBody>
      </p:sp>
    </p:spTree>
    <p:extLst>
      <p:ext uri="{BB962C8B-B14F-4D97-AF65-F5344CB8AC3E}">
        <p14:creationId xmlns:p14="http://schemas.microsoft.com/office/powerpoint/2010/main" val="468123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5BBEAF0E-7BC7-4BD0-B456-B28AA13AB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D14DAF-13ED-F044-82C4-873AC0A3510B}"/>
              </a:ext>
            </a:extLst>
          </p:cNvPr>
          <p:cNvSpPr>
            <a:spLocks noGrp="1"/>
          </p:cNvSpPr>
          <p:nvPr>
            <p:ph type="title"/>
          </p:nvPr>
        </p:nvSpPr>
        <p:spPr>
          <a:xfrm>
            <a:off x="6373091" y="1028698"/>
            <a:ext cx="4778303" cy="4721264"/>
          </a:xfrm>
        </p:spPr>
        <p:txBody>
          <a:bodyPr>
            <a:normAutofit/>
          </a:bodyPr>
          <a:lstStyle/>
          <a:p>
            <a:pPr algn="r"/>
            <a:r>
              <a:rPr lang="en-US" sz="4000"/>
              <a:t>What is metabolic syndrome?</a:t>
            </a:r>
          </a:p>
        </p:txBody>
      </p:sp>
      <p:sp>
        <p:nvSpPr>
          <p:cNvPr id="3" name="Content Placeholder 2">
            <a:extLst>
              <a:ext uri="{FF2B5EF4-FFF2-40B4-BE49-F238E27FC236}">
                <a16:creationId xmlns:a16="http://schemas.microsoft.com/office/drawing/2014/main" id="{77F4DB43-65BA-CA46-80AC-266C0E282429}"/>
              </a:ext>
            </a:extLst>
          </p:cNvPr>
          <p:cNvSpPr>
            <a:spLocks noGrp="1"/>
          </p:cNvSpPr>
          <p:nvPr>
            <p:ph idx="1"/>
          </p:nvPr>
        </p:nvSpPr>
        <p:spPr>
          <a:xfrm>
            <a:off x="1371600" y="1011448"/>
            <a:ext cx="4724400" cy="4721264"/>
          </a:xfrm>
        </p:spPr>
        <p:txBody>
          <a:bodyPr>
            <a:normAutofit/>
          </a:bodyPr>
          <a:lstStyle/>
          <a:p>
            <a:pPr marL="0" indent="0" algn="ctr">
              <a:buNone/>
            </a:pPr>
            <a:r>
              <a:rPr lang="en-US" dirty="0"/>
              <a:t>Currently defined as " set of chronic and associated features that increase risk of cardiovascular disease and type 2 diabetes mellitus, including central obesity, </a:t>
            </a:r>
            <a:r>
              <a:rPr lang="en-US" dirty="0" err="1"/>
              <a:t>athero</a:t>
            </a:r>
            <a:r>
              <a:rPr lang="en-US" dirty="0"/>
              <a:t>-genic dyslipidemia, insulin resistance, and endothelial dysfunction” </a:t>
            </a:r>
          </a:p>
        </p:txBody>
      </p:sp>
      <p:sp>
        <p:nvSpPr>
          <p:cNvPr id="19" name="Rectangle 18">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10126"/>
            <a:ext cx="12192000" cy="456773"/>
          </a:xfrm>
          <a:prstGeom prst="rect">
            <a:avLst/>
          </a:prstGeom>
          <a:gradFill>
            <a:gsLst>
              <a:gs pos="14000">
                <a:schemeClr val="accent4">
                  <a:alpha val="28000"/>
                </a:schemeClr>
              </a:gs>
              <a:gs pos="100000">
                <a:schemeClr val="accent5">
                  <a:alpha val="83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 name="Rectangle 20">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10126"/>
            <a:ext cx="8153398" cy="456772"/>
          </a:xfrm>
          <a:prstGeom prst="rect">
            <a:avLst/>
          </a:prstGeom>
          <a:gradFill>
            <a:gsLst>
              <a:gs pos="9000">
                <a:schemeClr val="accent2">
                  <a:lumMod val="60000"/>
                  <a:lumOff val="40000"/>
                  <a:alpha val="52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294903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E383CC5D-71E8-4CB2-8E4A-F1E4FF6DC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2DA5AC1-43C5-4243-9028-07DBB80D0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8"/>
            <a:ext cx="12192000" cy="1600201"/>
          </a:xfrm>
          <a:prstGeom prst="rect">
            <a:avLst/>
          </a:prstGeom>
          <a:gradFill>
            <a:gsLst>
              <a:gs pos="0">
                <a:schemeClr val="accent5">
                  <a:alpha val="83000"/>
                </a:schemeClr>
              </a:gs>
              <a:gs pos="100000">
                <a:schemeClr val="accent6"/>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8A4EDA1C-27A1-4C83-ACE4-6675EC924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9161" y="9109"/>
            <a:ext cx="7792839" cy="1594270"/>
          </a:xfrm>
          <a:prstGeom prst="rect">
            <a:avLst/>
          </a:prstGeom>
          <a:gradFill>
            <a:gsLst>
              <a:gs pos="22000">
                <a:schemeClr val="accent2">
                  <a:alpha val="0"/>
                </a:schemeClr>
              </a:gs>
              <a:gs pos="99000">
                <a:schemeClr val="accent2"/>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1C2185E4-B584-4B9D-9440-DEA0FB9D94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9021976" y="-906246"/>
            <a:ext cx="1602951" cy="3416298"/>
          </a:xfrm>
          <a:prstGeom prst="rect">
            <a:avLst/>
          </a:prstGeom>
          <a:gradFill>
            <a:gsLst>
              <a:gs pos="45000">
                <a:schemeClr val="accent4">
                  <a:alpha val="0"/>
                </a:schemeClr>
              </a:gs>
              <a:gs pos="99000">
                <a:schemeClr val="accent6">
                  <a:alpha val="33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FF33EC8A-EE0A-4395-97E2-DAD467CF73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451242" y="0"/>
            <a:ext cx="9729549" cy="1600198"/>
          </a:xfrm>
          <a:prstGeom prst="rect">
            <a:avLst/>
          </a:prstGeom>
          <a:gradFill>
            <a:gsLst>
              <a:gs pos="0">
                <a:schemeClr val="accent5">
                  <a:alpha val="30000"/>
                </a:schemeClr>
              </a:gs>
              <a:gs pos="99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FF85DA95-16A4-404E-9BFF-27F8E4FC78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430"/>
            <a:ext cx="7910111" cy="1600198"/>
          </a:xfrm>
          <a:prstGeom prst="rect">
            <a:avLst/>
          </a:prstGeom>
          <a:gradFill>
            <a:gsLst>
              <a:gs pos="0">
                <a:schemeClr val="accent5">
                  <a:alpha val="21000"/>
                </a:schemeClr>
              </a:gs>
              <a:gs pos="99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A93877-A9C0-154A-9792-B37A4600D9FA}"/>
              </a:ext>
            </a:extLst>
          </p:cNvPr>
          <p:cNvSpPr>
            <a:spLocks noGrp="1"/>
          </p:cNvSpPr>
          <p:nvPr>
            <p:ph type="title"/>
          </p:nvPr>
        </p:nvSpPr>
        <p:spPr>
          <a:xfrm>
            <a:off x="1157084" y="374427"/>
            <a:ext cx="10374517" cy="971512"/>
          </a:xfrm>
        </p:spPr>
        <p:txBody>
          <a:bodyPr anchor="ctr">
            <a:normAutofit/>
          </a:bodyPr>
          <a:lstStyle/>
          <a:p>
            <a:r>
              <a:rPr lang="en-US" sz="3200" dirty="0">
                <a:solidFill>
                  <a:schemeClr val="bg1"/>
                </a:solidFill>
              </a:rPr>
              <a:t>Three of these must be present</a:t>
            </a:r>
          </a:p>
        </p:txBody>
      </p:sp>
      <p:graphicFrame>
        <p:nvGraphicFramePr>
          <p:cNvPr id="5" name="Content Placeholder 2">
            <a:extLst>
              <a:ext uri="{FF2B5EF4-FFF2-40B4-BE49-F238E27FC236}">
                <a16:creationId xmlns:a16="http://schemas.microsoft.com/office/drawing/2014/main" id="{E368395D-4F7F-4CAC-933B-EBA921BB2236}"/>
              </a:ext>
            </a:extLst>
          </p:cNvPr>
          <p:cNvGraphicFramePr>
            <a:graphicFrameLocks noGrp="1"/>
          </p:cNvGraphicFramePr>
          <p:nvPr>
            <p:ph idx="1"/>
            <p:extLst>
              <p:ext uri="{D42A27DB-BD31-4B8C-83A1-F6EECF244321}">
                <p14:modId xmlns:p14="http://schemas.microsoft.com/office/powerpoint/2010/main" val="3320504861"/>
              </p:ext>
            </p:extLst>
          </p:nvPr>
        </p:nvGraphicFramePr>
        <p:xfrm>
          <a:off x="579474" y="2062715"/>
          <a:ext cx="11033029" cy="41892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29288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5" name="Rectangle 74">
            <a:extLst>
              <a:ext uri="{FF2B5EF4-FFF2-40B4-BE49-F238E27FC236}">
                <a16:creationId xmlns:a16="http://schemas.microsoft.com/office/drawing/2014/main" id="{1DBC8414-BE7E-4B6C-A114-B2C3795C8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0EC398C5-5C2E-4038-9DB3-DE2B5A9BE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A2F10B26-073B-4B10-8AAA-161242DD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53806" y="1153804"/>
            <a:ext cx="6346209" cy="4038601"/>
          </a:xfrm>
          <a:prstGeom prst="rect">
            <a:avLst/>
          </a:prstGeom>
          <a:gradFill>
            <a:gsLst>
              <a:gs pos="0">
                <a:schemeClr val="accent5">
                  <a:lumMod val="60000"/>
                  <a:lumOff val="40000"/>
                  <a:alpha val="0"/>
                </a:schemeClr>
              </a:gs>
              <a:gs pos="99000">
                <a:schemeClr val="accent2">
                  <a:alpha val="92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610DBBC7-698F-4A54-B1CB-A99F9CC35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59574" y="3578975"/>
            <a:ext cx="2502407" cy="4055644"/>
          </a:xfrm>
          <a:prstGeom prst="rect">
            <a:avLst/>
          </a:prstGeom>
          <a:gradFill>
            <a:gsLst>
              <a:gs pos="2000">
                <a:schemeClr val="accent5">
                  <a:alpha val="28000"/>
                </a:schemeClr>
              </a:gs>
              <a:gs pos="100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DE6E822A-8BCF-432C-83E6-BBE821476C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13000">
                <a:schemeClr val="accent4">
                  <a:lumMod val="20000"/>
                  <a:lumOff val="80000"/>
                  <a:alpha val="200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8CE2863-C361-D64D-990A-E10F822E3D50}"/>
              </a:ext>
            </a:extLst>
          </p:cNvPr>
          <p:cNvSpPr>
            <a:spLocks noGrp="1"/>
          </p:cNvSpPr>
          <p:nvPr>
            <p:ph type="title"/>
          </p:nvPr>
        </p:nvSpPr>
        <p:spPr>
          <a:xfrm>
            <a:off x="474243" y="681317"/>
            <a:ext cx="3236613" cy="3406187"/>
          </a:xfrm>
        </p:spPr>
        <p:txBody>
          <a:bodyPr vert="horz" lIns="0" tIns="0" rIns="0" bIns="0" rtlCol="0" anchor="b">
            <a:normAutofit/>
          </a:bodyPr>
          <a:lstStyle/>
          <a:p>
            <a:pPr algn="r"/>
            <a:endParaRPr lang="en-US" sz="3200" spc="750">
              <a:solidFill>
                <a:schemeClr val="bg1"/>
              </a:solidFill>
            </a:endParaRPr>
          </a:p>
        </p:txBody>
      </p:sp>
      <p:pic>
        <p:nvPicPr>
          <p:cNvPr id="5122" name="Picture 2">
            <a:extLst>
              <a:ext uri="{FF2B5EF4-FFF2-40B4-BE49-F238E27FC236}">
                <a16:creationId xmlns:a16="http://schemas.microsoft.com/office/drawing/2014/main" id="{75B1F709-67BE-BE47-8D50-F5568B6E1698}"/>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5449559" y="228600"/>
            <a:ext cx="5123191" cy="6364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1012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93DAF4AA-9270-40B5-B73C-B11B9A92F0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2E93FCE2-9886-C048-A78A-7A7C00B0756D}"/>
              </a:ext>
            </a:extLst>
          </p:cNvPr>
          <p:cNvSpPr>
            <a:spLocks noGrp="1"/>
          </p:cNvSpPr>
          <p:nvPr>
            <p:ph type="title"/>
          </p:nvPr>
        </p:nvSpPr>
        <p:spPr>
          <a:xfrm>
            <a:off x="1371598" y="462743"/>
            <a:ext cx="5327375" cy="1560022"/>
          </a:xfrm>
        </p:spPr>
        <p:txBody>
          <a:bodyPr vert="horz" lIns="0" tIns="0" rIns="0" bIns="0" rtlCol="0" anchor="b">
            <a:normAutofit/>
          </a:bodyPr>
          <a:lstStyle/>
          <a:p>
            <a:r>
              <a:rPr lang="en-US" dirty="0"/>
              <a:t>Risk </a:t>
            </a:r>
            <a:r>
              <a:rPr lang="en-US"/>
              <a:t>FActors</a:t>
            </a:r>
            <a:endParaRPr lang="en-US" dirty="0"/>
          </a:p>
        </p:txBody>
      </p:sp>
      <p:sp>
        <p:nvSpPr>
          <p:cNvPr id="20" name="Rectangle 19">
            <a:extLst>
              <a:ext uri="{FF2B5EF4-FFF2-40B4-BE49-F238E27FC236}">
                <a16:creationId xmlns:a16="http://schemas.microsoft.com/office/drawing/2014/main" id="{31D5E60A-D6B1-4F21-A993-313958AF0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15300" y="-4"/>
            <a:ext cx="4076699" cy="6858003"/>
          </a:xfrm>
          <a:prstGeom prst="rect">
            <a:avLst/>
          </a:prstGeom>
          <a:gradFill>
            <a:gsLst>
              <a:gs pos="8000">
                <a:schemeClr val="accent6"/>
              </a:gs>
              <a:gs pos="100000">
                <a:schemeClr val="accent5">
                  <a:alpha val="90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5B7BB16B-E108-4C64-97D5-7AC67CC5E2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724863" y="1390436"/>
            <a:ext cx="6857572" cy="4076700"/>
          </a:xfrm>
          <a:prstGeom prst="rect">
            <a:avLst/>
          </a:prstGeom>
          <a:gradFill>
            <a:gsLst>
              <a:gs pos="0">
                <a:schemeClr val="accent4">
                  <a:alpha val="13000"/>
                </a:schemeClr>
              </a:gs>
              <a:gs pos="99000">
                <a:schemeClr val="accent2">
                  <a:alpha val="5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A5F6A003-4671-4F7B-A12E-2946D61E43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785110" y="1451112"/>
            <a:ext cx="6858001" cy="3955771"/>
          </a:xfrm>
          <a:prstGeom prst="rect">
            <a:avLst/>
          </a:prstGeom>
          <a:gradFill>
            <a:gsLst>
              <a:gs pos="0">
                <a:schemeClr val="accent6">
                  <a:alpha val="0"/>
                </a:schemeClr>
              </a:gs>
              <a:gs pos="72000">
                <a:schemeClr val="tx2">
                  <a:lumMod val="75000"/>
                  <a:lumOff val="25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40" descr="body_shapes">
            <a:extLst>
              <a:ext uri="{FF2B5EF4-FFF2-40B4-BE49-F238E27FC236}">
                <a16:creationId xmlns:a16="http://schemas.microsoft.com/office/drawing/2014/main" id="{F8B18B4C-0938-C744-87F4-F4CFBDEFE1FA}"/>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7169796" y="1028699"/>
            <a:ext cx="4076701" cy="467121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Content Placeholder 4">
            <a:extLst>
              <a:ext uri="{FF2B5EF4-FFF2-40B4-BE49-F238E27FC236}">
                <a16:creationId xmlns:a16="http://schemas.microsoft.com/office/drawing/2014/main" id="{ABA135BA-9623-4D9B-9903-FC264389634A}"/>
              </a:ext>
            </a:extLst>
          </p:cNvPr>
          <p:cNvGraphicFramePr>
            <a:graphicFrameLocks noGrp="1"/>
          </p:cNvGraphicFramePr>
          <p:nvPr>
            <p:ph sz="half" idx="1"/>
            <p:extLst>
              <p:ext uri="{D42A27DB-BD31-4B8C-83A1-F6EECF244321}">
                <p14:modId xmlns:p14="http://schemas.microsoft.com/office/powerpoint/2010/main" val="3187699024"/>
              </p:ext>
            </p:extLst>
          </p:nvPr>
        </p:nvGraphicFramePr>
        <p:xfrm>
          <a:off x="1371600" y="2279374"/>
          <a:ext cx="5327373" cy="360143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11115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93DAF4AA-9270-40B5-B73C-B11B9A92F0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2E93FCE2-9886-C048-A78A-7A7C00B0756D}"/>
              </a:ext>
            </a:extLst>
          </p:cNvPr>
          <p:cNvSpPr>
            <a:spLocks noGrp="1"/>
          </p:cNvSpPr>
          <p:nvPr>
            <p:ph type="title"/>
          </p:nvPr>
        </p:nvSpPr>
        <p:spPr>
          <a:xfrm>
            <a:off x="1371598" y="462743"/>
            <a:ext cx="5327375" cy="1560022"/>
          </a:xfrm>
        </p:spPr>
        <p:txBody>
          <a:bodyPr vert="horz" lIns="0" tIns="0" rIns="0" bIns="0" rtlCol="0" anchor="b">
            <a:normAutofit/>
          </a:bodyPr>
          <a:lstStyle/>
          <a:p>
            <a:r>
              <a:rPr lang="en-US" dirty="0"/>
              <a:t>Risk factors continued</a:t>
            </a:r>
          </a:p>
        </p:txBody>
      </p:sp>
      <p:sp>
        <p:nvSpPr>
          <p:cNvPr id="20" name="Rectangle 19">
            <a:extLst>
              <a:ext uri="{FF2B5EF4-FFF2-40B4-BE49-F238E27FC236}">
                <a16:creationId xmlns:a16="http://schemas.microsoft.com/office/drawing/2014/main" id="{31D5E60A-D6B1-4F21-A993-313958AF0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15300" y="-4"/>
            <a:ext cx="4076699" cy="6858003"/>
          </a:xfrm>
          <a:prstGeom prst="rect">
            <a:avLst/>
          </a:prstGeom>
          <a:gradFill>
            <a:gsLst>
              <a:gs pos="8000">
                <a:schemeClr val="accent6"/>
              </a:gs>
              <a:gs pos="100000">
                <a:schemeClr val="accent5">
                  <a:alpha val="90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5B7BB16B-E108-4C64-97D5-7AC67CC5E2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724863" y="1390436"/>
            <a:ext cx="6857572" cy="4076700"/>
          </a:xfrm>
          <a:prstGeom prst="rect">
            <a:avLst/>
          </a:prstGeom>
          <a:gradFill>
            <a:gsLst>
              <a:gs pos="0">
                <a:schemeClr val="accent4">
                  <a:alpha val="13000"/>
                </a:schemeClr>
              </a:gs>
              <a:gs pos="99000">
                <a:schemeClr val="accent2">
                  <a:alpha val="5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A5F6A003-4671-4F7B-A12E-2946D61E43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785110" y="1451112"/>
            <a:ext cx="6858001" cy="3955771"/>
          </a:xfrm>
          <a:prstGeom prst="rect">
            <a:avLst/>
          </a:prstGeom>
          <a:gradFill>
            <a:gsLst>
              <a:gs pos="0">
                <a:schemeClr val="accent6">
                  <a:alpha val="0"/>
                </a:schemeClr>
              </a:gs>
              <a:gs pos="72000">
                <a:schemeClr val="tx2">
                  <a:lumMod val="75000"/>
                  <a:lumOff val="25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40" descr="body_shapes">
            <a:extLst>
              <a:ext uri="{FF2B5EF4-FFF2-40B4-BE49-F238E27FC236}">
                <a16:creationId xmlns:a16="http://schemas.microsoft.com/office/drawing/2014/main" id="{F8B18B4C-0938-C744-87F4-F4CFBDEFE1FA}"/>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7169796" y="1028699"/>
            <a:ext cx="4076701" cy="467121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Content Placeholder 4">
            <a:extLst>
              <a:ext uri="{FF2B5EF4-FFF2-40B4-BE49-F238E27FC236}">
                <a16:creationId xmlns:a16="http://schemas.microsoft.com/office/drawing/2014/main" id="{ABA135BA-9623-4D9B-9903-FC264389634A}"/>
              </a:ext>
            </a:extLst>
          </p:cNvPr>
          <p:cNvGraphicFramePr>
            <a:graphicFrameLocks noGrp="1"/>
          </p:cNvGraphicFramePr>
          <p:nvPr>
            <p:ph sz="half" idx="1"/>
            <p:extLst>
              <p:ext uri="{D42A27DB-BD31-4B8C-83A1-F6EECF244321}">
                <p14:modId xmlns:p14="http://schemas.microsoft.com/office/powerpoint/2010/main" val="3250146323"/>
              </p:ext>
            </p:extLst>
          </p:nvPr>
        </p:nvGraphicFramePr>
        <p:xfrm>
          <a:off x="1371600" y="2279374"/>
          <a:ext cx="5327373" cy="360143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908199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CC4AFFA-9868-4B7D-9F63-93C34D3623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87B3AF-A309-764D-ABE5-5E2597A7DC7E}"/>
              </a:ext>
            </a:extLst>
          </p:cNvPr>
          <p:cNvSpPr>
            <a:spLocks noGrp="1"/>
          </p:cNvSpPr>
          <p:nvPr>
            <p:ph type="title"/>
          </p:nvPr>
        </p:nvSpPr>
        <p:spPr>
          <a:xfrm>
            <a:off x="1371601" y="457200"/>
            <a:ext cx="9549442" cy="1010093"/>
          </a:xfrm>
        </p:spPr>
        <p:txBody>
          <a:bodyPr anchor="b">
            <a:normAutofit/>
          </a:bodyPr>
          <a:lstStyle/>
          <a:p>
            <a:pPr algn="r">
              <a:lnSpc>
                <a:spcPct val="90000"/>
              </a:lnSpc>
            </a:pPr>
            <a:r>
              <a:rPr lang="en-US" dirty="0"/>
              <a:t>Metabolic syndrome and Mental health comorbidity</a:t>
            </a:r>
            <a:endParaRPr lang="en-US"/>
          </a:p>
        </p:txBody>
      </p:sp>
      <p:sp>
        <p:nvSpPr>
          <p:cNvPr id="11" name="Rectangle 10">
            <a:extLst>
              <a:ext uri="{FF2B5EF4-FFF2-40B4-BE49-F238E27FC236}">
                <a16:creationId xmlns:a16="http://schemas.microsoft.com/office/drawing/2014/main" id="{024CCFE6-8D32-4963-9B5D-E742044292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8741"/>
            <a:ext cx="12192000" cy="449256"/>
          </a:xfrm>
          <a:prstGeom prst="rect">
            <a:avLst/>
          </a:prstGeom>
          <a:gradFill>
            <a:gsLst>
              <a:gs pos="14000">
                <a:schemeClr val="accent4">
                  <a:alpha val="28000"/>
                </a:schemeClr>
              </a:gs>
              <a:gs pos="100000">
                <a:schemeClr val="accent5">
                  <a:alpha val="8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3414B78-940D-4BE3-A24D-B003E1C9C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316"/>
            <a:ext cx="8153398" cy="449684"/>
          </a:xfrm>
          <a:prstGeom prst="rect">
            <a:avLst/>
          </a:prstGeom>
          <a:gradFill>
            <a:gsLst>
              <a:gs pos="9000">
                <a:schemeClr val="accent2">
                  <a:lumMod val="60000"/>
                  <a:lumOff val="40000"/>
                  <a:alpha val="68000"/>
                </a:schemeClr>
              </a:gs>
              <a:gs pos="99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61541360-014E-4B3C-873F-7A949B4AFFB0}"/>
              </a:ext>
            </a:extLst>
          </p:cNvPr>
          <p:cNvGraphicFramePr>
            <a:graphicFrameLocks noGrp="1"/>
          </p:cNvGraphicFramePr>
          <p:nvPr>
            <p:ph idx="1"/>
            <p:extLst>
              <p:ext uri="{D42A27DB-BD31-4B8C-83A1-F6EECF244321}">
                <p14:modId xmlns:p14="http://schemas.microsoft.com/office/powerpoint/2010/main" val="3961951972"/>
              </p:ext>
            </p:extLst>
          </p:nvPr>
        </p:nvGraphicFramePr>
        <p:xfrm>
          <a:off x="898451" y="1834632"/>
          <a:ext cx="10334847"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5282577"/>
      </p:ext>
    </p:extLst>
  </p:cSld>
  <p:clrMapOvr>
    <a:masterClrMapping/>
  </p:clrMapOvr>
</p:sld>
</file>

<file path=ppt/theme/theme1.xml><?xml version="1.0" encoding="utf-8"?>
<a:theme xmlns:a="http://schemas.openxmlformats.org/drawingml/2006/main" name="GradientRiseVTI">
  <a:themeElements>
    <a:clrScheme name="AnalogousFromDarkSeedLeftStep">
      <a:dk1>
        <a:srgbClr val="000000"/>
      </a:dk1>
      <a:lt1>
        <a:srgbClr val="FFFFFF"/>
      </a:lt1>
      <a:dk2>
        <a:srgbClr val="311C20"/>
      </a:dk2>
      <a:lt2>
        <a:srgbClr val="F0F2F3"/>
      </a:lt2>
      <a:accent1>
        <a:srgbClr val="E45D2C"/>
      </a:accent1>
      <a:accent2>
        <a:srgbClr val="D21A36"/>
      </a:accent2>
      <a:accent3>
        <a:srgbClr val="E42C94"/>
      </a:accent3>
      <a:accent4>
        <a:srgbClr val="D21ACF"/>
      </a:accent4>
      <a:accent5>
        <a:srgbClr val="9A2CE4"/>
      </a:accent5>
      <a:accent6>
        <a:srgbClr val="4B2CD5"/>
      </a:accent6>
      <a:hlink>
        <a:srgbClr val="A13FBF"/>
      </a:hlink>
      <a:folHlink>
        <a:srgbClr val="7F7F7F"/>
      </a:folHlink>
    </a:clrScheme>
    <a:fontScheme name="Avenir">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10914</TotalTime>
  <Words>1210</Words>
  <Application>Microsoft Macintosh PowerPoint</Application>
  <PresentationFormat>Widescreen</PresentationFormat>
  <Paragraphs>108</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Tw Cen MT</vt:lpstr>
      <vt:lpstr>GradientRiseVTI</vt:lpstr>
      <vt:lpstr>Best Practices for Mitigating Comorbidities between Metabolic syndrome and Mental Health Conditions</vt:lpstr>
      <vt:lpstr>Learning outcomes</vt:lpstr>
      <vt:lpstr>Learning outcomes</vt:lpstr>
      <vt:lpstr>What is metabolic syndrome?</vt:lpstr>
      <vt:lpstr>Three of these must be present</vt:lpstr>
      <vt:lpstr>PowerPoint Presentation</vt:lpstr>
      <vt:lpstr>Risk FActors</vt:lpstr>
      <vt:lpstr>Risk factors continued</vt:lpstr>
      <vt:lpstr>Metabolic syndrome and Mental health comorbidity</vt:lpstr>
      <vt:lpstr>Contributing factors and impact</vt:lpstr>
      <vt:lpstr>Screening and treatment recommendations</vt:lpstr>
      <vt:lpstr>Lifestyle changes to control risk factors</vt:lpstr>
      <vt:lpstr>Common psychological reactions to COVID-19 PANDEMIC</vt:lpstr>
      <vt:lpstr>Metabolic syndrome and covid-19</vt:lpstr>
      <vt:lpstr>Role of mental health professional</vt:lpstr>
      <vt:lpstr>Questions?</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Practices for Mitigating Comorbidities between Metabolic syndrome and Mental Health Conditions</dc:title>
  <dc:creator>Microsoft Office User</dc:creator>
  <cp:lastModifiedBy>Microsoft Office User</cp:lastModifiedBy>
  <cp:revision>5</cp:revision>
  <dcterms:created xsi:type="dcterms:W3CDTF">2021-08-04T00:20:18Z</dcterms:created>
  <dcterms:modified xsi:type="dcterms:W3CDTF">2021-08-13T12:01:57Z</dcterms:modified>
</cp:coreProperties>
</file>