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4660"/>
  </p:normalViewPr>
  <p:slideViewPr>
    <p:cSldViewPr snapToGrid="0">
      <p:cViewPr varScale="1">
        <p:scale>
          <a:sx n="114" d="100"/>
          <a:sy n="114" d="100"/>
        </p:scale>
        <p:origin x="66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7/8/2021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7/8/2021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7/8/2021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7/8/2021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B4424-0069-49F7-9BE6-C4F9EA35207A}"/>
              </a:ext>
            </a:extLst>
          </p:cNvPr>
          <p:cNvSpPr>
            <a:spLocks noGrp="1"/>
          </p:cNvSpPr>
          <p:nvPr>
            <p:ph type="ctrTitle"/>
          </p:nvPr>
        </p:nvSpPr>
        <p:spPr/>
        <p:txBody>
          <a:bodyPr>
            <a:normAutofit/>
          </a:bodyPr>
          <a:lstStyle/>
          <a:p>
            <a:r>
              <a:rPr lang="en-US" sz="2400" dirty="0"/>
              <a:t>Stigmas: Mental Health and Minorities</a:t>
            </a:r>
          </a:p>
        </p:txBody>
      </p:sp>
      <p:sp>
        <p:nvSpPr>
          <p:cNvPr id="3" name="Subtitle 2">
            <a:extLst>
              <a:ext uri="{FF2B5EF4-FFF2-40B4-BE49-F238E27FC236}">
                <a16:creationId xmlns:a16="http://schemas.microsoft.com/office/drawing/2014/main" id="{8250351E-B2DB-44BC-999F-7420DB2C52A0}"/>
              </a:ext>
            </a:extLst>
          </p:cNvPr>
          <p:cNvSpPr>
            <a:spLocks noGrp="1"/>
          </p:cNvSpPr>
          <p:nvPr>
            <p:ph type="subTitle" idx="1"/>
          </p:nvPr>
        </p:nvSpPr>
        <p:spPr/>
        <p:txBody>
          <a:bodyPr>
            <a:normAutofit/>
          </a:bodyPr>
          <a:lstStyle/>
          <a:p>
            <a:r>
              <a:rPr lang="en-US" dirty="0"/>
              <a:t>Erica D. Barnett, M.S.</a:t>
            </a:r>
          </a:p>
          <a:p>
            <a:r>
              <a:rPr lang="en-US" dirty="0"/>
              <a:t>Montgomery Area Mental Health Authority</a:t>
            </a:r>
          </a:p>
          <a:p>
            <a:endParaRPr lang="en-US" dirty="0"/>
          </a:p>
        </p:txBody>
      </p:sp>
    </p:spTree>
    <p:extLst>
      <p:ext uri="{BB962C8B-B14F-4D97-AF65-F5344CB8AC3E}">
        <p14:creationId xmlns:p14="http://schemas.microsoft.com/office/powerpoint/2010/main" val="1205411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692C3-6959-4F45-9A6D-CFEDD68FDECE}"/>
              </a:ext>
            </a:extLst>
          </p:cNvPr>
          <p:cNvSpPr>
            <a:spLocks noGrp="1"/>
          </p:cNvSpPr>
          <p:nvPr>
            <p:ph type="title"/>
          </p:nvPr>
        </p:nvSpPr>
        <p:spPr/>
        <p:txBody>
          <a:bodyPr/>
          <a:lstStyle/>
          <a:p>
            <a:r>
              <a:rPr lang="en-US" dirty="0"/>
              <a:t>National Minority Mental Health Awareness Month</a:t>
            </a:r>
          </a:p>
        </p:txBody>
      </p:sp>
      <p:sp>
        <p:nvSpPr>
          <p:cNvPr id="3" name="Content Placeholder 2">
            <a:extLst>
              <a:ext uri="{FF2B5EF4-FFF2-40B4-BE49-F238E27FC236}">
                <a16:creationId xmlns:a16="http://schemas.microsoft.com/office/drawing/2014/main" id="{227AD2CC-948F-4ECE-8D12-ADE66DC4D073}"/>
              </a:ext>
            </a:extLst>
          </p:cNvPr>
          <p:cNvSpPr>
            <a:spLocks noGrp="1"/>
          </p:cNvSpPr>
          <p:nvPr>
            <p:ph idx="1"/>
          </p:nvPr>
        </p:nvSpPr>
        <p:spPr/>
        <p:txBody>
          <a:bodyPr/>
          <a:lstStyle/>
          <a:p>
            <a:r>
              <a:rPr lang="en-US" dirty="0"/>
              <a:t> June 2, 2008, </a:t>
            </a:r>
            <a:r>
              <a:rPr lang="en-US" dirty="0" err="1"/>
              <a:t>Bebe</a:t>
            </a:r>
            <a:r>
              <a:rPr lang="en-US" dirty="0"/>
              <a:t> Moore Campbell National Minority Mental Health Awareness Month was formally recognized by congress. The intent was to “enhance public awareness of mental illness,” especially within minority communities.</a:t>
            </a:r>
          </a:p>
          <a:p>
            <a:r>
              <a:rPr lang="en-US" dirty="0"/>
              <a:t>Campbell was an author, journalist, and teacher who worked as a mental health advocate to support the mental health needs of underrepresented communities. </a:t>
            </a:r>
          </a:p>
          <a:p>
            <a:r>
              <a:rPr lang="en-US" dirty="0"/>
              <a:t>She founded NAMI-Inglewood in a predominantly black neighborhood to create a space that was safe for minorities to talk about mental health concerns.</a:t>
            </a:r>
          </a:p>
        </p:txBody>
      </p:sp>
    </p:spTree>
    <p:extLst>
      <p:ext uri="{BB962C8B-B14F-4D97-AF65-F5344CB8AC3E}">
        <p14:creationId xmlns:p14="http://schemas.microsoft.com/office/powerpoint/2010/main" val="2226796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04A41-B35A-4A57-8EAA-4202BCAD95CF}"/>
              </a:ext>
            </a:extLst>
          </p:cNvPr>
          <p:cNvSpPr>
            <a:spLocks noGrp="1"/>
          </p:cNvSpPr>
          <p:nvPr>
            <p:ph type="title"/>
          </p:nvPr>
        </p:nvSpPr>
        <p:spPr>
          <a:xfrm>
            <a:off x="1451579" y="804519"/>
            <a:ext cx="9603275" cy="1211213"/>
          </a:xfrm>
        </p:spPr>
        <p:txBody>
          <a:bodyPr>
            <a:normAutofit/>
          </a:bodyPr>
          <a:lstStyle/>
          <a:p>
            <a:r>
              <a:rPr lang="en-US" dirty="0"/>
              <a:t>Mental Health Disparities in Diverse Populations</a:t>
            </a:r>
          </a:p>
        </p:txBody>
      </p:sp>
      <p:sp>
        <p:nvSpPr>
          <p:cNvPr id="3" name="Content Placeholder 2">
            <a:extLst>
              <a:ext uri="{FF2B5EF4-FFF2-40B4-BE49-F238E27FC236}">
                <a16:creationId xmlns:a16="http://schemas.microsoft.com/office/drawing/2014/main" id="{87095004-3FFC-4BD6-8E0F-A9EEBDA9D31D}"/>
              </a:ext>
            </a:extLst>
          </p:cNvPr>
          <p:cNvSpPr>
            <a:spLocks noGrp="1"/>
          </p:cNvSpPr>
          <p:nvPr>
            <p:ph idx="1"/>
          </p:nvPr>
        </p:nvSpPr>
        <p:spPr/>
        <p:txBody>
          <a:bodyPr/>
          <a:lstStyle/>
          <a:p>
            <a:r>
              <a:rPr lang="en-US" dirty="0"/>
              <a:t>According to a 2016 study from the American Psychiatric Association,  approximately 18% of US adults have a diagnosable mental disorder in a given year, and approximately 4% of adults have a serious mental illness.</a:t>
            </a:r>
          </a:p>
          <a:p>
            <a:r>
              <a:rPr lang="en-US" dirty="0"/>
              <a:t>Mental and behavioral disorders are among the leading causes of disabilities in the U.S., accounting for 13.6% of all years of life lost to disability and premature death.</a:t>
            </a:r>
          </a:p>
          <a:p>
            <a:r>
              <a:rPr lang="en-US" dirty="0"/>
              <a:t>An estimated 43% of people with any mental illness receive mental health treatment/counseling. </a:t>
            </a:r>
          </a:p>
        </p:txBody>
      </p:sp>
    </p:spTree>
    <p:extLst>
      <p:ext uri="{BB962C8B-B14F-4D97-AF65-F5344CB8AC3E}">
        <p14:creationId xmlns:p14="http://schemas.microsoft.com/office/powerpoint/2010/main" val="2214586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BF164-0F26-4054-B60B-790E9143ECD5}"/>
              </a:ext>
            </a:extLst>
          </p:cNvPr>
          <p:cNvSpPr>
            <a:spLocks noGrp="1"/>
          </p:cNvSpPr>
          <p:nvPr>
            <p:ph type="title"/>
          </p:nvPr>
        </p:nvSpPr>
        <p:spPr/>
        <p:txBody>
          <a:bodyPr/>
          <a:lstStyle/>
          <a:p>
            <a:r>
              <a:rPr lang="en-US" dirty="0"/>
              <a:t>Mental Health Disparities in Diverse Populations (Continued)</a:t>
            </a:r>
          </a:p>
        </p:txBody>
      </p:sp>
      <p:sp>
        <p:nvSpPr>
          <p:cNvPr id="3" name="Content Placeholder 2">
            <a:extLst>
              <a:ext uri="{FF2B5EF4-FFF2-40B4-BE49-F238E27FC236}">
                <a16:creationId xmlns:a16="http://schemas.microsoft.com/office/drawing/2014/main" id="{C7679AC7-804F-4F5A-B5EF-D18426772461}"/>
              </a:ext>
            </a:extLst>
          </p:cNvPr>
          <p:cNvSpPr>
            <a:spLocks noGrp="1"/>
          </p:cNvSpPr>
          <p:nvPr>
            <p:ph idx="1"/>
          </p:nvPr>
        </p:nvSpPr>
        <p:spPr/>
        <p:txBody>
          <a:bodyPr/>
          <a:lstStyle/>
          <a:p>
            <a:r>
              <a:rPr lang="en-US" dirty="0"/>
              <a:t>Ethnic/racial minorities often bear a disproportionately high burden of disabilities resulting from mental disorders. (Daily living, self-care, education, employment etc.)</a:t>
            </a:r>
          </a:p>
          <a:p>
            <a:r>
              <a:rPr lang="en-US" dirty="0"/>
              <a:t>Although rates of depression are lower in blacks (24.6%) and Hispanics (19.6%) than in whites (34.7%), depression in blacks and Hispanics is likely to be more persistent.  </a:t>
            </a:r>
          </a:p>
          <a:p>
            <a:r>
              <a:rPr lang="en-US" dirty="0"/>
              <a:t>American Indians/Alaskan Natives report higher rates of posttraumatic stress disorder and alcohol dependence than any other ethnic/racial group.</a:t>
            </a:r>
          </a:p>
          <a:p>
            <a:r>
              <a:rPr lang="en-US" dirty="0"/>
              <a:t>Racial/ethnic minority youth with behavioral health issues are more readily referred to the juvenile justice system than to specialty primary care, compared with white youth.</a:t>
            </a:r>
          </a:p>
        </p:txBody>
      </p:sp>
    </p:spTree>
    <p:extLst>
      <p:ext uri="{BB962C8B-B14F-4D97-AF65-F5344CB8AC3E}">
        <p14:creationId xmlns:p14="http://schemas.microsoft.com/office/powerpoint/2010/main" val="188808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2E7D9-0919-40F8-94DA-0C7F6F97DA4F}"/>
              </a:ext>
            </a:extLst>
          </p:cNvPr>
          <p:cNvSpPr>
            <a:spLocks noGrp="1"/>
          </p:cNvSpPr>
          <p:nvPr>
            <p:ph type="title"/>
          </p:nvPr>
        </p:nvSpPr>
        <p:spPr/>
        <p:txBody>
          <a:bodyPr/>
          <a:lstStyle/>
          <a:p>
            <a:r>
              <a:rPr lang="en-US" dirty="0"/>
              <a:t>Mental Health Disparities in Diverse Populations (Continued)</a:t>
            </a:r>
          </a:p>
        </p:txBody>
      </p:sp>
      <p:sp>
        <p:nvSpPr>
          <p:cNvPr id="3" name="Content Placeholder 2">
            <a:extLst>
              <a:ext uri="{FF2B5EF4-FFF2-40B4-BE49-F238E27FC236}">
                <a16:creationId xmlns:a16="http://schemas.microsoft.com/office/drawing/2014/main" id="{DD83F588-9650-4425-8A72-9EB60064F4F8}"/>
              </a:ext>
            </a:extLst>
          </p:cNvPr>
          <p:cNvSpPr>
            <a:spLocks noGrp="1"/>
          </p:cNvSpPr>
          <p:nvPr>
            <p:ph idx="1"/>
          </p:nvPr>
        </p:nvSpPr>
        <p:spPr/>
        <p:txBody>
          <a:bodyPr/>
          <a:lstStyle/>
          <a:p>
            <a:r>
              <a:rPr lang="en-US" dirty="0"/>
              <a:t>Minorities are also more likely to end up in the juvenile justice system due to harsh disciplinary suspension and expulsion practices in schools. </a:t>
            </a:r>
          </a:p>
          <a:p>
            <a:r>
              <a:rPr lang="en-US" dirty="0"/>
              <a:t>Lack of cultural understanding by health care providers may contribute to underdiagnosis and/or misdiagnosis of mental illness in people from racially/ethnically diverse populations. Factors that contribute to these kinds of diagnosis include language differences between patient and provider, stigma of mental illness among minority groups, and cultural presentation of symptoms.</a:t>
            </a:r>
          </a:p>
        </p:txBody>
      </p:sp>
    </p:spTree>
    <p:extLst>
      <p:ext uri="{BB962C8B-B14F-4D97-AF65-F5344CB8AC3E}">
        <p14:creationId xmlns:p14="http://schemas.microsoft.com/office/powerpoint/2010/main" val="1572296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0EA00-14E2-4E31-BB65-29063B9C6418}"/>
              </a:ext>
            </a:extLst>
          </p:cNvPr>
          <p:cNvSpPr>
            <a:spLocks noGrp="1"/>
          </p:cNvSpPr>
          <p:nvPr>
            <p:ph type="title"/>
          </p:nvPr>
        </p:nvSpPr>
        <p:spPr/>
        <p:txBody>
          <a:bodyPr/>
          <a:lstStyle/>
          <a:p>
            <a:r>
              <a:rPr lang="en-US" dirty="0"/>
              <a:t>Barriers to care</a:t>
            </a:r>
          </a:p>
        </p:txBody>
      </p:sp>
      <p:sp>
        <p:nvSpPr>
          <p:cNvPr id="3" name="Content Placeholder 2">
            <a:extLst>
              <a:ext uri="{FF2B5EF4-FFF2-40B4-BE49-F238E27FC236}">
                <a16:creationId xmlns:a16="http://schemas.microsoft.com/office/drawing/2014/main" id="{3235381D-8FA6-4E0F-83C3-6612E7358152}"/>
              </a:ext>
            </a:extLst>
          </p:cNvPr>
          <p:cNvSpPr>
            <a:spLocks noGrp="1"/>
          </p:cNvSpPr>
          <p:nvPr>
            <p:ph idx="1"/>
          </p:nvPr>
        </p:nvSpPr>
        <p:spPr>
          <a:xfrm>
            <a:off x="1451579" y="2015732"/>
            <a:ext cx="9603275" cy="3923429"/>
          </a:xfrm>
        </p:spPr>
        <p:txBody>
          <a:bodyPr>
            <a:normAutofit lnSpcReduction="10000"/>
          </a:bodyPr>
          <a:lstStyle/>
          <a:p>
            <a:pPr lvl="0" fontAlgn="base"/>
            <a:r>
              <a:rPr lang="en-US" dirty="0"/>
              <a:t>Lack of insurance, underinsurance</a:t>
            </a:r>
          </a:p>
          <a:p>
            <a:pPr lvl="0" fontAlgn="base"/>
            <a:r>
              <a:rPr lang="en-US" dirty="0"/>
              <a:t>Some lay people presume mental illness is rooted in failures of faith, spirituality, or a personal fortitude to deal with adversity	           </a:t>
            </a:r>
          </a:p>
          <a:p>
            <a:pPr lvl="0" fontAlgn="base"/>
            <a:r>
              <a:rPr lang="en-US" dirty="0"/>
              <a:t>Lack of diversity among mental health care providers</a:t>
            </a:r>
          </a:p>
          <a:p>
            <a:pPr lvl="0" fontAlgn="base"/>
            <a:r>
              <a:rPr lang="en-US" dirty="0"/>
              <a:t>Lack of culturally competent providers                 </a:t>
            </a:r>
          </a:p>
          <a:p>
            <a:pPr lvl="0" fontAlgn="base"/>
            <a:r>
              <a:rPr lang="en-US" dirty="0"/>
              <a:t>Language barriers</a:t>
            </a:r>
          </a:p>
          <a:p>
            <a:pPr lvl="0" fontAlgn="base"/>
            <a:r>
              <a:rPr lang="en-US" dirty="0"/>
              <a:t>Distrust in the health care system</a:t>
            </a:r>
          </a:p>
          <a:p>
            <a:pPr lvl="0" fontAlgn="base"/>
            <a:r>
              <a:rPr lang="en-US" dirty="0"/>
              <a:t>Inadequate support for mental health service in safety net settings (uninsured, Medicaid, Health Insurance Coverage other vulnerable patients)</a:t>
            </a:r>
          </a:p>
          <a:p>
            <a:endParaRPr lang="en-US" dirty="0"/>
          </a:p>
        </p:txBody>
      </p:sp>
    </p:spTree>
    <p:extLst>
      <p:ext uri="{BB962C8B-B14F-4D97-AF65-F5344CB8AC3E}">
        <p14:creationId xmlns:p14="http://schemas.microsoft.com/office/powerpoint/2010/main" val="4055599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CAA5A-D953-497D-BAF9-D03B3E5EDA09}"/>
              </a:ext>
            </a:extLst>
          </p:cNvPr>
          <p:cNvSpPr>
            <a:spLocks noGrp="1"/>
          </p:cNvSpPr>
          <p:nvPr>
            <p:ph type="title"/>
          </p:nvPr>
        </p:nvSpPr>
        <p:spPr>
          <a:xfrm>
            <a:off x="1294362" y="867037"/>
            <a:ext cx="9603275" cy="1049235"/>
          </a:xfrm>
        </p:spPr>
        <p:txBody>
          <a:bodyPr/>
          <a:lstStyle/>
          <a:p>
            <a:r>
              <a:rPr lang="en-US" dirty="0"/>
              <a:t>The cost of Untreated Mental illness</a:t>
            </a:r>
            <a:br>
              <a:rPr lang="en-US" dirty="0"/>
            </a:br>
            <a:r>
              <a:rPr lang="en-US" sz="1600" dirty="0"/>
              <a:t>(Constellation Behavioral Health Statistics)</a:t>
            </a:r>
          </a:p>
        </p:txBody>
      </p:sp>
      <p:sp>
        <p:nvSpPr>
          <p:cNvPr id="3" name="Content Placeholder 2">
            <a:extLst>
              <a:ext uri="{FF2B5EF4-FFF2-40B4-BE49-F238E27FC236}">
                <a16:creationId xmlns:a16="http://schemas.microsoft.com/office/drawing/2014/main" id="{10ECB9B3-C786-40E1-A0B3-69D893BF0733}"/>
              </a:ext>
            </a:extLst>
          </p:cNvPr>
          <p:cNvSpPr>
            <a:spLocks noGrp="1"/>
          </p:cNvSpPr>
          <p:nvPr>
            <p:ph idx="1"/>
          </p:nvPr>
        </p:nvSpPr>
        <p:spPr>
          <a:xfrm>
            <a:off x="1451579" y="2015732"/>
            <a:ext cx="9603275" cy="3781386"/>
          </a:xfrm>
        </p:spPr>
        <p:txBody>
          <a:bodyPr>
            <a:normAutofit fontScale="77500" lnSpcReduction="20000"/>
          </a:bodyPr>
          <a:lstStyle/>
          <a:p>
            <a:r>
              <a:rPr lang="en-US" dirty="0"/>
              <a:t>Family and relationships -the symptoms and episodes of depression, schizophrenia, anxiety disorders, and other conditions can interfere with communication and cause an individual to be unable to keep up his or her end of responsibilities in a relationship.</a:t>
            </a:r>
          </a:p>
          <a:p>
            <a:r>
              <a:rPr lang="en-US" dirty="0"/>
              <a:t>Social well-being –the symptoms can make relating to other people, communicating, and engaging socially more challenging.</a:t>
            </a:r>
          </a:p>
          <a:p>
            <a:r>
              <a:rPr lang="en-US" dirty="0"/>
              <a:t>Social and work –a young person with mental health challenges that are not treated will likely miss days of school and struggle to keep up with work. Adults on the job with untreated mental illness have similar patterns.  This can result in losing a job and serious financial problems. </a:t>
            </a:r>
          </a:p>
          <a:p>
            <a:r>
              <a:rPr lang="en-US" dirty="0"/>
              <a:t>Physical health –adults with one or more serious mental illness, on average, die 25 years earlier.  Unmanaged mental illness can lead to poor management of physical health, including missed doctor appointments, ignoring symptoms, and making bad lifestyle choices.</a:t>
            </a:r>
          </a:p>
          <a:p>
            <a:r>
              <a:rPr lang="en-US" dirty="0"/>
              <a:t>Substance Abuse –When mental illness is untreated, many people turn to self-medication as a way to treat or ignore symptoms. </a:t>
            </a:r>
          </a:p>
          <a:p>
            <a:endParaRPr lang="en-US" dirty="0"/>
          </a:p>
        </p:txBody>
      </p:sp>
    </p:spTree>
    <p:extLst>
      <p:ext uri="{BB962C8B-B14F-4D97-AF65-F5344CB8AC3E}">
        <p14:creationId xmlns:p14="http://schemas.microsoft.com/office/powerpoint/2010/main" val="639280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D1C5E-9EAF-4D59-A208-54C68F252C4A}"/>
              </a:ext>
            </a:extLst>
          </p:cNvPr>
          <p:cNvSpPr>
            <a:spLocks noGrp="1"/>
          </p:cNvSpPr>
          <p:nvPr>
            <p:ph type="title"/>
          </p:nvPr>
        </p:nvSpPr>
        <p:spPr/>
        <p:txBody>
          <a:bodyPr/>
          <a:lstStyle/>
          <a:p>
            <a:r>
              <a:rPr lang="en-US" dirty="0"/>
              <a:t>For Discussion</a:t>
            </a:r>
          </a:p>
        </p:txBody>
      </p:sp>
      <p:sp>
        <p:nvSpPr>
          <p:cNvPr id="3" name="Content Placeholder 2">
            <a:extLst>
              <a:ext uri="{FF2B5EF4-FFF2-40B4-BE49-F238E27FC236}">
                <a16:creationId xmlns:a16="http://schemas.microsoft.com/office/drawing/2014/main" id="{A4B82EBB-B485-4ACC-AC1A-2EE1A1D5F49F}"/>
              </a:ext>
            </a:extLst>
          </p:cNvPr>
          <p:cNvSpPr>
            <a:spLocks noGrp="1"/>
          </p:cNvSpPr>
          <p:nvPr>
            <p:ph idx="1"/>
          </p:nvPr>
        </p:nvSpPr>
        <p:spPr/>
        <p:txBody>
          <a:bodyPr/>
          <a:lstStyle/>
          <a:p>
            <a:r>
              <a:rPr lang="en-US" dirty="0"/>
              <a:t>How do we educate minority populations on mental health?</a:t>
            </a:r>
          </a:p>
          <a:p>
            <a:r>
              <a:rPr lang="en-US" dirty="0"/>
              <a:t>Where does the discussion begin on mental health when communities don’t acknowledge it as a concern?</a:t>
            </a:r>
          </a:p>
          <a:p>
            <a:r>
              <a:rPr lang="en-US" dirty="0"/>
              <a:t>What community officials should we involve in the discussion? Why?</a:t>
            </a:r>
          </a:p>
          <a:p>
            <a:r>
              <a:rPr lang="en-US" dirty="0"/>
              <a:t>What can we do in our own families to start a generation of mental health awareness?</a:t>
            </a:r>
          </a:p>
        </p:txBody>
      </p:sp>
    </p:spTree>
    <p:extLst>
      <p:ext uri="{BB962C8B-B14F-4D97-AF65-F5344CB8AC3E}">
        <p14:creationId xmlns:p14="http://schemas.microsoft.com/office/powerpoint/2010/main" val="3908952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F33D2-D354-452F-84E8-F889612E4555}"/>
              </a:ext>
            </a:extLst>
          </p:cNvPr>
          <p:cNvSpPr>
            <a:spLocks noGrp="1"/>
          </p:cNvSpPr>
          <p:nvPr>
            <p:ph type="title"/>
          </p:nvPr>
        </p:nvSpPr>
        <p:spPr>
          <a:xfrm>
            <a:off x="1454239" y="763480"/>
            <a:ext cx="8643154" cy="2880600"/>
          </a:xfrm>
        </p:spPr>
        <p:txBody>
          <a:bodyPr/>
          <a:lstStyle/>
          <a:p>
            <a:r>
              <a:rPr lang="en-US" dirty="0"/>
              <a:t>how to contact us</a:t>
            </a:r>
          </a:p>
        </p:txBody>
      </p:sp>
      <p:sp>
        <p:nvSpPr>
          <p:cNvPr id="3" name="Text Placeholder 2">
            <a:extLst>
              <a:ext uri="{FF2B5EF4-FFF2-40B4-BE49-F238E27FC236}">
                <a16:creationId xmlns:a16="http://schemas.microsoft.com/office/drawing/2014/main" id="{04D44F21-EBDF-42B2-AAB5-956D64330002}"/>
              </a:ext>
            </a:extLst>
          </p:cNvPr>
          <p:cNvSpPr>
            <a:spLocks noGrp="1"/>
          </p:cNvSpPr>
          <p:nvPr>
            <p:ph type="body" idx="1"/>
          </p:nvPr>
        </p:nvSpPr>
        <p:spPr>
          <a:xfrm>
            <a:off x="1454239" y="3806195"/>
            <a:ext cx="8630446" cy="1760104"/>
          </a:xfrm>
        </p:spPr>
        <p:txBody>
          <a:bodyPr>
            <a:normAutofit lnSpcReduction="10000"/>
          </a:bodyPr>
          <a:lstStyle/>
          <a:p>
            <a:r>
              <a:rPr lang="en-US" dirty="0"/>
              <a:t>Montgomery Mental Health Authority</a:t>
            </a:r>
          </a:p>
          <a:p>
            <a:r>
              <a:rPr lang="en-US" dirty="0"/>
              <a:t>2140 Upper Wetumpka Rd</a:t>
            </a:r>
          </a:p>
          <a:p>
            <a:r>
              <a:rPr lang="en-US" dirty="0"/>
              <a:t>Montgomery, AL 36107</a:t>
            </a:r>
          </a:p>
          <a:p>
            <a:r>
              <a:rPr lang="en-US" dirty="0"/>
              <a:t>334-279-7830</a:t>
            </a:r>
          </a:p>
          <a:p>
            <a:endParaRPr lang="en-US" dirty="0"/>
          </a:p>
        </p:txBody>
      </p:sp>
    </p:spTree>
    <p:extLst>
      <p:ext uri="{BB962C8B-B14F-4D97-AF65-F5344CB8AC3E}">
        <p14:creationId xmlns:p14="http://schemas.microsoft.com/office/powerpoint/2010/main" val="317912726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135</TotalTime>
  <Words>772</Words>
  <Application>Microsoft Office PowerPoint</Application>
  <PresentationFormat>Widescreen</PresentationFormat>
  <Paragraphs>43</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Gill Sans MT</vt:lpstr>
      <vt:lpstr>Gallery</vt:lpstr>
      <vt:lpstr>Stigmas: Mental Health and Minorities</vt:lpstr>
      <vt:lpstr>National Minority Mental Health Awareness Month</vt:lpstr>
      <vt:lpstr>Mental Health Disparities in Diverse Populations</vt:lpstr>
      <vt:lpstr>Mental Health Disparities in Diverse Populations (Continued)</vt:lpstr>
      <vt:lpstr>Mental Health Disparities in Diverse Populations (Continued)</vt:lpstr>
      <vt:lpstr>Barriers to care</vt:lpstr>
      <vt:lpstr>The cost of Untreated Mental illness (Constellation Behavioral Health Statistics)</vt:lpstr>
      <vt:lpstr>For Discussion</vt:lpstr>
      <vt:lpstr>how to contact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Stigmas Around Mental Health and Minorities</dc:title>
  <dc:creator>Erica Barnett</dc:creator>
  <cp:lastModifiedBy>Erica Barnett</cp:lastModifiedBy>
  <cp:revision>21</cp:revision>
  <dcterms:created xsi:type="dcterms:W3CDTF">2021-07-08T01:20:56Z</dcterms:created>
  <dcterms:modified xsi:type="dcterms:W3CDTF">2021-07-08T20:48:08Z</dcterms:modified>
</cp:coreProperties>
</file>