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315" r:id="rId6"/>
    <p:sldId id="316" r:id="rId7"/>
    <p:sldId id="304" r:id="rId8"/>
    <p:sldId id="264" r:id="rId9"/>
    <p:sldId id="302" r:id="rId10"/>
    <p:sldId id="298" r:id="rId11"/>
    <p:sldId id="268" r:id="rId12"/>
    <p:sldId id="263" r:id="rId13"/>
    <p:sldId id="314" r:id="rId14"/>
    <p:sldId id="288" r:id="rId15"/>
    <p:sldId id="310" r:id="rId16"/>
    <p:sldId id="311" r:id="rId17"/>
    <p:sldId id="276" r:id="rId18"/>
    <p:sldId id="277" r:id="rId19"/>
    <p:sldId id="279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se, Zackery" initials="HZ" lastIdx="4" clrIdx="0"/>
  <p:cmAuthor id="2" name="vic pizzi" initials="vp" lastIdx="13" clrIdx="1">
    <p:extLst>
      <p:ext uri="{19B8F6BF-5375-455C-9EA6-DF929625EA0E}">
        <p15:presenceInfo xmlns:p15="http://schemas.microsoft.com/office/powerpoint/2012/main" userId="44953f3a77921d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929C5-E628-437A-B2C9-256C25851E47}" v="11" dt="2020-01-17T22:23:08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2199" autoAdjust="0"/>
  </p:normalViewPr>
  <p:slideViewPr>
    <p:cSldViewPr>
      <p:cViewPr varScale="1">
        <p:scale>
          <a:sx n="84" d="100"/>
          <a:sy n="84" d="100"/>
        </p:scale>
        <p:origin x="54" y="8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475" cy="46498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498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9A148C-25E6-4213-93D7-A6E0ED5B4FE9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9" tIns="45885" rIns="91769" bIns="458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1769" tIns="45885" rIns="91769" bIns="4588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4"/>
            <a:ext cx="3038475" cy="464980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4"/>
            <a:ext cx="3038475" cy="464980"/>
          </a:xfrm>
          <a:prstGeom prst="rect">
            <a:avLst/>
          </a:prstGeom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E7FD0-9BA0-4DE5-A1E9-C59C7389F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13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65F4A7-BCEF-436C-AF1F-051CF86FC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8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569EB-0314-4739-8883-9C9D950CF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6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E3D2-A74B-4CBA-A608-02C8E8C04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0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DD341-85EB-4D25-AB97-A2CCB793F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0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03E56-1AFB-4AA7-94C5-AEBD76642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1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E2B3D-9251-4503-BF1C-A30CA735F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99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2768-5C16-4F68-9B4A-8ACEB34B5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15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A7C99-DCD1-46B6-B92D-9827389C1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550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592A7-287B-46AA-B9DA-783025651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57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5B7A8-AC16-42DF-BDEF-C935C8D12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709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0B32F-3999-4B77-A411-08193B482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86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DA8CBD6-D52B-4D65-816A-BA5BD85DED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85" r:id="rId2"/>
    <p:sldLayoutId id="2147484790" r:id="rId3"/>
    <p:sldLayoutId id="2147484791" r:id="rId4"/>
    <p:sldLayoutId id="2147484792" r:id="rId5"/>
    <p:sldLayoutId id="2147484793" r:id="rId6"/>
    <p:sldLayoutId id="2147484786" r:id="rId7"/>
    <p:sldLayoutId id="2147484794" r:id="rId8"/>
    <p:sldLayoutId id="2147484795" r:id="rId9"/>
    <p:sldLayoutId id="2147484787" r:id="rId10"/>
    <p:sldLayoutId id="2147484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20875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15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Annual Homeowners Meeting</a:t>
            </a:r>
            <a:br>
              <a:rPr lang="en-US" altLang="en-US" sz="2800" dirty="0"/>
            </a:br>
            <a:r>
              <a:rPr lang="en-US" altLang="en-US" sz="2800" dirty="0"/>
              <a:t> January 30, 2021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A</a:t>
            </a:r>
            <a:r>
              <a:rPr lang="en-US" altLang="en-US" sz="3200" dirty="0"/>
              <a:t>bercrombie Woods </a:t>
            </a:r>
            <a:br>
              <a:rPr lang="en-US" altLang="en-US" sz="3200" dirty="0"/>
            </a:br>
            <a:r>
              <a:rPr lang="en-US" altLang="en-US" sz="3200" dirty="0"/>
              <a:t>Property Owners Association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2011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en-US" altLang="en-US" sz="1300" dirty="0"/>
          </a:p>
          <a:p>
            <a:pPr marR="0" eaLnBrk="1" hangingPunct="1">
              <a:lnSpc>
                <a:spcPct val="80000"/>
              </a:lnSpc>
            </a:pPr>
            <a:r>
              <a:rPr lang="en-US" altLang="en-US" sz="1300" dirty="0"/>
              <a:t>Joe Ello, President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1300" dirty="0"/>
              <a:t>Evelyn Ello, Vice President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1300" dirty="0"/>
              <a:t>Vic </a:t>
            </a:r>
            <a:r>
              <a:rPr lang="en-US" altLang="en-US" sz="1300" dirty="0" err="1"/>
              <a:t>Pizzi</a:t>
            </a:r>
            <a:r>
              <a:rPr lang="en-US" altLang="en-US" sz="1300" dirty="0"/>
              <a:t>, Secretary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1300" dirty="0"/>
              <a:t>Nicole Ello, Treasurer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219200" y="293688"/>
            <a:ext cx="7239000" cy="461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libri" panose="020F0502020204030204" pitchFamily="34" charset="0"/>
              </a:rPr>
              <a:t>2021-22 Proposed Budget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13FE380-C2FC-41EB-83F6-01C3B72C8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467997"/>
              </p:ext>
            </p:extLst>
          </p:nvPr>
        </p:nvGraphicFramePr>
        <p:xfrm>
          <a:off x="1143001" y="914399"/>
          <a:ext cx="7315199" cy="57742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29234">
                  <a:extLst>
                    <a:ext uri="{9D8B030D-6E8A-4147-A177-3AD203B41FA5}">
                      <a16:colId xmlns:a16="http://schemas.microsoft.com/office/drawing/2014/main" val="1688525945"/>
                    </a:ext>
                  </a:extLst>
                </a:gridCol>
                <a:gridCol w="336276">
                  <a:extLst>
                    <a:ext uri="{9D8B030D-6E8A-4147-A177-3AD203B41FA5}">
                      <a16:colId xmlns:a16="http://schemas.microsoft.com/office/drawing/2014/main" val="1209308666"/>
                    </a:ext>
                  </a:extLst>
                </a:gridCol>
                <a:gridCol w="1749689">
                  <a:extLst>
                    <a:ext uri="{9D8B030D-6E8A-4147-A177-3AD203B41FA5}">
                      <a16:colId xmlns:a16="http://schemas.microsoft.com/office/drawing/2014/main" val="3830227061"/>
                    </a:ext>
                  </a:extLst>
                </a:gridCol>
              </a:tblGrid>
              <a:tr h="283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PROPERTY INSURANCE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1021965321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LEGAL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4248668360"/>
                  </a:ext>
                </a:extLst>
              </a:tr>
              <a:tr h="486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MAINTENANCE-LANDSCAPE/MOWING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(1x expense for tree/shrub removal  *see quote)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$12,200.00</a:t>
                      </a:r>
                    </a:p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$2,160.00</a:t>
                      </a: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3551052976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MAINTENANCE-POND TREATMENT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$8,826.00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461741944"/>
                  </a:ext>
                </a:extLst>
              </a:tr>
              <a:tr h="486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MAINTENANCE-FOUNTAIN REPAIRS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(1x expense Purchase of Pond 4 &amp; 5 fountains)</a:t>
                      </a: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$1000.00</a:t>
                      </a:r>
                    </a:p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$7,000.00</a:t>
                      </a: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907016052"/>
                  </a:ext>
                </a:extLst>
              </a:tr>
              <a:tr h="284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SUPPLIES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4256863333"/>
                  </a:ext>
                </a:extLst>
              </a:tr>
              <a:tr h="3142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POSTAGE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$350.00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1219023734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NIPSCO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2904407164"/>
                  </a:ext>
                </a:extLst>
              </a:tr>
              <a:tr h="3096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MEETING EXPENSE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617781987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BANKING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$65.00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250639405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TAX PREPARATION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$260.00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2916351023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PROPERTY TAXES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1642933824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DOMAIN/WEB HOSTING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$125.00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2227640024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SOCIAL COMMITTE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$500.00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4136002398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     Total Expenses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$42,286.00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740475567"/>
                  </a:ext>
                </a:extLst>
              </a:tr>
              <a:tr h="1710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2542471267"/>
                  </a:ext>
                </a:extLst>
              </a:tr>
              <a:tr h="2638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Expected Income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$35,712.00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398962549"/>
                  </a:ext>
                </a:extLst>
              </a:tr>
              <a:tr h="4746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4133039383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Expected GAIN/(LOSS)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($7,274.00)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649172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 Annual Meeting shall be adjourned until a budget is approved by the owners for the upcoming year.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Questions on the Budget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Vote on the Budget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 Favor – Yes/No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686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0" dirty="0"/>
              <a:t>Association Vote on the </a:t>
            </a:r>
            <a:br>
              <a:rPr lang="en-US" altLang="en-US" sz="3400" dirty="0"/>
            </a:br>
            <a:r>
              <a:rPr lang="en-US" altLang="en-US" sz="3400" dirty="0"/>
              <a:t>Proposed 2021 Budget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4114800"/>
            <a:ext cx="4069732" cy="22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Dues - $245 for Fiscal year ending June 30, 2021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700" dirty="0"/>
              <a:t>As of December 31st, the total Dues still owed by </a:t>
            </a:r>
            <a:r>
              <a:rPr lang="en-US" altLang="en-US" sz="1700" b="1" dirty="0"/>
              <a:t>2 homeowners</a:t>
            </a:r>
            <a:r>
              <a:rPr lang="en-US" altLang="en-US" sz="1700" dirty="0"/>
              <a:t>: $950 does not include Late Fees and Interest. </a:t>
            </a:r>
            <a:r>
              <a:rPr lang="en-US" altLang="en-US" sz="1700" dirty="0">
                <a:solidFill>
                  <a:srgbClr val="FF0000"/>
                </a:solidFill>
              </a:rPr>
              <a:t>(Update: did receive 1 of 2 in Jan with appropriate late fees and interest $1,173.68 received in Jan not included in previous slides)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1700" dirty="0"/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700" dirty="0"/>
              <a:t>AWPOA had to write-off $690.00 due to a bankruptcy resulting in loss of income.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17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77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Status of 2020 Dues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810000"/>
            <a:ext cx="480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500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500" b="1" dirty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/>
              <a:t>Dues for 2020 were $245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500" b="1" dirty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/>
              <a:t>Cost of Living Adjustment for 2021 is 1.3% or approximately $3.18 per property. </a:t>
            </a: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1500" b="1" dirty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600" b="1" dirty="0"/>
              <a:t>New Dues for 2021 will be $248 with increase of $3 for COLA </a:t>
            </a: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1600" b="1" dirty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600" b="1" dirty="0"/>
              <a:t>Capital Reserve Fee $43 per at closing of homes sold       </a:t>
            </a:r>
          </a:p>
          <a:p>
            <a:pPr marL="777240" lvl="1" indent="-36576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1300" dirty="0"/>
          </a:p>
          <a:p>
            <a:pPr marL="777240" lvl="1" indent="-36576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1300" dirty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/>
              <a:t>Invoices will be mailed on the June 1, 2021 with a July 31, 2021 Due Date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500" b="1" dirty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/>
              <a:t>Late Fee WILL be assessed after July 31.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500" b="1" dirty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/>
              <a:t>An 18% APR Interest charge may be added when account is 60 days past Due.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500" b="1" dirty="0"/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/>
              <a:t>A Lien may be placed if the account becomes 90 days past due.</a:t>
            </a:r>
          </a:p>
        </p:txBody>
      </p:sp>
      <p:sp>
        <p:nvSpPr>
          <p:cNvPr id="3379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2020 POA Dues</a:t>
            </a:r>
          </a:p>
        </p:txBody>
      </p:sp>
    </p:spTree>
    <p:extLst>
      <p:ext uri="{BB962C8B-B14F-4D97-AF65-F5344CB8AC3E}">
        <p14:creationId xmlns:p14="http://schemas.microsoft.com/office/powerpoint/2010/main" val="63965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Board can only enforce matters that relate to the Covenants, By-Laws and Guidelines to Property and Home Improvement.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Cannot enforce traffic problems, parking problems, barking dogs, dog messes or neighbor disputes.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Board may adopt rules with or without meeting to cover any subject </a:t>
            </a:r>
            <a:r>
              <a:rPr lang="en-US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specifically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covered by the Covenants or By-Laws.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change the Covenants or By-Laws would require a 2/3 vote by all homeowners.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Rules and Restrictions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/>
              <a:t>Hawkins Lawn Service</a:t>
            </a:r>
            <a:r>
              <a:rPr lang="en-US" sz="2400" dirty="0"/>
              <a:t> is</a:t>
            </a:r>
            <a:r>
              <a:rPr lang="en-US" altLang="en-US" sz="2400" dirty="0"/>
              <a:t> our grass cutting Contractor through 2021.</a:t>
            </a:r>
          </a:p>
          <a:p>
            <a:pPr eaLnBrk="1" hangingPunct="1"/>
            <a:r>
              <a:rPr lang="en-US" altLang="en-US" sz="2400" dirty="0"/>
              <a:t>Below is the quote for additional services we requested from landscaping </a:t>
            </a:r>
          </a:p>
          <a:p>
            <a:pPr eaLnBrk="1" hangingPunct="1"/>
            <a:endParaRPr lang="en-US" altLang="en-US" sz="2400" dirty="0"/>
          </a:p>
          <a:p>
            <a:pPr marL="109537" indent="0" eaLnBrk="1" hangingPunct="1">
              <a:buNone/>
            </a:pPr>
            <a:endParaRPr lang="en-US" altLang="en-US" sz="2400" dirty="0"/>
          </a:p>
          <a:p>
            <a:pPr marL="109537" indent="0" eaLnBrk="1" hangingPunct="1">
              <a:buNone/>
            </a:pPr>
            <a:r>
              <a:rPr lang="en-US" altLang="en-US" sz="2400" dirty="0"/>
              <a:t>  </a:t>
            </a:r>
            <a:endParaRPr lang="en-US" altLang="en-US" dirty="0"/>
          </a:p>
        </p:txBody>
      </p:sp>
      <p:sp>
        <p:nvSpPr>
          <p:cNvPr id="2253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Landscaping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4ED96-9BBA-41A6-8BD1-3EBC90E53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33800"/>
            <a:ext cx="721047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C23725-6CCB-4F54-92C5-50AF277F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26" y="1427424"/>
            <a:ext cx="8477774" cy="4897175"/>
          </a:xfrm>
        </p:spPr>
        <p:txBody>
          <a:bodyPr/>
          <a:lstStyle/>
          <a:p>
            <a:r>
              <a:rPr lang="en-US" sz="2400" dirty="0"/>
              <a:t>Lake &amp; Pond Biologists LLC of Chesterton was the vendor for 2020 and has submitted new bid to continue services on all ponds. </a:t>
            </a:r>
          </a:p>
          <a:p>
            <a:endParaRPr lang="en-US" sz="2400" dirty="0"/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/>
              <a:t>Second bid received from Aquatic Control which includes all 5 ponds.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BF9EA-1BBD-43B4-BCFE-4C140D1D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PONDS</a:t>
            </a:r>
          </a:p>
        </p:txBody>
      </p:sp>
    </p:spTree>
    <p:extLst>
      <p:ext uri="{BB962C8B-B14F-4D97-AF65-F5344CB8AC3E}">
        <p14:creationId xmlns:p14="http://schemas.microsoft.com/office/powerpoint/2010/main" val="227830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686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7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/>
              <a:t>Architectural Committee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 b="1" dirty="0"/>
              <a:t>Pierre Lauzon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200" b="1" dirty="0"/>
          </a:p>
          <a:p>
            <a:pPr lvl="1" eaLnBrk="1" hangingPunct="1">
              <a:lnSpc>
                <a:spcPct val="80000"/>
              </a:lnSpc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/>
              <a:t>Neighborhood Directory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 b="1" dirty="0"/>
              <a:t>Board of Directors</a:t>
            </a:r>
          </a:p>
          <a:p>
            <a:pPr marL="392113" lvl="1" indent="0" eaLnBrk="1" hangingPunct="1">
              <a:lnSpc>
                <a:spcPct val="80000"/>
              </a:lnSpc>
              <a:buNone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/>
              <a:t>Social/Welcoming Committee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altLang="en-US" sz="1200" b="1" dirty="0"/>
              <a:t>            (Yard Sale)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 b="1" dirty="0"/>
              <a:t>Kevin Kelly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200" b="1" dirty="0"/>
          </a:p>
          <a:p>
            <a:pPr lvl="1" eaLnBrk="1" hangingPunct="1">
              <a:lnSpc>
                <a:spcPct val="80000"/>
              </a:lnSpc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/>
              <a:t>Pond Committee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 b="1" dirty="0"/>
              <a:t>Shaun Connelly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 b="1" dirty="0"/>
              <a:t>Roger Case</a:t>
            </a:r>
          </a:p>
          <a:p>
            <a:pPr marL="392113" lvl="1" indent="0" eaLnBrk="1" hangingPunct="1">
              <a:lnSpc>
                <a:spcPct val="80000"/>
              </a:lnSpc>
              <a:buNone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We have had committee members move or step-down.  We could use volunteers for all committees.  We prefer at least 3 people per committee if possible…join us to help keep our community a great place to live!! 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Please email board member if interested. </a:t>
            </a:r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</p:txBody>
      </p:sp>
      <p:sp>
        <p:nvSpPr>
          <p:cNvPr id="399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03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/>
              <a:t>Your AWPOA Committees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3280" y="1447800"/>
            <a:ext cx="299212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New Business may be brought before the meeting only upon written request submitted at least five (5) days prior to the date of the meeting; provided however, that such written request may be waived at the discretion of the Board of Directors.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marL="109537" indent="0" eaLnBrk="1" hangingPunct="1">
              <a:buNone/>
            </a:pPr>
            <a:endParaRPr lang="en-US" altLang="en-US" sz="2400" dirty="0"/>
          </a:p>
          <a:p>
            <a:pPr marL="109537" indent="0" eaLnBrk="1" hangingPunct="1">
              <a:buNone/>
            </a:pPr>
            <a:endParaRPr lang="en-US" altLang="en-US" sz="3000" dirty="0"/>
          </a:p>
        </p:txBody>
      </p:sp>
      <p:sp>
        <p:nvSpPr>
          <p:cNvPr id="4198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 dirty="0"/>
              <a:t>New Business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45413" cy="4716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No Annual Meeting shall be adjourned until a budget is approved by the owners for the upcoming year.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These slides and minutes from this meeting will be posted on our Abercrombie Woods Web Site.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 b="1" dirty="0"/>
          </a:p>
          <a:p>
            <a:pPr lvl="1" eaLnBrk="1" hangingPunct="1">
              <a:lnSpc>
                <a:spcPct val="80000"/>
              </a:lnSpc>
            </a:pPr>
            <a:endParaRPr lang="en-US" altLang="en-US" sz="1900" b="1" dirty="0"/>
          </a:p>
          <a:p>
            <a:pPr lvl="1" eaLnBrk="1" hangingPunct="1">
              <a:lnSpc>
                <a:spcPct val="80000"/>
              </a:lnSpc>
            </a:pPr>
            <a:endParaRPr lang="en-US" altLang="en-US" sz="1900" dirty="0"/>
          </a:p>
          <a:p>
            <a:pPr eaLnBrk="1" hangingPunct="1">
              <a:lnSpc>
                <a:spcPct val="80000"/>
              </a:lnSpc>
            </a:pPr>
            <a:endParaRPr lang="en-US" altLang="en-US" sz="4600" i="1" u="sng" dirty="0">
              <a:solidFill>
                <a:schemeClr val="tx2"/>
              </a:solidFill>
            </a:endParaRPr>
          </a:p>
        </p:txBody>
      </p:sp>
      <p:sp>
        <p:nvSpPr>
          <p:cNvPr id="4301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/>
              <a:t>Adjournment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657601"/>
            <a:ext cx="6400800" cy="242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79413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1700" dirty="0"/>
              <a:t>Reading of Minutes from 2020 Meeting</a:t>
            </a:r>
          </a:p>
          <a:p>
            <a:pPr eaLnBrk="1" hangingPunct="1"/>
            <a:r>
              <a:rPr lang="en-US" altLang="en-US" sz="1700" dirty="0"/>
              <a:t>Treasurer Report</a:t>
            </a:r>
          </a:p>
          <a:p>
            <a:pPr eaLnBrk="1" hangingPunct="1"/>
            <a:r>
              <a:rPr lang="en-US" altLang="en-US" sz="1700" dirty="0"/>
              <a:t>Fountains for 4 &amp; 5 Ponds </a:t>
            </a:r>
          </a:p>
          <a:p>
            <a:pPr eaLnBrk="1" hangingPunct="1"/>
            <a:r>
              <a:rPr lang="en-US" altLang="en-US" sz="1700" dirty="0"/>
              <a:t>Budget for 2021</a:t>
            </a:r>
          </a:p>
          <a:p>
            <a:pPr eaLnBrk="1" hangingPunct="1"/>
            <a:r>
              <a:rPr lang="en-US" altLang="en-US" sz="1700" dirty="0"/>
              <a:t>New Business</a:t>
            </a:r>
          </a:p>
          <a:p>
            <a:pPr eaLnBrk="1" hangingPunct="1"/>
            <a:r>
              <a:rPr lang="en-US" altLang="en-US" sz="1700" dirty="0"/>
              <a:t>Subdivision Garage Sale Dates June 4 &amp; 5, 2021; 2</a:t>
            </a:r>
            <a:r>
              <a:rPr lang="en-US" altLang="en-US" sz="1700" baseline="30000" dirty="0"/>
              <a:t>nd</a:t>
            </a:r>
            <a:r>
              <a:rPr lang="en-US" altLang="en-US" sz="1700" dirty="0"/>
              <a:t> subdivision sale to be determined</a:t>
            </a:r>
          </a:p>
          <a:p>
            <a:pPr eaLnBrk="1" hangingPunct="1"/>
            <a:endParaRPr lang="en-US" altLang="en-US" sz="1700" dirty="0"/>
          </a:p>
          <a:p>
            <a:pPr eaLnBrk="1" hangingPunct="1"/>
            <a:endParaRPr lang="en-US" altLang="en-US" sz="1700" dirty="0"/>
          </a:p>
        </p:txBody>
      </p:sp>
      <p:sp>
        <p:nvSpPr>
          <p:cNvPr id="1126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sz="4000" dirty="0"/>
            </a:br>
            <a:r>
              <a:rPr lang="en-US" altLang="en-US" sz="4000" dirty="0"/>
              <a:t>Today's Agenda: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10000"/>
            <a:ext cx="3640666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/>
              <a:t>Who We Are: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144 Lots with 15 acres of Commons Area including 5 Storm Water Retention Ponds.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Annual Potential Revenue 2021 is $35,712 @ $248 dues and 144 Lots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Revenue collected at Year end 12/31/20  $</a:t>
            </a:r>
            <a:r>
              <a:rPr lang="en-US" altLang="en-US" sz="1500" b="1" dirty="0"/>
              <a:t>35,485.</a:t>
            </a:r>
            <a:r>
              <a:rPr lang="en-US" altLang="en-US" sz="1500" b="1" dirty="0">
                <a:solidFill>
                  <a:srgbClr val="FF0000"/>
                </a:solidFill>
              </a:rPr>
              <a:t>  </a:t>
            </a:r>
            <a:endParaRPr lang="en-US" altLang="en-US" sz="1500" dirty="0">
              <a:solidFill>
                <a:srgbClr val="FF0000"/>
              </a:solidFill>
            </a:endParaRPr>
          </a:p>
        </p:txBody>
      </p:sp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0"/>
              <a:t>Abercrombie Woods </a:t>
            </a:r>
            <a:br>
              <a:rPr lang="en-US" altLang="en-US" sz="3400"/>
            </a:br>
            <a:r>
              <a:rPr lang="en-US" altLang="en-US" sz="3400"/>
              <a:t>Property Owners Association, Inc.</a:t>
            </a:r>
            <a:r>
              <a:rPr lang="en-US" altLang="en-US" sz="3000"/>
              <a:t>  </a:t>
            </a:r>
            <a:br>
              <a:rPr lang="en-US" altLang="en-US" sz="3000"/>
            </a:br>
            <a:r>
              <a:rPr lang="en-US" altLang="en-US" sz="3000"/>
              <a:t>Overview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672" y="3657600"/>
            <a:ext cx="4340656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Reading of Minutes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2020 14</a:t>
            </a:r>
            <a:r>
              <a:rPr lang="en-US" altLang="en-US" sz="2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Annual Meeting  Jan 18, 2020 (next slide)</a:t>
            </a: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en-US" sz="2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Election Meeting  Feb. 8, 2020 (Slide #6)</a:t>
            </a: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200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9E89C0-B977-4A16-848D-EAAB04FF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11" y="495300"/>
            <a:ext cx="533617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00905C-C9CE-4BED-871D-6A9E0E0C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56" y="381000"/>
            <a:ext cx="525448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9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Bank Account</a:t>
            </a:r>
          </a:p>
          <a:p>
            <a:pPr eaLnBrk="1" hangingPunct="1"/>
            <a:r>
              <a:rPr lang="en-US" altLang="en-US"/>
              <a:t>Financials</a:t>
            </a:r>
          </a:p>
          <a:p>
            <a:pPr eaLnBrk="1" hangingPunct="1"/>
            <a:r>
              <a:rPr lang="en-US" altLang="en-US"/>
              <a:t>Budget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Treasurer Report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529" y="3048000"/>
            <a:ext cx="3812117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77200" cy="4419600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Checking Bank Balance                       $46,127.37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Working Capital Fund                           </a:t>
            </a:r>
            <a:r>
              <a:rPr lang="en-US" altLang="en-US" sz="2000" u="sng" dirty="0"/>
              <a:t>$7,930.08</a:t>
            </a:r>
            <a:endParaRPr lang="en-US" altLang="en-US" sz="2000" u="sng" dirty="0">
              <a:solidFill>
                <a:srgbClr val="FF0000"/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/>
              <a:t>Total Cash on Hand at 12/31/20                     $54,057.45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b="1" u="sng" dirty="0"/>
              <a:t>Expected Operational Expenses until July 1, 2021  $16,575</a:t>
            </a:r>
            <a:r>
              <a:rPr lang="en-US" altLang="en-US" sz="2000" dirty="0"/>
              <a:t>.</a:t>
            </a:r>
          </a:p>
          <a:p>
            <a:pPr marL="777240" lvl="1" indent="-36576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Lawn Care (Mowing and Applications) $4,575.</a:t>
            </a:r>
          </a:p>
          <a:p>
            <a:pPr marL="777240" lvl="1" indent="-36576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NIPSCO $1,500.</a:t>
            </a:r>
          </a:p>
          <a:p>
            <a:pPr marL="777240" lvl="1" indent="-36576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Pond Maintenance $8,000.</a:t>
            </a:r>
          </a:p>
          <a:p>
            <a:pPr marL="777240" lvl="1" indent="-36576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Annual Meeting Expenses $</a:t>
            </a:r>
            <a:r>
              <a:rPr lang="en-US" altLang="en-US" sz="2000" b="1" dirty="0"/>
              <a:t>0</a:t>
            </a:r>
            <a:r>
              <a:rPr lang="en-US" altLang="en-US" sz="2000" dirty="0"/>
              <a:t>.</a:t>
            </a:r>
          </a:p>
          <a:p>
            <a:pPr marL="777240" lvl="1" indent="-36576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Insurance $2500</a:t>
            </a:r>
          </a:p>
          <a:p>
            <a:pPr marL="777240" lvl="1" indent="-36576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2000" dirty="0"/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b="1" dirty="0"/>
              <a:t>Total Operating Bank Balance at July 1               $37,482.45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dirty="0"/>
              <a:t>Bank Account Status</a:t>
            </a:r>
            <a:br>
              <a:rPr lang="en-US" altLang="en-US" sz="4800" dirty="0"/>
            </a:br>
            <a:r>
              <a:rPr lang="en-US" altLang="en-US" sz="4800" dirty="0"/>
              <a:t>As of December 31,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762000" y="152400"/>
            <a:ext cx="8229600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 Income Statement December 31, 2020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DAFFF6-66E1-4B0A-B8E5-1446DD887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486643"/>
              </p:ext>
            </p:extLst>
          </p:nvPr>
        </p:nvGraphicFramePr>
        <p:xfrm>
          <a:off x="304800" y="762000"/>
          <a:ext cx="8610600" cy="5927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474">
                  <a:extLst>
                    <a:ext uri="{9D8B030D-6E8A-4147-A177-3AD203B41FA5}">
                      <a16:colId xmlns:a16="http://schemas.microsoft.com/office/drawing/2014/main" val="3278646649"/>
                    </a:ext>
                  </a:extLst>
                </a:gridCol>
                <a:gridCol w="335818">
                  <a:extLst>
                    <a:ext uri="{9D8B030D-6E8A-4147-A177-3AD203B41FA5}">
                      <a16:colId xmlns:a16="http://schemas.microsoft.com/office/drawing/2014/main" val="4269636717"/>
                    </a:ext>
                  </a:extLst>
                </a:gridCol>
                <a:gridCol w="1306545">
                  <a:extLst>
                    <a:ext uri="{9D8B030D-6E8A-4147-A177-3AD203B41FA5}">
                      <a16:colId xmlns:a16="http://schemas.microsoft.com/office/drawing/2014/main" val="2621375519"/>
                    </a:ext>
                  </a:extLst>
                </a:gridCol>
                <a:gridCol w="419773">
                  <a:extLst>
                    <a:ext uri="{9D8B030D-6E8A-4147-A177-3AD203B41FA5}">
                      <a16:colId xmlns:a16="http://schemas.microsoft.com/office/drawing/2014/main" val="3673187334"/>
                    </a:ext>
                  </a:extLst>
                </a:gridCol>
                <a:gridCol w="1867990">
                  <a:extLst>
                    <a:ext uri="{9D8B030D-6E8A-4147-A177-3AD203B41FA5}">
                      <a16:colId xmlns:a16="http://schemas.microsoft.com/office/drawing/2014/main" val="3895247636"/>
                    </a:ext>
                  </a:extLst>
                </a:gridCol>
              </a:tblGrid>
              <a:tr h="2116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Actual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Budget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317667023"/>
                  </a:ext>
                </a:extLst>
              </a:tr>
              <a:tr h="321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sng" strike="noStrike" dirty="0">
                          <a:effectLst/>
                          <a:latin typeface="Abadi" panose="020B0604020202020204" pitchFamily="34" charset="0"/>
                        </a:rPr>
                        <a:t>Income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1536323310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INCOME-A/ASSESSMENT  </a:t>
                      </a:r>
                      <a:r>
                        <a:rPr lang="en-US" sz="800" u="none" strike="noStrike" dirty="0">
                          <a:effectLst/>
                          <a:latin typeface="Abadi" panose="020B0604020202020204" pitchFamily="34" charset="0"/>
                        </a:rPr>
                        <a:t>(includes Insurance check for property damage)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$41441.37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Abadi" panose="020B0604020202020204" pitchFamily="34" charset="0"/>
                        </a:rPr>
                        <a:t>(144 homes @ $245)</a:t>
                      </a:r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       $35,280.00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2866659821"/>
                  </a:ext>
                </a:extLst>
              </a:tr>
              <a:tr h="258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INCOME-RESERVE </a:t>
                      </a:r>
                      <a:r>
                        <a:rPr lang="en-US" sz="800" u="none" strike="noStrike" dirty="0">
                          <a:effectLst/>
                          <a:latin typeface="Abadi" panose="020B0604020202020204" pitchFamily="34" charset="0"/>
                        </a:rPr>
                        <a:t>(Capital Reserve $444 + Insurance Discount $390.32 to be moved to Savings)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$834.32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1810643954"/>
                  </a:ext>
                </a:extLst>
              </a:tr>
              <a:tr h="258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     Total Income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$40,496.05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$35,280.00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1428570286"/>
                  </a:ext>
                </a:extLst>
              </a:tr>
              <a:tr h="3024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sng" strike="noStrike" dirty="0">
                          <a:effectLst/>
                          <a:latin typeface="Abadi" panose="020B0604020202020204" pitchFamily="34" charset="0"/>
                        </a:rPr>
                        <a:t>Expenses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9925598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PROPERTY INSURANCE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$2499.00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$3,000.00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1139777818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LEGAL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$200.00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3375582573"/>
                  </a:ext>
                </a:extLst>
              </a:tr>
              <a:tr h="286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MAINTENANCE-LANDSCAPE/MOWING </a:t>
                      </a: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$12,200.00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$13,000.00</a:t>
                      </a: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2302012564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MAINTENANCE-POND TREATMENT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$8685.80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$8,000.00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786010215"/>
                  </a:ext>
                </a:extLst>
              </a:tr>
              <a:tr h="286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MAINTENANCE-FOUNTAIN REPAIRS </a:t>
                      </a:r>
                    </a:p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badi" panose="020B0604020202020204" pitchFamily="34" charset="0"/>
                        </a:rPr>
                        <a:t>(New lights &amp; repair electrical on ponds 1-3 $4260.00. Install electric post w meters/permit for ponds 4 &amp; 5 $2650.00)</a:t>
                      </a: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$6,910.00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$1,000.00</a:t>
                      </a: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3873334233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SUPPLIES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$287.83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$200.00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3238059975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POSTAGE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$480.40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$350.00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351952171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ELECTRIC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$5571.97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$6,000.00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3215751455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MEETING EXPENSE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$200.00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$150.00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810877819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BANKING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$65.00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$120.00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92313029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TAX PREPARATION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$262.00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$300.00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2483349912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PROPERTY REPAIRS </a:t>
                      </a:r>
                      <a:r>
                        <a:rPr lang="en-US" sz="800" u="none" strike="noStrike" dirty="0">
                          <a:effectLst/>
                          <a:latin typeface="Abadi" panose="020B0604020202020204" pitchFamily="34" charset="0"/>
                        </a:rPr>
                        <a:t>(Damaged roof on AWPOA Garage paid by insurance)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$5343.05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3512964654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DOMAIN/WEB HOSTING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$83.88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$125.00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879272261"/>
                  </a:ext>
                </a:extLst>
              </a:tr>
              <a:tr h="258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SOCIAL COMMITTE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badi" panose="020B06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578894850"/>
                  </a:ext>
                </a:extLst>
              </a:tr>
              <a:tr h="258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     Total Expenses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$42,079.93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$33,445.00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1627598771"/>
                  </a:ext>
                </a:extLst>
              </a:tr>
              <a:tr h="251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Net Income/(Loss)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($1,583.88)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badi" panose="020B0604020202020204" pitchFamily="34" charset="0"/>
                        </a:rPr>
                        <a:t>$1,835.00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202020204" pitchFamily="34" charset="0"/>
                      </a:endParaRPr>
                    </a:p>
                  </a:txBody>
                  <a:tcPr marL="9409" marR="9409" marT="9409" marB="0" anchor="b"/>
                </a:tc>
                <a:extLst>
                  <a:ext uri="{0D108BD9-81ED-4DB2-BD59-A6C34878D82A}">
                    <a16:rowId xmlns:a16="http://schemas.microsoft.com/office/drawing/2014/main" val="36430149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4801</TotalTime>
  <Words>1083</Words>
  <Application>Microsoft Office PowerPoint</Application>
  <PresentationFormat>On-screen Show (4:3)</PresentationFormat>
  <Paragraphs>239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Abadi</vt:lpstr>
      <vt:lpstr>Arial</vt:lpstr>
      <vt:lpstr>Arial Black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15th Annual Homeowners Meeting  January 30, 2021  Abercrombie Woods  Property Owners Association</vt:lpstr>
      <vt:lpstr> Today's Agenda: </vt:lpstr>
      <vt:lpstr>Abercrombie Woods  Property Owners Association, Inc.   Overview</vt:lpstr>
      <vt:lpstr>Reading of Minutes</vt:lpstr>
      <vt:lpstr>PowerPoint Presentation</vt:lpstr>
      <vt:lpstr>PowerPoint Presentation</vt:lpstr>
      <vt:lpstr>Treasurer Report</vt:lpstr>
      <vt:lpstr>Bank Account Status As of December 31, 2020</vt:lpstr>
      <vt:lpstr>PowerPoint Presentation</vt:lpstr>
      <vt:lpstr>PowerPoint Presentation</vt:lpstr>
      <vt:lpstr>Association Vote on the  Proposed 2021 Budget</vt:lpstr>
      <vt:lpstr>Status of 2020 Dues</vt:lpstr>
      <vt:lpstr>2020 POA Dues</vt:lpstr>
      <vt:lpstr>Rules and Restrictions</vt:lpstr>
      <vt:lpstr>Landscaping</vt:lpstr>
      <vt:lpstr>PONDS</vt:lpstr>
      <vt:lpstr>Your AWPOA Committees</vt:lpstr>
      <vt:lpstr>New Business</vt:lpstr>
      <vt:lpstr>Adjournment</vt:lpstr>
    </vt:vector>
  </TitlesOfParts>
  <Company>awpoa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8th Annual Meeting Abercrombie Woods Property Owners Association</dc:title>
  <dc:creator>jim vargas</dc:creator>
  <cp:lastModifiedBy>Evelyn Ello</cp:lastModifiedBy>
  <cp:revision>420</cp:revision>
  <cp:lastPrinted>2018-01-08T01:54:49Z</cp:lastPrinted>
  <dcterms:created xsi:type="dcterms:W3CDTF">2012-08-14T11:47:14Z</dcterms:created>
  <dcterms:modified xsi:type="dcterms:W3CDTF">2021-03-09T00:50:35Z</dcterms:modified>
</cp:coreProperties>
</file>