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Lst>
  <p:sldSz cy="5143500" cx="9144000"/>
  <p:notesSz cx="6858000" cy="9144000"/>
  <p:embeddedFontLst>
    <p:embeddedFont>
      <p:font typeface="Robo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4C142F6-3C2E-4781-B130-B7DA9AD0544B}">
  <a:tblStyle styleId="{34C142F6-3C2E-4781-B130-B7DA9AD0544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Roboto-regular.fntdata"/><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Roboto-italic.fntdata"/><Relationship Id="rId14" Type="http://schemas.openxmlformats.org/officeDocument/2006/relationships/font" Target="fonts/Roboto-bold.fntdata"/><Relationship Id="rId16" Type="http://schemas.openxmlformats.org/officeDocument/2006/relationships/font" Target="fonts/Roboto-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9d3b97b056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9d3b97b056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39d3b97b056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39d3b97b056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9d3b97b056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9d3b97b056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6d0217f4b5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6d0217f4b5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ae56e919b6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ae56e919b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6d0217f4b5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6d0217f4b5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Project Aharon?</a:t>
            </a:r>
            <a:endParaRPr/>
          </a:p>
        </p:txBody>
      </p:sp>
      <p:sp>
        <p:nvSpPr>
          <p:cNvPr id="55" name="Google Shape;55;p1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62500"/>
          </a:bodyPr>
          <a:lstStyle/>
          <a:p>
            <a:pPr indent="0" lvl="0" marL="0" rtl="0" algn="l">
              <a:spcBef>
                <a:spcPts val="0"/>
              </a:spcBef>
              <a:spcAft>
                <a:spcPts val="0"/>
              </a:spcAft>
              <a:buNone/>
            </a:pPr>
            <a:r>
              <a:rPr lang="en" sz="1942"/>
              <a:t>Project Aharon is an advocacy and facilitation nonprofit whose mission is:</a:t>
            </a:r>
            <a:endParaRPr sz="1942"/>
          </a:p>
          <a:p>
            <a:pPr indent="-305707" lvl="0" marL="457200" rtl="0" algn="l">
              <a:spcBef>
                <a:spcPts val="1200"/>
              </a:spcBef>
              <a:spcAft>
                <a:spcPts val="0"/>
              </a:spcAft>
              <a:buSzPct val="100000"/>
              <a:buChar char="★"/>
            </a:pPr>
            <a:r>
              <a:rPr lang="en" sz="1942"/>
              <a:t>To institutionalize </a:t>
            </a:r>
            <a:r>
              <a:rPr lang="en" sz="1942" u="sng"/>
              <a:t>Shalom Strategies</a:t>
            </a:r>
            <a:r>
              <a:rPr lang="en" sz="1942"/>
              <a:t> within our communal institutions for the pursuit of peace, unity, and conflict preparedness </a:t>
            </a:r>
            <a:endParaRPr sz="1942"/>
          </a:p>
          <a:p>
            <a:pPr indent="-305707" lvl="0" marL="457200" rtl="0" algn="l">
              <a:spcBef>
                <a:spcPts val="0"/>
              </a:spcBef>
              <a:spcAft>
                <a:spcPts val="0"/>
              </a:spcAft>
              <a:buSzPct val="100000"/>
              <a:buChar char="★"/>
            </a:pPr>
            <a:r>
              <a:rPr lang="en" sz="1942"/>
              <a:t>To evolve cultural and institutional norms within Jewish communities to further prevent </a:t>
            </a:r>
            <a:r>
              <a:rPr lang="en" sz="1942"/>
              <a:t>disaffiliation</a:t>
            </a:r>
            <a:r>
              <a:rPr lang="en" sz="1942"/>
              <a:t> due to conflicts. </a:t>
            </a:r>
            <a:endParaRPr sz="1942"/>
          </a:p>
          <a:p>
            <a:pPr indent="-305707" lvl="0" marL="457200" rtl="0" algn="l">
              <a:spcBef>
                <a:spcPts val="0"/>
              </a:spcBef>
              <a:spcAft>
                <a:spcPts val="0"/>
              </a:spcAft>
              <a:buSzPct val="100000"/>
              <a:buChar char="★"/>
            </a:pPr>
            <a:r>
              <a:rPr lang="en" sz="1942"/>
              <a:t>To help institutions adopt formalized introspection and </a:t>
            </a:r>
            <a:r>
              <a:rPr lang="en" sz="1942" u="sng"/>
              <a:t>continuous improvement </a:t>
            </a:r>
            <a:r>
              <a:rPr lang="en" sz="1942"/>
              <a:t>in conflict preparedness. </a:t>
            </a:r>
            <a:endParaRPr sz="1942"/>
          </a:p>
          <a:p>
            <a:pPr indent="-305707" lvl="0" marL="457200" rtl="0" algn="l">
              <a:spcBef>
                <a:spcPts val="0"/>
              </a:spcBef>
              <a:spcAft>
                <a:spcPts val="0"/>
              </a:spcAft>
              <a:buSzPct val="100000"/>
              <a:buChar char="★"/>
            </a:pPr>
            <a:r>
              <a:rPr lang="en" sz="1942"/>
              <a:t>To strengthen Jewish communal life by </a:t>
            </a:r>
            <a:r>
              <a:rPr lang="en" sz="1942" u="sng"/>
              <a:t>facilitating institutions</a:t>
            </a:r>
            <a:r>
              <a:rPr lang="en" sz="1942"/>
              <a:t> through tools and resources for proactive conflict management, fostering a culture of peace and inclusive unity to prevent disaffiliation.</a:t>
            </a:r>
            <a:endParaRPr sz="1942"/>
          </a:p>
          <a:p>
            <a:pPr indent="0" lvl="0" marL="0" rtl="0" algn="l">
              <a:spcBef>
                <a:spcPts val="1200"/>
              </a:spcBef>
              <a:spcAft>
                <a:spcPts val="0"/>
              </a:spcAft>
              <a:buClr>
                <a:schemeClr val="dk1"/>
              </a:buClr>
              <a:buSzPct val="61111"/>
              <a:buFont typeface="Arial"/>
              <a:buNone/>
            </a:pPr>
            <a:r>
              <a:t/>
            </a:r>
            <a:endParaRPr/>
          </a:p>
          <a:p>
            <a:pPr indent="0" lvl="0" marL="0" rtl="0" algn="l">
              <a:spcBef>
                <a:spcPts val="1200"/>
              </a:spcBef>
              <a:spcAft>
                <a:spcPts val="0"/>
              </a:spcAft>
              <a:buNone/>
            </a:pPr>
            <a:r>
              <a:t/>
            </a:r>
            <a:endParaRPr/>
          </a:p>
          <a:p>
            <a:pPr indent="0" lvl="0" marL="0" rtl="0" algn="l">
              <a:spcBef>
                <a:spcPts val="1200"/>
              </a:spcBef>
              <a:spcAft>
                <a:spcPts val="0"/>
              </a:spcAft>
              <a:buClr>
                <a:schemeClr val="dk1"/>
              </a:buClr>
              <a:buSzPct val="61111"/>
              <a:buFont typeface="Arial"/>
              <a:buNone/>
            </a:pPr>
            <a:r>
              <a:t/>
            </a:r>
            <a:endParaRPr/>
          </a:p>
          <a:p>
            <a:pPr indent="0" lvl="0" marL="0" rtl="0" algn="l">
              <a:spcBef>
                <a:spcPts val="1200"/>
              </a:spcBef>
              <a:spcAft>
                <a:spcPts val="1200"/>
              </a:spcAft>
              <a:buNone/>
            </a:pPr>
            <a:r>
              <a:t/>
            </a:r>
            <a:endParaRPr/>
          </a:p>
        </p:txBody>
      </p:sp>
      <p:sp>
        <p:nvSpPr>
          <p:cNvPr id="56" name="Google Shape;56;p13"/>
          <p:cNvSpPr txBox="1"/>
          <p:nvPr/>
        </p:nvSpPr>
        <p:spPr>
          <a:xfrm>
            <a:off x="379775" y="3073375"/>
            <a:ext cx="8706300" cy="1662300"/>
          </a:xfrm>
          <a:prstGeom prst="rect">
            <a:avLst/>
          </a:prstGeom>
          <a:solidFill>
            <a:srgbClr val="4A86E8"/>
          </a:solidFill>
          <a:ln cap="rnd" cmpd="sng" w="9525">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lang="en" sz="2400">
                <a:solidFill>
                  <a:schemeClr val="lt1"/>
                </a:solidFill>
              </a:rPr>
              <a:t>Project Aharon seeks a future where e</a:t>
            </a:r>
            <a:r>
              <a:rPr lang="en" sz="2400">
                <a:solidFill>
                  <a:schemeClr val="lt1"/>
                </a:solidFill>
              </a:rPr>
              <a:t>very synagogue</a:t>
            </a:r>
            <a:r>
              <a:rPr lang="en" sz="2400">
                <a:solidFill>
                  <a:schemeClr val="lt1"/>
                </a:solidFill>
              </a:rPr>
              <a:t>:</a:t>
            </a:r>
            <a:endParaRPr sz="2400">
              <a:solidFill>
                <a:schemeClr val="lt1"/>
              </a:solidFill>
            </a:endParaRPr>
          </a:p>
          <a:p>
            <a:pPr indent="-381000" lvl="0" marL="457200" rtl="0" algn="l">
              <a:spcBef>
                <a:spcPts val="0"/>
              </a:spcBef>
              <a:spcAft>
                <a:spcPts val="0"/>
              </a:spcAft>
              <a:buClr>
                <a:schemeClr val="lt1"/>
              </a:buClr>
              <a:buSzPts val="2400"/>
              <a:buChar char="➢"/>
            </a:pPr>
            <a:r>
              <a:rPr lang="en" sz="2400">
                <a:solidFill>
                  <a:schemeClr val="lt1"/>
                </a:solidFill>
              </a:rPr>
              <a:t>Has a </a:t>
            </a:r>
            <a:r>
              <a:rPr lang="en" sz="2400">
                <a:solidFill>
                  <a:schemeClr val="lt1"/>
                </a:solidFill>
              </a:rPr>
              <a:t>Shalom Strategy addressing conflicts</a:t>
            </a:r>
            <a:endParaRPr sz="2400">
              <a:solidFill>
                <a:schemeClr val="lt1"/>
              </a:solidFill>
            </a:endParaRPr>
          </a:p>
          <a:p>
            <a:pPr indent="-381000" lvl="0" marL="457200" rtl="0" algn="l">
              <a:spcBef>
                <a:spcPts val="0"/>
              </a:spcBef>
              <a:spcAft>
                <a:spcPts val="0"/>
              </a:spcAft>
              <a:buClr>
                <a:schemeClr val="lt1"/>
              </a:buClr>
              <a:buSzPts val="2400"/>
              <a:buChar char="➢"/>
            </a:pPr>
            <a:r>
              <a:rPr lang="en" sz="2400">
                <a:solidFill>
                  <a:schemeClr val="lt1"/>
                </a:solidFill>
              </a:rPr>
              <a:t>Sets aside time to introspect and review effectiveness</a:t>
            </a:r>
            <a:endParaRPr sz="2400">
              <a:solidFill>
                <a:schemeClr val="lt1"/>
              </a:solidFill>
            </a:endParaRPr>
          </a:p>
          <a:p>
            <a:pPr indent="-381000" lvl="0" marL="457200" rtl="0" algn="l">
              <a:spcBef>
                <a:spcPts val="0"/>
              </a:spcBef>
              <a:spcAft>
                <a:spcPts val="0"/>
              </a:spcAft>
              <a:buClr>
                <a:schemeClr val="lt1"/>
              </a:buClr>
              <a:buSzPts val="2400"/>
              <a:buChar char="➢"/>
            </a:pPr>
            <a:r>
              <a:rPr lang="en" sz="2400">
                <a:solidFill>
                  <a:schemeClr val="lt1"/>
                </a:solidFill>
              </a:rPr>
              <a:t>Drives down disaffiliation through continuous improvement</a:t>
            </a:r>
            <a:endParaRPr sz="2400">
              <a:solidFill>
                <a:schemeClr val="lt1"/>
              </a:solidFill>
            </a:endParaRPr>
          </a:p>
        </p:txBody>
      </p:sp>
      <p:pic>
        <p:nvPicPr>
          <p:cNvPr id="57" name="Google Shape;57;p13"/>
          <p:cNvPicPr preferRelativeResize="0"/>
          <p:nvPr/>
        </p:nvPicPr>
        <p:blipFill>
          <a:blip r:embed="rId3">
            <a:alphaModFix/>
          </a:blip>
          <a:stretch>
            <a:fillRect/>
          </a:stretch>
        </p:blipFill>
        <p:spPr>
          <a:xfrm>
            <a:off x="7322850" y="12"/>
            <a:ext cx="1821150" cy="872125"/>
          </a:xfrm>
          <a:prstGeom prst="rect">
            <a:avLst/>
          </a:prstGeom>
          <a:noFill/>
          <a:ln>
            <a:noFill/>
          </a:ln>
        </p:spPr>
      </p:pic>
      <p:sp>
        <p:nvSpPr>
          <p:cNvPr id="58" name="Google Shape;58;p13"/>
          <p:cNvSpPr txBox="1"/>
          <p:nvPr/>
        </p:nvSpPr>
        <p:spPr>
          <a:xfrm>
            <a:off x="7322775" y="797725"/>
            <a:ext cx="18213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sz="800">
                <a:solidFill>
                  <a:schemeClr val="dk1"/>
                </a:solidFill>
                <a:highlight>
                  <a:srgbClr val="FFFFFF"/>
                </a:highlight>
                <a:latin typeface="Roboto"/>
                <a:ea typeface="Roboto"/>
                <a:cs typeface="Roboto"/>
                <a:sym typeface="Roboto"/>
              </a:rPr>
              <a:t>"Be of the disciples of Aaron, loving peace and pursuing peace"</a:t>
            </a:r>
            <a:endParaRPr i="1">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Who is Project Aharon for?</a:t>
            </a:r>
            <a:endParaRPr/>
          </a:p>
        </p:txBody>
      </p:sp>
      <p:sp>
        <p:nvSpPr>
          <p:cNvPr id="64" name="Google Shape;64;p14"/>
          <p:cNvSpPr txBox="1"/>
          <p:nvPr>
            <p:ph idx="1" type="body"/>
          </p:nvPr>
        </p:nvSpPr>
        <p:spPr>
          <a:xfrm>
            <a:off x="311700" y="1228825"/>
            <a:ext cx="8520600" cy="826800"/>
          </a:xfrm>
          <a:prstGeom prst="rect">
            <a:avLst/>
          </a:prstGeom>
          <a:solidFill>
            <a:schemeClr val="accent1"/>
          </a:solidFill>
        </p:spPr>
        <p:txBody>
          <a:bodyPr anchorCtr="0" anchor="t" bIns="91425" lIns="91425" spcFirstLastPara="1" rIns="91425" wrap="square" tIns="91425">
            <a:normAutofit fontScale="92500"/>
          </a:bodyPr>
          <a:lstStyle/>
          <a:p>
            <a:pPr indent="0" lvl="0" marL="0" rtl="0" algn="l">
              <a:spcBef>
                <a:spcPts val="0"/>
              </a:spcBef>
              <a:spcAft>
                <a:spcPts val="1200"/>
              </a:spcAft>
              <a:buNone/>
            </a:pPr>
            <a:r>
              <a:rPr lang="en" sz="1942">
                <a:solidFill>
                  <a:schemeClr val="lt1"/>
                </a:solidFill>
              </a:rPr>
              <a:t>Project Aharon partners with lay and professional leaders of communal organizations such as </a:t>
            </a:r>
            <a:r>
              <a:rPr lang="en" sz="1942">
                <a:solidFill>
                  <a:schemeClr val="lt1"/>
                </a:solidFill>
              </a:rPr>
              <a:t>synagogues</a:t>
            </a:r>
            <a:r>
              <a:rPr lang="en" sz="1942">
                <a:solidFill>
                  <a:schemeClr val="lt1"/>
                </a:solidFill>
              </a:rPr>
              <a:t>, schools and other communal institutions.</a:t>
            </a:r>
            <a:endParaRPr>
              <a:solidFill>
                <a:schemeClr val="lt1"/>
              </a:solidFill>
            </a:endParaRPr>
          </a:p>
        </p:txBody>
      </p:sp>
      <p:pic>
        <p:nvPicPr>
          <p:cNvPr id="65" name="Google Shape;65;p14"/>
          <p:cNvPicPr preferRelativeResize="0"/>
          <p:nvPr/>
        </p:nvPicPr>
        <p:blipFill>
          <a:blip r:embed="rId3">
            <a:alphaModFix/>
          </a:blip>
          <a:stretch>
            <a:fillRect/>
          </a:stretch>
        </p:blipFill>
        <p:spPr>
          <a:xfrm>
            <a:off x="7322850" y="12"/>
            <a:ext cx="1821150" cy="872125"/>
          </a:xfrm>
          <a:prstGeom prst="rect">
            <a:avLst/>
          </a:prstGeom>
          <a:noFill/>
          <a:ln>
            <a:noFill/>
          </a:ln>
        </p:spPr>
      </p:pic>
      <p:sp>
        <p:nvSpPr>
          <p:cNvPr id="66" name="Google Shape;66;p14"/>
          <p:cNvSpPr txBox="1"/>
          <p:nvPr/>
        </p:nvSpPr>
        <p:spPr>
          <a:xfrm>
            <a:off x="7322775" y="797725"/>
            <a:ext cx="18213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sz="800">
                <a:solidFill>
                  <a:schemeClr val="dk1"/>
                </a:solidFill>
                <a:highlight>
                  <a:srgbClr val="FFFFFF"/>
                </a:highlight>
                <a:latin typeface="Roboto"/>
                <a:ea typeface="Roboto"/>
                <a:cs typeface="Roboto"/>
                <a:sym typeface="Roboto"/>
              </a:rPr>
              <a:t>"</a:t>
            </a:r>
            <a:r>
              <a:rPr i="1" lang="en" sz="800">
                <a:solidFill>
                  <a:schemeClr val="dk1"/>
                </a:solidFill>
                <a:highlight>
                  <a:srgbClr val="FFFFFF"/>
                </a:highlight>
                <a:latin typeface="Roboto"/>
                <a:ea typeface="Roboto"/>
                <a:cs typeface="Roboto"/>
                <a:sym typeface="Roboto"/>
              </a:rPr>
              <a:t>The entire Jewish people are a single, perfect whole</a:t>
            </a:r>
            <a:r>
              <a:rPr i="1" lang="en" sz="800">
                <a:solidFill>
                  <a:schemeClr val="dk1"/>
                </a:solidFill>
                <a:highlight>
                  <a:srgbClr val="FFFFFF"/>
                </a:highlight>
                <a:latin typeface="Roboto"/>
                <a:ea typeface="Roboto"/>
                <a:cs typeface="Roboto"/>
                <a:sym typeface="Roboto"/>
              </a:rPr>
              <a:t>"</a:t>
            </a:r>
            <a:endParaRPr i="1">
              <a:solidFill>
                <a:schemeClr val="dk1"/>
              </a:solidFill>
            </a:endParaRPr>
          </a:p>
        </p:txBody>
      </p:sp>
      <p:sp>
        <p:nvSpPr>
          <p:cNvPr id="67" name="Google Shape;67;p14"/>
          <p:cNvSpPr txBox="1"/>
          <p:nvPr/>
        </p:nvSpPr>
        <p:spPr>
          <a:xfrm>
            <a:off x="281925" y="2076450"/>
            <a:ext cx="8781600" cy="2918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200">
                <a:solidFill>
                  <a:srgbClr val="000000"/>
                </a:solidFill>
              </a:rPr>
              <a:t>People experience disagreements within their community. Ideally, these represent a healthy exchange of ideas, but they also have the potential to lead to conflicts. </a:t>
            </a:r>
            <a:endParaRPr sz="1200">
              <a:solidFill>
                <a:srgbClr val="000000"/>
              </a:solidFill>
            </a:endParaRPr>
          </a:p>
          <a:p>
            <a:pPr indent="0" lvl="0" marL="0" rtl="0" algn="l">
              <a:lnSpc>
                <a:spcPct val="115000"/>
              </a:lnSpc>
              <a:spcBef>
                <a:spcPts val="0"/>
              </a:spcBef>
              <a:spcAft>
                <a:spcPts val="0"/>
              </a:spcAft>
              <a:buNone/>
            </a:pPr>
            <a:r>
              <a:t/>
            </a:r>
            <a:endParaRPr sz="1200">
              <a:solidFill>
                <a:srgbClr val="000000"/>
              </a:solidFill>
            </a:endParaRPr>
          </a:p>
          <a:p>
            <a:pPr indent="0" lvl="0" marL="0" rtl="0" algn="l">
              <a:lnSpc>
                <a:spcPct val="115000"/>
              </a:lnSpc>
              <a:spcBef>
                <a:spcPts val="0"/>
              </a:spcBef>
              <a:spcAft>
                <a:spcPts val="0"/>
              </a:spcAft>
              <a:buNone/>
            </a:pPr>
            <a:r>
              <a:rPr lang="en" sz="1200" u="sng">
                <a:solidFill>
                  <a:srgbClr val="000000"/>
                </a:solidFill>
              </a:rPr>
              <a:t>Community leaders, professional and volunteer,</a:t>
            </a:r>
            <a:r>
              <a:rPr lang="en" sz="1200">
                <a:solidFill>
                  <a:srgbClr val="000000"/>
                </a:solidFill>
              </a:rPr>
              <a:t> bear the difficult responsibility of managing the conflicts and ensuing fallout. Through no fault of their own, they are unable to amicably resolve all conflicts owing to a lack of resources and/or relevant training. At the same time, members may lack the emotional, social, or political wherewithal to engage effectively. All too often, conflicts escalate, and others take sides. As a result, people may feel a lack of support, become distanced from the community, and in some cases leave their religion. </a:t>
            </a:r>
            <a:endParaRPr sz="1200">
              <a:solidFill>
                <a:srgbClr val="000000"/>
              </a:solidFill>
            </a:endParaRPr>
          </a:p>
          <a:p>
            <a:pPr indent="0" lvl="0" marL="0" rtl="0" algn="l">
              <a:lnSpc>
                <a:spcPct val="115000"/>
              </a:lnSpc>
              <a:spcBef>
                <a:spcPts val="0"/>
              </a:spcBef>
              <a:spcAft>
                <a:spcPts val="0"/>
              </a:spcAft>
              <a:buNone/>
            </a:pPr>
            <a:r>
              <a:t/>
            </a:r>
            <a:endParaRPr sz="1200">
              <a:solidFill>
                <a:srgbClr val="000000"/>
              </a:solidFill>
            </a:endParaRPr>
          </a:p>
          <a:p>
            <a:pPr indent="0" lvl="0" marL="0" rtl="0" algn="l">
              <a:lnSpc>
                <a:spcPct val="115000"/>
              </a:lnSpc>
              <a:spcBef>
                <a:spcPts val="0"/>
              </a:spcBef>
              <a:spcAft>
                <a:spcPts val="0"/>
              </a:spcAft>
              <a:buNone/>
            </a:pPr>
            <a:r>
              <a:rPr lang="en" sz="1200">
                <a:solidFill>
                  <a:srgbClr val="000000"/>
                </a:solidFill>
              </a:rPr>
              <a:t>The number of people impacted, and to what degree, is not regularly measured; commonly discussed; or formally addressed by the majority of community organizations. Instead an ad-hoc, reactive approach is common when managing conflicts. To reduce interpersonal conflict, avoid losing social cohesion and increase healthy communal participation, we should better prepare groups, individuals, and leaders to become conflict resilient.</a:t>
            </a:r>
            <a:endParaRPr sz="1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does Project Aharon work?</a:t>
            </a:r>
            <a:endParaRPr/>
          </a:p>
        </p:txBody>
      </p:sp>
      <p:sp>
        <p:nvSpPr>
          <p:cNvPr id="73" name="Google Shape;73;p15"/>
          <p:cNvSpPr txBox="1"/>
          <p:nvPr>
            <p:ph idx="1" type="body"/>
          </p:nvPr>
        </p:nvSpPr>
        <p:spPr>
          <a:xfrm>
            <a:off x="311700" y="872151"/>
            <a:ext cx="6834300" cy="931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1200"/>
              </a:spcAft>
              <a:buNone/>
            </a:pPr>
            <a:r>
              <a:rPr lang="en" sz="1142">
                <a:solidFill>
                  <a:schemeClr val="dk1"/>
                </a:solidFill>
              </a:rPr>
              <a:t>Implementing</a:t>
            </a:r>
            <a:r>
              <a:rPr lang="en" sz="1142">
                <a:solidFill>
                  <a:schemeClr val="dk1"/>
                </a:solidFill>
              </a:rPr>
              <a:t> </a:t>
            </a:r>
            <a:r>
              <a:rPr i="1" lang="en" sz="1142">
                <a:solidFill>
                  <a:srgbClr val="0000FF"/>
                </a:solidFill>
              </a:rPr>
              <a:t>Continuous Improvement</a:t>
            </a:r>
            <a:r>
              <a:rPr lang="en" sz="1142">
                <a:solidFill>
                  <a:schemeClr val="dk1"/>
                </a:solidFill>
              </a:rPr>
              <a:t> in terms of a </a:t>
            </a:r>
            <a:r>
              <a:rPr i="1" lang="en" sz="1142">
                <a:solidFill>
                  <a:srgbClr val="0000FF"/>
                </a:solidFill>
              </a:rPr>
              <a:t>Shalom Strategy</a:t>
            </a:r>
            <a:r>
              <a:rPr lang="en" sz="1142">
                <a:solidFill>
                  <a:schemeClr val="dk1"/>
                </a:solidFill>
              </a:rPr>
              <a:t> is an ongoing, cyclical process of introspection and adjustment with the goal of optimizing Shalom and addressing problems systemically.</a:t>
            </a:r>
            <a:endParaRPr sz="1142">
              <a:solidFill>
                <a:schemeClr val="dk1"/>
              </a:solidFill>
            </a:endParaRPr>
          </a:p>
        </p:txBody>
      </p:sp>
      <p:pic>
        <p:nvPicPr>
          <p:cNvPr id="74" name="Google Shape;74;p15"/>
          <p:cNvPicPr preferRelativeResize="0"/>
          <p:nvPr/>
        </p:nvPicPr>
        <p:blipFill>
          <a:blip r:embed="rId3">
            <a:alphaModFix/>
          </a:blip>
          <a:stretch>
            <a:fillRect/>
          </a:stretch>
        </p:blipFill>
        <p:spPr>
          <a:xfrm>
            <a:off x="7322850" y="12"/>
            <a:ext cx="1821150" cy="872125"/>
          </a:xfrm>
          <a:prstGeom prst="rect">
            <a:avLst/>
          </a:prstGeom>
          <a:noFill/>
          <a:ln>
            <a:noFill/>
          </a:ln>
        </p:spPr>
      </p:pic>
      <p:sp>
        <p:nvSpPr>
          <p:cNvPr id="75" name="Google Shape;75;p15"/>
          <p:cNvSpPr txBox="1"/>
          <p:nvPr/>
        </p:nvSpPr>
        <p:spPr>
          <a:xfrm>
            <a:off x="7322775" y="797725"/>
            <a:ext cx="1821300" cy="554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sz="800">
                <a:solidFill>
                  <a:schemeClr val="dk1"/>
                </a:solidFill>
                <a:highlight>
                  <a:srgbClr val="FFFFFF"/>
                </a:highlight>
                <a:latin typeface="Roboto"/>
                <a:ea typeface="Roboto"/>
                <a:cs typeface="Roboto"/>
                <a:sym typeface="Roboto"/>
              </a:rPr>
              <a:t>"</a:t>
            </a:r>
            <a:r>
              <a:rPr i="1" lang="en" sz="800">
                <a:solidFill>
                  <a:schemeClr val="dk1"/>
                </a:solidFill>
                <a:highlight>
                  <a:srgbClr val="FFFFFF"/>
                </a:highlight>
                <a:latin typeface="Roboto"/>
                <a:ea typeface="Roboto"/>
                <a:cs typeface="Roboto"/>
                <a:sym typeface="Roboto"/>
              </a:rPr>
              <a:t>Every organization needs to be introspective, transparent, and honest with itself.</a:t>
            </a:r>
            <a:r>
              <a:rPr i="1" lang="en" sz="800">
                <a:solidFill>
                  <a:schemeClr val="dk1"/>
                </a:solidFill>
                <a:highlight>
                  <a:srgbClr val="FFFFFF"/>
                </a:highlight>
                <a:latin typeface="Roboto"/>
                <a:ea typeface="Roboto"/>
                <a:cs typeface="Roboto"/>
                <a:sym typeface="Roboto"/>
              </a:rPr>
              <a:t>"</a:t>
            </a:r>
            <a:endParaRPr i="1">
              <a:solidFill>
                <a:schemeClr val="dk1"/>
              </a:solidFill>
            </a:endParaRPr>
          </a:p>
        </p:txBody>
      </p:sp>
      <p:sp>
        <p:nvSpPr>
          <p:cNvPr id="76" name="Google Shape;76;p15"/>
          <p:cNvSpPr txBox="1"/>
          <p:nvPr>
            <p:ph idx="1" type="body"/>
          </p:nvPr>
        </p:nvSpPr>
        <p:spPr>
          <a:xfrm>
            <a:off x="311700" y="1442750"/>
            <a:ext cx="8520600" cy="1414500"/>
          </a:xfrm>
          <a:prstGeom prst="rect">
            <a:avLst/>
          </a:prstGeom>
          <a:solidFill>
            <a:schemeClr val="accent1"/>
          </a:solidFill>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75"/>
              <a:buNone/>
            </a:pPr>
            <a:r>
              <a:rPr lang="en" sz="885">
                <a:solidFill>
                  <a:schemeClr val="lt1"/>
                </a:solidFill>
              </a:rPr>
              <a:t>The standard business model of Continuous Improvement emphasizes incremental changes to eliminate waste and enhance efficiency. It’s core mechanics are:</a:t>
            </a:r>
            <a:endParaRPr sz="885">
              <a:solidFill>
                <a:schemeClr val="lt1"/>
              </a:solidFill>
            </a:endParaRPr>
          </a:p>
          <a:p>
            <a:pPr indent="-284843" lvl="0" marL="457200" rtl="0" algn="l">
              <a:lnSpc>
                <a:spcPct val="100000"/>
              </a:lnSpc>
              <a:spcBef>
                <a:spcPts val="1200"/>
              </a:spcBef>
              <a:spcAft>
                <a:spcPts val="0"/>
              </a:spcAft>
              <a:buClr>
                <a:schemeClr val="lt1"/>
              </a:buClr>
              <a:buSzPts val="886"/>
              <a:buChar char="❏"/>
            </a:pPr>
            <a:r>
              <a:rPr b="1" lang="en" sz="885" u="sng">
                <a:solidFill>
                  <a:schemeClr val="lt1"/>
                </a:solidFill>
              </a:rPr>
              <a:t>Set G</a:t>
            </a:r>
            <a:r>
              <a:rPr b="1" lang="en" sz="885" u="sng">
                <a:solidFill>
                  <a:schemeClr val="lt1"/>
                </a:solidFill>
              </a:rPr>
              <a:t>oals</a:t>
            </a:r>
            <a:r>
              <a:rPr lang="en" sz="885">
                <a:solidFill>
                  <a:schemeClr val="lt1"/>
                </a:solidFill>
              </a:rPr>
              <a:t> that are </a:t>
            </a:r>
            <a:r>
              <a:rPr lang="en" sz="885">
                <a:solidFill>
                  <a:schemeClr val="lt1"/>
                </a:solidFill>
              </a:rPr>
              <a:t>aligned to values and </a:t>
            </a:r>
            <a:r>
              <a:rPr lang="en" sz="885">
                <a:solidFill>
                  <a:schemeClr val="lt1"/>
                </a:solidFill>
              </a:rPr>
              <a:t>measurable where possible</a:t>
            </a:r>
            <a:r>
              <a:rPr lang="en" sz="885">
                <a:solidFill>
                  <a:schemeClr val="lt1"/>
                </a:solidFill>
              </a:rPr>
              <a:t>: e.g. Increase participation, Increase volunteer hours, Resolve z% of conflicts amicably.</a:t>
            </a:r>
            <a:endParaRPr sz="885">
              <a:solidFill>
                <a:schemeClr val="lt1"/>
              </a:solidFill>
            </a:endParaRPr>
          </a:p>
          <a:p>
            <a:pPr indent="-284843" lvl="0" marL="457200" rtl="0" algn="l">
              <a:spcBef>
                <a:spcPts val="0"/>
              </a:spcBef>
              <a:spcAft>
                <a:spcPts val="0"/>
              </a:spcAft>
              <a:buClr>
                <a:schemeClr val="lt1"/>
              </a:buClr>
              <a:buSzPts val="886"/>
              <a:buChar char="❏"/>
            </a:pPr>
            <a:r>
              <a:rPr b="1" lang="en" sz="885" u="sng">
                <a:solidFill>
                  <a:schemeClr val="lt1"/>
                </a:solidFill>
              </a:rPr>
              <a:t>Plan </a:t>
            </a:r>
            <a:r>
              <a:rPr lang="en" sz="885">
                <a:solidFill>
                  <a:schemeClr val="lt1"/>
                </a:solidFill>
              </a:rPr>
              <a:t>on how to achieve those goals: Most organizations do this either at the board or </a:t>
            </a:r>
            <a:r>
              <a:rPr lang="en" sz="885">
                <a:solidFill>
                  <a:schemeClr val="lt1"/>
                </a:solidFill>
              </a:rPr>
              <a:t>sub-committee</a:t>
            </a:r>
            <a:r>
              <a:rPr lang="en" sz="885">
                <a:solidFill>
                  <a:schemeClr val="lt1"/>
                </a:solidFill>
              </a:rPr>
              <a:t> level.</a:t>
            </a:r>
            <a:endParaRPr sz="885">
              <a:solidFill>
                <a:schemeClr val="lt1"/>
              </a:solidFill>
            </a:endParaRPr>
          </a:p>
          <a:p>
            <a:pPr indent="-284843" lvl="0" marL="457200" rtl="0" algn="l">
              <a:spcBef>
                <a:spcPts val="0"/>
              </a:spcBef>
              <a:spcAft>
                <a:spcPts val="0"/>
              </a:spcAft>
              <a:buClr>
                <a:schemeClr val="lt1"/>
              </a:buClr>
              <a:buSzPts val="886"/>
              <a:buChar char="❏"/>
            </a:pPr>
            <a:r>
              <a:rPr b="1" lang="en" sz="885" u="sng">
                <a:solidFill>
                  <a:schemeClr val="lt1"/>
                </a:solidFill>
              </a:rPr>
              <a:t>Collect Data</a:t>
            </a:r>
            <a:r>
              <a:rPr b="1" lang="en" sz="885">
                <a:solidFill>
                  <a:schemeClr val="lt1"/>
                </a:solidFill>
              </a:rPr>
              <a:t> </a:t>
            </a:r>
            <a:r>
              <a:rPr lang="en" sz="885">
                <a:solidFill>
                  <a:schemeClr val="lt1"/>
                </a:solidFill>
              </a:rPr>
              <a:t>while implementing </a:t>
            </a:r>
            <a:r>
              <a:rPr b="1" lang="en" sz="885">
                <a:solidFill>
                  <a:schemeClr val="lt1"/>
                </a:solidFill>
              </a:rPr>
              <a:t>Plans</a:t>
            </a:r>
            <a:r>
              <a:rPr lang="en" sz="885">
                <a:solidFill>
                  <a:schemeClr val="lt1"/>
                </a:solidFill>
              </a:rPr>
              <a:t>: e.g. headcounts at events, surveys, third party assessments, membership count, conflict counts, resolution % </a:t>
            </a:r>
            <a:endParaRPr sz="885">
              <a:solidFill>
                <a:schemeClr val="lt1"/>
              </a:solidFill>
            </a:endParaRPr>
          </a:p>
          <a:p>
            <a:pPr indent="-284843" lvl="0" marL="457200" rtl="0" algn="l">
              <a:spcBef>
                <a:spcPts val="0"/>
              </a:spcBef>
              <a:spcAft>
                <a:spcPts val="0"/>
              </a:spcAft>
              <a:buClr>
                <a:schemeClr val="lt1"/>
              </a:buClr>
              <a:buSzPts val="886"/>
              <a:buChar char="❏"/>
            </a:pPr>
            <a:r>
              <a:rPr b="1" lang="en" sz="885" u="sng">
                <a:solidFill>
                  <a:schemeClr val="lt1"/>
                </a:solidFill>
              </a:rPr>
              <a:t>Review Results</a:t>
            </a:r>
            <a:r>
              <a:rPr lang="en" sz="885">
                <a:solidFill>
                  <a:schemeClr val="lt1"/>
                </a:solidFill>
              </a:rPr>
              <a:t> periodically and adjust </a:t>
            </a:r>
            <a:r>
              <a:rPr b="1" lang="en" sz="885">
                <a:solidFill>
                  <a:schemeClr val="lt1"/>
                </a:solidFill>
              </a:rPr>
              <a:t>Plans </a:t>
            </a:r>
            <a:r>
              <a:rPr lang="en" sz="885">
                <a:solidFill>
                  <a:schemeClr val="lt1"/>
                </a:solidFill>
              </a:rPr>
              <a:t>as needed: Organizational introspection is a group activity which often works best when focusing on achievable, typically smaller improvements.</a:t>
            </a:r>
            <a:endParaRPr sz="885">
              <a:solidFill>
                <a:schemeClr val="lt1"/>
              </a:solidFill>
            </a:endParaRPr>
          </a:p>
          <a:p>
            <a:pPr indent="-284843" lvl="0" marL="457200" rtl="0" algn="l">
              <a:spcBef>
                <a:spcPts val="0"/>
              </a:spcBef>
              <a:spcAft>
                <a:spcPts val="0"/>
              </a:spcAft>
              <a:buClr>
                <a:schemeClr val="lt1"/>
              </a:buClr>
              <a:buSzPts val="886"/>
              <a:buChar char="❏"/>
            </a:pPr>
            <a:r>
              <a:rPr b="1" lang="en" sz="885" u="sng">
                <a:solidFill>
                  <a:schemeClr val="lt1"/>
                </a:solidFill>
              </a:rPr>
              <a:t>Repeat</a:t>
            </a:r>
            <a:endParaRPr b="1" sz="885" u="sng">
              <a:solidFill>
                <a:schemeClr val="lt1"/>
              </a:solidFill>
            </a:endParaRPr>
          </a:p>
        </p:txBody>
      </p:sp>
      <p:sp>
        <p:nvSpPr>
          <p:cNvPr id="77" name="Google Shape;77;p15"/>
          <p:cNvSpPr txBox="1"/>
          <p:nvPr/>
        </p:nvSpPr>
        <p:spPr>
          <a:xfrm>
            <a:off x="311700" y="2948175"/>
            <a:ext cx="8720100" cy="16623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lang="en" sz="1200">
                <a:solidFill>
                  <a:schemeClr val="dk1"/>
                </a:solidFill>
              </a:rPr>
              <a:t>A </a:t>
            </a:r>
            <a:r>
              <a:rPr lang="en" sz="1200" u="sng">
                <a:solidFill>
                  <a:schemeClr val="dk1"/>
                </a:solidFill>
              </a:rPr>
              <a:t>Shalom Strategy</a:t>
            </a:r>
            <a:r>
              <a:rPr lang="en" sz="1200">
                <a:solidFill>
                  <a:schemeClr val="dk1"/>
                </a:solidFill>
              </a:rPr>
              <a:t> is more than a plan for peace, rather it is a thought out approach to optimizing completeness, wholeness, and universal flourishing.</a:t>
            </a:r>
            <a:r>
              <a:rPr lang="en" sz="1200">
                <a:solidFill>
                  <a:schemeClr val="dk1"/>
                </a:solidFill>
              </a:rPr>
              <a:t> For a communal institution e.g. a synagogue, a Shalom Strategy </a:t>
            </a:r>
            <a:r>
              <a:rPr i="1" lang="en" sz="1200" u="sng">
                <a:solidFill>
                  <a:schemeClr val="dk1"/>
                </a:solidFill>
              </a:rPr>
              <a:t>might </a:t>
            </a:r>
            <a:r>
              <a:rPr lang="en" sz="1200">
                <a:solidFill>
                  <a:schemeClr val="dk1"/>
                </a:solidFill>
              </a:rPr>
              <a:t>include core pillars like:</a:t>
            </a:r>
            <a:endParaRPr sz="1200">
              <a:solidFill>
                <a:schemeClr val="dk1"/>
              </a:solidFill>
            </a:endParaRPr>
          </a:p>
          <a:p>
            <a:pPr indent="0" lvl="0" marL="0" rtl="0" algn="l">
              <a:lnSpc>
                <a:spcPct val="100000"/>
              </a:lnSpc>
              <a:spcBef>
                <a:spcPts val="0"/>
              </a:spcBef>
              <a:spcAft>
                <a:spcPts val="0"/>
              </a:spcAft>
              <a:buNone/>
            </a:pPr>
            <a:r>
              <a:t/>
            </a:r>
            <a:endParaRPr sz="1200">
              <a:solidFill>
                <a:schemeClr val="dk1"/>
              </a:solidFill>
            </a:endParaRPr>
          </a:p>
          <a:p>
            <a:pPr indent="0" lvl="0" marL="0" rtl="0" algn="l">
              <a:lnSpc>
                <a:spcPct val="100000"/>
              </a:lnSpc>
              <a:spcBef>
                <a:spcPts val="0"/>
              </a:spcBef>
              <a:spcAft>
                <a:spcPts val="0"/>
              </a:spcAft>
              <a:buNone/>
            </a:pPr>
            <a:r>
              <a:rPr lang="en" sz="1200">
                <a:solidFill>
                  <a:schemeClr val="dk1"/>
                </a:solidFill>
              </a:rPr>
              <a:t>1.  </a:t>
            </a:r>
            <a:r>
              <a:rPr lang="en" sz="1200">
                <a:solidFill>
                  <a:srgbClr val="0000FF"/>
                </a:solidFill>
              </a:rPr>
              <a:t>Shalom Bayit</a:t>
            </a:r>
            <a:r>
              <a:rPr lang="en" sz="1200">
                <a:solidFill>
                  <a:schemeClr val="dk1"/>
                </a:solidFill>
              </a:rPr>
              <a:t> (Peace in the Home/Internal Harmony): Fostering a welcoming and supportive congregational environment.</a:t>
            </a:r>
            <a:endParaRPr sz="1200">
              <a:solidFill>
                <a:schemeClr val="dk1"/>
              </a:solidFill>
            </a:endParaRPr>
          </a:p>
          <a:p>
            <a:pPr indent="0" lvl="0" marL="0" rtl="0" algn="l">
              <a:lnSpc>
                <a:spcPct val="100000"/>
              </a:lnSpc>
              <a:spcBef>
                <a:spcPts val="0"/>
              </a:spcBef>
              <a:spcAft>
                <a:spcPts val="0"/>
              </a:spcAft>
              <a:buNone/>
            </a:pPr>
            <a:r>
              <a:t/>
            </a:r>
            <a:endParaRPr sz="600">
              <a:solidFill>
                <a:schemeClr val="dk1"/>
              </a:solidFill>
            </a:endParaRPr>
          </a:p>
          <a:p>
            <a:pPr indent="0" lvl="0" marL="0" rtl="0" algn="l">
              <a:lnSpc>
                <a:spcPct val="100000"/>
              </a:lnSpc>
              <a:spcBef>
                <a:spcPts val="0"/>
              </a:spcBef>
              <a:spcAft>
                <a:spcPts val="0"/>
              </a:spcAft>
              <a:buNone/>
            </a:pPr>
            <a:r>
              <a:rPr lang="en" sz="1200">
                <a:solidFill>
                  <a:schemeClr val="dk1"/>
                </a:solidFill>
              </a:rPr>
              <a:t>2.  </a:t>
            </a:r>
            <a:r>
              <a:rPr lang="en" sz="1200">
                <a:solidFill>
                  <a:srgbClr val="0000FF"/>
                </a:solidFill>
              </a:rPr>
              <a:t>Tikkun Olam </a:t>
            </a:r>
            <a:r>
              <a:rPr lang="en" sz="1200">
                <a:solidFill>
                  <a:schemeClr val="dk1"/>
                </a:solidFill>
              </a:rPr>
              <a:t>(Peace through Justice/Repairing the World): Active pursuit of repairing the world and social justice.</a:t>
            </a:r>
            <a:endParaRPr sz="1200">
              <a:solidFill>
                <a:schemeClr val="dk1"/>
              </a:solidFill>
            </a:endParaRPr>
          </a:p>
          <a:p>
            <a:pPr indent="0" lvl="0" marL="0" rtl="0" algn="l">
              <a:lnSpc>
                <a:spcPct val="100000"/>
              </a:lnSpc>
              <a:spcBef>
                <a:spcPts val="0"/>
              </a:spcBef>
              <a:spcAft>
                <a:spcPts val="0"/>
              </a:spcAft>
              <a:buNone/>
            </a:pPr>
            <a:r>
              <a:t/>
            </a:r>
            <a:endParaRPr sz="600">
              <a:solidFill>
                <a:schemeClr val="dk1"/>
              </a:solidFill>
            </a:endParaRPr>
          </a:p>
          <a:p>
            <a:pPr indent="0" lvl="0" marL="0" rtl="0" algn="l">
              <a:lnSpc>
                <a:spcPct val="100000"/>
              </a:lnSpc>
              <a:spcBef>
                <a:spcPts val="0"/>
              </a:spcBef>
              <a:spcAft>
                <a:spcPts val="0"/>
              </a:spcAft>
              <a:buNone/>
            </a:pPr>
            <a:r>
              <a:rPr lang="en" sz="1200">
                <a:solidFill>
                  <a:schemeClr val="dk1"/>
                </a:solidFill>
              </a:rPr>
              <a:t>3.  </a:t>
            </a:r>
            <a:r>
              <a:rPr lang="en" sz="1200">
                <a:solidFill>
                  <a:srgbClr val="0000FF"/>
                </a:solidFill>
              </a:rPr>
              <a:t>Shalom </a:t>
            </a:r>
            <a:r>
              <a:rPr lang="en" sz="1200">
                <a:solidFill>
                  <a:srgbClr val="0000FF"/>
                </a:solidFill>
              </a:rPr>
              <a:t>L’</a:t>
            </a:r>
            <a:r>
              <a:rPr lang="en" sz="1200">
                <a:solidFill>
                  <a:srgbClr val="0000FF"/>
                </a:solidFill>
              </a:rPr>
              <a:t>Makom</a:t>
            </a:r>
            <a:r>
              <a:rPr lang="en" sz="1200">
                <a:solidFill>
                  <a:schemeClr val="dk1"/>
                </a:solidFill>
              </a:rPr>
              <a:t> (Peace with the Divine/Spiritual Wholeness): Deepening spiritual connection and meaning through Jewish practice and learning.</a:t>
            </a:r>
            <a:endParaRPr sz="12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p:nvPr/>
        </p:nvSpPr>
        <p:spPr>
          <a:xfrm>
            <a:off x="0" y="2378050"/>
            <a:ext cx="2983800" cy="2640000"/>
          </a:xfrm>
          <a:prstGeom prst="roundRect">
            <a:avLst>
              <a:gd fmla="val 9091" name="adj"/>
            </a:avLst>
          </a:prstGeom>
          <a:solidFill>
            <a:srgbClr val="C9DAF8"/>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6"/>
          <p:cNvSpPr/>
          <p:nvPr/>
        </p:nvSpPr>
        <p:spPr>
          <a:xfrm>
            <a:off x="3025025" y="2400000"/>
            <a:ext cx="3039000" cy="2640000"/>
          </a:xfrm>
          <a:prstGeom prst="roundRect">
            <a:avLst>
              <a:gd fmla="val 9091" name="adj"/>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84" name="Google Shape;84;p16"/>
          <p:cNvSpPr/>
          <p:nvPr/>
        </p:nvSpPr>
        <p:spPr>
          <a:xfrm>
            <a:off x="6105300" y="2400000"/>
            <a:ext cx="3039000" cy="2640000"/>
          </a:xfrm>
          <a:prstGeom prst="roundRect">
            <a:avLst>
              <a:gd fmla="val 9091" name="adj"/>
            </a:avLst>
          </a:prstGeom>
          <a:solidFill>
            <a:srgbClr val="C9DAF8"/>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p>
        </p:txBody>
      </p:sp>
      <p:sp>
        <p:nvSpPr>
          <p:cNvPr id="85" name="Google Shape;85;p16"/>
          <p:cNvSpPr txBox="1"/>
          <p:nvPr>
            <p:ph type="title"/>
          </p:nvPr>
        </p:nvSpPr>
        <p:spPr>
          <a:xfrm>
            <a:off x="311700" y="1173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does Project Aharon work?</a:t>
            </a:r>
            <a:endParaRPr/>
          </a:p>
        </p:txBody>
      </p:sp>
      <p:pic>
        <p:nvPicPr>
          <p:cNvPr id="86" name="Google Shape;86;p16"/>
          <p:cNvPicPr preferRelativeResize="0"/>
          <p:nvPr/>
        </p:nvPicPr>
        <p:blipFill>
          <a:blip r:embed="rId3">
            <a:alphaModFix/>
          </a:blip>
          <a:stretch>
            <a:fillRect/>
          </a:stretch>
        </p:blipFill>
        <p:spPr>
          <a:xfrm>
            <a:off x="7322850" y="12"/>
            <a:ext cx="1821150" cy="872125"/>
          </a:xfrm>
          <a:prstGeom prst="rect">
            <a:avLst/>
          </a:prstGeom>
          <a:noFill/>
          <a:ln>
            <a:noFill/>
          </a:ln>
        </p:spPr>
      </p:pic>
      <p:sp>
        <p:nvSpPr>
          <p:cNvPr id="87" name="Google Shape;87;p16"/>
          <p:cNvSpPr txBox="1"/>
          <p:nvPr/>
        </p:nvSpPr>
        <p:spPr>
          <a:xfrm>
            <a:off x="5955000" y="1254325"/>
            <a:ext cx="3189300" cy="11853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100">
                <a:solidFill>
                  <a:schemeClr val="dk1"/>
                </a:solidFill>
              </a:rPr>
              <a:t>Pillar 3: Shalom L'Makom </a:t>
            </a:r>
            <a:endParaRPr b="1" sz="1100">
              <a:solidFill>
                <a:schemeClr val="dk1"/>
              </a:solidFill>
            </a:endParaRPr>
          </a:p>
          <a:p>
            <a:pPr indent="0" lvl="0" marL="0" rtl="0" algn="ctr">
              <a:lnSpc>
                <a:spcPct val="115000"/>
              </a:lnSpc>
              <a:spcBef>
                <a:spcPts val="0"/>
              </a:spcBef>
              <a:spcAft>
                <a:spcPts val="0"/>
              </a:spcAft>
              <a:buNone/>
            </a:pPr>
            <a:r>
              <a:rPr b="1" lang="en" sz="1100">
                <a:solidFill>
                  <a:schemeClr val="dk1"/>
                </a:solidFill>
              </a:rPr>
              <a:t>(Peace with the Divine/Spiritual Wholeness)</a:t>
            </a:r>
            <a:endParaRPr b="1" sz="1100">
              <a:solidFill>
                <a:schemeClr val="dk1"/>
              </a:solidFill>
            </a:endParaRPr>
          </a:p>
          <a:p>
            <a:pPr indent="0" lvl="0" marL="0" rtl="0" algn="ctr">
              <a:lnSpc>
                <a:spcPct val="115000"/>
              </a:lnSpc>
              <a:spcBef>
                <a:spcPts val="1200"/>
              </a:spcBef>
              <a:spcAft>
                <a:spcPts val="1200"/>
              </a:spcAft>
              <a:buNone/>
            </a:pPr>
            <a:r>
              <a:rPr b="1" lang="en" sz="900">
                <a:solidFill>
                  <a:schemeClr val="dk1"/>
                </a:solidFill>
              </a:rPr>
              <a:t>Goal:</a:t>
            </a:r>
            <a:r>
              <a:rPr lang="en" sz="900">
                <a:solidFill>
                  <a:schemeClr val="dk1"/>
                </a:solidFill>
              </a:rPr>
              <a:t> Provide diverse and meaningful opportunities for spiritual growth, learning, and connection to Jewish tradition.</a:t>
            </a:r>
            <a:endParaRPr sz="900">
              <a:solidFill>
                <a:schemeClr val="dk1"/>
              </a:solidFill>
            </a:endParaRPr>
          </a:p>
        </p:txBody>
      </p:sp>
      <p:graphicFrame>
        <p:nvGraphicFramePr>
          <p:cNvPr id="88" name="Google Shape;88;p16"/>
          <p:cNvGraphicFramePr/>
          <p:nvPr/>
        </p:nvGraphicFramePr>
        <p:xfrm>
          <a:off x="6161825" y="2439625"/>
          <a:ext cx="3000000" cy="3000000"/>
        </p:xfrm>
        <a:graphic>
          <a:graphicData uri="http://schemas.openxmlformats.org/drawingml/2006/table">
            <a:tbl>
              <a:tblPr>
                <a:noFill/>
                <a:tableStyleId>{34C142F6-3C2E-4781-B130-B7DA9AD0544B}</a:tableStyleId>
              </a:tblPr>
              <a:tblGrid>
                <a:gridCol w="781950"/>
                <a:gridCol w="2257050"/>
              </a:tblGrid>
              <a:tr h="229450">
                <a:tc>
                  <a:txBody>
                    <a:bodyPr/>
                    <a:lstStyle/>
                    <a:p>
                      <a:pPr indent="0" lvl="0" marL="0" rtl="0" algn="l">
                        <a:lnSpc>
                          <a:spcPct val="115000"/>
                        </a:lnSpc>
                        <a:spcBef>
                          <a:spcPts val="0"/>
                        </a:spcBef>
                        <a:spcAft>
                          <a:spcPts val="0"/>
                        </a:spcAft>
                        <a:buNone/>
                      </a:pPr>
                      <a:r>
                        <a:rPr i="1" lang="en" sz="700" u="sng"/>
                        <a:t>Strategy Component</a:t>
                      </a:r>
                      <a:endParaRPr i="1" sz="700" u="sng"/>
                    </a:p>
                  </a:txBody>
                  <a:tcPr marT="19050" marB="19050" marR="28575" marL="28575" anchor="b">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i="1" lang="en" sz="700" u="sng"/>
                        <a:t>Key Initiatives</a:t>
                      </a:r>
                      <a:endParaRPr i="1" sz="700" u="sng"/>
                    </a:p>
                  </a:txBody>
                  <a:tcPr marT="19050" marB="19050" marR="28575" marL="28575" anchor="b">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Meaningful Worship (Avodah)</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Kavannah (Intention)</a:t>
                      </a:r>
                      <a:r>
                        <a:rPr lang="en" sz="600"/>
                        <a:t>: Encourage deeper focus and devotion in prayer through pre-service reflections, diverse musical styles, and clear explanations of the liturgy.</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spcBef>
                          <a:spcPts val="0"/>
                        </a:spcBef>
                        <a:spcAft>
                          <a:spcPts val="0"/>
                        </a:spcAft>
                        <a:buNone/>
                      </a:pPr>
                      <a:r>
                        <a:t/>
                      </a:r>
                      <a:endParaRPr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Variety of Service Styles</a:t>
                      </a:r>
                      <a:r>
                        <a:rPr lang="en" sz="600"/>
                        <a:t>: Offer multiple prayer experiences (e.g., traditional, meditative, family-focused, musical) to meet the diverse spiritual needs of the congregation.</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Lifelong Learning (Talmud Torah)</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Core Curriculum</a:t>
                      </a:r>
                      <a:r>
                        <a:rPr lang="en" sz="600"/>
                        <a:t>: Develop a cohesive, multi-stage curriculum for all ages that connects Jewish texts and values (like Shalom) to modern life.</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395275">
                <a:tc>
                  <a:txBody>
                    <a:bodyPr/>
                    <a:lstStyle/>
                    <a:p>
                      <a:pPr indent="0" lvl="0" marL="0" rtl="0" algn="l">
                        <a:spcBef>
                          <a:spcPts val="0"/>
                        </a:spcBef>
                        <a:spcAft>
                          <a:spcPts val="0"/>
                        </a:spcAft>
                        <a:buNone/>
                      </a:pPr>
                      <a:r>
                        <a:t/>
                      </a:r>
                      <a:endParaRPr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Adult Education</a:t>
                      </a:r>
                      <a:r>
                        <a:rPr lang="en" sz="600"/>
                        <a:t>: Offer high-quality adult learning opportunities in different formats (in-person, online, short-term, long-term) to cultivate intellectual and spiritual growth.</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Personal Spiritual Development</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Spiritual Mentorship</a:t>
                      </a:r>
                      <a:r>
                        <a:rPr lang="en" sz="600"/>
                        <a:t>: Create opportunities for members to connect with clergy or lay leaders for personalized spiritual guidance or deep textual study.</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430775">
                <a:tc>
                  <a:txBody>
                    <a:bodyPr/>
                    <a:lstStyle/>
                    <a:p>
                      <a:pPr indent="0" lvl="0" marL="0" rtl="0" algn="l">
                        <a:spcBef>
                          <a:spcPts val="0"/>
                        </a:spcBef>
                        <a:spcAft>
                          <a:spcPts val="0"/>
                        </a:spcAft>
                        <a:buNone/>
                      </a:pPr>
                      <a:r>
                        <a:t/>
                      </a:r>
                      <a:endParaRPr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Rhythms of Rest</a:t>
                      </a:r>
                      <a:r>
                        <a:rPr lang="en" sz="600"/>
                        <a:t>: Encourage members to fully observe Shabbat and holidays as times for genuine rest, disconnection from stress, and re-connection with family and community.</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bl>
          </a:graphicData>
        </a:graphic>
      </p:graphicFrame>
      <p:sp>
        <p:nvSpPr>
          <p:cNvPr id="89" name="Google Shape;89;p16"/>
          <p:cNvSpPr txBox="1"/>
          <p:nvPr/>
        </p:nvSpPr>
        <p:spPr>
          <a:xfrm>
            <a:off x="3145325" y="1276825"/>
            <a:ext cx="2926200" cy="10260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100">
                <a:solidFill>
                  <a:schemeClr val="dk1"/>
                </a:solidFill>
              </a:rPr>
              <a:t>Pillar 2: </a:t>
            </a:r>
            <a:r>
              <a:rPr b="1" lang="en" sz="1100">
                <a:solidFill>
                  <a:schemeClr val="dk1"/>
                </a:solidFill>
              </a:rPr>
              <a:t>Tikkun Olam </a:t>
            </a:r>
            <a:endParaRPr b="1" sz="1100">
              <a:solidFill>
                <a:schemeClr val="dk1"/>
              </a:solidFill>
            </a:endParaRPr>
          </a:p>
          <a:p>
            <a:pPr indent="0" lvl="0" marL="0" rtl="0" algn="ctr">
              <a:lnSpc>
                <a:spcPct val="115000"/>
              </a:lnSpc>
              <a:spcBef>
                <a:spcPts val="0"/>
              </a:spcBef>
              <a:spcAft>
                <a:spcPts val="0"/>
              </a:spcAft>
              <a:buNone/>
            </a:pPr>
            <a:r>
              <a:rPr b="1" lang="en" sz="1100">
                <a:solidFill>
                  <a:schemeClr val="dk1"/>
                </a:solidFill>
              </a:rPr>
              <a:t>(Repairing the World)</a:t>
            </a:r>
            <a:endParaRPr b="1" sz="1100">
              <a:solidFill>
                <a:schemeClr val="dk1"/>
              </a:solidFill>
            </a:endParaRPr>
          </a:p>
          <a:p>
            <a:pPr indent="0" lvl="0" marL="0" rtl="0" algn="ctr">
              <a:lnSpc>
                <a:spcPct val="115000"/>
              </a:lnSpc>
              <a:spcBef>
                <a:spcPts val="1200"/>
              </a:spcBef>
              <a:spcAft>
                <a:spcPts val="1200"/>
              </a:spcAft>
              <a:buNone/>
            </a:pPr>
            <a:r>
              <a:rPr b="1" lang="en" sz="900">
                <a:solidFill>
                  <a:schemeClr val="dk1"/>
                </a:solidFill>
              </a:rPr>
              <a:t>Goal:</a:t>
            </a:r>
            <a:r>
              <a:rPr lang="en" sz="900">
                <a:solidFill>
                  <a:schemeClr val="dk1"/>
                </a:solidFill>
              </a:rPr>
              <a:t> </a:t>
            </a:r>
            <a:r>
              <a:rPr lang="en" sz="900">
                <a:solidFill>
                  <a:schemeClr val="dk1"/>
                </a:solidFill>
              </a:rPr>
              <a:t>Act as agents of justice and peace, actively working to repair the brokenness in the world.</a:t>
            </a:r>
            <a:endParaRPr sz="900">
              <a:solidFill>
                <a:schemeClr val="dk1"/>
              </a:solidFill>
            </a:endParaRPr>
          </a:p>
        </p:txBody>
      </p:sp>
      <p:graphicFrame>
        <p:nvGraphicFramePr>
          <p:cNvPr id="90" name="Google Shape;90;p16"/>
          <p:cNvGraphicFramePr/>
          <p:nvPr/>
        </p:nvGraphicFramePr>
        <p:xfrm>
          <a:off x="3073925" y="2439625"/>
          <a:ext cx="3000000" cy="3000000"/>
        </p:xfrm>
        <a:graphic>
          <a:graphicData uri="http://schemas.openxmlformats.org/drawingml/2006/table">
            <a:tbl>
              <a:tblPr>
                <a:noFill/>
                <a:tableStyleId>{34C142F6-3C2E-4781-B130-B7DA9AD0544B}</a:tableStyleId>
              </a:tblPr>
              <a:tblGrid>
                <a:gridCol w="781950"/>
                <a:gridCol w="2257050"/>
              </a:tblGrid>
              <a:tr h="229450">
                <a:tc>
                  <a:txBody>
                    <a:bodyPr/>
                    <a:lstStyle/>
                    <a:p>
                      <a:pPr indent="0" lvl="0" marL="0" rtl="0" algn="l">
                        <a:lnSpc>
                          <a:spcPct val="115000"/>
                        </a:lnSpc>
                        <a:spcBef>
                          <a:spcPts val="0"/>
                        </a:spcBef>
                        <a:spcAft>
                          <a:spcPts val="0"/>
                        </a:spcAft>
                        <a:buNone/>
                      </a:pPr>
                      <a:r>
                        <a:rPr i="1" lang="en" sz="700" u="sng"/>
                        <a:t>Strategy Component</a:t>
                      </a:r>
                      <a:endParaRPr i="1" sz="700" u="sng"/>
                    </a:p>
                  </a:txBody>
                  <a:tcPr marT="19050" marB="19050" marR="28575" marL="28575" anchor="b">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i="1" lang="en" sz="700" u="sng"/>
                        <a:t>Key Initiatives</a:t>
                      </a:r>
                      <a:endParaRPr i="1" sz="700" u="sng"/>
                    </a:p>
                  </a:txBody>
                  <a:tcPr marT="19050" marB="19050" marR="28575" marL="28575" anchor="b">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Pursuit of Justice (Tzedek)</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Social Action Projects</a:t>
                      </a:r>
                      <a:r>
                        <a:rPr lang="en" sz="600"/>
                        <a:t>: Organize regular, hands-on activities that address local needs (e.g., food drives, working with homeless shelters, environmental efforts).</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spcBef>
                          <a:spcPts val="0"/>
                        </a:spcBef>
                        <a:spcAft>
                          <a:spcPts val="0"/>
                        </a:spcAft>
                        <a:buNone/>
                      </a:pPr>
                      <a:r>
                        <a:t/>
                      </a:r>
                      <a:endParaRPr b="1"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Advocacy &amp; Education</a:t>
                      </a:r>
                      <a:r>
                        <a:rPr lang="en" sz="600"/>
                        <a:t>: Educate the congregation on pressing social and ethical issues through a Jewish lens, encouraging informed action and advocacy within the community.</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Interfaith &amp; Community Bridge Building</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Dialogues for Understanding</a:t>
                      </a:r>
                      <a:r>
                        <a:rPr lang="en" sz="600"/>
                        <a:t>: Host regular interfaith and cross-cultural dialogue events with neighboring religious and community groups to promote mutual respect and cooperation.</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395275">
                <a:tc>
                  <a:txBody>
                    <a:bodyPr/>
                    <a:lstStyle/>
                    <a:p>
                      <a:pPr indent="0" lvl="0" marL="0" rtl="0" algn="l">
                        <a:spcBef>
                          <a:spcPts val="0"/>
                        </a:spcBef>
                        <a:spcAft>
                          <a:spcPts val="0"/>
                        </a:spcAft>
                        <a:buNone/>
                      </a:pPr>
                      <a:r>
                        <a:t/>
                      </a:r>
                      <a:endParaRPr b="1"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Community Partnerships</a:t>
                      </a:r>
                      <a:r>
                        <a:rPr lang="en" sz="600"/>
                        <a:t>: Formalize partnerships with local non-profits whose missions align with the synagogue's values of peace, equity, and well-being.</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Support for Israel &amp; the Jewish People (Ahavat Yisrael)</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Balanced Education</a:t>
                      </a:r>
                      <a:r>
                        <a:rPr lang="en" sz="600"/>
                        <a:t>: Promote robust, thoughtful, and pluralistic educational programs about Israel and the global Jewish community that foster a deep connection while allowing for critical engagement.</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bl>
          </a:graphicData>
        </a:graphic>
      </p:graphicFrame>
      <p:sp>
        <p:nvSpPr>
          <p:cNvPr id="91" name="Google Shape;91;p16"/>
          <p:cNvSpPr txBox="1"/>
          <p:nvPr/>
        </p:nvSpPr>
        <p:spPr>
          <a:xfrm>
            <a:off x="61025" y="1286725"/>
            <a:ext cx="2926200" cy="10260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100">
                <a:solidFill>
                  <a:schemeClr val="dk1"/>
                </a:solidFill>
              </a:rPr>
              <a:t>Pillar 1: </a:t>
            </a:r>
            <a:r>
              <a:rPr b="1" lang="en" sz="1100">
                <a:solidFill>
                  <a:schemeClr val="dk1"/>
                </a:solidFill>
              </a:rPr>
              <a:t>Shalom Bayit </a:t>
            </a:r>
            <a:endParaRPr b="1" sz="1100">
              <a:solidFill>
                <a:schemeClr val="dk1"/>
              </a:solidFill>
            </a:endParaRPr>
          </a:p>
          <a:p>
            <a:pPr indent="0" lvl="0" marL="0" rtl="0" algn="ctr">
              <a:lnSpc>
                <a:spcPct val="115000"/>
              </a:lnSpc>
              <a:spcBef>
                <a:spcPts val="0"/>
              </a:spcBef>
              <a:spcAft>
                <a:spcPts val="0"/>
              </a:spcAft>
              <a:buNone/>
            </a:pPr>
            <a:r>
              <a:rPr b="1" lang="en" sz="1100">
                <a:solidFill>
                  <a:schemeClr val="dk1"/>
                </a:solidFill>
              </a:rPr>
              <a:t>(Internal Harmony &amp; Welcome)</a:t>
            </a:r>
            <a:endParaRPr b="1" sz="1100">
              <a:solidFill>
                <a:schemeClr val="dk1"/>
              </a:solidFill>
            </a:endParaRPr>
          </a:p>
          <a:p>
            <a:pPr indent="0" lvl="0" marL="0" rtl="0" algn="ctr">
              <a:lnSpc>
                <a:spcPct val="115000"/>
              </a:lnSpc>
              <a:spcBef>
                <a:spcPts val="1200"/>
              </a:spcBef>
              <a:spcAft>
                <a:spcPts val="1200"/>
              </a:spcAft>
              <a:buNone/>
            </a:pPr>
            <a:r>
              <a:rPr b="1" lang="en" sz="900">
                <a:solidFill>
                  <a:schemeClr val="dk1"/>
                </a:solidFill>
              </a:rPr>
              <a:t>Goal:</a:t>
            </a:r>
            <a:r>
              <a:rPr lang="en" sz="900">
                <a:solidFill>
                  <a:schemeClr val="dk1"/>
                </a:solidFill>
              </a:rPr>
              <a:t> </a:t>
            </a:r>
            <a:r>
              <a:rPr lang="en" sz="900">
                <a:solidFill>
                  <a:schemeClr val="dk1"/>
                </a:solidFill>
              </a:rPr>
              <a:t>Ensure every person feels welcomed, valued, and a true sense of belonging.</a:t>
            </a:r>
            <a:endParaRPr sz="900">
              <a:solidFill>
                <a:schemeClr val="dk1"/>
              </a:solidFill>
            </a:endParaRPr>
          </a:p>
        </p:txBody>
      </p:sp>
      <p:graphicFrame>
        <p:nvGraphicFramePr>
          <p:cNvPr id="92" name="Google Shape;92;p16"/>
          <p:cNvGraphicFramePr/>
          <p:nvPr/>
        </p:nvGraphicFramePr>
        <p:xfrm>
          <a:off x="27125" y="2439625"/>
          <a:ext cx="3000000" cy="3000000"/>
        </p:xfrm>
        <a:graphic>
          <a:graphicData uri="http://schemas.openxmlformats.org/drawingml/2006/table">
            <a:tbl>
              <a:tblPr>
                <a:noFill/>
                <a:tableStyleId>{34C142F6-3C2E-4781-B130-B7DA9AD0544B}</a:tableStyleId>
              </a:tblPr>
              <a:tblGrid>
                <a:gridCol w="781950"/>
                <a:gridCol w="2257050"/>
              </a:tblGrid>
              <a:tr h="229450">
                <a:tc>
                  <a:txBody>
                    <a:bodyPr/>
                    <a:lstStyle/>
                    <a:p>
                      <a:pPr indent="0" lvl="0" marL="0" rtl="0" algn="l">
                        <a:lnSpc>
                          <a:spcPct val="115000"/>
                        </a:lnSpc>
                        <a:spcBef>
                          <a:spcPts val="0"/>
                        </a:spcBef>
                        <a:spcAft>
                          <a:spcPts val="0"/>
                        </a:spcAft>
                        <a:buNone/>
                      </a:pPr>
                      <a:r>
                        <a:rPr lang="en" sz="700" u="sng"/>
                        <a:t>Strategy Component</a:t>
                      </a:r>
                      <a:endParaRPr sz="700" u="sng"/>
                    </a:p>
                  </a:txBody>
                  <a:tcPr marT="19050" marB="19050" marR="28575" marL="28575" anchor="b">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700" u="sng"/>
                        <a:t>Key Initiatives</a:t>
                      </a:r>
                      <a:endParaRPr sz="700" u="sng"/>
                    </a:p>
                  </a:txBody>
                  <a:tcPr marT="19050" marB="19050" marR="28575" marL="28575" anchor="b">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Radical Inclusivity (B'tzelem Elohim)</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Welcoming Protocol</a:t>
                      </a:r>
                      <a:r>
                        <a:rPr lang="en" sz="600"/>
                        <a:t>: Implement a formal greeter program for all services and events. Train staff and volunteers to use name-tags and intentionally learn and use members' names.</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spcBef>
                          <a:spcPts val="0"/>
                        </a:spcBef>
                        <a:spcAft>
                          <a:spcPts val="0"/>
                        </a:spcAft>
                        <a:buNone/>
                      </a:pPr>
                      <a:r>
                        <a:t/>
                      </a:r>
                      <a:endParaRPr b="1"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Accessibility</a:t>
                      </a:r>
                      <a:r>
                        <a:rPr lang="en" sz="600"/>
                        <a:t>: Ensure physical, programmatic, and financial accessibility (e.g., "rise if you are able" language, clear policies for joining/affording membership, hearing assistance, and diverse service styles).</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Community in Relationship (Kehillah Kedoshah)</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Small Group Connections</a:t>
                      </a:r>
                      <a:r>
                        <a:rPr lang="en" sz="600"/>
                        <a:t>: Facilitate smaller gatherings (e.g., "Shalom @ Home" dinners, affinity groups) to foster deeper personal relationships outside of large services.</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395275">
                <a:tc>
                  <a:txBody>
                    <a:bodyPr/>
                    <a:lstStyle/>
                    <a:p>
                      <a:pPr indent="0" lvl="0" marL="0" rtl="0" algn="l">
                        <a:spcBef>
                          <a:spcPts val="0"/>
                        </a:spcBef>
                        <a:spcAft>
                          <a:spcPts val="0"/>
                        </a:spcAft>
                        <a:buNone/>
                      </a:pPr>
                      <a:r>
                        <a:t/>
                      </a:r>
                      <a:endParaRPr b="1" sz="10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Hesed (Loving-kindness) Committee</a:t>
                      </a:r>
                      <a:r>
                        <a:rPr lang="en" sz="600"/>
                        <a:t>: Formalize a committee to provide support for members in times of need, celebration, illness, or mourning (e.g., meal delivery, rides, calls).</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r h="298550">
                <a:tc>
                  <a:txBody>
                    <a:bodyPr/>
                    <a:lstStyle/>
                    <a:p>
                      <a:pPr indent="0" lvl="0" marL="0" rtl="0" algn="l">
                        <a:lnSpc>
                          <a:spcPct val="115000"/>
                        </a:lnSpc>
                        <a:spcBef>
                          <a:spcPts val="0"/>
                        </a:spcBef>
                        <a:spcAft>
                          <a:spcPts val="0"/>
                        </a:spcAft>
                        <a:buNone/>
                      </a:pPr>
                      <a:r>
                        <a:rPr b="1" lang="en" sz="600"/>
                        <a:t>Conflict Resolution</a:t>
                      </a:r>
                      <a:endParaRPr b="1" sz="600"/>
                    </a:p>
                  </a:txBody>
                  <a:tcPr marT="19050" marB="19050" marR="28575" marL="28575">
                    <a:lnL cap="flat" cmpd="sng" w="9525">
                      <a:solidFill>
                        <a:srgbClr val="CCCCCC">
                          <a:alpha val="0"/>
                        </a:srgbClr>
                      </a:solidFill>
                      <a:prstDash val="solid"/>
                      <a:round/>
                      <a:headEnd len="sm" w="sm" type="none"/>
                      <a:tailEnd len="sm" w="sm" type="none"/>
                    </a:lnL>
                    <a:lnR cap="flat" cmpd="sng" w="9525">
                      <a:solidFill>
                        <a:srgbClr val="CCCCCC">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b="1" lang="en" sz="600"/>
                        <a:t>A Culture of Grace</a:t>
                      </a:r>
                      <a:r>
                        <a:rPr lang="en" sz="600"/>
                        <a:t>: Establish clear, respectful, and confidential processes for addressing conflict and disagreement, emphasizing listening and mutual respect over winning an argument.</a:t>
                      </a:r>
                      <a:endParaRPr sz="600"/>
                    </a:p>
                  </a:txBody>
                  <a:tcPr marT="19050" marB="19050" marR="91425" marL="91425" anchor="b">
                    <a:lnL cap="flat" cmpd="sng" w="9525">
                      <a:solidFill>
                        <a:srgbClr val="CCCCCC">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CCCCCC">
                          <a:alpha val="0"/>
                        </a:srgbClr>
                      </a:solidFill>
                      <a:prstDash val="solid"/>
                      <a:round/>
                      <a:headEnd len="sm" w="sm" type="none"/>
                      <a:tailEnd len="sm" w="sm" type="none"/>
                    </a:lnT>
                    <a:lnB cap="flat" cmpd="sng" w="9525">
                      <a:solidFill>
                        <a:srgbClr val="CCCCCC">
                          <a:alpha val="0"/>
                        </a:srgbClr>
                      </a:solidFill>
                      <a:prstDash val="solid"/>
                      <a:round/>
                      <a:headEnd len="sm" w="sm" type="none"/>
                      <a:tailEnd len="sm" w="sm" type="none"/>
                    </a:lnB>
                  </a:tcPr>
                </a:tc>
              </a:tr>
            </a:tbl>
          </a:graphicData>
        </a:graphic>
      </p:graphicFrame>
      <p:sp>
        <p:nvSpPr>
          <p:cNvPr id="93" name="Google Shape;93;p16"/>
          <p:cNvSpPr txBox="1"/>
          <p:nvPr/>
        </p:nvSpPr>
        <p:spPr>
          <a:xfrm>
            <a:off x="7170000" y="797725"/>
            <a:ext cx="2077500" cy="554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sz="800">
                <a:solidFill>
                  <a:schemeClr val="dk1"/>
                </a:solidFill>
                <a:highlight>
                  <a:srgbClr val="FFFFFF"/>
                </a:highlight>
                <a:latin typeface="Roboto"/>
                <a:ea typeface="Roboto"/>
                <a:cs typeface="Roboto"/>
                <a:sym typeface="Roboto"/>
              </a:rPr>
              <a:t>"</a:t>
            </a:r>
            <a:r>
              <a:rPr i="1" lang="en" sz="800">
                <a:solidFill>
                  <a:schemeClr val="dk1"/>
                </a:solidFill>
                <a:highlight>
                  <a:srgbClr val="FFFFFF"/>
                </a:highlight>
                <a:latin typeface="Roboto"/>
                <a:ea typeface="Roboto"/>
                <a:cs typeface="Roboto"/>
                <a:sym typeface="Roboto"/>
              </a:rPr>
              <a:t>Vision without action is merely a dream. Action without vision just passes the time. Vision with action can change the world.</a:t>
            </a:r>
            <a:r>
              <a:rPr i="1" lang="en" sz="800">
                <a:solidFill>
                  <a:schemeClr val="dk1"/>
                </a:solidFill>
                <a:highlight>
                  <a:srgbClr val="FFFFFF"/>
                </a:highlight>
                <a:latin typeface="Roboto"/>
                <a:ea typeface="Roboto"/>
                <a:cs typeface="Roboto"/>
                <a:sym typeface="Roboto"/>
              </a:rPr>
              <a:t>"</a:t>
            </a:r>
            <a:endParaRPr i="1">
              <a:solidFill>
                <a:schemeClr val="dk1"/>
              </a:solidFill>
            </a:endParaRPr>
          </a:p>
        </p:txBody>
      </p:sp>
      <p:sp>
        <p:nvSpPr>
          <p:cNvPr id="94" name="Google Shape;94;p16"/>
          <p:cNvSpPr txBox="1"/>
          <p:nvPr/>
        </p:nvSpPr>
        <p:spPr>
          <a:xfrm>
            <a:off x="311700" y="582325"/>
            <a:ext cx="6814800" cy="769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 sz="1900">
                <a:solidFill>
                  <a:srgbClr val="0000FF"/>
                </a:solidFill>
              </a:rPr>
              <a:t>Here is an </a:t>
            </a:r>
            <a:r>
              <a:rPr i="1" lang="en" sz="1900" u="sng">
                <a:solidFill>
                  <a:srgbClr val="0000FF"/>
                </a:solidFill>
              </a:rPr>
              <a:t>e</a:t>
            </a:r>
            <a:r>
              <a:rPr i="1" lang="en" sz="1900" u="sng">
                <a:solidFill>
                  <a:srgbClr val="0000FF"/>
                </a:solidFill>
              </a:rPr>
              <a:t>xample </a:t>
            </a:r>
            <a:r>
              <a:rPr lang="en" sz="1900">
                <a:solidFill>
                  <a:srgbClr val="0000FF"/>
                </a:solidFill>
              </a:rPr>
              <a:t>of a Shalom Strategy (reuse it or fill in your own Pillars, Goals, S</a:t>
            </a:r>
            <a:r>
              <a:rPr lang="en" sz="1900">
                <a:solidFill>
                  <a:srgbClr val="0000FF"/>
                </a:solidFill>
              </a:rPr>
              <a:t>trategies and Initiatives)</a:t>
            </a:r>
            <a:endParaRPr sz="1900">
              <a:solidFill>
                <a:srgbClr val="0000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7"/>
          <p:cNvSpPr txBox="1"/>
          <p:nvPr>
            <p:ph type="title"/>
          </p:nvPr>
        </p:nvSpPr>
        <p:spPr>
          <a:xfrm>
            <a:off x="311700" y="1173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 Shalom Strategy’s effects are important </a:t>
            </a:r>
            <a:endParaRPr/>
          </a:p>
          <a:p>
            <a:pPr indent="0" lvl="0" marL="0" rtl="0" algn="l">
              <a:spcBef>
                <a:spcPts val="0"/>
              </a:spcBef>
              <a:spcAft>
                <a:spcPts val="0"/>
              </a:spcAft>
              <a:buNone/>
            </a:pPr>
            <a:r>
              <a:rPr lang="en"/>
              <a:t>measures of what’s working and what’s not</a:t>
            </a:r>
            <a:endParaRPr/>
          </a:p>
        </p:txBody>
      </p:sp>
      <p:pic>
        <p:nvPicPr>
          <p:cNvPr id="100" name="Google Shape;100;p17"/>
          <p:cNvPicPr preferRelativeResize="0"/>
          <p:nvPr/>
        </p:nvPicPr>
        <p:blipFill>
          <a:blip r:embed="rId3">
            <a:alphaModFix/>
          </a:blip>
          <a:stretch>
            <a:fillRect/>
          </a:stretch>
        </p:blipFill>
        <p:spPr>
          <a:xfrm>
            <a:off x="7322850" y="12"/>
            <a:ext cx="1821150" cy="872125"/>
          </a:xfrm>
          <a:prstGeom prst="rect">
            <a:avLst/>
          </a:prstGeom>
          <a:noFill/>
          <a:ln>
            <a:noFill/>
          </a:ln>
        </p:spPr>
      </p:pic>
      <p:sp>
        <p:nvSpPr>
          <p:cNvPr id="101" name="Google Shape;101;p17"/>
          <p:cNvSpPr txBox="1"/>
          <p:nvPr/>
        </p:nvSpPr>
        <p:spPr>
          <a:xfrm>
            <a:off x="7170000" y="797725"/>
            <a:ext cx="2077500" cy="431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sz="800">
                <a:solidFill>
                  <a:schemeClr val="dk1"/>
                </a:solidFill>
                <a:highlight>
                  <a:srgbClr val="FFFFFF"/>
                </a:highlight>
                <a:latin typeface="Roboto"/>
                <a:ea typeface="Roboto"/>
                <a:cs typeface="Roboto"/>
                <a:sym typeface="Roboto"/>
              </a:rPr>
              <a:t>"You can't improve what you don't measure"</a:t>
            </a:r>
            <a:endParaRPr i="1">
              <a:solidFill>
                <a:schemeClr val="dk1"/>
              </a:solidFill>
            </a:endParaRPr>
          </a:p>
        </p:txBody>
      </p:sp>
      <p:pic>
        <p:nvPicPr>
          <p:cNvPr id="102" name="Google Shape;102;p17"/>
          <p:cNvPicPr preferRelativeResize="0"/>
          <p:nvPr/>
        </p:nvPicPr>
        <p:blipFill rotWithShape="1">
          <a:blip r:embed="rId4">
            <a:alphaModFix/>
          </a:blip>
          <a:srcRect b="20527" l="0" r="0" t="0"/>
          <a:stretch/>
        </p:blipFill>
        <p:spPr>
          <a:xfrm>
            <a:off x="76200" y="1387300"/>
            <a:ext cx="8991601" cy="36136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When does Project Aharon get involved?</a:t>
            </a:r>
            <a:endParaRPr/>
          </a:p>
        </p:txBody>
      </p:sp>
      <p:sp>
        <p:nvSpPr>
          <p:cNvPr id="108" name="Google Shape;108;p18"/>
          <p:cNvSpPr txBox="1"/>
          <p:nvPr>
            <p:ph idx="1" type="body"/>
          </p:nvPr>
        </p:nvSpPr>
        <p:spPr>
          <a:xfrm>
            <a:off x="311700" y="1228825"/>
            <a:ext cx="8520600" cy="826800"/>
          </a:xfrm>
          <a:prstGeom prst="rect">
            <a:avLst/>
          </a:prstGeom>
          <a:solidFill>
            <a:schemeClr val="accent1"/>
          </a:solidFill>
        </p:spPr>
        <p:txBody>
          <a:bodyPr anchorCtr="0" anchor="t" bIns="91425" lIns="91425" spcFirstLastPara="1" rIns="91425" wrap="square" tIns="91425">
            <a:normAutofit/>
          </a:bodyPr>
          <a:lstStyle/>
          <a:p>
            <a:pPr indent="0" lvl="0" marL="0" rtl="0" algn="l">
              <a:spcBef>
                <a:spcPts val="0"/>
              </a:spcBef>
              <a:spcAft>
                <a:spcPts val="1200"/>
              </a:spcAft>
              <a:buNone/>
            </a:pPr>
            <a:r>
              <a:rPr lang="en" sz="1942">
                <a:solidFill>
                  <a:schemeClr val="lt1"/>
                </a:solidFill>
              </a:rPr>
              <a:t>Initial conversations focus on advocacy and the normalization of </a:t>
            </a:r>
            <a:r>
              <a:rPr lang="en" sz="1942">
                <a:solidFill>
                  <a:schemeClr val="lt1"/>
                </a:solidFill>
              </a:rPr>
              <a:t>continuously</a:t>
            </a:r>
            <a:r>
              <a:rPr lang="en" sz="1942">
                <a:solidFill>
                  <a:schemeClr val="lt1"/>
                </a:solidFill>
              </a:rPr>
              <a:t> improving an </a:t>
            </a:r>
            <a:r>
              <a:rPr lang="en" sz="1942">
                <a:solidFill>
                  <a:schemeClr val="lt1"/>
                </a:solidFill>
              </a:rPr>
              <a:t>organization's</a:t>
            </a:r>
            <a:r>
              <a:rPr lang="en" sz="1942">
                <a:solidFill>
                  <a:schemeClr val="lt1"/>
                </a:solidFill>
              </a:rPr>
              <a:t> approach to growing peace</a:t>
            </a:r>
            <a:endParaRPr>
              <a:solidFill>
                <a:schemeClr val="lt1"/>
              </a:solidFill>
            </a:endParaRPr>
          </a:p>
        </p:txBody>
      </p:sp>
      <p:pic>
        <p:nvPicPr>
          <p:cNvPr id="109" name="Google Shape;109;p18"/>
          <p:cNvPicPr preferRelativeResize="0"/>
          <p:nvPr/>
        </p:nvPicPr>
        <p:blipFill>
          <a:blip r:embed="rId3">
            <a:alphaModFix/>
          </a:blip>
          <a:stretch>
            <a:fillRect/>
          </a:stretch>
        </p:blipFill>
        <p:spPr>
          <a:xfrm>
            <a:off x="7322850" y="12"/>
            <a:ext cx="1821150" cy="872125"/>
          </a:xfrm>
          <a:prstGeom prst="rect">
            <a:avLst/>
          </a:prstGeom>
          <a:noFill/>
          <a:ln>
            <a:noFill/>
          </a:ln>
        </p:spPr>
      </p:pic>
      <p:sp>
        <p:nvSpPr>
          <p:cNvPr id="110" name="Google Shape;110;p18"/>
          <p:cNvSpPr txBox="1"/>
          <p:nvPr/>
        </p:nvSpPr>
        <p:spPr>
          <a:xfrm>
            <a:off x="7322775" y="797725"/>
            <a:ext cx="1821300" cy="307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sz="800">
                <a:solidFill>
                  <a:schemeClr val="dk1"/>
                </a:solidFill>
                <a:highlight>
                  <a:srgbClr val="FFFFFF"/>
                </a:highlight>
                <a:latin typeface="Roboto"/>
                <a:ea typeface="Roboto"/>
                <a:cs typeface="Roboto"/>
                <a:sym typeface="Roboto"/>
              </a:rPr>
              <a:t>""</a:t>
            </a:r>
            <a:endParaRPr i="1">
              <a:solidFill>
                <a:schemeClr val="dk1"/>
              </a:solidFill>
            </a:endParaRPr>
          </a:p>
        </p:txBody>
      </p:sp>
      <p:sp>
        <p:nvSpPr>
          <p:cNvPr id="111" name="Google Shape;111;p18"/>
          <p:cNvSpPr txBox="1"/>
          <p:nvPr/>
        </p:nvSpPr>
        <p:spPr>
          <a:xfrm>
            <a:off x="281925" y="2076450"/>
            <a:ext cx="8781600" cy="1686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742">
                <a:solidFill>
                  <a:schemeClr val="dk1"/>
                </a:solidFill>
              </a:rPr>
              <a:t>Facilitation is available upon request and on a case by case basis for institutions seeking assistance setting up Continuously Improving Shalom Strategies:</a:t>
            </a:r>
            <a:endParaRPr sz="1742">
              <a:solidFill>
                <a:schemeClr val="dk1"/>
              </a:solidFill>
            </a:endParaRPr>
          </a:p>
          <a:p>
            <a:pPr indent="-339271" lvl="0" marL="457200" rtl="0" algn="l">
              <a:lnSpc>
                <a:spcPct val="115000"/>
              </a:lnSpc>
              <a:spcBef>
                <a:spcPts val="0"/>
              </a:spcBef>
              <a:spcAft>
                <a:spcPts val="0"/>
              </a:spcAft>
              <a:buClr>
                <a:schemeClr val="dk1"/>
              </a:buClr>
              <a:buSzPts val="1743"/>
              <a:buChar char="●"/>
            </a:pPr>
            <a:r>
              <a:rPr lang="en" sz="1742">
                <a:solidFill>
                  <a:schemeClr val="dk1"/>
                </a:solidFill>
              </a:rPr>
              <a:t>Consultation on how Continuous Improvement works and how to set it up</a:t>
            </a:r>
            <a:endParaRPr sz="1742">
              <a:solidFill>
                <a:schemeClr val="dk1"/>
              </a:solidFill>
            </a:endParaRPr>
          </a:p>
          <a:p>
            <a:pPr indent="-339271" lvl="0" marL="457200" rtl="0" algn="l">
              <a:lnSpc>
                <a:spcPct val="115000"/>
              </a:lnSpc>
              <a:spcBef>
                <a:spcPts val="0"/>
              </a:spcBef>
              <a:spcAft>
                <a:spcPts val="0"/>
              </a:spcAft>
              <a:buClr>
                <a:schemeClr val="dk1"/>
              </a:buClr>
              <a:buSzPts val="1743"/>
              <a:buChar char="●"/>
            </a:pPr>
            <a:r>
              <a:rPr lang="en" sz="1742">
                <a:solidFill>
                  <a:schemeClr val="dk1"/>
                </a:solidFill>
              </a:rPr>
              <a:t>Conflict resolution frameworks / best practices</a:t>
            </a:r>
            <a:endParaRPr sz="1742">
              <a:solidFill>
                <a:schemeClr val="dk1"/>
              </a:solidFill>
            </a:endParaRPr>
          </a:p>
          <a:p>
            <a:pPr indent="-339271" lvl="0" marL="457200" rtl="0" algn="l">
              <a:lnSpc>
                <a:spcPct val="115000"/>
              </a:lnSpc>
              <a:spcBef>
                <a:spcPts val="0"/>
              </a:spcBef>
              <a:spcAft>
                <a:spcPts val="0"/>
              </a:spcAft>
              <a:buClr>
                <a:schemeClr val="dk1"/>
              </a:buClr>
              <a:buSzPts val="1743"/>
              <a:buChar char="●"/>
            </a:pPr>
            <a:r>
              <a:rPr lang="en" sz="1742">
                <a:solidFill>
                  <a:schemeClr val="dk1"/>
                </a:solidFill>
              </a:rPr>
              <a:t>References to experts in the field and organizations with related offerings</a:t>
            </a:r>
            <a:endParaRPr sz="1642">
              <a:solidFill>
                <a:schemeClr val="dk1"/>
              </a:solidFill>
            </a:endParaRPr>
          </a:p>
        </p:txBody>
      </p:sp>
      <p:sp>
        <p:nvSpPr>
          <p:cNvPr id="112" name="Google Shape;112;p18"/>
          <p:cNvSpPr txBox="1"/>
          <p:nvPr>
            <p:ph idx="1" type="body"/>
          </p:nvPr>
        </p:nvSpPr>
        <p:spPr>
          <a:xfrm>
            <a:off x="311700" y="3962300"/>
            <a:ext cx="8520600" cy="1076400"/>
          </a:xfrm>
          <a:prstGeom prst="rect">
            <a:avLst/>
          </a:prstGeom>
          <a:solidFill>
            <a:schemeClr val="accent1"/>
          </a:solidFill>
        </p:spPr>
        <p:txBody>
          <a:bodyPr anchorCtr="0" anchor="t" bIns="91425" lIns="91425" spcFirstLastPara="1" rIns="91425" wrap="square" tIns="91425">
            <a:noAutofit/>
          </a:bodyPr>
          <a:lstStyle/>
          <a:p>
            <a:pPr indent="0" lvl="0" marL="0" rtl="0" algn="l">
              <a:spcBef>
                <a:spcPts val="0"/>
              </a:spcBef>
              <a:spcAft>
                <a:spcPts val="0"/>
              </a:spcAft>
              <a:buNone/>
            </a:pPr>
            <a:r>
              <a:rPr lang="en" sz="1900">
                <a:solidFill>
                  <a:schemeClr val="lt1"/>
                </a:solidFill>
              </a:rPr>
              <a:t>Registration may occur when an institution schedules dedicated time periodically for leaders to introspect. Joining the growing list of adopters helps to encourage others to consider the possibilities</a:t>
            </a:r>
            <a:endParaRPr sz="1900">
              <a:solidFill>
                <a:schemeClr val="lt1"/>
              </a:solidFill>
            </a:endParaRPr>
          </a:p>
        </p:txBody>
      </p:sp>
      <p:sp>
        <p:nvSpPr>
          <p:cNvPr id="113" name="Google Shape;113;p18"/>
          <p:cNvSpPr txBox="1"/>
          <p:nvPr/>
        </p:nvSpPr>
        <p:spPr>
          <a:xfrm>
            <a:off x="407331" y="3679820"/>
            <a:ext cx="8781600" cy="329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942">
                <a:solidFill>
                  <a:schemeClr val="dk1"/>
                </a:solidFill>
              </a:rPr>
              <a:t>* </a:t>
            </a:r>
            <a:r>
              <a:rPr lang="en" sz="942">
                <a:solidFill>
                  <a:schemeClr val="dk1"/>
                </a:solidFill>
              </a:rPr>
              <a:t>Please note Project Aharon does not engage/facilitate with specific conflicts, but rather offers a way to change the system those conflicts exist within</a:t>
            </a:r>
            <a:endParaRPr sz="842">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