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81" r:id="rId5"/>
    <p:sldId id="284" r:id="rId6"/>
    <p:sldId id="280" r:id="rId7"/>
    <p:sldId id="278" r:id="rId8"/>
    <p:sldId id="261" r:id="rId9"/>
    <p:sldId id="273" r:id="rId10"/>
    <p:sldId id="279" r:id="rId11"/>
    <p:sldId id="265" r:id="rId12"/>
    <p:sldId id="277" r:id="rId13"/>
    <p:sldId id="266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82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79" autoAdjust="0"/>
  </p:normalViewPr>
  <p:slideViewPr>
    <p:cSldViewPr snapToGrid="0">
      <p:cViewPr varScale="1">
        <p:scale>
          <a:sx n="97" d="100"/>
          <a:sy n="97" d="100"/>
        </p:scale>
        <p:origin x="450" y="306"/>
      </p:cViewPr>
      <p:guideLst/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FE048-FAD0-D943-9A17-3C4CB763318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7812-3409-784D-BAE7-ABE53735D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3A35-1FA6-84F9-C9C9-8EFD760A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CDB01-A300-500A-E9FF-5021D5B21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90371-6E13-9BA6-3274-E7DFC0AA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689E-823E-FB48-22C9-BEE63C553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39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3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3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31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8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7F58C7-D277-8F14-F024-4B41D20D0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24C1E0-92FE-D7D2-83A7-46D29A83887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7E0367-8E38-8905-DC9A-D0C376A591A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9464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847DE-29F2-8ABB-1718-34BED4F37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13186" y="2107800"/>
            <a:ext cx="10965628" cy="39201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EE6F3F-63EB-5C0E-2307-3B7CBBA1C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437" y="400485"/>
            <a:ext cx="9467127" cy="2527911"/>
          </a:xfrm>
        </p:spPr>
        <p:txBody>
          <a:bodyPr anchor="b">
            <a:noAutofit/>
          </a:bodyPr>
          <a:lstStyle>
            <a:lvl1pPr algn="ctr"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517-30B0-BC62-0422-F995FB918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75" y="3738622"/>
            <a:ext cx="9467850" cy="2527911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816" y="457200"/>
            <a:ext cx="4837176" cy="1993392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CBAD6-FC79-B2BB-0B67-26429A6D4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882" y="0"/>
            <a:ext cx="6115050" cy="6858000"/>
          </a:xfrm>
          <a:prstGeom prst="parallelogram">
            <a:avLst/>
          </a:prstGeom>
          <a:ln>
            <a:noFill/>
          </a:ln>
        </p:spPr>
        <p:txBody>
          <a:bodyPr tIns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818" y="2752344"/>
            <a:ext cx="4837174" cy="31363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796A3-781D-5244-DAB8-2D6EE0AC3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2817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762000"/>
            <a:ext cx="5066250" cy="2900680"/>
          </a:xfrm>
        </p:spPr>
        <p:txBody>
          <a:bodyPr anchor="b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836803-D9E6-3DF1-3B90-1E7E677CC7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086167" y="-22225"/>
            <a:ext cx="6080760" cy="6902450"/>
          </a:xfrm>
          <a:prstGeom prst="parallelogram">
            <a:avLst/>
          </a:prstGeom>
          <a:ln>
            <a:noFill/>
          </a:ln>
        </p:spPr>
        <p:txBody>
          <a:bodyPr lIns="0" tIns="0">
            <a:norm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7600" y="4145280"/>
            <a:ext cx="5066250" cy="6908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200000" scaled="0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425" y="466344"/>
            <a:ext cx="6241651" cy="1710354"/>
          </a:xfrm>
        </p:spPr>
        <p:txBody>
          <a:bodyPr bIns="0"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A5385-FB23-93A8-2B8F-9887244244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783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2426" y="2286000"/>
            <a:ext cx="6241650" cy="347472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1pPr>
            <a:lvl2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2pPr>
            <a:lvl3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3pPr>
            <a:lvl4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4pPr>
            <a:lvl5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25A87-9155-9E07-878F-CEC0B137C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1586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43000"/>
            <a:ext cx="9144000" cy="2286000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5198"/>
            <a:ext cx="9144000" cy="683219"/>
          </a:xfrm>
          <a:gradFill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577E27-B60E-C6DD-BAAF-5CCC3D59E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964CA031-27E0-D0AA-1451-A904CCF234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024781"/>
            <a:ext cx="5212079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1FE0D7D-86B7-CCD2-A7A1-70E95846B5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2DE411-9D7C-15AE-0B59-F26B2BF8C5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24781"/>
            <a:ext cx="2878394" cy="4137189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800">
                <a:latin typeface="+mn-lt"/>
              </a:defRPr>
            </a:lvl1pPr>
            <a:lvl2pPr marL="8001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eriod"/>
              <a:defRPr sz="1800">
                <a:latin typeface="+mn-lt"/>
              </a:defRPr>
            </a:lvl2pPr>
            <a:lvl3pPr marL="12573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arenR"/>
              <a:defRPr sz="1800">
                <a:latin typeface="+mn-lt"/>
              </a:defRPr>
            </a:lvl3pPr>
            <a:lvl4pPr marL="17145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arenR"/>
              <a:defRPr sz="1800">
                <a:latin typeface="+mn-lt"/>
              </a:defRPr>
            </a:lvl4pPr>
            <a:lvl5pPr marL="2057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0FEDE7C-502F-ECFE-4136-E99206849C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F30E2A0-23EF-51B1-8ABD-00429EEA06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2257063"/>
            <a:ext cx="4894006" cy="390490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15552F-C66B-341F-2D37-0389710BA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0938" y="-22225"/>
            <a:ext cx="4714875" cy="688022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DCC6D-8B88-7BE0-7240-F743AE09E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3814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C3ED3BF-FF6B-07FA-72C4-F6102A8558A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96074" y="2106591"/>
            <a:ext cx="2067045" cy="3633787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83980" y="2106591"/>
            <a:ext cx="7869820" cy="40167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9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therti.org/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ssp/index.html" TargetMode="External"/><Relationship Id="rId2" Type="http://schemas.openxmlformats.org/officeDocument/2006/relationships/hyperlink" Target="https://doi.org/10.1377/hlthaff.2019.01450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nursingworld.org/~4ac077/globalassets/docs/ana/ana_opioidpositionstatement_2020.pdf" TargetMode="External"/><Relationship Id="rId5" Type="http://schemas.openxmlformats.org/officeDocument/2006/relationships/hyperlink" Target="https://harmreduction.org/about-us/principles-of-harm-reduction/" TargetMode="External"/><Relationship Id="rId4" Type="http://schemas.openxmlformats.org/officeDocument/2006/relationships/hyperlink" Target="https://doi.org/10.1016/S2468-2667(20)30276-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abstract image">
            <a:extLst>
              <a:ext uri="{FF2B5EF4-FFF2-40B4-BE49-F238E27FC236}">
                <a16:creationId xmlns:a16="http://schemas.microsoft.com/office/drawing/2014/main" id="{782ED2F6-AFB3-9199-3999-2B5E4BAF24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0A922B-22EC-7FD8-FA8C-2FFAC558B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806" y="752168"/>
            <a:ext cx="5565058" cy="2286000"/>
          </a:xfrm>
        </p:spPr>
        <p:txBody>
          <a:bodyPr/>
          <a:lstStyle/>
          <a:p>
            <a:r>
              <a:rPr lang="en-US" sz="3200" b="1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Clean Needle Exchange: Promoting Public Health and Social Justice in Nursing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642B2E-B2B9-711C-01B3-9BDC004A9484}"/>
              </a:ext>
            </a:extLst>
          </p:cNvPr>
          <p:cNvSpPr txBox="1"/>
          <p:nvPr/>
        </p:nvSpPr>
        <p:spPr>
          <a:xfrm>
            <a:off x="796413" y="4070555"/>
            <a:ext cx="35592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Amber Soiland</a:t>
            </a:r>
          </a:p>
          <a:p>
            <a:r>
              <a:rPr lang="en-US" sz="1500" dirty="0">
                <a:solidFill>
                  <a:schemeClr val="accent1"/>
                </a:solidFill>
              </a:rPr>
              <a:t>NUR 336 ETHICS, LAW &amp; POLICY</a:t>
            </a:r>
          </a:p>
          <a:p>
            <a:r>
              <a:rPr lang="en-US" sz="1500" dirty="0">
                <a:solidFill>
                  <a:schemeClr val="accent1"/>
                </a:solidFill>
              </a:rPr>
              <a:t>Mary Beth Johnson, </a:t>
            </a:r>
            <a:r>
              <a:rPr lang="en-US" sz="1500" dirty="0" err="1">
                <a:solidFill>
                  <a:schemeClr val="accent1"/>
                </a:solidFill>
              </a:rPr>
              <a:t>DBe</a:t>
            </a:r>
            <a:r>
              <a:rPr lang="en-US" sz="1500" dirty="0">
                <a:solidFill>
                  <a:schemeClr val="accent1"/>
                </a:solidFill>
              </a:rPr>
              <a:t>, MN, RNC</a:t>
            </a:r>
          </a:p>
          <a:p>
            <a:r>
              <a:rPr lang="en-US" sz="1500" dirty="0">
                <a:solidFill>
                  <a:schemeClr val="accent1"/>
                </a:solidFill>
              </a:rPr>
              <a:t>April 20, 2025</a:t>
            </a:r>
          </a:p>
        </p:txBody>
      </p:sp>
    </p:spTree>
    <p:extLst>
      <p:ext uri="{BB962C8B-B14F-4D97-AF65-F5344CB8AC3E}">
        <p14:creationId xmlns:p14="http://schemas.microsoft.com/office/powerpoint/2010/main" val="63926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</p:spPr>
        <p:txBody>
          <a:bodyPr anchor="ctr">
            <a:normAutofit/>
          </a:bodyPr>
          <a:lstStyle/>
          <a:p>
            <a:r>
              <a:rPr lang="en-US" dirty="0"/>
              <a:t> Social Determinants of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024781"/>
            <a:ext cx="5212079" cy="4137189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dirty="0"/>
              <a:t>Housing instability</a:t>
            </a:r>
          </a:p>
          <a:p>
            <a:pPr lvl="1"/>
            <a:r>
              <a:rPr lang="en-US" dirty="0"/>
              <a:t>Access to healthcare</a:t>
            </a:r>
          </a:p>
          <a:p>
            <a:pPr lvl="1"/>
            <a:r>
              <a:rPr lang="en-US" dirty="0"/>
              <a:t>Poverty and unemployment</a:t>
            </a:r>
          </a:p>
          <a:p>
            <a:pPr lvl="1"/>
            <a:r>
              <a:rPr lang="en-US" dirty="0"/>
              <a:t>Discrimination and stigma</a:t>
            </a:r>
          </a:p>
        </p:txBody>
      </p:sp>
      <p:pic>
        <p:nvPicPr>
          <p:cNvPr id="8" name="Content Placeholder 7" descr="Colorful houses in Milan Italy">
            <a:extLst>
              <a:ext uri="{FF2B5EF4-FFF2-40B4-BE49-F238E27FC236}">
                <a16:creationId xmlns:a16="http://schemas.microsoft.com/office/drawing/2014/main" id="{88DB88B4-3861-25F0-9507-9D19A866D38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r="16649" b="-1"/>
          <a:stretch/>
        </p:blipFill>
        <p:spPr>
          <a:xfrm>
            <a:off x="6459795" y="2024780"/>
            <a:ext cx="4894006" cy="4137189"/>
          </a:xfr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E39F69-A1C6-AF25-B91E-7EEE8ED9E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F31C-6467-3ED1-325A-5F879C87C1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pic>
        <p:nvPicPr>
          <p:cNvPr id="6" name="Picture Placeholder 5" descr="One glowing light bulb among rows of unlit bulbs">
            <a:extLst>
              <a:ext uri="{FF2B5EF4-FFF2-40B4-BE49-F238E27FC236}">
                <a16:creationId xmlns:a16="http://schemas.microsoft.com/office/drawing/2014/main" id="{7F37CCDC-3FC6-0288-EBAE-88C6A0852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r="16968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82BE1768-5C14-31A5-5035-2D74ABC39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600" y="4145279"/>
            <a:ext cx="5066250" cy="1518101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/>
              <a:t>Federal and state funding to expand NEPs</a:t>
            </a:r>
          </a:p>
          <a:p>
            <a:r>
              <a:rPr lang="en-US" cap="none" dirty="0"/>
              <a:t>Mobile outreach units in rural areas</a:t>
            </a:r>
          </a:p>
          <a:p>
            <a:r>
              <a:rPr lang="en-US" cap="none" dirty="0"/>
              <a:t>Integration with public health departments and clinics</a:t>
            </a:r>
          </a:p>
        </p:txBody>
      </p:sp>
    </p:spTree>
    <p:extLst>
      <p:ext uri="{BB962C8B-B14F-4D97-AF65-F5344CB8AC3E}">
        <p14:creationId xmlns:p14="http://schemas.microsoft.com/office/powerpoint/2010/main" val="3260431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47C9-0687-4E0E-9A77-BE44070B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Cost &amp; Practicality</a:t>
            </a:r>
          </a:p>
        </p:txBody>
      </p:sp>
      <p:pic>
        <p:nvPicPr>
          <p:cNvPr id="6" name="Picture Placeholder 5" descr="Piggy bank illustration">
            <a:extLst>
              <a:ext uri="{FF2B5EF4-FFF2-40B4-BE49-F238E27FC236}">
                <a16:creationId xmlns:a16="http://schemas.microsoft.com/office/drawing/2014/main" id="{4D5AD9C7-144F-804E-04ED-164489E9D5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 b="12604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DAAC6-1A1B-2B94-4114-E383AB30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Cost: ~$0.97 per clean syringe; ~$450,000/year for a full program</a:t>
            </a:r>
          </a:p>
          <a:p>
            <a:endParaRPr lang="en-US" dirty="0"/>
          </a:p>
          <a:p>
            <a:r>
              <a:rPr lang="en-US" dirty="0"/>
              <a:t>This Saves $7 for every $1 invested (CDC)Practical and scalable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05373-BCF2-8423-67B0-87109D323979}"/>
              </a:ext>
            </a:extLst>
          </p:cNvPr>
          <p:cNvSpPr txBox="1"/>
          <p:nvPr/>
        </p:nvSpPr>
        <p:spPr>
          <a:xfrm>
            <a:off x="9652818" y="6400800"/>
            <a:ext cx="1536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(CDC, 2022)</a:t>
            </a:r>
          </a:p>
        </p:txBody>
      </p:sp>
    </p:spTree>
    <p:extLst>
      <p:ext uri="{BB962C8B-B14F-4D97-AF65-F5344CB8AC3E}">
        <p14:creationId xmlns:p14="http://schemas.microsoft.com/office/powerpoint/2010/main" val="384870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F6BA-23F4-18C1-EBD4-63E3884585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Implementation Timeline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F154C-4E63-8754-3287-5A879DF64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5198"/>
            <a:ext cx="9144000" cy="2162479"/>
          </a:xfrm>
        </p:spPr>
        <p:txBody>
          <a:bodyPr>
            <a:normAutofit/>
          </a:bodyPr>
          <a:lstStyle/>
          <a:p>
            <a:r>
              <a:rPr lang="en-US" dirty="0"/>
              <a:t>Phase 1: Launch pilot programs in underserved areas (6-12 months)</a:t>
            </a:r>
          </a:p>
          <a:p>
            <a:r>
              <a:rPr lang="en-US" dirty="0"/>
              <a:t>Phase 2: Scale up through state grants and health departments (1-3 years)</a:t>
            </a:r>
          </a:p>
        </p:txBody>
      </p:sp>
    </p:spTree>
    <p:extLst>
      <p:ext uri="{BB962C8B-B14F-4D97-AF65-F5344CB8AC3E}">
        <p14:creationId xmlns:p14="http://schemas.microsoft.com/office/powerpoint/2010/main" val="3465749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9CF28-6389-F41C-3CE0-540E0DD8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Implementation</a:t>
            </a:r>
          </a:p>
        </p:txBody>
      </p:sp>
      <p:pic>
        <p:nvPicPr>
          <p:cNvPr id="8" name="Picture Placeholder 7" descr="Close-up of two people's hands pointing at laptop screen with stack of 4 books in background, one person holding a pen">
            <a:extLst>
              <a:ext uri="{FF2B5EF4-FFF2-40B4-BE49-F238E27FC236}">
                <a16:creationId xmlns:a16="http://schemas.microsoft.com/office/drawing/2014/main" id="{9276F094-70FF-E76B-5965-1E93F82DF6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9" r="29159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7C9D7-0312-F0DF-1963-C3CA8D047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health departments</a:t>
            </a:r>
          </a:p>
          <a:p>
            <a:r>
              <a:rPr lang="en-US" dirty="0"/>
              <a:t>ANA and state nursing associations</a:t>
            </a:r>
          </a:p>
          <a:p>
            <a:r>
              <a:rPr lang="en-US" dirty="0"/>
              <a:t>Harm reduction coalitions</a:t>
            </a:r>
          </a:p>
          <a:p>
            <a:r>
              <a:rPr lang="en-US" dirty="0"/>
              <a:t>Community leaders and law enforcement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5736D-3DFE-4E3C-F6EB-1E1085C916F3}"/>
              </a:ext>
            </a:extLst>
          </p:cNvPr>
          <p:cNvSpPr txBox="1"/>
          <p:nvPr/>
        </p:nvSpPr>
        <p:spPr>
          <a:xfrm>
            <a:off x="8004648" y="5980554"/>
            <a:ext cx="6096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(National Harm Reduction Coalition, 2023)</a:t>
            </a:r>
          </a:p>
        </p:txBody>
      </p:sp>
    </p:spTree>
    <p:extLst>
      <p:ext uri="{BB962C8B-B14F-4D97-AF65-F5344CB8AC3E}">
        <p14:creationId xmlns:p14="http://schemas.microsoft.com/office/powerpoint/2010/main" val="305517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94CB-0F3E-0860-B732-403D37BEA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Own initiative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D082712-573B-37C4-6E0F-926CBE63693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13186" y="2107800"/>
            <a:ext cx="6308724" cy="3920196"/>
          </a:xfrm>
        </p:spPr>
        <p:txBody>
          <a:bodyPr/>
          <a:lstStyle/>
          <a:p>
            <a:r>
              <a:rPr lang="en-US" dirty="0"/>
              <a:t>Rapid Harm Reductions</a:t>
            </a:r>
          </a:p>
          <a:p>
            <a:pPr lvl="1"/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www.TheRTI.org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Insta and TikTok: @The_Rapid_CPR_Girl</a:t>
            </a:r>
          </a:p>
        </p:txBody>
      </p:sp>
      <p:pic>
        <p:nvPicPr>
          <p:cNvPr id="5" name="Picture 4" descr="A logo for a training institute">
            <a:extLst>
              <a:ext uri="{FF2B5EF4-FFF2-40B4-BE49-F238E27FC236}">
                <a16:creationId xmlns:a16="http://schemas.microsoft.com/office/drawing/2014/main" id="{53D87F53-E356-D325-B570-5BE907776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93" y="1260447"/>
            <a:ext cx="3999361" cy="26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58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0E29-D7C5-1401-E418-93BE98E477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Addressing Opposition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B48FD-BDC9-D244-9CBB-3BD1B3E13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5198"/>
            <a:ext cx="9144000" cy="2286000"/>
          </a:xfrm>
        </p:spPr>
        <p:txBody>
          <a:bodyPr>
            <a:normAutofit/>
          </a:bodyPr>
          <a:lstStyle/>
          <a:p>
            <a:r>
              <a:rPr lang="en-US" dirty="0"/>
              <a:t>Misconception: NEPs encourage drug use</a:t>
            </a:r>
          </a:p>
          <a:p>
            <a:r>
              <a:rPr lang="en-US" dirty="0"/>
              <a:t>Response: Evidence shows NEPs reduce disease and increase access to treatment</a:t>
            </a:r>
          </a:p>
          <a:p>
            <a:r>
              <a:rPr lang="en-US" dirty="0"/>
              <a:t>Emphasize public safety and fiscal responsibility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08CC-9084-D574-ADA7-976634CFA0FD}"/>
              </a:ext>
            </a:extLst>
          </p:cNvPr>
          <p:cNvSpPr txBox="1"/>
          <p:nvPr/>
        </p:nvSpPr>
        <p:spPr>
          <a:xfrm>
            <a:off x="9144000" y="61580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Beletsky</a:t>
            </a:r>
            <a:r>
              <a:rPr lang="en-US" dirty="0"/>
              <a:t> &amp; Davis, 2020)</a:t>
            </a:r>
          </a:p>
        </p:txBody>
      </p:sp>
    </p:spTree>
    <p:extLst>
      <p:ext uri="{BB962C8B-B14F-4D97-AF65-F5344CB8AC3E}">
        <p14:creationId xmlns:p14="http://schemas.microsoft.com/office/powerpoint/2010/main" val="3449350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AB98-E12E-41C2-A6A1-59F9874C0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Individuals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AFC0-C195-E475-546E-5819ACF7C9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Reduces rates of HIV/HCV</a:t>
            </a:r>
          </a:p>
          <a:p>
            <a:r>
              <a:rPr lang="en-US" dirty="0"/>
              <a:t>Connects clients to recovery services and social support</a:t>
            </a:r>
          </a:p>
          <a:p>
            <a:r>
              <a:rPr lang="en-US" dirty="0"/>
              <a:t>Reduces hospital visits, improves health outcomes</a:t>
            </a:r>
          </a:p>
        </p:txBody>
      </p:sp>
      <p:pic>
        <p:nvPicPr>
          <p:cNvPr id="6" name="Content Placeholder 5" descr="Hourglass on a flat surface">
            <a:extLst>
              <a:ext uri="{FF2B5EF4-FFF2-40B4-BE49-F238E27FC236}">
                <a16:creationId xmlns:a16="http://schemas.microsoft.com/office/drawing/2014/main" id="{306724C4-4F97-3180-87C7-E7D46C120FF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8" y="2461948"/>
            <a:ext cx="4894262" cy="3262841"/>
          </a:xfrm>
        </p:spPr>
      </p:pic>
    </p:spTree>
    <p:extLst>
      <p:ext uri="{BB962C8B-B14F-4D97-AF65-F5344CB8AC3E}">
        <p14:creationId xmlns:p14="http://schemas.microsoft.com/office/powerpoint/2010/main" val="1516592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5A72-CA72-4EB4-3B66-D83DD416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Impact on Nursing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0F4DF3E-C557-B52F-534C-EF508DFDCFF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r>
              <a:rPr lang="en-US" dirty="0"/>
              <a:t>Upholds Provision 9: Integrity, values, advocacy</a:t>
            </a:r>
          </a:p>
          <a:p>
            <a:r>
              <a:rPr lang="en-US" dirty="0"/>
              <a:t>Expands nursing roles in public health</a:t>
            </a:r>
          </a:p>
          <a:p>
            <a:r>
              <a:rPr lang="en-US" dirty="0"/>
              <a:t>Enhances trust with marginalized communities</a:t>
            </a:r>
          </a:p>
        </p:txBody>
      </p:sp>
      <p:pic>
        <p:nvPicPr>
          <p:cNvPr id="5" name="Picture 4" descr="Person and child sitting together">
            <a:extLst>
              <a:ext uri="{FF2B5EF4-FFF2-40B4-BE49-F238E27FC236}">
                <a16:creationId xmlns:a16="http://schemas.microsoft.com/office/drawing/2014/main" id="{5ACD51B4-4E88-15B6-DBBB-7B6DEF38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42" y="3647768"/>
            <a:ext cx="3754670" cy="2654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49C1E1-D770-023B-0ECA-D53A83892018}"/>
              </a:ext>
            </a:extLst>
          </p:cNvPr>
          <p:cNvSpPr txBox="1"/>
          <p:nvPr/>
        </p:nvSpPr>
        <p:spPr>
          <a:xfrm>
            <a:off x="1504335" y="5843330"/>
            <a:ext cx="1946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(ANA, 2020)</a:t>
            </a:r>
          </a:p>
        </p:txBody>
      </p:sp>
    </p:spTree>
    <p:extLst>
      <p:ext uri="{BB962C8B-B14F-4D97-AF65-F5344CB8AC3E}">
        <p14:creationId xmlns:p14="http://schemas.microsoft.com/office/powerpoint/2010/main" val="900379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34968-7FE5-ABF4-7009-E8D12E2D0F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Example</a:t>
            </a:r>
          </a:p>
        </p:txBody>
      </p:sp>
      <p:pic>
        <p:nvPicPr>
          <p:cNvPr id="6" name="Picture Placeholder 5" descr="Golden Gate Bridge in fog">
            <a:extLst>
              <a:ext uri="{FF2B5EF4-FFF2-40B4-BE49-F238E27FC236}">
                <a16:creationId xmlns:a16="http://schemas.microsoft.com/office/drawing/2014/main" id="{EE78D61E-BCC3-9582-1544-B14345998D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6" r="25226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557A2417-3EA7-CC68-F92D-94F0B0534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4028" y="3879809"/>
            <a:ext cx="3513394" cy="17934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San Francisco NEPs: 50% reduction in HIV among PWID in 10 years </a:t>
            </a:r>
            <a:r>
              <a:rPr lang="fr-FR" sz="1900" dirty="0"/>
              <a:t>(Des </a:t>
            </a:r>
            <a:r>
              <a:rPr lang="fr-FR" sz="1900" dirty="0" err="1"/>
              <a:t>Jarlais</a:t>
            </a:r>
            <a:r>
              <a:rPr lang="fr-FR" sz="1900" dirty="0"/>
              <a:t> et al., 2021)</a:t>
            </a:r>
            <a:r>
              <a:rPr lang="en-US" sz="1900" dirty="0"/>
              <a:t> </a:t>
            </a:r>
          </a:p>
          <a:p>
            <a:endParaRPr lang="en-US" dirty="0"/>
          </a:p>
          <a:p>
            <a:r>
              <a:rPr lang="en-US" dirty="0"/>
              <a:t>Nurses involved in outreach, education, and community trust-building</a:t>
            </a:r>
          </a:p>
        </p:txBody>
      </p:sp>
    </p:spTree>
    <p:extLst>
      <p:ext uri="{BB962C8B-B14F-4D97-AF65-F5344CB8AC3E}">
        <p14:creationId xmlns:p14="http://schemas.microsoft.com/office/powerpoint/2010/main" val="16095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5C36-617B-795C-5A2B-325EA34F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D706-11EF-C258-EBD5-C4EEFEAA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816" y="457200"/>
            <a:ext cx="4837176" cy="1993392"/>
          </a:xfrm>
          <a:noFill/>
        </p:spPr>
        <p:txBody>
          <a:bodyPr anchor="b">
            <a:noAutofit/>
          </a:bodyPr>
          <a:lstStyle/>
          <a:p>
            <a:r>
              <a:rPr lang="en-US" dirty="0"/>
              <a:t>Topic: Clean Needle Exchange </a:t>
            </a:r>
          </a:p>
        </p:txBody>
      </p:sp>
      <p:pic>
        <p:nvPicPr>
          <p:cNvPr id="15" name="Picture Placeholder 14" descr="A group of people sitting around a table">
            <a:extLst>
              <a:ext uri="{FF2B5EF4-FFF2-40B4-BE49-F238E27FC236}">
                <a16:creationId xmlns:a16="http://schemas.microsoft.com/office/drawing/2014/main" id="{E4DF753A-3575-A0D9-5135-8A94308DC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>
          <a:xfrm>
            <a:off x="0" y="0"/>
            <a:ext cx="6115050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EC4A8-49EE-CF82-CFDC-BA9308ED0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818" y="2752344"/>
            <a:ext cx="5176898" cy="3136392"/>
          </a:xfrm>
          <a:noFill/>
        </p:spPr>
        <p:txBody>
          <a:bodyPr anchor="t">
            <a:normAutofit fontScale="85000" lnSpcReduction="20000"/>
          </a:bodyPr>
          <a:lstStyle/>
          <a:p>
            <a:r>
              <a:rPr lang="en-US" sz="2400" cap="none" dirty="0"/>
              <a:t>Program Relevance to Provision 9: </a:t>
            </a:r>
            <a:r>
              <a:rPr lang="en-US" cap="none" dirty="0"/>
              <a:t>Nurses are responsible for promoting social justice, protecting public health, and shaping health policy. </a:t>
            </a:r>
          </a:p>
          <a:p>
            <a:r>
              <a:rPr lang="en-US" sz="2400" cap="none" dirty="0"/>
              <a:t>Overview: </a:t>
            </a:r>
            <a:r>
              <a:rPr lang="en-US" cap="none" dirty="0"/>
              <a:t>This presentation will define clean needle exchange programs, explore the policy landscape, and propose a nursing-centered solution to expand NEPs nationwide.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32E2A-1274-8CE4-7DC3-45AF0F573AF4}"/>
              </a:ext>
            </a:extLst>
          </p:cNvPr>
          <p:cNvSpPr txBox="1"/>
          <p:nvPr/>
        </p:nvSpPr>
        <p:spPr>
          <a:xfrm>
            <a:off x="4805101" y="6273224"/>
            <a:ext cx="15338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(CDC,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7B6AE-C80C-3DE6-8CA2-F021BDF1E72E}"/>
              </a:ext>
            </a:extLst>
          </p:cNvPr>
          <p:cNvSpPr txBox="1"/>
          <p:nvPr/>
        </p:nvSpPr>
        <p:spPr>
          <a:xfrm>
            <a:off x="4572000" y="6565612"/>
            <a:ext cx="416887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(National Harm Reduction Coalition, 2023)</a:t>
            </a:r>
          </a:p>
        </p:txBody>
      </p:sp>
    </p:spTree>
    <p:extLst>
      <p:ext uri="{BB962C8B-B14F-4D97-AF65-F5344CB8AC3E}">
        <p14:creationId xmlns:p14="http://schemas.microsoft.com/office/powerpoint/2010/main" val="167201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DA78-03ED-E3ED-B6BD-D345F8CC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1B948-4013-B05D-294D-B4BBD1069B8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Nurses should advocate through ANA and legislative lobbying</a:t>
            </a:r>
          </a:p>
          <a:p>
            <a:r>
              <a:rPr lang="en-US" dirty="0"/>
              <a:t>Push for full federal repeal of NEP funding bans</a:t>
            </a:r>
          </a:p>
          <a:p>
            <a:r>
              <a:rPr lang="en-US" dirty="0"/>
              <a:t>Educate peers and patients on harm reduction</a:t>
            </a:r>
          </a:p>
        </p:txBody>
      </p:sp>
      <p:pic>
        <p:nvPicPr>
          <p:cNvPr id="6" name="Content Placeholder 5" descr="Meeting of people at law firm">
            <a:extLst>
              <a:ext uri="{FF2B5EF4-FFF2-40B4-BE49-F238E27FC236}">
                <a16:creationId xmlns:a16="http://schemas.microsoft.com/office/drawing/2014/main" id="{DB9D564C-3A78-84B9-9D26-536FF24F120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2135981"/>
            <a:ext cx="5133975" cy="34226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72198E-8F94-C897-895A-B06CAC61BB1D}"/>
              </a:ext>
            </a:extLst>
          </p:cNvPr>
          <p:cNvSpPr txBox="1"/>
          <p:nvPr/>
        </p:nvSpPr>
        <p:spPr>
          <a:xfrm>
            <a:off x="1248697" y="56330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(ANA, 2020)</a:t>
            </a:r>
          </a:p>
        </p:txBody>
      </p:sp>
    </p:spTree>
    <p:extLst>
      <p:ext uri="{BB962C8B-B14F-4D97-AF65-F5344CB8AC3E}">
        <p14:creationId xmlns:p14="http://schemas.microsoft.com/office/powerpoint/2010/main" val="2267961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1" descr="A close up of dots&#10;">
            <a:extLst>
              <a:ext uri="{FF2B5EF4-FFF2-40B4-BE49-F238E27FC236}">
                <a16:creationId xmlns:a16="http://schemas.microsoft.com/office/drawing/2014/main" id="{030E03B4-DAB0-F43D-4B1C-C54F75E621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AB1CD4B-2C7F-1593-8E69-B7450F3D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5"/>
            <a:ext cx="9467127" cy="252791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613063-168A-02B8-4326-BB842F3B8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075" y="3738622"/>
            <a:ext cx="9467850" cy="2527911"/>
          </a:xfrm>
        </p:spPr>
        <p:txBody>
          <a:bodyPr/>
          <a:lstStyle/>
          <a:p>
            <a:r>
              <a:rPr lang="en-US" dirty="0"/>
              <a:t>NEPs are effective, ethical, and cost-saving</a:t>
            </a:r>
          </a:p>
          <a:p>
            <a:r>
              <a:rPr lang="en-US" dirty="0"/>
              <a:t>Nurses are key to advancing social justice in policy</a:t>
            </a:r>
          </a:p>
          <a:p>
            <a:r>
              <a:rPr lang="en-US" dirty="0"/>
              <a:t>Clean needle access saves lives and protects communities</a:t>
            </a:r>
          </a:p>
        </p:txBody>
      </p:sp>
      <p:pic>
        <p:nvPicPr>
          <p:cNvPr id="3" name="Graphic 2" descr="Doctor female with solid fill">
            <a:extLst>
              <a:ext uri="{FF2B5EF4-FFF2-40B4-BE49-F238E27FC236}">
                <a16:creationId xmlns:a16="http://schemas.microsoft.com/office/drawing/2014/main" id="{24C0E181-FD7D-3540-2386-97D65D622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49509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72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E863-30B3-8671-7575-9E77A2F76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D3899C2-C873-AF1D-2CB7-C12780EA33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Beletsky</a:t>
            </a:r>
            <a:r>
              <a:rPr lang="en-US" dirty="0"/>
              <a:t>, L., &amp; Davis, C. S. (2020). Harm reduction and the law. Health Affairs, 39(3), 429–435. 	</a:t>
            </a:r>
            <a:r>
              <a:rPr lang="en-US" dirty="0">
                <a:hlinkClick r:id="rId2"/>
              </a:rPr>
              <a:t>https://doi.org/10.1377/hlthaff.2019.01450</a:t>
            </a:r>
            <a:endParaRPr lang="en-US" dirty="0"/>
          </a:p>
          <a:p>
            <a:r>
              <a:rPr lang="en-US" dirty="0"/>
              <a:t>Centers for Disease Control and Prevention. (2022). Syringe services programs (SSPs). 	</a:t>
            </a:r>
            <a:r>
              <a:rPr lang="en-US" dirty="0">
                <a:hlinkClick r:id="rId3"/>
              </a:rPr>
              <a:t>https://www.cdc.gov/ssp/index.html</a:t>
            </a:r>
            <a:endParaRPr lang="en-US" dirty="0"/>
          </a:p>
          <a:p>
            <a:r>
              <a:rPr lang="en-US" dirty="0"/>
              <a:t>Des </a:t>
            </a:r>
            <a:r>
              <a:rPr lang="en-US" dirty="0" err="1"/>
              <a:t>Jarlais</a:t>
            </a:r>
            <a:r>
              <a:rPr lang="en-US" dirty="0"/>
              <a:t>, D. C., Nugent, A., Solberg, A., </a:t>
            </a:r>
            <a:r>
              <a:rPr lang="en-US" dirty="0" err="1"/>
              <a:t>Feelemyer</a:t>
            </a:r>
            <a:r>
              <a:rPr lang="en-US" dirty="0"/>
              <a:t>, J., &amp; Mermin, J. (2021). Syringe service 	programs for persons who inject drugs in urban, suburban, and rural areas—United 	States, 2013–2017. Lancet Public Health, 6(1), e35–e44. 	</a:t>
            </a:r>
            <a:r>
              <a:rPr lang="en-US" dirty="0">
                <a:hlinkClick r:id="rId4"/>
              </a:rPr>
              <a:t>https://doi.org/10.1016/S2468-2667(20)30276-3</a:t>
            </a:r>
            <a:endParaRPr lang="en-US" dirty="0"/>
          </a:p>
          <a:p>
            <a:r>
              <a:rPr lang="en-US" dirty="0"/>
              <a:t>National Harm Reduction Coalition. (2023). Principles of harm reduction. 	</a:t>
            </a:r>
            <a:r>
              <a:rPr lang="en-US" dirty="0">
                <a:hlinkClick r:id="rId5"/>
              </a:rPr>
              <a:t>https://harmreduction.org/about-us/principles-of-harm-reduction/</a:t>
            </a:r>
            <a:endParaRPr lang="en-US" dirty="0"/>
          </a:p>
          <a:p>
            <a:r>
              <a:rPr lang="en-US" dirty="0"/>
              <a:t>American Nurses Association. (2020). The nurse’s role in addressing the opioid epidemic. 	</a:t>
            </a:r>
            <a:r>
              <a:rPr lang="en-US" dirty="0">
                <a:hlinkClick r:id="rId6"/>
              </a:rPr>
              <a:t>https://www.nursingworld.org/~4ac077/globalassets/docs/ana/ana_opioidpositionstat	ement_2020.pdf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813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pages of an open book in a bright studio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9884"/>
            <a:ext cx="9144000" cy="2286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What Is a Clean Needle Exchange Program?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969C4-5812-2A79-852D-208244B097ED}"/>
              </a:ext>
            </a:extLst>
          </p:cNvPr>
          <p:cNvSpPr txBox="1"/>
          <p:nvPr/>
        </p:nvSpPr>
        <p:spPr>
          <a:xfrm>
            <a:off x="1750141" y="2980441"/>
            <a:ext cx="90358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Community-based programs that provide access to sterile needles and safe disposal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Often they include education, referrals to treatment, HIV/HCV testing, and overdose prevention</a:t>
            </a:r>
          </a:p>
        </p:txBody>
      </p:sp>
      <p:pic>
        <p:nvPicPr>
          <p:cNvPr id="6" name="Graphic 5" descr="Needle with solid fill">
            <a:extLst>
              <a:ext uri="{FF2B5EF4-FFF2-40B4-BE49-F238E27FC236}">
                <a16:creationId xmlns:a16="http://schemas.microsoft.com/office/drawing/2014/main" id="{B2B53C9D-392F-BAAF-B2E5-3D3E8BAC0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251" y="3814917"/>
            <a:ext cx="914400" cy="914400"/>
          </a:xfrm>
          <a:prstGeom prst="rect">
            <a:avLst/>
          </a:prstGeom>
        </p:spPr>
      </p:pic>
      <p:pic>
        <p:nvPicPr>
          <p:cNvPr id="7" name="Graphic 6" descr="Needle with solid fill">
            <a:extLst>
              <a:ext uri="{FF2B5EF4-FFF2-40B4-BE49-F238E27FC236}">
                <a16:creationId xmlns:a16="http://schemas.microsoft.com/office/drawing/2014/main" id="{6464D33B-B9F3-E7DD-E36D-8C654053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251" y="2753032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C6B6E-0265-372B-FC7E-8F61BA9BEE84}"/>
              </a:ext>
            </a:extLst>
          </p:cNvPr>
          <p:cNvSpPr txBox="1"/>
          <p:nvPr/>
        </p:nvSpPr>
        <p:spPr>
          <a:xfrm>
            <a:off x="10139528" y="6373450"/>
            <a:ext cx="12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(CDC, 2022)</a:t>
            </a:r>
          </a:p>
        </p:txBody>
      </p:sp>
    </p:spTree>
    <p:extLst>
      <p:ext uri="{BB962C8B-B14F-4D97-AF65-F5344CB8AC3E}">
        <p14:creationId xmlns:p14="http://schemas.microsoft.com/office/powerpoint/2010/main" val="46786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762000"/>
            <a:ext cx="5066250" cy="2900680"/>
          </a:xfrm>
          <a:noFill/>
        </p:spPr>
        <p:txBody>
          <a:bodyPr>
            <a:noAutofit/>
          </a:bodyPr>
          <a:lstStyle/>
          <a:p>
            <a:r>
              <a:rPr lang="en-US" dirty="0"/>
              <a:t>Why This Issue Matters</a:t>
            </a:r>
          </a:p>
        </p:txBody>
      </p:sp>
      <p:pic>
        <p:nvPicPr>
          <p:cNvPr id="91" name="Picture Placeholder 90" descr="A person sitting at a table with her fingers up">
            <a:extLst>
              <a:ext uri="{FF2B5EF4-FFF2-40B4-BE49-F238E27FC236}">
                <a16:creationId xmlns:a16="http://schemas.microsoft.com/office/drawing/2014/main" id="{BC622EA4-CCB7-907A-0126-D0A68A5DC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 flipH="1">
            <a:off x="6086167" y="-22225"/>
            <a:ext cx="6080760" cy="6902450"/>
          </a:xfrm>
        </p:spPr>
      </p:pic>
      <p:sp>
        <p:nvSpPr>
          <p:cNvPr id="15" name="Subtitle 14">
            <a:extLst>
              <a:ext uri="{FF2B5EF4-FFF2-40B4-BE49-F238E27FC236}">
                <a16:creationId xmlns:a16="http://schemas.microsoft.com/office/drawing/2014/main" id="{9C373000-EEA1-D16F-189A-338FFDA2E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600" y="4145279"/>
            <a:ext cx="5066250" cy="195072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 2 million people in the U.S. inject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Shared needles lead to higher transmission of HIV, Hepatitis B/C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NEPs reduce transmission, improve outcomes, and connect people to care </a:t>
            </a:r>
            <a:r>
              <a:rPr lang="fr-FR" sz="1400" dirty="0"/>
              <a:t>(Des </a:t>
            </a:r>
            <a:r>
              <a:rPr lang="fr-FR" sz="1400" dirty="0" err="1"/>
              <a:t>Jarlais</a:t>
            </a:r>
            <a:r>
              <a:rPr lang="fr-FR" sz="1400" dirty="0"/>
              <a:t> et al., 2021)</a:t>
            </a:r>
            <a:endParaRPr lang="en-US" sz="1400" dirty="0"/>
          </a:p>
        </p:txBody>
      </p:sp>
      <p:pic>
        <p:nvPicPr>
          <p:cNvPr id="4" name="Picture 3" descr="Hand holding needle upright">
            <a:extLst>
              <a:ext uri="{FF2B5EF4-FFF2-40B4-BE49-F238E27FC236}">
                <a16:creationId xmlns:a16="http://schemas.microsoft.com/office/drawing/2014/main" id="{6EDBBEB2-9D3D-7050-7EEB-F6E73949CA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378379"/>
            <a:ext cx="3403190" cy="2268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22C493-C63E-0924-8069-06B7ABA7C6E7}"/>
              </a:ext>
            </a:extLst>
          </p:cNvPr>
          <p:cNvSpPr txBox="1"/>
          <p:nvPr/>
        </p:nvSpPr>
        <p:spPr>
          <a:xfrm>
            <a:off x="658761" y="6293050"/>
            <a:ext cx="1292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(CDC, 2022)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43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425" y="466344"/>
            <a:ext cx="6241651" cy="1710354"/>
          </a:xfrm>
          <a:noFill/>
        </p:spPr>
        <p:txBody>
          <a:bodyPr anchor="ctr"/>
          <a:lstStyle/>
          <a:p>
            <a:r>
              <a:rPr lang="en-US" dirty="0"/>
              <a:t>Nursing’s Role in the Issue</a:t>
            </a:r>
          </a:p>
        </p:txBody>
      </p:sp>
      <p:pic>
        <p:nvPicPr>
          <p:cNvPr id="20" name="Picture Placeholder 7" descr="Close-up of two people holding hands">
            <a:extLst>
              <a:ext uri="{FF2B5EF4-FFF2-40B4-BE49-F238E27FC236}">
                <a16:creationId xmlns:a16="http://schemas.microsoft.com/office/drawing/2014/main" id="{59669B42-CC26-1A2A-1FE7-526E425D01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r="29138"/>
          <a:stretch/>
        </p:blipFill>
        <p:spPr>
          <a:xfrm>
            <a:off x="0" y="0"/>
            <a:ext cx="4287838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426" y="2286000"/>
            <a:ext cx="6241650" cy="347472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Nurses educate, advocate, and reduce stigma</a:t>
            </a:r>
          </a:p>
          <a:p>
            <a:r>
              <a:rPr lang="en-US" dirty="0"/>
              <a:t>Nurses work in harm reduction clinics and public health roles</a:t>
            </a:r>
          </a:p>
          <a:p>
            <a:r>
              <a:rPr lang="en-US" dirty="0"/>
              <a:t>Provision 9 calls nurses to promote social justice and public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DEB46-9FC6-E7B2-B46D-8AD5FB9B1C74}"/>
              </a:ext>
            </a:extLst>
          </p:cNvPr>
          <p:cNvSpPr txBox="1"/>
          <p:nvPr/>
        </p:nvSpPr>
        <p:spPr>
          <a:xfrm>
            <a:off x="4287838" y="6565612"/>
            <a:ext cx="43655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(American Nurses Association [ANA], 2020)</a:t>
            </a:r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3000"/>
            <a:ext cx="9144000" cy="852948"/>
          </a:xfrm>
          <a:noFill/>
        </p:spPr>
        <p:txBody>
          <a:bodyPr/>
          <a:lstStyle/>
          <a:p>
            <a:r>
              <a:rPr lang="en-US" dirty="0"/>
              <a:t>History of the Issue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336FEA9-C85A-3569-16F0-5ECBABBE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95948"/>
            <a:ext cx="9144000" cy="3883742"/>
          </a:xfrm>
        </p:spPr>
        <p:txBody>
          <a:bodyPr>
            <a:normAutofit/>
          </a:bodyPr>
          <a:lstStyle/>
          <a:p>
            <a:r>
              <a:rPr lang="en-US" sz="2800"/>
              <a:t>1980s: </a:t>
            </a:r>
            <a:r>
              <a:rPr lang="en-US"/>
              <a:t>Needle exchange begins in response to HIV/AIDS</a:t>
            </a:r>
          </a:p>
          <a:p>
            <a:r>
              <a:rPr lang="en-US" sz="2800"/>
              <a:t>1988: </a:t>
            </a:r>
            <a:r>
              <a:rPr lang="en-US"/>
              <a:t>Federal funding for NEPs banned</a:t>
            </a:r>
          </a:p>
          <a:p>
            <a:r>
              <a:rPr lang="en-US" sz="2800"/>
              <a:t>2009: </a:t>
            </a:r>
            <a:r>
              <a:rPr lang="en-US"/>
              <a:t>Ban lifted, but inconsistently applied</a:t>
            </a:r>
          </a:p>
          <a:p>
            <a:r>
              <a:rPr lang="en-US" sz="2800"/>
              <a:t>Present: </a:t>
            </a:r>
            <a:r>
              <a:rPr lang="en-US"/>
              <a:t>Only 38 states support NEPs legally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E8F05-2AAE-5FD1-AB3A-53E9D3BF4ABA}"/>
              </a:ext>
            </a:extLst>
          </p:cNvPr>
          <p:cNvSpPr txBox="1"/>
          <p:nvPr/>
        </p:nvSpPr>
        <p:spPr>
          <a:xfrm>
            <a:off x="8308258" y="59703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Beletsky</a:t>
            </a:r>
            <a:r>
              <a:rPr lang="en-US" dirty="0"/>
              <a:t> &amp; Davis, 2020)</a:t>
            </a:r>
          </a:p>
        </p:txBody>
      </p:sp>
    </p:spTree>
    <p:extLst>
      <p:ext uri="{BB962C8B-B14F-4D97-AF65-F5344CB8AC3E}">
        <p14:creationId xmlns:p14="http://schemas.microsoft.com/office/powerpoint/2010/main" val="1679936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noFill/>
        </p:spPr>
        <p:txBody>
          <a:bodyPr anchor="ctr"/>
          <a:lstStyle/>
          <a:p>
            <a:r>
              <a:rPr lang="en-US" dirty="0"/>
              <a:t>Past Attempts &amp; Current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024781"/>
            <a:ext cx="5212079" cy="4137189"/>
          </a:xfrm>
          <a:noFill/>
        </p:spPr>
        <p:txBody>
          <a:bodyPr>
            <a:normAutofit/>
          </a:bodyPr>
          <a:lstStyle/>
          <a:p>
            <a:r>
              <a:rPr lang="en-US" dirty="0"/>
              <a:t>Criminalization and abstinence-based strategies dominated</a:t>
            </a:r>
          </a:p>
          <a:p>
            <a:endParaRPr lang="en-US" dirty="0"/>
          </a:p>
          <a:p>
            <a:r>
              <a:rPr lang="en-US" dirty="0"/>
              <a:t>Stigma and politics often halted progress</a:t>
            </a:r>
          </a:p>
          <a:p>
            <a:endParaRPr lang="en-US" dirty="0"/>
          </a:p>
          <a:p>
            <a:r>
              <a:rPr lang="en-US" dirty="0"/>
              <a:t>Current NEPs are underfunded or localized</a:t>
            </a:r>
          </a:p>
        </p:txBody>
      </p:sp>
      <p:pic>
        <p:nvPicPr>
          <p:cNvPr id="7" name="Content Placeholder 6" descr="Cute piggybank design with house on top">
            <a:extLst>
              <a:ext uri="{FF2B5EF4-FFF2-40B4-BE49-F238E27FC236}">
                <a16:creationId xmlns:a16="http://schemas.microsoft.com/office/drawing/2014/main" id="{689D2D51-FB3F-FF9D-AF7B-B5DCFF8D283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89" y="2024063"/>
            <a:ext cx="3103959" cy="4138612"/>
          </a:xfr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AA2678-D2AD-6101-2A00-2289475AE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C63BD-B05E-8A90-EBE3-B062C28F7C71}"/>
              </a:ext>
            </a:extLst>
          </p:cNvPr>
          <p:cNvSpPr txBox="1"/>
          <p:nvPr/>
        </p:nvSpPr>
        <p:spPr>
          <a:xfrm>
            <a:off x="2810668" y="39842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(Des </a:t>
            </a:r>
            <a:r>
              <a:rPr lang="fr-FR" dirty="0" err="1"/>
              <a:t>Jarlais</a:t>
            </a:r>
            <a:r>
              <a:rPr lang="fr-FR" dirty="0"/>
              <a:t> et al., 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5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noFill/>
        </p:spPr>
        <p:txBody>
          <a:bodyPr anchor="ctr"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F2CCE123-860F-8623-781F-12CEA66980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24781"/>
            <a:ext cx="2878394" cy="4137189"/>
          </a:xfrm>
        </p:spPr>
        <p:txBody>
          <a:bodyPr/>
          <a:lstStyle/>
          <a:p>
            <a:r>
              <a:rPr lang="en-US" dirty="0"/>
              <a:t>Know your material in advance</a:t>
            </a:r>
          </a:p>
          <a:p>
            <a:r>
              <a:rPr lang="en-US" dirty="0"/>
              <a:t>Anticipate common questions</a:t>
            </a:r>
          </a:p>
          <a:p>
            <a:r>
              <a:rPr lang="en-US" dirty="0"/>
              <a:t>Rehearse your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02BFD-960F-CBB3-E984-CDC12813A1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59795" y="2024780"/>
            <a:ext cx="4894006" cy="4137189"/>
          </a:xfrm>
          <a:noFill/>
        </p:spPr>
        <p:txBody>
          <a:bodyPr>
            <a:normAutofit/>
          </a:bodyPr>
          <a:lstStyle/>
          <a:p>
            <a:r>
              <a:rPr lang="en-US" dirty="0"/>
              <a:t>Maintaining composure during the Q&amp;A session is essential for projecting confidence and authority. Consider the following tips for staying composed:</a:t>
            </a:r>
          </a:p>
          <a:p>
            <a:pPr lvl="1"/>
            <a:r>
              <a:rPr lang="en-US" dirty="0"/>
              <a:t>Stay calm</a:t>
            </a:r>
          </a:p>
          <a:p>
            <a:pPr lvl="1"/>
            <a:r>
              <a:rPr lang="en-US" dirty="0"/>
              <a:t>Actively listen</a:t>
            </a:r>
          </a:p>
          <a:p>
            <a:pPr lvl="1"/>
            <a:r>
              <a:rPr lang="en-US" dirty="0"/>
              <a:t>Pause and reflect</a:t>
            </a:r>
          </a:p>
          <a:p>
            <a:pPr lvl="1"/>
            <a:r>
              <a:rPr lang="en-US" dirty="0"/>
              <a:t>Maintain eye contact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227B8-A24C-8C29-034A-D7700B887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  <a:noFill/>
        </p:spPr>
        <p:txBody>
          <a:bodyPr anchor="b"/>
          <a:lstStyle/>
          <a:p>
            <a:r>
              <a:rPr lang="en-US" dirty="0"/>
              <a:t>Who Is Affected?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257063"/>
            <a:ext cx="4894006" cy="390490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PWID (People Who Inject Drugs)</a:t>
            </a:r>
          </a:p>
          <a:p>
            <a:r>
              <a:rPr lang="en-US" dirty="0"/>
              <a:t>Unhoused individuals</a:t>
            </a:r>
          </a:p>
          <a:p>
            <a:r>
              <a:rPr lang="en-US" dirty="0"/>
              <a:t>LGBTQ+ youth, especially transgender people</a:t>
            </a:r>
          </a:p>
          <a:p>
            <a:r>
              <a:rPr lang="en-US" dirty="0"/>
              <a:t>Rural communities with limited healthcare</a:t>
            </a:r>
          </a:p>
        </p:txBody>
      </p:sp>
      <p:pic>
        <p:nvPicPr>
          <p:cNvPr id="15" name="Picture Placeholder 5" descr="Crowd of people">
            <a:extLst>
              <a:ext uri="{FF2B5EF4-FFF2-40B4-BE49-F238E27FC236}">
                <a16:creationId xmlns:a16="http://schemas.microsoft.com/office/drawing/2014/main" id="{BBD84AA8-495D-1210-1B06-DA73C5BCF3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r="33891"/>
          <a:stretch/>
        </p:blipFill>
        <p:spPr>
          <a:xfrm>
            <a:off x="7500938" y="-22225"/>
            <a:ext cx="4714875" cy="6880225"/>
          </a:xfrm>
        </p:spPr>
      </p:pic>
    </p:spTree>
    <p:extLst>
      <p:ext uri="{BB962C8B-B14F-4D97-AF65-F5344CB8AC3E}">
        <p14:creationId xmlns:p14="http://schemas.microsoft.com/office/powerpoint/2010/main" val="16495977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ech presentation">
      <a:dk1>
        <a:srgbClr val="000000"/>
      </a:dk1>
      <a:lt1>
        <a:srgbClr val="FFFFFF"/>
      </a:lt1>
      <a:dk2>
        <a:srgbClr val="435369"/>
      </a:dk2>
      <a:lt2>
        <a:srgbClr val="E8E8E8"/>
      </a:lt2>
      <a:accent1>
        <a:srgbClr val="A53F51"/>
      </a:accent1>
      <a:accent2>
        <a:srgbClr val="E89756"/>
      </a:accent2>
      <a:accent3>
        <a:srgbClr val="2F3342"/>
      </a:accent3>
      <a:accent4>
        <a:srgbClr val="2B2052"/>
      </a:accent4>
      <a:accent5>
        <a:srgbClr val="00023A"/>
      </a:accent5>
      <a:accent6>
        <a:srgbClr val="7E7E7E"/>
      </a:accent6>
      <a:hlink>
        <a:srgbClr val="467886"/>
      </a:hlink>
      <a:folHlink>
        <a:srgbClr val="96607D"/>
      </a:folHlink>
    </a:clrScheme>
    <a:fontScheme name="Custom 99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55661986_wac_CP_V19" id="{030227AD-26D8-46F7-B412-6532AF4DDFEA}" vid="{787E6F9C-FC70-455D-8D81-5DEDA8A08F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048343-1EA9-44C3-883E-652FAAF071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A2379-DD35-4769-BFD6-4857D72F8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C2645A-E767-4D7E-984D-234E531E455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{05CA9BE3-87F7-4B26-941A-4421A2854C67}tf55661986_win32</Template>
  <TotalTime>74</TotalTime>
  <Words>942</Words>
  <Application>Microsoft Office PowerPoint</Application>
  <PresentationFormat>Widescreen</PresentationFormat>
  <Paragraphs>124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ADLaM Display</vt:lpstr>
      <vt:lpstr>Aptos</vt:lpstr>
      <vt:lpstr>Arial</vt:lpstr>
      <vt:lpstr>Calibri</vt:lpstr>
      <vt:lpstr>Calibri Light</vt:lpstr>
      <vt:lpstr>Wingdings</vt:lpstr>
      <vt:lpstr>Custom</vt:lpstr>
      <vt:lpstr>Clean Needle Exchange: Promoting Public Health and Social Justice in Nursing</vt:lpstr>
      <vt:lpstr>Topic: Clean Needle Exchange </vt:lpstr>
      <vt:lpstr>What Is a Clean Needle Exchange Program?</vt:lpstr>
      <vt:lpstr>Why This Issue Matters</vt:lpstr>
      <vt:lpstr>Nursing’s Role in the Issue</vt:lpstr>
      <vt:lpstr>History of the Issue</vt:lpstr>
      <vt:lpstr>Past Attempts &amp; Current State</vt:lpstr>
      <vt:lpstr>NAVIGATING Q&amp;A SESSIONS</vt:lpstr>
      <vt:lpstr>Who Is Affected?</vt:lpstr>
      <vt:lpstr> Social Determinants of Health</vt:lpstr>
      <vt:lpstr>Proposed Solution</vt:lpstr>
      <vt:lpstr> Cost &amp; Practicality</vt:lpstr>
      <vt:lpstr>Implementation Timeline</vt:lpstr>
      <vt:lpstr>Collaborative Implementation</vt:lpstr>
      <vt:lpstr>My Own initiative</vt:lpstr>
      <vt:lpstr>Addressing Opposition</vt:lpstr>
      <vt:lpstr>Impact on Individuals</vt:lpstr>
      <vt:lpstr> Impact on Nursing</vt:lpstr>
      <vt:lpstr>Case Study Example</vt:lpstr>
      <vt:lpstr>Call to Action</vt:lpstr>
      <vt:lpstr>THANK YOU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 Soiland</dc:creator>
  <cp:lastModifiedBy>Amber Soiland</cp:lastModifiedBy>
  <cp:revision>1</cp:revision>
  <dcterms:created xsi:type="dcterms:W3CDTF">2025-04-21T19:29:44Z</dcterms:created>
  <dcterms:modified xsi:type="dcterms:W3CDTF">2025-04-21T20:44:39Z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