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307" r:id="rId3"/>
    <p:sldId id="296" r:id="rId4"/>
    <p:sldId id="299" r:id="rId5"/>
    <p:sldId id="297" r:id="rId6"/>
    <p:sldId id="308" r:id="rId7"/>
    <p:sldId id="298" r:id="rId8"/>
    <p:sldId id="290" r:id="rId9"/>
    <p:sldId id="291" r:id="rId10"/>
    <p:sldId id="292" r:id="rId11"/>
    <p:sldId id="293" r:id="rId12"/>
    <p:sldId id="295" r:id="rId13"/>
    <p:sldId id="301" r:id="rId14"/>
    <p:sldId id="302" r:id="rId15"/>
    <p:sldId id="303" r:id="rId16"/>
    <p:sldId id="300" r:id="rId17"/>
    <p:sldId id="30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4660"/>
  </p:normalViewPr>
  <p:slideViewPr>
    <p:cSldViewPr>
      <p:cViewPr varScale="1">
        <p:scale>
          <a:sx n="83" d="100"/>
          <a:sy n="83" d="100"/>
        </p:scale>
        <p:origin x="-239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43B4C-6C6C-480C-AE0C-FD9D94DA1533}" type="datetimeFigureOut">
              <a:rPr lang="en-US" smtClean="0"/>
              <a:t>9/24/24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3F131-F82D-4980-A993-218D296A267E}" type="slidenum">
              <a:rPr lang="en-US" smtClean="0"/>
              <a:t>‹#›</a:t>
            </a:fld>
            <a:endParaRPr lang="en-US"/>
          </a:p>
        </p:txBody>
      </p:sp>
    </p:spTree>
    <p:extLst>
      <p:ext uri="{BB962C8B-B14F-4D97-AF65-F5344CB8AC3E}">
        <p14:creationId xmlns:p14="http://schemas.microsoft.com/office/powerpoint/2010/main" val="454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19307-5A19-4B3A-A44B-8DABEA69F92C}" type="datetimeFigureOut">
              <a:rPr lang="en-US" smtClean="0"/>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9031145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9307-5A19-4B3A-A44B-8DABEA69F92C}" type="datetimeFigureOut">
              <a:rPr lang="en-US" smtClean="0"/>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31376127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9307-5A19-4B3A-A44B-8DABEA69F92C}" type="datetimeFigureOut">
              <a:rPr lang="en-US" smtClean="0"/>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5628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9307-5A19-4B3A-A44B-8DABEA69F92C}" type="datetimeFigureOut">
              <a:rPr lang="en-US" smtClean="0"/>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pic>
        <p:nvPicPr>
          <p:cNvPr id="7" name="Picture 6"/>
          <p:cNvPicPr>
            <a:picLocks noChangeAspect="1" noChangeArrowheads="1"/>
          </p:cNvPicPr>
          <p:nvPr userDrawn="1"/>
        </p:nvPicPr>
        <p:blipFill>
          <a:blip r:embed="rId2" cstate="print"/>
          <a:srcRect/>
          <a:stretch>
            <a:fillRect/>
          </a:stretch>
        </p:blipFill>
        <p:spPr bwMode="auto">
          <a:xfrm>
            <a:off x="0" y="0"/>
            <a:ext cx="9143999" cy="862855"/>
          </a:xfrm>
          <a:prstGeom prst="rect">
            <a:avLst/>
          </a:prstGeom>
          <a:noFill/>
          <a:ln w="9525">
            <a:noFill/>
            <a:miter lim="800000"/>
            <a:headEnd/>
            <a:tailEnd/>
          </a:ln>
        </p:spPr>
      </p:pic>
    </p:spTree>
    <p:extLst>
      <p:ext uri="{BB962C8B-B14F-4D97-AF65-F5344CB8AC3E}">
        <p14:creationId xmlns:p14="http://schemas.microsoft.com/office/powerpoint/2010/main" val="210552643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19307-5A19-4B3A-A44B-8DABEA69F92C}" type="datetimeFigureOut">
              <a:rPr lang="en-US" smtClean="0"/>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86004590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19307-5A19-4B3A-A44B-8DABEA69F92C}" type="datetimeFigureOut">
              <a:rPr lang="en-US" smtClean="0"/>
              <a:t>9/24/24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54514967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19307-5A19-4B3A-A44B-8DABEA69F92C}" type="datetimeFigureOut">
              <a:rPr lang="en-US" smtClean="0"/>
              <a:t>9/24/24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386322321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19307-5A19-4B3A-A44B-8DABEA69F92C}" type="datetimeFigureOut">
              <a:rPr lang="en-US" smtClean="0"/>
              <a:t>9/24/24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0818139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19307-5A19-4B3A-A44B-8DABEA69F92C}" type="datetimeFigureOut">
              <a:rPr lang="en-US" smtClean="0"/>
              <a:t>9/24/24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06807648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19307-5A19-4B3A-A44B-8DABEA69F92C}" type="datetimeFigureOut">
              <a:rPr lang="en-US" smtClean="0"/>
              <a:t>9/24/24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17493541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19307-5A19-4B3A-A44B-8DABEA69F92C}" type="datetimeFigureOut">
              <a:rPr lang="en-US" smtClean="0"/>
              <a:t>9/24/24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1449501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19307-5A19-4B3A-A44B-8DABEA69F92C}" type="datetimeFigureOut">
              <a:rPr lang="en-US" smtClean="0"/>
              <a:t>9/24/24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AB45-60AC-48CE-8F9E-28139772CED5}" type="slidenum">
              <a:rPr lang="en-US" smtClean="0"/>
              <a:t>‹#›</a:t>
            </a:fld>
            <a:endParaRPr lang="en-US"/>
          </a:p>
        </p:txBody>
      </p:sp>
      <p:pic>
        <p:nvPicPr>
          <p:cNvPr id="7" name="Picture 6"/>
          <p:cNvPicPr>
            <a:picLocks noChangeAspect="1" noChangeArrowheads="1"/>
          </p:cNvPicPr>
          <p:nvPr userDrawn="1"/>
        </p:nvPicPr>
        <p:blipFill>
          <a:blip r:embed="rId13" cstate="print"/>
          <a:srcRect/>
          <a:stretch>
            <a:fillRect/>
          </a:stretch>
        </p:blipFill>
        <p:spPr bwMode="auto">
          <a:xfrm>
            <a:off x="0" y="0"/>
            <a:ext cx="9143999" cy="862855"/>
          </a:xfrm>
          <a:prstGeom prst="rect">
            <a:avLst/>
          </a:prstGeom>
          <a:noFill/>
          <a:ln w="9525">
            <a:noFill/>
            <a:miter lim="800000"/>
            <a:headEnd/>
            <a:tailEnd/>
          </a:ln>
        </p:spPr>
      </p:pic>
    </p:spTree>
    <p:extLst>
      <p:ext uri="{BB962C8B-B14F-4D97-AF65-F5344CB8AC3E}">
        <p14:creationId xmlns:p14="http://schemas.microsoft.com/office/powerpoint/2010/main" val="245571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lph\Desktop\Desk FY12 RWDC\RWDC Graphics\RWDC Projection Graphic\Projection Low Res\RWDC Light Pollution Projection Low Res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100584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3886200"/>
            <a:ext cx="7010400" cy="830997"/>
          </a:xfrm>
          <a:prstGeom prst="rect">
            <a:avLst/>
          </a:prstGeom>
          <a:noFill/>
        </p:spPr>
        <p:txBody>
          <a:bodyPr wrap="square" rtlCol="0">
            <a:spAutoFit/>
          </a:bodyPr>
          <a:lstStyle/>
          <a:p>
            <a:endParaRPr lang="en-US" sz="2400" b="1" dirty="0" smtClean="0">
              <a:solidFill>
                <a:schemeClr val="bg1"/>
              </a:solidFill>
            </a:endParaRPr>
          </a:p>
          <a:p>
            <a:r>
              <a:rPr lang="en-US" sz="2400" b="1" dirty="0" smtClean="0">
                <a:solidFill>
                  <a:schemeClr val="bg1"/>
                </a:solidFill>
              </a:rPr>
              <a:t>Dr</a:t>
            </a:r>
            <a:r>
              <a:rPr lang="en-US" sz="2400" b="1" dirty="0">
                <a:solidFill>
                  <a:schemeClr val="bg1"/>
                </a:solidFill>
              </a:rPr>
              <a:t>. Ralph K. Coppola, </a:t>
            </a:r>
            <a:r>
              <a:rPr lang="en-US" sz="2400" b="1" dirty="0" smtClean="0">
                <a:solidFill>
                  <a:schemeClr val="bg1"/>
                </a:solidFill>
              </a:rPr>
              <a:t>Founder &amp; Executive Director</a:t>
            </a:r>
            <a:endParaRPr lang="en-US" sz="2400" b="1" dirty="0">
              <a:solidFill>
                <a:schemeClr val="bg1"/>
              </a:solidFill>
            </a:endParaRPr>
          </a:p>
        </p:txBody>
      </p:sp>
      <p:sp>
        <p:nvSpPr>
          <p:cNvPr id="3" name="TextBox 2"/>
          <p:cNvSpPr txBox="1"/>
          <p:nvPr/>
        </p:nvSpPr>
        <p:spPr>
          <a:xfrm>
            <a:off x="2286000" y="2133600"/>
            <a:ext cx="5943600" cy="707886"/>
          </a:xfrm>
          <a:prstGeom prst="rect">
            <a:avLst/>
          </a:prstGeom>
          <a:noFill/>
        </p:spPr>
        <p:txBody>
          <a:bodyPr wrap="square" rtlCol="0">
            <a:spAutoFit/>
          </a:bodyPr>
          <a:lstStyle/>
          <a:p>
            <a:r>
              <a:rPr lang="en-US" sz="4000" b="1" dirty="0" smtClean="0">
                <a:solidFill>
                  <a:schemeClr val="tx2">
                    <a:lumMod val="60000"/>
                    <a:lumOff val="40000"/>
                  </a:schemeClr>
                </a:solidFill>
              </a:rPr>
              <a:t>The Innovation Engine</a:t>
            </a:r>
            <a:endParaRPr lang="en-US" sz="4000" b="1" dirty="0">
              <a:solidFill>
                <a:schemeClr val="tx2">
                  <a:lumMod val="60000"/>
                  <a:lumOff val="40000"/>
                </a:schemeClr>
              </a:solidFill>
            </a:endParaRPr>
          </a:p>
        </p:txBody>
      </p:sp>
      <p:sp>
        <p:nvSpPr>
          <p:cNvPr id="4" name="TextBox 3"/>
          <p:cNvSpPr txBox="1"/>
          <p:nvPr/>
        </p:nvSpPr>
        <p:spPr>
          <a:xfrm>
            <a:off x="1524000" y="3048000"/>
            <a:ext cx="7086600" cy="1077218"/>
          </a:xfrm>
          <a:prstGeom prst="rect">
            <a:avLst/>
          </a:prstGeom>
          <a:noFill/>
        </p:spPr>
        <p:txBody>
          <a:bodyPr wrap="square" rtlCol="0">
            <a:spAutoFit/>
          </a:bodyPr>
          <a:lstStyle/>
          <a:p>
            <a:pPr algn="ctr"/>
            <a:r>
              <a:rPr lang="en-US" sz="3200" b="1" dirty="0" smtClean="0">
                <a:solidFill>
                  <a:schemeClr val="bg1"/>
                </a:solidFill>
              </a:rPr>
              <a:t>Project Process and Good Record Keeping</a:t>
            </a:r>
            <a:endParaRPr lang="en-US" sz="3200" dirty="0">
              <a:solidFill>
                <a:schemeClr val="bg1"/>
              </a:solidFill>
            </a:endParaRPr>
          </a:p>
        </p:txBody>
      </p:sp>
    </p:spTree>
    <p:extLst>
      <p:ext uri="{BB962C8B-B14F-4D97-AF65-F5344CB8AC3E}">
        <p14:creationId xmlns:p14="http://schemas.microsoft.com/office/powerpoint/2010/main" val="27848611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38200"/>
            <a:ext cx="7620000" cy="4985981"/>
          </a:xfrm>
          <a:prstGeom prst="rect">
            <a:avLst/>
          </a:prstGeom>
          <a:noFill/>
        </p:spPr>
        <p:txBody>
          <a:bodyPr wrap="square" rtlCol="0">
            <a:spAutoFit/>
          </a:bodyPr>
          <a:lstStyle/>
          <a:p>
            <a:endParaRPr lang="en-US" sz="2400" b="1" dirty="0" smtClean="0"/>
          </a:p>
          <a:p>
            <a:r>
              <a:rPr lang="en-US" sz="2400" b="1" dirty="0" smtClean="0"/>
              <a:t>Engineering </a:t>
            </a:r>
            <a:r>
              <a:rPr lang="en-US" sz="2400" b="1" dirty="0"/>
              <a:t>Design </a:t>
            </a:r>
            <a:r>
              <a:rPr lang="en-US" sz="2400" b="1" dirty="0" smtClean="0"/>
              <a:t>Diary Continued</a:t>
            </a:r>
          </a:p>
          <a:p>
            <a:endParaRPr lang="en-US" b="1" dirty="0"/>
          </a:p>
          <a:p>
            <a:pPr marL="285750" indent="-285750">
              <a:buFont typeface="Arial"/>
              <a:buChar char="•"/>
            </a:pPr>
            <a:r>
              <a:rPr lang="en-US" dirty="0" smtClean="0"/>
              <a:t>Have regular meetings with your team to coordinate and share share ideas from your  </a:t>
            </a:r>
            <a:r>
              <a:rPr lang="en-US" i="1" dirty="0" smtClean="0"/>
              <a:t>Engineering Design Diary</a:t>
            </a:r>
          </a:p>
          <a:p>
            <a:endParaRPr lang="en-US" dirty="0"/>
          </a:p>
          <a:p>
            <a:pPr marL="285750" indent="-285750">
              <a:buFont typeface="Arial"/>
              <a:buChar char="•"/>
            </a:pPr>
            <a:r>
              <a:rPr lang="en-US" dirty="0" smtClean="0"/>
              <a:t>Keep notes at all meetings with dates, topics and action items.</a:t>
            </a:r>
          </a:p>
          <a:p>
            <a:pPr marL="285750" indent="-285750">
              <a:buFont typeface="Arial"/>
              <a:buChar char="•"/>
            </a:pPr>
            <a:endParaRPr lang="en-US" dirty="0"/>
          </a:p>
          <a:p>
            <a:pPr marL="285750" indent="-285750">
              <a:buFont typeface="Arial"/>
              <a:buChar char="•"/>
            </a:pPr>
            <a:r>
              <a:rPr lang="en-US" dirty="0" smtClean="0"/>
              <a:t>Identify key information to include in your team </a:t>
            </a:r>
            <a:r>
              <a:rPr lang="en-US" i="1" dirty="0" smtClean="0"/>
              <a:t>Engineering Design Notebook</a:t>
            </a:r>
            <a:r>
              <a:rPr lang="en-US" dirty="0" smtClean="0"/>
              <a:t>.</a:t>
            </a:r>
          </a:p>
          <a:p>
            <a:endParaRPr lang="en-US" dirty="0"/>
          </a:p>
          <a:p>
            <a:pPr marL="285750" indent="-285750">
              <a:buFont typeface="Arial"/>
              <a:buChar char="•"/>
            </a:pPr>
            <a:r>
              <a:rPr lang="en-US" dirty="0" smtClean="0"/>
              <a:t>Identify topics where you need Mentor support.</a:t>
            </a:r>
          </a:p>
          <a:p>
            <a:pPr marL="285750" indent="-285750">
              <a:buFont typeface="Arial"/>
              <a:buChar char="•"/>
            </a:pPr>
            <a:endParaRPr lang="en-US" dirty="0"/>
          </a:p>
          <a:p>
            <a:pPr marL="285750" indent="-285750">
              <a:buFont typeface="Arial"/>
              <a:buChar char="•"/>
            </a:pPr>
            <a:r>
              <a:rPr lang="en-US" dirty="0" smtClean="0"/>
              <a:t>Keep track of questions and hypotheses.</a:t>
            </a:r>
          </a:p>
          <a:p>
            <a:pPr marL="285750" indent="-285750">
              <a:buFont typeface="Arial"/>
              <a:buChar char="•"/>
            </a:pPr>
            <a:endParaRPr lang="en-US" dirty="0"/>
          </a:p>
          <a:p>
            <a:endParaRPr lang="en-US" dirty="0"/>
          </a:p>
          <a:p>
            <a:endParaRPr lang="en-US" dirty="0"/>
          </a:p>
        </p:txBody>
      </p:sp>
      <p:pic>
        <p:nvPicPr>
          <p:cNvPr id="3" name="Picture 2" descr="working 002"/>
          <p:cNvPicPr/>
          <p:nvPr/>
        </p:nvPicPr>
        <p:blipFill>
          <a:blip r:embed="rId2" cstate="print"/>
          <a:srcRect/>
          <a:stretch>
            <a:fillRect/>
          </a:stretch>
        </p:blipFill>
        <p:spPr bwMode="auto">
          <a:xfrm>
            <a:off x="5486400" y="4038600"/>
            <a:ext cx="3657600" cy="2783305"/>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4194883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6477000" cy="5293757"/>
          </a:xfrm>
          <a:prstGeom prst="rect">
            <a:avLst/>
          </a:prstGeom>
          <a:noFill/>
        </p:spPr>
        <p:txBody>
          <a:bodyPr wrap="square" rtlCol="0">
            <a:spAutoFit/>
          </a:bodyPr>
          <a:lstStyle/>
          <a:p>
            <a:r>
              <a:rPr lang="en-US" sz="2400" b="1" dirty="0"/>
              <a:t>Engineering Design Diary </a:t>
            </a:r>
            <a:r>
              <a:rPr lang="en-US" sz="2400" b="1" dirty="0" smtClean="0"/>
              <a:t>Continued</a:t>
            </a:r>
          </a:p>
          <a:p>
            <a:endParaRPr lang="en-US" sz="2000" b="1" dirty="0"/>
          </a:p>
          <a:p>
            <a:pPr marL="285750" indent="-285750">
              <a:buFont typeface="Arial"/>
              <a:buChar char="•"/>
            </a:pPr>
            <a:r>
              <a:rPr lang="en-US" dirty="0" smtClean="0"/>
              <a:t>Record </a:t>
            </a:r>
            <a:r>
              <a:rPr lang="en-US" dirty="0"/>
              <a:t>all analyses and results. From those results identify ways to enhance your design.</a:t>
            </a:r>
          </a:p>
          <a:p>
            <a:pPr marL="285750" indent="-285750">
              <a:buFont typeface="Arial"/>
              <a:buChar char="•"/>
            </a:pPr>
            <a:endParaRPr lang="en-US" dirty="0"/>
          </a:p>
          <a:p>
            <a:pPr marL="285750" indent="-285750">
              <a:buFont typeface="Arial"/>
              <a:buChar char="•"/>
            </a:pPr>
            <a:r>
              <a:rPr lang="en-US" dirty="0"/>
              <a:t>Identify all iterations on your design and detail all improvements</a:t>
            </a:r>
            <a:r>
              <a:rPr lang="en-US" dirty="0" smtClean="0"/>
              <a:t>.</a:t>
            </a:r>
          </a:p>
          <a:p>
            <a:pPr marL="285750" indent="-285750">
              <a:buFont typeface="Arial"/>
              <a:buChar char="•"/>
            </a:pPr>
            <a:endParaRPr lang="en-US" dirty="0"/>
          </a:p>
          <a:p>
            <a:pPr marL="285750" indent="-285750">
              <a:buFont typeface="Arial"/>
              <a:buChar char="•"/>
            </a:pPr>
            <a:r>
              <a:rPr lang="en-US" dirty="0" smtClean="0"/>
              <a:t>Identify all tasks.</a:t>
            </a:r>
          </a:p>
          <a:p>
            <a:pPr marL="285750" indent="-285750">
              <a:buFont typeface="Arial"/>
              <a:buChar char="•"/>
            </a:pPr>
            <a:endParaRPr lang="en-US" dirty="0"/>
          </a:p>
          <a:p>
            <a:pPr marL="285750" indent="-285750">
              <a:buFont typeface="Arial"/>
              <a:buChar char="•"/>
            </a:pPr>
            <a:r>
              <a:rPr lang="en-US" dirty="0" smtClean="0"/>
              <a:t>Keep a timeline of each task with milestones for each deliverable.</a:t>
            </a:r>
          </a:p>
          <a:p>
            <a:endParaRPr lang="en-US" dirty="0" smtClean="0"/>
          </a:p>
          <a:p>
            <a:pPr marL="285750" indent="-285750">
              <a:buFont typeface="Arial"/>
              <a:buChar char="•"/>
            </a:pPr>
            <a:r>
              <a:rPr lang="en-US" dirty="0" smtClean="0"/>
              <a:t>Identify critical paths for each task timeline identifying order and priority and how one task timeline connects to the others.</a:t>
            </a:r>
          </a:p>
          <a:p>
            <a:pPr marL="285750" indent="-285750">
              <a:buFont typeface="Arial"/>
              <a:buChar char="•"/>
            </a:pPr>
            <a:endParaRPr lang="en-US" sz="2000" dirty="0"/>
          </a:p>
          <a:p>
            <a:pPr marL="285750" indent="-285750">
              <a:buFont typeface="Arial"/>
              <a:buChar char="•"/>
            </a:pPr>
            <a:endParaRPr lang="en-US" sz="2000" dirty="0"/>
          </a:p>
          <a:p>
            <a:endParaRPr lang="en-US" sz="2000" dirty="0"/>
          </a:p>
        </p:txBody>
      </p:sp>
      <p:pic>
        <p:nvPicPr>
          <p:cNvPr id="3" name="Picture 2" descr="SDC11437.JPG"/>
          <p:cNvPicPr/>
          <p:nvPr/>
        </p:nvPicPr>
        <p:blipFill>
          <a:blip r:embed="rId2" cstate="print"/>
          <a:stretch>
            <a:fillRect/>
          </a:stretch>
        </p:blipFill>
        <p:spPr>
          <a:xfrm>
            <a:off x="5943600" y="2133600"/>
            <a:ext cx="3200400" cy="2400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71565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8305800" cy="6032421"/>
          </a:xfrm>
          <a:prstGeom prst="rect">
            <a:avLst/>
          </a:prstGeom>
          <a:noFill/>
        </p:spPr>
        <p:txBody>
          <a:bodyPr wrap="square" rtlCol="0">
            <a:spAutoFit/>
          </a:bodyPr>
          <a:lstStyle/>
          <a:p>
            <a:r>
              <a:rPr lang="en-US" sz="2400" b="1" dirty="0"/>
              <a:t>Engineering Design Notebook</a:t>
            </a:r>
            <a:endParaRPr lang="en-US" sz="2400" dirty="0"/>
          </a:p>
          <a:p>
            <a:r>
              <a:rPr lang="en-US" sz="2400" dirty="0"/>
              <a:t> </a:t>
            </a:r>
          </a:p>
          <a:p>
            <a:pPr marL="342900" lvl="0" indent="-342900">
              <a:buFont typeface="Arial"/>
              <a:buChar char="•"/>
            </a:pPr>
            <a:r>
              <a:rPr lang="en-US" sz="2000" dirty="0"/>
              <a:t>Your </a:t>
            </a:r>
            <a:r>
              <a:rPr lang="en-US" sz="2000" i="1" dirty="0"/>
              <a:t>Engineering Design </a:t>
            </a:r>
            <a:r>
              <a:rPr lang="en-US" sz="2000" i="1" dirty="0" smtClean="0"/>
              <a:t>Diary </a:t>
            </a:r>
            <a:r>
              <a:rPr lang="en-US" sz="2000" dirty="0"/>
              <a:t>will contain information that you will include in Your </a:t>
            </a:r>
            <a:r>
              <a:rPr lang="en-US" sz="2000" i="1" dirty="0"/>
              <a:t>Engineering Design Notebook</a:t>
            </a:r>
            <a:r>
              <a:rPr lang="en-US" sz="2000" dirty="0"/>
              <a:t>. </a:t>
            </a:r>
            <a:endParaRPr lang="en-US" sz="2000" dirty="0" smtClean="0"/>
          </a:p>
          <a:p>
            <a:pPr lvl="0"/>
            <a:endParaRPr lang="en-US" sz="2000" dirty="0"/>
          </a:p>
          <a:p>
            <a:pPr marL="342900" lvl="0" indent="-342900">
              <a:buFont typeface="Arial"/>
              <a:buChar char="•"/>
            </a:pPr>
            <a:r>
              <a:rPr lang="en-US" sz="2000" dirty="0"/>
              <a:t>The </a:t>
            </a:r>
            <a:r>
              <a:rPr lang="en-US" sz="2000" i="1" dirty="0"/>
              <a:t>Engineering Design Notebook </a:t>
            </a:r>
            <a:r>
              <a:rPr lang="en-US" sz="2000" dirty="0"/>
              <a:t>is what you submit for Judging</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a:t>It details the process of your research, analysis and work. </a:t>
            </a:r>
            <a:endParaRPr lang="en-US" sz="2000" dirty="0" smtClean="0"/>
          </a:p>
          <a:p>
            <a:pPr marL="342900" lvl="0" indent="-342900">
              <a:buFont typeface="Arial"/>
              <a:buChar char="•"/>
            </a:pPr>
            <a:endParaRPr lang="en-US" sz="2000" dirty="0"/>
          </a:p>
          <a:p>
            <a:pPr marL="342900" lvl="0" indent="-342900">
              <a:buFont typeface="Arial"/>
              <a:buChar char="•"/>
            </a:pPr>
            <a:r>
              <a:rPr lang="en-US" sz="2000" dirty="0"/>
              <a:t>The structure follows the </a:t>
            </a:r>
            <a:r>
              <a:rPr lang="en-US" sz="2000" i="1" dirty="0"/>
              <a:t>Scoring Rubric </a:t>
            </a:r>
            <a:r>
              <a:rPr lang="en-US" sz="2000" dirty="0"/>
              <a:t>so the judges can easily find key information that will be evaluated. Review the </a:t>
            </a:r>
            <a:r>
              <a:rPr lang="en-US" sz="2000" i="1" dirty="0"/>
              <a:t>Scoring Rubric </a:t>
            </a:r>
            <a:r>
              <a:rPr lang="en-US" sz="2000" dirty="0"/>
              <a:t>carefully to following its paragraph order and details on what judges are looking for.  </a:t>
            </a:r>
            <a:endParaRPr lang="en-US" sz="2000" dirty="0" smtClean="0"/>
          </a:p>
          <a:p>
            <a:pPr marL="342900" lvl="0" indent="-342900">
              <a:buFont typeface="Arial"/>
              <a:buChar char="•"/>
            </a:pPr>
            <a:endParaRPr lang="en-US" sz="2000" dirty="0"/>
          </a:p>
          <a:p>
            <a:pPr marL="342900" lvl="0" indent="-342900">
              <a:buFont typeface="Arial"/>
              <a:buChar char="•"/>
            </a:pPr>
            <a:r>
              <a:rPr lang="en-US" sz="2000" dirty="0"/>
              <a:t>You will need to identify the key information that the judges need to learn about your results. The </a:t>
            </a:r>
            <a:r>
              <a:rPr lang="en-US" sz="2000" i="1" dirty="0" smtClean="0"/>
              <a:t>Engineering Design </a:t>
            </a:r>
            <a:r>
              <a:rPr lang="en-US" sz="2000" i="1" dirty="0"/>
              <a:t>Notebook </a:t>
            </a:r>
            <a:r>
              <a:rPr lang="en-US" sz="2000" dirty="0"/>
              <a:t>has been limited to 80 pages this year so take extra time to submit your best narrative in response to each </a:t>
            </a:r>
            <a:r>
              <a:rPr lang="en-US" sz="2000" i="1" dirty="0" smtClean="0"/>
              <a:t>Scoring Rubric </a:t>
            </a:r>
            <a:r>
              <a:rPr lang="en-US" sz="2000" dirty="0"/>
              <a:t>element.  Not all of your information can be included.</a:t>
            </a:r>
          </a:p>
          <a:p>
            <a:endParaRPr lang="en-US" dirty="0"/>
          </a:p>
        </p:txBody>
      </p:sp>
    </p:spTree>
    <p:extLst>
      <p:ext uri="{BB962C8B-B14F-4D97-AF65-F5344CB8AC3E}">
        <p14:creationId xmlns:p14="http://schemas.microsoft.com/office/powerpoint/2010/main" val="3529553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14400"/>
            <a:ext cx="8001000" cy="6370975"/>
          </a:xfrm>
          <a:prstGeom prst="rect">
            <a:avLst/>
          </a:prstGeom>
          <a:noFill/>
        </p:spPr>
        <p:txBody>
          <a:bodyPr wrap="square" rtlCol="0">
            <a:spAutoFit/>
          </a:bodyPr>
          <a:lstStyle/>
          <a:p>
            <a:pPr algn="ctr"/>
            <a:r>
              <a:rPr lang="en-US" sz="2400" b="1" dirty="0"/>
              <a:t>Engineering Design Notebook </a:t>
            </a:r>
            <a:r>
              <a:rPr lang="en-US" sz="2400" b="1" dirty="0" smtClean="0"/>
              <a:t>Continued</a:t>
            </a:r>
          </a:p>
          <a:p>
            <a:pPr algn="ctr"/>
            <a:endParaRPr lang="en-US" sz="2400" dirty="0"/>
          </a:p>
          <a:p>
            <a:pPr marL="342900" lvl="0" indent="-342900">
              <a:buFont typeface="Arial"/>
              <a:buChar char="•"/>
            </a:pPr>
            <a:r>
              <a:rPr lang="en-US" sz="2000" dirty="0"/>
              <a:t>Your </a:t>
            </a:r>
            <a:r>
              <a:rPr lang="en-US" sz="2000" i="1" dirty="0"/>
              <a:t>Engineering Design Notebook </a:t>
            </a:r>
            <a:r>
              <a:rPr lang="en-US" sz="2000" dirty="0"/>
              <a:t>should contain evidence collected over time and should be presented in the form of a report. </a:t>
            </a:r>
            <a:endParaRPr lang="en-US" sz="2000" dirty="0" smtClean="0"/>
          </a:p>
          <a:p>
            <a:pPr marL="342900" lvl="0" indent="-342900">
              <a:buFont typeface="Arial"/>
              <a:buChar char="•"/>
            </a:pPr>
            <a:endParaRPr lang="en-US" sz="2000" dirty="0"/>
          </a:p>
          <a:p>
            <a:pPr marL="342900" lvl="0" indent="-342900">
              <a:buFont typeface="Arial"/>
              <a:buChar char="•"/>
            </a:pPr>
            <a:r>
              <a:rPr lang="en-US" sz="2000" dirty="0"/>
              <a:t>It will be judged on the degree to which it demonstrates your team’s: Winning strategy, including a description of team members’ roles and a chronicle of the extent of collaboration among team </a:t>
            </a:r>
            <a:r>
              <a:rPr lang="en-US" sz="2000" dirty="0" smtClean="0"/>
              <a:t>members.</a:t>
            </a:r>
          </a:p>
          <a:p>
            <a:pPr marL="342900" lvl="0" indent="-342900">
              <a:buFont typeface="Arial"/>
              <a:buChar char="•"/>
            </a:pPr>
            <a:endParaRPr lang="en-US" sz="2000" dirty="0"/>
          </a:p>
          <a:p>
            <a:pPr marL="342900" lvl="0" indent="-342900">
              <a:buFont typeface="Arial"/>
              <a:buChar char="•"/>
            </a:pPr>
            <a:r>
              <a:rPr lang="en-US" sz="2000" dirty="0"/>
              <a:t>Level of innovation in addressing the Challenge process and the design </a:t>
            </a:r>
            <a:r>
              <a:rPr lang="en-US" sz="2000" dirty="0" smtClean="0"/>
              <a:t>solution.</a:t>
            </a:r>
          </a:p>
          <a:p>
            <a:pPr marL="342900" lvl="0" indent="-342900">
              <a:buFont typeface="Arial"/>
              <a:buChar char="•"/>
            </a:pPr>
            <a:endParaRPr lang="en-US" sz="2000" dirty="0"/>
          </a:p>
          <a:p>
            <a:pPr marL="342900" lvl="0" indent="-342900">
              <a:buFont typeface="Arial"/>
              <a:buChar char="•"/>
            </a:pPr>
            <a:r>
              <a:rPr lang="en-US" sz="2000" dirty="0"/>
              <a:t>Understanding of the engineering, science, and mathematics concepts underlying the problem and </a:t>
            </a:r>
            <a:r>
              <a:rPr lang="en-US" sz="2000" dirty="0" smtClean="0"/>
              <a:t>solution.</a:t>
            </a:r>
          </a:p>
          <a:p>
            <a:pPr marL="342900" lvl="0" indent="-342900">
              <a:buFont typeface="Arial"/>
              <a:buChar char="•"/>
            </a:pPr>
            <a:endParaRPr lang="en-US" sz="2000" dirty="0"/>
          </a:p>
          <a:p>
            <a:pPr marL="342900" lvl="0" indent="-342900">
              <a:buFont typeface="Arial"/>
              <a:buChar char="•"/>
            </a:pPr>
            <a:r>
              <a:rPr lang="en-US" sz="2000" dirty="0"/>
              <a:t>Demonstration of the use of the design process and skills in using design </a:t>
            </a:r>
            <a:r>
              <a:rPr lang="en-US" sz="2000" dirty="0" smtClean="0"/>
              <a:t>tools.</a:t>
            </a:r>
            <a:endParaRPr lang="en-US" sz="2000" dirty="0"/>
          </a:p>
          <a:p>
            <a:r>
              <a:rPr lang="en-US" sz="2400" dirty="0"/>
              <a:t> </a:t>
            </a:r>
          </a:p>
          <a:p>
            <a:endParaRPr lang="en-US" dirty="0"/>
          </a:p>
          <a:p>
            <a:endParaRPr lang="en-US" dirty="0"/>
          </a:p>
        </p:txBody>
      </p:sp>
    </p:spTree>
    <p:extLst>
      <p:ext uri="{BB962C8B-B14F-4D97-AF65-F5344CB8AC3E}">
        <p14:creationId xmlns:p14="http://schemas.microsoft.com/office/powerpoint/2010/main" val="30079475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143000"/>
            <a:ext cx="8458200" cy="2954655"/>
          </a:xfrm>
          <a:prstGeom prst="rect">
            <a:avLst/>
          </a:prstGeom>
          <a:noFill/>
        </p:spPr>
        <p:txBody>
          <a:bodyPr wrap="square" rtlCol="0">
            <a:spAutoFit/>
          </a:bodyPr>
          <a:lstStyle/>
          <a:p>
            <a:pPr algn="ctr"/>
            <a:r>
              <a:rPr lang="en-US" sz="2400" b="1" dirty="0"/>
              <a:t>Engineering Design Notebook </a:t>
            </a:r>
            <a:r>
              <a:rPr lang="en-US" sz="2400" b="1" dirty="0" smtClean="0"/>
              <a:t>Continued</a:t>
            </a:r>
          </a:p>
          <a:p>
            <a:endParaRPr lang="en-US" b="1" dirty="0"/>
          </a:p>
          <a:p>
            <a:pPr marL="285750" indent="-285750">
              <a:buFont typeface="Arial"/>
              <a:buChar char="•"/>
            </a:pPr>
            <a:r>
              <a:rPr lang="en-US" dirty="0" smtClean="0"/>
              <a:t>Evolution </a:t>
            </a:r>
            <a:r>
              <a:rPr lang="en-US" dirty="0"/>
              <a:t>of the design (schematics) and decision/testing process leading to the solution proposed</a:t>
            </a:r>
          </a:p>
          <a:p>
            <a:pPr marL="285750" indent="-285750">
              <a:buFont typeface="Arial"/>
              <a:buChar char="•"/>
            </a:pPr>
            <a:endParaRPr lang="en-US" dirty="0"/>
          </a:p>
          <a:p>
            <a:pPr marL="285750" indent="-285750">
              <a:buFont typeface="Arial"/>
              <a:buChar char="•"/>
            </a:pPr>
            <a:r>
              <a:rPr lang="en-US" dirty="0"/>
              <a:t>Teamwork and collaboration</a:t>
            </a:r>
          </a:p>
          <a:p>
            <a:endParaRPr lang="en-US" dirty="0"/>
          </a:p>
          <a:p>
            <a:pPr marL="285750" indent="-285750">
              <a:buFont typeface="Arial"/>
              <a:buChar char="•"/>
            </a:pPr>
            <a:r>
              <a:rPr lang="en-US" dirty="0"/>
              <a:t>Networking and working effectively with </a:t>
            </a:r>
            <a:r>
              <a:rPr lang="en-US" dirty="0" smtClean="0"/>
              <a:t>RWDC </a:t>
            </a:r>
            <a:r>
              <a:rPr lang="en-US" dirty="0"/>
              <a:t>mentors to supplement your teams’ needed expertise</a:t>
            </a:r>
          </a:p>
          <a:p>
            <a:endParaRPr lang="en-US" dirty="0"/>
          </a:p>
        </p:txBody>
      </p:sp>
      <p:pic>
        <p:nvPicPr>
          <p:cNvPr id="3" name="Picture 2"/>
          <p:cNvPicPr/>
          <p:nvPr/>
        </p:nvPicPr>
        <p:blipFill>
          <a:blip r:embed="rId2" cstate="print"/>
          <a:srcRect/>
          <a:stretch>
            <a:fillRect/>
          </a:stretch>
        </p:blipFill>
        <p:spPr bwMode="auto">
          <a:xfrm>
            <a:off x="2133600" y="3962400"/>
            <a:ext cx="4648200" cy="2895600"/>
          </a:xfrm>
          <a:prstGeom prst="rect">
            <a:avLst/>
          </a:prstGeom>
          <a:noFill/>
        </p:spPr>
      </p:pic>
    </p:spTree>
    <p:extLst>
      <p:ext uri="{BB962C8B-B14F-4D97-AF65-F5344CB8AC3E}">
        <p14:creationId xmlns:p14="http://schemas.microsoft.com/office/powerpoint/2010/main" val="34390284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90600"/>
            <a:ext cx="8458200" cy="4985981"/>
          </a:xfrm>
          <a:prstGeom prst="rect">
            <a:avLst/>
          </a:prstGeom>
        </p:spPr>
        <p:txBody>
          <a:bodyPr wrap="square">
            <a:spAutoFit/>
          </a:bodyPr>
          <a:lstStyle/>
          <a:p>
            <a:pPr algn="ctr"/>
            <a:r>
              <a:rPr lang="en-US" sz="2400" b="1" dirty="0"/>
              <a:t>Engineering Design Notebook Continued</a:t>
            </a:r>
            <a:endParaRPr lang="en-US" sz="2400" dirty="0"/>
          </a:p>
          <a:p>
            <a:pPr algn="ctr"/>
            <a:r>
              <a:rPr lang="en-US" sz="2400" b="1" dirty="0"/>
              <a:t> </a:t>
            </a:r>
            <a:endParaRPr lang="en-US" sz="2400" dirty="0"/>
          </a:p>
          <a:p>
            <a:pPr marL="342900" lvl="0" indent="-342900">
              <a:buFont typeface="Arial"/>
              <a:buChar char="•"/>
            </a:pPr>
            <a:r>
              <a:rPr lang="en-US" dirty="0"/>
              <a:t>Detail the design process and your team’s results.  </a:t>
            </a:r>
            <a:endParaRPr lang="en-US" dirty="0" smtClean="0"/>
          </a:p>
          <a:p>
            <a:pPr lvl="0"/>
            <a:r>
              <a:rPr lang="en-US" dirty="0" smtClean="0"/>
              <a:t> </a:t>
            </a:r>
            <a:endParaRPr lang="en-US" dirty="0"/>
          </a:p>
          <a:p>
            <a:pPr marL="342900" lvl="0" indent="-342900">
              <a:buFont typeface="Arial"/>
              <a:buChar char="•"/>
            </a:pPr>
            <a:r>
              <a:rPr lang="en-US" dirty="0"/>
              <a:t>Do not postpone work on your </a:t>
            </a:r>
            <a:r>
              <a:rPr lang="en-US" i="1" dirty="0" smtClean="0"/>
              <a:t>Engineering Design </a:t>
            </a:r>
            <a:r>
              <a:rPr lang="en-US" i="1" dirty="0"/>
              <a:t>Notebook</a:t>
            </a:r>
            <a:r>
              <a:rPr lang="en-US" dirty="0"/>
              <a:t>, but work on it throughout the challenge</a:t>
            </a:r>
            <a:r>
              <a:rPr lang="en-US" dirty="0" smtClean="0"/>
              <a:t>.</a:t>
            </a:r>
          </a:p>
          <a:p>
            <a:pPr marL="342900" lvl="0" indent="-342900">
              <a:buFont typeface="Arial"/>
              <a:buChar char="•"/>
            </a:pPr>
            <a:endParaRPr lang="en-US" dirty="0"/>
          </a:p>
          <a:p>
            <a:pPr marL="342900" lvl="0" indent="-342900">
              <a:buFont typeface="Arial"/>
              <a:buChar char="•"/>
            </a:pPr>
            <a:r>
              <a:rPr lang="en-US" dirty="0"/>
              <a:t>The narrative sections of your report need to include information allowing judges to verify your analysis and design viability. It will communicate an understanding of the mathematics supporting the results of the proposed design. </a:t>
            </a:r>
            <a:endParaRPr lang="en-US" dirty="0" smtClean="0"/>
          </a:p>
          <a:p>
            <a:pPr marL="342900" lvl="0" indent="-342900">
              <a:buFont typeface="Arial"/>
              <a:buChar char="•"/>
            </a:pPr>
            <a:endParaRPr lang="en-US" dirty="0"/>
          </a:p>
          <a:p>
            <a:pPr marL="342900" lvl="0" indent="-342900">
              <a:buFont typeface="Arial"/>
              <a:buChar char="•"/>
            </a:pPr>
            <a:r>
              <a:rPr lang="en-US" dirty="0"/>
              <a:t>The data included will explain how the images in your proposed solution relate to the testing results obtained from the mathematical formulae used for analysis, and how you have modified your designs based on testing. </a:t>
            </a:r>
            <a:endParaRPr lang="en-US" dirty="0" smtClean="0"/>
          </a:p>
          <a:p>
            <a:pPr marL="342900" lvl="0" indent="-342900">
              <a:buFont typeface="Arial"/>
              <a:buChar char="•"/>
            </a:pPr>
            <a:endParaRPr lang="en-US" dirty="0"/>
          </a:p>
          <a:p>
            <a:pPr marL="342900" lvl="0" indent="-342900">
              <a:buFont typeface="Arial"/>
              <a:buChar char="•"/>
            </a:pPr>
            <a:r>
              <a:rPr lang="en-US" dirty="0"/>
              <a:t>The narrative and graphic representations of your design should clearly communicate an analysis of how the proposed design works and why it works.</a:t>
            </a:r>
          </a:p>
        </p:txBody>
      </p:sp>
    </p:spTree>
    <p:extLst>
      <p:ext uri="{BB962C8B-B14F-4D97-AF65-F5344CB8AC3E}">
        <p14:creationId xmlns:p14="http://schemas.microsoft.com/office/powerpoint/2010/main" val="16138787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14400"/>
            <a:ext cx="8229600" cy="4154984"/>
          </a:xfrm>
          <a:prstGeom prst="rect">
            <a:avLst/>
          </a:prstGeom>
          <a:noFill/>
        </p:spPr>
        <p:txBody>
          <a:bodyPr wrap="square" rtlCol="0">
            <a:spAutoFit/>
          </a:bodyPr>
          <a:lstStyle/>
          <a:p>
            <a:pPr algn="ctr"/>
            <a:r>
              <a:rPr lang="en-US" sz="2400" b="1" dirty="0"/>
              <a:t>Submit Your Challenge Solution in the form of your Engineering Design Notebook</a:t>
            </a:r>
            <a:endParaRPr lang="en-US" sz="2400" dirty="0"/>
          </a:p>
          <a:p>
            <a:r>
              <a:rPr lang="en-US" dirty="0"/>
              <a:t> </a:t>
            </a:r>
          </a:p>
          <a:p>
            <a:r>
              <a:rPr lang="en-US" dirty="0"/>
              <a:t>In the end, everything comes down to your submission.  When you submit, make sure that:</a:t>
            </a:r>
          </a:p>
          <a:p>
            <a:r>
              <a:rPr lang="en-US" dirty="0"/>
              <a:t> </a:t>
            </a:r>
          </a:p>
          <a:p>
            <a:r>
              <a:rPr lang="en-US" dirty="0"/>
              <a:t> Your submission meets the </a:t>
            </a:r>
            <a:r>
              <a:rPr lang="en-US" dirty="0" smtClean="0"/>
              <a:t>guidelines</a:t>
            </a:r>
          </a:p>
          <a:p>
            <a:endParaRPr lang="en-US" dirty="0"/>
          </a:p>
          <a:p>
            <a:r>
              <a:rPr lang="en-US" dirty="0"/>
              <a:t> You review the </a:t>
            </a:r>
            <a:r>
              <a:rPr lang="en-US" i="1" dirty="0"/>
              <a:t>RWDC Scoring Rubric </a:t>
            </a:r>
            <a:r>
              <a:rPr lang="en-US" dirty="0"/>
              <a:t>by which your submission will be </a:t>
            </a:r>
            <a:r>
              <a:rPr lang="en-US" dirty="0" smtClean="0"/>
              <a:t>judged</a:t>
            </a:r>
          </a:p>
          <a:p>
            <a:endParaRPr lang="en-US" dirty="0"/>
          </a:p>
          <a:p>
            <a:r>
              <a:rPr lang="en-US" dirty="0"/>
              <a:t> Make sure you submission is a complete as you can make it</a:t>
            </a:r>
            <a:r>
              <a:rPr lang="en-US" dirty="0" smtClean="0"/>
              <a:t>.</a:t>
            </a:r>
          </a:p>
          <a:p>
            <a:endParaRPr lang="en-US" dirty="0"/>
          </a:p>
          <a:p>
            <a:r>
              <a:rPr lang="en-US" dirty="0"/>
              <a:t> You submit </a:t>
            </a:r>
            <a:r>
              <a:rPr lang="en-US" b="1" dirty="0"/>
              <a:t>on time!</a:t>
            </a:r>
            <a:endParaRPr lang="en-US" dirty="0"/>
          </a:p>
          <a:p>
            <a:endParaRPr lang="en-US" dirty="0"/>
          </a:p>
        </p:txBody>
      </p:sp>
      <p:pic>
        <p:nvPicPr>
          <p:cNvPr id="2" name="Picture 1"/>
          <p:cNvPicPr>
            <a:picLocks noChangeAspect="1"/>
          </p:cNvPicPr>
          <p:nvPr/>
        </p:nvPicPr>
        <p:blipFill>
          <a:blip r:embed="rId2"/>
          <a:stretch>
            <a:fillRect/>
          </a:stretch>
        </p:blipFill>
        <p:spPr>
          <a:xfrm>
            <a:off x="4876800" y="4309088"/>
            <a:ext cx="4267200" cy="2559607"/>
          </a:xfrm>
          <a:prstGeom prst="rect">
            <a:avLst/>
          </a:prstGeom>
        </p:spPr>
      </p:pic>
    </p:spTree>
    <p:extLst>
      <p:ext uri="{BB962C8B-B14F-4D97-AF65-F5344CB8AC3E}">
        <p14:creationId xmlns:p14="http://schemas.microsoft.com/office/powerpoint/2010/main" val="24019882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838200"/>
            <a:ext cx="3886200" cy="461665"/>
          </a:xfrm>
          <a:prstGeom prst="rect">
            <a:avLst/>
          </a:prstGeom>
          <a:noFill/>
        </p:spPr>
        <p:txBody>
          <a:bodyPr wrap="square" rtlCol="0">
            <a:spAutoFit/>
          </a:bodyPr>
          <a:lstStyle/>
          <a:p>
            <a:r>
              <a:rPr lang="en-US" sz="2400" b="1" dirty="0" smtClean="0"/>
              <a:t>PowerPoint Presentation</a:t>
            </a:r>
            <a:endParaRPr lang="en-US" sz="2400" b="1" dirty="0"/>
          </a:p>
        </p:txBody>
      </p:sp>
      <p:sp>
        <p:nvSpPr>
          <p:cNvPr id="5" name="TextBox 4"/>
          <p:cNvSpPr txBox="1"/>
          <p:nvPr/>
        </p:nvSpPr>
        <p:spPr>
          <a:xfrm>
            <a:off x="381000" y="1371600"/>
            <a:ext cx="8458200" cy="5909311"/>
          </a:xfrm>
          <a:prstGeom prst="rect">
            <a:avLst/>
          </a:prstGeom>
          <a:noFill/>
        </p:spPr>
        <p:txBody>
          <a:bodyPr wrap="square" rtlCol="0">
            <a:spAutoFit/>
          </a:bodyPr>
          <a:lstStyle/>
          <a:p>
            <a:r>
              <a:rPr lang="en-US" dirty="0" smtClean="0"/>
              <a:t>The </a:t>
            </a:r>
            <a:r>
              <a:rPr lang="en-US" b="1" dirty="0" smtClean="0"/>
              <a:t>PowerPoint Presentation </a:t>
            </a:r>
            <a:r>
              <a:rPr lang="en-US" dirty="0" smtClean="0"/>
              <a:t>is:</a:t>
            </a:r>
          </a:p>
          <a:p>
            <a:endParaRPr lang="en-US" dirty="0" smtClean="0"/>
          </a:p>
          <a:p>
            <a:pPr marL="285750" indent="-285750">
              <a:buFont typeface="Arial"/>
              <a:buChar char="•"/>
            </a:pPr>
            <a:r>
              <a:rPr lang="en-US" dirty="0" smtClean="0"/>
              <a:t>15 minute presentation given before a panel of judges at the International Event in Washington, DC</a:t>
            </a:r>
            <a:r>
              <a:rPr lang="en-US" dirty="0" smtClean="0"/>
              <a:t>.</a:t>
            </a:r>
          </a:p>
          <a:p>
            <a:pPr marL="285750" indent="-285750">
              <a:buFont typeface="Arial"/>
              <a:buChar char="•"/>
            </a:pPr>
            <a:r>
              <a:rPr lang="en-US" dirty="0" smtClean="0"/>
              <a:t>10 Minutes of questions by a panel of judges.</a:t>
            </a:r>
            <a:endParaRPr lang="en-US" dirty="0" smtClean="0"/>
          </a:p>
          <a:p>
            <a:pPr marL="285750" indent="-285750">
              <a:buFont typeface="Arial"/>
              <a:buChar char="•"/>
            </a:pPr>
            <a:r>
              <a:rPr lang="en-US" dirty="0" smtClean="0"/>
              <a:t>It is a summary of the information provided in the </a:t>
            </a:r>
            <a:r>
              <a:rPr lang="en-US" i="1" dirty="0" smtClean="0"/>
              <a:t>Engineering Design Notebook</a:t>
            </a:r>
            <a:r>
              <a:rPr lang="en-US" dirty="0" smtClean="0"/>
              <a:t>. </a:t>
            </a:r>
          </a:p>
          <a:p>
            <a:pPr marL="285750" indent="-285750">
              <a:buFont typeface="Arial"/>
              <a:buChar char="•"/>
            </a:pPr>
            <a:r>
              <a:rPr lang="en-US" dirty="0" smtClean="0"/>
              <a:t>It should include key concepts, processes, analyses,  designs and conclusions, etc.</a:t>
            </a:r>
          </a:p>
          <a:p>
            <a:pPr marL="285750" indent="-285750">
              <a:buFont typeface="Arial"/>
              <a:buChar char="•"/>
            </a:pPr>
            <a:r>
              <a:rPr lang="en-US" dirty="0" smtClean="0"/>
              <a:t>You should develop a strategy and plan to communicate your results clearly and with enough information to convey key concepts and ideas.</a:t>
            </a:r>
          </a:p>
          <a:p>
            <a:pPr marL="285750" indent="-285750">
              <a:buFont typeface="Arial"/>
              <a:buChar char="•"/>
            </a:pPr>
            <a:r>
              <a:rPr lang="en-US" dirty="0" smtClean="0"/>
              <a:t>Remember your </a:t>
            </a:r>
            <a:r>
              <a:rPr lang="en-US" i="1" dirty="0" smtClean="0"/>
              <a:t>Engineering Design Notebook </a:t>
            </a:r>
            <a:r>
              <a:rPr lang="en-US" dirty="0" smtClean="0"/>
              <a:t>and your </a:t>
            </a:r>
            <a:r>
              <a:rPr lang="en-US" i="1" dirty="0" smtClean="0"/>
              <a:t>PowerPoint</a:t>
            </a:r>
            <a:r>
              <a:rPr lang="en-US" dirty="0" smtClean="0"/>
              <a:t> are two different products with two different purposes.</a:t>
            </a:r>
          </a:p>
          <a:p>
            <a:pPr marL="742950" lvl="1" indent="-285750">
              <a:buFont typeface="Arial"/>
              <a:buChar char="•"/>
            </a:pPr>
            <a:r>
              <a:rPr lang="en-US" i="1" dirty="0" smtClean="0"/>
              <a:t>Engineering Design Notebook </a:t>
            </a:r>
            <a:r>
              <a:rPr lang="en-US" dirty="0" smtClean="0"/>
              <a:t>includes all the details of your research.</a:t>
            </a:r>
          </a:p>
          <a:p>
            <a:pPr marL="742950" lvl="1" indent="-285750">
              <a:buFont typeface="Arial"/>
              <a:buChar char="•"/>
            </a:pPr>
            <a:r>
              <a:rPr lang="en-US" i="1" dirty="0" smtClean="0"/>
              <a:t>PowerPoint</a:t>
            </a:r>
            <a:r>
              <a:rPr lang="en-US" dirty="0" smtClean="0"/>
              <a:t> coveys </a:t>
            </a:r>
            <a:r>
              <a:rPr lang="en-US" dirty="0"/>
              <a:t>a summary of the key elements of your </a:t>
            </a:r>
            <a:r>
              <a:rPr lang="en-US" dirty="0" smtClean="0"/>
              <a:t>research.</a:t>
            </a:r>
          </a:p>
          <a:p>
            <a:pPr marL="285750" indent="-285750">
              <a:buFont typeface="Arial"/>
              <a:buChar char="•"/>
            </a:pPr>
            <a:r>
              <a:rPr lang="en-US" dirty="0" smtClean="0"/>
              <a:t>Since you only have 15 minutes you will NOT be able to present all of the information included in the </a:t>
            </a:r>
            <a:r>
              <a:rPr lang="en-US" i="1" dirty="0" smtClean="0"/>
              <a:t>Engineering Design Notebook</a:t>
            </a:r>
            <a:r>
              <a:rPr lang="en-US" dirty="0" smtClean="0"/>
              <a:t>.</a:t>
            </a:r>
          </a:p>
          <a:p>
            <a:pPr marL="285750" indent="-285750">
              <a:buFont typeface="Arial"/>
              <a:buChar char="•"/>
            </a:pPr>
            <a:r>
              <a:rPr lang="en-US" dirty="0" smtClean="0"/>
              <a:t>It is important to EXPLAIN all key findings.</a:t>
            </a:r>
          </a:p>
          <a:p>
            <a:pPr marL="285750" indent="-285750">
              <a:buFont typeface="Arial"/>
              <a:buChar char="•"/>
            </a:pPr>
            <a:r>
              <a:rPr lang="en-US" dirty="0" smtClean="0"/>
              <a:t>Practice presenting your </a:t>
            </a:r>
            <a:r>
              <a:rPr lang="en-US" i="1" dirty="0" smtClean="0"/>
              <a:t>PowerPoint</a:t>
            </a:r>
            <a:r>
              <a:rPr lang="en-US" dirty="0" smtClean="0"/>
              <a:t> to ensure each team member has a speaking role, you can answer questions the judges will ask,  and that you can present the information in 15 minutes.</a:t>
            </a:r>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118853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71600"/>
            <a:ext cx="7848600" cy="2769989"/>
          </a:xfrm>
          <a:prstGeom prst="rect">
            <a:avLst/>
          </a:prstGeom>
          <a:noFill/>
        </p:spPr>
        <p:txBody>
          <a:bodyPr wrap="square" rtlCol="0">
            <a:spAutoFit/>
          </a:bodyPr>
          <a:lstStyle/>
          <a:p>
            <a:r>
              <a:rPr lang="en-US" sz="2400" b="1" dirty="0"/>
              <a:t>Examine the Challenge and identify what needs to be done:</a:t>
            </a:r>
            <a:endParaRPr lang="en-US" sz="2400" dirty="0"/>
          </a:p>
          <a:p>
            <a:r>
              <a:rPr lang="en-US" sz="2400" dirty="0"/>
              <a:t> </a:t>
            </a:r>
          </a:p>
          <a:p>
            <a:pPr marL="285750" indent="-285750">
              <a:buFont typeface="Arial"/>
              <a:buChar char="•"/>
            </a:pPr>
            <a:r>
              <a:rPr lang="en-US" dirty="0"/>
              <a:t>D</a:t>
            </a:r>
            <a:r>
              <a:rPr lang="en-US" dirty="0" smtClean="0"/>
              <a:t>etermine </a:t>
            </a:r>
            <a:r>
              <a:rPr lang="en-US" dirty="0"/>
              <a:t>what the goals are and what you will need to do to win. </a:t>
            </a:r>
            <a:endParaRPr lang="en-US" dirty="0" smtClean="0"/>
          </a:p>
          <a:p>
            <a:pPr marL="285750" indent="-285750">
              <a:buFont typeface="Arial"/>
              <a:buChar char="•"/>
            </a:pPr>
            <a:endParaRPr lang="en-US" b="1" dirty="0"/>
          </a:p>
          <a:p>
            <a:pPr marL="285750" indent="-285750">
              <a:buFont typeface="Arial"/>
              <a:buChar char="•"/>
            </a:pPr>
            <a:r>
              <a:rPr lang="en-US" dirty="0" smtClean="0"/>
              <a:t>Look </a:t>
            </a:r>
            <a:r>
              <a:rPr lang="en-US" dirty="0"/>
              <a:t>at the </a:t>
            </a:r>
            <a:r>
              <a:rPr lang="en-US" i="1" dirty="0"/>
              <a:t>RWDC Scoring Rubric </a:t>
            </a:r>
            <a:r>
              <a:rPr lang="en-US" dirty="0"/>
              <a:t>and see what the judges will be looking for and design your solution so that they conform to the </a:t>
            </a:r>
            <a:r>
              <a:rPr lang="en-US" i="1" dirty="0"/>
              <a:t>RWDC Scoring Rubric </a:t>
            </a:r>
            <a:r>
              <a:rPr lang="en-US" dirty="0"/>
              <a:t>in the order that they are provided. This helps make sure the judges will see all of your work and will not miss anything.</a:t>
            </a:r>
          </a:p>
          <a:p>
            <a:endParaRPr lang="en-US" dirty="0"/>
          </a:p>
        </p:txBody>
      </p:sp>
      <p:pic>
        <p:nvPicPr>
          <p:cNvPr id="2" name="Picture 1"/>
          <p:cNvPicPr>
            <a:picLocks noChangeAspect="1"/>
          </p:cNvPicPr>
          <p:nvPr/>
        </p:nvPicPr>
        <p:blipFill>
          <a:blip r:embed="rId2"/>
          <a:stretch>
            <a:fillRect/>
          </a:stretch>
        </p:blipFill>
        <p:spPr>
          <a:xfrm>
            <a:off x="2438400" y="4327512"/>
            <a:ext cx="3811954" cy="2530488"/>
          </a:xfrm>
          <a:prstGeom prst="rect">
            <a:avLst/>
          </a:prstGeom>
        </p:spPr>
      </p:pic>
    </p:spTree>
    <p:extLst>
      <p:ext uri="{BB962C8B-B14F-4D97-AF65-F5344CB8AC3E}">
        <p14:creationId xmlns:p14="http://schemas.microsoft.com/office/powerpoint/2010/main" val="315996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8534400" cy="4339650"/>
          </a:xfrm>
          <a:prstGeom prst="rect">
            <a:avLst/>
          </a:prstGeom>
          <a:noFill/>
        </p:spPr>
        <p:txBody>
          <a:bodyPr wrap="square" rtlCol="0">
            <a:spAutoFit/>
          </a:bodyPr>
          <a:lstStyle/>
          <a:p>
            <a:pPr algn="ctr"/>
            <a:r>
              <a:rPr lang="en-US" sz="2400" b="1" dirty="0"/>
              <a:t>Establish a Timeline with Milestones</a:t>
            </a:r>
            <a:endParaRPr lang="en-US" sz="2400" dirty="0"/>
          </a:p>
          <a:p>
            <a:r>
              <a:rPr lang="en-US" dirty="0"/>
              <a:t> </a:t>
            </a:r>
          </a:p>
          <a:p>
            <a:r>
              <a:rPr lang="en-US" dirty="0"/>
              <a:t>A timeline with milestones is key to your success. You may need to revise this timeline as your work progresses. The Project Manager should call regular team meetings (at least once a week) to review the progress that everyone has made on their tasks:</a:t>
            </a:r>
          </a:p>
          <a:p>
            <a:r>
              <a:rPr lang="en-US" dirty="0"/>
              <a:t> </a:t>
            </a:r>
          </a:p>
          <a:p>
            <a:r>
              <a:rPr lang="en-US" dirty="0"/>
              <a:t> Key events should be noted as milestones. These milestones, such as the due date for the submission of the Challenge Solution, should drive the dates for the other tasks</a:t>
            </a:r>
            <a:r>
              <a:rPr lang="en-US" dirty="0" smtClean="0"/>
              <a:t>.</a:t>
            </a:r>
          </a:p>
          <a:p>
            <a:endParaRPr lang="en-US" dirty="0"/>
          </a:p>
          <a:p>
            <a:r>
              <a:rPr lang="en-US" dirty="0"/>
              <a:t> It is easy for time to rush by so be sure to create a timeline with specific tasks for each team member</a:t>
            </a:r>
            <a:r>
              <a:rPr lang="en-US" dirty="0" smtClean="0"/>
              <a:t>.</a:t>
            </a:r>
          </a:p>
          <a:p>
            <a:endParaRPr lang="en-US" dirty="0"/>
          </a:p>
          <a:p>
            <a:r>
              <a:rPr lang="en-US" dirty="0"/>
              <a:t> If problems arise, they should be dealt with efficiently and effectively, and a revised timeline should be created with the plan to resolve the problem included.</a:t>
            </a:r>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905000" y="5029200"/>
            <a:ext cx="5102860" cy="1701800"/>
          </a:xfrm>
          <a:prstGeom prst="rect">
            <a:avLst/>
          </a:prstGeom>
        </p:spPr>
      </p:pic>
    </p:spTree>
    <p:extLst>
      <p:ext uri="{BB962C8B-B14F-4D97-AF65-F5344CB8AC3E}">
        <p14:creationId xmlns:p14="http://schemas.microsoft.com/office/powerpoint/2010/main" val="27495113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6096000" cy="5940088"/>
          </a:xfrm>
          <a:prstGeom prst="rect">
            <a:avLst/>
          </a:prstGeom>
          <a:noFill/>
        </p:spPr>
        <p:txBody>
          <a:bodyPr wrap="square" rtlCol="0">
            <a:spAutoFit/>
          </a:bodyPr>
          <a:lstStyle/>
          <a:p>
            <a:pPr algn="ctr"/>
            <a:r>
              <a:rPr lang="en-US" sz="2400" b="1" dirty="0"/>
              <a:t>Develop a Design Plan</a:t>
            </a:r>
            <a:endParaRPr lang="en-US" sz="2400" dirty="0"/>
          </a:p>
          <a:p>
            <a:r>
              <a:rPr lang="en-US" dirty="0"/>
              <a:t> </a:t>
            </a:r>
          </a:p>
          <a:p>
            <a:r>
              <a:rPr lang="en-US" sz="2000" dirty="0"/>
              <a:t>To be successful you will need to have a plan for your work. This should include the following:</a:t>
            </a:r>
          </a:p>
          <a:p>
            <a:r>
              <a:rPr lang="en-US" sz="2000" dirty="0"/>
              <a:t> </a:t>
            </a:r>
          </a:p>
          <a:p>
            <a:r>
              <a:rPr lang="en-US" sz="2000" dirty="0"/>
              <a:t> Team members with expertise to address the Challenge in fields such as science, math, and </a:t>
            </a:r>
            <a:r>
              <a:rPr lang="en-US" sz="2000" dirty="0" smtClean="0"/>
              <a:t>design</a:t>
            </a:r>
          </a:p>
          <a:p>
            <a:endParaRPr lang="en-US" sz="2000" dirty="0"/>
          </a:p>
          <a:p>
            <a:r>
              <a:rPr lang="en-US" sz="2000" dirty="0"/>
              <a:t> Mentors to supplement the expertise of your </a:t>
            </a:r>
            <a:r>
              <a:rPr lang="en-US" sz="2000" dirty="0" smtClean="0"/>
              <a:t>team</a:t>
            </a:r>
          </a:p>
          <a:p>
            <a:endParaRPr lang="en-US" sz="2000" dirty="0"/>
          </a:p>
          <a:p>
            <a:r>
              <a:rPr lang="en-US" sz="2000" dirty="0"/>
              <a:t> Physical resources such as a place to meet and work, computers, and software loaded on the </a:t>
            </a:r>
            <a:r>
              <a:rPr lang="en-US" sz="2000" dirty="0" smtClean="0"/>
              <a:t>computers</a:t>
            </a:r>
          </a:p>
          <a:p>
            <a:endParaRPr lang="en-US" sz="2000" dirty="0"/>
          </a:p>
          <a:p>
            <a:r>
              <a:rPr lang="en-US" sz="2000" dirty="0"/>
              <a:t> A strategy that includes the application of the design process and mathematical and scientific principles to the </a:t>
            </a:r>
            <a:r>
              <a:rPr lang="en-US" sz="2000" dirty="0" smtClean="0"/>
              <a:t>Challenge</a:t>
            </a:r>
          </a:p>
          <a:p>
            <a:endParaRPr lang="en-US" sz="2000" dirty="0"/>
          </a:p>
          <a:p>
            <a:r>
              <a:rPr lang="en-US" sz="2000" dirty="0"/>
              <a:t> Preparation of your Challenge Solution submission</a:t>
            </a:r>
          </a:p>
          <a:p>
            <a:endParaRPr lang="en-US" dirty="0"/>
          </a:p>
        </p:txBody>
      </p:sp>
      <p:pic>
        <p:nvPicPr>
          <p:cNvPr id="3" name="Picture 2"/>
          <p:cNvPicPr>
            <a:picLocks noChangeAspect="1"/>
          </p:cNvPicPr>
          <p:nvPr/>
        </p:nvPicPr>
        <p:blipFill>
          <a:blip r:embed="rId2"/>
          <a:stretch>
            <a:fillRect/>
          </a:stretch>
        </p:blipFill>
        <p:spPr>
          <a:xfrm>
            <a:off x="6304547" y="2362200"/>
            <a:ext cx="2847474" cy="2738422"/>
          </a:xfrm>
          <a:prstGeom prst="rect">
            <a:avLst/>
          </a:prstGeom>
        </p:spPr>
      </p:pic>
    </p:spTree>
    <p:extLst>
      <p:ext uri="{BB962C8B-B14F-4D97-AF65-F5344CB8AC3E}">
        <p14:creationId xmlns:p14="http://schemas.microsoft.com/office/powerpoint/2010/main" val="1251336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6477000" cy="5170647"/>
          </a:xfrm>
          <a:prstGeom prst="rect">
            <a:avLst/>
          </a:prstGeom>
          <a:noFill/>
        </p:spPr>
        <p:txBody>
          <a:bodyPr wrap="square" rtlCol="0">
            <a:spAutoFit/>
          </a:bodyPr>
          <a:lstStyle/>
          <a:p>
            <a:pPr algn="ctr"/>
            <a:r>
              <a:rPr lang="en-US" sz="2400" b="1" dirty="0"/>
              <a:t>Develop and </a:t>
            </a:r>
            <a:r>
              <a:rPr lang="en-US" sz="2400" b="1" dirty="0" smtClean="0"/>
              <a:t>Use </a:t>
            </a:r>
            <a:r>
              <a:rPr lang="en-US" sz="2400" b="1" dirty="0"/>
              <a:t>a Communication</a:t>
            </a:r>
            <a:r>
              <a:rPr lang="en-US" b="1" i="1" dirty="0"/>
              <a:t> </a:t>
            </a:r>
            <a:r>
              <a:rPr lang="en-US" sz="2400" b="1" dirty="0"/>
              <a:t>Plan</a:t>
            </a:r>
            <a:endParaRPr lang="en-US" sz="2400" dirty="0"/>
          </a:p>
          <a:p>
            <a:r>
              <a:rPr lang="en-US" dirty="0"/>
              <a:t> </a:t>
            </a:r>
          </a:p>
          <a:p>
            <a:pPr marL="285750" indent="-285750">
              <a:buFont typeface="Arial"/>
              <a:buChar char="•"/>
            </a:pPr>
            <a:r>
              <a:rPr lang="en-US" i="1" dirty="0"/>
              <a:t>Strategize How to Communicate Your Challenge Solution</a:t>
            </a:r>
            <a:endParaRPr lang="en-US" dirty="0"/>
          </a:p>
          <a:p>
            <a:endParaRPr lang="en-US" dirty="0"/>
          </a:p>
          <a:p>
            <a:pPr marL="285750" indent="-285750">
              <a:buFont typeface="Arial"/>
              <a:buChar char="•"/>
            </a:pPr>
            <a:r>
              <a:rPr lang="en-US" dirty="0"/>
              <a:t>Keep in mind that a quality Challenge Solution is likely to require multiple drafts before it is polished and ready to submit. </a:t>
            </a:r>
            <a:r>
              <a:rPr lang="en-US" dirty="0" smtClean="0"/>
              <a:t>You </a:t>
            </a:r>
            <a:r>
              <a:rPr lang="en-US" dirty="0"/>
              <a:t>need to plan for that part of the process. </a:t>
            </a:r>
            <a:endParaRPr lang="en-US" dirty="0" smtClean="0"/>
          </a:p>
          <a:p>
            <a:endParaRPr lang="en-US" dirty="0" smtClean="0"/>
          </a:p>
          <a:p>
            <a:pPr marL="285750" indent="-285750">
              <a:buFont typeface="Arial"/>
              <a:buChar char="•"/>
            </a:pPr>
            <a:r>
              <a:rPr lang="en-US" dirty="0" smtClean="0"/>
              <a:t>The </a:t>
            </a:r>
            <a:r>
              <a:rPr lang="en-US" dirty="0"/>
              <a:t>Challenge Submission should be designed so that reviewers will see that all of the review criteria </a:t>
            </a:r>
            <a:r>
              <a:rPr lang="en-US" dirty="0" smtClean="0"/>
              <a:t>in the Scoring Rubric are </a:t>
            </a:r>
            <a:r>
              <a:rPr lang="en-US" dirty="0"/>
              <a:t>addressed.</a:t>
            </a:r>
          </a:p>
          <a:p>
            <a:r>
              <a:rPr lang="en-US" dirty="0"/>
              <a:t> </a:t>
            </a:r>
          </a:p>
          <a:p>
            <a:pPr marL="285750" indent="-285750">
              <a:buFont typeface="Arial"/>
              <a:buChar char="•"/>
            </a:pPr>
            <a:r>
              <a:rPr lang="en-US" i="1" dirty="0"/>
              <a:t>Link the Communication Plan to Your Timeline</a:t>
            </a:r>
            <a:endParaRPr lang="en-US" dirty="0"/>
          </a:p>
          <a:p>
            <a:r>
              <a:rPr lang="en-US" dirty="0"/>
              <a:t> </a:t>
            </a:r>
          </a:p>
          <a:p>
            <a:pPr marL="285750" indent="-285750">
              <a:buFont typeface="Arial"/>
              <a:buChar char="•"/>
            </a:pPr>
            <a:r>
              <a:rPr lang="en-US" dirty="0"/>
              <a:t>Make sure that you reserve enough time for writing your Challenge Solution. Be sure that key writing tasks and milestones are included in your timeline.</a:t>
            </a:r>
          </a:p>
          <a:p>
            <a:pPr marL="285750" indent="-285750">
              <a:buFont typeface="Arial"/>
              <a:buChar char="•"/>
            </a:pPr>
            <a:endParaRPr lang="en-US" dirty="0"/>
          </a:p>
        </p:txBody>
      </p:sp>
      <p:pic>
        <p:nvPicPr>
          <p:cNvPr id="2" name="Picture 1"/>
          <p:cNvPicPr>
            <a:picLocks noChangeAspect="1"/>
          </p:cNvPicPr>
          <p:nvPr/>
        </p:nvPicPr>
        <p:blipFill>
          <a:blip r:embed="rId2"/>
          <a:stretch>
            <a:fillRect/>
          </a:stretch>
        </p:blipFill>
        <p:spPr>
          <a:xfrm>
            <a:off x="6159500" y="4544595"/>
            <a:ext cx="2984500" cy="2349500"/>
          </a:xfrm>
          <a:prstGeom prst="rect">
            <a:avLst/>
          </a:prstGeom>
        </p:spPr>
      </p:pic>
      <p:pic>
        <p:nvPicPr>
          <p:cNvPr id="3" name="Picture 2"/>
          <p:cNvPicPr>
            <a:picLocks noChangeAspect="1"/>
          </p:cNvPicPr>
          <p:nvPr/>
        </p:nvPicPr>
        <p:blipFill>
          <a:blip r:embed="rId3"/>
          <a:stretch>
            <a:fillRect/>
          </a:stretch>
        </p:blipFill>
        <p:spPr>
          <a:xfrm>
            <a:off x="6731000" y="838200"/>
            <a:ext cx="2413000" cy="1930400"/>
          </a:xfrm>
          <a:prstGeom prst="rect">
            <a:avLst/>
          </a:prstGeom>
        </p:spPr>
      </p:pic>
    </p:spTree>
    <p:extLst>
      <p:ext uri="{BB962C8B-B14F-4D97-AF65-F5344CB8AC3E}">
        <p14:creationId xmlns:p14="http://schemas.microsoft.com/office/powerpoint/2010/main" val="1560751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990600"/>
            <a:ext cx="4648200" cy="461665"/>
          </a:xfrm>
          <a:prstGeom prst="rect">
            <a:avLst/>
          </a:prstGeom>
          <a:noFill/>
        </p:spPr>
        <p:txBody>
          <a:bodyPr wrap="square" rtlCol="0">
            <a:spAutoFit/>
          </a:bodyPr>
          <a:lstStyle/>
          <a:p>
            <a:r>
              <a:rPr lang="en-US" sz="2400" b="1" dirty="0" smtClean="0"/>
              <a:t>Communications Plan Continued</a:t>
            </a:r>
            <a:endParaRPr lang="en-US" sz="2400" b="1" dirty="0"/>
          </a:p>
        </p:txBody>
      </p:sp>
      <p:sp>
        <p:nvSpPr>
          <p:cNvPr id="5" name="TextBox 4"/>
          <p:cNvSpPr txBox="1"/>
          <p:nvPr/>
        </p:nvSpPr>
        <p:spPr>
          <a:xfrm>
            <a:off x="990600" y="1828800"/>
            <a:ext cx="7391400" cy="3970318"/>
          </a:xfrm>
          <a:prstGeom prst="rect">
            <a:avLst/>
          </a:prstGeom>
          <a:noFill/>
        </p:spPr>
        <p:txBody>
          <a:bodyPr wrap="square" rtlCol="0">
            <a:spAutoFit/>
          </a:bodyPr>
          <a:lstStyle/>
          <a:p>
            <a:r>
              <a:rPr lang="en-US" dirty="0" smtClean="0"/>
              <a:t>There are three products you will create as part of your Communications Plan:</a:t>
            </a:r>
          </a:p>
          <a:p>
            <a:endParaRPr lang="en-US" b="1" dirty="0" smtClean="0"/>
          </a:p>
          <a:p>
            <a:pPr marL="342900" indent="-342900">
              <a:buAutoNum type="arabicPeriod"/>
            </a:pPr>
            <a:r>
              <a:rPr lang="en-US" b="1" dirty="0" smtClean="0"/>
              <a:t>Engineering Design Notebook </a:t>
            </a:r>
            <a:r>
              <a:rPr lang="en-US" dirty="0" smtClean="0"/>
              <a:t>(Submitted for Judging, it includes the details of your research)</a:t>
            </a:r>
          </a:p>
          <a:p>
            <a:pPr marL="342900" indent="-342900">
              <a:buAutoNum type="arabicPeriod"/>
            </a:pPr>
            <a:r>
              <a:rPr lang="en-US" b="1" dirty="0" smtClean="0"/>
              <a:t>Engineering Design Diary </a:t>
            </a:r>
            <a:r>
              <a:rPr lang="en-US" dirty="0" smtClean="0"/>
              <a:t>(Each team member will keep one. It is used to help build the Engineering Design Notebook and PowerPoint. It is NOT submitted or judged) </a:t>
            </a:r>
          </a:p>
          <a:p>
            <a:pPr marL="342900" indent="-342900">
              <a:buAutoNum type="arabicPeriod"/>
            </a:pPr>
            <a:r>
              <a:rPr lang="en-US" b="1" dirty="0" smtClean="0"/>
              <a:t>PowerPoint Presentation</a:t>
            </a:r>
            <a:r>
              <a:rPr lang="en-US" dirty="0" smtClean="0"/>
              <a:t> (Coveys a summary of the key elements of your research. Teams will present their PowerPoints to a panel of Judges)</a:t>
            </a:r>
          </a:p>
          <a:p>
            <a:pPr marL="342900" indent="-342900">
              <a:buAutoNum type="arabicPeriod"/>
            </a:pPr>
            <a:endParaRPr lang="en-US" dirty="0"/>
          </a:p>
          <a:p>
            <a:r>
              <a:rPr lang="en-US" dirty="0" smtClean="0"/>
              <a:t>Please Note: The Public Affairs/ Communications Plan is part of what is required as part of the Engineering Design Notebook and the PowerPoint Presentation. It is NOT a separate product.</a:t>
            </a:r>
            <a:endParaRPr lang="en-US" dirty="0"/>
          </a:p>
        </p:txBody>
      </p:sp>
    </p:spTree>
    <p:extLst>
      <p:ext uri="{BB962C8B-B14F-4D97-AF65-F5344CB8AC3E}">
        <p14:creationId xmlns:p14="http://schemas.microsoft.com/office/powerpoint/2010/main" val="230092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19200"/>
            <a:ext cx="8229600" cy="3785652"/>
          </a:xfrm>
          <a:prstGeom prst="rect">
            <a:avLst/>
          </a:prstGeom>
          <a:noFill/>
        </p:spPr>
        <p:txBody>
          <a:bodyPr wrap="square" rtlCol="0">
            <a:spAutoFit/>
          </a:bodyPr>
          <a:lstStyle/>
          <a:p>
            <a:pPr algn="ctr"/>
            <a:r>
              <a:rPr lang="en-US" sz="2400" b="1" dirty="0"/>
              <a:t>Develop the Writing Team</a:t>
            </a:r>
            <a:endParaRPr lang="en-US" sz="2400" dirty="0"/>
          </a:p>
          <a:p>
            <a:r>
              <a:rPr lang="en-US" dirty="0"/>
              <a:t> </a:t>
            </a:r>
          </a:p>
          <a:p>
            <a:pPr marL="285750" indent="-285750">
              <a:buFont typeface="Arial"/>
              <a:buChar char="•"/>
            </a:pPr>
            <a:r>
              <a:rPr lang="en-US" sz="2000" dirty="0"/>
              <a:t>Each team member should be part of the writing team</a:t>
            </a:r>
            <a:r>
              <a:rPr lang="en-US" sz="2000" dirty="0" smtClean="0"/>
              <a:t>.</a:t>
            </a:r>
          </a:p>
          <a:p>
            <a:pPr marL="285750" indent="-285750">
              <a:buFont typeface="Arial"/>
              <a:buChar char="•"/>
            </a:pPr>
            <a:endParaRPr lang="en-US" sz="2000" dirty="0"/>
          </a:p>
          <a:p>
            <a:pPr marL="285750" indent="-285750">
              <a:buFont typeface="Arial"/>
              <a:buChar char="•"/>
            </a:pPr>
            <a:r>
              <a:rPr lang="en-US" sz="2000" dirty="0" smtClean="0"/>
              <a:t>Assign </a:t>
            </a:r>
            <a:r>
              <a:rPr lang="en-US" sz="2000" dirty="0"/>
              <a:t>roles for the writing process and modify the plan based on the results of testing and redesigning your Challenge Solution. </a:t>
            </a:r>
            <a:endParaRPr lang="en-US" sz="2000" dirty="0" smtClean="0"/>
          </a:p>
          <a:p>
            <a:pPr marL="285750" indent="-285750">
              <a:buFont typeface="Arial"/>
              <a:buChar char="•"/>
            </a:pPr>
            <a:endParaRPr lang="en-US" sz="2000" dirty="0"/>
          </a:p>
          <a:p>
            <a:pPr marL="285750" indent="-285750">
              <a:buFont typeface="Arial"/>
              <a:buChar char="•"/>
            </a:pPr>
            <a:r>
              <a:rPr lang="en-US" sz="2000" dirty="0" smtClean="0"/>
              <a:t>You </a:t>
            </a:r>
            <a:r>
              <a:rPr lang="en-US" sz="2000" dirty="0"/>
              <a:t>should appoint one person, perhaps your project communication specialist, as the lead on the writing task. This team member might be responsible for ensuring that everyone meets their writing task goals and for undertaking the editing of the final document.</a:t>
            </a:r>
          </a:p>
          <a:p>
            <a:endParaRPr lang="en-US" dirty="0"/>
          </a:p>
        </p:txBody>
      </p:sp>
      <p:pic>
        <p:nvPicPr>
          <p:cNvPr id="2" name="Picture 1"/>
          <p:cNvPicPr>
            <a:picLocks noChangeAspect="1"/>
          </p:cNvPicPr>
          <p:nvPr/>
        </p:nvPicPr>
        <p:blipFill>
          <a:blip r:embed="rId2"/>
          <a:stretch>
            <a:fillRect/>
          </a:stretch>
        </p:blipFill>
        <p:spPr>
          <a:xfrm>
            <a:off x="2895600" y="4876800"/>
            <a:ext cx="2984500" cy="1981200"/>
          </a:xfrm>
          <a:prstGeom prst="rect">
            <a:avLst/>
          </a:prstGeom>
        </p:spPr>
      </p:pic>
    </p:spTree>
    <p:extLst>
      <p:ext uri="{BB962C8B-B14F-4D97-AF65-F5344CB8AC3E}">
        <p14:creationId xmlns:p14="http://schemas.microsoft.com/office/powerpoint/2010/main" val="1198491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6934200" cy="3600986"/>
          </a:xfrm>
          <a:prstGeom prst="rect">
            <a:avLst/>
          </a:prstGeom>
          <a:noFill/>
        </p:spPr>
        <p:txBody>
          <a:bodyPr wrap="square" rtlCol="0">
            <a:spAutoFit/>
          </a:bodyPr>
          <a:lstStyle/>
          <a:p>
            <a:pPr algn="ctr"/>
            <a:r>
              <a:rPr lang="en-US" sz="2400" b="1" dirty="0" smtClean="0"/>
              <a:t>Good Records Keeping is Vital for Success!!!</a:t>
            </a:r>
            <a:endParaRPr lang="en-US" sz="2400" b="1" dirty="0"/>
          </a:p>
          <a:p>
            <a:pPr algn="ctr"/>
            <a:endParaRPr lang="en-US" sz="2400" b="1" dirty="0" smtClean="0"/>
          </a:p>
          <a:p>
            <a:pPr marL="342900" indent="-342900">
              <a:buFont typeface="Arial"/>
              <a:buChar char="•"/>
            </a:pPr>
            <a:r>
              <a:rPr lang="en-US" sz="2000" b="1" dirty="0" smtClean="0"/>
              <a:t>Engineering Design Diary </a:t>
            </a:r>
            <a:r>
              <a:rPr lang="en-US" sz="2000" dirty="0" smtClean="0"/>
              <a:t>– Each students keeps an </a:t>
            </a:r>
            <a:r>
              <a:rPr lang="en-US" sz="2000" i="1" dirty="0" smtClean="0"/>
              <a:t>Engineering Design Diary</a:t>
            </a:r>
            <a:r>
              <a:rPr lang="en-US" sz="2000" dirty="0" smtClean="0"/>
              <a:t> of ideas, solutions, plans, tasks and timelines. The key information from each student’s </a:t>
            </a:r>
            <a:r>
              <a:rPr lang="en-US" sz="2000" i="1" dirty="0" smtClean="0"/>
              <a:t>Engineering Design Diary</a:t>
            </a:r>
            <a:r>
              <a:rPr lang="en-US" sz="2000" dirty="0" smtClean="0"/>
              <a:t> is added </a:t>
            </a:r>
            <a:r>
              <a:rPr lang="en-US" sz="2000" i="1" dirty="0" smtClean="0"/>
              <a:t>Engineering Design Notebook.</a:t>
            </a:r>
          </a:p>
          <a:p>
            <a:endParaRPr lang="en-US" sz="2000" dirty="0" smtClean="0"/>
          </a:p>
          <a:p>
            <a:pPr marL="342900" indent="-342900">
              <a:buFont typeface="Arial"/>
              <a:buChar char="•"/>
            </a:pPr>
            <a:r>
              <a:rPr lang="en-US" sz="2000" b="1" dirty="0" smtClean="0"/>
              <a:t>Engineering Design Notebook</a:t>
            </a:r>
            <a:r>
              <a:rPr lang="en-US" sz="2000" dirty="0" smtClean="0"/>
              <a:t> – Detail the design process and the teams’ results. This is the submission that the judges will evaluate. </a:t>
            </a:r>
            <a:endParaRPr lang="en-US" sz="2000" b="1" dirty="0"/>
          </a:p>
        </p:txBody>
      </p:sp>
    </p:spTree>
    <p:extLst>
      <p:ext uri="{BB962C8B-B14F-4D97-AF65-F5344CB8AC3E}">
        <p14:creationId xmlns:p14="http://schemas.microsoft.com/office/powerpoint/2010/main" val="18275300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077200" cy="6001642"/>
          </a:xfrm>
          <a:prstGeom prst="rect">
            <a:avLst/>
          </a:prstGeom>
          <a:noFill/>
        </p:spPr>
        <p:txBody>
          <a:bodyPr wrap="square" rtlCol="0">
            <a:spAutoFit/>
          </a:bodyPr>
          <a:lstStyle/>
          <a:p>
            <a:pPr algn="ctr"/>
            <a:r>
              <a:rPr lang="en-US" sz="2400" b="1" dirty="0" smtClean="0"/>
              <a:t>Engineering Design Diary</a:t>
            </a:r>
          </a:p>
          <a:p>
            <a:endParaRPr lang="en-US" sz="2400" b="1" dirty="0" smtClean="0"/>
          </a:p>
          <a:p>
            <a:r>
              <a:rPr lang="en-US" sz="2400" dirty="0" smtClean="0"/>
              <a:t>Keeping </a:t>
            </a:r>
            <a:r>
              <a:rPr lang="en-US" sz="2400" dirty="0"/>
              <a:t>good records is part of good </a:t>
            </a:r>
            <a:endParaRPr lang="en-US" sz="2400" dirty="0" smtClean="0"/>
          </a:p>
          <a:p>
            <a:r>
              <a:rPr lang="en-US" sz="2400" dirty="0" smtClean="0"/>
              <a:t>science an engineering. Record:</a:t>
            </a:r>
            <a:endParaRPr lang="en-US" sz="2400" dirty="0"/>
          </a:p>
          <a:p>
            <a:pPr marL="342900" indent="-342900">
              <a:buFont typeface="Arial"/>
              <a:buChar char="•"/>
            </a:pPr>
            <a:r>
              <a:rPr lang="en-US" sz="2400" dirty="0" smtClean="0"/>
              <a:t>Ideas </a:t>
            </a:r>
          </a:p>
          <a:p>
            <a:pPr marL="342900" indent="-342900">
              <a:buFont typeface="Arial"/>
              <a:buChar char="•"/>
            </a:pPr>
            <a:r>
              <a:rPr lang="en-US" sz="2400" dirty="0"/>
              <a:t>S</a:t>
            </a:r>
            <a:r>
              <a:rPr lang="en-US" sz="2400" dirty="0" smtClean="0"/>
              <a:t>olution options </a:t>
            </a:r>
          </a:p>
          <a:p>
            <a:pPr marL="342900" indent="-342900">
              <a:buFont typeface="Arial"/>
              <a:buChar char="•"/>
            </a:pPr>
            <a:r>
              <a:rPr lang="en-US" sz="2400" dirty="0" smtClean="0"/>
              <a:t>Plans </a:t>
            </a:r>
          </a:p>
          <a:p>
            <a:pPr marL="342900" indent="-342900">
              <a:buFont typeface="Arial"/>
              <a:buChar char="•"/>
            </a:pPr>
            <a:r>
              <a:rPr lang="en-US" sz="2400" dirty="0"/>
              <a:t>S</a:t>
            </a:r>
            <a:r>
              <a:rPr lang="en-US" sz="2400" dirty="0" smtClean="0"/>
              <a:t>ketches </a:t>
            </a:r>
            <a:r>
              <a:rPr lang="en-US" sz="2400" dirty="0"/>
              <a:t>of </a:t>
            </a:r>
            <a:r>
              <a:rPr lang="en-US" sz="2400" dirty="0" smtClean="0"/>
              <a:t>designs</a:t>
            </a:r>
          </a:p>
          <a:p>
            <a:pPr marL="342900" indent="-342900">
              <a:buFont typeface="Arial"/>
              <a:buChar char="•"/>
            </a:pPr>
            <a:r>
              <a:rPr lang="en-US" sz="2400" dirty="0"/>
              <a:t>R</a:t>
            </a:r>
            <a:r>
              <a:rPr lang="en-US" sz="2400" dirty="0" smtClean="0"/>
              <a:t>eferences </a:t>
            </a:r>
          </a:p>
          <a:p>
            <a:pPr marL="342900" indent="-342900">
              <a:buFont typeface="Arial"/>
              <a:buChar char="•"/>
            </a:pPr>
            <a:r>
              <a:rPr lang="en-US" sz="2400" dirty="0"/>
              <a:t>A</a:t>
            </a:r>
            <a:r>
              <a:rPr lang="en-US" sz="2400" dirty="0" smtClean="0"/>
              <a:t>ctions </a:t>
            </a:r>
            <a:r>
              <a:rPr lang="en-US" sz="2400" dirty="0"/>
              <a:t>that need to be </a:t>
            </a:r>
            <a:r>
              <a:rPr lang="en-US" sz="2400" dirty="0" smtClean="0"/>
              <a:t>taken </a:t>
            </a:r>
          </a:p>
          <a:p>
            <a:pPr marL="342900" indent="-342900">
              <a:buFont typeface="Arial"/>
              <a:buChar char="•"/>
            </a:pPr>
            <a:r>
              <a:rPr lang="en-US" sz="2400" dirty="0"/>
              <a:t>N</a:t>
            </a:r>
            <a:r>
              <a:rPr lang="en-US" sz="2400" dirty="0" smtClean="0"/>
              <a:t>otes </a:t>
            </a:r>
            <a:r>
              <a:rPr lang="en-US" sz="2400" dirty="0"/>
              <a:t>from </a:t>
            </a:r>
            <a:r>
              <a:rPr lang="en-US" sz="2400" dirty="0" smtClean="0"/>
              <a:t>meetings </a:t>
            </a:r>
          </a:p>
          <a:p>
            <a:pPr marL="342900" indent="-342900">
              <a:buFont typeface="Arial"/>
              <a:buChar char="•"/>
            </a:pPr>
            <a:r>
              <a:rPr lang="en-US" sz="2400" dirty="0" smtClean="0"/>
              <a:t>Tests &amp; </a:t>
            </a:r>
            <a:r>
              <a:rPr lang="en-US" sz="2400" dirty="0"/>
              <a:t>a</a:t>
            </a:r>
            <a:r>
              <a:rPr lang="en-US" sz="2400" dirty="0" smtClean="0"/>
              <a:t>nalysis results</a:t>
            </a:r>
            <a:endParaRPr lang="en-US" sz="2400" dirty="0"/>
          </a:p>
          <a:p>
            <a:pPr marL="342900" indent="-342900">
              <a:buFont typeface="Arial"/>
              <a:buChar char="•"/>
            </a:pPr>
            <a:r>
              <a:rPr lang="en-US" sz="2400" dirty="0"/>
              <a:t>P</a:t>
            </a:r>
            <a:r>
              <a:rPr lang="en-US" sz="2400" dirty="0" smtClean="0"/>
              <a:t>lans</a:t>
            </a:r>
          </a:p>
          <a:p>
            <a:pPr marL="342900" indent="-342900">
              <a:buFont typeface="Arial"/>
              <a:buChar char="•"/>
            </a:pPr>
            <a:r>
              <a:rPr lang="en-US" sz="2400" dirty="0" smtClean="0"/>
              <a:t>Tasks &amp; Timelines </a:t>
            </a:r>
            <a:endParaRPr lang="en-US" sz="2400" dirty="0"/>
          </a:p>
          <a:p>
            <a:r>
              <a:rPr lang="en-US" sz="2400" dirty="0"/>
              <a:t> </a:t>
            </a:r>
          </a:p>
          <a:p>
            <a:endParaRPr lang="en-US" sz="2400" dirty="0"/>
          </a:p>
        </p:txBody>
      </p:sp>
      <p:pic>
        <p:nvPicPr>
          <p:cNvPr id="3" name="Picture 2"/>
          <p:cNvPicPr>
            <a:picLocks noChangeAspect="1"/>
          </p:cNvPicPr>
          <p:nvPr/>
        </p:nvPicPr>
        <p:blipFill>
          <a:blip r:embed="rId2"/>
          <a:stretch>
            <a:fillRect/>
          </a:stretch>
        </p:blipFill>
        <p:spPr>
          <a:xfrm>
            <a:off x="5257800" y="2286000"/>
            <a:ext cx="3886200" cy="2430942"/>
          </a:xfrm>
          <a:prstGeom prst="rect">
            <a:avLst/>
          </a:prstGeom>
        </p:spPr>
      </p:pic>
      <p:pic>
        <p:nvPicPr>
          <p:cNvPr id="4" name="Picture 3"/>
          <p:cNvPicPr>
            <a:picLocks noChangeAspect="1"/>
          </p:cNvPicPr>
          <p:nvPr/>
        </p:nvPicPr>
        <p:blipFill>
          <a:blip r:embed="rId3"/>
          <a:stretch>
            <a:fillRect/>
          </a:stretch>
        </p:blipFill>
        <p:spPr>
          <a:xfrm>
            <a:off x="5255126" y="4582854"/>
            <a:ext cx="3886200" cy="2275146"/>
          </a:xfrm>
          <a:prstGeom prst="rect">
            <a:avLst/>
          </a:prstGeom>
        </p:spPr>
      </p:pic>
    </p:spTree>
    <p:extLst>
      <p:ext uri="{BB962C8B-B14F-4D97-AF65-F5344CB8AC3E}">
        <p14:creationId xmlns:p14="http://schemas.microsoft.com/office/powerpoint/2010/main" val="2874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4071</TotalTime>
  <Words>772</Words>
  <Application>Microsoft Macintosh PowerPoint</Application>
  <PresentationFormat>On-screen Show (4:3)</PresentationFormat>
  <Paragraphs>168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Design Challenge:  The Nations Innovation Engine</dc:title>
  <dc:creator>Ralph</dc:creator>
  <cp:lastModifiedBy>Ralph Coppola</cp:lastModifiedBy>
  <cp:revision>197</cp:revision>
  <dcterms:created xsi:type="dcterms:W3CDTF">2013-01-03T20:44:39Z</dcterms:created>
  <dcterms:modified xsi:type="dcterms:W3CDTF">2024-09-24T14:32:22Z</dcterms:modified>
</cp:coreProperties>
</file>