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68" r:id="rId3"/>
    <p:sldId id="273" r:id="rId4"/>
    <p:sldId id="302" r:id="rId5"/>
    <p:sldId id="281" r:id="rId6"/>
    <p:sldId id="292" r:id="rId7"/>
    <p:sldId id="291" r:id="rId8"/>
    <p:sldId id="323" r:id="rId9"/>
    <p:sldId id="305" r:id="rId10"/>
    <p:sldId id="322" r:id="rId11"/>
    <p:sldId id="325" r:id="rId12"/>
    <p:sldId id="347" r:id="rId13"/>
    <p:sldId id="304" r:id="rId14"/>
    <p:sldId id="334" r:id="rId15"/>
    <p:sldId id="306" r:id="rId16"/>
    <p:sldId id="311" r:id="rId17"/>
    <p:sldId id="307" r:id="rId18"/>
    <p:sldId id="284" r:id="rId19"/>
    <p:sldId id="332" r:id="rId20"/>
    <p:sldId id="341" r:id="rId21"/>
    <p:sldId id="335" r:id="rId22"/>
    <p:sldId id="344" r:id="rId23"/>
    <p:sldId id="345" r:id="rId24"/>
    <p:sldId id="342" r:id="rId25"/>
    <p:sldId id="343" r:id="rId26"/>
    <p:sldId id="337" r:id="rId27"/>
    <p:sldId id="339" r:id="rId28"/>
    <p:sldId id="338" r:id="rId29"/>
    <p:sldId id="340" r:id="rId3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4515C-6DD6-47C9-8AF1-500D9294F472}">
  <a:tblStyle styleId="{BE64515C-6DD6-47C9-8AF1-500D9294F47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val>
            <c:numRef>
              <c:f>Sheet2!$A$1:$A$12</c:f>
              <c:numCache>
                <c:formatCode>General</c:formatCode>
                <c:ptCount val="12"/>
                <c:pt idx="0">
                  <c:v>-10000</c:v>
                </c:pt>
                <c:pt idx="1">
                  <c:v>-8000</c:v>
                </c:pt>
                <c:pt idx="2">
                  <c:v>-5000</c:v>
                </c:pt>
                <c:pt idx="3">
                  <c:v>-1000</c:v>
                </c:pt>
                <c:pt idx="4">
                  <c:v>4000</c:v>
                </c:pt>
                <c:pt idx="5">
                  <c:v>10000</c:v>
                </c:pt>
                <c:pt idx="6">
                  <c:v>17000</c:v>
                </c:pt>
                <c:pt idx="7">
                  <c:v>25000</c:v>
                </c:pt>
                <c:pt idx="8">
                  <c:v>34000</c:v>
                </c:pt>
                <c:pt idx="9">
                  <c:v>44000</c:v>
                </c:pt>
                <c:pt idx="10">
                  <c:v>55000</c:v>
                </c:pt>
                <c:pt idx="11">
                  <c:v>67000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9D-9846-9F7F-6E4AEAFD8C1D}"/>
            </c:ext>
          </c:extLst>
        </c:ser>
        <c:ser>
          <c:idx val="1"/>
          <c:order val="1"/>
          <c:val>
            <c:numRef>
              <c:f>Sheet2!$B$1:$B$12</c:f>
              <c:numCache>
                <c:formatCode>General</c:formatCode>
                <c:ptCount val="12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5000</c:v>
                </c:pt>
                <c:pt idx="5">
                  <c:v>6000</c:v>
                </c:pt>
                <c:pt idx="6">
                  <c:v>7000</c:v>
                </c:pt>
                <c:pt idx="7">
                  <c:v>8000</c:v>
                </c:pt>
                <c:pt idx="8">
                  <c:v>9000</c:v>
                </c:pt>
                <c:pt idx="9">
                  <c:v>10000</c:v>
                </c:pt>
                <c:pt idx="10">
                  <c:v>11000</c:v>
                </c:pt>
                <c:pt idx="11">
                  <c:v>12000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9D-9846-9F7F-6E4AEAFD8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079368"/>
        <c:axId val="195148776"/>
      </c:lineChart>
      <c:catAx>
        <c:axId val="238079368"/>
        <c:scaling>
          <c:orientation val="minMax"/>
        </c:scaling>
        <c:delete val="0"/>
        <c:axPos val="b"/>
        <c:majorTickMark val="out"/>
        <c:minorTickMark val="none"/>
        <c:tickLblPos val="nextTo"/>
        <c:crossAx val="195148776"/>
        <c:crosses val="autoZero"/>
        <c:auto val="1"/>
        <c:lblAlgn val="ctr"/>
        <c:lblOffset val="100"/>
        <c:noMultiLvlLbl val="0"/>
      </c:catAx>
      <c:valAx>
        <c:axId val="195148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0793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8EEFA-FE60-0A41-A80A-DBDCA94C245F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A31497-94BE-C149-8F62-E09959F88637}">
      <dgm:prSet phldrT="[Text]"/>
      <dgm:spPr/>
      <dgm:t>
        <a:bodyPr/>
        <a:lstStyle/>
        <a:p>
          <a:r>
            <a:rPr lang="en-US" dirty="0"/>
            <a:t>Fast</a:t>
          </a:r>
        </a:p>
      </dgm:t>
    </dgm:pt>
    <dgm:pt modelId="{7E6D764E-ADC6-4B46-8250-4DF86A904739}" type="parTrans" cxnId="{D58DDC67-BACD-BC4D-B2DB-8BC8D7B62B41}">
      <dgm:prSet/>
      <dgm:spPr/>
      <dgm:t>
        <a:bodyPr/>
        <a:lstStyle/>
        <a:p>
          <a:endParaRPr lang="en-US"/>
        </a:p>
      </dgm:t>
    </dgm:pt>
    <dgm:pt modelId="{87E63EAC-7485-824B-ADF6-675BA103DBB9}" type="sibTrans" cxnId="{D58DDC67-BACD-BC4D-B2DB-8BC8D7B62B41}">
      <dgm:prSet/>
      <dgm:spPr/>
      <dgm:t>
        <a:bodyPr/>
        <a:lstStyle/>
        <a:p>
          <a:endParaRPr lang="en-US"/>
        </a:p>
      </dgm:t>
    </dgm:pt>
    <dgm:pt modelId="{C2993CC9-0803-7A4F-ABDE-F1F9FCE3A6FE}">
      <dgm:prSet phldrT="[Text]"/>
      <dgm:spPr/>
      <dgm:t>
        <a:bodyPr/>
        <a:lstStyle/>
        <a:p>
          <a:r>
            <a:rPr lang="en-US" dirty="0"/>
            <a:t>Cheap</a:t>
          </a:r>
        </a:p>
      </dgm:t>
    </dgm:pt>
    <dgm:pt modelId="{52190169-C28C-B04D-8267-7058B05AFC93}" type="parTrans" cxnId="{79E15327-1311-494B-A6A9-735461038742}">
      <dgm:prSet/>
      <dgm:spPr/>
      <dgm:t>
        <a:bodyPr/>
        <a:lstStyle/>
        <a:p>
          <a:endParaRPr lang="en-US"/>
        </a:p>
      </dgm:t>
    </dgm:pt>
    <dgm:pt modelId="{156DBC84-BCEF-1A4F-B7A5-BB287772DB0C}" type="sibTrans" cxnId="{79E15327-1311-494B-A6A9-735461038742}">
      <dgm:prSet/>
      <dgm:spPr/>
      <dgm:t>
        <a:bodyPr/>
        <a:lstStyle/>
        <a:p>
          <a:endParaRPr lang="en-US"/>
        </a:p>
      </dgm:t>
    </dgm:pt>
    <dgm:pt modelId="{B60C253D-11A1-7E41-94FB-269B0B82E640}">
      <dgm:prSet phldrT="[Text]"/>
      <dgm:spPr/>
      <dgm:t>
        <a:bodyPr/>
        <a:lstStyle/>
        <a:p>
          <a:r>
            <a:rPr lang="en-US" dirty="0"/>
            <a:t>Good</a:t>
          </a:r>
        </a:p>
      </dgm:t>
    </dgm:pt>
    <dgm:pt modelId="{28321B5D-91AA-F445-8B88-E682A2446527}" type="parTrans" cxnId="{4F5678AA-1C76-114E-A03C-0B57FB369369}">
      <dgm:prSet/>
      <dgm:spPr/>
      <dgm:t>
        <a:bodyPr/>
        <a:lstStyle/>
        <a:p>
          <a:endParaRPr lang="en-US"/>
        </a:p>
      </dgm:t>
    </dgm:pt>
    <dgm:pt modelId="{EC47E4D6-EE28-8C41-A3BD-36771B6898D5}" type="sibTrans" cxnId="{4F5678AA-1C76-114E-A03C-0B57FB369369}">
      <dgm:prSet/>
      <dgm:spPr/>
      <dgm:t>
        <a:bodyPr/>
        <a:lstStyle/>
        <a:p>
          <a:endParaRPr lang="en-US"/>
        </a:p>
      </dgm:t>
    </dgm:pt>
    <dgm:pt modelId="{C56A360A-3A58-ED4B-95DC-DE2542FDA6E7}" type="pres">
      <dgm:prSet presAssocID="{0408EEFA-FE60-0A41-A80A-DBDCA94C245F}" presName="Name0" presStyleCnt="0">
        <dgm:presLayoutVars>
          <dgm:dir/>
          <dgm:resizeHandles val="exact"/>
        </dgm:presLayoutVars>
      </dgm:prSet>
      <dgm:spPr/>
    </dgm:pt>
    <dgm:pt modelId="{343C8DE6-E211-1C4D-B463-9F23363FE3FB}" type="pres">
      <dgm:prSet presAssocID="{9FA31497-94BE-C149-8F62-E09959F88637}" presName="node" presStyleLbl="node1" presStyleIdx="0" presStyleCnt="3">
        <dgm:presLayoutVars>
          <dgm:bulletEnabled val="1"/>
        </dgm:presLayoutVars>
      </dgm:prSet>
      <dgm:spPr/>
    </dgm:pt>
    <dgm:pt modelId="{998D57C1-3387-834C-9038-434443A59954}" type="pres">
      <dgm:prSet presAssocID="{87E63EAC-7485-824B-ADF6-675BA103DBB9}" presName="sibTrans" presStyleLbl="sibTrans2D1" presStyleIdx="0" presStyleCnt="3"/>
      <dgm:spPr/>
    </dgm:pt>
    <dgm:pt modelId="{B4E647D6-DEF9-044C-A5F9-641467438D9C}" type="pres">
      <dgm:prSet presAssocID="{87E63EAC-7485-824B-ADF6-675BA103DBB9}" presName="connectorText" presStyleLbl="sibTrans2D1" presStyleIdx="0" presStyleCnt="3"/>
      <dgm:spPr/>
    </dgm:pt>
    <dgm:pt modelId="{0273ABAF-C58C-044F-BEC2-7AA04EC318BC}" type="pres">
      <dgm:prSet presAssocID="{C2993CC9-0803-7A4F-ABDE-F1F9FCE3A6FE}" presName="node" presStyleLbl="node1" presStyleIdx="1" presStyleCnt="3">
        <dgm:presLayoutVars>
          <dgm:bulletEnabled val="1"/>
        </dgm:presLayoutVars>
      </dgm:prSet>
      <dgm:spPr/>
    </dgm:pt>
    <dgm:pt modelId="{63CB0150-3D1B-904B-90E8-68178FD9FF02}" type="pres">
      <dgm:prSet presAssocID="{156DBC84-BCEF-1A4F-B7A5-BB287772DB0C}" presName="sibTrans" presStyleLbl="sibTrans2D1" presStyleIdx="1" presStyleCnt="3"/>
      <dgm:spPr/>
    </dgm:pt>
    <dgm:pt modelId="{48BF11AC-50FD-FE49-BE88-86A08A364940}" type="pres">
      <dgm:prSet presAssocID="{156DBC84-BCEF-1A4F-B7A5-BB287772DB0C}" presName="connectorText" presStyleLbl="sibTrans2D1" presStyleIdx="1" presStyleCnt="3"/>
      <dgm:spPr/>
    </dgm:pt>
    <dgm:pt modelId="{619B8625-63F2-7E44-8346-5FDF94A26B57}" type="pres">
      <dgm:prSet presAssocID="{B60C253D-11A1-7E41-94FB-269B0B82E640}" presName="node" presStyleLbl="node1" presStyleIdx="2" presStyleCnt="3">
        <dgm:presLayoutVars>
          <dgm:bulletEnabled val="1"/>
        </dgm:presLayoutVars>
      </dgm:prSet>
      <dgm:spPr/>
    </dgm:pt>
    <dgm:pt modelId="{CA821639-3459-5549-B5C5-D77A3F90BD8F}" type="pres">
      <dgm:prSet presAssocID="{EC47E4D6-EE28-8C41-A3BD-36771B6898D5}" presName="sibTrans" presStyleLbl="sibTrans2D1" presStyleIdx="2" presStyleCnt="3"/>
      <dgm:spPr/>
    </dgm:pt>
    <dgm:pt modelId="{91E64010-09DA-4944-9A81-E1044FD2C4B2}" type="pres">
      <dgm:prSet presAssocID="{EC47E4D6-EE28-8C41-A3BD-36771B6898D5}" presName="connectorText" presStyleLbl="sibTrans2D1" presStyleIdx="2" presStyleCnt="3"/>
      <dgm:spPr/>
    </dgm:pt>
  </dgm:ptLst>
  <dgm:cxnLst>
    <dgm:cxn modelId="{B4DE9413-006B-B548-80B0-3C802BEFAB16}" type="presOf" srcId="{9FA31497-94BE-C149-8F62-E09959F88637}" destId="{343C8DE6-E211-1C4D-B463-9F23363FE3FB}" srcOrd="0" destOrd="0" presId="urn:microsoft.com/office/officeart/2005/8/layout/cycle7"/>
    <dgm:cxn modelId="{79E15327-1311-494B-A6A9-735461038742}" srcId="{0408EEFA-FE60-0A41-A80A-DBDCA94C245F}" destId="{C2993CC9-0803-7A4F-ABDE-F1F9FCE3A6FE}" srcOrd="1" destOrd="0" parTransId="{52190169-C28C-B04D-8267-7058B05AFC93}" sibTransId="{156DBC84-BCEF-1A4F-B7A5-BB287772DB0C}"/>
    <dgm:cxn modelId="{2300FC2F-1106-294B-9483-8CDC19E8C491}" type="presOf" srcId="{B60C253D-11A1-7E41-94FB-269B0B82E640}" destId="{619B8625-63F2-7E44-8346-5FDF94A26B57}" srcOrd="0" destOrd="0" presId="urn:microsoft.com/office/officeart/2005/8/layout/cycle7"/>
    <dgm:cxn modelId="{7DF34154-F4DE-E844-B7F5-764EAC875E3A}" type="presOf" srcId="{C2993CC9-0803-7A4F-ABDE-F1F9FCE3A6FE}" destId="{0273ABAF-C58C-044F-BEC2-7AA04EC318BC}" srcOrd="0" destOrd="0" presId="urn:microsoft.com/office/officeart/2005/8/layout/cycle7"/>
    <dgm:cxn modelId="{78E81157-EAC5-6545-9082-72383244FA07}" type="presOf" srcId="{156DBC84-BCEF-1A4F-B7A5-BB287772DB0C}" destId="{48BF11AC-50FD-FE49-BE88-86A08A364940}" srcOrd="1" destOrd="0" presId="urn:microsoft.com/office/officeart/2005/8/layout/cycle7"/>
    <dgm:cxn modelId="{F49ED459-19E9-F54D-BF6E-3B620E6A0DA4}" type="presOf" srcId="{87E63EAC-7485-824B-ADF6-675BA103DBB9}" destId="{998D57C1-3387-834C-9038-434443A59954}" srcOrd="0" destOrd="0" presId="urn:microsoft.com/office/officeart/2005/8/layout/cycle7"/>
    <dgm:cxn modelId="{6D0A725C-42B1-CF4E-BC17-71D6D238C8C6}" type="presOf" srcId="{0408EEFA-FE60-0A41-A80A-DBDCA94C245F}" destId="{C56A360A-3A58-ED4B-95DC-DE2542FDA6E7}" srcOrd="0" destOrd="0" presId="urn:microsoft.com/office/officeart/2005/8/layout/cycle7"/>
    <dgm:cxn modelId="{D58DDC67-BACD-BC4D-B2DB-8BC8D7B62B41}" srcId="{0408EEFA-FE60-0A41-A80A-DBDCA94C245F}" destId="{9FA31497-94BE-C149-8F62-E09959F88637}" srcOrd="0" destOrd="0" parTransId="{7E6D764E-ADC6-4B46-8250-4DF86A904739}" sibTransId="{87E63EAC-7485-824B-ADF6-675BA103DBB9}"/>
    <dgm:cxn modelId="{F36E4B79-5393-7245-A6BA-2A1C87E8EAF6}" type="presOf" srcId="{EC47E4D6-EE28-8C41-A3BD-36771B6898D5}" destId="{CA821639-3459-5549-B5C5-D77A3F90BD8F}" srcOrd="0" destOrd="0" presId="urn:microsoft.com/office/officeart/2005/8/layout/cycle7"/>
    <dgm:cxn modelId="{BC997DA8-773A-8F40-88F4-C0D7F31A9C12}" type="presOf" srcId="{87E63EAC-7485-824B-ADF6-675BA103DBB9}" destId="{B4E647D6-DEF9-044C-A5F9-641467438D9C}" srcOrd="1" destOrd="0" presId="urn:microsoft.com/office/officeart/2005/8/layout/cycle7"/>
    <dgm:cxn modelId="{4F5678AA-1C76-114E-A03C-0B57FB369369}" srcId="{0408EEFA-FE60-0A41-A80A-DBDCA94C245F}" destId="{B60C253D-11A1-7E41-94FB-269B0B82E640}" srcOrd="2" destOrd="0" parTransId="{28321B5D-91AA-F445-8B88-E682A2446527}" sibTransId="{EC47E4D6-EE28-8C41-A3BD-36771B6898D5}"/>
    <dgm:cxn modelId="{8AC12FEF-1AFF-C845-B696-D6D33ABCDB5D}" type="presOf" srcId="{EC47E4D6-EE28-8C41-A3BD-36771B6898D5}" destId="{91E64010-09DA-4944-9A81-E1044FD2C4B2}" srcOrd="1" destOrd="0" presId="urn:microsoft.com/office/officeart/2005/8/layout/cycle7"/>
    <dgm:cxn modelId="{BA8939FA-DB5D-DF49-B109-E38011A0516B}" type="presOf" srcId="{156DBC84-BCEF-1A4F-B7A5-BB287772DB0C}" destId="{63CB0150-3D1B-904B-90E8-68178FD9FF02}" srcOrd="0" destOrd="0" presId="urn:microsoft.com/office/officeart/2005/8/layout/cycle7"/>
    <dgm:cxn modelId="{991CF317-74C2-2F45-B04E-A51AA22BE171}" type="presParOf" srcId="{C56A360A-3A58-ED4B-95DC-DE2542FDA6E7}" destId="{343C8DE6-E211-1C4D-B463-9F23363FE3FB}" srcOrd="0" destOrd="0" presId="urn:microsoft.com/office/officeart/2005/8/layout/cycle7"/>
    <dgm:cxn modelId="{0B41D281-E6A7-1B4A-AAB6-957938952CCF}" type="presParOf" srcId="{C56A360A-3A58-ED4B-95DC-DE2542FDA6E7}" destId="{998D57C1-3387-834C-9038-434443A59954}" srcOrd="1" destOrd="0" presId="urn:microsoft.com/office/officeart/2005/8/layout/cycle7"/>
    <dgm:cxn modelId="{6DF8E8DA-960C-1140-934D-BB10573885B9}" type="presParOf" srcId="{998D57C1-3387-834C-9038-434443A59954}" destId="{B4E647D6-DEF9-044C-A5F9-641467438D9C}" srcOrd="0" destOrd="0" presId="urn:microsoft.com/office/officeart/2005/8/layout/cycle7"/>
    <dgm:cxn modelId="{7F02F6BB-75E7-AE42-90FA-0784F13F7737}" type="presParOf" srcId="{C56A360A-3A58-ED4B-95DC-DE2542FDA6E7}" destId="{0273ABAF-C58C-044F-BEC2-7AA04EC318BC}" srcOrd="2" destOrd="0" presId="urn:microsoft.com/office/officeart/2005/8/layout/cycle7"/>
    <dgm:cxn modelId="{5B9F260F-1C11-FC4C-B16E-6C5D96EC19F5}" type="presParOf" srcId="{C56A360A-3A58-ED4B-95DC-DE2542FDA6E7}" destId="{63CB0150-3D1B-904B-90E8-68178FD9FF02}" srcOrd="3" destOrd="0" presId="urn:microsoft.com/office/officeart/2005/8/layout/cycle7"/>
    <dgm:cxn modelId="{382BE9BF-639E-0E4C-A0B7-27EBE39B9C6C}" type="presParOf" srcId="{63CB0150-3D1B-904B-90E8-68178FD9FF02}" destId="{48BF11AC-50FD-FE49-BE88-86A08A364940}" srcOrd="0" destOrd="0" presId="urn:microsoft.com/office/officeart/2005/8/layout/cycle7"/>
    <dgm:cxn modelId="{14C44CEF-C8B9-6B42-89A2-979317B39C5C}" type="presParOf" srcId="{C56A360A-3A58-ED4B-95DC-DE2542FDA6E7}" destId="{619B8625-63F2-7E44-8346-5FDF94A26B57}" srcOrd="4" destOrd="0" presId="urn:microsoft.com/office/officeart/2005/8/layout/cycle7"/>
    <dgm:cxn modelId="{E860B820-7FBC-AE41-819A-1ABDF152ABA7}" type="presParOf" srcId="{C56A360A-3A58-ED4B-95DC-DE2542FDA6E7}" destId="{CA821639-3459-5549-B5C5-D77A3F90BD8F}" srcOrd="5" destOrd="0" presId="urn:microsoft.com/office/officeart/2005/8/layout/cycle7"/>
    <dgm:cxn modelId="{D99041AB-B65C-724E-8168-489D05DC9BDA}" type="presParOf" srcId="{CA821639-3459-5549-B5C5-D77A3F90BD8F}" destId="{91E64010-09DA-4944-9A81-E1044FD2C4B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C8DE6-E211-1C4D-B463-9F23363FE3FB}">
      <dsp:nvSpPr>
        <dsp:cNvPr id="0" name=""/>
        <dsp:cNvSpPr/>
      </dsp:nvSpPr>
      <dsp:spPr>
        <a:xfrm>
          <a:off x="1995785" y="1179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Fast</a:t>
          </a:r>
        </a:p>
      </dsp:txBody>
      <dsp:txXfrm>
        <a:off x="2026603" y="31997"/>
        <a:ext cx="2042793" cy="990578"/>
      </dsp:txXfrm>
    </dsp:sp>
    <dsp:sp modelId="{998D57C1-3387-834C-9038-434443A59954}">
      <dsp:nvSpPr>
        <dsp:cNvPr id="0" name=""/>
        <dsp:cNvSpPr/>
      </dsp:nvSpPr>
      <dsp:spPr>
        <a:xfrm rot="3600000">
          <a:off x="3368523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479006" y="1921517"/>
        <a:ext cx="875480" cy="220965"/>
      </dsp:txXfrm>
    </dsp:sp>
    <dsp:sp modelId="{0273ABAF-C58C-044F-BEC2-7AA04EC318BC}">
      <dsp:nvSpPr>
        <dsp:cNvPr id="0" name=""/>
        <dsp:cNvSpPr/>
      </dsp:nvSpPr>
      <dsp:spPr>
        <a:xfrm>
          <a:off x="3733278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Cheap</a:t>
          </a:r>
        </a:p>
      </dsp:txBody>
      <dsp:txXfrm>
        <a:off x="3764096" y="3041423"/>
        <a:ext cx="2042793" cy="990578"/>
      </dsp:txXfrm>
    </dsp:sp>
    <dsp:sp modelId="{63CB0150-3D1B-904B-90E8-68178FD9FF02}">
      <dsp:nvSpPr>
        <dsp:cNvPr id="0" name=""/>
        <dsp:cNvSpPr/>
      </dsp:nvSpPr>
      <dsp:spPr>
        <a:xfrm rot="10800000">
          <a:off x="2499777" y="3352575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610259" y="3426230"/>
        <a:ext cx="875480" cy="220965"/>
      </dsp:txXfrm>
    </dsp:sp>
    <dsp:sp modelId="{619B8625-63F2-7E44-8346-5FDF94A26B57}">
      <dsp:nvSpPr>
        <dsp:cNvPr id="0" name=""/>
        <dsp:cNvSpPr/>
      </dsp:nvSpPr>
      <dsp:spPr>
        <a:xfrm>
          <a:off x="258291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Good</a:t>
          </a:r>
        </a:p>
      </dsp:txBody>
      <dsp:txXfrm>
        <a:off x="289109" y="3041423"/>
        <a:ext cx="2042793" cy="990578"/>
      </dsp:txXfrm>
    </dsp:sp>
    <dsp:sp modelId="{CA821639-3459-5549-B5C5-D77A3F90BD8F}">
      <dsp:nvSpPr>
        <dsp:cNvPr id="0" name=""/>
        <dsp:cNvSpPr/>
      </dsp:nvSpPr>
      <dsp:spPr>
        <a:xfrm rot="18000000">
          <a:off x="1631030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741513" y="1921517"/>
        <a:ext cx="875480" cy="220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333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/>
              <a:t>Answers: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1. Make a product or provide a service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Make money</a:t>
            </a:r>
          </a:p>
          <a:p>
            <a:pPr>
              <a:spcBef>
                <a:spcPts val="0"/>
              </a:spcBef>
              <a:buNone/>
            </a:pPr>
            <a:r>
              <a:rPr lang="en-US" dirty="0"/>
              <a:t>3. Any</a:t>
            </a:r>
            <a:r>
              <a:rPr lang="en-US" baseline="0" dirty="0"/>
              <a:t> example is fine</a:t>
            </a:r>
          </a:p>
          <a:p>
            <a:pPr>
              <a:spcBef>
                <a:spcPts val="0"/>
              </a:spcBef>
              <a:buNone/>
            </a:pPr>
            <a:r>
              <a:rPr lang="en-US" baseline="0" dirty="0"/>
              <a:t>4. Low cost provider and Differentiator </a:t>
            </a:r>
            <a:endParaRPr dirty="0"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25F4-96EB-4213-AFAE-390EB3FB0644}" type="datetime1">
              <a:rPr lang="en-US" smtClean="0"/>
              <a:pPr/>
              <a:t>10/31/24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AB45-60AC-48CE-8F9E-28139772CE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86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5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3998" cy="8628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4399" y="-228600"/>
            <a:ext cx="10058399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143000" y="3886200"/>
            <a:ext cx="7467600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Mr. Jeffrey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Coppola, RWDC</a:t>
            </a: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548106" y="2133600"/>
            <a:ext cx="7681494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The Innovation Engine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548106" y="3048000"/>
            <a:ext cx="70866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usiness Plan</a:t>
            </a:r>
            <a:b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(Waterfall) Method</a:t>
            </a:r>
          </a:p>
          <a:p>
            <a:pPr marL="0" indent="0" algn="ctr">
              <a:buNone/>
            </a:pPr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AB45-60AC-48CE-8F9E-28139772CED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65288"/>
            <a:ext cx="659765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696075" y="1651000"/>
            <a:ext cx="2447925" cy="480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sz="1800" dirty="0"/>
              <a:t>Good for linear tasks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Not much room to improve on task efficiency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Tasks are not easily done at the same time</a:t>
            </a:r>
          </a:p>
          <a:p>
            <a:pPr marL="45720" indent="0">
              <a:buFont typeface="Arial" charset="0"/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6779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Gantt Chart</a:t>
            </a:r>
          </a:p>
          <a:p>
            <a:pPr marL="0" indent="0" algn="ctr">
              <a:buNone/>
            </a:pPr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AB45-60AC-48CE-8F9E-28139772CED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696075" y="1651000"/>
            <a:ext cx="2447925" cy="480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sz="1800" dirty="0"/>
              <a:t>Tasks can be shown to occur at the same time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Shows the tasks easily from the start time to the finish time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Good for organizing a large project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Does not show detail on how tasks are related to each other well</a:t>
            </a:r>
          </a:p>
          <a:p>
            <a:pPr marL="45720" indent="0">
              <a:buFont typeface="Arial" charset="0"/>
              <a:buNone/>
              <a:defRPr/>
            </a:pP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" y="1651000"/>
            <a:ext cx="6625604" cy="39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Gantt Chart</a:t>
            </a:r>
          </a:p>
          <a:p>
            <a:pPr marL="0" indent="0" algn="ctr">
              <a:buNone/>
            </a:pPr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AB45-60AC-48CE-8F9E-28139772CED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AC3A6-2A51-225F-4164-30898E73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" y="1647644"/>
            <a:ext cx="9070428" cy="52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5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4399" y="-228600"/>
            <a:ext cx="10058399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143000" y="3886200"/>
            <a:ext cx="7467600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Mr. Jeffrey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Coppola, RWDC</a:t>
            </a: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548106" y="2133600"/>
            <a:ext cx="7681494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The Innovation Engine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548106" y="3048000"/>
            <a:ext cx="70866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15.2 </a:t>
            </a:r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</a:rPr>
              <a:t>Calculating Costs, Profits, and Slack Time</a:t>
            </a:r>
            <a:br>
              <a:rPr lang="en-US" sz="24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410204" cy="5493569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Calculating your Costs</a:t>
            </a:r>
            <a:endParaRPr lang="en-US" sz="2400" dirty="0"/>
          </a:p>
          <a:p>
            <a:r>
              <a:rPr lang="en-US" sz="1600" dirty="0"/>
              <a:t>Understand Fixed Costs</a:t>
            </a:r>
          </a:p>
          <a:p>
            <a:r>
              <a:rPr lang="en-US" sz="1600" dirty="0"/>
              <a:t>Calculate Variable Costs</a:t>
            </a:r>
          </a:p>
          <a:p>
            <a:r>
              <a:rPr lang="en-US" sz="1600" dirty="0"/>
              <a:t>Analyze your costs</a:t>
            </a:r>
          </a:p>
          <a:p>
            <a:pPr lvl="1"/>
            <a:r>
              <a:rPr lang="en-US" sz="1600" dirty="0"/>
              <a:t>Look at the cost per delivery</a:t>
            </a:r>
          </a:p>
          <a:p>
            <a:pPr lvl="1"/>
            <a:r>
              <a:rPr lang="en-US" sz="1600" dirty="0"/>
              <a:t>Look at your operating costs</a:t>
            </a:r>
          </a:p>
          <a:p>
            <a:pPr lvl="1"/>
            <a:r>
              <a:rPr lang="en-US" sz="1600" dirty="0"/>
              <a:t>Decide if your design cost effective.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9708"/>
            <a:ext cx="9143999" cy="27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9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410204" cy="5493569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Fixed Costs</a:t>
            </a:r>
            <a:endParaRPr lang="en-US" sz="2400" dirty="0"/>
          </a:p>
          <a:p>
            <a:pPr>
              <a:buNone/>
            </a:pPr>
            <a:r>
              <a:rPr lang="en-US" sz="1600" dirty="0"/>
              <a:t>The cost required to design and assemble the entire system</a:t>
            </a:r>
          </a:p>
          <a:p>
            <a:pPr lvl="1"/>
            <a:r>
              <a:rPr lang="en-US" sz="1600" dirty="0"/>
              <a:t>Initial systems costs.</a:t>
            </a:r>
          </a:p>
          <a:p>
            <a:pPr lvl="1"/>
            <a:r>
              <a:rPr lang="en-US" sz="1600" dirty="0"/>
              <a:t>The cost of the components of the air vehicle</a:t>
            </a:r>
          </a:p>
          <a:p>
            <a:pPr lvl="2"/>
            <a:r>
              <a:rPr lang="en-US" sz="1600" dirty="0"/>
              <a:t>Parts of the aircraft</a:t>
            </a:r>
          </a:p>
          <a:p>
            <a:pPr lvl="1"/>
            <a:r>
              <a:rPr lang="en-US" sz="1600" dirty="0"/>
              <a:t>Components of the ground station</a:t>
            </a:r>
          </a:p>
          <a:p>
            <a:pPr lvl="2"/>
            <a:r>
              <a:rPr lang="en-US" sz="1600" dirty="0"/>
              <a:t>GPS</a:t>
            </a:r>
          </a:p>
          <a:p>
            <a:pPr lvl="2"/>
            <a:r>
              <a:rPr lang="en-US" sz="1600" dirty="0"/>
              <a:t>RC controls</a:t>
            </a:r>
          </a:p>
          <a:p>
            <a:pPr lvl="1"/>
            <a:r>
              <a:rPr lang="en-US" sz="1600" dirty="0"/>
              <a:t>Support equipment</a:t>
            </a:r>
          </a:p>
          <a:p>
            <a:pPr>
              <a:buNone/>
            </a:pPr>
            <a:r>
              <a:rPr lang="en-US" sz="1600" dirty="0"/>
              <a:t>Fixed costs do not change once you have purchased your system.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b="1" dirty="0"/>
              <a:t>Fixed Costs</a:t>
            </a:r>
            <a:r>
              <a:rPr lang="en-US" sz="1600" dirty="0"/>
              <a:t> =Air Frame Costs + Sensor Costs + Command Control Communications Costs+ Support Equipment Costs</a:t>
            </a:r>
          </a:p>
          <a:p>
            <a:pPr>
              <a:buNone/>
            </a:pPr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34264" y="898624"/>
            <a:ext cx="8667134" cy="54935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Variable (Operating) Costs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lang="en-US" sz="1600" dirty="0"/>
              <a:t>To find the variable cost for the day you must determine the following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1600" dirty="0"/>
              <a:t>How long will the aircraft be flying the mission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1600" dirty="0"/>
              <a:t>What are the fuel requirements for each flight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1600" dirty="0"/>
              <a:t>How much fuel will you need to fly each flight </a:t>
            </a:r>
          </a:p>
          <a:p>
            <a:pPr marL="2032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endParaRPr lang="en-US" sz="1600" dirty="0"/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1600" b="1" dirty="0"/>
              <a:t>Daily Fuel costs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r>
              <a:rPr lang="en-US" sz="1600" dirty="0"/>
              <a:t>Number of flight hours needed for the mission X Fuel consumption per hour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endParaRPr lang="en-US" sz="1600" dirty="0"/>
          </a:p>
          <a:p>
            <a:pPr marL="342900" lvl="0" indent="-1397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pPr>
            <a:r>
              <a:rPr lang="en-US" sz="1600" b="1" dirty="0"/>
              <a:t>Daily Cost of Personnel </a:t>
            </a:r>
          </a:p>
          <a:p>
            <a:pPr marL="342900" lvl="0" indent="-139700">
              <a:spcBef>
                <a:spcPts val="640"/>
              </a:spcBef>
              <a:buClr>
                <a:schemeClr val="dk1"/>
              </a:buClr>
              <a:defRPr/>
            </a:pPr>
            <a:r>
              <a:rPr lang="en-US" sz="1600" dirty="0"/>
              <a:t>Total Personnel per hour cost</a:t>
            </a:r>
          </a:p>
          <a:p>
            <a:pPr marL="342900" lvl="0" indent="-139700">
              <a:spcBef>
                <a:spcPts val="640"/>
              </a:spcBef>
              <a:buClr>
                <a:schemeClr val="dk1"/>
              </a:buClr>
              <a:defRPr/>
            </a:pP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34264" y="898624"/>
            <a:ext cx="8667134" cy="54935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Variable (Operating</a:t>
            </a:r>
            <a:r>
              <a:rPr lang="en-US" sz="2400" b="1" dirty="0"/>
              <a:t>)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Costs Continued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cost required to operate the vehicle 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Variable Costs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operating costs) are the second component involved in calculating your costs.</a:t>
            </a: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lang="en-US" sz="1600" noProof="0" dirty="0"/>
              <a:t>The Variable </a:t>
            </a:r>
            <a:r>
              <a:rPr lang="en-US" sz="1600" dirty="0"/>
              <a:t>Costs are costs for operating your system for a given day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Costs of operating your system</a:t>
            </a:r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Consumables- Fuel</a:t>
            </a:r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endParaRPr lang="en-US" sz="1600" b="1" dirty="0"/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r>
              <a:rPr lang="en-US" sz="1600" b="1" dirty="0"/>
              <a:t>Operating costs </a:t>
            </a:r>
            <a:r>
              <a:rPr lang="en-US" sz="1600" dirty="0"/>
              <a:t>= Cost of Fuel for each of the missions</a:t>
            </a:r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endParaRPr lang="en-US" sz="1600" dirty="0"/>
          </a:p>
          <a:p>
            <a:pPr marL="742950" marR="0" lvl="1" indent="-10795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Tx/>
              <a:tabLst/>
              <a:defRPr/>
            </a:pPr>
            <a:endParaRPr lang="en-US" sz="1600" dirty="0"/>
          </a:p>
          <a:p>
            <a:pPr marL="742950" indent="-107950">
              <a:spcBef>
                <a:spcPts val="560"/>
              </a:spcBef>
              <a:buClr>
                <a:schemeClr val="dk1"/>
              </a:buClr>
              <a:defRPr/>
            </a:pP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5108"/>
            <a:ext cx="8446076" cy="622102"/>
          </a:xfrm>
        </p:spPr>
        <p:txBody>
          <a:bodyPr/>
          <a:lstStyle/>
          <a:p>
            <a:pPr algn="l"/>
            <a:r>
              <a:rPr lang="en-US" sz="2400" b="1" dirty="0">
                <a:latin typeface="Calibri"/>
                <a:cs typeface="Calibri"/>
              </a:rPr>
              <a:t>Mission Performance Assessment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968199"/>
              </p:ext>
            </p:extLst>
          </p:nvPr>
        </p:nvGraphicFramePr>
        <p:xfrm>
          <a:off x="565438" y="3582104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Opportunity</a:t>
                      </a:r>
                      <a:r>
                        <a:rPr lang="en-US" baseline="0" dirty="0"/>
                        <a:t> Characteristics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 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During active 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 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 Possible 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Fuel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Speed of flight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Ease of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  <a:r>
                        <a:rPr lang="en-US" baseline="0" dirty="0"/>
                        <a:t> Variables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30142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Rank 1-5, 5 being best.</a:t>
            </a:r>
          </a:p>
          <a:p>
            <a:r>
              <a:rPr lang="en-US" dirty="0"/>
              <a:t>High total = Desirable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B0760-5265-3A31-9F01-E6D676D74FD8}"/>
              </a:ext>
            </a:extLst>
          </p:cNvPr>
          <p:cNvSpPr txBox="1"/>
          <p:nvPr/>
        </p:nvSpPr>
        <p:spPr>
          <a:xfrm>
            <a:off x="565438" y="1601808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create a chart to evaluate the performance of your UAS in various areas. While the measurements for performance may be different for each area of performance you can give a 1-5 ranking for each variable based on the quality. You can then combine these scores to determine the overall quality of each design based on multiple measures of performance.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Affairs/ Communications Plan</a:t>
            </a:r>
            <a:endParaRPr lang="en-US" sz="2400" b="1" dirty="0">
              <a:latin typeface="+mj-lt"/>
            </a:endParaRPr>
          </a:p>
          <a:p>
            <a:pPr marL="20320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year teams will need to have a Public Affairs/communications plan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target audience will be a government agency who are unsure if UAS’s should be used for wildfire mitigation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Teams should explain the value of the support they are providing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Audience may not have a technical background, will not have a background in wildfires and will have limited time to consider the proposal</a:t>
            </a:r>
          </a:p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This is 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how your teams UAS communicates using C3 equipment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709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600200" y="1428054"/>
            <a:ext cx="7391399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735912" y="914400"/>
            <a:ext cx="840808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35912" y="1622286"/>
            <a:ext cx="8255687" cy="4407032"/>
          </a:xfrm>
        </p:spPr>
        <p:txBody>
          <a:bodyPr/>
          <a:lstStyle/>
          <a:p>
            <a:pPr marL="203200" lvl="0" indent="0"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to business plan</a:t>
            </a:r>
          </a:p>
          <a:p>
            <a:pPr marL="203200" lvl="0" indent="0">
              <a:buNone/>
            </a:pPr>
            <a:endParaRPr lang="en-US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What is a Business?</a:t>
            </a:r>
          </a:p>
          <a:p>
            <a:r>
              <a:rPr lang="en-US" sz="1800" dirty="0"/>
              <a:t>What is a Business Case?</a:t>
            </a:r>
          </a:p>
          <a:p>
            <a:r>
              <a:rPr lang="en-US" sz="1800" dirty="0"/>
              <a:t>What is a Slack Time?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783" y="914400"/>
            <a:ext cx="4102217" cy="284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83" y="3754935"/>
            <a:ext cx="4102217" cy="31030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 Affairs/ Communications Plan</a:t>
            </a:r>
            <a:endParaRPr lang="en-US" sz="2400" b="1" dirty="0">
              <a:latin typeface="+mj-lt"/>
            </a:endParaRPr>
          </a:p>
          <a:p>
            <a:pPr marL="20320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 will need to have a plan that includes the following elements: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Relations Strategy Template.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provide background on the importance of wildfires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difficulties getting support from the public for using a UAS to assist with supplies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 who are in your target audience and how you plan to reach them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tools used to convey the message</a:t>
            </a:r>
          </a:p>
          <a:p>
            <a:pPr lvl="2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info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graphic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Social media posts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295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Strategic Communications Plan</a:t>
            </a:r>
            <a:endParaRPr lang="en-US" sz="2400" b="1" dirty="0">
              <a:latin typeface="+mj-lt"/>
            </a:endParaRPr>
          </a:p>
          <a:p>
            <a:r>
              <a:rPr lang="en-US" sz="1800" dirty="0"/>
              <a:t>Teams describes the strategy they have for their communications plan</a:t>
            </a:r>
          </a:p>
          <a:p>
            <a:r>
              <a:rPr lang="en-US" sz="1800" dirty="0"/>
              <a:t>What information was used to communicate </a:t>
            </a:r>
          </a:p>
          <a:p>
            <a:r>
              <a:rPr lang="en-US" sz="1800" dirty="0"/>
              <a:t>How is the information used important</a:t>
            </a:r>
          </a:p>
          <a:p>
            <a:pPr lvl="1"/>
            <a:r>
              <a:rPr lang="en-US" sz="1800" dirty="0"/>
              <a:t>Did you give enough background on wildfire mitigation?</a:t>
            </a:r>
          </a:p>
          <a:p>
            <a:pPr lvl="1"/>
            <a:r>
              <a:rPr lang="en-US" sz="1800" dirty="0"/>
              <a:t>Is it clear how your design can be useful</a:t>
            </a:r>
          </a:p>
          <a:p>
            <a:pPr lvl="1"/>
            <a:r>
              <a:rPr lang="en-US" sz="1800" dirty="0"/>
              <a:t>Why is you design the best</a:t>
            </a:r>
          </a:p>
          <a:p>
            <a:pPr lvl="1"/>
            <a:r>
              <a:rPr lang="en-US" sz="1800" dirty="0"/>
              <a:t>Is it cost effective?</a:t>
            </a:r>
          </a:p>
          <a:p>
            <a:pPr lvl="1"/>
            <a:r>
              <a:rPr lang="en-US" sz="1800" dirty="0"/>
              <a:t>Will your communication plan be understood?</a:t>
            </a:r>
          </a:p>
          <a:p>
            <a:r>
              <a:rPr lang="en-US" sz="1800" dirty="0"/>
              <a:t>It will be important here to show the thought process for the communication plan</a:t>
            </a:r>
          </a:p>
          <a:p>
            <a:pPr marL="20320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314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Infographics</a:t>
            </a:r>
            <a:endParaRPr lang="en-US" sz="2400" b="1" dirty="0">
              <a:latin typeface="+mj-lt"/>
            </a:endParaRPr>
          </a:p>
          <a:p>
            <a:pPr marL="203200" indent="0">
              <a:buNone/>
            </a:pPr>
            <a:r>
              <a:rPr lang="en-US" sz="1800" dirty="0"/>
              <a:t>Use images and pictures to describe a lot of information and concepts quickly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028" name="Picture 4" descr="What is an Infographic? Infographic Examples &amp; Advantages | SPINX Digital">
            <a:extLst>
              <a:ext uri="{FF2B5EF4-FFF2-40B4-BE49-F238E27FC236}">
                <a16:creationId xmlns:a16="http://schemas.microsoft.com/office/drawing/2014/main" id="{4F52A641-9973-0450-6B04-860D8EB3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9602"/>
            <a:ext cx="9144000" cy="50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1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Infographics</a:t>
            </a:r>
            <a:endParaRPr lang="en-US" sz="2400" b="1" dirty="0">
              <a:latin typeface="+mj-lt"/>
            </a:endParaRPr>
          </a:p>
          <a:p>
            <a:pPr marL="203200" indent="0">
              <a:buNone/>
            </a:pPr>
            <a:r>
              <a:rPr lang="en-US" sz="1800" dirty="0"/>
              <a:t>Can organize information so that multiple variables can be assessed in a short amount of time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 descr="infographic design example">
            <a:extLst>
              <a:ext uri="{FF2B5EF4-FFF2-40B4-BE49-F238E27FC236}">
                <a16:creationId xmlns:a16="http://schemas.microsoft.com/office/drawing/2014/main" id="{83800233-68CC-E14D-7A5F-349897E1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" y="2185167"/>
            <a:ext cx="9144000" cy="43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48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Infographics</a:t>
            </a:r>
            <a:endParaRPr lang="en-US" sz="2400" b="1" dirty="0">
              <a:latin typeface="+mj-lt"/>
            </a:endParaRPr>
          </a:p>
          <a:p>
            <a:r>
              <a:rPr lang="en-US" sz="1800" dirty="0"/>
              <a:t>Teams will need to include an infographic that explains their design</a:t>
            </a:r>
          </a:p>
          <a:p>
            <a:r>
              <a:rPr lang="en-US" sz="1800" dirty="0"/>
              <a:t>The infographic should be able to explain the importance of wildfire mitigation and how the UAS designed will be useful</a:t>
            </a:r>
          </a:p>
          <a:p>
            <a:r>
              <a:rPr lang="en-US" sz="1800" dirty="0"/>
              <a:t>Keep in mind the information on the infographic should be simple enough to be understood in a short amount of time</a:t>
            </a:r>
          </a:p>
          <a:p>
            <a:pPr lvl="1"/>
            <a:r>
              <a:rPr lang="en-US" sz="1800" dirty="0"/>
              <a:t>If teams use the infographic in their presentations make sure to give enough time for judges to understand what is being communicated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48257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Other Communication</a:t>
            </a:r>
            <a:endParaRPr lang="en-US" sz="2400" b="1" dirty="0">
              <a:latin typeface="+mj-lt"/>
            </a:endParaRPr>
          </a:p>
          <a:p>
            <a:pPr marL="203200" indent="0">
              <a:buNone/>
            </a:pPr>
            <a:r>
              <a:rPr lang="en-US" sz="1800" dirty="0"/>
              <a:t>The communication can be a very short written communication to include in the communication plan. It is like an elevator pitch (30-60 seconds) and may be used with the infographic to add some additional information.</a:t>
            </a:r>
          </a:p>
        </p:txBody>
      </p:sp>
      <p:pic>
        <p:nvPicPr>
          <p:cNvPr id="4098" name="Picture 2" descr="Elevator Pitch Guide: The Essentials to Elevator Pitch Presentations -  SlideModel">
            <a:extLst>
              <a:ext uri="{FF2B5EF4-FFF2-40B4-BE49-F238E27FC236}">
                <a16:creationId xmlns:a16="http://schemas.microsoft.com/office/drawing/2014/main" id="{41F06837-D731-4F49-704A-CD1C13A9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71" y="2551837"/>
            <a:ext cx="4181418" cy="22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70BB6-FE31-EF30-0623-75D8559BD5EC}"/>
              </a:ext>
            </a:extLst>
          </p:cNvPr>
          <p:cNvSpPr txBox="1"/>
          <p:nvPr/>
        </p:nvSpPr>
        <p:spPr>
          <a:xfrm>
            <a:off x="238097" y="2551837"/>
            <a:ext cx="4598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Pitch to go with the infographic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could be a social media post.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Should help anyone understand the infographic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Gives context to let people know what is being communicated</a:t>
            </a:r>
          </a:p>
        </p:txBody>
      </p:sp>
    </p:spTree>
    <p:extLst>
      <p:ext uri="{BB962C8B-B14F-4D97-AF65-F5344CB8AC3E}">
        <p14:creationId xmlns:p14="http://schemas.microsoft.com/office/powerpoint/2010/main" val="2324431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57200" y="879276"/>
            <a:ext cx="8229600" cy="5246887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What is an Executive Summary?</a:t>
            </a:r>
            <a:endParaRPr lang="en-US" dirty="0"/>
          </a:p>
          <a:p>
            <a:r>
              <a:rPr lang="en-US" sz="2000" b="1" dirty="0"/>
              <a:t>Similar to an Abstract used in scientific research</a:t>
            </a:r>
          </a:p>
          <a:p>
            <a:pPr lvl="1"/>
            <a:r>
              <a:rPr lang="en-US" sz="1800" b="1" dirty="0"/>
              <a:t>Gives an overview of everything in the entire paper in one page or less</a:t>
            </a:r>
          </a:p>
          <a:p>
            <a:pPr lvl="1"/>
            <a:r>
              <a:rPr lang="en-US" sz="1800" b="1" dirty="0"/>
              <a:t>Should not be very technical</a:t>
            </a:r>
          </a:p>
          <a:p>
            <a:pPr lvl="1"/>
            <a:r>
              <a:rPr lang="en-US" sz="1800" b="1" dirty="0"/>
              <a:t>Typically Written at the end</a:t>
            </a:r>
          </a:p>
          <a:p>
            <a:pPr lvl="1"/>
            <a:r>
              <a:rPr lang="en-US" sz="1800" b="1" dirty="0"/>
              <a:t>May have some broad description of financial plan</a:t>
            </a:r>
          </a:p>
          <a:p>
            <a:pPr lvl="1"/>
            <a:r>
              <a:rPr lang="en-US" sz="1800" b="1" dirty="0"/>
              <a:t>Make sure to include a brief description what the mission is or what the goal of your project</a:t>
            </a:r>
          </a:p>
          <a:p>
            <a:pPr lvl="1"/>
            <a:r>
              <a:rPr lang="en-US" sz="1800" b="1" dirty="0"/>
              <a:t>Maximum of one page</a:t>
            </a:r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8969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57200" y="879276"/>
            <a:ext cx="8229600" cy="5246887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What is an Executive Summary used for?</a:t>
            </a:r>
            <a:endParaRPr lang="en-US" dirty="0"/>
          </a:p>
          <a:p>
            <a:r>
              <a:rPr lang="en-US" sz="1800" b="1" dirty="0"/>
              <a:t>An Executive summary is used by high level Executives to briefly learn enough about a project to decide on it</a:t>
            </a:r>
          </a:p>
          <a:p>
            <a:r>
              <a:rPr lang="en-US" sz="1800" b="1" dirty="0"/>
              <a:t>Frequently in business it is used to determine if a company will move forward with a project</a:t>
            </a:r>
          </a:p>
          <a:p>
            <a:r>
              <a:rPr lang="en-US" sz="1800" b="1" dirty="0"/>
              <a:t>If the summary does not clearly explain what the mission is and how you plan to address, it with the results they will not move forward with it.</a:t>
            </a:r>
          </a:p>
          <a:p>
            <a:r>
              <a:rPr lang="en-US" sz="1800" b="1" dirty="0"/>
              <a:t>If the summary is approved the business may look at the additional details of the plan</a:t>
            </a:r>
          </a:p>
          <a:p>
            <a:r>
              <a:rPr lang="en-US" sz="1800" b="1" dirty="0"/>
              <a:t>People reading the summaries frequently do not have time to read every page of a report and sometimes even read about the project before the summary</a:t>
            </a:r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3587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57200" y="879276"/>
            <a:ext cx="8229600" cy="5246887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Why is the Executive Summary important?</a:t>
            </a:r>
            <a:endParaRPr lang="en-US" dirty="0"/>
          </a:p>
          <a:p>
            <a:r>
              <a:rPr lang="en-US" sz="2000" b="1" dirty="0"/>
              <a:t>Will act as a tie breaker when teams scores are tied</a:t>
            </a:r>
          </a:p>
          <a:p>
            <a:r>
              <a:rPr lang="en-US" sz="2000" b="1" dirty="0"/>
              <a:t>Make sure to leave enough time to do a good job writing the executive summary at the end</a:t>
            </a:r>
          </a:p>
          <a:p>
            <a:r>
              <a:rPr lang="en-US" sz="2000" b="1" dirty="0"/>
              <a:t>Regularly the executive summary is used to determine what team moves on to the next level of the competition</a:t>
            </a:r>
          </a:p>
          <a:p>
            <a:r>
              <a:rPr lang="en-US" sz="2000" b="1" dirty="0"/>
              <a:t>This is the most difficult section of the paper because you need to give a lot of detail in very few words</a:t>
            </a:r>
          </a:p>
          <a:p>
            <a:endParaRPr lang="en-US" sz="2000" b="1" dirty="0"/>
          </a:p>
          <a:p>
            <a:r>
              <a:rPr lang="en-US" sz="2000" b="1" dirty="0"/>
              <a:t>Do Not Skip this section!</a:t>
            </a:r>
          </a:p>
          <a:p>
            <a:endParaRPr lang="en-US" sz="20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56933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2808-D33F-D8F3-E130-7F3888D3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EFF1-4FDE-C4DB-AE02-3018DE7F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03200" indent="0" algn="ctr">
              <a:buNone/>
            </a:pPr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8636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600200" y="1428054"/>
            <a:ext cx="7391399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1163214" y="914400"/>
            <a:ext cx="798078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163215" y="1622286"/>
            <a:ext cx="7828384" cy="440703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libri"/>
                <a:cs typeface="Calibri"/>
              </a:rPr>
              <a:t>What is a Business?</a:t>
            </a:r>
          </a:p>
          <a:p>
            <a:pPr indent="-342900"/>
            <a:r>
              <a:rPr lang="en-US" sz="2000" dirty="0"/>
              <a:t>What is the purpose of a business?</a:t>
            </a:r>
          </a:p>
          <a:p>
            <a:pPr lvl="1" indent="-342900"/>
            <a:r>
              <a:rPr lang="en-US" sz="2000" dirty="0"/>
              <a:t>To make money</a:t>
            </a:r>
          </a:p>
          <a:p>
            <a:pPr indent="-342900"/>
            <a:r>
              <a:rPr lang="en-US" sz="2000" dirty="0"/>
              <a:t>What are the 2 major types of business?</a:t>
            </a:r>
          </a:p>
          <a:p>
            <a:pPr lvl="1" indent="-342900"/>
            <a:r>
              <a:rPr lang="en-US" sz="2000" dirty="0"/>
              <a:t>Sell a Product</a:t>
            </a:r>
          </a:p>
          <a:p>
            <a:pPr lvl="1" indent="-342900"/>
            <a:r>
              <a:rPr lang="en-US" sz="2000" dirty="0"/>
              <a:t>Provide a Service</a:t>
            </a:r>
          </a:p>
          <a:p>
            <a:pPr indent="-342900"/>
            <a:r>
              <a:rPr lang="en-US" sz="2000" dirty="0"/>
              <a:t>What are the 2 major strategies for business?</a:t>
            </a:r>
          </a:p>
          <a:p>
            <a:pPr lvl="1" indent="-342900"/>
            <a:r>
              <a:rPr lang="en-US" sz="2000" dirty="0"/>
              <a:t>Low-Cost provider</a:t>
            </a:r>
          </a:p>
          <a:p>
            <a:pPr lvl="1" indent="-342900"/>
            <a:r>
              <a:rPr lang="en-US" sz="2000" dirty="0"/>
              <a:t>Differentiator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7"/>
            <a:ext cx="8229600" cy="1143000"/>
          </a:xfrm>
        </p:spPr>
        <p:txBody>
          <a:bodyPr/>
          <a:lstStyle/>
          <a:p>
            <a:r>
              <a:rPr lang="en-US" sz="2400" b="1" dirty="0">
                <a:latin typeface="Calibri"/>
                <a:cs typeface="Calibri"/>
              </a:rPr>
              <a:t>Your business should only have 2 of the following characteristics.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232444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600200" y="1428054"/>
            <a:ext cx="7391399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961432" y="914400"/>
            <a:ext cx="8182567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What is a Business Case?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961433" y="1622286"/>
            <a:ext cx="7513421" cy="4407032"/>
          </a:xfrm>
        </p:spPr>
        <p:txBody>
          <a:bodyPr/>
          <a:lstStyle/>
          <a:p>
            <a:pPr indent="-342900">
              <a:buAutoNum type="arabicPeriod"/>
            </a:pPr>
            <a:r>
              <a:rPr lang="en-US" sz="1800" dirty="0"/>
              <a:t>Provides the rationale for the development of a product or service.</a:t>
            </a:r>
          </a:p>
          <a:p>
            <a:pPr lvl="1" indent="-342900"/>
            <a:r>
              <a:rPr lang="en-US" sz="1800" dirty="0"/>
              <a:t>Why are you making a business?</a:t>
            </a:r>
          </a:p>
          <a:p>
            <a:pPr indent="-342900">
              <a:buAutoNum type="arabicPeriod"/>
            </a:pPr>
            <a:r>
              <a:rPr lang="en-US" sz="1800" dirty="0"/>
              <a:t>Explains how the project will produce a </a:t>
            </a:r>
            <a:r>
              <a:rPr lang="en-US" sz="1800" b="1" dirty="0"/>
              <a:t>Return on Investment</a:t>
            </a:r>
            <a:r>
              <a:rPr lang="en-US" sz="1800" dirty="0"/>
              <a:t> (ROI)</a:t>
            </a:r>
          </a:p>
          <a:p>
            <a:pPr lvl="1" indent="-342900"/>
            <a:r>
              <a:rPr lang="en-US" sz="1800" dirty="0"/>
              <a:t>What is in it for me (for the person paying for it)?</a:t>
            </a:r>
          </a:p>
          <a:p>
            <a:pPr indent="-342900">
              <a:buAutoNum type="arabicPeriod"/>
            </a:pPr>
            <a:r>
              <a:rPr lang="en-US" sz="1800" dirty="0"/>
              <a:t>Outlines the overall feasibility and risks.</a:t>
            </a:r>
          </a:p>
          <a:p>
            <a:pPr lvl="1" indent="-342900"/>
            <a:r>
              <a:rPr lang="en-US" sz="1800" dirty="0"/>
              <a:t>Can your plan work?</a:t>
            </a:r>
          </a:p>
          <a:p>
            <a:pPr lvl="1" indent="-342900"/>
            <a:r>
              <a:rPr lang="en-US" sz="1800" dirty="0"/>
              <a:t>What problems might prevent your plan from working?</a:t>
            </a:r>
          </a:p>
          <a:p>
            <a:pPr indent="-342900">
              <a:buAutoNum type="arabicPeriod"/>
            </a:pPr>
            <a:r>
              <a:rPr lang="en-US" sz="1800" dirty="0"/>
              <a:t>Provides the overall scope, timeframe, and funding requirements</a:t>
            </a:r>
          </a:p>
          <a:p>
            <a:pPr lvl="1" indent="-342900"/>
            <a:r>
              <a:rPr lang="en-US" sz="1800" dirty="0"/>
              <a:t>How much will it cost? How long will it take? How will you get the money to start?</a:t>
            </a:r>
          </a:p>
          <a:p>
            <a:pPr lvl="1" indent="-342900"/>
            <a:endParaRPr lang="en-US" sz="1600" dirty="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600200" y="1428054"/>
            <a:ext cx="7391399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5690" y="914400"/>
            <a:ext cx="907831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7304" y="1258240"/>
            <a:ext cx="8059420" cy="4771078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Key terms</a:t>
            </a:r>
          </a:p>
          <a:p>
            <a:r>
              <a:rPr lang="en-US" sz="1800" b="1" dirty="0"/>
              <a:t>Total Income (Revenue)</a:t>
            </a:r>
            <a:r>
              <a:rPr lang="en-US" sz="1800" dirty="0"/>
              <a:t>- Money received for a good or service. This is all of the money that you receive.</a:t>
            </a:r>
          </a:p>
          <a:p>
            <a:r>
              <a:rPr lang="en-US" sz="1800" b="1" dirty="0"/>
              <a:t>Cost</a:t>
            </a:r>
            <a:r>
              <a:rPr lang="en-US" sz="1800" dirty="0"/>
              <a:t>- Money required for equipment, time, space, or materials. This is the money you are spending to run your business. </a:t>
            </a:r>
          </a:p>
          <a:p>
            <a:pPr lvl="1"/>
            <a:r>
              <a:rPr lang="en-US" sz="1800" b="1" dirty="0"/>
              <a:t>Fixed</a:t>
            </a:r>
            <a:r>
              <a:rPr lang="en-US" sz="1800" dirty="0"/>
              <a:t> costs- Costs from things such as equipment or land that do not change with additional service or production of a product.</a:t>
            </a:r>
          </a:p>
          <a:p>
            <a:pPr lvl="1"/>
            <a:r>
              <a:rPr lang="en-US" sz="1800" b="1" dirty="0"/>
              <a:t>Variable</a:t>
            </a:r>
            <a:r>
              <a:rPr lang="en-US" sz="1800" dirty="0"/>
              <a:t> costs-  Additional cost to make a product or perform an additional service.</a:t>
            </a:r>
          </a:p>
          <a:p>
            <a:r>
              <a:rPr lang="en-US" sz="1800" b="1" dirty="0"/>
              <a:t>Profit</a:t>
            </a:r>
            <a:r>
              <a:rPr lang="en-US" sz="1800" dirty="0"/>
              <a:t>- The money you receive from revenue after paying for your fixed and variable costs. </a:t>
            </a:r>
          </a:p>
          <a:p>
            <a:pPr lvl="1"/>
            <a:r>
              <a:rPr lang="en-US" sz="1800" dirty="0"/>
              <a:t> Profit=revenue-Cost</a:t>
            </a:r>
          </a:p>
          <a:p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600200" y="1428054"/>
            <a:ext cx="7391399" cy="60016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65690" y="914400"/>
            <a:ext cx="907831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27304" y="1258240"/>
            <a:ext cx="8059420" cy="4771078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Key terms</a:t>
            </a:r>
          </a:p>
          <a:p>
            <a:pPr marL="342900" lvl="1" indent="-139700">
              <a:spcBef>
                <a:spcPts val="640"/>
              </a:spcBef>
              <a:buFont typeface="Arial"/>
              <a:buChar char="•"/>
            </a:pPr>
            <a:r>
              <a:rPr lang="en-US" sz="1800" b="1" dirty="0"/>
              <a:t>Return on Investment</a:t>
            </a:r>
            <a:r>
              <a:rPr lang="en-US" sz="1800" dirty="0"/>
              <a:t>- What is in it for me? This is the benefit someone gets from giving money or some other resource for a good or service. </a:t>
            </a:r>
          </a:p>
          <a:p>
            <a:r>
              <a:rPr lang="en-US" sz="1800" b="1" dirty="0"/>
              <a:t>Break even point</a:t>
            </a:r>
            <a:r>
              <a:rPr lang="en-US" sz="1800" dirty="0"/>
              <a:t>- This is the point in time where the profit made is equal to the amount of money you initially invested in your business. </a:t>
            </a:r>
          </a:p>
          <a:p>
            <a:r>
              <a:rPr lang="en-US" sz="1800" b="1" dirty="0"/>
              <a:t>Amortization- </a:t>
            </a:r>
            <a:r>
              <a:rPr lang="en-US" sz="1800" dirty="0"/>
              <a:t>Method of accounting for your fixed and variable costs to figure out what your cost are for each flight.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948"/>
            <a:ext cx="4950489" cy="271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489" y="4147948"/>
            <a:ext cx="4224350" cy="24433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663669" cy="5800634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Calculating Break Even Point</a:t>
            </a:r>
          </a:p>
          <a:p>
            <a:pPr>
              <a:buNone/>
            </a:pPr>
            <a:r>
              <a:rPr lang="en-US" sz="1800" dirty="0"/>
              <a:t>The Break Even Point is you have made enough money from daily profits to pay for your fixed costs initially invested in your project</a:t>
            </a:r>
          </a:p>
          <a:p>
            <a:endParaRPr lang="en-US" sz="1800" dirty="0"/>
          </a:p>
          <a:p>
            <a:r>
              <a:rPr lang="en-US" sz="1800" b="1" dirty="0"/>
              <a:t>Number of Days to Break Even</a:t>
            </a:r>
            <a:r>
              <a:rPr lang="en-US" sz="1800" dirty="0"/>
              <a:t> = Fixed costs/ Profit (Net income) per day</a:t>
            </a:r>
          </a:p>
          <a:p>
            <a:endParaRPr lang="en-US" sz="1800" dirty="0"/>
          </a:p>
          <a:p>
            <a:r>
              <a:rPr lang="en-US" sz="1800" dirty="0"/>
              <a:t>Break even point may come after many or few days of deliveries depending how much your fixed costs are and how much your operating expenses are</a:t>
            </a:r>
          </a:p>
          <a:p>
            <a:r>
              <a:rPr lang="en-US" sz="1800" dirty="0"/>
              <a:t>You will hit a break even point as long as your design Makes a daily net income</a:t>
            </a:r>
          </a:p>
          <a:p>
            <a:endParaRPr lang="en-US" sz="18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2281223" y="4232969"/>
          <a:ext cx="4248066" cy="242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898624"/>
            <a:ext cx="8410204" cy="5493569"/>
          </a:xfrm>
        </p:spPr>
        <p:txBody>
          <a:bodyPr/>
          <a:lstStyle/>
          <a:p>
            <a:pPr>
              <a:buNone/>
            </a:pPr>
            <a:r>
              <a:rPr lang="en-US" sz="2400" b="1" dirty="0"/>
              <a:t>Project planning</a:t>
            </a:r>
            <a:endParaRPr lang="en-US" sz="2400" dirty="0"/>
          </a:p>
          <a:p>
            <a:r>
              <a:rPr lang="en-US" sz="1600" dirty="0"/>
              <a:t>It is important to have a good plan for completing the challenge</a:t>
            </a:r>
          </a:p>
          <a:p>
            <a:r>
              <a:rPr lang="en-US" sz="1600" dirty="0"/>
              <a:t>Make sure not to forget to incorporate the business planning into your work</a:t>
            </a:r>
          </a:p>
          <a:p>
            <a:r>
              <a:rPr lang="en-US" sz="1600" dirty="0"/>
              <a:t>It is important to complete work on different areas of the competition at the same time</a:t>
            </a:r>
          </a:p>
          <a:p>
            <a:r>
              <a:rPr lang="en-US" sz="1600" dirty="0"/>
              <a:t>Planning with a Gant Chart could be more efficient than using something like a waterfall chart.</a:t>
            </a:r>
          </a:p>
          <a:p>
            <a:r>
              <a:rPr lang="en-US" sz="1600" dirty="0"/>
              <a:t>More valuable than the chart is understanding what your plan is and what tasks you need to complete to accomplish the mission and the project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10946</TotalTime>
  <Words>1691</Words>
  <Application>Microsoft Macintosh PowerPoint</Application>
  <PresentationFormat>On-screen Show (4:3)</PresentationFormat>
  <Paragraphs>215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Your business should only have 2 of the following characteristics.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Performance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Microsoft Office User</cp:lastModifiedBy>
  <cp:revision>265</cp:revision>
  <dcterms:created xsi:type="dcterms:W3CDTF">2020-10-04T02:55:13Z</dcterms:created>
  <dcterms:modified xsi:type="dcterms:W3CDTF">2024-10-31T19:50:44Z</dcterms:modified>
</cp:coreProperties>
</file>