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99" r:id="rId3"/>
    <p:sldId id="296" r:id="rId4"/>
    <p:sldId id="304" r:id="rId5"/>
    <p:sldId id="305" r:id="rId6"/>
    <p:sldId id="306" r:id="rId7"/>
    <p:sldId id="297" r:id="rId8"/>
    <p:sldId id="290" r:id="rId9"/>
    <p:sldId id="291" r:id="rId10"/>
    <p:sldId id="292" r:id="rId11"/>
    <p:sldId id="293" r:id="rId12"/>
    <p:sldId id="294" r:id="rId13"/>
    <p:sldId id="295"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3" autoAdjust="0"/>
    <p:restoredTop sz="94694"/>
  </p:normalViewPr>
  <p:slideViewPr>
    <p:cSldViewPr>
      <p:cViewPr varScale="1">
        <p:scale>
          <a:sx n="121" d="100"/>
          <a:sy n="121" d="100"/>
        </p:scale>
        <p:origin x="179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43B4C-6C6C-480C-AE0C-FD9D94DA1533}" type="datetimeFigureOut">
              <a:rPr lang="en-US" smtClean="0"/>
              <a:t>10/31/24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3F131-F82D-4980-A993-218D296A267E}" type="slidenum">
              <a:rPr lang="en-US" smtClean="0"/>
              <a:t>‹#›</a:t>
            </a:fld>
            <a:endParaRPr lang="en-US"/>
          </a:p>
        </p:txBody>
      </p:sp>
    </p:spTree>
    <p:extLst>
      <p:ext uri="{BB962C8B-B14F-4D97-AF65-F5344CB8AC3E}">
        <p14:creationId xmlns:p14="http://schemas.microsoft.com/office/powerpoint/2010/main" val="454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119307-5A19-4B3A-A44B-8DABEA69F92C}"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903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19307-5A19-4B3A-A44B-8DABEA69F92C}"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313761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19307-5A19-4B3A-A44B-8DABEA69F92C}"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5628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19307-5A19-4B3A-A44B-8DABEA69F92C}"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pic>
        <p:nvPicPr>
          <p:cNvPr id="7" name="Picture 6"/>
          <p:cNvPicPr>
            <a:picLocks noChangeAspect="1" noChangeArrowheads="1"/>
          </p:cNvPicPr>
          <p:nvPr userDrawn="1"/>
        </p:nvPicPr>
        <p:blipFill>
          <a:blip r:embed="rId2" cstate="print"/>
          <a:srcRect/>
          <a:stretch>
            <a:fillRect/>
          </a:stretch>
        </p:blipFill>
        <p:spPr bwMode="auto">
          <a:xfrm>
            <a:off x="0" y="0"/>
            <a:ext cx="9143999" cy="862855"/>
          </a:xfrm>
          <a:prstGeom prst="rect">
            <a:avLst/>
          </a:prstGeom>
          <a:noFill/>
          <a:ln w="9525">
            <a:noFill/>
            <a:miter lim="800000"/>
            <a:headEnd/>
            <a:tailEnd/>
          </a:ln>
        </p:spPr>
      </p:pic>
    </p:spTree>
    <p:extLst>
      <p:ext uri="{BB962C8B-B14F-4D97-AF65-F5344CB8AC3E}">
        <p14:creationId xmlns:p14="http://schemas.microsoft.com/office/powerpoint/2010/main" val="210552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19307-5A19-4B3A-A44B-8DABEA69F92C}"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86004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119307-5A19-4B3A-A44B-8DABEA69F92C}"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54514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119307-5A19-4B3A-A44B-8DABEA69F92C}" type="datetimeFigureOut">
              <a:rPr lang="en-US" smtClean="0"/>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386322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119307-5A19-4B3A-A44B-8DABEA69F92C}" type="datetimeFigureOut">
              <a:rPr lang="en-US" smtClean="0"/>
              <a:t>10/31/24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208181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19307-5A19-4B3A-A44B-8DABEA69F92C}" type="datetimeFigureOut">
              <a:rPr lang="en-US" smtClean="0"/>
              <a:t>10/31/24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06807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19307-5A19-4B3A-A44B-8DABEA69F92C}"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17493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19307-5A19-4B3A-A44B-8DABEA69F92C}"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AB45-60AC-48CE-8F9E-28139772CED5}" type="slidenum">
              <a:rPr lang="en-US" smtClean="0"/>
              <a:t>‹#›</a:t>
            </a:fld>
            <a:endParaRPr lang="en-US"/>
          </a:p>
        </p:txBody>
      </p:sp>
    </p:spTree>
    <p:extLst>
      <p:ext uri="{BB962C8B-B14F-4D97-AF65-F5344CB8AC3E}">
        <p14:creationId xmlns:p14="http://schemas.microsoft.com/office/powerpoint/2010/main" val="41449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19307-5A19-4B3A-A44B-8DABEA69F92C}" type="datetimeFigureOut">
              <a:rPr lang="en-US" smtClean="0"/>
              <a:t>10/31/24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AB45-60AC-48CE-8F9E-28139772CED5}" type="slidenum">
              <a:rPr lang="en-US" smtClean="0"/>
              <a:t>‹#›</a:t>
            </a:fld>
            <a:endParaRPr lang="en-US"/>
          </a:p>
        </p:txBody>
      </p:sp>
      <p:pic>
        <p:nvPicPr>
          <p:cNvPr id="7" name="Picture 6"/>
          <p:cNvPicPr>
            <a:picLocks noChangeAspect="1" noChangeArrowheads="1"/>
          </p:cNvPicPr>
          <p:nvPr userDrawn="1"/>
        </p:nvPicPr>
        <p:blipFill>
          <a:blip r:embed="rId13" cstate="print"/>
          <a:srcRect/>
          <a:stretch>
            <a:fillRect/>
          </a:stretch>
        </p:blipFill>
        <p:spPr bwMode="auto">
          <a:xfrm>
            <a:off x="0" y="0"/>
            <a:ext cx="9143999" cy="862855"/>
          </a:xfrm>
          <a:prstGeom prst="rect">
            <a:avLst/>
          </a:prstGeom>
          <a:noFill/>
          <a:ln w="9525">
            <a:noFill/>
            <a:miter lim="800000"/>
            <a:headEnd/>
            <a:tailEnd/>
          </a:ln>
        </p:spPr>
      </p:pic>
    </p:spTree>
    <p:extLst>
      <p:ext uri="{BB962C8B-B14F-4D97-AF65-F5344CB8AC3E}">
        <p14:creationId xmlns:p14="http://schemas.microsoft.com/office/powerpoint/2010/main" val="245571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package" Target="../embeddings/Microsoft_Word_Document.docx"/><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lph\Desktop\Desk FY12 RWDC\RWDC Graphics\RWDC Projection Graphic\Projection Low Res\RWDC Light Pollution Projection Low Res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10058400" cy="7315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95400" y="3886200"/>
            <a:ext cx="7543800" cy="830997"/>
          </a:xfrm>
          <a:prstGeom prst="rect">
            <a:avLst/>
          </a:prstGeom>
          <a:noFill/>
        </p:spPr>
        <p:txBody>
          <a:bodyPr wrap="square" rtlCol="0">
            <a:spAutoFit/>
          </a:bodyPr>
          <a:lstStyle/>
          <a:p>
            <a:endParaRPr lang="en-US" sz="2400" b="1" dirty="0">
              <a:solidFill>
                <a:schemeClr val="bg1"/>
              </a:solidFill>
            </a:endParaRPr>
          </a:p>
          <a:p>
            <a:r>
              <a:rPr lang="en-US" sz="2400" b="1" dirty="0">
                <a:solidFill>
                  <a:schemeClr val="bg1"/>
                </a:solidFill>
              </a:rPr>
              <a:t>Dr. Ralph K. Coppola, Founder &amp; Executive Director</a:t>
            </a:r>
          </a:p>
        </p:txBody>
      </p:sp>
      <p:sp>
        <p:nvSpPr>
          <p:cNvPr id="3" name="TextBox 2"/>
          <p:cNvSpPr txBox="1"/>
          <p:nvPr/>
        </p:nvSpPr>
        <p:spPr>
          <a:xfrm>
            <a:off x="2286000" y="2133600"/>
            <a:ext cx="5943600" cy="707886"/>
          </a:xfrm>
          <a:prstGeom prst="rect">
            <a:avLst/>
          </a:prstGeom>
          <a:noFill/>
        </p:spPr>
        <p:txBody>
          <a:bodyPr wrap="square" rtlCol="0">
            <a:spAutoFit/>
          </a:bodyPr>
          <a:lstStyle/>
          <a:p>
            <a:r>
              <a:rPr lang="en-US" sz="4000" b="1" dirty="0">
                <a:solidFill>
                  <a:schemeClr val="tx2">
                    <a:lumMod val="60000"/>
                    <a:lumOff val="40000"/>
                  </a:schemeClr>
                </a:solidFill>
              </a:rPr>
              <a:t>The Innovation Engine</a:t>
            </a:r>
          </a:p>
        </p:txBody>
      </p:sp>
      <p:sp>
        <p:nvSpPr>
          <p:cNvPr id="4" name="TextBox 3"/>
          <p:cNvSpPr txBox="1"/>
          <p:nvPr/>
        </p:nvSpPr>
        <p:spPr>
          <a:xfrm>
            <a:off x="1524000" y="3048000"/>
            <a:ext cx="7086600" cy="584776"/>
          </a:xfrm>
          <a:prstGeom prst="rect">
            <a:avLst/>
          </a:prstGeom>
          <a:noFill/>
        </p:spPr>
        <p:txBody>
          <a:bodyPr wrap="square" rtlCol="0">
            <a:spAutoFit/>
          </a:bodyPr>
          <a:lstStyle/>
          <a:p>
            <a:pPr algn="ctr"/>
            <a:r>
              <a:rPr lang="en-US" sz="3200" b="1" dirty="0">
                <a:solidFill>
                  <a:schemeClr val="bg1"/>
                </a:solidFill>
              </a:rPr>
              <a:t>Roles &amp; Building a Team</a:t>
            </a:r>
            <a:endParaRPr lang="en-US" sz="3200" dirty="0">
              <a:solidFill>
                <a:schemeClr val="bg1"/>
              </a:solidFill>
            </a:endParaRPr>
          </a:p>
        </p:txBody>
      </p:sp>
    </p:spTree>
    <p:extLst>
      <p:ext uri="{BB962C8B-B14F-4D97-AF65-F5344CB8AC3E}">
        <p14:creationId xmlns:p14="http://schemas.microsoft.com/office/powerpoint/2010/main" val="278486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7467600" cy="2954655"/>
          </a:xfrm>
          <a:prstGeom prst="rect">
            <a:avLst/>
          </a:prstGeom>
          <a:noFill/>
        </p:spPr>
        <p:txBody>
          <a:bodyPr wrap="square" rtlCol="0">
            <a:spAutoFit/>
          </a:bodyPr>
          <a:lstStyle/>
          <a:p>
            <a:pPr algn="ctr"/>
            <a:r>
              <a:rPr lang="en-US" sz="2400" b="1" dirty="0"/>
              <a:t>Project Scientist</a:t>
            </a:r>
          </a:p>
          <a:p>
            <a:r>
              <a:rPr lang="en-US" dirty="0"/>
              <a:t> </a:t>
            </a:r>
          </a:p>
          <a:p>
            <a:pPr marL="285750" indent="-285750">
              <a:buFont typeface="Arial"/>
              <a:buChar char="•"/>
            </a:pPr>
            <a:r>
              <a:rPr lang="en-US" dirty="0"/>
              <a:t>The Project Scientist should have a background in physics or a related field.</a:t>
            </a:r>
          </a:p>
          <a:p>
            <a:pPr marL="285750" indent="-285750">
              <a:buFont typeface="Arial"/>
              <a:buChar char="•"/>
            </a:pPr>
            <a:endParaRPr lang="en-US" dirty="0"/>
          </a:p>
          <a:p>
            <a:pPr marL="285750" indent="-285750">
              <a:buFont typeface="Arial"/>
              <a:buChar char="•"/>
            </a:pPr>
            <a:r>
              <a:rPr lang="en-US" dirty="0"/>
              <a:t>This role will be responsible for the scientific integrity of the approach and for translating the scientific principles into the team’s engineering design. </a:t>
            </a:r>
          </a:p>
          <a:p>
            <a:pPr marL="285750" indent="-285750">
              <a:buFont typeface="Arial"/>
              <a:buChar char="•"/>
            </a:pPr>
            <a:endParaRPr lang="en-US" dirty="0"/>
          </a:p>
          <a:p>
            <a:pPr marL="285750" indent="-285750">
              <a:buFont typeface="Arial"/>
              <a:buChar char="•"/>
            </a:pPr>
            <a:r>
              <a:rPr lang="en-US" dirty="0"/>
              <a:t>This role is the liaison with a Science Mentor, assisting the team with the incorporation of scientific advice.</a:t>
            </a:r>
          </a:p>
          <a:p>
            <a:endParaRPr lang="en-US" dirty="0"/>
          </a:p>
        </p:txBody>
      </p:sp>
      <p:pic>
        <p:nvPicPr>
          <p:cNvPr id="3" name="Picture 2"/>
          <p:cNvPicPr>
            <a:picLocks noChangeAspect="1"/>
          </p:cNvPicPr>
          <p:nvPr/>
        </p:nvPicPr>
        <p:blipFill>
          <a:blip r:embed="rId2"/>
          <a:stretch>
            <a:fillRect/>
          </a:stretch>
        </p:blipFill>
        <p:spPr>
          <a:xfrm>
            <a:off x="11556" y="4548687"/>
            <a:ext cx="3429000" cy="2306411"/>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19600"/>
            <a:ext cx="5638800" cy="2412323"/>
          </a:xfrm>
          <a:prstGeom prst="rect">
            <a:avLst/>
          </a:prstGeom>
          <a:noFill/>
          <a:ln>
            <a:noFill/>
          </a:ln>
        </p:spPr>
      </p:pic>
    </p:spTree>
    <p:extLst>
      <p:ext uri="{BB962C8B-B14F-4D97-AF65-F5344CB8AC3E}">
        <p14:creationId xmlns:p14="http://schemas.microsoft.com/office/powerpoint/2010/main" val="419488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229600" cy="2954655"/>
          </a:xfrm>
          <a:prstGeom prst="rect">
            <a:avLst/>
          </a:prstGeom>
          <a:noFill/>
        </p:spPr>
        <p:txBody>
          <a:bodyPr wrap="square" rtlCol="0">
            <a:spAutoFit/>
          </a:bodyPr>
          <a:lstStyle/>
          <a:p>
            <a:pPr algn="ctr"/>
            <a:r>
              <a:rPr lang="en-US" sz="2400" b="1" dirty="0"/>
              <a:t>Project Mathematician</a:t>
            </a:r>
          </a:p>
          <a:p>
            <a:r>
              <a:rPr lang="en-US" dirty="0"/>
              <a:t> </a:t>
            </a:r>
          </a:p>
          <a:p>
            <a:pPr marL="285750" indent="-285750">
              <a:buFont typeface="Arial"/>
              <a:buChar char="•"/>
            </a:pPr>
            <a:r>
              <a:rPr lang="en-US" dirty="0"/>
              <a:t>The Project Mathematician should have a background in mathematics, with a minimum of algebra and trigonometry. </a:t>
            </a:r>
          </a:p>
          <a:p>
            <a:pPr marL="285750" indent="-285750">
              <a:buFont typeface="Arial"/>
              <a:buChar char="•"/>
            </a:pPr>
            <a:endParaRPr lang="en-US" dirty="0"/>
          </a:p>
          <a:p>
            <a:pPr marL="285750" indent="-285750">
              <a:buFont typeface="Arial"/>
              <a:buChar char="•"/>
            </a:pPr>
            <a:r>
              <a:rPr lang="en-US" dirty="0"/>
              <a:t>Responsible for the mathematical integrity of the approach and for translating the mathematical principles and applications into the team’s engineering design.</a:t>
            </a:r>
          </a:p>
          <a:p>
            <a:pPr marL="285750" indent="-285750">
              <a:buFont typeface="Arial"/>
              <a:buChar char="•"/>
            </a:pPr>
            <a:endParaRPr lang="en-US" dirty="0"/>
          </a:p>
          <a:p>
            <a:pPr marL="285750" indent="-285750">
              <a:buFont typeface="Arial"/>
              <a:buChar char="•"/>
            </a:pPr>
            <a:r>
              <a:rPr lang="en-US" dirty="0"/>
              <a:t>Works with the Software Engineer on the mathematical analyses.</a:t>
            </a:r>
          </a:p>
          <a:p>
            <a:endParaRPr lang="en-US" dirty="0"/>
          </a:p>
        </p:txBody>
      </p:sp>
      <p:pic>
        <p:nvPicPr>
          <p:cNvPr id="3" name="Picture 2"/>
          <p:cNvPicPr>
            <a:picLocks noChangeAspect="1"/>
          </p:cNvPicPr>
          <p:nvPr/>
        </p:nvPicPr>
        <p:blipFill>
          <a:blip r:embed="rId2"/>
          <a:stretch>
            <a:fillRect/>
          </a:stretch>
        </p:blipFill>
        <p:spPr>
          <a:xfrm>
            <a:off x="0" y="4869543"/>
            <a:ext cx="2438400" cy="1988457"/>
          </a:xfrm>
          <a:prstGeom prst="rect">
            <a:avLst/>
          </a:prstGeom>
        </p:spPr>
      </p:pic>
      <p:pic>
        <p:nvPicPr>
          <p:cNvPr id="4" name="Picture 3"/>
          <p:cNvPicPr>
            <a:picLocks noChangeAspect="1"/>
          </p:cNvPicPr>
          <p:nvPr/>
        </p:nvPicPr>
        <p:blipFill>
          <a:blip r:embed="rId3"/>
          <a:stretch>
            <a:fillRect/>
          </a:stretch>
        </p:blipFill>
        <p:spPr>
          <a:xfrm>
            <a:off x="2895600" y="4911558"/>
            <a:ext cx="1676400" cy="1955800"/>
          </a:xfrm>
          <a:prstGeom prst="rect">
            <a:avLst/>
          </a:prstGeom>
        </p:spPr>
      </p:pic>
      <p:pic>
        <p:nvPicPr>
          <p:cNvPr id="5" name="Picture 4"/>
          <p:cNvPicPr>
            <a:picLocks noChangeAspect="1"/>
          </p:cNvPicPr>
          <p:nvPr/>
        </p:nvPicPr>
        <p:blipFill>
          <a:blip r:embed="rId4"/>
          <a:stretch>
            <a:fillRect/>
          </a:stretch>
        </p:blipFill>
        <p:spPr>
          <a:xfrm>
            <a:off x="4572000" y="4724400"/>
            <a:ext cx="1422400" cy="2133600"/>
          </a:xfrm>
          <a:prstGeom prst="rect">
            <a:avLst/>
          </a:prstGeom>
        </p:spPr>
      </p:pic>
      <p:pic>
        <p:nvPicPr>
          <p:cNvPr id="6" name="Picture 5"/>
          <p:cNvPicPr>
            <a:picLocks noChangeAspect="1"/>
          </p:cNvPicPr>
          <p:nvPr/>
        </p:nvPicPr>
        <p:blipFill>
          <a:blip r:embed="rId5"/>
          <a:stretch>
            <a:fillRect/>
          </a:stretch>
        </p:blipFill>
        <p:spPr>
          <a:xfrm>
            <a:off x="6705600" y="4419600"/>
            <a:ext cx="2438400" cy="24384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651816215"/>
              </p:ext>
            </p:extLst>
          </p:nvPr>
        </p:nvGraphicFramePr>
        <p:xfrm>
          <a:off x="381000" y="3886200"/>
          <a:ext cx="6299200" cy="977900"/>
        </p:xfrm>
        <a:graphic>
          <a:graphicData uri="http://schemas.openxmlformats.org/presentationml/2006/ole">
            <mc:AlternateContent xmlns:mc="http://schemas.openxmlformats.org/markup-compatibility/2006">
              <mc:Choice xmlns:v="urn:schemas-microsoft-com:vml" Requires="v">
                <p:oleObj name="Document" r:id="rId6" imgW="6299200" imgH="977900" progId="Word.Document.12">
                  <p:embed/>
                </p:oleObj>
              </mc:Choice>
              <mc:Fallback>
                <p:oleObj name="Document" r:id="rId6" imgW="6299200" imgH="977900" progId="Word.Document.12">
                  <p:embed/>
                  <p:pic>
                    <p:nvPicPr>
                      <p:cNvPr id="0" name=""/>
                      <p:cNvPicPr/>
                      <p:nvPr/>
                    </p:nvPicPr>
                    <p:blipFill>
                      <a:blip r:embed="rId7"/>
                      <a:stretch>
                        <a:fillRect/>
                      </a:stretch>
                    </p:blipFill>
                    <p:spPr>
                      <a:xfrm>
                        <a:off x="381000" y="3886200"/>
                        <a:ext cx="6299200" cy="977900"/>
                      </a:xfrm>
                      <a:prstGeom prst="rect">
                        <a:avLst/>
                      </a:prstGeom>
                    </p:spPr>
                  </p:pic>
                </p:oleObj>
              </mc:Fallback>
            </mc:AlternateContent>
          </a:graphicData>
        </a:graphic>
      </p:graphicFrame>
    </p:spTree>
    <p:extLst>
      <p:ext uri="{BB962C8B-B14F-4D97-AF65-F5344CB8AC3E}">
        <p14:creationId xmlns:p14="http://schemas.microsoft.com/office/powerpoint/2010/main" val="141715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66800"/>
            <a:ext cx="8305800" cy="1077218"/>
          </a:xfrm>
          <a:prstGeom prst="rect">
            <a:avLst/>
          </a:prstGeom>
          <a:noFill/>
        </p:spPr>
        <p:txBody>
          <a:bodyPr wrap="square" rtlCol="0">
            <a:spAutoFit/>
          </a:bodyPr>
          <a:lstStyle/>
          <a:p>
            <a:endParaRPr lang="en-US" sz="2000" b="1" dirty="0"/>
          </a:p>
          <a:p>
            <a:pPr algn="ctr"/>
            <a:endParaRPr lang="en-US" sz="2400" b="1" dirty="0"/>
          </a:p>
          <a:p>
            <a:endParaRPr lang="en-US" sz="2000" dirty="0"/>
          </a:p>
        </p:txBody>
      </p:sp>
      <p:sp>
        <p:nvSpPr>
          <p:cNvPr id="2" name="TextBox 1"/>
          <p:cNvSpPr txBox="1"/>
          <p:nvPr/>
        </p:nvSpPr>
        <p:spPr>
          <a:xfrm>
            <a:off x="457200" y="990600"/>
            <a:ext cx="8077200" cy="6278643"/>
          </a:xfrm>
          <a:prstGeom prst="rect">
            <a:avLst/>
          </a:prstGeom>
          <a:noFill/>
        </p:spPr>
        <p:txBody>
          <a:bodyPr wrap="square" rtlCol="0">
            <a:spAutoFit/>
          </a:bodyPr>
          <a:lstStyle/>
          <a:p>
            <a:pPr algn="ctr"/>
            <a:r>
              <a:rPr lang="en-US" sz="2400" b="1" dirty="0"/>
              <a:t>Marketing &amp; Communications Specialist</a:t>
            </a:r>
          </a:p>
          <a:p>
            <a:r>
              <a:rPr lang="en-US" dirty="0"/>
              <a:t> </a:t>
            </a:r>
          </a:p>
          <a:p>
            <a:pPr marL="285750" indent="-285750">
              <a:buFont typeface="Arial"/>
              <a:buChar char="•"/>
            </a:pPr>
            <a:r>
              <a:rPr lang="en-US" dirty="0"/>
              <a:t>Integrates ideas, approaches, and applications from the design team into written documents, videos, and presentations.</a:t>
            </a:r>
          </a:p>
          <a:p>
            <a:pPr marL="285750" indent="-285750">
              <a:buFont typeface="Arial"/>
              <a:buChar char="•"/>
            </a:pPr>
            <a:endParaRPr lang="en-US" dirty="0"/>
          </a:p>
          <a:p>
            <a:pPr marL="285750" indent="-285750">
              <a:buFont typeface="Arial"/>
              <a:buChar char="•"/>
            </a:pPr>
            <a:r>
              <a:rPr lang="en-US" dirty="0"/>
              <a:t>Coordinates and manages the development of the Engineering Design Notebook and PowerPoint Presentation.</a:t>
            </a:r>
          </a:p>
          <a:p>
            <a:pPr marL="285750" indent="-285750">
              <a:buFont typeface="Arial"/>
              <a:buChar char="•"/>
            </a:pPr>
            <a:endParaRPr lang="en-US" dirty="0"/>
          </a:p>
          <a:p>
            <a:pPr marL="285750" indent="-285750">
              <a:buFont typeface="Arial"/>
              <a:buChar char="•"/>
            </a:pPr>
            <a:r>
              <a:rPr lang="en-US" dirty="0"/>
              <a:t>Coordinates the management of the team’s material from the Engineering Design Diaries, and helps to ensure that the structure of the Engineering Design Notebook matches the requirements as represented in the Student, Teacher, Mentor Guide and the Scoring Rubric.</a:t>
            </a:r>
          </a:p>
          <a:p>
            <a:pPr marL="285750" indent="-285750">
              <a:buFont typeface="Arial"/>
              <a:buChar char="•"/>
            </a:pPr>
            <a:endParaRPr lang="en-US" dirty="0"/>
          </a:p>
          <a:p>
            <a:pPr marL="285750" indent="-285750">
              <a:buFont typeface="Arial"/>
              <a:buChar char="•"/>
            </a:pPr>
            <a:r>
              <a:rPr lang="en-US" dirty="0"/>
              <a:t>Responsible for managing the editing of all documents, particularly the Engineering Design Notebook and the PowerPoint Presentation.</a:t>
            </a:r>
          </a:p>
          <a:p>
            <a:pPr marL="285750" indent="-285750">
              <a:buFont typeface="Arial"/>
              <a:buChar char="•"/>
            </a:pPr>
            <a:endParaRPr lang="en-US" dirty="0"/>
          </a:p>
          <a:p>
            <a:pPr marL="285750" indent="-285750">
              <a:buFont typeface="Arial"/>
              <a:buChar char="•"/>
            </a:pPr>
            <a:r>
              <a:rPr lang="en-US" dirty="0"/>
              <a:t>Responsible for the team's brand. This person represents the team to the media and will work with the teacher/coach to coordinate event activities.</a:t>
            </a:r>
          </a:p>
          <a:p>
            <a:pPr marL="285750" indent="-285750">
              <a:buFont typeface="Arial"/>
              <a:buChar char="•"/>
            </a:pPr>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221527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924800" cy="4062651"/>
          </a:xfrm>
          <a:prstGeom prst="rect">
            <a:avLst/>
          </a:prstGeom>
          <a:noFill/>
        </p:spPr>
        <p:txBody>
          <a:bodyPr wrap="square" rtlCol="0">
            <a:spAutoFit/>
          </a:bodyPr>
          <a:lstStyle/>
          <a:p>
            <a:pPr algn="ctr"/>
            <a:r>
              <a:rPr lang="en-US" sz="2400" b="1" dirty="0"/>
              <a:t>Mentor’s Roles</a:t>
            </a:r>
            <a:endParaRPr lang="en-US" sz="2400" dirty="0"/>
          </a:p>
          <a:p>
            <a:r>
              <a:rPr lang="en-US" dirty="0"/>
              <a:t> </a:t>
            </a:r>
          </a:p>
          <a:p>
            <a:pPr marL="285750" indent="-285750">
              <a:buFont typeface="Arial"/>
              <a:buChar char="•"/>
            </a:pPr>
            <a:r>
              <a:rPr lang="en-US" dirty="0"/>
              <a:t>Mentors are professional scientists, engineers or mathematicians who will help you with the Challenge. </a:t>
            </a:r>
          </a:p>
          <a:p>
            <a:pPr marL="285750" indent="-285750">
              <a:buFont typeface="Arial"/>
              <a:buChar char="•"/>
            </a:pPr>
            <a:endParaRPr lang="en-US" dirty="0"/>
          </a:p>
          <a:p>
            <a:pPr marL="285750" indent="-285750">
              <a:buFont typeface="Arial"/>
              <a:buChar char="•"/>
            </a:pPr>
            <a:r>
              <a:rPr lang="en-US" dirty="0"/>
              <a:t>Each team may recruit a maximum of four mentors with expertise in science, mathematics, engineering, and aviation design. </a:t>
            </a:r>
          </a:p>
          <a:p>
            <a:pPr marL="285750" indent="-285750">
              <a:buFont typeface="Arial"/>
              <a:buChar char="•"/>
            </a:pPr>
            <a:endParaRPr lang="en-US" dirty="0"/>
          </a:p>
          <a:p>
            <a:pPr marL="285750" indent="-285750">
              <a:buFont typeface="Arial"/>
              <a:buChar char="•"/>
            </a:pPr>
            <a:r>
              <a:rPr lang="en-US" dirty="0"/>
              <a:t>Mentors may limit the number of teams they choose to assist and the amount of time they will devote to the mentorship process. </a:t>
            </a:r>
          </a:p>
          <a:p>
            <a:pPr marL="285750" indent="-285750">
              <a:buFont typeface="Arial"/>
              <a:buChar char="•"/>
            </a:pPr>
            <a:endParaRPr lang="en-US" dirty="0"/>
          </a:p>
          <a:p>
            <a:pPr marL="285750" indent="-285750">
              <a:buFont typeface="Arial"/>
              <a:buChar char="•"/>
            </a:pPr>
            <a:r>
              <a:rPr lang="en-US" dirty="0"/>
              <a:t>Accordingly, mentors will be available on a first come/first served basis.</a:t>
            </a:r>
          </a:p>
          <a:p>
            <a:r>
              <a:rPr lang="en-US" dirty="0"/>
              <a:t> </a:t>
            </a:r>
          </a:p>
          <a:p>
            <a:endParaRPr lang="en-US" dirty="0"/>
          </a:p>
        </p:txBody>
      </p:sp>
      <p:pic>
        <p:nvPicPr>
          <p:cNvPr id="3" name="Picture 2"/>
          <p:cNvPicPr>
            <a:picLocks noChangeAspect="1"/>
          </p:cNvPicPr>
          <p:nvPr/>
        </p:nvPicPr>
        <p:blipFill>
          <a:blip r:embed="rId2"/>
          <a:stretch>
            <a:fillRect/>
          </a:stretch>
        </p:blipFill>
        <p:spPr>
          <a:xfrm>
            <a:off x="2971800" y="4876800"/>
            <a:ext cx="2984500" cy="1981200"/>
          </a:xfrm>
          <a:prstGeom prst="rect">
            <a:avLst/>
          </a:prstGeom>
        </p:spPr>
      </p:pic>
    </p:spTree>
    <p:extLst>
      <p:ext uri="{BB962C8B-B14F-4D97-AF65-F5344CB8AC3E}">
        <p14:creationId xmlns:p14="http://schemas.microsoft.com/office/powerpoint/2010/main" val="352955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14400"/>
            <a:ext cx="8001000" cy="1015663"/>
          </a:xfrm>
          <a:prstGeom prst="rect">
            <a:avLst/>
          </a:prstGeom>
          <a:noFill/>
        </p:spPr>
        <p:txBody>
          <a:bodyPr wrap="square" rtlCol="0">
            <a:spAutoFit/>
          </a:bodyPr>
          <a:lstStyle/>
          <a:p>
            <a:r>
              <a:rPr lang="en-US" sz="2400" dirty="0"/>
              <a:t> </a:t>
            </a:r>
          </a:p>
          <a:p>
            <a:endParaRPr lang="en-US" dirty="0"/>
          </a:p>
          <a:p>
            <a:endParaRPr lang="en-US" dirty="0"/>
          </a:p>
        </p:txBody>
      </p:sp>
      <p:sp>
        <p:nvSpPr>
          <p:cNvPr id="2" name="TextBox 1"/>
          <p:cNvSpPr txBox="1"/>
          <p:nvPr/>
        </p:nvSpPr>
        <p:spPr>
          <a:xfrm>
            <a:off x="304800" y="990600"/>
            <a:ext cx="8839200" cy="4708981"/>
          </a:xfrm>
          <a:prstGeom prst="rect">
            <a:avLst/>
          </a:prstGeom>
          <a:noFill/>
        </p:spPr>
        <p:txBody>
          <a:bodyPr wrap="square" rtlCol="0">
            <a:spAutoFit/>
          </a:bodyPr>
          <a:lstStyle/>
          <a:p>
            <a:pPr algn="ctr"/>
            <a:r>
              <a:rPr lang="en-US" sz="2400" b="1" dirty="0"/>
              <a:t>Mentors Role</a:t>
            </a:r>
          </a:p>
          <a:p>
            <a:pPr algn="ctr"/>
            <a:endParaRPr lang="en-US" sz="2400" b="1" dirty="0"/>
          </a:p>
          <a:p>
            <a:pPr marL="285750" indent="-285750">
              <a:buFont typeface="Arial"/>
              <a:buChar char="•"/>
            </a:pPr>
            <a:r>
              <a:rPr lang="en-US" dirty="0"/>
              <a:t>The Mentor is a subject matter expert that provides advice on science, math, and engineering principles and is a content resource for your team.</a:t>
            </a:r>
          </a:p>
          <a:p>
            <a:pPr marL="285750" indent="-285750">
              <a:buFont typeface="Arial"/>
              <a:buChar char="•"/>
            </a:pPr>
            <a:endParaRPr lang="en-US" dirty="0"/>
          </a:p>
          <a:p>
            <a:pPr marL="285750" indent="-285750">
              <a:buFont typeface="Arial"/>
              <a:buChar char="•"/>
            </a:pPr>
            <a:r>
              <a:rPr lang="en-US" dirty="0"/>
              <a:t>Presents STEM concepts to your team and gives you a chance to interact with real world engineers, scientists and mathematicians.</a:t>
            </a:r>
          </a:p>
          <a:p>
            <a:pPr marL="285750" indent="-285750">
              <a:buFont typeface="Arial"/>
              <a:buChar char="•"/>
            </a:pPr>
            <a:endParaRPr lang="en-US" dirty="0"/>
          </a:p>
          <a:p>
            <a:pPr marL="285750" indent="-285750">
              <a:buFont typeface="Arial"/>
              <a:buChar char="•"/>
            </a:pPr>
            <a:r>
              <a:rPr lang="en-US" dirty="0"/>
              <a:t>Stimulate creative thinking through assisting your team with the hands-on design of your project.</a:t>
            </a:r>
          </a:p>
          <a:p>
            <a:pPr marL="285750" indent="-285750">
              <a:buFont typeface="Arial"/>
              <a:buChar char="•"/>
            </a:pPr>
            <a:endParaRPr lang="en-US" dirty="0"/>
          </a:p>
          <a:p>
            <a:pPr marL="285750" indent="-285750">
              <a:buFont typeface="Arial"/>
              <a:buChar char="•"/>
            </a:pPr>
            <a:r>
              <a:rPr lang="en-US" dirty="0"/>
              <a:t>The Mentor is also the Teacher/Coach's advisor, assisting with knowledge of core principles processes, and knowledge of science, math, and engineering.</a:t>
            </a:r>
          </a:p>
          <a:p>
            <a:pPr marL="285750" indent="-285750">
              <a:buFont typeface="Arial"/>
              <a:buChar char="•"/>
            </a:pPr>
            <a:endParaRPr lang="en-US" dirty="0"/>
          </a:p>
          <a:p>
            <a:pPr marL="285750" indent="-285750">
              <a:buFont typeface="Arial"/>
              <a:buChar char="•"/>
            </a:pPr>
            <a:r>
              <a:rPr lang="en-US" dirty="0"/>
              <a:t>The Mentor should NOT solve the problem of the Challenge for the team.</a:t>
            </a:r>
          </a:p>
          <a:p>
            <a:pPr algn="ctr"/>
            <a:endParaRPr lang="en-US" b="1" dirty="0"/>
          </a:p>
        </p:txBody>
      </p:sp>
    </p:spTree>
    <p:extLst>
      <p:ext uri="{BB962C8B-B14F-4D97-AF65-F5344CB8AC3E}">
        <p14:creationId xmlns:p14="http://schemas.microsoft.com/office/powerpoint/2010/main" val="300794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7543800" cy="4985981"/>
          </a:xfrm>
          <a:prstGeom prst="rect">
            <a:avLst/>
          </a:prstGeom>
          <a:noFill/>
        </p:spPr>
        <p:txBody>
          <a:bodyPr wrap="square" rtlCol="0">
            <a:spAutoFit/>
          </a:bodyPr>
          <a:lstStyle/>
          <a:p>
            <a:pPr algn="ctr"/>
            <a:r>
              <a:rPr lang="en-US" sz="2400" b="1" dirty="0"/>
              <a:t>Team Roles</a:t>
            </a:r>
          </a:p>
          <a:p>
            <a:pPr algn="ctr"/>
            <a:endParaRPr lang="en-US" sz="2400" b="1" dirty="0"/>
          </a:p>
          <a:p>
            <a:pPr marL="285750" indent="-285750">
              <a:buFont typeface="Arial"/>
              <a:buChar char="•"/>
            </a:pPr>
            <a:r>
              <a:rPr lang="en-US" dirty="0"/>
              <a:t>Teachers/Coach</a:t>
            </a:r>
          </a:p>
          <a:p>
            <a:endParaRPr lang="en-US" dirty="0"/>
          </a:p>
          <a:p>
            <a:pPr marL="285750" indent="-285750">
              <a:buFont typeface="Arial"/>
              <a:buChar char="•"/>
            </a:pPr>
            <a:r>
              <a:rPr lang="en-US" dirty="0"/>
              <a:t>Mentors</a:t>
            </a:r>
          </a:p>
          <a:p>
            <a:endParaRPr lang="en-US" dirty="0"/>
          </a:p>
          <a:p>
            <a:pPr marL="285750" indent="-285750">
              <a:buFont typeface="Arial"/>
              <a:buChar char="•"/>
            </a:pPr>
            <a:r>
              <a:rPr lang="en-US" dirty="0">
                <a:latin typeface="+mj-lt"/>
              </a:rPr>
              <a:t>Project Manager (Student)</a:t>
            </a:r>
          </a:p>
          <a:p>
            <a:endParaRPr lang="en-US" dirty="0">
              <a:latin typeface="+mj-lt"/>
            </a:endParaRPr>
          </a:p>
          <a:p>
            <a:pPr marL="285750" indent="-285750">
              <a:buFont typeface="Arial"/>
              <a:buChar char="•"/>
            </a:pPr>
            <a:r>
              <a:rPr lang="en-US" dirty="0">
                <a:latin typeface="+mj-lt"/>
              </a:rPr>
              <a:t>Systems &amp; Test Engineer (Student)</a:t>
            </a:r>
          </a:p>
          <a:p>
            <a:endParaRPr lang="en-US" dirty="0">
              <a:latin typeface="+mj-lt"/>
            </a:endParaRPr>
          </a:p>
          <a:p>
            <a:pPr marL="285750" indent="-285750">
              <a:buFont typeface="Arial"/>
              <a:buChar char="•"/>
            </a:pPr>
            <a:r>
              <a:rPr lang="en-US" dirty="0">
                <a:latin typeface="+mj-lt"/>
              </a:rPr>
              <a:t>Software Engineer (Student)</a:t>
            </a:r>
          </a:p>
          <a:p>
            <a:endParaRPr lang="en-US" dirty="0">
              <a:latin typeface="+mj-lt"/>
            </a:endParaRPr>
          </a:p>
          <a:p>
            <a:pPr marL="285750" indent="-285750">
              <a:buFont typeface="Arial"/>
              <a:buChar char="•"/>
            </a:pPr>
            <a:r>
              <a:rPr lang="en-US" dirty="0">
                <a:latin typeface="+mj-lt"/>
              </a:rPr>
              <a:t>Project Scientist (Student)</a:t>
            </a:r>
          </a:p>
          <a:p>
            <a:pPr marL="285750" indent="-285750">
              <a:buFont typeface="Arial"/>
              <a:buChar char="•"/>
            </a:pPr>
            <a:endParaRPr lang="en-US" dirty="0">
              <a:latin typeface="+mj-lt"/>
            </a:endParaRPr>
          </a:p>
          <a:p>
            <a:pPr marL="285750" indent="-285750">
              <a:buFont typeface="Arial"/>
              <a:buChar char="•"/>
            </a:pPr>
            <a:r>
              <a:rPr lang="en-US" dirty="0">
                <a:latin typeface="+mj-lt"/>
              </a:rPr>
              <a:t>Project Mathematician (Student)</a:t>
            </a:r>
          </a:p>
          <a:p>
            <a:pPr marL="285750" indent="-285750">
              <a:buFont typeface="Arial"/>
              <a:buChar char="•"/>
            </a:pPr>
            <a:endParaRPr lang="en-US" dirty="0">
              <a:latin typeface="+mj-lt"/>
            </a:endParaRPr>
          </a:p>
          <a:p>
            <a:pPr marL="285750" indent="-285750">
              <a:buFont typeface="Arial"/>
              <a:buChar char="•"/>
            </a:pPr>
            <a:r>
              <a:rPr lang="en-US" dirty="0">
                <a:latin typeface="+mj-lt"/>
              </a:rPr>
              <a:t>Marketing &amp; Communications (Student)</a:t>
            </a:r>
          </a:p>
        </p:txBody>
      </p:sp>
    </p:spTree>
    <p:extLst>
      <p:ext uri="{BB962C8B-B14F-4D97-AF65-F5344CB8AC3E}">
        <p14:creationId xmlns:p14="http://schemas.microsoft.com/office/powerpoint/2010/main" val="125133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0"/>
            <a:ext cx="5791200" cy="4339650"/>
          </a:xfrm>
          <a:prstGeom prst="rect">
            <a:avLst/>
          </a:prstGeom>
          <a:noFill/>
        </p:spPr>
        <p:txBody>
          <a:bodyPr wrap="square" rtlCol="0">
            <a:spAutoFit/>
          </a:bodyPr>
          <a:lstStyle/>
          <a:p>
            <a:pPr algn="ctr"/>
            <a:r>
              <a:rPr lang="en-US" sz="2400" b="1" dirty="0"/>
              <a:t>Who can be a Coach?</a:t>
            </a:r>
            <a:endParaRPr lang="en-US" sz="2400" dirty="0"/>
          </a:p>
          <a:p>
            <a:r>
              <a:rPr lang="en-US" dirty="0"/>
              <a:t> </a:t>
            </a:r>
          </a:p>
          <a:p>
            <a:pPr marL="285750" indent="-285750">
              <a:buFont typeface="Arial"/>
              <a:buChar char="•"/>
            </a:pPr>
            <a:r>
              <a:rPr lang="en-US" dirty="0"/>
              <a:t>An RWDC coach can be a formal classroom teacher in any school or an adult advisor to an after school or informal learning program. </a:t>
            </a:r>
          </a:p>
          <a:p>
            <a:pPr marL="285750" indent="-285750">
              <a:buFont typeface="Arial"/>
              <a:buChar char="•"/>
            </a:pPr>
            <a:endParaRPr lang="en-US" dirty="0"/>
          </a:p>
          <a:p>
            <a:pPr marL="285750" indent="-285750">
              <a:buFont typeface="Arial"/>
              <a:buChar char="•"/>
            </a:pPr>
            <a:r>
              <a:rPr lang="en-US" dirty="0"/>
              <a:t>Although having specific expertise in engineering principles or a degree in a STEM-related field may be helpful, coaches are not required to have a technical background to participate. </a:t>
            </a:r>
          </a:p>
          <a:p>
            <a:endParaRPr lang="en-US" dirty="0"/>
          </a:p>
          <a:p>
            <a:pPr marL="285750" indent="-285750">
              <a:buFont typeface="Arial"/>
              <a:buChar char="•"/>
            </a:pPr>
            <a:r>
              <a:rPr lang="en-US" dirty="0"/>
              <a:t>Coaches can be, but are not limited to: technology education teachers, science teachers, math teachers or other teachers.</a:t>
            </a:r>
          </a:p>
          <a:p>
            <a:endParaRPr lang="en-US" dirty="0"/>
          </a:p>
        </p:txBody>
      </p:sp>
      <p:pic>
        <p:nvPicPr>
          <p:cNvPr id="5" name="Picture 4"/>
          <p:cNvPicPr>
            <a:picLocks noChangeAspect="1"/>
          </p:cNvPicPr>
          <p:nvPr/>
        </p:nvPicPr>
        <p:blipFill>
          <a:blip r:embed="rId2"/>
          <a:stretch>
            <a:fillRect/>
          </a:stretch>
        </p:blipFill>
        <p:spPr>
          <a:xfrm>
            <a:off x="6019800" y="1371600"/>
            <a:ext cx="3114842" cy="1736358"/>
          </a:xfrm>
          <a:prstGeom prst="rect">
            <a:avLst/>
          </a:prstGeom>
        </p:spPr>
      </p:pic>
    </p:spTree>
    <p:extLst>
      <p:ext uri="{BB962C8B-B14F-4D97-AF65-F5344CB8AC3E}">
        <p14:creationId xmlns:p14="http://schemas.microsoft.com/office/powerpoint/2010/main" val="274951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447800"/>
            <a:ext cx="7239000" cy="3231654"/>
          </a:xfrm>
          <a:prstGeom prst="rect">
            <a:avLst/>
          </a:prstGeom>
          <a:noFill/>
        </p:spPr>
        <p:txBody>
          <a:bodyPr wrap="square" rtlCol="0">
            <a:spAutoFit/>
          </a:bodyPr>
          <a:lstStyle/>
          <a:p>
            <a:pPr algn="ctr"/>
            <a:r>
              <a:rPr lang="en-US" sz="2400" b="1" dirty="0"/>
              <a:t>What role does the Coach play on a team?</a:t>
            </a:r>
            <a:endParaRPr lang="en-US" sz="2400" dirty="0"/>
          </a:p>
          <a:p>
            <a:r>
              <a:rPr lang="en-US" dirty="0"/>
              <a:t> </a:t>
            </a:r>
          </a:p>
          <a:p>
            <a:pPr marL="285750" indent="-285750">
              <a:buFont typeface="Arial"/>
              <a:buChar char="•"/>
            </a:pPr>
            <a:r>
              <a:rPr lang="en-US" dirty="0"/>
              <a:t>The coach should act as a facilitator, advisor, and educator for the team.</a:t>
            </a:r>
          </a:p>
          <a:p>
            <a:pPr marL="285750" indent="-285750">
              <a:buFont typeface="Arial"/>
              <a:buChar char="•"/>
            </a:pPr>
            <a:endParaRPr lang="en-US" dirty="0"/>
          </a:p>
          <a:p>
            <a:pPr marL="285750" indent="-285750">
              <a:buFont typeface="Arial"/>
              <a:buChar char="•"/>
            </a:pPr>
            <a:r>
              <a:rPr lang="en-US" dirty="0"/>
              <a:t>Arrange access to computer-related resources and provide students with assistance with software.</a:t>
            </a:r>
          </a:p>
          <a:p>
            <a:endParaRPr lang="en-US" dirty="0"/>
          </a:p>
          <a:p>
            <a:pPr marL="285750" indent="-285750">
              <a:buFont typeface="Arial"/>
              <a:buChar char="•"/>
            </a:pPr>
            <a:r>
              <a:rPr lang="en-US" dirty="0"/>
              <a:t>Coordinate project activities with school academic activities.</a:t>
            </a:r>
          </a:p>
          <a:p>
            <a:pPr marL="285750" indent="-285750">
              <a:buFont typeface="Arial"/>
              <a:buChar char="•"/>
            </a:pPr>
            <a:endParaRPr lang="en-US" dirty="0"/>
          </a:p>
          <a:p>
            <a:pPr marL="285750" indent="-285750">
              <a:buFont typeface="Arial"/>
              <a:buChar char="•"/>
            </a:pPr>
            <a:r>
              <a:rPr lang="en-US" dirty="0"/>
              <a:t>Advise the team.</a:t>
            </a:r>
          </a:p>
          <a:p>
            <a:endParaRPr lang="en-US" dirty="0"/>
          </a:p>
        </p:txBody>
      </p:sp>
      <p:pic>
        <p:nvPicPr>
          <p:cNvPr id="3" name="Picture 2"/>
          <p:cNvPicPr>
            <a:picLocks noChangeAspect="1"/>
          </p:cNvPicPr>
          <p:nvPr/>
        </p:nvPicPr>
        <p:blipFill>
          <a:blip r:embed="rId2"/>
          <a:stretch>
            <a:fillRect/>
          </a:stretch>
        </p:blipFill>
        <p:spPr>
          <a:xfrm>
            <a:off x="2743200" y="4419600"/>
            <a:ext cx="3673231" cy="2438400"/>
          </a:xfrm>
          <a:prstGeom prst="rect">
            <a:avLst/>
          </a:prstGeom>
        </p:spPr>
      </p:pic>
    </p:spTree>
    <p:extLst>
      <p:ext uri="{BB962C8B-B14F-4D97-AF65-F5344CB8AC3E}">
        <p14:creationId xmlns:p14="http://schemas.microsoft.com/office/powerpoint/2010/main" val="215894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7924800" cy="4893648"/>
          </a:xfrm>
          <a:prstGeom prst="rect">
            <a:avLst/>
          </a:prstGeom>
          <a:noFill/>
        </p:spPr>
        <p:txBody>
          <a:bodyPr wrap="square" rtlCol="0">
            <a:spAutoFit/>
          </a:bodyPr>
          <a:lstStyle/>
          <a:p>
            <a:pPr algn="ctr"/>
            <a:r>
              <a:rPr lang="en-US" sz="2400" b="1" dirty="0"/>
              <a:t>What does a Coach do?</a:t>
            </a:r>
            <a:endParaRPr lang="en-US" sz="2400" dirty="0"/>
          </a:p>
          <a:p>
            <a:r>
              <a:rPr lang="en-US" dirty="0"/>
              <a:t>  </a:t>
            </a:r>
          </a:p>
          <a:p>
            <a:pPr marL="285750" indent="-285750">
              <a:buFont typeface="Arial"/>
              <a:buChar char="•"/>
            </a:pPr>
            <a:r>
              <a:rPr lang="en-US" dirty="0"/>
              <a:t>Provide meeting space</a:t>
            </a:r>
          </a:p>
          <a:p>
            <a:pPr marL="285750" indent="-285750">
              <a:buFont typeface="Arial"/>
              <a:buChar char="•"/>
            </a:pPr>
            <a:endParaRPr lang="en-US" dirty="0"/>
          </a:p>
          <a:p>
            <a:pPr marL="285750" indent="-285750">
              <a:buFont typeface="Arial"/>
              <a:buChar char="•"/>
            </a:pPr>
            <a:r>
              <a:rPr lang="en-US" dirty="0"/>
              <a:t>Create a schedule of meetings</a:t>
            </a:r>
          </a:p>
          <a:p>
            <a:pPr marL="285750" indent="-285750">
              <a:buFont typeface="Arial"/>
              <a:buChar char="•"/>
            </a:pPr>
            <a:endParaRPr lang="en-US" dirty="0"/>
          </a:p>
          <a:p>
            <a:pPr marL="285750" indent="-285750">
              <a:buFont typeface="Arial"/>
              <a:buChar char="•"/>
            </a:pPr>
            <a:r>
              <a:rPr lang="en-US" dirty="0"/>
              <a:t>Attend and supervise all meetings</a:t>
            </a:r>
          </a:p>
          <a:p>
            <a:pPr marL="285750" indent="-285750">
              <a:buFont typeface="Arial"/>
              <a:buChar char="•"/>
            </a:pPr>
            <a:endParaRPr lang="en-US" dirty="0"/>
          </a:p>
          <a:p>
            <a:pPr marL="285750" indent="-285750">
              <a:buFont typeface="Arial"/>
              <a:buChar char="•"/>
            </a:pPr>
            <a:r>
              <a:rPr lang="en-US" dirty="0"/>
              <a:t>Obtain approval from school and permission from parents</a:t>
            </a:r>
          </a:p>
          <a:p>
            <a:pPr marL="285750" indent="-285750">
              <a:buFont typeface="Arial"/>
              <a:buChar char="•"/>
            </a:pPr>
            <a:endParaRPr lang="en-US" dirty="0"/>
          </a:p>
          <a:p>
            <a:pPr marL="285750" indent="-285750">
              <a:buFont typeface="Arial"/>
              <a:buChar char="•"/>
            </a:pPr>
            <a:r>
              <a:rPr lang="en-US" dirty="0"/>
              <a:t>Share the digital plane parts, training video, and other analysis tools provided to support the teams’ work</a:t>
            </a:r>
          </a:p>
          <a:p>
            <a:pPr marL="285750" indent="-285750">
              <a:buFont typeface="Arial"/>
              <a:buChar char="•"/>
            </a:pPr>
            <a:endParaRPr lang="en-US" dirty="0"/>
          </a:p>
          <a:p>
            <a:pPr marL="285750" indent="-285750">
              <a:buFont typeface="Arial"/>
              <a:buChar char="•"/>
            </a:pPr>
            <a:r>
              <a:rPr lang="en-US" dirty="0"/>
              <a:t>Provide access to resources for students</a:t>
            </a:r>
          </a:p>
          <a:p>
            <a:pPr marL="285750" indent="-285750">
              <a:buFont typeface="Arial"/>
              <a:buChar char="•"/>
            </a:pPr>
            <a:endParaRPr lang="en-US" dirty="0"/>
          </a:p>
          <a:p>
            <a:pPr marL="285750" indent="-285750">
              <a:buFont typeface="Arial"/>
              <a:buChar char="•"/>
            </a:pPr>
            <a:r>
              <a:rPr lang="en-US" dirty="0"/>
              <a:t>Seek support, and encourage students to seek support, from mentors</a:t>
            </a:r>
          </a:p>
          <a:p>
            <a:endParaRPr lang="en-US" dirty="0"/>
          </a:p>
        </p:txBody>
      </p:sp>
      <p:pic>
        <p:nvPicPr>
          <p:cNvPr id="3" name="Picture 2"/>
          <p:cNvPicPr>
            <a:picLocks noChangeAspect="1"/>
          </p:cNvPicPr>
          <p:nvPr/>
        </p:nvPicPr>
        <p:blipFill>
          <a:blip r:embed="rId2"/>
          <a:stretch>
            <a:fillRect/>
          </a:stretch>
        </p:blipFill>
        <p:spPr>
          <a:xfrm>
            <a:off x="6209288" y="838200"/>
            <a:ext cx="2934712" cy="1973943"/>
          </a:xfrm>
          <a:prstGeom prst="rect">
            <a:avLst/>
          </a:prstGeom>
        </p:spPr>
      </p:pic>
    </p:spTree>
    <p:extLst>
      <p:ext uri="{BB962C8B-B14F-4D97-AF65-F5344CB8AC3E}">
        <p14:creationId xmlns:p14="http://schemas.microsoft.com/office/powerpoint/2010/main" val="126246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305800" cy="5632312"/>
          </a:xfrm>
          <a:prstGeom prst="rect">
            <a:avLst/>
          </a:prstGeom>
          <a:noFill/>
        </p:spPr>
        <p:txBody>
          <a:bodyPr wrap="square" rtlCol="0">
            <a:spAutoFit/>
          </a:bodyPr>
          <a:lstStyle/>
          <a:p>
            <a:pPr algn="ctr"/>
            <a:r>
              <a:rPr lang="en-US" sz="2400" b="1" dirty="0"/>
              <a:t>What Does a Coach Do? Continued</a:t>
            </a:r>
          </a:p>
          <a:p>
            <a:pPr algn="ctr"/>
            <a:endParaRPr lang="en-US" sz="2400" b="1" dirty="0"/>
          </a:p>
          <a:p>
            <a:pPr marL="285750" indent="-285750">
              <a:buFont typeface="Arial"/>
              <a:buChar char="•"/>
            </a:pPr>
            <a:r>
              <a:rPr lang="en-US" dirty="0"/>
              <a:t>Offer guidance, lessons, or suggestions on basic fundamental principles in engineering, science, and math</a:t>
            </a:r>
          </a:p>
          <a:p>
            <a:pPr marL="285750" indent="-285750">
              <a:buFont typeface="Arial"/>
              <a:buChar char="•"/>
            </a:pPr>
            <a:endParaRPr lang="en-US" dirty="0"/>
          </a:p>
          <a:p>
            <a:pPr marL="285750" indent="-285750">
              <a:buFont typeface="Arial"/>
              <a:buChar char="•"/>
            </a:pPr>
            <a:r>
              <a:rPr lang="en-US" dirty="0"/>
              <a:t>Assist with defining the roles of team members</a:t>
            </a:r>
          </a:p>
          <a:p>
            <a:pPr marL="285750" indent="-285750">
              <a:buFont typeface="Arial"/>
              <a:buChar char="•"/>
            </a:pPr>
            <a:endParaRPr lang="en-US" dirty="0"/>
          </a:p>
          <a:p>
            <a:pPr marL="285750" indent="-285750">
              <a:buFont typeface="Arial"/>
              <a:buChar char="•"/>
            </a:pPr>
            <a:r>
              <a:rPr lang="en-US" dirty="0"/>
              <a:t>Assist with communication and connection between the team and its mentor(s)</a:t>
            </a:r>
          </a:p>
          <a:p>
            <a:pPr marL="285750" indent="-285750">
              <a:buFont typeface="Arial"/>
              <a:buChar char="•"/>
            </a:pPr>
            <a:endParaRPr lang="en-US" dirty="0"/>
          </a:p>
          <a:p>
            <a:pPr marL="285750" indent="-285750">
              <a:buFont typeface="Arial"/>
              <a:buChar char="•"/>
            </a:pPr>
            <a:r>
              <a:rPr lang="en-US" dirty="0"/>
              <a:t>Provide suggestions and constructive feedback on strategy and models</a:t>
            </a:r>
          </a:p>
          <a:p>
            <a:pPr marL="285750" indent="-285750">
              <a:buFont typeface="Arial"/>
              <a:buChar char="•"/>
            </a:pPr>
            <a:endParaRPr lang="en-US" dirty="0"/>
          </a:p>
          <a:p>
            <a:pPr marL="285750" indent="-285750">
              <a:buFont typeface="Arial"/>
              <a:buChar char="•"/>
            </a:pPr>
            <a:r>
              <a:rPr lang="en-US" dirty="0"/>
              <a:t>Travel with and chaperone team, if necessary, at events</a:t>
            </a:r>
          </a:p>
          <a:p>
            <a:pPr marL="285750" indent="-285750">
              <a:buFont typeface="Arial"/>
              <a:buChar char="•"/>
            </a:pPr>
            <a:endParaRPr lang="en-US" dirty="0"/>
          </a:p>
          <a:p>
            <a:pPr marL="285750" indent="-285750">
              <a:buFont typeface="Arial"/>
              <a:buChar char="•"/>
            </a:pPr>
            <a:r>
              <a:rPr lang="en-US" dirty="0"/>
              <a:t>Register team, access online forms and password- protected areas, and assist with final submission</a:t>
            </a:r>
          </a:p>
          <a:p>
            <a:pPr marL="285750" indent="-285750">
              <a:buFont typeface="Arial"/>
              <a:buChar char="•"/>
            </a:pPr>
            <a:endParaRPr lang="en-US" dirty="0"/>
          </a:p>
          <a:p>
            <a:pPr marL="285750" indent="-285750">
              <a:buFont typeface="Arial"/>
              <a:buChar char="•"/>
            </a:pPr>
            <a:r>
              <a:rPr lang="en-US" dirty="0"/>
              <a:t>Assist with final submission criteria: oversee student deadlines and ensure all submissions are made properly and timely.</a:t>
            </a:r>
          </a:p>
          <a:p>
            <a:pPr algn="ctr"/>
            <a:endParaRPr lang="en-US" sz="2400" b="1" dirty="0"/>
          </a:p>
        </p:txBody>
      </p:sp>
    </p:spTree>
    <p:extLst>
      <p:ext uri="{BB962C8B-B14F-4D97-AF65-F5344CB8AC3E}">
        <p14:creationId xmlns:p14="http://schemas.microsoft.com/office/powerpoint/2010/main" val="251670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229600" cy="5073849"/>
          </a:xfrm>
          <a:prstGeom prst="rect">
            <a:avLst/>
          </a:prstGeom>
          <a:noFill/>
        </p:spPr>
        <p:txBody>
          <a:bodyPr wrap="square" rtlCol="0">
            <a:spAutoFit/>
          </a:bodyPr>
          <a:lstStyle/>
          <a:p>
            <a:pPr algn="ctr"/>
            <a:r>
              <a:rPr lang="en-US" sz="2400" b="1" dirty="0"/>
              <a:t>Project Manager</a:t>
            </a:r>
          </a:p>
          <a:p>
            <a:r>
              <a:rPr lang="en-US" dirty="0"/>
              <a:t> </a:t>
            </a:r>
          </a:p>
          <a:p>
            <a:pPr marL="285750" indent="-285750">
              <a:buFont typeface="Arial"/>
              <a:buChar char="•"/>
            </a:pPr>
            <a:r>
              <a:rPr lang="en-US" dirty="0"/>
              <a:t>Responsible for recruiting a winning team and leading strategy design. The Project Manager is responsible for the overall success of the product or program. </a:t>
            </a:r>
          </a:p>
          <a:p>
            <a:pPr marL="285750" indent="-285750">
              <a:buFont typeface="Arial"/>
              <a:buChar char="•"/>
            </a:pPr>
            <a:endParaRPr lang="en-US" dirty="0"/>
          </a:p>
          <a:p>
            <a:pPr marL="285750" indent="-285750">
              <a:buFont typeface="Arial"/>
              <a:buChar char="•"/>
            </a:pPr>
            <a:r>
              <a:rPr lang="en-US" dirty="0"/>
              <a:t>Responsible for managing the project plan and deliverables, ensuring that all project team members have the necessary resources required to complete the project, and reporting status for the team, tracking timeline and milestones, and quality. </a:t>
            </a:r>
          </a:p>
          <a:p>
            <a:pPr marL="285750" indent="-285750">
              <a:buFont typeface="Arial"/>
              <a:buChar char="•"/>
            </a:pPr>
            <a:endParaRPr lang="en-US" dirty="0"/>
          </a:p>
          <a:p>
            <a:pPr marL="285750" indent="-285750">
              <a:buFont typeface="Arial"/>
              <a:buChar char="•"/>
            </a:pPr>
            <a:r>
              <a:rPr lang="en-US" dirty="0"/>
              <a:t>Many times this individual plays additional roles in the project. The Project Manager leads the cross-functional team and is typically responsible for the development of the overall product, program or Engineering Design Notebook. </a:t>
            </a:r>
          </a:p>
          <a:p>
            <a:pPr marL="285750" indent="-285750">
              <a:buFont typeface="Arial"/>
              <a:buChar char="•"/>
            </a:pPr>
            <a:endParaRPr lang="en-US" dirty="0"/>
          </a:p>
          <a:p>
            <a:pPr marL="285750" indent="-285750">
              <a:buFont typeface="Arial"/>
              <a:buChar char="•"/>
            </a:pPr>
            <a:r>
              <a:rPr lang="en-US" dirty="0"/>
              <a:t>They often monitor several interrelated sub-project activities engaged in by team members.</a:t>
            </a:r>
          </a:p>
          <a:p>
            <a:endParaRPr lang="en-US" dirty="0"/>
          </a:p>
        </p:txBody>
      </p:sp>
      <p:pic>
        <p:nvPicPr>
          <p:cNvPr id="3" name="Picture 2"/>
          <p:cNvPicPr>
            <a:picLocks noChangeAspect="1"/>
          </p:cNvPicPr>
          <p:nvPr/>
        </p:nvPicPr>
        <p:blipFill>
          <a:blip r:embed="rId2"/>
          <a:stretch>
            <a:fillRect/>
          </a:stretch>
        </p:blipFill>
        <p:spPr>
          <a:xfrm>
            <a:off x="3429000" y="5239318"/>
            <a:ext cx="2438400" cy="1618682"/>
          </a:xfrm>
          <a:prstGeom prst="rect">
            <a:avLst/>
          </a:prstGeom>
        </p:spPr>
      </p:pic>
    </p:spTree>
    <p:extLst>
      <p:ext uri="{BB962C8B-B14F-4D97-AF65-F5344CB8AC3E}">
        <p14:creationId xmlns:p14="http://schemas.microsoft.com/office/powerpoint/2010/main" val="156075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6096000" cy="5447646"/>
          </a:xfrm>
          <a:prstGeom prst="rect">
            <a:avLst/>
          </a:prstGeom>
          <a:noFill/>
        </p:spPr>
        <p:txBody>
          <a:bodyPr wrap="square" rtlCol="0">
            <a:spAutoFit/>
          </a:bodyPr>
          <a:lstStyle/>
          <a:p>
            <a:pPr algn="ctr"/>
            <a:r>
              <a:rPr lang="en-US" sz="2400" b="1" dirty="0"/>
              <a:t>Systems &amp; Test Engineer</a:t>
            </a:r>
          </a:p>
          <a:p>
            <a:r>
              <a:rPr lang="en-US" dirty="0"/>
              <a:t> </a:t>
            </a:r>
          </a:p>
          <a:p>
            <a:pPr marL="285750" indent="-285750">
              <a:buFont typeface="Arial"/>
              <a:buChar char="•"/>
            </a:pPr>
            <a:r>
              <a:rPr lang="en-US" dirty="0"/>
              <a:t>Defines the UAS, its modules, and interfaces. He or she has ultimate responsibility for ensuring the various parts of the UAS will work together as a whole when finally assembled. </a:t>
            </a:r>
          </a:p>
          <a:p>
            <a:pPr marL="285750" indent="-285750">
              <a:buFont typeface="Arial"/>
              <a:buChar char="•"/>
            </a:pPr>
            <a:endParaRPr lang="en-US" dirty="0"/>
          </a:p>
          <a:p>
            <a:pPr marL="285750" indent="-285750">
              <a:buFont typeface="Arial"/>
              <a:buChar char="•"/>
            </a:pPr>
            <a:r>
              <a:rPr lang="en-US" dirty="0"/>
              <a:t>Provides direction to the design team, manages interfaces, and participates in design reviews. </a:t>
            </a:r>
          </a:p>
          <a:p>
            <a:pPr marL="285750" indent="-285750">
              <a:buFont typeface="Arial"/>
              <a:buChar char="•"/>
            </a:pPr>
            <a:endParaRPr lang="en-US" dirty="0"/>
          </a:p>
          <a:p>
            <a:pPr marL="285750" indent="-285750">
              <a:buFont typeface="Arial"/>
              <a:buChar char="•"/>
            </a:pPr>
            <a:r>
              <a:rPr lang="en-US" dirty="0"/>
              <a:t>Responsible for testing prototypes of designs and pre- production products created by the design team. </a:t>
            </a:r>
          </a:p>
          <a:p>
            <a:pPr marL="285750" indent="-285750">
              <a:buFont typeface="Arial"/>
              <a:buChar char="•"/>
            </a:pPr>
            <a:endParaRPr lang="en-US" dirty="0"/>
          </a:p>
          <a:p>
            <a:pPr marL="285750" indent="-285750">
              <a:buFont typeface="Arial"/>
              <a:buChar char="•"/>
            </a:pPr>
            <a:r>
              <a:rPr lang="en-US" dirty="0"/>
              <a:t>Reviews test cases generated by the design team and collaborates with the design team during the testing phase. </a:t>
            </a:r>
          </a:p>
          <a:p>
            <a:pPr marL="285750" indent="-285750">
              <a:buFont typeface="Arial"/>
              <a:buChar char="•"/>
            </a:pPr>
            <a:endParaRPr lang="en-US" dirty="0"/>
          </a:p>
          <a:p>
            <a:pPr marL="285750" indent="-285750">
              <a:buFont typeface="Arial"/>
              <a:buChar char="•"/>
            </a:pPr>
            <a:r>
              <a:rPr lang="en-US" dirty="0"/>
              <a:t>Liaison with an engineering Mentor, assisting the team with the incorporation of engineering advice. This person may also be a project simulation engineer on the team.</a:t>
            </a:r>
          </a:p>
          <a:p>
            <a:endParaRPr lang="en-US" dirty="0"/>
          </a:p>
        </p:txBody>
      </p:sp>
      <p:pic>
        <p:nvPicPr>
          <p:cNvPr id="3" name="Picture 2"/>
          <p:cNvPicPr>
            <a:picLocks noChangeAspect="1"/>
          </p:cNvPicPr>
          <p:nvPr/>
        </p:nvPicPr>
        <p:blipFill>
          <a:blip r:embed="rId2"/>
          <a:stretch>
            <a:fillRect/>
          </a:stretch>
        </p:blipFill>
        <p:spPr>
          <a:xfrm>
            <a:off x="6597984" y="914400"/>
            <a:ext cx="2527300" cy="2527300"/>
          </a:xfrm>
          <a:prstGeom prst="rect">
            <a:avLst/>
          </a:prstGeom>
        </p:spPr>
      </p:pic>
      <p:pic>
        <p:nvPicPr>
          <p:cNvPr id="4" name="Picture 3"/>
          <p:cNvPicPr>
            <a:picLocks noChangeAspect="1"/>
          </p:cNvPicPr>
          <p:nvPr/>
        </p:nvPicPr>
        <p:blipFill>
          <a:blip r:embed="rId3"/>
          <a:stretch>
            <a:fillRect/>
          </a:stretch>
        </p:blipFill>
        <p:spPr>
          <a:xfrm>
            <a:off x="6530079" y="5128126"/>
            <a:ext cx="2605900" cy="1729874"/>
          </a:xfrm>
          <a:prstGeom prst="rect">
            <a:avLst/>
          </a:prstGeom>
        </p:spPr>
      </p:pic>
    </p:spTree>
    <p:extLst>
      <p:ext uri="{BB962C8B-B14F-4D97-AF65-F5344CB8AC3E}">
        <p14:creationId xmlns:p14="http://schemas.microsoft.com/office/powerpoint/2010/main" val="1827530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43000"/>
            <a:ext cx="7543800" cy="2677656"/>
          </a:xfrm>
          <a:prstGeom prst="rect">
            <a:avLst/>
          </a:prstGeom>
          <a:noFill/>
        </p:spPr>
        <p:txBody>
          <a:bodyPr wrap="square" rtlCol="0">
            <a:spAutoFit/>
          </a:bodyPr>
          <a:lstStyle/>
          <a:p>
            <a:pPr algn="ctr"/>
            <a:r>
              <a:rPr lang="en-US" sz="2400" b="1" dirty="0"/>
              <a:t>Software Engineer</a:t>
            </a:r>
          </a:p>
          <a:p>
            <a:r>
              <a:rPr lang="en-US" dirty="0"/>
              <a:t> </a:t>
            </a:r>
          </a:p>
          <a:p>
            <a:pPr marL="285750" indent="-285750">
              <a:buFont typeface="Arial"/>
              <a:buChar char="•"/>
            </a:pPr>
            <a:r>
              <a:rPr lang="en-US" dirty="0"/>
              <a:t>The Software Engineer is the expert in the authentic simulation and modeling tools, such as CAD. </a:t>
            </a:r>
          </a:p>
          <a:p>
            <a:pPr marL="285750" indent="-285750">
              <a:buFont typeface="Arial"/>
              <a:buChar char="•"/>
            </a:pPr>
            <a:endParaRPr lang="en-US" dirty="0"/>
          </a:p>
          <a:p>
            <a:pPr marL="285750" indent="-285750">
              <a:buFont typeface="Arial"/>
              <a:buChar char="•"/>
            </a:pPr>
            <a:r>
              <a:rPr lang="en-US" dirty="0"/>
              <a:t>The Software Engineer is responsible for simulation and modeling application interoperability, file compatibilities, and file transfer.</a:t>
            </a:r>
          </a:p>
          <a:p>
            <a:r>
              <a:rPr lang="en-US" dirty="0"/>
              <a:t> </a:t>
            </a:r>
          </a:p>
          <a:p>
            <a:endParaRPr lang="en-US" dirty="0"/>
          </a:p>
        </p:txBody>
      </p:sp>
      <p:pic>
        <p:nvPicPr>
          <p:cNvPr id="2" name="Picture 1"/>
          <p:cNvPicPr>
            <a:picLocks noChangeAspect="1"/>
          </p:cNvPicPr>
          <p:nvPr/>
        </p:nvPicPr>
        <p:blipFill>
          <a:blip r:embed="rId2"/>
          <a:stretch>
            <a:fillRect/>
          </a:stretch>
        </p:blipFill>
        <p:spPr>
          <a:xfrm>
            <a:off x="4011" y="4267200"/>
            <a:ext cx="3829170" cy="2590800"/>
          </a:xfrm>
          <a:prstGeom prst="rect">
            <a:avLst/>
          </a:prstGeom>
        </p:spPr>
      </p:pic>
    </p:spTree>
    <p:extLst>
      <p:ext uri="{BB962C8B-B14F-4D97-AF65-F5344CB8AC3E}">
        <p14:creationId xmlns:p14="http://schemas.microsoft.com/office/powerpoint/2010/main" val="2874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2501</TotalTime>
  <Words>1074</Words>
  <Application>Microsoft Macintosh PowerPoint</Application>
  <PresentationFormat>On-screen Show (4:3)</PresentationFormat>
  <Paragraphs>144</Paragraphs>
  <Slides>14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Design Challenge:  The Nations Innovation Engine</dc:title>
  <dc:creator>Ralph</dc:creator>
  <cp:lastModifiedBy>Microsoft Office User</cp:lastModifiedBy>
  <cp:revision>180</cp:revision>
  <dcterms:created xsi:type="dcterms:W3CDTF">2013-01-03T20:44:39Z</dcterms:created>
  <dcterms:modified xsi:type="dcterms:W3CDTF">2024-10-31T20:22:33Z</dcterms:modified>
</cp:coreProperties>
</file>