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96" r:id="rId3"/>
    <p:sldId id="299" r:id="rId4"/>
    <p:sldId id="297" r:id="rId5"/>
    <p:sldId id="298" r:id="rId6"/>
    <p:sldId id="29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79" autoAdjust="0"/>
    <p:restoredTop sz="94660"/>
  </p:normalViewPr>
  <p:slideViewPr>
    <p:cSldViewPr>
      <p:cViewPr varScale="1">
        <p:scale>
          <a:sx n="103" d="100"/>
          <a:sy n="103" d="100"/>
        </p:scale>
        <p:origin x="-152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43B4C-6C6C-480C-AE0C-FD9D94DA1533}" type="datetimeFigureOut">
              <a:rPr lang="en-US" smtClean="0"/>
              <a:t>9/23/24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3F131-F82D-4980-A993-218D296A2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619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11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12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82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862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5526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45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49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23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13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76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5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5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3999" cy="862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571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alph\Desktop\Desk FY12 RWDC\RWDC Graphics\RWDC Projection Graphic\Projection Low Res\RWDC Light Pollution Projection Low Res 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" y="-228600"/>
            <a:ext cx="100584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95400" y="38862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Dr</a:t>
            </a:r>
            <a:r>
              <a:rPr lang="en-US" sz="2400" b="1" dirty="0">
                <a:solidFill>
                  <a:schemeClr val="bg1"/>
                </a:solidFill>
              </a:rPr>
              <a:t>. Ralph K. Coppola, </a:t>
            </a:r>
            <a:r>
              <a:rPr lang="en-US" sz="2400" b="1" dirty="0" smtClean="0">
                <a:solidFill>
                  <a:schemeClr val="bg1"/>
                </a:solidFill>
              </a:rPr>
              <a:t>Founder &amp; Executive Director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0" y="213360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Innovation Engine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3048000"/>
            <a:ext cx="7086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Rules for the Challenge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861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7848600" cy="5170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Rules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following are the rules and eligibility requirements for RWDC participants. In order to qualify to participate in the </a:t>
            </a:r>
            <a:r>
              <a:rPr lang="en-US" dirty="0" smtClean="0"/>
              <a:t>National/International </a:t>
            </a:r>
            <a:r>
              <a:rPr lang="en-US" dirty="0"/>
              <a:t>Event, each participant and team must meet all criteria and follow all stated rules.</a:t>
            </a:r>
          </a:p>
          <a:p>
            <a:r>
              <a:rPr lang="en-US" dirty="0"/>
              <a:t> </a:t>
            </a:r>
          </a:p>
          <a:p>
            <a:r>
              <a:rPr lang="en-US" b="1" dirty="0" smtClean="0"/>
              <a:t>Student </a:t>
            </a:r>
            <a:r>
              <a:rPr lang="en-US" b="1" dirty="0"/>
              <a:t>Eligibility Requirements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1.   Participation is limited to students living in OR enrolled in schools located in a </a:t>
            </a:r>
            <a:r>
              <a:rPr lang="en-US" dirty="0" smtClean="0"/>
              <a:t>participating state </a:t>
            </a:r>
            <a:r>
              <a:rPr lang="en-US" dirty="0"/>
              <a:t>or </a:t>
            </a:r>
            <a:r>
              <a:rPr lang="en-US" dirty="0" smtClean="0"/>
              <a:t>country. </a:t>
            </a:r>
            <a:r>
              <a:rPr lang="en-US" dirty="0"/>
              <a:t>Schools are defined to include </a:t>
            </a:r>
            <a:r>
              <a:rPr lang="en-US" dirty="0" smtClean="0"/>
              <a:t>public</a:t>
            </a:r>
            <a:r>
              <a:rPr lang="en-US" dirty="0"/>
              <a:t> </a:t>
            </a:r>
            <a:r>
              <a:rPr lang="en-US" dirty="0" smtClean="0"/>
              <a:t>or private </a:t>
            </a:r>
            <a:r>
              <a:rPr lang="en-US" dirty="0"/>
              <a:t>schools.</a:t>
            </a:r>
          </a:p>
          <a:p>
            <a:r>
              <a:rPr lang="en-US" dirty="0"/>
              <a:t> </a:t>
            </a:r>
          </a:p>
          <a:p>
            <a:pPr marL="342900" indent="-342900">
              <a:buAutoNum type="arabicPeriod" startAt="2"/>
            </a:pPr>
            <a:r>
              <a:rPr lang="en-US" dirty="0" smtClean="0"/>
              <a:t>To </a:t>
            </a:r>
            <a:r>
              <a:rPr lang="en-US" dirty="0"/>
              <a:t>be eligible to compete as a student team member, a student must be currently enrolled in grades nine, ten, eleven, or twelve. </a:t>
            </a:r>
            <a:endParaRPr lang="en-US" dirty="0" smtClean="0"/>
          </a:p>
          <a:p>
            <a:pPr marL="342900" indent="-342900">
              <a:buAutoNum type="arabicPeriod" startAt="2"/>
            </a:pP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   Student team members must have attained the age of 14 </a:t>
            </a:r>
            <a:r>
              <a:rPr lang="en-US" dirty="0" smtClean="0"/>
              <a:t>by the end the Challenge year.</a:t>
            </a:r>
            <a:endParaRPr lang="en-US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49511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447800"/>
            <a:ext cx="8001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Rules: Student Eligibility Requirements Continued</a:t>
            </a:r>
          </a:p>
          <a:p>
            <a:pPr algn="ctr"/>
            <a:endParaRPr lang="en-US" sz="2400" b="1" dirty="0" smtClean="0"/>
          </a:p>
          <a:p>
            <a:pPr marL="342900" indent="-342900">
              <a:buAutoNum type="arabicPeriod" startAt="4"/>
            </a:pPr>
            <a:r>
              <a:rPr lang="en-US" dirty="0" smtClean="0"/>
              <a:t>Student </a:t>
            </a:r>
            <a:r>
              <a:rPr lang="en-US" dirty="0"/>
              <a:t>team members shall not yet have attained the age of 19 as of 1 October of </a:t>
            </a:r>
            <a:r>
              <a:rPr lang="en-US" dirty="0" smtClean="0"/>
              <a:t>the Challenge year.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5</a:t>
            </a:r>
            <a:r>
              <a:rPr lang="en-US" dirty="0" smtClean="0"/>
              <a:t>.   </a:t>
            </a:r>
            <a:r>
              <a:rPr lang="en-US" dirty="0"/>
              <a:t>Student team members may only participate on one team.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b="1" dirty="0"/>
          </a:p>
          <a:p>
            <a:pPr algn="ctr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51336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295400"/>
            <a:ext cx="7315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Rules: Team </a:t>
            </a:r>
            <a:r>
              <a:rPr lang="en-US" sz="2400" b="1" dirty="0"/>
              <a:t>Composition</a:t>
            </a:r>
            <a:endParaRPr lang="en-US" sz="2400" dirty="0"/>
          </a:p>
          <a:p>
            <a:r>
              <a:rPr lang="en-US" dirty="0"/>
              <a:t> </a:t>
            </a:r>
          </a:p>
          <a:p>
            <a:r>
              <a:rPr lang="en-US" dirty="0"/>
              <a:t>1.   An RWDC </a:t>
            </a:r>
            <a:r>
              <a:rPr lang="en-US" dirty="0" smtClean="0"/>
              <a:t>Team </a:t>
            </a:r>
            <a:r>
              <a:rPr lang="en-US" dirty="0"/>
              <a:t>consists of one designated teacher/coach and no </a:t>
            </a:r>
            <a:r>
              <a:rPr lang="en-US" i="1" dirty="0"/>
              <a:t>fewer than three nor greater than seven student </a:t>
            </a:r>
            <a:r>
              <a:rPr lang="en-US" dirty="0"/>
              <a:t>members</a:t>
            </a:r>
            <a:r>
              <a:rPr lang="en-US" i="1" dirty="0" smtClean="0"/>
              <a:t>. </a:t>
            </a:r>
            <a:r>
              <a:rPr lang="en-US" dirty="0" smtClean="0"/>
              <a:t>Mentors are team advisors.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2.   Only those team members identified on the official registration form are considered part of the team.</a:t>
            </a:r>
          </a:p>
          <a:p>
            <a:r>
              <a:rPr lang="en-US" dirty="0"/>
              <a:t> 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51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066800"/>
            <a:ext cx="8153400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Competition Rules</a:t>
            </a:r>
            <a:endParaRPr lang="en-US" sz="2400" dirty="0"/>
          </a:p>
          <a:p>
            <a:r>
              <a:rPr lang="en-US" dirty="0"/>
              <a:t> </a:t>
            </a:r>
          </a:p>
          <a:p>
            <a:r>
              <a:rPr lang="en-US" dirty="0"/>
              <a:t>1.   One teacher/coach may lead multiple teams.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2.   A team teacher/coach must be at least 21 years of age by 1 October of the Challenge </a:t>
            </a:r>
            <a:r>
              <a:rPr lang="en-US" dirty="0" smtClean="0"/>
              <a:t>year.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3</a:t>
            </a:r>
            <a:r>
              <a:rPr lang="en-US" dirty="0" smtClean="0"/>
              <a:t>.   </a:t>
            </a:r>
            <a:r>
              <a:rPr lang="en-US" dirty="0"/>
              <a:t>Coaches may be a teacher or other responsible adult.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4</a:t>
            </a:r>
            <a:r>
              <a:rPr lang="en-US" dirty="0" smtClean="0"/>
              <a:t>.   </a:t>
            </a:r>
            <a:r>
              <a:rPr lang="en-US" dirty="0"/>
              <a:t>All submissions shall be the original work of the students involved.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5</a:t>
            </a:r>
            <a:r>
              <a:rPr lang="en-US" dirty="0" smtClean="0"/>
              <a:t>.   </a:t>
            </a:r>
            <a:r>
              <a:rPr lang="en-US" dirty="0"/>
              <a:t>All communications between members of a team and external persons </a:t>
            </a:r>
            <a:r>
              <a:rPr lang="en-US" dirty="0" smtClean="0"/>
              <a:t>may be done using  email and phone communications may also be used. In person meetings may be possible.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491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219200"/>
            <a:ext cx="7086600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Competition Rules Continued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6</a:t>
            </a:r>
            <a:r>
              <a:rPr lang="en-US" dirty="0" smtClean="0"/>
              <a:t>.   </a:t>
            </a:r>
            <a:r>
              <a:rPr lang="en-US" dirty="0"/>
              <a:t>All work must be submitted prior to midnight on the date of the submission deadline in local time.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7</a:t>
            </a:r>
            <a:r>
              <a:rPr lang="en-US" dirty="0" smtClean="0"/>
              <a:t>.   </a:t>
            </a:r>
            <a:r>
              <a:rPr lang="en-US" dirty="0"/>
              <a:t>All submissions must conform to the specifications outlined in the Challenge.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8</a:t>
            </a:r>
            <a:r>
              <a:rPr lang="en-US" dirty="0" smtClean="0"/>
              <a:t>. </a:t>
            </a:r>
            <a:r>
              <a:rPr lang="en-US" dirty="0"/>
              <a:t>Teams shall only contact mentors through the means and at the times specified by the mentors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9. A team can be represented by no fewer than three students or more than seven students at the National/International Event.</a:t>
            </a:r>
          </a:p>
          <a:p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27530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</TotalTime>
  <Words>94</Words>
  <Application>Microsoft Macintosh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World Design Challenge:  The Nations Innovation Engine</dc:title>
  <dc:creator>Ralph</dc:creator>
  <cp:lastModifiedBy>Ralph Coppola</cp:lastModifiedBy>
  <cp:revision>159</cp:revision>
  <dcterms:created xsi:type="dcterms:W3CDTF">2013-01-03T20:44:39Z</dcterms:created>
  <dcterms:modified xsi:type="dcterms:W3CDTF">2024-09-23T18:03:46Z</dcterms:modified>
</cp:coreProperties>
</file>