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359" r:id="rId9"/>
    <p:sldId id="321" r:id="rId10"/>
    <p:sldId id="322" r:id="rId11"/>
    <p:sldId id="323" r:id="rId12"/>
    <p:sldId id="324" r:id="rId13"/>
    <p:sldId id="325" r:id="rId14"/>
    <p:sldId id="327" r:id="rId15"/>
    <p:sldId id="326" r:id="rId16"/>
    <p:sldId id="330" r:id="rId17"/>
    <p:sldId id="329" r:id="rId18"/>
    <p:sldId id="328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61" r:id="rId36"/>
    <p:sldId id="360" r:id="rId37"/>
    <p:sldId id="355" r:id="rId38"/>
    <p:sldId id="36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92381" autoAdjust="0"/>
  </p:normalViewPr>
  <p:slideViewPr>
    <p:cSldViewPr>
      <p:cViewPr varScale="1">
        <p:scale>
          <a:sx n="118" d="100"/>
          <a:sy n="118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3B4C-6C6C-480C-AE0C-FD9D94DA1533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F131-F82D-4980-A993-218D296A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F131-F82D-4980-A993-218D296A26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F131-F82D-4980-A993-218D296A26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5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F131-F82D-4980-A993-218D296A26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19125" y="5410200"/>
            <a:ext cx="7924800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591358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0489"/>
            <a:ext cx="7772400" cy="2031111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66E0-B512-4E1E-9108-859DE0FD1E03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3E6-354F-4A8A-9D2F-ED58D86DB847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5AFF-46EA-40B3-B54D-EDAB6626F7B2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547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8D7F-CFC2-4E5A-A812-758D5622B966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5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DDFC-BB8F-46A9-8C51-B06FD41FDF72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201-4568-491D-9816-3198FE09F391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8DF-6F0E-4B04-934D-67DA64D429E6}" type="datetime1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655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C6E-7531-4A37-A6C5-89BAE0006155}" type="datetime1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DE1-6C13-403F-8B7B-AB33E97CA790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7011-27FE-4927-9A41-ADB468D16D3C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949A-2B2C-482F-A40D-C021B538A17F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8AB3-34D6-4013-A5E7-C94181B3FD01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XpCPp0JlR1DVAM&amp;tbnid=XLQidn4315nWbM:&amp;ved=0CAUQjRw&amp;url=http://defensetech.org/2010/11/12/uav-auto-take-off-and-landing-could-save-serious-money/&amp;ei=rcy5UYD3KY_O9gTv_YGYBg&amp;bvm=bv.47883778,d.eWU&amp;psig=AFQjCNHhx_ASC5jMee2GCQjfBvGbmIOQzw&amp;ust=13712171261577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tYMFDxs-1c9_fM&amp;tbnid=p2jwUoSsiAFalM:&amp;ved=0CAUQjRw&amp;url=http://www.prweb.com/releases/2013/5/prweb10720708.htm&amp;ei=Bc65UZLyG42K9gS5lIC4Aw&amp;bvm=bv.47883778,d.eWU&amp;psig=AFQjCNH_95ejJNvQg2qmq9Pgq0z_rYypIg&amp;ust=1371217787218060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s://www.google.com/url?sa=i&amp;rct=j&amp;q=&amp;esrc=s&amp;frm=1&amp;source=images&amp;cd=&amp;cad=rja&amp;docid=CTFJ73cyq1aduM&amp;tbnid=0EDvPXZzENVY2M:&amp;ved=0CAUQjRw&amp;url=https://www.evernote.com/shard/s1/sh/a1e63d49-9cb8-42ab-aa22-91bdd194b9dc/986c42ce6599f2dcf936a0adce0a858c&amp;ei=Gc25UeKCOYHw8QSQq4HADg&amp;bvm=bv.47883778,d.eWU&amp;psig=AFQjCNE52qyjviUCh8IvDyr2sWRxLKoTqQ&amp;ust=13712175441170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LheF5Q96qNMNWM&amp;tbnid=7GYezcoHMpMLPM:&amp;ved=0CAUQjRw&amp;url=http://www.ubergizmo.com/2010/09/koax-x-240-helicopter-design-hails-from-switzerland/&amp;ei=1c25UfClEoLC9QTnyIG4AQ&amp;bvm=bv.47883778,d.eWU&amp;psig=AFQjCNHtt_zF-JJMOlEuRpNnRkOM4giDEw&amp;ust=1371217674241729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aerospaceblog.wordpress.com/2012/04/13/analyst-worldwide-uav-market-will-total-89-billion-in-10-years/" TargetMode="Externa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frm=1&amp;source=images&amp;cd=&amp;cad=rja&amp;docid=B1cOgfj0xBU0NM&amp;tbnid=bJWAHLvTKbB_6M:&amp;ved=0CAUQjRw&amp;url=http://www.airship.com.au/services/aerial_filming_video.html&amp;ei=pM-5UbfREYHO9ASMy4G4DQ&amp;psig=AFQjCNF8bcBe9HV6BRljWoI9q8B9OLZ_Ng&amp;ust=13712181836992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s0Gag1y8anEeDM&amp;tbnid=9CJbqFB89AAK9M:&amp;ved=0CAUQjRw&amp;url=http://www.flightglobal.com/news/articles/pictures-bell-tr918-unmanned-tiltrotor-first-flight-204341/&amp;ei=pM65UeqlNIjq8wTa7YGoDw&amp;bvm=bv.47883778,d.eWU&amp;psig=AFQjCNHICHLm8D8B4kLzMXG2O_bDU2sszw&amp;ust=1371217953904776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com/url?sa=i&amp;rct=j&amp;q=&amp;esrc=s&amp;frm=1&amp;source=images&amp;cd=&amp;cad=rja&amp;docid=PIfRmRcCwO878M&amp;tbnid=6knhT6gKYLXCuM:&amp;ved=0CAUQjRw&amp;url=http://www.gizmag.com/flexrotor-uav/22378/&amp;ei=Bs-5Uc2VHIbq8wTKiIHwBA&amp;bvm=bv.47883778,d.eWU&amp;psig=AFQjCNFOkd3KdxfIhxf6-PRzXLnRxnikAw&amp;ust=137121802624030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H64O8h2HvFDwM&amp;tbnid=MC_ZVENPNhydKM:&amp;ved=0CAUQjRw&amp;url=http://blog.rc-fever.com/2012/12/walkera-v120d02s-6ch-rc-helicopter-introduction/&amp;ei=_BAmUrHAFoPk2AWRt4DAAw&amp;bvm=bv.51495398,d.cWc&amp;psig=AFQjCNHTW10pS3Hvd53to_rqMJIjh4AiCw&amp;ust=1378312766208122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www.google.com/url?sa=i&amp;rct=j&amp;q=&amp;esrc=s&amp;frm=1&amp;source=images&amp;cd=&amp;cad=rja&amp;docid=cm0vqLrokcR36M&amp;tbnid=XPd_fMfTG_b-rM:&amp;ved=0CAUQjRw&amp;url=http://breakingdefense.com/2013/05/22/navys-triton-recon-drone-makes-first-flight/&amp;ei=chAmUvnvOcPI2AXUz4CYBA&amp;bvm=bv.51495398,d.cWc&amp;psig=AFQjCNGtlnJcnuyWPnWrMirMwKjETwakcg&amp;ust=13783126852088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2cV988hPWO81lM&amp;tbnid=rYxsxU7tGUeX4M:&amp;ved=0CAUQjRw&amp;url=http://www.rchobbyhelicopter.com/store52/agora.cgi?product=Ready_To_Fly_RC_Helicopters&amp;ei=2RAmUt3uGMKg2AXz_YCYCA&amp;bvm=bv.51495398,d.cWc&amp;psig=AFQjCNHTW10pS3Hvd53to_rqMJIjh4AiCw&amp;ust=1378312766208122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www.google.com/url?sa=i&amp;rct=j&amp;q=&amp;esrc=s&amp;frm=1&amp;source=images&amp;cd=&amp;cad=rja&amp;docid=PhTbvmMs3IhbDM&amp;tbnid=PzoLsouCLNCS2M:&amp;ved=0CAUQjRw&amp;url=http://www.swri.org/4org/d09/aerospace/Unmanned/lowcost.htm&amp;ei=jRAmUo_ZNMKA2wWOnICYAg&amp;bvm=bv.51495398,d.cWc&amp;psig=AFQjCNGtlnJcnuyWPnWrMirMwKjETwakcg&amp;ust=1378312685208823" TargetMode="External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FYVYxYxhBWbFRM&amp;tbnid=2-HrHj3yUqdeqM:&amp;ved=0CAUQjRw&amp;url=http://www.hobbyking.com/hobbyking/store/uh_viewItem.asp?idProduct=4235&amp;aff=15144&amp;ei=nxIYUsXUD8T72QWE7oDIAQ&amp;bvm=bv.51156542,d.b2I&amp;psig=AFQjCNEZ-dP6Pfcf4q2nCZ1PoR8pin14EQ&amp;ust=1377395736139565" TargetMode="External"/><Relationship Id="rId3" Type="http://schemas.openxmlformats.org/officeDocument/2006/relationships/hyperlink" Target="http://www.google.com/url?sa=i&amp;rct=j&amp;q=&amp;esrc=s&amp;frm=1&amp;source=images&amp;cd=&amp;cad=rja&amp;docid=nnBC-z0KgZVhFM&amp;tbnid=3H1riP1VfMg3aM:&amp;ved=0CAUQjRw&amp;url=http://www.3dvision.com/wordpress/2011/08/27/model-aircraft-control-surface-spacing-and-solidworks-flow-simulation/&amp;ei=Y6rJUcXXCI3m8wTw8YGQDg&amp;bvm=bv.48293060,d.eWU&amp;psig=AFQjCNFORNHu3Bg6pVravrLxX8isvb4gJA&amp;ust=1372257245840491" TargetMode="External"/><Relationship Id="rId7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www.google.com/url?sa=i&amp;rct=j&amp;q=&amp;esrc=s&amp;frm=1&amp;source=images&amp;cd=&amp;cad=rja&amp;docid=2tGdP62h6swBgM&amp;tbnid=x1uZH_xfesDZ2M:&amp;ved=0CAUQjRw&amp;url=http://diydrones.com/profiles/blogs/five-good-planes-to-convert-to&amp;ei=uBEYUuu1COLW2gXb_YCgDA&amp;bvm=bv.51156542,d.b2I&amp;psig=AFQjCNE2VgNQPbLpY8rSPvEbI2BdTPPvgw&amp;ust=1377395507120536" TargetMode="External"/><Relationship Id="rId4" Type="http://schemas.openxmlformats.org/officeDocument/2006/relationships/image" Target="../media/image44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frm=1&amp;source=images&amp;cd=&amp;cad=rja&amp;docid=CTFJ73cyq1aduM&amp;tbnid=0EDvPXZzENVY2M:&amp;ved=0CAUQjRw&amp;url=https://www.evernote.com/shard/s1/sh/a1e63d49-9cb8-42ab-aa22-91bdd194b9dc/986c42ce6599f2dcf936a0adce0a858c&amp;ei=JK7JUZvqGofk9gTptIGICA&amp;bvm=bv.48293060,d.eWU&amp;psig=AFQjCNEGvn3V2BAvMP7V_Mq-h831awj33g&amp;ust=1372258199631028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frm=1&amp;source=images&amp;cd=&amp;cad=rja&amp;docid=KbZszsUXyJdJ-M&amp;tbnid=RdK8GDezKeDmmM:&amp;ved=0CAUQjRw&amp;url=http://www.robotshop.com/blog/en/skybotix-coax-autonomous-micro-helicopter-drone-250&amp;ei=jK3JUZnNDoOG9QTj6oG4Cg&amp;bvm=bv.48293060,d.eWU&amp;psig=AFQjCNHXck3xGfGYfXA0R0ukwxohSTxdAA&amp;ust=13722580542175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nI2y17UMH_CFpM&amp;tbnid=kmEX_Kms5hLLIM:&amp;ved=0CAUQjRw&amp;url=http://www.unmannedsystemstechnology.com/2012/06/new-video-shows-aerobot-cinestar-vtol-uav-in-action/cinestar/&amp;ei=7q3JUemLAYHc8wSt7oHADQ&amp;bvm=bv.48293060,d.eWU&amp;psig=AFQjCNESGofbVYgkwI-00vG5zNG5iyBS3g&amp;ust=1372258147771360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www.google.com/url?sa=i&amp;rct=j&amp;q=&amp;esrc=s&amp;frm=1&amp;source=images&amp;cd=&amp;cad=rja&amp;docid=c92u9qUNCBFxNM&amp;tbnid=UuzlfyooZlv64M:&amp;ved=0CAUQjRw&amp;url=http://www.stratpost.com/iai-to-show-off-chinook-like-uav&amp;ei=vK3JUZmaE5PU8wTu_YGoCA&amp;bvm=bv.48293060,d.eWU&amp;psig=AFQjCNFo5FYoo-8c4lOIj3Q2vJFvJfCPQw&amp;ust=1372258101808916" TargetMode="External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i2sUYc5j0qeCzM&amp;tbnid=3iHFfnl9YN4D_M:&amp;ved=0CAUQjRw&amp;url=http://www.engadget.com/2012/05/01/navy-awards-aerovel-flexrotor-contract-marine-surveillance/&amp;ei=6a7JUYu7AoS09QTrsIHwCA&amp;bvm=bv.48293060,d.eWU&amp;psig=AFQjCNERCPgs3G9tWxbQWbLm9ZHlQWSl2g&amp;ust=1372258358808135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://www.google.com/url?sa=i&amp;rct=j&amp;q=&amp;esrc=s&amp;frm=1&amp;source=images&amp;cd=&amp;cad=rja&amp;docid=nQUWXAMppeQslM&amp;tbnid=VJt85-hgbNutxM:&amp;ved=0CAUQjRw&amp;url=http://diydrones.com/xn/detail/705844:Comment:1205602?xg_source=activity&amp;ei=Oq_JUfuTN5CG9QTpp4GQBA&amp;bvm=bv.48293060,d.eWU&amp;psig=AFQjCNG2mgskkawy14GQfv4XmCorMmExWg&amp;ust=13722584290993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8-AR2bW9U9wFWM&amp;tbnid=zTLGHHVeQiM9UM:&amp;ved=0CAUQjRw&amp;url=http://www.diydrones.com/profiles/blogs/the-orange-hawk-tricopter-flying-wing-vtol-uav&amp;ei=ya7JUfuGDIW29QTg14CQDw&amp;bvm=bv.48293060,d.eWU&amp;psig=AFQjCNERCPgs3G9tWxbQWbLm9ZHlQWSl2g&amp;ust=1372258358808135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://www.google.com/url?sa=i&amp;rct=j&amp;q=&amp;esrc=s&amp;frm=1&amp;source=images&amp;cd=&amp;cad=rja&amp;docid=6DrG9zDwlk6JcM&amp;tbnid=Hyqmx6dnDwYQjM:&amp;ved=0CAUQjRw&amp;url=http://www.ainonline.com/aviation-news/ain-defense-perspective/2012-09-21/rheinmetall-shows-new-hybrid-uav&amp;ei=u67JUZaSO4T48gSmzYDwBQ&amp;bvm=bv.48293060,d.eWU&amp;psig=AFQjCNERCPgs3G9tWxbQWbLm9ZHlQWSl2g&amp;ust=1372258358808135" TargetMode="External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hyperlink" Target="http://www.google.com/url?sa=i&amp;rct=j&amp;q=&amp;esrc=s&amp;frm=1&amp;source=images&amp;cd=&amp;cad=rja&amp;docid=JkldQF9lDD8pUM&amp;tbnid=w-Ogdf6eZ0v7QM:&amp;ved=0CAUQjRw&amp;url=http://www.ricardo.com/en-GB/News--Media/Press-releases/News-releases1/2010/Ricardo-announces-new-Wolverine-family-of-engines-for-Unmanned-Aerial-Vehicles-UAVs/&amp;ei=8t65UfroFI6e9QSygoHAAw&amp;bvm=bv.47883778,d.eWU&amp;psig=AFQjCNHDKjKJAtqDY5XRRV29AatSqzennQ&amp;ust=13712221272853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OChL0Owz-YlnQM&amp;tbnid=WbsZ631bvZ6BlM:&amp;ved=0CAUQjRw&amp;url=http://www.bagram.afcent.af.mil/photos/media_search.asp?q=uav&amp;btnG.x=0&amp;btnG.y=0&amp;ei=QN-5UbnEKJGc8wTSpIGgDw&amp;bvm=bv.47883778,d.eWU&amp;psig=AFQjCNHDKjKJAtqDY5XRRV29AatSqzennQ&amp;ust=1371222127285316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://www.google.com/url?sa=i&amp;rct=j&amp;q=&amp;esrc=s&amp;frm=1&amp;source=images&amp;cd=&amp;cad=rja&amp;docid=PtLCsTM7FzTZbM&amp;tbnid=h1Zlpx7szDkxJM:&amp;ved=0CAUQjRw&amp;url=http://www.deltahawkengines.com/archives.shtml&amp;ei=At-5UZ6ZPISm9ASAtYH4Cg&amp;bvm=bv.47883778,d.eWU&amp;psig=AFQjCNHDKjKJAtqDY5XRRV29AatSqzennQ&amp;ust=137122212728531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om/url?sa=i&amp;rct=j&amp;q=&amp;esrc=s&amp;frm=1&amp;source=images&amp;cd=&amp;cad=rja&amp;docid=Ybmap9WY4GbP4M&amp;tbnid=74SyYrQ88g8a1M:&amp;ved=0CAUQjRw&amp;url=http://commons.wikimedia.org/wiki/File:Shadow_200_UAV.jpg&amp;ei=E8WwUerHCoeX0QG53IDwBQ&amp;bvm=bv.47534661,d.dmg&amp;psig=AFQjCNG_7Nkz-UV0HeEJLpRG9Rm82dBDVQ&amp;ust=1370625681039356" TargetMode="External"/><Relationship Id="rId7" Type="http://schemas.openxmlformats.org/officeDocument/2006/relationships/hyperlink" Target="http://www.google.com/url?sa=i&amp;rct=j&amp;q=&amp;esrc=s&amp;frm=1&amp;source=images&amp;cd=&amp;cad=rja&amp;docid=ljyPw08ujZvaSM&amp;tbnid=0EDvPXZzENVY2M:&amp;ved=0CAUQjRw&amp;url=http://www.uavdrones.org/category/uncategorized/&amp;ei=UcWwUZXwAqm70QGisoDQCw&amp;bvm=bv.47534661,d.dmg&amp;psig=AFQjCNFDX8J3C07_oXCkTEikJAZJlY_hBw&amp;ust=1370625743159832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google.com/url?sa=i&amp;rct=j&amp;q=&amp;esrc=s&amp;frm=1&amp;source=images&amp;cd=&amp;cad=rja&amp;docid=a5HkfS3iVhT1GM&amp;tbnid=WPXgdJ9vLHEKnM:&amp;ved=0CAUQjRw&amp;url=http://cazasyhelicopteros.blogspot.com/2012_11_18_archive.html&amp;ei=iMWwUdzMHcvL0gHYyIDwBw&amp;bvm=bv.47534661,d.dmg&amp;psig=AFQjCNFDX8J3C07_oXCkTEikJAZJlY_hBw&amp;ust=1370625743159832" TargetMode="External"/><Relationship Id="rId5" Type="http://schemas.openxmlformats.org/officeDocument/2006/relationships/hyperlink" Target="http://www.google.com/url?sa=i&amp;rct=j&amp;q=&amp;esrc=s&amp;frm=1&amp;source=images&amp;cd=&amp;cad=rja&amp;docid=kRkYr9x7CfddOM&amp;tbnid=-Q_NRYf8iCc6kM:&amp;ved=0CAUQjRw&amp;url=http://blogs.mentor.com/jvandomelen/blog/tag/philip-finnegan/&amp;ei=LMWwUau3PIe_0QGx54GgAQ&amp;bvm=bv.47534661,d.dmg&amp;psig=AFQjCNG_7Nkz-UV0HeEJLpRG9Rm82dBDVQ&amp;ust=1370625681039356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om/url?sa=i&amp;rct=j&amp;q=&amp;esrc=s&amp;frm=1&amp;source=images&amp;cd=&amp;cad=rja&amp;docid=2d1XPjmx9y1BfM&amp;tbnid=35HNEl2fosXs2M:&amp;ved=0CAUQjRw&amp;url=http://www.unmannedsystemstechnology.com/2012/10/indian-air-force-to-induct-harop-combat-uav-in-2013/harop-combat-uav/&amp;ei=dsWwUdT6ILCK0QH5n4GYBw&amp;bvm=bv.47534661,d.dmg&amp;psig=AFQjCNFDX8J3C07_oXCkTEikJAZJlY_hBw&amp;ust=137062574315983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3.towerhobbies.com/cgi-bin/wti0001p?&amp;I=LXCABL&amp;P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3Mx78uAdYTwnHM&amp;tbnid=ZpFtkzMtQPR52M:&amp;ved=0CAUQjRw&amp;url=http://defense-update.com/20120214_elbit-systems-introduce-a-hyperspectral-sensor-payload-for-uavs.html&amp;ei=a_4pUt_AEujO2AWwmYDYBA&amp;psig=AFQjCNHjTvXZhngAVcapallb6pGpx8CgnQ&amp;ust=1378570208695876" TargetMode="External"/><Relationship Id="rId3" Type="http://schemas.openxmlformats.org/officeDocument/2006/relationships/image" Target="../media/image67.png"/><Relationship Id="rId7" Type="http://schemas.openxmlformats.org/officeDocument/2006/relationships/image" Target="../media/image69.jpeg"/><Relationship Id="rId2" Type="http://schemas.openxmlformats.org/officeDocument/2006/relationships/hyperlink" Target="http://www.google.com/url?sa=i&amp;rct=j&amp;q=&amp;esrc=s&amp;frm=1&amp;source=images&amp;cd=&amp;cad=rja&amp;docid=OLgTsC7MquuuLM&amp;tbnid=JAQW4kBTUI8jOM:&amp;ved=0CAUQjRw&amp;url=http://spectrum.ieee.org/automaton/robotics/robotics-software/willow-garage-robotics-navigation-stack&amp;ei=zv0pUsb9Esmb2wWQjoE4&amp;bvm=bv.51773540,d.aWc&amp;psig=AFQjCNEshjwvojp7QdfZFfYn1p8qvmsMYg&amp;ust=13785700572684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jumeaqvzr4gV-M&amp;tbnid=P0qYhSr5vAAwNM:&amp;ved=0CAUQjRw&amp;url=http://www.scoop.it/t/rise-of-the-drones/p/3999824139/laser-based-uav-sensor-payload-for-detecting-beach-mines-to-be-designed-by-bae-systems&amp;ei=PP4pUom2Cojw2QX1-4GABA&amp;psig=AFQjCNGsaK-XWK06E0odgjqJEkcha0A05g&amp;ust=1378570143183288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://www.google.com/url?sa=i&amp;rct=j&amp;q=&amp;esrc=s&amp;frm=1&amp;source=images&amp;cd=&amp;cad=rja&amp;docid=xSvb6ymigw-1bM&amp;tbnid=PRTmGop78EegMM:&amp;ved=0CAUQjRw&amp;url=http://www.gizmag.com/global-hawk-uav-hurricanes/24126/&amp;ei=Jv4pUtDGLcTn2wWE9YD4BA&amp;psig=AFQjCNGsaK-XWK06E0odgjqJEkcha0A05g&amp;ust=1378570143183288" TargetMode="External"/><Relationship Id="rId9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/url?sa=i&amp;rct=j&amp;q=&amp;esrc=s&amp;frm=1&amp;source=images&amp;cd=&amp;cad=rja&amp;docid=ZiOYp_JdTSlA8M&amp;tbnid=VYmIoTGJWAa1pM:&amp;ved=0CAUQjRw&amp;url=http://science.howstuffworks.com/predator3.htm&amp;ei=iA8mUtXHCKjv2QX_2YHoDw&amp;bvm=bv.51495398,d.cWc&amp;psig=AFQjCNHEFkv08sdXhdKtrJJn3_aknL4nvA&amp;ust=13783124518124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hyperlink" Target="http://www.google.com/url?sa=i&amp;rct=j&amp;q=&amp;esrc=s&amp;frm=1&amp;source=images&amp;cd=&amp;cad=rja&amp;docid=5NSsuhnvt7nnOM&amp;tbnid=S1Wt4TqJt31qQM:&amp;ved=0CAUQjRw&amp;url=http://www.draganfly.com/uav-helicopter/draganflyer-x6/features/micro-video-camera.php&amp;ei=lQ8mUpyLNMPV2AWJo4DgAg&amp;bvm=bv.51495398,d.cWc&amp;psig=AFQjCNHEFkv08sdXhdKtrJJn3_aknL4nvA&amp;ust=1378312451812418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google.com/url?sa=i&amp;rct=j&amp;q=&amp;esrc=s&amp;frm=1&amp;source=images&amp;cd=&amp;cad=rja&amp;docid=ueGuKYeoEX2AHM&amp;tbnid=agnMUSwF9RN-TM:&amp;ved=0CAUQjRw&amp;url=http://www.frankswebspace.org.uk/ScienceAndMaths/physics/physicsGCE/radioComms.htm&amp;ei=_za3UZH5OZHC9gT0koDIBQ&amp;bvm=bv.47534661,d.eWU&amp;psig=AFQjCNEAqSca8K0brBafBphMyoNRxxSPfg&amp;ust=13710480604619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mcetmT-Rq--hIM&amp;tbnid=z0SDbKZHa5yA8M:&amp;ved=0CAUQjRw&amp;url=http://www.electrovoice.com/product.php?id=1042&amp;ei=9kq3UcnhIpCc9QT284HACQ&amp;bvm=bv.47534661,d.eWU&amp;psig=AFQjCNEdVBSxYaIi6t1yYByfG5pu5z0Gfw&amp;ust=1371053146073209" TargetMode="External"/><Relationship Id="rId3" Type="http://schemas.openxmlformats.org/officeDocument/2006/relationships/hyperlink" Target="http://www.google.com/url?sa=i&amp;rct=j&amp;q=&amp;esrc=s&amp;frm=1&amp;source=images&amp;cd=&amp;cad=rja&amp;docid=mREXqILm6ZvkxM&amp;tbnid=l9KX2wAqj4GOoM:&amp;ved=0CAUQjRw&amp;url=http://www.marcusuav.com/largetrackingantenna/&amp;ei=p0y3UbykFouY9QTLioG4AQ&amp;bvm=bv.47534661,d.eWU&amp;psig=AFQjCNEvdpWiuO86QXijqM0NJwn6qKCAdA&amp;ust=1371053603587393" TargetMode="External"/><Relationship Id="rId7" Type="http://schemas.openxmlformats.org/officeDocument/2006/relationships/image" Target="../media/image81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mBLJc79EC27kSM&amp;tbnid=lyBxjGOP0t1W_M:&amp;ved=0CAUQjRw&amp;url=http://www.marcusuav.com/medtrackingantenna/&amp;ei=L023UezZI5Dg8ASqr4DQDQ&amp;bvm=bv.47534661,d.eWU&amp;psig=AFQjCNE8ZtCxWCBeOqlfG9gjil0neBVA6Q&amp;ust=1371053711839952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9.jpe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frm=1&amp;source=images&amp;cd=&amp;cad=rja&amp;docid=pIjSqKNIkWRFDM&amp;tbnid=Si4ruFc1sIeHJM:&amp;ved=0CAUQjRw&amp;url=http://defense-update.com/products/p/predator.htm&amp;ei=79awUf2PAsXy0QH_94CIBQ&amp;psig=AFQjCNH0JrOHD8xwfVyBjQfbAv1_kuVtWg&amp;ust=1370630252226134" TargetMode="Externa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www.google.com/url?sa=i&amp;rct=j&amp;q=&amp;esrc=s&amp;frm=1&amp;source=images&amp;cd=&amp;cad=rja&amp;docid=QeQrQ1BU-JvDaM&amp;tbnid=ctxTKrEqxQVU2M:&amp;ved=0CAUQjRw&amp;url=http://www.nasa.gov/centers/dryden/news/Features/2007/wildfire_socal_10_07.html&amp;ei=bMawUdGKFpKP0QHk2IHYCA&amp;bvm=bv.47534661,d.dmg&amp;psig=AFQjCNHTwVwO1VylhpZBYAQ6u7GRCo0R9A&amp;ust=13706260215601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hyperlink" Target="http://www.google.com/url?sa=i&amp;rct=j&amp;q=&amp;esrc=s&amp;frm=1&amp;source=images&amp;cd=&amp;cad=rja&amp;docid=6LHFtk0Y7yWOOM&amp;tbnid=-8drKFrCzWAGTM:&amp;ved=0CAUQjRw&amp;url=http://dronewars.net/2012/01/27/the-big-problem-of-arming-small-drones/&amp;ei=88awUdSiOITS0gHg3IHwAw&amp;bvm=bv.47534661,d.dmg&amp;psig=AFQjCNHsJNsl8kbBWER-CspZWANujrffxw&amp;ust=1370626156189159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88.jpeg"/><Relationship Id="rId2" Type="http://schemas.openxmlformats.org/officeDocument/2006/relationships/hyperlink" Target="http://www.google.com/url?sa=i&amp;rct=j&amp;q=&amp;esrc=s&amp;frm=1&amp;source=images&amp;cd=&amp;cad=rja&amp;docid=iv0kHNaWwUu4PM&amp;tbnid=im3uv7dI0k4A1M:&amp;ved=0CAUQjRw&amp;url=http://www.gizmag.com/go/5077/&amp;ei=SXi3UdrRDIq68wTDnoHoCQ&amp;psig=AFQjCNGxyg_qh5nD4r4O49_7w4ef2_Smag&amp;ust=13710647686310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QS2rUzHhJKj-NM&amp;tbnid=CXCPWZG9muOMdM:&amp;ved=0CAUQjRw&amp;url=http://www.indelauav.com/eng_lang/news.html&amp;ei=5ni3UamuFI7q8gT7p4H4DA&amp;psig=AFQjCNGxyg_qh5nD4r4O49_7w4ef2_Smag&amp;ust=1371064768631053" TargetMode="External"/><Relationship Id="rId5" Type="http://schemas.openxmlformats.org/officeDocument/2006/relationships/image" Target="../media/image87.jpeg"/><Relationship Id="rId4" Type="http://schemas.openxmlformats.org/officeDocument/2006/relationships/hyperlink" Target="http://www.google.com/url?sa=i&amp;rct=j&amp;q=&amp;esrc=s&amp;frm=1&amp;source=images&amp;cd=&amp;cad=rja&amp;docid=AOVSLpsPMOH4JM&amp;tbnid=MLH-Be4moJSBBM:&amp;ved=0CAUQjRw&amp;url=http://www.shef.ac.uk/acse/research/asrg/projects/multiuav&amp;ei=aXi3UbG7Bonm9gSlsYHgDw&amp;psig=AFQjCNGxyg_qh5nD4r4O49_7w4ef2_Smag&amp;ust=137106476863105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www.google.com/url?sa=i&amp;rct=j&amp;q=&amp;esrc=s&amp;frm=1&amp;source=images&amp;cd=&amp;cad=rja&amp;docid=sZjfy-J6oUksYM&amp;tbnid=JzuGqoySpLiIuM:&amp;ved=0CAUQjRw&amp;url=http://www.carden-aircraft.com/gallery/pilots/matt_stek.htm&amp;ei=dnm3UbyuNoeO9ASXmoGIDQ&amp;bvm=bv.47534661,d.eWU&amp;psig=AFQjCNERA-EX_BciCwVoAwNHgmzNdoRvLQ&amp;ust=137106506012411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24.jpeg"/><Relationship Id="rId7" Type="http://schemas.openxmlformats.org/officeDocument/2006/relationships/hyperlink" Target="http://www.google.com/url?sa=i&amp;rct=j&amp;q=&amp;esrc=s&amp;frm=1&amp;source=images&amp;cd=&amp;cad=rja&amp;docid=mxIAjBqQPV69UM&amp;tbnid=Wn0cXoHEEOPWBM:&amp;ved=0CAUQjRw&amp;url=http://www.army-technology.com/projects/shadow200uav/&amp;ei=fRMmUrOkL8mc2QXX54DwDg&amp;psig=AFQjCNFibB9zmDZhiBIoxecTuPFYNUoqeQ&amp;ust=1378313457740665" TargetMode="External"/><Relationship Id="rId2" Type="http://schemas.openxmlformats.org/officeDocument/2006/relationships/hyperlink" Target="http://www.google.com/url?sa=i&amp;rct=j&amp;q=&amp;esrc=s&amp;frm=1&amp;source=images&amp;cd=&amp;cad=rja&amp;docid=0xL1F_ywcIWrMM&amp;tbnid=CSAwG7l7y6ZK5M:&amp;ved=0CAUQjRw&amp;url=http://www.satnews.com/story.php?number=2080881330&amp;ei=jhImUvyaDamg2gW5xIHQCQ&amp;bvm=bv.51495398,d.cWc&amp;psig=AFQjCNG-CYCXWD0Ymq1MjR1xOccRPgZCmQ&amp;ust=13783132261470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hyperlink" Target="http://www.google.com/url?sa=i&amp;rct=j&amp;q=&amp;esrc=s&amp;frm=1&amp;source=images&amp;cd=&amp;cad=rja&amp;docid=1i4PiY2KYlk3dM&amp;tbnid=cL4F_Q7h0WSrxM:&amp;ved=0CAUQjRw&amp;url=http://www.defenseindustrydaily.com/from-dolphins-to-destroyers-the-scaneagle-uav-04933/&amp;ei=BRMmUqviO8nU2AXm2IH4BQ&amp;psig=AFQjCNFtm83iR41nbWZoHn1uUCGzxX3rbQ&amp;ust=1378313318347685" TargetMode="External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://www.google.com/url?sa=i&amp;rct=j&amp;q=&amp;esrc=s&amp;frm=1&amp;source=images&amp;cd=&amp;cad=rja&amp;docid=vfCuXO12pgxZ1M&amp;tbnid=zku2XdVtdarZ0M:&amp;ved=0CAUQjRw&amp;url=http://www.weatherwise.org/se/util/display_mod.cfm?MODULE=/se-server/mod/modules/semod_printpage/mod_default.cfm&amp;PageURL=/Archives/Back%20Issues/2012/March-April%202012/UAVs-full.html&amp;VersionObject=A247CCCA3C572FF155C31371BAEAEAEB&amp;Template=812F14DCB2C78863F23DE307620FA49B&amp;PageStyleSheet=DBF1676C16961EEDBA0526E58AEFE451&amp;ei=VcmwUZjZJe3L0gGmj4GQAQ&amp;psig=AFQjCNGI_oV59PoyYzRxqxQNPhXil_FkWw&amp;ust=13706266108189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5p2o-ITOcUG66M&amp;tbnid=P65Ykp-qxB89iM:&amp;ved=0CAUQjRw&amp;url=http://motherboard.vice.com/blog/dam&amp;ei=r8mwUbXrJfS30QHv_4H4CA&amp;psig=AFQjCNGI_oV59PoyYzRxqxQNPhXil_FkWw&amp;ust=1370626610818915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8QHmZMr2y0cX1M&amp;tbnid=5skRVPjPX7BR4M:&amp;ved=0CAUQjRw&amp;url=http://www.adn.com/2012/04/06/2410773/uaf-drone-guru-turns-flying-cameras.html&amp;ei=cMmwUfDPEsOa0QGl9ICQAg&amp;psig=AFQjCNGI_oV59PoyYzRxqxQNPhXil_FkWw&amp;ust=137062661081891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Iwl7J-m8seoBeM&amp;tbnid=cfjG07bVOdc5KM:&amp;ved=0CAUQjRw&amp;url=http://nosint.blogspot.com/2012/06/first-satellite-for-armed-forces-to-be.html&amp;ei=1bWwUaSSHaLI0QHE5IHIDQ&amp;bvm=bv.47534661,d.dmQ&amp;psig=AFQjCNErL7kR8JfkwkdgcVf2dvir6Hul1g&amp;ust=1370621778401711" TargetMode="External"/><Relationship Id="rId3" Type="http://schemas.openxmlformats.org/officeDocument/2006/relationships/hyperlink" Target="http://www.google.com/url?sa=i&amp;rct=j&amp;q=&amp;esrc=s&amp;frm=1&amp;source=images&amp;cd=&amp;cad=rja&amp;docid=qKvF7RwPF-5npM&amp;tbnid=FFTqMdvvH7I7OM:&amp;ved=0CAUQjRw&amp;url=http://www.avinc.com/uas/adc/puma/&amp;ei=Y3uvUdyUAc7_4APJ_IGIDA&amp;bvm=bv.47380653,d.dmg&amp;psig=AFQjCNGZUCfaxz2Pm_oQGBDV9JbuK5siTg&amp;ust=1370541251555249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frm=1&amp;source=images&amp;cd=&amp;cad=rja&amp;docid=3jlnO62gtzeilM&amp;tbnid=siQSZna4xgMR-M:&amp;ved=0CAUQjRw&amp;url=http://www.uasvision.com/2012/01/19/uav-factory-launches-new-portable-universal-ground-control-station/&amp;ei=WLSwUbvyKO3e4AOa1IGQAg&amp;bvm=bv.47534661,d.dmg&amp;psig=AFQjCNFIaqi1r0bNw0FBovgvn8yenP0-3Q&amp;ust=1370621374814835" TargetMode="External"/><Relationship Id="rId10" Type="http://schemas.openxmlformats.org/officeDocument/2006/relationships/image" Target="../media/image19.wmf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XyalYqtYyyWbOM&amp;tbnid=3qADbFY2dRD_6M:&amp;ved=0CAUQjRw&amp;url=http://www.shephardmedia.com/news/archive/2013/04/&amp;ei=--KwUfn3Ecjy0gHhgIHACQ&amp;bvm=bv.47534661,d.dmQ&amp;psig=AFQjCNEH0OGFRZ9QmGzBxzZwfZXrIvPTug&amp;ust=1370633216840609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qKvF7RwPF-5npM&amp;tbnid=FFTqMdvvH7I7OM:&amp;ved=0CAUQjRw&amp;url=http://www.avinc.com/uas/adc/puma/&amp;ei=Y3uvUdyUAc7_4APJ_IGIDA&amp;bvm=bv.47380653,d.dmg&amp;psig=AFQjCNGZUCfaxz2Pm_oQGBDV9JbuK5siTg&amp;ust=1370541251555249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docid=6-h7QzpTI6OIWM&amp;tbnid=3aWLwZ2udQG_yM:&amp;ved=0CAUQjRw&amp;url=http://4gwar.wordpress.com/tag/rq-11-raven/&amp;ei=F-GwUd-8O4HO0wHw8YHwCg&amp;bvm=bv.47534661,d.dmQ&amp;psig=AFQjCNHUv6fWXeZRkcV_f73BKba-ZIH_-w&amp;ust=1370632842899109" TargetMode="Externa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0xL1F_ywcIWrMM&amp;tbnid=CSAwG7l7y6ZK5M:&amp;ved=0CAUQjRw&amp;url=http://www.satnews.com/story.php?number=2080881330&amp;ei=HHoWUbqHGoTo8gTfwoCgBA&amp;bvm=bv.42080656,d.eWU&amp;psig=AFQjCNFOaXBVgahyH2bnt5LRyFPlrYEeYA&amp;ust=13605139438820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26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Introduction to Unmanned Aerial System (UAS)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5194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pic>
        <p:nvPicPr>
          <p:cNvPr id="17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1100" y="3383577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Introduction to Unmanned Aircraft Systems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(UASs)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5715000"/>
            <a:ext cx="784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Florian Hafner, Dr. Brent A. Terwilliger &amp; Dr. Robert Deters, Embry-Riddle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8486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</a:t>
            </a:r>
          </a:p>
          <a:p>
            <a:r>
              <a:rPr lang="en-US" altLang="en-US" sz="1800" dirty="0"/>
              <a:t>Air vehicle element (i.e., UAV) represents the remotely operated component</a:t>
            </a:r>
          </a:p>
          <a:p>
            <a:r>
              <a:rPr lang="en-US" altLang="en-US" sz="1800" dirty="0"/>
              <a:t>Aerodynamically similarly to manned airframes </a:t>
            </a:r>
          </a:p>
          <a:p>
            <a:r>
              <a:rPr lang="en-US" altLang="en-US" sz="1800" dirty="0"/>
              <a:t>Airframe structures can be lighter, (slower speeds component weight is less)</a:t>
            </a:r>
          </a:p>
          <a:p>
            <a:r>
              <a:rPr lang="en-US" altLang="en-US" sz="1800" dirty="0"/>
              <a:t>Systems on board – no direct human limitations</a:t>
            </a:r>
          </a:p>
          <a:p>
            <a:r>
              <a:rPr lang="en-US" altLang="en-US" sz="1800" dirty="0"/>
              <a:t>Primary elements include</a:t>
            </a:r>
          </a:p>
          <a:p>
            <a:pPr lvl="1"/>
            <a:r>
              <a:rPr lang="en-US" altLang="en-US" sz="1800" b="1" i="1" dirty="0"/>
              <a:t>Airframe</a:t>
            </a:r>
            <a:r>
              <a:rPr lang="en-US" altLang="en-US" sz="1800" dirty="0"/>
              <a:t> – the structural aspect of the vehicle</a:t>
            </a:r>
          </a:p>
          <a:p>
            <a:pPr lvl="1"/>
            <a:r>
              <a:rPr lang="en-US" altLang="en-US" sz="1800" b="1" i="1" dirty="0"/>
              <a:t>Flight Controls </a:t>
            </a:r>
            <a:r>
              <a:rPr lang="en-US" altLang="en-US" sz="1800" dirty="0"/>
              <a:t>– the actuators and control surfaces </a:t>
            </a:r>
          </a:p>
          <a:p>
            <a:pPr lvl="1"/>
            <a:r>
              <a:rPr lang="en-US" altLang="en-US" sz="1800" b="1" i="1" dirty="0"/>
              <a:t>Power plant (propulsion) </a:t>
            </a:r>
            <a:r>
              <a:rPr lang="en-US" altLang="en-US" sz="1800" dirty="0"/>
              <a:t>– the power and thrust generating mechanism of the aircraft</a:t>
            </a:r>
          </a:p>
          <a:p>
            <a:pPr lvl="1"/>
            <a:r>
              <a:rPr lang="en-US" altLang="en-US" sz="1800" b="1" dirty="0"/>
              <a:t>Sensors (onboard)</a:t>
            </a:r>
            <a:r>
              <a:rPr lang="en-US" altLang="en-US" sz="1800" dirty="0"/>
              <a:t> – the data measurement and capture devices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32" y="4852786"/>
            <a:ext cx="5914768" cy="20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20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Airframe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631950"/>
            <a:ext cx="4306887" cy="5089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HTOL/Fixed-wing Configurations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Advantages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Long flight duration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Higher altitude capability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Disadvantages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Requires logistical support for launch and recovery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Typical 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i="1" dirty="0"/>
              <a:t>Tractor propeller</a:t>
            </a:r>
            <a:r>
              <a:rPr lang="en-US" sz="1800" dirty="0"/>
              <a:t> – thrust generating propeller mounted on front of aircraft, ahead of motor (e.g., Puma UAV)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i="1" dirty="0"/>
              <a:t>Pusher propeller</a:t>
            </a:r>
            <a:r>
              <a:rPr lang="en-US" sz="1800" dirty="0"/>
              <a:t>–thrust generating propeller mounted on rear of aircraft, behind motor (e.g., Predator/Reaper)</a:t>
            </a:r>
          </a:p>
        </p:txBody>
      </p:sp>
      <p:pic>
        <p:nvPicPr>
          <p:cNvPr id="6" name="Picture 15" descr="http://images.defensetech.org/wp-content/uploads/2010/11/Reaperar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7" b="-2657"/>
          <a:stretch>
            <a:fillRect/>
          </a:stretch>
        </p:blipFill>
        <p:spPr bwMode="auto">
          <a:xfrm>
            <a:off x="5087609" y="4267200"/>
            <a:ext cx="4029403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damngeeky.com/wp-content/uploads/2013/03/PUMA-AE-unmanned-aerial-vehicle-for-disaster-relief-operat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6" b="-1346"/>
          <a:stretch>
            <a:fillRect/>
          </a:stretch>
        </p:blipFill>
        <p:spPr bwMode="auto">
          <a:xfrm>
            <a:off x="5087611" y="1752600"/>
            <a:ext cx="402940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Airframe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5888" y="1606550"/>
            <a:ext cx="5140325" cy="5251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200" b="1" i="1" dirty="0"/>
              <a:t>VTOL/Rotary-wing Configurations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Advantages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Small launch &amp; recovery footprints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Rapid deployment (covert)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Capable of slower flight/hover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Disadvantages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Slower  max airspeed, reduced range, reduced operational altitude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b="1" i="1" dirty="0"/>
              <a:t>Single main rotor</a:t>
            </a:r>
            <a:r>
              <a:rPr lang="en-US" sz="1900" dirty="0"/>
              <a:t>: most recognizable configuration, </a:t>
            </a:r>
            <a:r>
              <a:rPr lang="en-US" sz="1900" dirty="0" err="1"/>
              <a:t>reqs</a:t>
            </a:r>
            <a:r>
              <a:rPr lang="en-US" sz="1900" dirty="0"/>
              <a:t> tail rotor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b="1" i="1" dirty="0"/>
              <a:t>Tandem rotor</a:t>
            </a:r>
            <a:r>
              <a:rPr lang="en-US" sz="1900" dirty="0"/>
              <a:t>: two rotors, ratio of motor mass to lift increases strongly as size increases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b="1" i="1" dirty="0"/>
              <a:t>Coaxial rotor</a:t>
            </a:r>
            <a:r>
              <a:rPr lang="en-US" sz="1900" dirty="0"/>
              <a:t>: two counter rotating rotors stacked in vertical (no tail rotor), increased mechanical complexity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b="1" i="1" dirty="0" err="1"/>
              <a:t>Quadrotor</a:t>
            </a:r>
            <a:r>
              <a:rPr lang="en-US" sz="1900" b="1" i="1" dirty="0"/>
              <a:t>/multirotor</a:t>
            </a:r>
            <a:r>
              <a:rPr lang="en-US" sz="1900" dirty="0"/>
              <a:t>: proportional control of motors,  </a:t>
            </a:r>
            <a:r>
              <a:rPr lang="en-US" sz="1900" dirty="0" err="1"/>
              <a:t>reqs</a:t>
            </a:r>
            <a:r>
              <a:rPr lang="en-US" sz="1900" dirty="0"/>
              <a:t> use of extremely complicated control algorithms</a:t>
            </a:r>
          </a:p>
        </p:txBody>
      </p:sp>
      <p:pic>
        <p:nvPicPr>
          <p:cNvPr id="6" name="Picture 2" descr="http://media.defenceindustrydaily.com/images/AIR_UAV_A160T_1k_Test_Payload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3" b="25681"/>
          <a:stretch>
            <a:fillRect/>
          </a:stretch>
        </p:blipFill>
        <p:spPr bwMode="auto">
          <a:xfrm>
            <a:off x="5841515" y="1676400"/>
            <a:ext cx="3210410" cy="12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aero-news.net/images/content/military/2011/GHOST-UAV-0811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6" b="30917"/>
          <a:stretch>
            <a:fillRect/>
          </a:stretch>
        </p:blipFill>
        <p:spPr bwMode="auto">
          <a:xfrm>
            <a:off x="5841515" y="2985896"/>
            <a:ext cx="3210410" cy="89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cdn.ubergizmo.com/photos/2010/9/koax-helicop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16388"/>
          <a:stretch>
            <a:fillRect/>
          </a:stretch>
        </p:blipFill>
        <p:spPr bwMode="auto">
          <a:xfrm>
            <a:off x="5846729" y="3943206"/>
            <a:ext cx="3221071" cy="169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ww1.prweb.com/prfiles/2013/05/09/10720708/X4-ES%20multirotor%20helicopter.bmp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8" b="28764"/>
          <a:stretch>
            <a:fillRect/>
          </a:stretch>
        </p:blipFill>
        <p:spPr bwMode="auto">
          <a:xfrm>
            <a:off x="5841515" y="5712753"/>
            <a:ext cx="321041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9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Airframe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5888" y="1524000"/>
            <a:ext cx="4646612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200" b="1" i="1" dirty="0"/>
              <a:t>Hybrid Configurations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Convertible rotor (VTOL-&gt; HTOL; e.g., tiltrotor)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Rotor mounted on each wing tip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Rotors tilt forward or upwards to transition between configurations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Tilt-Wing-Body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Entire aircraft transitions from vertical to horizontal flight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Propulsion could be from a fixed rotor, cyclic/collective pitch mixing (CCPM), or ducted fan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Lighter than Air (e.g., dirigible)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Lifting envelope contains gas that is lighter than air to provide lift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Control is achieve through manipulation of control surfaces (horizontal/vertical stabilizers), gas in envelope, directional thrusters (ducted fans or fixed-rotors)</a:t>
            </a:r>
          </a:p>
        </p:txBody>
      </p:sp>
      <p:pic>
        <p:nvPicPr>
          <p:cNvPr id="6" name="Picture 6" descr="http://www.airship.com.au/images/pics/Gyro%20Cam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3" b="9694"/>
          <a:stretch>
            <a:fillRect/>
          </a:stretch>
        </p:blipFill>
        <p:spPr bwMode="auto">
          <a:xfrm>
            <a:off x="5209094" y="4572000"/>
            <a:ext cx="389680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ages.gizmag.com/hero/flexro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" b="32440"/>
          <a:stretch>
            <a:fillRect/>
          </a:stretch>
        </p:blipFill>
        <p:spPr bwMode="auto">
          <a:xfrm>
            <a:off x="5209094" y="3087765"/>
            <a:ext cx="3896806" cy="148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flightglobal.com/assets/getasset.aspx?itemid=1122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3" b="16885"/>
          <a:stretch>
            <a:fillRect/>
          </a:stretch>
        </p:blipFill>
        <p:spPr bwMode="auto">
          <a:xfrm>
            <a:off x="5209094" y="1579271"/>
            <a:ext cx="3896806" cy="15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10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Flight Controls</a:t>
            </a:r>
          </a:p>
          <a:p>
            <a:pPr marL="0" indent="0">
              <a:buNone/>
              <a:defRPr/>
            </a:pPr>
            <a:r>
              <a:rPr lang="en-US" sz="2000" b="1" i="1" dirty="0"/>
              <a:t>Flight Controls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Contain linkages to rotors, controls surfaces, and </a:t>
            </a:r>
            <a:r>
              <a:rPr lang="en-US" sz="1800" dirty="0" err="1"/>
              <a:t>powerplant</a:t>
            </a:r>
            <a:r>
              <a:rPr lang="en-US" sz="1800" dirty="0"/>
              <a:t>(s) 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Computers/control systems interfaced to both autopilot/data-link to ground control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Unmanned flight controls operate under same aerodynamic principles as manned counterparts; difference is how commands received and executed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 err="1"/>
              <a:t>Comm</a:t>
            </a:r>
            <a:r>
              <a:rPr lang="en-US" sz="1800" dirty="0"/>
              <a:t> system (via uplink) receives control commands (from control station)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i="1" dirty="0"/>
              <a:t>Flight control system </a:t>
            </a:r>
            <a:r>
              <a:rPr lang="en-US" sz="1800" dirty="0"/>
              <a:t>(FCS) processes command(s) and executes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Deflects control surface (e.g., elevator, rudder, ailerons, rotor)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Moves sub-component (e.g., retracts gear or changes throttle)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Changes power flow (e.g., power to electric motor)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FCS can also include or be composed of an autopilot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0" y="5353050"/>
            <a:ext cx="9145588" cy="1504950"/>
            <a:chOff x="0" y="5380038"/>
            <a:chExt cx="9145588" cy="1504950"/>
          </a:xfrm>
        </p:grpSpPr>
        <p:pic>
          <p:nvPicPr>
            <p:cNvPr id="6" name="Picture 5" descr="http://breakingdefense.com/wp-content/uploads/sites/3/2013/05/MQ-4C-Triton-first-flight-19879-630x37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80038"/>
              <a:ext cx="2508250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http://www.swri.org/4org/d09/aerospace/Unmanned/Images/Picture7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25" y="5380038"/>
              <a:ext cx="2474913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http://www.rchobbyhelicopter.com/store52/html/images/HM-4F200LM_01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5380038"/>
              <a:ext cx="2000250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http://blog.rc-fever.com/images/2012/12/6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463" y="5380038"/>
              <a:ext cx="2270125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293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Flight Controls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981200"/>
            <a:ext cx="3471863" cy="4213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Example Actuators/Controls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i="1" dirty="0"/>
              <a:t>Servo</a:t>
            </a:r>
            <a:r>
              <a:rPr lang="en-US" sz="1800" dirty="0"/>
              <a:t> –electric motor that performs proportional rotating movement about a central axis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i="1" dirty="0"/>
              <a:t>Linear actuator</a:t>
            </a:r>
            <a:r>
              <a:rPr lang="en-US" sz="1800" dirty="0"/>
              <a:t> (electric, hydraulic, or pneumatic) – provides linear (along a straight line) movement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i="1" dirty="0"/>
              <a:t>Electronic speed control (ESC)</a:t>
            </a:r>
            <a:r>
              <a:rPr lang="en-US" sz="1800" dirty="0"/>
              <a:t> – varies the speed and direction of an electric motor, typically controlled using a servo interface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12" y="1828800"/>
            <a:ext cx="5337788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31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Flight Controls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C0CAAB45-60AC-48CE-8F9E-28139772CED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/>
          <a:stretch>
            <a:fillRect/>
          </a:stretch>
        </p:blipFill>
        <p:spPr bwMode="auto">
          <a:xfrm>
            <a:off x="4601358" y="3276600"/>
            <a:ext cx="452517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img.youtube.com/vi/ZPYYytmfy2E/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38837"/>
          <a:stretch>
            <a:fillRect/>
          </a:stretch>
        </p:blipFill>
        <p:spPr bwMode="auto">
          <a:xfrm>
            <a:off x="4601358" y="1588894"/>
            <a:ext cx="4485492" cy="16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api.ning.com/files/EYVwf0fl7oTfrunuJvllHbX*hA9aL3CaC4S5x6dXx703dL1*0j2wZkuDhvnoTqIaARWBO-*0f3DfXuKGaE5S8tHgJYrcuZax/aeromaste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5" t="19714" r="35709" b="24146"/>
          <a:stretch>
            <a:fillRect/>
          </a:stretch>
        </p:blipFill>
        <p:spPr bwMode="auto">
          <a:xfrm>
            <a:off x="3957614" y="5257799"/>
            <a:ext cx="113508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IG KADET SENIOR EG ARF-White/B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2" r="50977" b="22668"/>
          <a:stretch>
            <a:fillRect/>
          </a:stretch>
        </p:blipFill>
        <p:spPr bwMode="auto">
          <a:xfrm>
            <a:off x="5256658" y="5257800"/>
            <a:ext cx="201568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hobbyking.com/hobbyking/store/catalog/HY001-01507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42" y="5410200"/>
            <a:ext cx="149814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049713" y="6421438"/>
            <a:ext cx="9540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 dirty="0"/>
              <a:t>Pusher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6281738" y="6408738"/>
            <a:ext cx="9540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/>
              <a:t>Tractor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8316913" y="6408738"/>
            <a:ext cx="9540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600"/>
              <a:t>Impeller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131762" y="1809751"/>
            <a:ext cx="3906838" cy="428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000" b="1" i="1" dirty="0"/>
              <a:t>HTOL/Fixed-wing Control Surfaces</a:t>
            </a:r>
          </a:p>
          <a:p>
            <a:pPr eaLnBrk="1" hangingPunct="1">
              <a:defRPr/>
            </a:pPr>
            <a:r>
              <a:rPr lang="en-US" altLang="en-US" sz="1800" dirty="0"/>
              <a:t>Movement of air over flight control surfaces causes change in pitch, roll, and yaw of vehicle</a:t>
            </a:r>
          </a:p>
          <a:p>
            <a:pPr lvl="1" eaLnBrk="1" hangingPunct="1">
              <a:defRPr/>
            </a:pPr>
            <a:r>
              <a:rPr lang="en-US" altLang="en-US" sz="1800" dirty="0"/>
              <a:t>Elevator</a:t>
            </a:r>
          </a:p>
          <a:p>
            <a:pPr lvl="1" eaLnBrk="1" hangingPunct="1">
              <a:defRPr/>
            </a:pPr>
            <a:r>
              <a:rPr lang="en-US" altLang="en-US" sz="1800" dirty="0"/>
              <a:t>Aileron</a:t>
            </a:r>
          </a:p>
          <a:p>
            <a:pPr lvl="1" eaLnBrk="1" hangingPunct="1">
              <a:defRPr/>
            </a:pPr>
            <a:r>
              <a:rPr lang="en-US" altLang="en-US" sz="1800" dirty="0"/>
              <a:t>Rudder</a:t>
            </a:r>
          </a:p>
          <a:p>
            <a:pPr lvl="1" eaLnBrk="1" hangingPunct="1">
              <a:defRPr/>
            </a:pPr>
            <a:r>
              <a:rPr lang="en-US" altLang="en-US" sz="1800" dirty="0"/>
              <a:t>Flaps</a:t>
            </a:r>
          </a:p>
          <a:p>
            <a:pPr eaLnBrk="1" hangingPunct="1">
              <a:defRPr/>
            </a:pPr>
            <a:r>
              <a:rPr lang="en-US" altLang="en-US" sz="1800" dirty="0"/>
              <a:t>Changing RPM of propulsion system increases or decreases thrust</a:t>
            </a:r>
          </a:p>
          <a:p>
            <a:pPr lvl="1" eaLnBrk="1" hangingPunct="1">
              <a:defRPr/>
            </a:pPr>
            <a:r>
              <a:rPr lang="en-US" altLang="en-US" sz="1800" dirty="0"/>
              <a:t>Propeller (tractor or pusher)</a:t>
            </a:r>
          </a:p>
          <a:p>
            <a:pPr lvl="1" eaLnBrk="1" hangingPunct="1">
              <a:defRPr/>
            </a:pPr>
            <a:r>
              <a:rPr lang="en-US" altLang="en-US" sz="1800" dirty="0"/>
              <a:t>Impeller (turbine/jet/ducted fan)</a:t>
            </a:r>
            <a:endParaRPr lang="en-US" altLang="en-US" sz="2000" dirty="0"/>
          </a:p>
          <a:p>
            <a:pPr lvl="1" eaLnBrk="1" hangingPunct="1"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147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Flight Controls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6043" y="1600200"/>
            <a:ext cx="5186363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200" b="1" i="1" dirty="0"/>
              <a:t>VTOL/Rotary-wing Control Surfaces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Movement of air over rotors generates lift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rotor pitch change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RPM determines thrust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Control movement is accomplished by actuating the disc created by spinning rotors (pitch and roll), changing tail rotor RPM, or changing rotational speeds (co-axial, dual, and multi-rotor) 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Multiple forms of rotors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b="1" i="1" dirty="0"/>
              <a:t>Conventional rotor </a:t>
            </a:r>
            <a:r>
              <a:rPr lang="en-US" sz="1900" dirty="0"/>
              <a:t>(with tail rotor)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b="1" i="1" dirty="0"/>
              <a:t>Tandem</a:t>
            </a:r>
            <a:r>
              <a:rPr lang="en-US" sz="1900" dirty="0"/>
              <a:t> (dual counter rotating blades, no tail rotor) - controls rotation through differential in two rotors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b="1" i="1" dirty="0"/>
              <a:t>Co-axial rotor </a:t>
            </a:r>
            <a:r>
              <a:rPr lang="en-US" sz="1900" dirty="0"/>
              <a:t>(no tail rotor) – controls rotation through differential in two rotors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b="1" i="1" dirty="0"/>
              <a:t>Multi-rotor </a:t>
            </a:r>
            <a:r>
              <a:rPr lang="en-US" sz="1900" dirty="0"/>
              <a:t>(e.g., quadcopter) - controls all movement (pitch, roll, and yaw) through differential in the multiple rotors</a:t>
            </a:r>
          </a:p>
        </p:txBody>
      </p:sp>
      <p:pic>
        <p:nvPicPr>
          <p:cNvPr id="6" name="Picture 2" descr="http://www.robotshop.com/blog/en/files/drone-uav-micro-helicoptere-autonome-coax-skybotix-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352800"/>
            <a:ext cx="160019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stratpost.com/wp-content/uploads/2011/08/GHOST3-450-x-4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7446" r="10124"/>
          <a:stretch>
            <a:fillRect/>
          </a:stretch>
        </p:blipFill>
        <p:spPr bwMode="auto">
          <a:xfrm>
            <a:off x="5638800" y="3276600"/>
            <a:ext cx="16095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unmannedsystemstechnology.com/wp-content/uploads/2012/06/cinesta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4"/>
          <a:stretch>
            <a:fillRect/>
          </a:stretch>
        </p:blipFill>
        <p:spPr bwMode="auto">
          <a:xfrm>
            <a:off x="6112977" y="5029199"/>
            <a:ext cx="2959586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media.defenceindustrydaily.com/images/AIR_UAV_A160T_1k_Test_Payload_lg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 b="23232"/>
          <a:stretch>
            <a:fillRect/>
          </a:stretch>
        </p:blipFill>
        <p:spPr bwMode="auto">
          <a:xfrm>
            <a:off x="5639022" y="1788340"/>
            <a:ext cx="3428778" cy="14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7837487" y="1828800"/>
            <a:ext cx="1230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Conventional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6696075" y="4286250"/>
            <a:ext cx="552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Dual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8224837" y="4592638"/>
            <a:ext cx="842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Co-axial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7962900" y="6480175"/>
            <a:ext cx="98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Multi-rotor</a:t>
            </a:r>
          </a:p>
        </p:txBody>
      </p:sp>
    </p:spTree>
    <p:extLst>
      <p:ext uri="{BB962C8B-B14F-4D97-AF65-F5344CB8AC3E}">
        <p14:creationId xmlns:p14="http://schemas.microsoft.com/office/powerpoint/2010/main" val="108994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Flight Controls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8" descr="http://api.ning.com/files/D7OtuoxqP97pt1OJ324b4k5iILsj*ro5AH0rN4PzX-*7JNvzIbuidm1TB9GQLPOBtD8Eu0ZsU-YcXpQ3hM0yL7L7vIsM4ahj/ISOFrontTo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12154" r="15543" b="1701"/>
          <a:stretch>
            <a:fillRect/>
          </a:stretch>
        </p:blipFill>
        <p:spPr bwMode="auto">
          <a:xfrm>
            <a:off x="3884198" y="1828799"/>
            <a:ext cx="500897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752600"/>
            <a:ext cx="5032375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Hybrid/Other Control Surfaces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Fixed-wing control surfaces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Rotary-wing control surfaces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Lighter-than-air (envelope)</a:t>
            </a:r>
          </a:p>
        </p:txBody>
      </p:sp>
      <p:pic>
        <p:nvPicPr>
          <p:cNvPr id="7" name="Picture 2" descr="http://www.ainonline.com/sites/default/files/uploads/9-2012-3-tu-150-hybri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657725"/>
            <a:ext cx="29654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api.ning.com/files/Fd0Hyt-VB-mQiIUPhhXSIcNswryjqIn3DWk86ZVrj-RVMG6zaJmBewB1ksOycKUe-7y-ccqkZJ8pBvBDyxPTWleX0yJZYscR/Hybrid5d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4657725"/>
            <a:ext cx="26479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blogcdn.com/www.engadget.com/media/2012/04/logohoverwithwbinsetsmall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657725"/>
            <a:ext cx="29781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1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Power Plant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24000"/>
            <a:ext cx="6145213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200" b="1" i="1" dirty="0"/>
              <a:t>Power plant (propulsion source)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Developed/configured for lighter airframes/lower speeds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Propulsion systems that can operate at high altitudes are generally used for the larger vehicles, while smaller aircraft will use smaller more efficient power plants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Achievement of a small fuel load and maximized performance requires an efficient propulsion system and optimum airframe aerodynamics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Power plant or propulsion systems are used to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Generate thrust to overcome lift-induced drag and gravity to maintain airspeed or achieve vertical flight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Counteract torque in a rotor system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Power plant 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Internal combustion (IC)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Electric motor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Hybrid (e.g., hydrogen)</a:t>
            </a:r>
          </a:p>
        </p:txBody>
      </p:sp>
      <p:pic>
        <p:nvPicPr>
          <p:cNvPr id="6" name="Picture 2" descr="http://www.ricardo.com/Global/IA/News/Press%20Release%20Listing%20images/2010%20download%20images/Wolverine%203%20UAV%20engine/Ricardo%20Wolverine%203%20UAV%20engine_b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r="-82" b="6187"/>
          <a:stretch>
            <a:fillRect/>
          </a:stretch>
        </p:blipFill>
        <p:spPr bwMode="auto">
          <a:xfrm>
            <a:off x="6826765" y="1676400"/>
            <a:ext cx="231723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deltahawkengines.com/images/UAV%20Cust%20grnd%20test%20DSCN03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37" y="3200400"/>
            <a:ext cx="2339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bagram.afcent.af.mil/shared/media/photodb/web/090711-F-4859J-08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46" y="5029200"/>
            <a:ext cx="234505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75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4195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/>
              <a:t>UAS Definition</a:t>
            </a:r>
            <a:endParaRPr lang="en-US" sz="2000" dirty="0"/>
          </a:p>
          <a:p>
            <a:pPr>
              <a:buFont typeface="Arial"/>
              <a:buChar char="•"/>
            </a:pPr>
            <a:r>
              <a:rPr lang="en-US" sz="2400" dirty="0"/>
              <a:t>UAS -&gt; aircraft without an operator or flight crew onboard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/>
              <a:t>Unmanned Aerial Vehicle (UAV; remote air vehicle element of UAS)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/>
              <a:t>Known also as Drone or Remotely Piloted Vehicle (RPV)</a:t>
            </a:r>
            <a:endParaRPr lang="en-US" sz="2000" dirty="0"/>
          </a:p>
          <a:p>
            <a:pPr lvl="1">
              <a:buFont typeface="Arial" charset="0"/>
              <a:buChar char="–"/>
              <a:defRPr/>
            </a:pPr>
            <a:r>
              <a:rPr lang="en-US" sz="2200" dirty="0"/>
              <a:t>Autonomously or remotely guided vehicle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200" dirty="0"/>
              <a:t>Used for military and civilian (and eventually commercial) tasks without risk to human operators/crew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5240338"/>
            <a:ext cx="9144000" cy="1536700"/>
            <a:chOff x="0" y="5363200"/>
            <a:chExt cx="9144508" cy="1537657"/>
          </a:xfrm>
        </p:grpSpPr>
        <p:pic>
          <p:nvPicPr>
            <p:cNvPr id="6" name="Picture 2" descr="http://upload.wikimedia.org/wikipedia/commons/3/37/Shadow_200_UAV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5377749"/>
              <a:ext cx="1998663" cy="15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http://s3-blogs.mentor.com/jvandomelen/files/2011/10/UAV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49" y="5363200"/>
              <a:ext cx="2029579" cy="152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ttp://www.uavdrones.org/wp-content/uploads/2012/09/AIR_UAV_A160T_1k_Test_Payload_lg.jpe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107" y="5373216"/>
              <a:ext cx="2007165" cy="150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http://www.unmannedsystemstechnology.com/wp-content/uploads/2012/10/Harop-Combat-UAV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806" y="5373216"/>
              <a:ext cx="2158702" cy="152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http://www.armyrecognition.com/Oceanie/Australie/Weapons/Skylark/Skylark_mini_UAV_Australia_01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3" r="36398"/>
            <a:stretch>
              <a:fillRect/>
            </a:stretch>
          </p:blipFill>
          <p:spPr bwMode="auto">
            <a:xfrm>
              <a:off x="3799904" y="5363200"/>
              <a:ext cx="1204144" cy="152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0" y="5377496"/>
              <a:ext cx="9144508" cy="15233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953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Power Plant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50" y="1573427"/>
            <a:ext cx="7409474" cy="5284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200" b="1" i="1" dirty="0"/>
              <a:t>Internal Combustion Power plants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Piston engines (typically used in RC airplanes)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Two-stroke (two-cycle)/glow fuel engine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/>
              <a:t>Mixes lube and fuel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/>
              <a:t>~Twice the power than four-stroke with greater fuel consumption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Four-stroke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Stepped piston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/>
              <a:t>Two differing diameter bores with base being larger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/>
              <a:t>Claimed lighter mass/power ratio (as two-stroke) and fuel efficiency (as four-stroke)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Rotary (Wankel)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Low mass/power ratio with high rotational speed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Requires a reduction gearbox and cooling equipment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Low fuel consumption 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Gas-turbine engines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Quieter than piston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Produce power at low mass/power ratio</a:t>
            </a:r>
          </a:p>
        </p:txBody>
      </p:sp>
      <p:pic>
        <p:nvPicPr>
          <p:cNvPr id="6" name="Picture 2" descr="O.S. 46AXII ABL w/Muffl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41" y="1295400"/>
            <a:ext cx="172735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agnum XL91 RFS Blue 4-Stroke R/C En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396" y="3048000"/>
            <a:ext cx="164466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O.S. 49-PI Type II 30 Wankel Rot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25" y="4572000"/>
            <a:ext cx="16472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032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Power Plant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 descr="http://www.thinkrc.com/faq/images/brushed-brush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2"/>
          <a:stretch>
            <a:fillRect/>
          </a:stretch>
        </p:blipFill>
        <p:spPr bwMode="auto">
          <a:xfrm>
            <a:off x="5845077" y="4495800"/>
            <a:ext cx="327352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thinkrc.com/faq/images/brushed-brush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2" b="6755"/>
          <a:stretch>
            <a:fillRect/>
          </a:stretch>
        </p:blipFill>
        <p:spPr bwMode="auto">
          <a:xfrm>
            <a:off x="5864960" y="1600200"/>
            <a:ext cx="323617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6350" y="1600200"/>
            <a:ext cx="5821264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200" b="1" i="1" dirty="0"/>
              <a:t>Electric Motor Power plants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Brushed DC Motor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Rotating set of armatures (electro magnets)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Mechanical rotary switch reversed direction twice every cycle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Advantages/limitations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/>
              <a:t>Low cost, simple , inexpensive control (ESC)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/>
              <a:t>Requires period maintenance, poor head dissipation, and brush arcing generates EMI noise</a:t>
            </a:r>
          </a:p>
          <a:p>
            <a:pPr>
              <a:buFont typeface="Arial" charset="0"/>
              <a:buChar char="•"/>
              <a:defRPr/>
            </a:pPr>
            <a:r>
              <a:rPr lang="en-US" sz="1900" dirty="0"/>
              <a:t>Brushless DC Motor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External rotor (permanent magnet)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Three coils activated in sequence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900" dirty="0"/>
              <a:t>Advantages/limitations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/>
              <a:t>Less maintenance, high efficiency, with high output power/size ratio (More power/longer runtime) and low EMI noise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900" dirty="0"/>
              <a:t>Higher cost, while control (ESC) is expensive, complex, and required for operation</a:t>
            </a:r>
          </a:p>
          <a:p>
            <a:pPr>
              <a:buFont typeface="Arial" charset="0"/>
              <a:buChar char="•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007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Power Plant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50" y="1752600"/>
            <a:ext cx="7008226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i="1" dirty="0" err="1"/>
              <a:t>Powerplant</a:t>
            </a:r>
            <a:r>
              <a:rPr lang="en-US" sz="2000" b="1" i="1" dirty="0"/>
              <a:t> Fuels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IC Fuels (Requires support/flight line equipment)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Diesel/residential heating oil, biodiesel, gasoline, gasohol, jet A (aviation fuel), liquefied petroleum gas (LPG), ethanol, methanol, nitro-methane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Electric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Fuel cell/battery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NiCad (nickel-cadmium, phasing out)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NiMh (nickel metal-hydride, phasing out)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Li-Poly (lithium-polymer)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Li-Fe (lithium-ferrite phosphate)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Li-S (lithium-sulfur)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Requires use of ESC and charger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Most have built in battery elimination circuitry (BEC)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UBEC prevents grounding-&gt; loss of all flight </a:t>
            </a:r>
            <a:r>
              <a:rPr lang="en-US" sz="1800" dirty="0" err="1"/>
              <a:t>ctls</a:t>
            </a:r>
            <a:r>
              <a:rPr lang="en-US" sz="1800" dirty="0"/>
              <a:t>. given system fault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76" y="1600200"/>
            <a:ext cx="212942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1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Sensors (Onboard)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49" y="1744465"/>
            <a:ext cx="7226497" cy="4961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700" dirty="0"/>
              <a:t>Sensors use  variety of means to capture data about environment (e.g., state of specific component/the aircraft)</a:t>
            </a:r>
          </a:p>
          <a:p>
            <a:r>
              <a:rPr lang="en-US" altLang="en-US" sz="1700" dirty="0"/>
              <a:t>Sensors are </a:t>
            </a:r>
            <a:r>
              <a:rPr lang="en-US" altLang="en-US" sz="1700" b="1" i="1" u="sng" dirty="0"/>
              <a:t>Proprioceptive</a:t>
            </a:r>
            <a:r>
              <a:rPr lang="en-US" altLang="en-US" sz="1700" dirty="0"/>
              <a:t> (i.e., internal to vehicle) or </a:t>
            </a:r>
            <a:r>
              <a:rPr lang="en-US" altLang="en-US" sz="1700" b="1" i="1" u="sng" dirty="0"/>
              <a:t>Exteroceptive</a:t>
            </a:r>
            <a:r>
              <a:rPr lang="en-US" altLang="en-US" sz="1700" dirty="0"/>
              <a:t> (i.e., external)</a:t>
            </a:r>
          </a:p>
          <a:p>
            <a:r>
              <a:rPr lang="en-US" altLang="en-US" sz="1700" dirty="0"/>
              <a:t>The most common types of sensors:</a:t>
            </a:r>
          </a:p>
          <a:p>
            <a:pPr lvl="1"/>
            <a:r>
              <a:rPr lang="en-US" altLang="en-US" sz="1700" b="1" i="1" dirty="0"/>
              <a:t>Position/location</a:t>
            </a:r>
            <a:r>
              <a:rPr lang="en-US" altLang="en-US" sz="1700" dirty="0"/>
              <a:t>  - used to determine the position, location, or orientation</a:t>
            </a:r>
          </a:p>
          <a:p>
            <a:pPr lvl="1"/>
            <a:r>
              <a:rPr lang="en-US" altLang="en-US" sz="1700" b="1" i="1" dirty="0"/>
              <a:t>Force/tactile</a:t>
            </a:r>
            <a:r>
              <a:rPr lang="en-US" altLang="en-US" sz="1700" dirty="0"/>
              <a:t>  - used to determine the amount of physical contact or pressure (e.g., landing gear up/down, doors open/closed, or barometric pressure)</a:t>
            </a:r>
          </a:p>
          <a:p>
            <a:pPr lvl="1"/>
            <a:r>
              <a:rPr lang="en-US" altLang="en-US" sz="1700" b="1" i="1" dirty="0"/>
              <a:t>Acceleration</a:t>
            </a:r>
            <a:r>
              <a:rPr lang="en-US" altLang="en-US" sz="1700" dirty="0"/>
              <a:t> - used to determine the velocity changes rate</a:t>
            </a:r>
          </a:p>
          <a:p>
            <a:pPr lvl="1"/>
            <a:r>
              <a:rPr lang="en-US" altLang="en-US" sz="1700" b="1" i="1" dirty="0"/>
              <a:t>Velocity </a:t>
            </a:r>
            <a:r>
              <a:rPr lang="en-US" altLang="en-US" sz="1700" dirty="0"/>
              <a:t>- used to determine the positional change rate</a:t>
            </a:r>
          </a:p>
          <a:p>
            <a:pPr lvl="1"/>
            <a:r>
              <a:rPr lang="en-US" altLang="en-US" sz="1700" b="1" dirty="0"/>
              <a:t>Note:</a:t>
            </a:r>
            <a:r>
              <a:rPr lang="en-US" altLang="en-US" sz="1700" dirty="0"/>
              <a:t> When acceleration and velocity measurement is combined into a single device, it is referred to as an Inertial Measurement Unit (IMU), which is capable of improved orientation determination</a:t>
            </a:r>
          </a:p>
          <a:p>
            <a:r>
              <a:rPr lang="en-US" altLang="en-US" sz="1700" dirty="0"/>
              <a:t>Sensor data is output (from device)</a:t>
            </a:r>
          </a:p>
          <a:p>
            <a:pPr lvl="1"/>
            <a:r>
              <a:rPr lang="en-US" altLang="en-US" sz="1700" b="1" i="1" dirty="0"/>
              <a:t>Analog</a:t>
            </a:r>
            <a:r>
              <a:rPr lang="en-US" altLang="en-US" sz="1700" dirty="0"/>
              <a:t> – produces a voltage proportional to the measured quantity</a:t>
            </a:r>
          </a:p>
          <a:p>
            <a:pPr lvl="1"/>
            <a:r>
              <a:rPr lang="en-US" altLang="en-US" sz="1700" b="1" i="1" dirty="0"/>
              <a:t>Digital</a:t>
            </a:r>
            <a:r>
              <a:rPr lang="en-US" altLang="en-US" sz="1700" dirty="0"/>
              <a:t> – an encoded measurement value (e.g., binary)</a:t>
            </a:r>
          </a:p>
        </p:txBody>
      </p:sp>
      <p:pic>
        <p:nvPicPr>
          <p:cNvPr id="6" name="Picture 4" descr="https://dlnmh9ip6v2uc.cloudfront.net/images/products/9/6/9/4/09694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98" y="3048000"/>
            <a:ext cx="1282702" cy="12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401 Force Sen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"/>
          <a:stretch>
            <a:fillRect/>
          </a:stretch>
        </p:blipFill>
        <p:spPr bwMode="auto">
          <a:xfrm>
            <a:off x="7764181" y="1447800"/>
            <a:ext cx="1303619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54863" y="2789533"/>
            <a:ext cx="1295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Force Sensor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145" y="4343399"/>
            <a:ext cx="199509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32847" y="4064003"/>
            <a:ext cx="1817687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Atmospheric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6518276"/>
            <a:ext cx="2189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+mn-lt"/>
              </a:rPr>
              <a:t>Inertial Measurement Unit</a:t>
            </a:r>
          </a:p>
        </p:txBody>
      </p:sp>
    </p:spTree>
    <p:extLst>
      <p:ext uri="{BB962C8B-B14F-4D97-AF65-F5344CB8AC3E}">
        <p14:creationId xmlns:p14="http://schemas.microsoft.com/office/powerpoint/2010/main" val="124597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Air Vehicle Element – Sensors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676400"/>
            <a:ext cx="8848725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charset="0"/>
              <a:buNone/>
              <a:defRPr/>
            </a:pPr>
            <a:r>
              <a:rPr lang="en-US" sz="1700" b="1" i="1" dirty="0"/>
              <a:t>Sensor Perception</a:t>
            </a:r>
            <a:r>
              <a:rPr lang="en-US" sz="1700" dirty="0"/>
              <a:t> can be divided into four categories based on purpose: </a:t>
            </a:r>
          </a:p>
          <a:p>
            <a:pPr>
              <a:buFont typeface="Arial" charset="0"/>
              <a:buChar char="•"/>
              <a:defRPr/>
            </a:pPr>
            <a:r>
              <a:rPr lang="en-US" sz="1700" b="1" dirty="0"/>
              <a:t>Navigation –</a:t>
            </a:r>
            <a:r>
              <a:rPr lang="en-US" sz="1700" dirty="0"/>
              <a:t> provides guidance, navigation, &amp; control (GN&amp;C) functions to support path planning, dynamic re-planning, and to enable multiple agent communications and coordination</a:t>
            </a:r>
            <a:r>
              <a:rPr lang="en-US" sz="1700" baseline="30000" dirty="0"/>
              <a:t> </a:t>
            </a:r>
            <a:endParaRPr lang="en-US" sz="1700" dirty="0"/>
          </a:p>
          <a:p>
            <a:pPr>
              <a:buFont typeface="Arial" charset="0"/>
              <a:buChar char="•"/>
              <a:defRPr/>
            </a:pPr>
            <a:r>
              <a:rPr lang="en-US" sz="1700" b="1" dirty="0"/>
              <a:t>Mission sensing – </a:t>
            </a:r>
            <a:r>
              <a:rPr lang="en-US" sz="1700" dirty="0"/>
              <a:t>provides information necessary to perform mission planning, scenario planning, assessment and understanding, multi-agent communication and coordination, and situational awareness</a:t>
            </a:r>
          </a:p>
          <a:p>
            <a:pPr>
              <a:buFont typeface="Arial" charset="0"/>
              <a:buChar char="•"/>
              <a:defRPr/>
            </a:pPr>
            <a:r>
              <a:rPr lang="en-US" sz="1700" b="1" dirty="0"/>
              <a:t>System health </a:t>
            </a:r>
            <a:r>
              <a:rPr lang="en-US" sz="1700" dirty="0"/>
              <a:t>– provides capability to ascertain the state of the vehicle for fault detection, vehicle health management, failure anticipation, re-planning, and contingency management</a:t>
            </a:r>
          </a:p>
          <a:p>
            <a:pPr>
              <a:buFont typeface="Arial" charset="0"/>
              <a:buChar char="•"/>
              <a:defRPr/>
            </a:pPr>
            <a:r>
              <a:rPr lang="en-US" sz="1700" b="1" dirty="0"/>
              <a:t>Manipulation</a:t>
            </a:r>
            <a:r>
              <a:rPr lang="en-US" sz="1700" dirty="0"/>
              <a:t> – provides capability to interact in a more detailed manner with the exterior environment to support improvised explosive device (IED) disposal, car inspection, logistics and materials handling </a:t>
            </a:r>
          </a:p>
        </p:txBody>
      </p:sp>
      <p:pic>
        <p:nvPicPr>
          <p:cNvPr id="6" name="Picture 2" descr="http://spectrum.ieee.org/image/15352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/>
          <a:stretch>
            <a:fillRect/>
          </a:stretch>
        </p:blipFill>
        <p:spPr bwMode="auto">
          <a:xfrm>
            <a:off x="71438" y="5245100"/>
            <a:ext cx="2781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ages.gizmag.com/inline/uavhurricanes-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45100"/>
            <a:ext cx="21510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img.scoop.it/nHgSPFrbTlSMceku0QdZdDl72eJkfbmt4t8yenImKBVaiQDB_Rd1H6kmuBWtceBJ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5245100"/>
            <a:ext cx="2843213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defense-update.com/wp-content/uploads/2012/02/Hyperspectral-imag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245100"/>
            <a:ext cx="11318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8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Payload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5" descr="http://static.ddmcdn.com/gif/predator-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7" y="5029200"/>
            <a:ext cx="2713536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www.draganfly.com/images/features/DF-X6/micro-board-camera-in-moun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39" y="4953000"/>
            <a:ext cx="2227561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s://www.e-education.psu.edu/files/geog883/image/L08_fig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39422"/>
            <a:ext cx="2527300" cy="191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84187" y="1522413"/>
            <a:ext cx="7669213" cy="350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Payload is typically a Sensor or Sensor suite (series of sensors)</a:t>
            </a:r>
          </a:p>
          <a:p>
            <a:r>
              <a:rPr lang="en-US" altLang="en-US" sz="1800" dirty="0"/>
              <a:t>In remote sensing applications, the payload sensors are </a:t>
            </a:r>
            <a:r>
              <a:rPr lang="en-US" altLang="en-US" sz="1800" b="1" i="1" u="sng" dirty="0"/>
              <a:t>Exteroceptive</a:t>
            </a:r>
            <a:endParaRPr lang="en-US" altLang="en-US" sz="1800" dirty="0"/>
          </a:p>
          <a:p>
            <a:r>
              <a:rPr lang="en-US" altLang="en-US" sz="1800" dirty="0"/>
              <a:t>Typical payload sensors:</a:t>
            </a:r>
          </a:p>
          <a:p>
            <a:pPr lvl="1"/>
            <a:r>
              <a:rPr lang="en-US" altLang="en-US" sz="1800" b="1" dirty="0"/>
              <a:t>CCD/CMOS camera (e.g., Daytime TV, color video) </a:t>
            </a:r>
            <a:r>
              <a:rPr lang="en-US" altLang="en-US" sz="1800" dirty="0"/>
              <a:t>– digital imaging sensor</a:t>
            </a:r>
          </a:p>
          <a:p>
            <a:pPr lvl="1"/>
            <a:r>
              <a:rPr lang="en-US" altLang="en-US" sz="1800" b="1" dirty="0"/>
              <a:t>Thermal (e.g., infrared [IR])</a:t>
            </a:r>
            <a:r>
              <a:rPr lang="en-US" altLang="en-US" sz="1800" dirty="0"/>
              <a:t> – sensor used to measure and image heat (i.e., thermal radiation)</a:t>
            </a:r>
          </a:p>
          <a:p>
            <a:pPr lvl="1"/>
            <a:r>
              <a:rPr lang="en-US" altLang="en-US" sz="1800" b="1" dirty="0"/>
              <a:t>LiDAR</a:t>
            </a:r>
            <a:r>
              <a:rPr lang="en-US" altLang="en-US" sz="1800" dirty="0"/>
              <a:t> – measures distance and contours of remote bodies (e.g., terrain) through use of reflected laser light</a:t>
            </a:r>
          </a:p>
          <a:p>
            <a:pPr lvl="1"/>
            <a:r>
              <a:rPr lang="en-US" altLang="en-US" sz="1800" b="1" dirty="0"/>
              <a:t>Multispectral camera </a:t>
            </a:r>
            <a:r>
              <a:rPr lang="en-US" altLang="en-US" sz="1800" dirty="0"/>
              <a:t>– all encompassing sensor for capturing image data across the electromagnetic spectrum (thermal, radar, etc…)</a:t>
            </a:r>
          </a:p>
        </p:txBody>
      </p:sp>
    </p:spTree>
    <p:extLst>
      <p:ext uri="{BB962C8B-B14F-4D97-AF65-F5344CB8AC3E}">
        <p14:creationId xmlns:p14="http://schemas.microsoft.com/office/powerpoint/2010/main" val="237705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Communications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26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644650"/>
            <a:ext cx="4419600" cy="513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000" b="1" i="1" dirty="0"/>
              <a:t>Communications: How </a:t>
            </a:r>
            <a:r>
              <a:rPr lang="en-US" sz="2000" dirty="0"/>
              <a:t>do you get </a:t>
            </a:r>
            <a:r>
              <a:rPr lang="en-US" sz="1800" dirty="0"/>
              <a:t>data</a:t>
            </a:r>
            <a:r>
              <a:rPr lang="en-US" sz="2000" dirty="0"/>
              <a:t> </a:t>
            </a:r>
            <a:r>
              <a:rPr lang="en-US" sz="2000" b="1" i="1" u="sng" dirty="0"/>
              <a:t>to</a:t>
            </a:r>
            <a:r>
              <a:rPr lang="en-US" sz="2000" dirty="0"/>
              <a:t> and </a:t>
            </a:r>
            <a:r>
              <a:rPr lang="en-US" sz="2000" b="1" i="1" u="sng" dirty="0"/>
              <a:t>from</a:t>
            </a:r>
            <a:r>
              <a:rPr lang="en-US" sz="2000" dirty="0"/>
              <a:t> the aircraft?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Data to communicate: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Command &amp; control (C2; uplink) - control signals </a:t>
            </a:r>
            <a:r>
              <a:rPr lang="en-US" sz="1800" b="1" i="1" u="sng" dirty="0"/>
              <a:t>to</a:t>
            </a:r>
            <a:r>
              <a:rPr lang="en-US" sz="1800" dirty="0"/>
              <a:t> aircraft (from ground control station) 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Telemetry</a:t>
            </a:r>
            <a:r>
              <a:rPr lang="en-US" sz="1800" b="1" i="1" dirty="0"/>
              <a:t> data</a:t>
            </a:r>
            <a:r>
              <a:rPr lang="en-US" sz="1800" dirty="0"/>
              <a:t> </a:t>
            </a:r>
            <a:r>
              <a:rPr lang="en-US" sz="1800" b="1" i="1" u="sng" dirty="0"/>
              <a:t>from</a:t>
            </a:r>
            <a:r>
              <a:rPr lang="en-US" sz="1800" dirty="0"/>
              <a:t> aircraft (downlink; vehicle state and positioning)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Sensor data from aircraft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Primary methods for communicating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i="1" dirty="0"/>
              <a:t>Line of sight (LOS) data link </a:t>
            </a:r>
            <a:r>
              <a:rPr lang="en-US" sz="1800" i="1" dirty="0"/>
              <a:t>–</a:t>
            </a:r>
            <a:r>
              <a:rPr lang="en-US" sz="1800" dirty="0"/>
              <a:t> radio frequency (RF), typically very high frequency (VHF)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i="1" dirty="0"/>
              <a:t>Beyond LOS (BLOS)</a:t>
            </a:r>
            <a:r>
              <a:rPr lang="en-US" sz="1800" b="1" dirty="0"/>
              <a:t> </a:t>
            </a:r>
            <a:r>
              <a:rPr lang="en-US" sz="1800" dirty="0"/>
              <a:t>– Satellite data link, typically high frequency (HF)</a:t>
            </a:r>
          </a:p>
        </p:txBody>
      </p:sp>
      <p:pic>
        <p:nvPicPr>
          <p:cNvPr id="6" name="Picture 2" descr="http://static.ddmcdn.com/gif/predator-sy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 b="-299"/>
          <a:stretch>
            <a:fillRect/>
          </a:stretch>
        </p:blipFill>
        <p:spPr bwMode="auto">
          <a:xfrm>
            <a:off x="4874066" y="1676400"/>
            <a:ext cx="426993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05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Communications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1635125"/>
            <a:ext cx="4267200" cy="5222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Typical UAS communication system is composed of:</a:t>
            </a:r>
          </a:p>
          <a:p>
            <a:pPr lvl="1"/>
            <a:r>
              <a:rPr lang="en-US" altLang="en-US" sz="1800" b="1" i="1" dirty="0"/>
              <a:t>Antenna</a:t>
            </a:r>
            <a:r>
              <a:rPr lang="en-US" altLang="en-US" sz="1800" dirty="0"/>
              <a:t> – direct/emit communications signal</a:t>
            </a:r>
          </a:p>
          <a:p>
            <a:pPr lvl="1"/>
            <a:r>
              <a:rPr lang="en-US" altLang="en-US" sz="1800" b="1" i="1" dirty="0"/>
              <a:t>Transmitter  (TX)</a:t>
            </a:r>
            <a:r>
              <a:rPr lang="en-US" altLang="en-US" sz="1800" dirty="0"/>
              <a:t>- modulate and send data</a:t>
            </a:r>
          </a:p>
          <a:p>
            <a:pPr lvl="1"/>
            <a:r>
              <a:rPr lang="en-US" altLang="en-US" sz="1800" b="1" i="1" dirty="0"/>
              <a:t>Receiver</a:t>
            </a:r>
            <a:r>
              <a:rPr lang="en-US" altLang="en-US" sz="1800" dirty="0"/>
              <a:t> – receive and demodulate data</a:t>
            </a:r>
          </a:p>
          <a:p>
            <a:pPr lvl="1"/>
            <a:r>
              <a:rPr lang="en-US" altLang="en-US" sz="1800" b="1" i="1" dirty="0"/>
              <a:t>Transceiver</a:t>
            </a:r>
            <a:r>
              <a:rPr lang="en-US" altLang="en-US" sz="1800" dirty="0"/>
              <a:t> – a combination TX/RX capable of sending and receiving data simultaneously</a:t>
            </a:r>
          </a:p>
          <a:p>
            <a:pPr lvl="1"/>
            <a:r>
              <a:rPr lang="en-US" altLang="en-US" sz="1800" b="1" i="1" dirty="0"/>
              <a:t>Multiplexer</a:t>
            </a:r>
            <a:r>
              <a:rPr lang="en-US" altLang="en-US" sz="1800" dirty="0"/>
              <a:t> device to select one of several input signals, used in communications to switch between multiple inputs</a:t>
            </a:r>
          </a:p>
          <a:p>
            <a:r>
              <a:rPr lang="en-US" altLang="en-US" sz="1800" dirty="0"/>
              <a:t>Data going to the UAV is referred to as “</a:t>
            </a:r>
            <a:r>
              <a:rPr lang="en-US" altLang="en-US" sz="1800" b="1" i="1" u="sng" dirty="0"/>
              <a:t>uplink</a:t>
            </a:r>
            <a:r>
              <a:rPr lang="en-US" altLang="en-US" sz="1800" dirty="0"/>
              <a:t>”</a:t>
            </a:r>
          </a:p>
          <a:p>
            <a:r>
              <a:rPr lang="en-US" altLang="en-US" sz="1800" dirty="0"/>
              <a:t>Data coming from the UAV is referred to as “</a:t>
            </a:r>
            <a:r>
              <a:rPr lang="en-US" altLang="en-US" sz="1800" b="1" i="1" u="sng" dirty="0"/>
              <a:t>downlink</a:t>
            </a:r>
            <a:r>
              <a:rPr lang="en-US" altLang="en-US" sz="1800" dirty="0"/>
              <a:t>”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29" y="1676400"/>
            <a:ext cx="478657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82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Communications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 descr="http://www.frankswebspace.org.uk/ScienceAndMaths/physics/physicsGCE/images/radioHoriz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494"/>
          <a:stretch>
            <a:fillRect/>
          </a:stretch>
        </p:blipFill>
        <p:spPr bwMode="auto">
          <a:xfrm>
            <a:off x="4419600" y="4419600"/>
            <a:ext cx="469863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58394" r="24771" b="4015"/>
          <a:stretch>
            <a:fillRect/>
          </a:stretch>
        </p:blipFill>
        <p:spPr bwMode="auto">
          <a:xfrm>
            <a:off x="4182720" y="1752600"/>
            <a:ext cx="496127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76200" y="1855788"/>
            <a:ext cx="4038600" cy="49260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1800" b="1" i="1" dirty="0"/>
              <a:t>Decisions occur </a:t>
            </a:r>
            <a:r>
              <a:rPr lang="en-US" sz="1800" b="1" i="1" u="sng" dirty="0"/>
              <a:t>before</a:t>
            </a:r>
            <a:r>
              <a:rPr lang="en-US" sz="1800" b="1" i="1" dirty="0"/>
              <a:t> and </a:t>
            </a:r>
            <a:r>
              <a:rPr lang="en-US" sz="1800" b="1" i="1" u="sng" dirty="0"/>
              <a:t>during</a:t>
            </a:r>
            <a:r>
              <a:rPr lang="en-US" sz="1800" b="1" i="1" dirty="0"/>
              <a:t> flight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i="1" dirty="0"/>
              <a:t>Frequencies are limited </a:t>
            </a:r>
            <a:r>
              <a:rPr lang="en-US" sz="1800" dirty="0"/>
              <a:t>– unlicensed, licensed, civilian, military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i="1" dirty="0"/>
              <a:t>Bandwidth</a:t>
            </a:r>
            <a:r>
              <a:rPr lang="en-US" sz="1800" dirty="0"/>
              <a:t> –where to process data (onboard or on ground) must be determined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i="1" dirty="0"/>
              <a:t>Operational range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i="1" dirty="0"/>
              <a:t>&lt; 300 NM - LOS </a:t>
            </a:r>
            <a:r>
              <a:rPr lang="en-US" sz="1800" dirty="0"/>
              <a:t>–RF communication, subject to radio horizon/ atmosphere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i="1" dirty="0"/>
              <a:t>&gt; 300 NM or loss of signal - BLOS </a:t>
            </a:r>
            <a:r>
              <a:rPr lang="en-US" sz="1800" dirty="0"/>
              <a:t>–operated using relay, subject to latency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i="1" dirty="0"/>
              <a:t>Radio Horizon </a:t>
            </a:r>
            <a:r>
              <a:rPr lang="en-US" sz="1800" dirty="0"/>
              <a:t>–limits propagation of radio waves due to curvature of Earth and terrain </a:t>
            </a:r>
          </a:p>
          <a:p>
            <a:pPr marL="0" indent="0">
              <a:buFont typeface="Arial" charset="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3982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Communications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597025"/>
            <a:ext cx="4959350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Typical types of antenna used with UAS:</a:t>
            </a:r>
          </a:p>
          <a:p>
            <a:pPr lvl="1"/>
            <a:r>
              <a:rPr lang="en-US" altLang="en-US" sz="1800" b="1" i="1" dirty="0"/>
              <a:t>Quarter-wave</a:t>
            </a:r>
            <a:r>
              <a:rPr lang="en-US" altLang="en-US" sz="1800" dirty="0"/>
              <a:t> – vertically erected omnidirectional radiating signal in all directions; power reduces rapidly with distance </a:t>
            </a:r>
          </a:p>
          <a:p>
            <a:pPr lvl="1"/>
            <a:r>
              <a:rPr lang="en-US" altLang="en-US" sz="1800" b="1" i="1" dirty="0"/>
              <a:t>Yagi-</a:t>
            </a:r>
            <a:r>
              <a:rPr lang="en-US" altLang="en-US" sz="1800" b="1" i="1" dirty="0" err="1"/>
              <a:t>uda</a:t>
            </a:r>
            <a:r>
              <a:rPr lang="en-US" altLang="en-US" sz="1800" dirty="0"/>
              <a:t> – directional beam antenna, aimed at target</a:t>
            </a:r>
          </a:p>
          <a:p>
            <a:pPr lvl="1"/>
            <a:r>
              <a:rPr lang="en-US" altLang="en-US" sz="1800" b="1" i="1" dirty="0"/>
              <a:t>Parabolic dish</a:t>
            </a:r>
            <a:r>
              <a:rPr lang="en-US" altLang="en-US" sz="1800" dirty="0"/>
              <a:t> – reflects power from point source emitter out as a beam (width varies with size of dish)</a:t>
            </a:r>
          </a:p>
          <a:p>
            <a:pPr lvl="1"/>
            <a:r>
              <a:rPr lang="en-US" altLang="en-US" sz="1800" b="1" i="1" dirty="0"/>
              <a:t>Lens antenna </a:t>
            </a:r>
            <a:r>
              <a:rPr lang="en-US" altLang="en-US" sz="1800" dirty="0"/>
              <a:t>– focuses RF waves using dielectric material</a:t>
            </a:r>
          </a:p>
          <a:p>
            <a:pPr lvl="1"/>
            <a:r>
              <a:rPr lang="en-US" altLang="en-US" sz="1800" b="1" i="1" dirty="0"/>
              <a:t>Phased array/patch </a:t>
            </a:r>
            <a:r>
              <a:rPr lang="en-US" altLang="en-US" sz="1800" dirty="0"/>
              <a:t>– series of patches formed on dielectric substrate to create complex array</a:t>
            </a:r>
          </a:p>
          <a:p>
            <a:r>
              <a:rPr lang="en-US" altLang="en-US" sz="1800" b="1" dirty="0"/>
              <a:t>NOTE: </a:t>
            </a:r>
            <a:r>
              <a:rPr lang="en-US" altLang="en-US" sz="1800" dirty="0"/>
              <a:t>Antenna tracking significantly improves performance of communications</a:t>
            </a:r>
          </a:p>
        </p:txBody>
      </p:sp>
      <p:pic>
        <p:nvPicPr>
          <p:cNvPr id="6" name="Picture 4" descr="https://encrypted-tbn2.gstatic.com/images?q=tbn:ANd9GcQ-80XQ5DuTHVwdE-2Ot37NKeICSXJ95uc0A-L0zhIYIFRZd9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08113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marcusuav.com/wp-content/themes/marcusuav/images/long_range_img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392488"/>
            <a:ext cx="198278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The modeled and the manufactured dielectric lens ante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0"/>
          <a:stretch>
            <a:fillRect/>
          </a:stretch>
        </p:blipFill>
        <p:spPr bwMode="auto">
          <a:xfrm>
            <a:off x="5262563" y="3392488"/>
            <a:ext cx="14732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www.marcusuav.com/wp-content/themes/marcusuav/images/medta4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5178425"/>
            <a:ext cx="15827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111750" y="3013075"/>
            <a:ext cx="1428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Quarter-wave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761163" y="2982913"/>
            <a:ext cx="1022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Yagi-Uda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620000" y="6399213"/>
            <a:ext cx="1503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Parabolic Dish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6227763" y="6397625"/>
            <a:ext cx="708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Patch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219700" y="449262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Lens Antenna</a:t>
            </a:r>
          </a:p>
        </p:txBody>
      </p:sp>
      <p:pic>
        <p:nvPicPr>
          <p:cNvPr id="15" name="Picture 2" descr="http://www.electrovoice.com/sitefiles/product_images/BPA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654175"/>
            <a:ext cx="134778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6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83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Former UAS Definition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/>
              <a:t>History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600" dirty="0"/>
              <a:t>Early examples (1849-1940s)-&gt;research test beds, guided munitions, aerial targets, and reconnaissance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600" dirty="0"/>
              <a:t>Development increased during Cold War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600" dirty="0"/>
              <a:t>Development of small lightweight digital computers help create flight independence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600" dirty="0"/>
              <a:t>Desert Storm (1991) - first wide-scale employment of UAS (&gt; 500 missions flown)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600" dirty="0"/>
              <a:t>By 2008 the US Department of Defense (DoD) had more than 6,000 UAVs (more than 230,000 hours)</a:t>
            </a:r>
            <a:endParaRPr lang="en-US" altLang="en-US" sz="900" dirty="0"/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/>
              <a:t>Four Ds (previously known as 3 Ds):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800" b="1" i="1" dirty="0"/>
              <a:t>Dull</a:t>
            </a:r>
            <a:r>
              <a:rPr lang="en-US" altLang="en-US" sz="1800" dirty="0"/>
              <a:t> – tasks that require persistence or repetition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800" b="1" i="1" dirty="0"/>
              <a:t>Dangerous</a:t>
            </a:r>
            <a:r>
              <a:rPr lang="en-US" altLang="en-US" sz="1800" dirty="0"/>
              <a:t> – tasks that carry a high degree of risk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800" b="1" i="1" dirty="0"/>
              <a:t>Dirty</a:t>
            </a:r>
            <a:r>
              <a:rPr lang="en-US" altLang="en-US" sz="1800" dirty="0"/>
              <a:t> – tasks that are carried out in hazardous environments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1800" b="1" i="1" dirty="0"/>
              <a:t>Deep</a:t>
            </a:r>
            <a:r>
              <a:rPr lang="en-US" altLang="en-US" sz="1800" dirty="0"/>
              <a:t> –tasks that are beyond the range/capability of manned platforms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5229225"/>
            <a:ext cx="9144000" cy="1628775"/>
            <a:chOff x="0" y="4689140"/>
            <a:chExt cx="9144000" cy="1628802"/>
          </a:xfrm>
        </p:grpSpPr>
        <p:pic>
          <p:nvPicPr>
            <p:cNvPr id="6" name="Picture 2" descr="Langley &quot;Quarter-scale&quot; Aerodrome at the Udvar-Hazy Cen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" y="4689141"/>
              <a:ext cx="2321675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http://i208.photobucket.com/albums/bb284/armyjunk1/Wright-Patterson%20AF%20Museum/Early%20Years/015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417" y="4689141"/>
              <a:ext cx="2450386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http://www.designation-systems.net/dusrm/q-2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803" y="4689140"/>
              <a:ext cx="2467879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http://defense-update.com/images/predator050506-F-0000S-002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7"/>
            <a:stretch>
              <a:fillRect/>
            </a:stretch>
          </p:blipFill>
          <p:spPr bwMode="auto">
            <a:xfrm>
              <a:off x="6904383" y="4689142"/>
              <a:ext cx="2239617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4689140"/>
              <a:ext cx="9144000" cy="16288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563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Command and Control (C2)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24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To operate the aircraft effectively it is necessary to coordinate all elements (Control, Communications, and Air Vehicle)</a:t>
            </a:r>
          </a:p>
          <a:p>
            <a:r>
              <a:rPr lang="en-US" altLang="en-US" sz="1800" b="1" i="1" dirty="0"/>
              <a:t>How</a:t>
            </a:r>
            <a:r>
              <a:rPr lang="en-US" altLang="en-US" sz="1800" dirty="0"/>
              <a:t> do you operate the aircraft effectively?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38394" r="13303" b="4739"/>
          <a:stretch>
            <a:fillRect/>
          </a:stretch>
        </p:blipFill>
        <p:spPr bwMode="auto">
          <a:xfrm>
            <a:off x="381000" y="2590800"/>
            <a:ext cx="847162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50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Command and Control (C2)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687512"/>
            <a:ext cx="8991600" cy="219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1800" dirty="0"/>
              <a:t>UAS are remotely or autonomously operated aircraft, without a human operator onboard the vehicle element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dirty="0"/>
              <a:t>Teleoperation</a:t>
            </a:r>
            <a:r>
              <a:rPr lang="en-US" sz="1800" dirty="0"/>
              <a:t> (manual control mode) – remotely controlled by an operator; referred to “as man </a:t>
            </a:r>
            <a:r>
              <a:rPr lang="en-US" sz="1800" b="1" i="1" u="sng" dirty="0"/>
              <a:t>in</a:t>
            </a:r>
            <a:r>
              <a:rPr lang="en-US" sz="1800" dirty="0"/>
              <a:t> the loop”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b="1" dirty="0"/>
              <a:t>Autonomous operation</a:t>
            </a:r>
            <a:r>
              <a:rPr lang="en-US" sz="1800" dirty="0"/>
              <a:t> – system is programmed to fly in accordance with a set of pre-established or uploaded control parameters, while being supervised by an operator; referred to as “man </a:t>
            </a:r>
            <a:r>
              <a:rPr lang="en-US" sz="1800" b="1" i="1" u="sng" dirty="0"/>
              <a:t>ON</a:t>
            </a:r>
            <a:r>
              <a:rPr lang="en-US" sz="1800" dirty="0"/>
              <a:t> the loop”</a:t>
            </a:r>
          </a:p>
        </p:txBody>
      </p:sp>
      <p:pic>
        <p:nvPicPr>
          <p:cNvPr id="6" name="Picture 2" descr="http://www.nasa.gov/centers/dryden/images/content/194061main_ED07-0243-1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8" b="12363"/>
          <a:stretch>
            <a:fillRect/>
          </a:stretch>
        </p:blipFill>
        <p:spPr bwMode="auto">
          <a:xfrm>
            <a:off x="295275" y="4308475"/>
            <a:ext cx="41322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army-technology.com/projects/shadow200uav/images/5-tua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6"/>
          <a:stretch>
            <a:fillRect/>
          </a:stretch>
        </p:blipFill>
        <p:spPr bwMode="auto">
          <a:xfrm>
            <a:off x="4535488" y="4308475"/>
            <a:ext cx="4349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105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Command and Control (C2)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84325"/>
            <a:ext cx="8991600" cy="527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charset="0"/>
              <a:buNone/>
              <a:defRPr/>
            </a:pPr>
            <a:r>
              <a:rPr lang="en-US" sz="1800" b="1" i="1" dirty="0"/>
              <a:t>Autonomy</a:t>
            </a:r>
            <a:r>
              <a:rPr lang="en-US" sz="1800" dirty="0"/>
              <a:t> is the ability for a system to execute its mission following a set of preprogrammed instructions without operator intervention</a:t>
            </a:r>
          </a:p>
          <a:p>
            <a:pPr marL="45720" indent="0">
              <a:buFont typeface="Arial" charset="0"/>
              <a:buNone/>
              <a:defRPr/>
            </a:pPr>
            <a:endParaRPr lang="en-US" sz="1800" b="1" dirty="0"/>
          </a:p>
          <a:p>
            <a:pPr marL="45720" indent="0">
              <a:buFont typeface="Arial" charset="0"/>
              <a:buNone/>
              <a:defRPr/>
            </a:pPr>
            <a:endParaRPr lang="en-US" sz="1800" b="1" dirty="0"/>
          </a:p>
          <a:p>
            <a:pPr marL="45720" indent="0">
              <a:buFont typeface="Arial" charset="0"/>
              <a:buNone/>
              <a:defRPr/>
            </a:pPr>
            <a:endParaRPr lang="en-US" sz="1800" b="1" dirty="0"/>
          </a:p>
          <a:p>
            <a:pPr marL="45720" indent="0">
              <a:buFont typeface="Arial" charset="0"/>
              <a:buNone/>
              <a:defRPr/>
            </a:pPr>
            <a:endParaRPr lang="en-US" sz="1800" b="1" dirty="0"/>
          </a:p>
          <a:p>
            <a:pPr marL="45720" indent="0">
              <a:buFont typeface="Arial" charset="0"/>
              <a:buNone/>
              <a:defRPr/>
            </a:pPr>
            <a:endParaRPr lang="en-US" sz="1800" b="1" dirty="0"/>
          </a:p>
          <a:p>
            <a:pPr marL="45720" indent="0">
              <a:buFont typeface="Arial" charset="0"/>
              <a:buNone/>
              <a:defRPr/>
            </a:pPr>
            <a:endParaRPr lang="en-US" sz="1800" b="1" dirty="0"/>
          </a:p>
          <a:p>
            <a:pPr marL="45720" indent="0">
              <a:buFont typeface="Arial" charset="0"/>
              <a:buNone/>
              <a:defRPr/>
            </a:pPr>
            <a:endParaRPr lang="en-US" sz="1800" b="1" dirty="0"/>
          </a:p>
          <a:p>
            <a:pPr marL="45720" indent="0">
              <a:buFont typeface="Arial" charset="0"/>
              <a:buNone/>
              <a:defRPr/>
            </a:pPr>
            <a:endParaRPr lang="en-US" sz="1800" b="1" dirty="0"/>
          </a:p>
          <a:p>
            <a:pPr marL="45720" indent="0">
              <a:buFont typeface="Arial" charset="0"/>
              <a:buNone/>
              <a:defRPr/>
            </a:pPr>
            <a:endParaRPr lang="en-US" sz="1800" dirty="0"/>
          </a:p>
          <a:p>
            <a:pPr marL="45720" indent="0">
              <a:buFont typeface="Arial" charset="0"/>
              <a:buNone/>
              <a:defRPr/>
            </a:pPr>
            <a:endParaRPr lang="en-US" sz="1800" dirty="0"/>
          </a:p>
          <a:p>
            <a:pPr marL="45720" indent="0">
              <a:buFont typeface="Arial" charset="0"/>
              <a:buNone/>
              <a:defRPr/>
            </a:pPr>
            <a:endParaRPr lang="en-US" sz="1800" dirty="0"/>
          </a:p>
          <a:p>
            <a:pPr marL="45720" indent="0">
              <a:buFont typeface="Arial" charset="0"/>
              <a:buNone/>
              <a:defRPr/>
            </a:pPr>
            <a:endParaRPr lang="en-US" sz="1800" dirty="0"/>
          </a:p>
          <a:p>
            <a:pPr marL="45720" indent="0">
              <a:buFont typeface="Arial" charset="0"/>
              <a:buNone/>
              <a:defRPr/>
            </a:pPr>
            <a:r>
              <a:rPr lang="en-US" sz="1800" dirty="0"/>
              <a:t>Full system autonomy is not consistent or likely with today's technology. However, as technology advances the line constantly moves further to the right.</a:t>
            </a:r>
            <a:endParaRPr lang="en-US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215900" y="2443838"/>
            <a:ext cx="8566150" cy="392112"/>
          </a:xfrm>
          <a:prstGeom prst="rect">
            <a:avLst/>
          </a:prstGeom>
          <a:gradFill>
            <a:gsLst>
              <a:gs pos="0">
                <a:srgbClr val="000000"/>
              </a:gs>
              <a:gs pos="33000">
                <a:srgbClr val="0A128C"/>
              </a:gs>
              <a:gs pos="68000">
                <a:srgbClr val="181CC7"/>
              </a:gs>
              <a:gs pos="100000">
                <a:srgbClr val="7005D4"/>
              </a:gs>
              <a:gs pos="100000">
                <a:srgbClr val="8C3D91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914400" y="2847063"/>
            <a:ext cx="484188" cy="97948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7620000" y="2923263"/>
            <a:ext cx="484188" cy="97948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715125" y="4005937"/>
            <a:ext cx="22764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latin typeface="+mn-lt"/>
              </a:rPr>
              <a:t>The “System” controls everything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19050" y="3836075"/>
            <a:ext cx="243046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latin typeface="+mn-lt"/>
              </a:rPr>
              <a:t>Operated completely by remote (manual) control with from takeoff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latin typeface="+mn-lt"/>
              </a:rPr>
              <a:t>constant operator involvement to landing, no pilot intervention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457575" y="4020225"/>
            <a:ext cx="227806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dirty="0">
                <a:latin typeface="+mn-lt"/>
              </a:rPr>
              <a:t>Certain tasks have been delegated to the “System” to perform within user controllable parameters</a:t>
            </a:r>
          </a:p>
        </p:txBody>
      </p:sp>
      <p:sp>
        <p:nvSpPr>
          <p:cNvPr id="12" name="Up Arrow 11"/>
          <p:cNvSpPr/>
          <p:nvPr/>
        </p:nvSpPr>
        <p:spPr>
          <a:xfrm>
            <a:off x="4411663" y="2923263"/>
            <a:ext cx="484187" cy="97948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50825" y="2443163"/>
            <a:ext cx="104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Manual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745288" y="2443163"/>
            <a:ext cx="201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Fully Autonomous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644900" y="2449513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Semi-Autonomous</a:t>
            </a:r>
          </a:p>
        </p:txBody>
      </p:sp>
    </p:spTree>
    <p:extLst>
      <p:ext uri="{BB962C8B-B14F-4D97-AF65-F5344CB8AC3E}">
        <p14:creationId xmlns:p14="http://schemas.microsoft.com/office/powerpoint/2010/main" val="4015969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Command and Control (C2)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30352"/>
            <a:ext cx="8523288" cy="3377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Autonomous operation requires</a:t>
            </a:r>
          </a:p>
          <a:p>
            <a:pPr lvl="1"/>
            <a:r>
              <a:rPr lang="en-US" altLang="en-US" sz="1800" dirty="0"/>
              <a:t>Integrated Navigation (e.g., Global positioning system [GPS] or localization sensor system)</a:t>
            </a:r>
          </a:p>
          <a:p>
            <a:pPr lvl="1"/>
            <a:r>
              <a:rPr lang="en-US" altLang="en-US" sz="1800" dirty="0"/>
              <a:t>Pre-programmed flight control routines (or Intelligence)</a:t>
            </a:r>
          </a:p>
          <a:p>
            <a:pPr lvl="1"/>
            <a:r>
              <a:rPr lang="en-US" altLang="en-US" sz="1800" dirty="0"/>
              <a:t>Defined operating parameters that can be updated remotely</a:t>
            </a:r>
          </a:p>
          <a:p>
            <a:r>
              <a:rPr lang="en-US" altLang="en-US" sz="2000" dirty="0"/>
              <a:t>Control and Telemetry communication rate can be significantly less than with manually flown remote operation</a:t>
            </a:r>
          </a:p>
          <a:p>
            <a:r>
              <a:rPr lang="en-US" altLang="en-US" sz="2000" dirty="0"/>
              <a:t>Highly dependent on software and hardware to </a:t>
            </a:r>
          </a:p>
          <a:p>
            <a:pPr lvl="1"/>
            <a:r>
              <a:rPr lang="en-US" altLang="en-US" sz="1800" dirty="0"/>
              <a:t>Perceive remote operating environment</a:t>
            </a:r>
          </a:p>
          <a:p>
            <a:pPr lvl="1"/>
            <a:r>
              <a:rPr lang="en-US" altLang="en-US" sz="1800" dirty="0"/>
              <a:t>Determine most appropriate courses of action based on perception of environment</a:t>
            </a:r>
          </a:p>
          <a:p>
            <a:pPr lvl="1"/>
            <a:r>
              <a:rPr lang="en-US" altLang="en-US" sz="1800" dirty="0"/>
              <a:t>Carry out (execute) best course of action</a:t>
            </a:r>
          </a:p>
        </p:txBody>
      </p:sp>
      <p:pic>
        <p:nvPicPr>
          <p:cNvPr id="6" name="Picture 2" descr="http://images.gizmag.com/hero/5077_2201064144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06606"/>
            <a:ext cx="3225800" cy="181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shef.ac.uk/polopoly_fs/1.60405!/image/globalhawk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4974512"/>
            <a:ext cx="2098675" cy="184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indelauav.com/eng_lang/images/page_news/novost12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3" y="4955958"/>
            <a:ext cx="2803527" cy="186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51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Command and Control (C2)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24000"/>
            <a:ext cx="8991600" cy="1685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Teleoperation (manual control) requires</a:t>
            </a:r>
          </a:p>
          <a:p>
            <a:pPr lvl="1"/>
            <a:r>
              <a:rPr lang="en-US" altLang="en-US" sz="1800" dirty="0"/>
              <a:t>Ability to see or see from the remote vehicle element (exocentric or egocentric view)</a:t>
            </a:r>
          </a:p>
          <a:p>
            <a:pPr lvl="1"/>
            <a:r>
              <a:rPr lang="en-US" altLang="en-US" sz="1800" dirty="0"/>
              <a:t>Control link with low latency (little to no delay)</a:t>
            </a:r>
          </a:p>
          <a:p>
            <a:pPr lvl="1"/>
            <a:r>
              <a:rPr lang="en-US" altLang="en-US" sz="1800" dirty="0"/>
              <a:t>Flight control inputs (e.g., yoke, stick, or cyclic; pedals, throttle)</a:t>
            </a:r>
          </a:p>
          <a:p>
            <a:pPr lvl="1"/>
            <a:r>
              <a:rPr lang="en-US" altLang="en-US" sz="1800" dirty="0"/>
              <a:t>Mapping of flight controls to specific  actuation responses on aircraft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42875" y="3238500"/>
            <a:ext cx="35290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charset="0"/>
              <a:buChar char="•"/>
              <a:defRPr/>
            </a:pPr>
            <a:r>
              <a:rPr lang="en-US" altLang="en-US" sz="1800" b="1" dirty="0"/>
              <a:t>NOTE: </a:t>
            </a:r>
            <a:r>
              <a:rPr lang="en-US" altLang="en-US" sz="1800" dirty="0"/>
              <a:t>Depiction of vehicle state (e.g., attitude/heading indications; not required) – significantly enhances operation</a:t>
            </a:r>
          </a:p>
          <a:p>
            <a:pPr>
              <a:defRPr/>
            </a:pPr>
            <a:r>
              <a:rPr lang="en-US" sz="1800" dirty="0"/>
              <a:t>Operator/system performance is dependent on </a:t>
            </a:r>
            <a:r>
              <a:rPr lang="en-US" sz="1800" b="1" i="1" u="sng" dirty="0"/>
              <a:t>quality</a:t>
            </a:r>
            <a:r>
              <a:rPr lang="en-US" sz="1800" dirty="0"/>
              <a:t> and </a:t>
            </a:r>
            <a:r>
              <a:rPr lang="en-US" sz="1800" b="1" i="1" u="sng" dirty="0"/>
              <a:t>quantity</a:t>
            </a:r>
            <a:r>
              <a:rPr lang="en-US" sz="1800" dirty="0"/>
              <a:t> of presented data</a:t>
            </a:r>
          </a:p>
          <a:p>
            <a:pPr>
              <a:defRPr/>
            </a:pPr>
            <a:r>
              <a:rPr lang="en-US" sz="1800" dirty="0"/>
              <a:t>Control/telemetry communication rate must be </a:t>
            </a:r>
            <a:r>
              <a:rPr lang="en-US" sz="1800" b="1" i="1" u="sng" dirty="0"/>
              <a:t>significantly greater </a:t>
            </a:r>
            <a:r>
              <a:rPr lang="en-US" sz="1800" dirty="0"/>
              <a:t>than with autonomous operation</a:t>
            </a:r>
          </a:p>
        </p:txBody>
      </p:sp>
      <p:pic>
        <p:nvPicPr>
          <p:cNvPr id="7" name="Picture 2" descr="http://www.carden-aircraft.com/gallery/p-to-t/matt_stek/matt_stek-canton-2002-01-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322254"/>
            <a:ext cx="4410075" cy="34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81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Command and Control (C2)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35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752600"/>
            <a:ext cx="8991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Many UAS support varying levels of autonomy (in addition to manual control)</a:t>
            </a:r>
          </a:p>
          <a:p>
            <a:pPr lvl="1"/>
            <a:r>
              <a:rPr lang="en-US" altLang="en-US" sz="1800" dirty="0"/>
              <a:t>Improves performance/reduces boredom (autonomy-&gt;repetitive actions)</a:t>
            </a:r>
          </a:p>
          <a:p>
            <a:pPr lvl="1"/>
            <a:r>
              <a:rPr lang="en-US" altLang="en-US" sz="1800" dirty="0"/>
              <a:t>Use of both serve as a redundant control method in case of malfunction</a:t>
            </a:r>
          </a:p>
          <a:p>
            <a:r>
              <a:rPr lang="en-US" altLang="en-US" sz="1800" dirty="0"/>
              <a:t>Ex. </a:t>
            </a:r>
            <a:r>
              <a:rPr lang="en-US" altLang="en-US" sz="1800" b="1" i="1" dirty="0"/>
              <a:t>lost link</a:t>
            </a:r>
            <a:r>
              <a:rPr lang="en-US" altLang="en-US" sz="1800" dirty="0"/>
              <a:t> - system might be lost if it is not able to re-establish a </a:t>
            </a:r>
            <a:r>
              <a:rPr lang="en-US" altLang="en-US" sz="1800" dirty="0" err="1"/>
              <a:t>comm</a:t>
            </a:r>
            <a:r>
              <a:rPr lang="en-US" altLang="en-US" sz="1800" dirty="0"/>
              <a:t> link; engages autonomous operation and performs one (or more) of the following:</a:t>
            </a:r>
          </a:p>
          <a:p>
            <a:pPr lvl="1"/>
            <a:r>
              <a:rPr lang="en-US" altLang="en-US" sz="1800" dirty="0"/>
              <a:t>Proceed to a waypoint where signal strength is certain in order to reacquire connectivity</a:t>
            </a:r>
          </a:p>
          <a:p>
            <a:pPr lvl="1"/>
            <a:r>
              <a:rPr lang="en-US" altLang="en-US" sz="1800" dirty="0"/>
              <a:t>Return to first waypoint and loiter or hover for a predetermined time in an attempt to require the signal and then returning to landing waypoint to land if this is unsuccessful </a:t>
            </a:r>
          </a:p>
          <a:p>
            <a:pPr lvl="1"/>
            <a:r>
              <a:rPr lang="en-US" altLang="en-US" sz="1800" dirty="0"/>
              <a:t>Remain on current heading for a predetermined amount of time. During this time, any secondary means of communication can be attempted with the aircraft</a:t>
            </a:r>
          </a:p>
          <a:p>
            <a:pPr lvl="1"/>
            <a:r>
              <a:rPr lang="en-US" altLang="en-US" sz="1800" dirty="0"/>
              <a:t>Climb to re-acquire link</a:t>
            </a:r>
          </a:p>
          <a:p>
            <a:pPr lvl="1"/>
            <a:r>
              <a:rPr lang="en-US" altLang="en-US" sz="1800" dirty="0"/>
              <a:t>Orbit where link was lost; at this point the external pilot then takes over using remote control technology, which uses VHF LOS radio technology</a:t>
            </a:r>
          </a:p>
          <a:p>
            <a:pPr lvl="1"/>
            <a:r>
              <a:rPr lang="en-US" altLang="en-US" sz="1800" dirty="0"/>
              <a:t>After specified duration, system automatically lands</a:t>
            </a:r>
          </a:p>
        </p:txBody>
      </p:sp>
    </p:spTree>
    <p:extLst>
      <p:ext uri="{BB962C8B-B14F-4D97-AF65-F5344CB8AC3E}">
        <p14:creationId xmlns:p14="http://schemas.microsoft.com/office/powerpoint/2010/main" val="3998244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xed Site_483x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41" y="4841175"/>
            <a:ext cx="4495800" cy="18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Command and Control (C2)</a:t>
            </a:r>
          </a:p>
          <a:p>
            <a:pPr marL="0" indent="0" algn="ctr">
              <a:buNone/>
            </a:pPr>
            <a:endParaRPr lang="en-US" sz="2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240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Ground Control Station is the centralized ground facility that manages</a:t>
            </a:r>
          </a:p>
          <a:p>
            <a:pPr lvl="1"/>
            <a:r>
              <a:rPr lang="en-US" altLang="en-US" sz="1800" dirty="0"/>
              <a:t>Flight Plans and Flight Information </a:t>
            </a:r>
          </a:p>
          <a:p>
            <a:pPr lvl="1"/>
            <a:r>
              <a:rPr lang="en-US" altLang="en-US" sz="1800" dirty="0"/>
              <a:t>C2 Communications</a:t>
            </a:r>
          </a:p>
          <a:p>
            <a:pPr lvl="1"/>
            <a:r>
              <a:rPr lang="en-US" altLang="en-US" sz="1800" dirty="0"/>
              <a:t>Payload Data Communications</a:t>
            </a:r>
          </a:p>
          <a:p>
            <a:pPr lvl="1"/>
            <a:r>
              <a:rPr lang="en-US" altLang="en-US" sz="1800" dirty="0"/>
              <a:t>Backup Data Links</a:t>
            </a:r>
          </a:p>
          <a:p>
            <a:pPr lvl="1"/>
            <a:r>
              <a:rPr lang="en-US" altLang="en-US" sz="1800" dirty="0"/>
              <a:t> Maintenance Support</a:t>
            </a:r>
          </a:p>
          <a:p>
            <a:r>
              <a:rPr lang="en-US" altLang="en-US" sz="2400" dirty="0"/>
              <a:t>Can be a simple setup or </a:t>
            </a:r>
            <a:br>
              <a:rPr lang="en-US" altLang="en-US" sz="2400" dirty="0"/>
            </a:br>
            <a:r>
              <a:rPr lang="en-US" altLang="en-US" sz="2400" dirty="0"/>
              <a:t>something</a:t>
            </a:r>
            <a:br>
              <a:rPr lang="en-US" altLang="en-US" sz="2400" dirty="0"/>
            </a:br>
            <a:r>
              <a:rPr lang="en-US" altLang="en-US" sz="2400" dirty="0"/>
              <a:t>a lot more elaborate</a:t>
            </a:r>
          </a:p>
          <a:p>
            <a:pPr lvl="1"/>
            <a:endParaRPr lang="en-US" altLang="en-US" sz="1600" dirty="0"/>
          </a:p>
        </p:txBody>
      </p:sp>
      <p:pic>
        <p:nvPicPr>
          <p:cNvPr id="8" name="Picture 2" descr="140401 Multi-rotor on bench outdo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42" y="1932499"/>
            <a:ext cx="4114800" cy="27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andlermay.com/images/mobile_shelt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8821"/>
            <a:ext cx="1773979" cy="212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936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Support Equipment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590675"/>
            <a:ext cx="5410200" cy="290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Used to assist in UAS operation and maintenance in the field (flight line equipment)</a:t>
            </a:r>
          </a:p>
          <a:p>
            <a:r>
              <a:rPr lang="en-US" altLang="en-US" sz="1800" dirty="0"/>
              <a:t>Examples</a:t>
            </a:r>
          </a:p>
          <a:p>
            <a:pPr lvl="1"/>
            <a:r>
              <a:rPr lang="en-US" altLang="en-US" sz="1800" dirty="0"/>
              <a:t>Launch/recovery systems (e.g., catapult or capture hook)</a:t>
            </a:r>
          </a:p>
          <a:p>
            <a:pPr lvl="1"/>
            <a:r>
              <a:rPr lang="en-US" altLang="en-US" sz="1800" dirty="0"/>
              <a:t>Refueling/recharging system</a:t>
            </a:r>
          </a:p>
          <a:p>
            <a:pPr lvl="1"/>
            <a:r>
              <a:rPr lang="en-US" altLang="en-US" sz="1800" dirty="0"/>
              <a:t>Trailers and cases for transport</a:t>
            </a:r>
          </a:p>
          <a:p>
            <a:pPr lvl="1"/>
            <a:r>
              <a:rPr lang="en-US" altLang="en-US" sz="1800" dirty="0"/>
              <a:t>Internal combustion engine starters</a:t>
            </a:r>
          </a:p>
          <a:p>
            <a:pPr lvl="1"/>
            <a:r>
              <a:rPr lang="en-US" altLang="en-US" sz="1800" dirty="0"/>
              <a:t>Operational enclosure (tent, trailer, etc.)</a:t>
            </a:r>
          </a:p>
        </p:txBody>
      </p:sp>
      <p:pic>
        <p:nvPicPr>
          <p:cNvPr id="6" name="Picture 5" descr="http://www.satnews.com/cgi-bin/display_image.cgi?81900545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5" r="3001"/>
          <a:stretch>
            <a:fillRect/>
          </a:stretch>
        </p:blipFill>
        <p:spPr bwMode="auto">
          <a:xfrm>
            <a:off x="5795963" y="1906588"/>
            <a:ext cx="334645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www-personal.acfr.usyd.edu.au/cole/images/GroundStation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491038"/>
            <a:ext cx="35353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media.defenceindustrydaily.com/images/AIR_UAV_ScanEagle_Small_Craft_Recovery_l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/>
          <a:stretch>
            <a:fillRect/>
          </a:stretch>
        </p:blipFill>
        <p:spPr bwMode="auto">
          <a:xfrm>
            <a:off x="0" y="4491038"/>
            <a:ext cx="225583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www.army-technology.com/projects/shadow200uav/images/3-tua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91038"/>
            <a:ext cx="353377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74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Questions?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481637" cy="5486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Now what are they used for?</a:t>
            </a:r>
          </a:p>
          <a:p>
            <a:endParaRPr lang="en-US" altLang="en-US" sz="1900" dirty="0"/>
          </a:p>
          <a:p>
            <a:r>
              <a:rPr lang="en-US" altLang="en-US" sz="1900" dirty="0"/>
              <a:t>Civilian/commercial uses</a:t>
            </a:r>
          </a:p>
          <a:p>
            <a:pPr lvl="1"/>
            <a:r>
              <a:rPr lang="en-US" altLang="en-US" sz="1900" dirty="0"/>
              <a:t>Aerial photography/filming</a:t>
            </a:r>
          </a:p>
          <a:p>
            <a:pPr lvl="1"/>
            <a:r>
              <a:rPr lang="en-US" altLang="en-US" sz="1900" dirty="0"/>
              <a:t>Agriculture </a:t>
            </a:r>
          </a:p>
          <a:p>
            <a:pPr lvl="1"/>
            <a:r>
              <a:rPr lang="en-US" altLang="en-US" sz="1900" dirty="0"/>
              <a:t>Communications (relay) (Facebook/Google)</a:t>
            </a:r>
          </a:p>
          <a:p>
            <a:pPr lvl="1"/>
            <a:r>
              <a:rPr lang="en-US" altLang="en-US" sz="1900" dirty="0"/>
              <a:t>Conservation/wildlife monitoring</a:t>
            </a:r>
          </a:p>
          <a:p>
            <a:pPr lvl="1"/>
            <a:r>
              <a:rPr lang="en-US" altLang="en-US" sz="1900" dirty="0"/>
              <a:t>Damage assessment/infrastructure inspection</a:t>
            </a:r>
          </a:p>
          <a:p>
            <a:pPr lvl="1"/>
            <a:r>
              <a:rPr lang="en-US" altLang="en-US" sz="1900" dirty="0"/>
              <a:t>Fire services and forestry support</a:t>
            </a:r>
          </a:p>
          <a:p>
            <a:pPr lvl="1"/>
            <a:r>
              <a:rPr lang="en-US" altLang="en-US" sz="1900" dirty="0"/>
              <a:t>Law enforcement/security</a:t>
            </a:r>
          </a:p>
          <a:p>
            <a:pPr lvl="1"/>
            <a:r>
              <a:rPr lang="en-US" altLang="en-US" sz="1900" dirty="0"/>
              <a:t>Search and rescue</a:t>
            </a:r>
          </a:p>
          <a:p>
            <a:pPr lvl="1"/>
            <a:r>
              <a:rPr lang="en-US" altLang="en-US" sz="1900" dirty="0"/>
              <a:t>Weather</a:t>
            </a:r>
          </a:p>
          <a:p>
            <a:r>
              <a:rPr lang="en-US" altLang="en-US" sz="1900" dirty="0"/>
              <a:t>Military (in addition to civilian uses)</a:t>
            </a:r>
          </a:p>
          <a:p>
            <a:pPr lvl="1"/>
            <a:r>
              <a:rPr lang="en-US" altLang="en-US" sz="1900" dirty="0"/>
              <a:t>Aerial targets</a:t>
            </a:r>
          </a:p>
          <a:p>
            <a:pPr lvl="1"/>
            <a:r>
              <a:rPr lang="en-US" altLang="en-US" sz="1900" dirty="0"/>
              <a:t>Intelligence, surveillance, and reconnaissance (ISR)</a:t>
            </a:r>
          </a:p>
          <a:p>
            <a:pPr lvl="1"/>
            <a:r>
              <a:rPr lang="en-US" altLang="en-US" sz="1900" dirty="0"/>
              <a:t>Enemy defense testing/interruption (jamming)</a:t>
            </a:r>
          </a:p>
          <a:p>
            <a:pPr lvl="1"/>
            <a:r>
              <a:rPr lang="en-US" altLang="en-US" sz="1900" dirty="0"/>
              <a:t>Combat</a:t>
            </a:r>
          </a:p>
          <a:p>
            <a:pPr lvl="1"/>
            <a:r>
              <a:rPr lang="en-US" altLang="en-US" sz="1900" dirty="0"/>
              <a:t>Ordinance destruction (mines and bombs)</a:t>
            </a:r>
            <a:endParaRPr lang="en-US" sz="19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http://www.weatherwise.org/sebin/h/u/UAVs.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23528" r="-2" b="2"/>
          <a:stretch>
            <a:fillRect/>
          </a:stretch>
        </p:blipFill>
        <p:spPr bwMode="auto">
          <a:xfrm>
            <a:off x="5562600" y="4960938"/>
            <a:ext cx="3624263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media.adn.com/smedia/2012/01/11/10/53/1fL952.AuSt.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r="-2"/>
          <a:stretch>
            <a:fillRect/>
          </a:stretch>
        </p:blipFill>
        <p:spPr bwMode="auto">
          <a:xfrm>
            <a:off x="5562600" y="2927350"/>
            <a:ext cx="360838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assets.motherboard.tv/post_images/assets/000/013/807/Picture_25_larg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/>
          <a:stretch>
            <a:fillRect/>
          </a:stretch>
        </p:blipFill>
        <p:spPr bwMode="auto">
          <a:xfrm>
            <a:off x="5562600" y="895350"/>
            <a:ext cx="3603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62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How They Generally Work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950" y="1660525"/>
            <a:ext cx="8999538" cy="5113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2" descr="http://www.avinc.com/img/uas/Pumaweb1_b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417763"/>
            <a:ext cx="23145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www.uasvision.com/wp-content/uploads/2012/01/GCSuavfactor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94288"/>
            <a:ext cx="21971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224588" y="6461125"/>
            <a:ext cx="2740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Ground Control Station (GCS)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159000" y="2311400"/>
            <a:ext cx="2009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Remote Vehicle Element/ Unmanned Aerial Vehicle (UAV)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0" y="2316163"/>
            <a:ext cx="3167063" cy="3052762"/>
            <a:chOff x="0" y="2211251"/>
            <a:chExt cx="3167844" cy="3053953"/>
          </a:xfrm>
        </p:grpSpPr>
        <p:pic>
          <p:nvPicPr>
            <p:cNvPr id="11" name="Picture 2" descr="http://www.avinc.com/img/uas/Pumaweb1_bg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496" y="2410384"/>
              <a:ext cx="9604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 flipV="1">
              <a:off x="792358" y="2781385"/>
              <a:ext cx="2375486" cy="35891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 flipH="1">
              <a:off x="628981" y="2780928"/>
              <a:ext cx="830022" cy="2484276"/>
              <a:chOff x="2267744" y="3320990"/>
              <a:chExt cx="1728192" cy="3365679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" name="Isosceles Triangle 15"/>
              <p:cNvSpPr/>
              <p:nvPr/>
            </p:nvSpPr>
            <p:spPr>
              <a:xfrm>
                <a:off x="2267744" y="3320990"/>
                <a:ext cx="1728192" cy="3168352"/>
              </a:xfrm>
              <a:prstGeom prst="triangle">
                <a:avLst>
                  <a:gd name="adj" fmla="val 88926"/>
                </a:avLst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267744" y="6292014"/>
                <a:ext cx="1728192" cy="39465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 rot="497433">
              <a:off x="759406" y="2960983"/>
              <a:ext cx="2394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latin typeface="Arial" panose="020B0604020202020204" pitchFamily="34" charset="0"/>
                </a:rPr>
                <a:t> Line of Sight Communications (telemetry, visual sensor, control)</a:t>
              </a: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0" y="2211251"/>
              <a:ext cx="12956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latin typeface="Arial" panose="020B0604020202020204" pitchFamily="34" charset="0"/>
                </a:rPr>
                <a:t>Secondary UAV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392613" y="1600200"/>
            <a:ext cx="4716462" cy="3779838"/>
            <a:chOff x="4392220" y="1496688"/>
            <a:chExt cx="4716284" cy="3779020"/>
          </a:xfrm>
        </p:grpSpPr>
        <p:pic>
          <p:nvPicPr>
            <p:cNvPr id="19" name="Picture 8" descr="http://3.bp.blogspot.com/-4Wl9BXjqoQk/T8xsfjM2K2I/AAAAAAAAabg/Zb3S1UnH9Rg/s1600/SatelliteOnly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95320" y="1844824"/>
              <a:ext cx="1713184" cy="93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8029045" y="2410890"/>
              <a:ext cx="0" cy="2853707"/>
            </a:xfrm>
            <a:prstGeom prst="straightConnector1">
              <a:avLst/>
            </a:prstGeom>
            <a:ln w="38100"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7075938" y="1496688"/>
              <a:ext cx="1996562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latin typeface="Arial" panose="020B0604020202020204" pitchFamily="34" charset="0"/>
                </a:rPr>
                <a:t>Satellite Communications System</a:t>
              </a: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 rot="5400000">
              <a:off x="6986226" y="3520245"/>
              <a:ext cx="257356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Control commands (to UAV)</a:t>
              </a: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 rot="-5400000">
              <a:off x="6626186" y="3790998"/>
              <a:ext cx="257356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Telemetry and Video (from UAV)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4392220" y="2277569"/>
              <a:ext cx="3514592" cy="865001"/>
            </a:xfrm>
            <a:prstGeom prst="straightConnector1">
              <a:avLst/>
            </a:prstGeom>
            <a:ln w="38100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8136991" y="2420413"/>
              <a:ext cx="0" cy="2855295"/>
            </a:xfrm>
            <a:prstGeom prst="straightConnector1">
              <a:avLst/>
            </a:prstGeom>
            <a:ln w="38100"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4392220" y="2383909"/>
              <a:ext cx="3563802" cy="865000"/>
            </a:xfrm>
            <a:prstGeom prst="straightConnector1">
              <a:avLst/>
            </a:prstGeom>
            <a:ln w="3810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816350" y="3317875"/>
            <a:ext cx="3319463" cy="2016125"/>
            <a:chOff x="3817087" y="2625725"/>
            <a:chExt cx="3318726" cy="2016125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3986912" y="2625725"/>
              <a:ext cx="2817186" cy="2016125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 rot="2105027">
              <a:off x="3817087" y="3450430"/>
              <a:ext cx="3318726" cy="230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 Line of Sight -Telemetry and Video (from UAV)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484563" y="3354388"/>
            <a:ext cx="3282950" cy="2087562"/>
            <a:chOff x="3484563" y="2662238"/>
            <a:chExt cx="3282950" cy="2087562"/>
          </a:xfrm>
        </p:grpSpPr>
        <p:sp>
          <p:nvSpPr>
            <p:cNvPr id="31" name="TextBox 27"/>
            <p:cNvSpPr txBox="1">
              <a:spLocks noChangeArrowheads="1"/>
            </p:cNvSpPr>
            <p:nvPr/>
          </p:nvSpPr>
          <p:spPr bwMode="auto">
            <a:xfrm rot="2124961">
              <a:off x="3484563" y="3594021"/>
              <a:ext cx="3266211" cy="230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Line of Sight - Control commands (to UAV)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H="1" flipV="1">
              <a:off x="3849688" y="2662238"/>
              <a:ext cx="2917825" cy="2087562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55763" y="3352800"/>
            <a:ext cx="1749425" cy="3384550"/>
            <a:chOff x="1655676" y="3248980"/>
            <a:chExt cx="1749053" cy="3384376"/>
          </a:xfrm>
        </p:grpSpPr>
        <p:grpSp>
          <p:nvGrpSpPr>
            <p:cNvPr id="34" name="Group 33"/>
            <p:cNvGrpSpPr/>
            <p:nvPr/>
          </p:nvGrpSpPr>
          <p:grpSpPr>
            <a:xfrm>
              <a:off x="1655676" y="3248980"/>
              <a:ext cx="1728192" cy="3365679"/>
              <a:chOff x="2267744" y="3320990"/>
              <a:chExt cx="1728192" cy="3365679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6" name="Isosceles Triangle 35"/>
              <p:cNvSpPr/>
              <p:nvPr/>
            </p:nvSpPr>
            <p:spPr>
              <a:xfrm>
                <a:off x="2267744" y="3320990"/>
                <a:ext cx="1728192" cy="3168352"/>
              </a:xfrm>
              <a:prstGeom prst="triangle">
                <a:avLst>
                  <a:gd name="adj" fmla="val 88926"/>
                </a:avLst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267744" y="6292014"/>
                <a:ext cx="1728192" cy="394655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5" name="TextBox 32"/>
            <p:cNvSpPr txBox="1">
              <a:spLocks noChangeArrowheads="1"/>
            </p:cNvSpPr>
            <p:nvPr/>
          </p:nvSpPr>
          <p:spPr bwMode="auto">
            <a:xfrm>
              <a:off x="1655676" y="6264024"/>
              <a:ext cx="17490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Sensor Field of View (FOV)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454400" y="3122613"/>
            <a:ext cx="2162175" cy="3651250"/>
            <a:chOff x="3454810" y="3018648"/>
            <a:chExt cx="2161306" cy="3650712"/>
          </a:xfrm>
        </p:grpSpPr>
        <p:pic>
          <p:nvPicPr>
            <p:cNvPr id="39" name="Picture 14" descr="C:\Users\Mary\AppData\Local\Microsoft\Windows\Temporary Internet Files\Content.IE5\3A1LBIE5\MC900337880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692" y="5002183"/>
              <a:ext cx="1835201" cy="145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Arrow Connector 39"/>
            <p:cNvCxnSpPr/>
            <p:nvPr/>
          </p:nvCxnSpPr>
          <p:spPr>
            <a:xfrm flipH="1" flipV="1">
              <a:off x="3454810" y="3212294"/>
              <a:ext cx="937836" cy="2268203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38"/>
            <p:cNvSpPr txBox="1">
              <a:spLocks noChangeArrowheads="1"/>
            </p:cNvSpPr>
            <p:nvPr/>
          </p:nvSpPr>
          <p:spPr bwMode="auto">
            <a:xfrm rot="4060992">
              <a:off x="2747068" y="4160060"/>
              <a:ext cx="251365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Telemetry and Video (from UAV)</a:t>
              </a:r>
            </a:p>
          </p:txBody>
        </p:sp>
        <p:sp>
          <p:nvSpPr>
            <p:cNvPr id="42" name="TextBox 39"/>
            <p:cNvSpPr txBox="1">
              <a:spLocks noChangeArrowheads="1"/>
            </p:cNvSpPr>
            <p:nvPr/>
          </p:nvSpPr>
          <p:spPr bwMode="auto">
            <a:xfrm>
              <a:off x="3753105" y="6392361"/>
              <a:ext cx="18630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Arial" panose="020B0604020202020204" pitchFamily="34" charset="0"/>
                </a:rPr>
                <a:t>Personnel (in field)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11862"/>
            <a:ext cx="2133600" cy="365125"/>
          </a:xfrm>
        </p:spPr>
        <p:txBody>
          <a:bodyPr/>
          <a:lstStyle/>
          <a:p>
            <a:fld id="{C0CAAB45-60AC-48CE-8F9E-28139772CED5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1200" y="1428750"/>
            <a:ext cx="2490788" cy="2624137"/>
            <a:chOff x="450539" y="1902314"/>
            <a:chExt cx="2490572" cy="2623065"/>
          </a:xfrm>
        </p:grpSpPr>
        <p:pic>
          <p:nvPicPr>
            <p:cNvPr id="6" name="Picture 3" descr="C:\Users\Mary\AppData\Local\Microsoft\Windows\Temporary Internet Files\Content.IE5\Z2C77QD1\MC900438736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47" y="1957496"/>
              <a:ext cx="2490064" cy="186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 rot="16200000">
              <a:off x="-488818" y="3216168"/>
              <a:ext cx="2248568" cy="36985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691761" y="1916832"/>
              <a:ext cx="1090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Brief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480389" y="1902314"/>
              <a:ext cx="273494" cy="338554"/>
              <a:chOff x="8147055" y="2564904"/>
              <a:chExt cx="273494" cy="33855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147365" y="2615683"/>
                <a:ext cx="255565" cy="25548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11" name="TextBox 9"/>
              <p:cNvSpPr txBox="1">
                <a:spLocks noChangeArrowheads="1"/>
              </p:cNvSpPr>
              <p:nvPr/>
            </p:nvSpPr>
            <p:spPr bwMode="auto">
              <a:xfrm>
                <a:off x="8147055" y="2564904"/>
                <a:ext cx="2734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11200" y="3810000"/>
            <a:ext cx="2232025" cy="2133600"/>
            <a:chOff x="451047" y="4283282"/>
            <a:chExt cx="2231740" cy="2134050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451047" y="4283282"/>
              <a:ext cx="2231740" cy="2130615"/>
              <a:chOff x="451047" y="4283282"/>
              <a:chExt cx="2231740" cy="2130615"/>
            </a:xfrm>
          </p:grpSpPr>
          <p:pic>
            <p:nvPicPr>
              <p:cNvPr id="17" name="Picture 4" descr="C:\Users\Mary\AppData\Local\Microsoft\Windows\Temporary Internet Files\Content.IE5\NAM63D1R\MC900441335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047" y="4283282"/>
                <a:ext cx="1871700" cy="1871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6"/>
              <p:cNvSpPr txBox="1">
                <a:spLocks noChangeArrowheads="1"/>
              </p:cNvSpPr>
              <p:nvPr/>
            </p:nvSpPr>
            <p:spPr bwMode="auto">
              <a:xfrm>
                <a:off x="500934" y="6075343"/>
                <a:ext cx="218185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anose="020B0604020202020204" pitchFamily="34" charset="0"/>
                  </a:rPr>
                  <a:t>Pre-planning</a:t>
                </a:r>
              </a:p>
            </p:txBody>
          </p:sp>
        </p:grp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528246" y="6078778"/>
              <a:ext cx="273494" cy="338554"/>
              <a:chOff x="8147055" y="2564904"/>
              <a:chExt cx="273494" cy="33855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8147634" y="2616060"/>
                <a:ext cx="255554" cy="25564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8147055" y="2564904"/>
                <a:ext cx="2734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086100" y="1371600"/>
            <a:ext cx="2881313" cy="1981200"/>
            <a:chOff x="2826456" y="1844824"/>
            <a:chExt cx="2880667" cy="1980220"/>
          </a:xfrm>
        </p:grpSpPr>
        <p:pic>
          <p:nvPicPr>
            <p:cNvPr id="20" name="Picture 6" descr="http://4gwar.files.wordpress.com/2011/04/suas-raven-launch2006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4" t="29741" r="30035"/>
            <a:stretch>
              <a:fillRect/>
            </a:stretch>
          </p:blipFill>
          <p:spPr bwMode="auto">
            <a:xfrm>
              <a:off x="3413579" y="1905710"/>
              <a:ext cx="2293544" cy="191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3042827" y="1844824"/>
              <a:ext cx="2181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Launch</a:t>
              </a:r>
            </a:p>
          </p:txBody>
        </p: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3403014" y="1853517"/>
              <a:ext cx="273494" cy="338554"/>
              <a:chOff x="8147055" y="2564904"/>
              <a:chExt cx="273494" cy="33855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146631" y="2616506"/>
                <a:ext cx="257118" cy="2554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25" name="TextBox 23"/>
              <p:cNvSpPr txBox="1">
                <a:spLocks noChangeArrowheads="1"/>
              </p:cNvSpPr>
              <p:nvPr/>
            </p:nvSpPr>
            <p:spPr bwMode="auto">
              <a:xfrm>
                <a:off x="8147055" y="2564904"/>
                <a:ext cx="2734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2826456" y="2565192"/>
              <a:ext cx="850709" cy="35542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822950" y="2105025"/>
            <a:ext cx="3186113" cy="3046412"/>
            <a:chOff x="5563104" y="2578320"/>
            <a:chExt cx="3185360" cy="3046924"/>
          </a:xfrm>
        </p:grpSpPr>
        <p:grpSp>
          <p:nvGrpSpPr>
            <p:cNvPr id="27" name="Group 25"/>
            <p:cNvGrpSpPr>
              <a:grpSpLocks/>
            </p:cNvGrpSpPr>
            <p:nvPr/>
          </p:nvGrpSpPr>
          <p:grpSpPr bwMode="auto">
            <a:xfrm>
              <a:off x="5927800" y="2719028"/>
              <a:ext cx="2820664" cy="2609928"/>
              <a:chOff x="5430336" y="1942332"/>
              <a:chExt cx="2346020" cy="2170745"/>
            </a:xfrm>
          </p:grpSpPr>
          <p:pic>
            <p:nvPicPr>
              <p:cNvPr id="33" name="Picture 2" descr="http://www.avinc.com/img/uas/Pumaweb1_bg.jp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430336" y="1942332"/>
                <a:ext cx="1940927" cy="1018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" name="Group 33"/>
              <p:cNvGrpSpPr/>
              <p:nvPr/>
            </p:nvGrpSpPr>
            <p:grpSpPr>
              <a:xfrm flipH="1">
                <a:off x="6768244" y="2672917"/>
                <a:ext cx="1008112" cy="1440160"/>
                <a:chOff x="2267744" y="3320990"/>
                <a:chExt cx="1728192" cy="3365679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5" name="Isosceles Triangle 34"/>
                <p:cNvSpPr/>
                <p:nvPr/>
              </p:nvSpPr>
              <p:spPr>
                <a:xfrm>
                  <a:off x="2267744" y="3320990"/>
                  <a:ext cx="1728192" cy="3168352"/>
                </a:xfrm>
                <a:prstGeom prst="triangle">
                  <a:avLst>
                    <a:gd name="adj" fmla="val 88926"/>
                  </a:avLst>
                </a:prstGeom>
                <a:grp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267744" y="6292014"/>
                  <a:ext cx="1728192" cy="394655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6297578" y="5286690"/>
              <a:ext cx="2181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Execution</a:t>
              </a:r>
            </a:p>
          </p:txBody>
        </p: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>
              <a:off x="6488552" y="5281974"/>
              <a:ext cx="273494" cy="338554"/>
              <a:chOff x="8147055" y="2564904"/>
              <a:chExt cx="273494" cy="33855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8146901" y="2616025"/>
                <a:ext cx="255526" cy="25563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32" name="TextBox 30"/>
              <p:cNvSpPr txBox="1">
                <a:spLocks noChangeArrowheads="1"/>
              </p:cNvSpPr>
              <p:nvPr/>
            </p:nvSpPr>
            <p:spPr bwMode="auto">
              <a:xfrm>
                <a:off x="8147055" y="2564904"/>
                <a:ext cx="2734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30" name="Bent Arrow 29"/>
            <p:cNvSpPr/>
            <p:nvPr/>
          </p:nvSpPr>
          <p:spPr>
            <a:xfrm rot="5400000">
              <a:off x="5975614" y="2165810"/>
              <a:ext cx="706556" cy="1531576"/>
            </a:xfrm>
            <a:prstGeom prst="ben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729038" y="4356100"/>
            <a:ext cx="3492500" cy="1530350"/>
            <a:chOff x="3468790" y="4829099"/>
            <a:chExt cx="3493077" cy="1530743"/>
          </a:xfrm>
        </p:grpSpPr>
        <p:pic>
          <p:nvPicPr>
            <p:cNvPr id="38" name="Picture 8" descr="http://www.shephardmedia.com/static/images/article/RQ-11B_Raven_edited-1_1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790" y="4829099"/>
              <a:ext cx="2274337" cy="151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7"/>
            <p:cNvSpPr txBox="1">
              <a:spLocks noChangeArrowheads="1"/>
            </p:cNvSpPr>
            <p:nvPr/>
          </p:nvSpPr>
          <p:spPr bwMode="auto">
            <a:xfrm>
              <a:off x="3561274" y="6021288"/>
              <a:ext cx="21818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Recovery</a:t>
              </a:r>
            </a:p>
          </p:txBody>
        </p:sp>
        <p:grpSp>
          <p:nvGrpSpPr>
            <p:cNvPr id="40" name="Group 38"/>
            <p:cNvGrpSpPr>
              <a:grpSpLocks/>
            </p:cNvGrpSpPr>
            <p:nvPr/>
          </p:nvGrpSpPr>
          <p:grpSpPr bwMode="auto">
            <a:xfrm>
              <a:off x="3762907" y="6006770"/>
              <a:ext cx="273494" cy="338554"/>
              <a:chOff x="8147055" y="2564904"/>
              <a:chExt cx="273494" cy="33855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146674" y="2616273"/>
                <a:ext cx="255630" cy="25565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43" name="TextBox 41"/>
              <p:cNvSpPr txBox="1">
                <a:spLocks noChangeArrowheads="1"/>
              </p:cNvSpPr>
              <p:nvPr/>
            </p:nvSpPr>
            <p:spPr bwMode="auto">
              <a:xfrm>
                <a:off x="8147055" y="2564904"/>
                <a:ext cx="2734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41" name="Bent Arrow 40"/>
            <p:cNvSpPr/>
            <p:nvPr/>
          </p:nvSpPr>
          <p:spPr>
            <a:xfrm rot="10800000">
              <a:off x="5455080" y="5634168"/>
              <a:ext cx="1506787" cy="530361"/>
            </a:xfrm>
            <a:prstGeom prst="bentArrow">
              <a:avLst>
                <a:gd name="adj1" fmla="val 33910"/>
                <a:gd name="adj2" fmla="val 32425"/>
                <a:gd name="adj3" fmla="val 50000"/>
                <a:gd name="adj4" fmla="val 4375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079625" y="2955925"/>
            <a:ext cx="1766888" cy="2700337"/>
            <a:chOff x="1818691" y="3429000"/>
            <a:chExt cx="1766915" cy="2700300"/>
          </a:xfrm>
        </p:grpSpPr>
        <p:grpSp>
          <p:nvGrpSpPr>
            <p:cNvPr id="45" name="Group 43"/>
            <p:cNvGrpSpPr>
              <a:grpSpLocks/>
            </p:cNvGrpSpPr>
            <p:nvPr/>
          </p:nvGrpSpPr>
          <p:grpSpPr bwMode="auto">
            <a:xfrm>
              <a:off x="1818691" y="3429000"/>
              <a:ext cx="273494" cy="338554"/>
              <a:chOff x="8147055" y="2564904"/>
              <a:chExt cx="273494" cy="33855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147055" y="2615703"/>
                <a:ext cx="255592" cy="25558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49" name="TextBox 47"/>
              <p:cNvSpPr txBox="1">
                <a:spLocks noChangeArrowheads="1"/>
              </p:cNvSpPr>
              <p:nvPr/>
            </p:nvSpPr>
            <p:spPr bwMode="auto">
              <a:xfrm>
                <a:off x="8147055" y="2564904"/>
                <a:ext cx="2734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46" name="TextBox 44"/>
            <p:cNvSpPr txBox="1">
              <a:spLocks noChangeArrowheads="1"/>
            </p:cNvSpPr>
            <p:nvPr/>
          </p:nvSpPr>
          <p:spPr bwMode="auto">
            <a:xfrm>
              <a:off x="2012555" y="3445386"/>
              <a:ext cx="15405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</a:rPr>
                <a:t>Debrief</a:t>
              </a:r>
            </a:p>
          </p:txBody>
        </p:sp>
        <p:sp>
          <p:nvSpPr>
            <p:cNvPr id="47" name="Bent Arrow 46"/>
            <p:cNvSpPr/>
            <p:nvPr/>
          </p:nvSpPr>
          <p:spPr>
            <a:xfrm rot="16200000">
              <a:off x="1907627" y="4451322"/>
              <a:ext cx="2376454" cy="979503"/>
            </a:xfrm>
            <a:prstGeom prst="bentArrow">
              <a:avLst>
                <a:gd name="adj1" fmla="val 21023"/>
                <a:gd name="adj2" fmla="val 17928"/>
                <a:gd name="adj3" fmla="val 27448"/>
                <a:gd name="adj4" fmla="val 4375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609850" y="4262437"/>
            <a:ext cx="1250950" cy="1395413"/>
            <a:chOff x="2349090" y="4736157"/>
            <a:chExt cx="1250801" cy="1394084"/>
          </a:xfrm>
        </p:grpSpPr>
        <p:sp>
          <p:nvSpPr>
            <p:cNvPr id="51" name="Rounded Rectangle 50"/>
            <p:cNvSpPr/>
            <p:nvPr/>
          </p:nvSpPr>
          <p:spPr>
            <a:xfrm>
              <a:off x="2349090" y="4736157"/>
              <a:ext cx="965085" cy="5455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/>
                <a:t>Post Process</a:t>
              </a:r>
            </a:p>
          </p:txBody>
        </p:sp>
        <p:sp>
          <p:nvSpPr>
            <p:cNvPr id="52" name="Bent Arrow 51"/>
            <p:cNvSpPr/>
            <p:nvPr/>
          </p:nvSpPr>
          <p:spPr>
            <a:xfrm rot="16200000">
              <a:off x="2681190" y="5211539"/>
              <a:ext cx="843746" cy="993657"/>
            </a:xfrm>
            <a:prstGeom prst="bentArrow">
              <a:avLst>
                <a:gd name="adj1" fmla="val 27399"/>
                <a:gd name="adj2" fmla="val 21918"/>
                <a:gd name="adj3" fmla="val 27448"/>
                <a:gd name="adj4" fmla="val 4375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4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72162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Mission Steps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751886"/>
            <a:ext cx="594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1" i="1" dirty="0"/>
              <a:t>Pre-planning (mission planning)</a:t>
            </a:r>
            <a:r>
              <a:rPr lang="en-US" altLang="en-US" dirty="0"/>
              <a:t> –all the mission parameters and assets are considered 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1" i="1" dirty="0"/>
              <a:t>Briefing </a:t>
            </a:r>
            <a:r>
              <a:rPr lang="en-US" altLang="en-US" dirty="0"/>
              <a:t>- crew review the parameters for operation of the mission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1" i="1" dirty="0"/>
              <a:t>Launch</a:t>
            </a:r>
            <a:r>
              <a:rPr lang="en-US" altLang="en-US" dirty="0"/>
              <a:t> –remote vehicle element is made airborne</a:t>
            </a:r>
          </a:p>
          <a:p>
            <a:pPr lvl="1"/>
            <a:r>
              <a:rPr lang="en-US" altLang="en-US" dirty="0"/>
              <a:t>Handheld</a:t>
            </a:r>
          </a:p>
          <a:p>
            <a:pPr lvl="1"/>
            <a:r>
              <a:rPr lang="en-US" altLang="en-US" dirty="0"/>
              <a:t>Launcher</a:t>
            </a:r>
          </a:p>
          <a:p>
            <a:pPr lvl="1"/>
            <a:r>
              <a:rPr lang="en-US" altLang="en-US" dirty="0"/>
              <a:t>Conventional takeoff (from runway or unimproved surface)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1" i="1" dirty="0"/>
              <a:t>Execution (operation)</a:t>
            </a:r>
            <a:r>
              <a:rPr lang="en-US" altLang="en-US" dirty="0"/>
              <a:t> –the mission is performed, primary purpose of the system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1" i="1" dirty="0"/>
              <a:t>Recovery</a:t>
            </a:r>
            <a:r>
              <a:rPr lang="en-US" altLang="en-US" dirty="0"/>
              <a:t> –aircraft capture/landing occurs </a:t>
            </a:r>
          </a:p>
          <a:p>
            <a:pPr lvl="1"/>
            <a:r>
              <a:rPr lang="en-US" altLang="en-US" dirty="0"/>
              <a:t>Controlled descent </a:t>
            </a:r>
          </a:p>
          <a:p>
            <a:pPr lvl="1"/>
            <a:r>
              <a:rPr lang="en-US" altLang="en-US" dirty="0"/>
              <a:t>Shipboard</a:t>
            </a:r>
          </a:p>
          <a:p>
            <a:pPr lvl="1"/>
            <a:r>
              <a:rPr lang="en-US" altLang="en-US" dirty="0"/>
              <a:t>Conventional landing (on runway or unimproved surface)</a:t>
            </a:r>
          </a:p>
          <a:p>
            <a:pPr>
              <a:buFont typeface="Calibri" panose="020F0502020204030204" pitchFamily="34" charset="0"/>
              <a:buAutoNum type="arabicParenR"/>
            </a:pPr>
            <a:r>
              <a:rPr lang="en-US" altLang="en-US" b="1" i="1" dirty="0"/>
              <a:t>Debrief</a:t>
            </a:r>
            <a:r>
              <a:rPr lang="en-US" altLang="en-US" dirty="0"/>
              <a:t> –when the results of the mission are examined and reported</a:t>
            </a:r>
          </a:p>
        </p:txBody>
      </p:sp>
      <p:pic>
        <p:nvPicPr>
          <p:cNvPr id="5" name="Picture 2" descr="http://www.satnews.com/cgi-bin/display_image.cgi?81900545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2" y="2286000"/>
            <a:ext cx="28082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2.bp.blogspot.com/-p4RdIVD2WBU/T3EAxXbVx8I/AAAAAAAACO4/XW5Qi-O1ngQ/s400/Elbit_Skylark_Slovak_Air_For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2" y="4751387"/>
            <a:ext cx="2808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edge.rit.edu/edge/P13231/public/Photo%20Gallery/Succes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868362"/>
            <a:ext cx="281463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12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b="1" dirty="0"/>
              <a:t>Regulation, Certification, &amp; Licensure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Due to the rapid evolution of UAS technology, regulations/policies are subject to continuous review and revision</a:t>
            </a:r>
          </a:p>
          <a:p>
            <a:r>
              <a:rPr lang="en-US" sz="2400" dirty="0"/>
              <a:t>In the US</a:t>
            </a:r>
          </a:p>
          <a:p>
            <a:pPr lvl="1"/>
            <a:r>
              <a:rPr lang="en-US" sz="2000" dirty="0"/>
              <a:t>The FAA released regulation on the commercial use of UASs (see the small UAS rule Part 107)</a:t>
            </a:r>
          </a:p>
          <a:p>
            <a:pPr lvl="1"/>
            <a:r>
              <a:rPr lang="en-US" sz="2000" dirty="0"/>
              <a:t>Delivery companies are obtaining certification for UAS deliveries through FAA Part 135</a:t>
            </a:r>
            <a:endParaRPr lang="en-US" sz="1600" dirty="0"/>
          </a:p>
          <a:p>
            <a:r>
              <a:rPr lang="en-US" sz="2400" dirty="0"/>
              <a:t>Regulations for Operations, Certifications, Registration, Insurance, etc. now exist in most countries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Subsystems</a:t>
            </a:r>
          </a:p>
          <a:p>
            <a:pPr marL="0" indent="0" algn="ctr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/>
          <a:stretch>
            <a:fillRect/>
          </a:stretch>
        </p:blipFill>
        <p:spPr bwMode="auto">
          <a:xfrm>
            <a:off x="968375" y="1613147"/>
            <a:ext cx="7032625" cy="52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8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6841</TotalTime>
  <Words>3387</Words>
  <Application>Microsoft Macintosh PowerPoint</Application>
  <PresentationFormat>On-screen Show (4:3)</PresentationFormat>
  <Paragraphs>429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Regulation, Certification, &amp; Licensure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Design Challenge:  The Nations Innovation Engine</dc:title>
  <dc:creator>Robert</dc:creator>
  <cp:lastModifiedBy>Microsoft Office User</cp:lastModifiedBy>
  <cp:revision>210</cp:revision>
  <dcterms:created xsi:type="dcterms:W3CDTF">2013-01-03T20:44:39Z</dcterms:created>
  <dcterms:modified xsi:type="dcterms:W3CDTF">2024-10-31T20:13:23Z</dcterms:modified>
</cp:coreProperties>
</file>