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7" r:id="rId2"/>
    <p:sldId id="311" r:id="rId3"/>
    <p:sldId id="296" r:id="rId4"/>
    <p:sldId id="309" r:id="rId5"/>
    <p:sldId id="310" r:id="rId6"/>
    <p:sldId id="331" r:id="rId7"/>
    <p:sldId id="330" r:id="rId8"/>
    <p:sldId id="299" r:id="rId9"/>
    <p:sldId id="329" r:id="rId10"/>
    <p:sldId id="297" r:id="rId11"/>
    <p:sldId id="298" r:id="rId12"/>
    <p:sldId id="336" r:id="rId13"/>
    <p:sldId id="313" r:id="rId14"/>
    <p:sldId id="290" r:id="rId15"/>
    <p:sldId id="314" r:id="rId16"/>
    <p:sldId id="292" r:id="rId17"/>
    <p:sldId id="315" r:id="rId18"/>
    <p:sldId id="316" r:id="rId19"/>
    <p:sldId id="332"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06" r:id="rId34"/>
    <p:sldId id="307" r:id="rId35"/>
    <p:sldId id="30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4660"/>
  </p:normalViewPr>
  <p:slideViewPr>
    <p:cSldViewPr>
      <p:cViewPr varScale="1">
        <p:scale>
          <a:sx n="87" d="100"/>
          <a:sy n="87" d="100"/>
        </p:scale>
        <p:origin x="-19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743B4C-6C6C-480C-AE0C-FD9D94DA1533}" type="datetimeFigureOut">
              <a:rPr lang="en-US" smtClean="0"/>
              <a:t>9/24/24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43F131-F82D-4980-A993-218D296A267E}" type="slidenum">
              <a:rPr lang="en-US" smtClean="0"/>
              <a:t>‹#›</a:t>
            </a:fld>
            <a:endParaRPr lang="en-US"/>
          </a:p>
        </p:txBody>
      </p:sp>
    </p:spTree>
    <p:extLst>
      <p:ext uri="{BB962C8B-B14F-4D97-AF65-F5344CB8AC3E}">
        <p14:creationId xmlns:p14="http://schemas.microsoft.com/office/powerpoint/2010/main" val="45461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119307-5A19-4B3A-A44B-8DABEA69F92C}"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49031145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19307-5A19-4B3A-A44B-8DABEA69F92C}"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313761276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19307-5A19-4B3A-A44B-8DABEA69F92C}"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45628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19307-5A19-4B3A-A44B-8DABEA69F92C}"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t>‹#›</a:t>
            </a:fld>
            <a:endParaRPr lang="en-US"/>
          </a:p>
        </p:txBody>
      </p:sp>
      <p:pic>
        <p:nvPicPr>
          <p:cNvPr id="7" name="Picture 6"/>
          <p:cNvPicPr>
            <a:picLocks noChangeAspect="1" noChangeArrowheads="1"/>
          </p:cNvPicPr>
          <p:nvPr userDrawn="1"/>
        </p:nvPicPr>
        <p:blipFill>
          <a:blip r:embed="rId2" cstate="print"/>
          <a:srcRect/>
          <a:stretch>
            <a:fillRect/>
          </a:stretch>
        </p:blipFill>
        <p:spPr bwMode="auto">
          <a:xfrm>
            <a:off x="0" y="0"/>
            <a:ext cx="9143999" cy="862855"/>
          </a:xfrm>
          <a:prstGeom prst="rect">
            <a:avLst/>
          </a:prstGeom>
          <a:noFill/>
          <a:ln w="9525">
            <a:noFill/>
            <a:miter lim="800000"/>
            <a:headEnd/>
            <a:tailEnd/>
          </a:ln>
        </p:spPr>
      </p:pic>
    </p:spTree>
    <p:extLst>
      <p:ext uri="{BB962C8B-B14F-4D97-AF65-F5344CB8AC3E}">
        <p14:creationId xmlns:p14="http://schemas.microsoft.com/office/powerpoint/2010/main" val="210552643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119307-5A19-4B3A-A44B-8DABEA69F92C}"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286004590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119307-5A19-4B3A-A44B-8DABEA69F92C}" type="datetimeFigureOut">
              <a:rPr lang="en-US" smtClean="0"/>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254514967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119307-5A19-4B3A-A44B-8DABEA69F92C}" type="datetimeFigureOut">
              <a:rPr lang="en-US" smtClean="0"/>
              <a:t>9/24/24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386322321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119307-5A19-4B3A-A44B-8DABEA69F92C}" type="datetimeFigureOut">
              <a:rPr lang="en-US" smtClean="0"/>
              <a:t>9/24/24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208181399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19307-5A19-4B3A-A44B-8DABEA69F92C}" type="datetimeFigureOut">
              <a:rPr lang="en-US" smtClean="0"/>
              <a:t>9/24/24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406807648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119307-5A19-4B3A-A44B-8DABEA69F92C}" type="datetimeFigureOut">
              <a:rPr lang="en-US" smtClean="0"/>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174935411"/>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119307-5A19-4B3A-A44B-8DABEA69F92C}" type="datetimeFigureOut">
              <a:rPr lang="en-US" smtClean="0"/>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AAB45-60AC-48CE-8F9E-28139772CED5}" type="slidenum">
              <a:rPr lang="en-US" smtClean="0"/>
              <a:t>‹#›</a:t>
            </a:fld>
            <a:endParaRPr lang="en-US"/>
          </a:p>
        </p:txBody>
      </p:sp>
    </p:spTree>
    <p:extLst>
      <p:ext uri="{BB962C8B-B14F-4D97-AF65-F5344CB8AC3E}">
        <p14:creationId xmlns:p14="http://schemas.microsoft.com/office/powerpoint/2010/main" val="41449501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19307-5A19-4B3A-A44B-8DABEA69F92C}" type="datetimeFigureOut">
              <a:rPr lang="en-US" smtClean="0"/>
              <a:t>9/24/24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AAB45-60AC-48CE-8F9E-28139772CED5}" type="slidenum">
              <a:rPr lang="en-US" smtClean="0"/>
              <a:t>‹#›</a:t>
            </a:fld>
            <a:endParaRPr lang="en-US"/>
          </a:p>
        </p:txBody>
      </p:sp>
      <p:pic>
        <p:nvPicPr>
          <p:cNvPr id="7" name="Picture 6"/>
          <p:cNvPicPr>
            <a:picLocks noChangeAspect="1" noChangeArrowheads="1"/>
          </p:cNvPicPr>
          <p:nvPr userDrawn="1"/>
        </p:nvPicPr>
        <p:blipFill>
          <a:blip r:embed="rId13" cstate="print"/>
          <a:srcRect/>
          <a:stretch>
            <a:fillRect/>
          </a:stretch>
        </p:blipFill>
        <p:spPr bwMode="auto">
          <a:xfrm>
            <a:off x="0" y="0"/>
            <a:ext cx="9143999" cy="862855"/>
          </a:xfrm>
          <a:prstGeom prst="rect">
            <a:avLst/>
          </a:prstGeom>
          <a:noFill/>
          <a:ln w="9525">
            <a:noFill/>
            <a:miter lim="800000"/>
            <a:headEnd/>
            <a:tailEnd/>
          </a:ln>
        </p:spPr>
      </p:pic>
    </p:spTree>
    <p:extLst>
      <p:ext uri="{BB962C8B-B14F-4D97-AF65-F5344CB8AC3E}">
        <p14:creationId xmlns:p14="http://schemas.microsoft.com/office/powerpoint/2010/main" val="2455711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lph\Desktop\Desk FY12 RWDC\RWDC Graphics\RWDC Projection Graphic\Projection Low Res\RWDC Light Pollution Projection Low Res .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100584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400" y="3886200"/>
            <a:ext cx="7543800" cy="830997"/>
          </a:xfrm>
          <a:prstGeom prst="rect">
            <a:avLst/>
          </a:prstGeom>
          <a:noFill/>
        </p:spPr>
        <p:txBody>
          <a:bodyPr wrap="square" rtlCol="0">
            <a:spAutoFit/>
          </a:bodyPr>
          <a:lstStyle/>
          <a:p>
            <a:endParaRPr lang="en-US" sz="2400" b="1" dirty="0" smtClean="0">
              <a:solidFill>
                <a:schemeClr val="bg1"/>
              </a:solidFill>
            </a:endParaRPr>
          </a:p>
          <a:p>
            <a:r>
              <a:rPr lang="en-US" sz="2400" b="1" dirty="0" smtClean="0">
                <a:solidFill>
                  <a:schemeClr val="bg1"/>
                </a:solidFill>
              </a:rPr>
              <a:t>Dr</a:t>
            </a:r>
            <a:r>
              <a:rPr lang="en-US" sz="2400" b="1" dirty="0">
                <a:solidFill>
                  <a:schemeClr val="bg1"/>
                </a:solidFill>
              </a:rPr>
              <a:t>. Ralph K. Coppola, </a:t>
            </a:r>
            <a:r>
              <a:rPr lang="en-US" sz="2400" b="1" dirty="0" smtClean="0">
                <a:solidFill>
                  <a:schemeClr val="bg1"/>
                </a:solidFill>
              </a:rPr>
              <a:t>Founder &amp; Executive Director</a:t>
            </a:r>
            <a:endParaRPr lang="en-US" sz="2400" b="1" dirty="0">
              <a:solidFill>
                <a:schemeClr val="bg1"/>
              </a:solidFill>
            </a:endParaRPr>
          </a:p>
        </p:txBody>
      </p:sp>
      <p:sp>
        <p:nvSpPr>
          <p:cNvPr id="3" name="TextBox 2"/>
          <p:cNvSpPr txBox="1"/>
          <p:nvPr/>
        </p:nvSpPr>
        <p:spPr>
          <a:xfrm>
            <a:off x="2286000" y="2133600"/>
            <a:ext cx="5943600" cy="707886"/>
          </a:xfrm>
          <a:prstGeom prst="rect">
            <a:avLst/>
          </a:prstGeom>
          <a:noFill/>
        </p:spPr>
        <p:txBody>
          <a:bodyPr wrap="square" rtlCol="0">
            <a:spAutoFit/>
          </a:bodyPr>
          <a:lstStyle/>
          <a:p>
            <a:r>
              <a:rPr lang="en-US" sz="4000" b="1" dirty="0" smtClean="0">
                <a:solidFill>
                  <a:schemeClr val="tx2">
                    <a:lumMod val="60000"/>
                    <a:lumOff val="40000"/>
                  </a:schemeClr>
                </a:solidFill>
              </a:rPr>
              <a:t>The Innovation Engine</a:t>
            </a:r>
            <a:endParaRPr lang="en-US" sz="4000" b="1" dirty="0">
              <a:solidFill>
                <a:schemeClr val="tx2">
                  <a:lumMod val="60000"/>
                  <a:lumOff val="40000"/>
                </a:schemeClr>
              </a:solidFill>
            </a:endParaRPr>
          </a:p>
        </p:txBody>
      </p:sp>
      <p:sp>
        <p:nvSpPr>
          <p:cNvPr id="4" name="TextBox 3"/>
          <p:cNvSpPr txBox="1"/>
          <p:nvPr/>
        </p:nvSpPr>
        <p:spPr>
          <a:xfrm>
            <a:off x="1524000" y="3048000"/>
            <a:ext cx="7086600" cy="584776"/>
          </a:xfrm>
          <a:prstGeom prst="rect">
            <a:avLst/>
          </a:prstGeom>
          <a:noFill/>
        </p:spPr>
        <p:txBody>
          <a:bodyPr wrap="square" rtlCol="0">
            <a:spAutoFit/>
          </a:bodyPr>
          <a:lstStyle/>
          <a:p>
            <a:pPr algn="ctr"/>
            <a:r>
              <a:rPr lang="en-US" sz="3200" b="1" dirty="0" smtClean="0">
                <a:solidFill>
                  <a:schemeClr val="bg1"/>
                </a:solidFill>
              </a:rPr>
              <a:t>Evaluation, Judging &amp; Scoring</a:t>
            </a:r>
            <a:endParaRPr lang="en-US" sz="3200" dirty="0">
              <a:solidFill>
                <a:schemeClr val="bg1"/>
              </a:solidFill>
            </a:endParaRPr>
          </a:p>
        </p:txBody>
      </p:sp>
    </p:spTree>
    <p:extLst>
      <p:ext uri="{BB962C8B-B14F-4D97-AF65-F5344CB8AC3E}">
        <p14:creationId xmlns:p14="http://schemas.microsoft.com/office/powerpoint/2010/main" val="27848611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76400"/>
            <a:ext cx="6400800" cy="369332"/>
          </a:xfrm>
          <a:prstGeom prst="rect">
            <a:avLst/>
          </a:prstGeom>
          <a:noFill/>
        </p:spPr>
        <p:txBody>
          <a:bodyPr wrap="square" rtlCol="0">
            <a:spAutoFit/>
          </a:bodyPr>
          <a:lstStyle/>
          <a:p>
            <a:r>
              <a:rPr lang="en-US" dirty="0" smtClean="0"/>
              <a:t> </a:t>
            </a:r>
          </a:p>
        </p:txBody>
      </p:sp>
      <p:graphicFrame>
        <p:nvGraphicFramePr>
          <p:cNvPr id="3" name="Table 2"/>
          <p:cNvGraphicFramePr>
            <a:graphicFrameLocks noGrp="1"/>
          </p:cNvGraphicFramePr>
          <p:nvPr>
            <p:extLst>
              <p:ext uri="{D42A27DB-BD31-4B8C-83A1-F6EECF244321}">
                <p14:modId xmlns:p14="http://schemas.microsoft.com/office/powerpoint/2010/main" val="3975513396"/>
              </p:ext>
            </p:extLst>
          </p:nvPr>
        </p:nvGraphicFramePr>
        <p:xfrm>
          <a:off x="685800" y="1447800"/>
          <a:ext cx="7848600" cy="4191000"/>
        </p:xfrm>
        <a:graphic>
          <a:graphicData uri="http://schemas.openxmlformats.org/drawingml/2006/table">
            <a:tbl>
              <a:tblPr firstRow="1" bandRow="1">
                <a:tableStyleId>{5C22544A-7EE6-4342-B048-85BDC9FD1C3A}</a:tableStyleId>
              </a:tblPr>
              <a:tblGrid>
                <a:gridCol w="1074420"/>
                <a:gridCol w="5311140"/>
                <a:gridCol w="1463040"/>
              </a:tblGrid>
              <a:tr h="561340">
                <a:tc>
                  <a:txBody>
                    <a:bodyPr/>
                    <a:lstStyle/>
                    <a:p>
                      <a:endParaRPr lang="en-US" dirty="0"/>
                    </a:p>
                  </a:txBody>
                  <a:tcPr/>
                </a:tc>
                <a:tc>
                  <a:txBody>
                    <a:bodyPr/>
                    <a:lstStyle/>
                    <a:p>
                      <a:r>
                        <a:rPr lang="en-US" b="1" dirty="0" smtClean="0"/>
                        <a:t>Engineering Design Notebook Point Summary Totals</a:t>
                      </a:r>
                      <a:endParaRPr lang="en-US" dirty="0"/>
                    </a:p>
                  </a:txBody>
                  <a:tcPr/>
                </a:tc>
                <a:tc>
                  <a:txBody>
                    <a:bodyPr/>
                    <a:lstStyle/>
                    <a:p>
                      <a:r>
                        <a:rPr lang="en-US" dirty="0" smtClean="0"/>
                        <a:t>506</a:t>
                      </a:r>
                      <a:endParaRPr lang="en-US" dirty="0"/>
                    </a:p>
                  </a:txBody>
                  <a:tcPr/>
                </a:tc>
              </a:tr>
              <a:tr h="35306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Team Submission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31</a:t>
                      </a:r>
                    </a:p>
                  </a:txBody>
                  <a:tcPr/>
                </a:tc>
              </a:tr>
              <a:tr h="36830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Executive Summary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a:t>
                      </a:r>
                    </a:p>
                  </a:txBody>
                  <a:tcPr/>
                </a:tc>
              </a:tr>
              <a:tr h="38100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Specification Table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a:t>
                      </a:r>
                    </a:p>
                  </a:txBody>
                  <a:tcPr/>
                </a:tc>
              </a:tr>
              <a:tr h="381000">
                <a:tc>
                  <a:txBody>
                    <a:bodyPr/>
                    <a:lstStyle/>
                    <a:p>
                      <a:r>
                        <a:rPr lang="en-US" dirty="0" smtClean="0"/>
                        <a:t>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Team Engagement</a:t>
                      </a:r>
                    </a:p>
                  </a:txBody>
                  <a:tcPr/>
                </a:tc>
                <a:tc>
                  <a:txBody>
                    <a:bodyPr/>
                    <a:lstStyle/>
                    <a:p>
                      <a:r>
                        <a:rPr lang="en-US" dirty="0" smtClean="0"/>
                        <a:t>45</a:t>
                      </a:r>
                      <a:endParaRPr lang="en-US" dirty="0"/>
                    </a:p>
                  </a:txBody>
                  <a:tcPr/>
                </a:tc>
              </a:tr>
              <a:tr h="381000">
                <a:tc>
                  <a:txBody>
                    <a:bodyPr/>
                    <a:lstStyle/>
                    <a:p>
                      <a:r>
                        <a:rPr lang="en-US" dirty="0" smtClean="0"/>
                        <a:t>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System Design</a:t>
                      </a:r>
                    </a:p>
                  </a:txBody>
                  <a:tcPr/>
                </a:tc>
                <a:tc>
                  <a:txBody>
                    <a:bodyPr/>
                    <a:lstStyle/>
                    <a:p>
                      <a:r>
                        <a:rPr lang="en-US" dirty="0" smtClean="0"/>
                        <a:t>125</a:t>
                      </a:r>
                      <a:endParaRPr lang="en-US" dirty="0"/>
                    </a:p>
                  </a:txBody>
                  <a:tcPr/>
                </a:tc>
              </a:tr>
              <a:tr h="38100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Missions</a:t>
                      </a:r>
                    </a:p>
                  </a:txBody>
                  <a:tcPr/>
                </a:tc>
                <a:tc>
                  <a:txBody>
                    <a:bodyPr/>
                    <a:lstStyle/>
                    <a:p>
                      <a:r>
                        <a:rPr lang="en-US" dirty="0" smtClean="0"/>
                        <a:t>135</a:t>
                      </a:r>
                      <a:endParaRPr lang="en-US" dirty="0"/>
                    </a:p>
                  </a:txBody>
                  <a:tcPr/>
                </a:tc>
              </a:tr>
              <a:tr h="38100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Business Case</a:t>
                      </a:r>
                    </a:p>
                  </a:txBody>
                  <a:tcPr/>
                </a:tc>
                <a:tc>
                  <a:txBody>
                    <a:bodyPr/>
                    <a:lstStyle/>
                    <a:p>
                      <a:r>
                        <a:rPr lang="en-US" dirty="0" smtClean="0"/>
                        <a:t>55</a:t>
                      </a:r>
                      <a:endParaRPr lang="en-US" dirty="0"/>
                    </a:p>
                  </a:txBody>
                  <a:tcPr/>
                </a:tc>
              </a:tr>
              <a:tr h="533400">
                <a:tc>
                  <a:txBody>
                    <a:bodyPr/>
                    <a:lstStyle/>
                    <a:p>
                      <a:r>
                        <a:rPr lang="en-US" dirty="0" smtClean="0"/>
                        <a:t>5</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Public Affairs/Communications Plan</a:t>
                      </a:r>
                    </a:p>
                  </a:txBody>
                  <a:tcPr/>
                </a:tc>
                <a:tc>
                  <a:txBody>
                    <a:bodyPr/>
                    <a:lstStyle/>
                    <a:p>
                      <a:r>
                        <a:rPr lang="en-US" dirty="0" smtClean="0"/>
                        <a:t>70</a:t>
                      </a:r>
                      <a:endParaRPr lang="en-US" dirty="0"/>
                    </a:p>
                  </a:txBody>
                  <a:tcPr/>
                </a:tc>
              </a:tr>
              <a:tr h="457200">
                <a:tc>
                  <a:txBody>
                    <a:bodyPr/>
                    <a:lstStyle/>
                    <a:p>
                      <a:r>
                        <a:rPr lang="en-US" dirty="0" smtClean="0"/>
                        <a:t>5</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Conclusion</a:t>
                      </a:r>
                    </a:p>
                  </a:txBody>
                  <a:tcPr/>
                </a:tc>
                <a:tc>
                  <a:txBody>
                    <a:bodyPr/>
                    <a:lstStyle/>
                    <a:p>
                      <a:r>
                        <a:rPr lang="en-US" dirty="0" smtClean="0"/>
                        <a:t>15</a:t>
                      </a:r>
                      <a:endParaRPr lang="en-US" dirty="0"/>
                    </a:p>
                  </a:txBody>
                  <a:tcPr/>
                </a:tc>
              </a:tr>
            </a:tbl>
          </a:graphicData>
        </a:graphic>
      </p:graphicFrame>
      <p:sp>
        <p:nvSpPr>
          <p:cNvPr id="4" name="TextBox 3"/>
          <p:cNvSpPr txBox="1"/>
          <p:nvPr/>
        </p:nvSpPr>
        <p:spPr>
          <a:xfrm>
            <a:off x="1143000" y="914400"/>
            <a:ext cx="6553200" cy="461665"/>
          </a:xfrm>
          <a:prstGeom prst="rect">
            <a:avLst/>
          </a:prstGeom>
          <a:noFill/>
        </p:spPr>
        <p:txBody>
          <a:bodyPr wrap="square" rtlCol="0">
            <a:spAutoFit/>
          </a:bodyPr>
          <a:lstStyle/>
          <a:p>
            <a:pPr algn="ctr"/>
            <a:r>
              <a:rPr lang="en-US" sz="2400" b="1" dirty="0" smtClean="0"/>
              <a:t>Scoring Rubric Summary</a:t>
            </a:r>
            <a:endParaRPr lang="en-US" sz="2400" b="1" dirty="0"/>
          </a:p>
        </p:txBody>
      </p:sp>
    </p:spTree>
    <p:extLst>
      <p:ext uri="{BB962C8B-B14F-4D97-AF65-F5344CB8AC3E}">
        <p14:creationId xmlns:p14="http://schemas.microsoft.com/office/powerpoint/2010/main" val="15607515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914400"/>
            <a:ext cx="8610600" cy="2400657"/>
          </a:xfrm>
          <a:prstGeom prst="rect">
            <a:avLst/>
          </a:prstGeom>
          <a:noFill/>
        </p:spPr>
        <p:txBody>
          <a:bodyPr wrap="square" rtlCol="0">
            <a:spAutoFit/>
          </a:bodyPr>
          <a:lstStyle/>
          <a:p>
            <a:pPr algn="ctr"/>
            <a:r>
              <a:rPr lang="en-US" sz="2400" b="1" dirty="0" smtClean="0"/>
              <a:t>Scoring Rubric: Engineering Design Notebook Cover Page</a:t>
            </a:r>
          </a:p>
          <a:p>
            <a:endParaRPr lang="en-US" dirty="0" smtClean="0"/>
          </a:p>
          <a:p>
            <a:r>
              <a:rPr lang="en-US" dirty="0"/>
              <a:t>	</a:t>
            </a:r>
          </a:p>
          <a:p>
            <a:r>
              <a:rPr lang="en-US" dirty="0"/>
              <a:t>	</a:t>
            </a:r>
          </a:p>
          <a:p>
            <a:r>
              <a:rPr lang="en-US" dirty="0"/>
              <a:t>	</a:t>
            </a:r>
          </a:p>
          <a:p>
            <a:r>
              <a:rPr lang="en-US" dirty="0"/>
              <a:t>	</a:t>
            </a:r>
          </a:p>
          <a:p>
            <a:r>
              <a:rPr lang="en-US" dirty="0"/>
              <a:t>	</a:t>
            </a:r>
          </a:p>
          <a:p>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3783928455"/>
              </p:ext>
            </p:extLst>
          </p:nvPr>
        </p:nvGraphicFramePr>
        <p:xfrm>
          <a:off x="228600" y="1676400"/>
          <a:ext cx="8686800" cy="4215883"/>
        </p:xfrm>
        <a:graphic>
          <a:graphicData uri="http://schemas.openxmlformats.org/drawingml/2006/table">
            <a:tbl>
              <a:tblPr firstRow="1" bandRow="1">
                <a:tableStyleId>{5C22544A-7EE6-4342-B048-85BDC9FD1C3A}</a:tableStyleId>
              </a:tblPr>
              <a:tblGrid>
                <a:gridCol w="7640678"/>
                <a:gridCol w="1046122"/>
              </a:tblGrid>
              <a:tr h="152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a:t>
                      </a:r>
                      <a:r>
                        <a:rPr lang="en-US" baseline="0" dirty="0" smtClean="0"/>
                        <a:t> Page Maximum Points</a:t>
                      </a:r>
                      <a:endParaRPr lang="en-US" dirty="0" smtClean="0"/>
                    </a:p>
                  </a:txBody>
                  <a:tcPr/>
                </a:tc>
                <a:tc>
                  <a:txBody>
                    <a:bodyPr/>
                    <a:lstStyle/>
                    <a:p>
                      <a:r>
                        <a:rPr lang="en-US" dirty="0" smtClean="0"/>
                        <a:t>31</a:t>
                      </a:r>
                      <a:endParaRPr lang="en-US" dirty="0"/>
                    </a:p>
                  </a:txBody>
                  <a:tcPr/>
                </a:tc>
              </a:tr>
              <a:tr h="4571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RWDC Challenge Title</a:t>
                      </a:r>
                    </a:p>
                  </a:txBody>
                  <a:tcPr/>
                </a:tc>
                <a:tc>
                  <a:txBody>
                    <a:bodyPr/>
                    <a:lstStyle/>
                    <a:p>
                      <a:r>
                        <a:rPr lang="en-US" dirty="0" smtClean="0"/>
                        <a:t>1</a:t>
                      </a:r>
                      <a:endParaRPr lang="en-US" dirty="0"/>
                    </a:p>
                  </a:txBody>
                  <a:tcPr/>
                </a:tc>
              </a:tr>
              <a:tr h="4211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RWDC Challenge Title 	</a:t>
                      </a:r>
                    </a:p>
                  </a:txBody>
                  <a:tcPr/>
                </a:tc>
                <a:tc>
                  <a:txBody>
                    <a:bodyPr/>
                    <a:lstStyle/>
                    <a:p>
                      <a:r>
                        <a:rPr lang="en-US" dirty="0" smtClean="0"/>
                        <a:t>1</a:t>
                      </a:r>
                      <a:endParaRPr lang="en-US" dirty="0"/>
                    </a:p>
                  </a:txBody>
                  <a:tcPr/>
                </a:tc>
              </a:tr>
              <a:tr h="328420">
                <a:tc>
                  <a:txBody>
                    <a:bodyPr/>
                    <a:lstStyle/>
                    <a:p>
                      <a:r>
                        <a:rPr lang="en-US" dirty="0" smtClean="0"/>
                        <a:t>Team Name </a:t>
                      </a:r>
                      <a:endParaRPr lang="en-US" dirty="0"/>
                    </a:p>
                  </a:txBody>
                  <a:tcPr/>
                </a:tc>
                <a:tc>
                  <a:txBody>
                    <a:bodyPr/>
                    <a:lstStyle/>
                    <a:p>
                      <a:r>
                        <a:rPr lang="en-US" dirty="0" smtClean="0"/>
                        <a:t>1</a:t>
                      </a:r>
                      <a:endParaRPr lang="en-US" dirty="0"/>
                    </a:p>
                  </a:txBody>
                  <a:tcPr/>
                </a:tc>
              </a:tr>
              <a:tr h="328420">
                <a:tc>
                  <a:txBody>
                    <a:bodyPr/>
                    <a:lstStyle/>
                    <a:p>
                      <a:r>
                        <a:rPr lang="en-US" dirty="0" smtClean="0"/>
                        <a:t>Names, Age, &amp; Grades of participants </a:t>
                      </a:r>
                      <a:endParaRPr lang="en-US" dirty="0"/>
                    </a:p>
                  </a:txBody>
                  <a:tcPr/>
                </a:tc>
                <a:tc>
                  <a:txBody>
                    <a:bodyPr/>
                    <a:lstStyle/>
                    <a:p>
                      <a:r>
                        <a:rPr lang="en-US" dirty="0" smtClean="0"/>
                        <a:t>1</a:t>
                      </a:r>
                      <a:endParaRPr lang="en-US" dirty="0"/>
                    </a:p>
                  </a:txBody>
                  <a:tcPr/>
                </a:tc>
              </a:tr>
              <a:tr h="353830">
                <a:tc>
                  <a:txBody>
                    <a:bodyPr/>
                    <a:lstStyle/>
                    <a:p>
                      <a:r>
                        <a:rPr lang="en-US" dirty="0" smtClean="0"/>
                        <a:t>Country, State/ Territory/Province/Region and school affiliations </a:t>
                      </a:r>
                      <a:endParaRPr lang="en-US" dirty="0"/>
                    </a:p>
                  </a:txBody>
                  <a:tcPr/>
                </a:tc>
                <a:tc>
                  <a:txBody>
                    <a:bodyPr/>
                    <a:lstStyle/>
                    <a:p>
                      <a:r>
                        <a:rPr lang="en-US" dirty="0" smtClean="0"/>
                        <a:t>1</a:t>
                      </a:r>
                      <a:endParaRPr lang="en-US" dirty="0"/>
                    </a:p>
                  </a:txBody>
                  <a:tcPr/>
                </a:tc>
              </a:tr>
              <a:tr h="332649">
                <a:tc>
                  <a:txBody>
                    <a:bodyPr/>
                    <a:lstStyle/>
                    <a:p>
                      <a:r>
                        <a:rPr lang="en-US" dirty="0" smtClean="0"/>
                        <a:t>Coaches’ names and affiliations </a:t>
                      </a:r>
                      <a:endParaRPr lang="en-US" dirty="0"/>
                    </a:p>
                  </a:txBody>
                  <a:tcPr/>
                </a:tc>
                <a:tc>
                  <a:txBody>
                    <a:bodyPr/>
                    <a:lstStyle/>
                    <a:p>
                      <a:r>
                        <a:rPr lang="en-US" dirty="0" smtClean="0"/>
                        <a:t>1</a:t>
                      </a:r>
                      <a:endParaRPr lang="en-US" dirty="0"/>
                    </a:p>
                  </a:txBody>
                  <a:tcPr/>
                </a:tc>
              </a:tr>
              <a:tr h="3798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Submission date</a:t>
                      </a:r>
                    </a:p>
                  </a:txBody>
                  <a:tcPr/>
                </a:tc>
                <a:tc>
                  <a:txBody>
                    <a:bodyPr/>
                    <a:lstStyle/>
                    <a:p>
                      <a:r>
                        <a:rPr lang="en-US" dirty="0" smtClean="0"/>
                        <a:t>1</a:t>
                      </a:r>
                      <a:endParaRPr lang="en-US" dirty="0"/>
                    </a:p>
                  </a:txBody>
                  <a:tcPr/>
                </a:tc>
              </a:tr>
              <a:tr h="358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Team contact information 	</a:t>
                      </a:r>
                    </a:p>
                  </a:txBody>
                  <a:tcPr/>
                </a:tc>
                <a:tc>
                  <a:txBody>
                    <a:bodyPr/>
                    <a:lstStyle/>
                    <a:p>
                      <a:r>
                        <a:rPr lang="en-US" dirty="0" smtClean="0"/>
                        <a:t>1</a:t>
                      </a:r>
                      <a:endParaRPr lang="en-US" dirty="0"/>
                    </a:p>
                  </a:txBody>
                  <a:tcPr/>
                </a:tc>
              </a:tr>
              <a:tr h="337524">
                <a:tc>
                  <a:txBody>
                    <a:bodyPr/>
                    <a:lstStyle/>
                    <a:p>
                      <a:r>
                        <a:rPr lang="en-US" dirty="0" smtClean="0"/>
                        <a:t>Team contact emails </a:t>
                      </a:r>
                      <a:endParaRPr lang="en-US" dirty="0"/>
                    </a:p>
                  </a:txBody>
                  <a:tcPr/>
                </a:tc>
                <a:tc>
                  <a:txBody>
                    <a:bodyPr/>
                    <a:lstStyle/>
                    <a:p>
                      <a:r>
                        <a:rPr lang="en-US" dirty="0" smtClean="0"/>
                        <a:t>1</a:t>
                      </a:r>
                      <a:endParaRPr lang="en-US" dirty="0"/>
                    </a:p>
                  </a:txBody>
                  <a:tcPr/>
                </a:tc>
              </a:tr>
              <a:tr h="397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Provide high resolution visual representation of the final design</a:t>
                      </a:r>
                    </a:p>
                  </a:txBody>
                  <a:tcPr/>
                </a:tc>
                <a:tc>
                  <a:txBody>
                    <a:bodyPr/>
                    <a:lstStyle/>
                    <a:p>
                      <a:r>
                        <a:rPr lang="en-US" dirty="0" smtClean="0"/>
                        <a:t>1</a:t>
                      </a:r>
                      <a:endParaRPr lang="en-US" dirty="0"/>
                    </a:p>
                  </a:txBody>
                  <a:tcPr/>
                </a:tc>
              </a:tr>
            </a:tbl>
          </a:graphicData>
        </a:graphic>
      </p:graphicFrame>
    </p:spTree>
    <p:extLst>
      <p:ext uri="{BB962C8B-B14F-4D97-AF65-F5344CB8AC3E}">
        <p14:creationId xmlns:p14="http://schemas.microsoft.com/office/powerpoint/2010/main" val="11984912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48083394"/>
              </p:ext>
            </p:extLst>
          </p:nvPr>
        </p:nvGraphicFramePr>
        <p:xfrm>
          <a:off x="533400" y="1828800"/>
          <a:ext cx="8153400" cy="1925319"/>
        </p:xfrm>
        <a:graphic>
          <a:graphicData uri="http://schemas.openxmlformats.org/drawingml/2006/table">
            <a:tbl>
              <a:tblPr firstRow="1" bandRow="1">
                <a:tableStyleId>{5C22544A-7EE6-4342-B048-85BDC9FD1C3A}</a:tableStyleId>
              </a:tblPr>
              <a:tblGrid>
                <a:gridCol w="6858000"/>
                <a:gridCol w="12954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Save the file with a file name that has: Country, State/Territory/Provence/Region/City (only one appropriate for the country), School Name, Team Name. Must be in that order.</a:t>
                      </a:r>
                    </a:p>
                  </a:txBody>
                  <a:tcPr/>
                </a:tc>
                <a:tc>
                  <a:txBody>
                    <a:bodyPr/>
                    <a:lstStyle/>
                    <a:p>
                      <a:r>
                        <a:rPr lang="en-US" dirty="0" smtClean="0"/>
                        <a:t>1</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Confirmation that the team has completed formative surveys throughout the challenge</a:t>
                      </a:r>
                    </a:p>
                  </a:txBody>
                  <a:tcPr/>
                </a:tc>
                <a:tc>
                  <a:txBody>
                    <a:bodyPr/>
                    <a:lstStyle/>
                    <a:p>
                      <a:r>
                        <a:rPr lang="en-US" dirty="0" smtClean="0"/>
                        <a:t>5</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content on 1 page</a:t>
                      </a:r>
                    </a:p>
                  </a:txBody>
                  <a:tcPr/>
                </a:tc>
                <a:tc>
                  <a:txBody>
                    <a:bodyPr/>
                    <a:lstStyle/>
                    <a:p>
                      <a:r>
                        <a:rPr lang="en-US" dirty="0" smtClean="0"/>
                        <a:t>1</a:t>
                      </a:r>
                      <a:endParaRPr lang="en-US" dirty="0"/>
                    </a:p>
                  </a:txBody>
                  <a:tcPr/>
                </a:tc>
              </a:tr>
            </a:tbl>
          </a:graphicData>
        </a:graphic>
      </p:graphicFrame>
      <p:sp>
        <p:nvSpPr>
          <p:cNvPr id="6" name="TextBox 5"/>
          <p:cNvSpPr txBox="1"/>
          <p:nvPr/>
        </p:nvSpPr>
        <p:spPr>
          <a:xfrm>
            <a:off x="1143000" y="1143000"/>
            <a:ext cx="6629400" cy="646331"/>
          </a:xfrm>
          <a:prstGeom prst="rect">
            <a:avLst/>
          </a:prstGeom>
          <a:noFill/>
        </p:spPr>
        <p:txBody>
          <a:bodyPr wrap="square" rtlCol="0">
            <a:spAutoFit/>
          </a:bodyPr>
          <a:lstStyle/>
          <a:p>
            <a:r>
              <a:rPr lang="en-US" b="1" dirty="0"/>
              <a:t>Scoring Rubric: Engineering Design Notebook Cover </a:t>
            </a:r>
            <a:r>
              <a:rPr lang="en-US" b="1" dirty="0" smtClean="0"/>
              <a:t>Page Continued</a:t>
            </a:r>
            <a:endParaRPr lang="en-US" b="1" dirty="0"/>
          </a:p>
          <a:p>
            <a:endParaRPr lang="en-US" dirty="0"/>
          </a:p>
        </p:txBody>
      </p:sp>
    </p:spTree>
    <p:extLst>
      <p:ext uri="{BB962C8B-B14F-4D97-AF65-F5344CB8AC3E}">
        <p14:creationId xmlns:p14="http://schemas.microsoft.com/office/powerpoint/2010/main" val="256121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990600"/>
            <a:ext cx="5867400" cy="400110"/>
          </a:xfrm>
          <a:prstGeom prst="rect">
            <a:avLst/>
          </a:prstGeom>
          <a:noFill/>
        </p:spPr>
        <p:txBody>
          <a:bodyPr wrap="square" rtlCol="0">
            <a:spAutoFit/>
          </a:bodyPr>
          <a:lstStyle/>
          <a:p>
            <a:r>
              <a:rPr lang="en-US" sz="2000" b="1" dirty="0" smtClean="0"/>
              <a:t>Document Quality &amp; Organization</a:t>
            </a:r>
            <a:endParaRPr lang="en-US" sz="2000" b="1" dirty="0"/>
          </a:p>
        </p:txBody>
      </p:sp>
      <p:graphicFrame>
        <p:nvGraphicFramePr>
          <p:cNvPr id="5" name="Table 4"/>
          <p:cNvGraphicFramePr>
            <a:graphicFrameLocks noGrp="1"/>
          </p:cNvGraphicFramePr>
          <p:nvPr>
            <p:extLst>
              <p:ext uri="{D42A27DB-BD31-4B8C-83A1-F6EECF244321}">
                <p14:modId xmlns:p14="http://schemas.microsoft.com/office/powerpoint/2010/main" val="2858633137"/>
              </p:ext>
            </p:extLst>
          </p:nvPr>
        </p:nvGraphicFramePr>
        <p:xfrm>
          <a:off x="304800" y="1447800"/>
          <a:ext cx="8534400" cy="5171439"/>
        </p:xfrm>
        <a:graphic>
          <a:graphicData uri="http://schemas.openxmlformats.org/drawingml/2006/table">
            <a:tbl>
              <a:tblPr firstRow="1" bandRow="1">
                <a:tableStyleId>{5C22544A-7EE6-4342-B048-85BDC9FD1C3A}</a:tableStyleId>
              </a:tblPr>
              <a:tblGrid>
                <a:gridCol w="8001000"/>
                <a:gridCol w="533400"/>
              </a:tblGrid>
              <a:tr h="365760">
                <a:tc>
                  <a:txBody>
                    <a:bodyPr/>
                    <a:lstStyle/>
                    <a:p>
                      <a:r>
                        <a:rPr lang="en-US" dirty="0" smtClean="0"/>
                        <a:t>Document</a:t>
                      </a:r>
                      <a:r>
                        <a:rPr lang="en-US" baseline="0" dirty="0" smtClean="0"/>
                        <a:t> Quality &amp; Organization</a:t>
                      </a:r>
                      <a:endParaRPr lang="en-US" dirty="0"/>
                    </a:p>
                  </a:txBody>
                  <a:tcPr/>
                </a:tc>
                <a:tc>
                  <a:txBody>
                    <a:bodyPr/>
                    <a:lstStyle/>
                    <a:p>
                      <a:r>
                        <a:rPr lang="en-US" dirty="0" smtClean="0"/>
                        <a:t>15</a:t>
                      </a:r>
                      <a:endParaRPr lang="en-US" dirty="0"/>
                    </a:p>
                  </a:txBody>
                  <a:tcPr/>
                </a:tc>
              </a:tr>
              <a:tr h="370840">
                <a:tc>
                  <a:txBody>
                    <a:bodyPr/>
                    <a:lstStyle/>
                    <a:p>
                      <a:r>
                        <a:rPr lang="en-US" dirty="0" smtClean="0"/>
                        <a:t>This is for the overall document; see note at end for grammar of individual sections. [5 pts.] </a:t>
                      </a:r>
                      <a:endParaRPr lang="en-US" dirty="0"/>
                    </a:p>
                  </a:txBody>
                  <a:tcPr/>
                </a:tc>
                <a:tc>
                  <a:txBody>
                    <a:bodyPr/>
                    <a:lstStyle/>
                    <a:p>
                      <a:endParaRPr lang="en-US" dirty="0"/>
                    </a:p>
                  </a:txBody>
                  <a:tcPr/>
                </a:tc>
              </a:tr>
              <a:tr h="370840">
                <a:tc>
                  <a:txBody>
                    <a:bodyPr/>
                    <a:lstStyle/>
                    <a:p>
                      <a:r>
                        <a:rPr lang="en-US" dirty="0" smtClean="0"/>
                        <a:t>Neat, orderly and readable, font size no smaller than 11 pt. Arial throughout (except Specification Sheet) with 1.5 line spacing, except in Executive Summary, Captions, and References (single spaced allowed).  [5 pts.] </a:t>
                      </a:r>
                      <a:endParaRPr lang="en-US" dirty="0"/>
                    </a:p>
                  </a:txBody>
                  <a:tcPr/>
                </a:tc>
                <a:tc>
                  <a:txBody>
                    <a:bodyPr/>
                    <a:lstStyle/>
                    <a:p>
                      <a:endParaRPr lang="en-US" dirty="0"/>
                    </a:p>
                  </a:txBody>
                  <a:tcPr/>
                </a:tc>
              </a:tr>
              <a:tr h="370840">
                <a:tc>
                  <a:txBody>
                    <a:bodyPr/>
                    <a:lstStyle/>
                    <a:p>
                      <a:r>
                        <a:rPr lang="en-US" dirty="0" smtClean="0"/>
                        <a:t>Letter size paper (8.5 in by 11 in) with 1-in margins; pages numbered. [5 pts.] </a:t>
                      </a:r>
                      <a:endParaRPr lang="en-US" dirty="0"/>
                    </a:p>
                  </a:txBody>
                  <a:tcPr/>
                </a:tc>
                <a:tc>
                  <a:txBody>
                    <a:bodyPr/>
                    <a:lstStyle/>
                    <a:p>
                      <a:endParaRPr lang="en-US" dirty="0"/>
                    </a:p>
                  </a:txBody>
                  <a:tcPr/>
                </a:tc>
              </a:tr>
              <a:tr h="2880360">
                <a:tc>
                  <a:txBody>
                    <a:bodyPr/>
                    <a:lstStyle/>
                    <a:p>
                      <a:r>
                        <a:rPr lang="en-US" dirty="0" smtClean="0"/>
                        <a:t>The Engineering Design Notebook must follow the paragraph order of the Scoring Rubric including paragraph numbering. </a:t>
                      </a:r>
                    </a:p>
                    <a:p>
                      <a:endParaRPr lang="en-US" dirty="0" smtClean="0"/>
                    </a:p>
                    <a:p>
                      <a:r>
                        <a:rPr lang="en-US" dirty="0" smtClean="0"/>
                        <a:t>The Design Notebook submission is limited to 80 pages maximum including cover page and appendices. Sections past the 80-page limit will receive a score of 0. Additional points may be deducted in individual sections if content is not in correct location or hard to understand. For each individual section, up to 20% of the maximum points available for that section may be deducted for grammar. For example, if the section is worth 10 points, up to 2 points may be deducted for grammar.</a:t>
                      </a: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7854416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24000"/>
            <a:ext cx="6781800" cy="1292662"/>
          </a:xfrm>
          <a:prstGeom prst="rect">
            <a:avLst/>
          </a:prstGeom>
          <a:noFill/>
        </p:spPr>
        <p:txBody>
          <a:bodyPr wrap="square" rtlCol="0">
            <a:spAutoFit/>
          </a:bodyPr>
          <a:lstStyle/>
          <a:p>
            <a:pPr algn="ctr"/>
            <a:r>
              <a:rPr lang="en-US" sz="2400" b="1" dirty="0"/>
              <a:t>Scoring Rubric: </a:t>
            </a:r>
            <a:r>
              <a:rPr lang="en-US" sz="2400" b="1" dirty="0" smtClean="0"/>
              <a:t>Executive Summary</a:t>
            </a:r>
          </a:p>
          <a:p>
            <a:pPr algn="ctr"/>
            <a:endParaRPr lang="en-US" b="1" dirty="0" smtClean="0"/>
          </a:p>
          <a:p>
            <a:endParaRPr lang="en-US" b="1" dirty="0"/>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482672009"/>
              </p:ext>
            </p:extLst>
          </p:nvPr>
        </p:nvGraphicFramePr>
        <p:xfrm>
          <a:off x="304800" y="2133600"/>
          <a:ext cx="8382000" cy="3474720"/>
        </p:xfrm>
        <a:graphic>
          <a:graphicData uri="http://schemas.openxmlformats.org/drawingml/2006/table">
            <a:tbl>
              <a:tblPr firstRow="1" bandRow="1">
                <a:tableStyleId>{5C22544A-7EE6-4342-B048-85BDC9FD1C3A}</a:tableStyleId>
              </a:tblPr>
              <a:tblGrid>
                <a:gridCol w="7848600"/>
                <a:gridCol w="533400"/>
              </a:tblGrid>
              <a:tr h="304800">
                <a:tc>
                  <a:txBody>
                    <a:bodyPr/>
                    <a:lstStyle/>
                    <a:p>
                      <a:pPr algn="l"/>
                      <a:r>
                        <a:rPr lang="en-US" dirty="0" smtClean="0"/>
                        <a:t>Executive Summary Maximum Points</a:t>
                      </a:r>
                      <a:endParaRPr lang="en-US" dirty="0"/>
                    </a:p>
                  </a:txBody>
                  <a:tcPr/>
                </a:tc>
                <a:tc>
                  <a:txBody>
                    <a:bodyPr/>
                    <a:lstStyle/>
                    <a:p>
                      <a:r>
                        <a:rPr lang="en-US" dirty="0" smtClean="0"/>
                        <a:t>20</a:t>
                      </a:r>
                      <a:endParaRPr lang="en-US" dirty="0"/>
                    </a:p>
                  </a:txBody>
                  <a:tcPr/>
                </a:tc>
              </a:tr>
              <a:tr h="304800">
                <a:tc>
                  <a:txBody>
                    <a:bodyPr/>
                    <a:lstStyle/>
                    <a:p>
                      <a:pPr algn="l"/>
                      <a:r>
                        <a:rPr lang="en-US" sz="1800" b="1" kern="1200" dirty="0" smtClean="0">
                          <a:solidFill>
                            <a:schemeClr val="lt1"/>
                          </a:solidFill>
                          <a:effectLst/>
                          <a:latin typeface="+mn-lt"/>
                          <a:ea typeface="+mn-ea"/>
                          <a:cs typeface="+mn-cs"/>
                        </a:rPr>
                        <a:t>One page summary includes brief narrative describing the design solution.  Judges will be looking for a high level (less technical in style for this section) overview of how you solved the problem. This summary should be written so you give a short comprehensive description of your solution. A person reading this one-page summary will understand your solution without needing specific technical expertise nor knowing the specifics of the problem being solved. An executive summary should not contains any citations. (In the event of two teams having close scores at any level of the competition, this section will be used as a "tiebreaker." A special judges committee will use this summary to resolve any judging disputes between teams with close scores, especially at the National competition.)</a:t>
                      </a:r>
                      <a:endParaRPr lang="en-US" dirty="0"/>
                    </a:p>
                  </a:txBody>
                  <a:tcPr/>
                </a:tc>
                <a:tc>
                  <a:txBody>
                    <a:bodyPr/>
                    <a:lstStyle/>
                    <a:p>
                      <a:r>
                        <a:rPr lang="en-US" dirty="0" smtClean="0"/>
                        <a:t>20</a:t>
                      </a:r>
                      <a:endParaRPr lang="en-US" dirty="0"/>
                    </a:p>
                  </a:txBody>
                  <a:tcPr/>
                </a:tc>
              </a:tr>
            </a:tbl>
          </a:graphicData>
        </a:graphic>
      </p:graphicFrame>
    </p:spTree>
    <p:extLst>
      <p:ext uri="{BB962C8B-B14F-4D97-AF65-F5344CB8AC3E}">
        <p14:creationId xmlns:p14="http://schemas.microsoft.com/office/powerpoint/2010/main" val="18275300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400" y="1066800"/>
            <a:ext cx="4038600" cy="400110"/>
          </a:xfrm>
          <a:prstGeom prst="rect">
            <a:avLst/>
          </a:prstGeom>
          <a:noFill/>
        </p:spPr>
        <p:txBody>
          <a:bodyPr wrap="square" rtlCol="0">
            <a:spAutoFit/>
          </a:bodyPr>
          <a:lstStyle/>
          <a:p>
            <a:r>
              <a:rPr lang="en-US" sz="2000" b="1" dirty="0" smtClean="0"/>
              <a:t>Specification Table</a:t>
            </a:r>
            <a:endParaRPr lang="en-US" sz="2000" b="1" dirty="0"/>
          </a:p>
        </p:txBody>
      </p:sp>
      <p:graphicFrame>
        <p:nvGraphicFramePr>
          <p:cNvPr id="5" name="Table 4"/>
          <p:cNvGraphicFramePr>
            <a:graphicFrameLocks noGrp="1"/>
          </p:cNvGraphicFramePr>
          <p:nvPr>
            <p:extLst>
              <p:ext uri="{D42A27DB-BD31-4B8C-83A1-F6EECF244321}">
                <p14:modId xmlns:p14="http://schemas.microsoft.com/office/powerpoint/2010/main" val="1954686945"/>
              </p:ext>
            </p:extLst>
          </p:nvPr>
        </p:nvGraphicFramePr>
        <p:xfrm>
          <a:off x="533400" y="1651000"/>
          <a:ext cx="7924800" cy="3200400"/>
        </p:xfrm>
        <a:graphic>
          <a:graphicData uri="http://schemas.openxmlformats.org/drawingml/2006/table">
            <a:tbl>
              <a:tblPr firstRow="1" bandRow="1">
                <a:tableStyleId>{5C22544A-7EE6-4342-B048-85BDC9FD1C3A}</a:tableStyleId>
              </a:tblPr>
              <a:tblGrid>
                <a:gridCol w="7315200"/>
                <a:gridCol w="609600"/>
              </a:tblGrid>
              <a:tr h="0">
                <a:tc>
                  <a:txBody>
                    <a:bodyPr/>
                    <a:lstStyle/>
                    <a:p>
                      <a:r>
                        <a:rPr lang="en-US" dirty="0" smtClean="0"/>
                        <a:t>Specification Table Maximum Points</a:t>
                      </a:r>
                      <a:endParaRPr lang="en-US" dirty="0"/>
                    </a:p>
                  </a:txBody>
                  <a:tcPr/>
                </a:tc>
                <a:tc>
                  <a:txBody>
                    <a:bodyPr/>
                    <a:lstStyle/>
                    <a:p>
                      <a:r>
                        <a:rPr lang="en-US" dirty="0" smtClean="0"/>
                        <a:t>10</a:t>
                      </a:r>
                      <a:endParaRPr lang="en-US" dirty="0"/>
                    </a:p>
                  </a:txBody>
                  <a:tcPr/>
                </a:tc>
              </a:tr>
              <a:tr h="0">
                <a:tc>
                  <a:txBody>
                    <a:bodyPr/>
                    <a:lstStyle/>
                    <a:p>
                      <a:r>
                        <a:rPr lang="en-US" dirty="0" smtClean="0"/>
                        <a:t>List of aircraft specifications. </a:t>
                      </a:r>
                    </a:p>
                    <a:p>
                      <a:endParaRPr lang="en-US" dirty="0" smtClean="0"/>
                    </a:p>
                    <a:p>
                      <a:r>
                        <a:rPr lang="en-US" dirty="0" smtClean="0"/>
                        <a:t>Fill out the Checklist (format provided in the Engineering design notebook template). </a:t>
                      </a:r>
                    </a:p>
                    <a:p>
                      <a:endParaRPr lang="en-US" dirty="0" smtClean="0"/>
                    </a:p>
                    <a:p>
                      <a:r>
                        <a:rPr lang="en-US" dirty="0" smtClean="0"/>
                        <a:t>Only score on whether the table has been completed. </a:t>
                      </a:r>
                    </a:p>
                    <a:p>
                      <a:endParaRPr lang="en-US" dirty="0" smtClean="0"/>
                    </a:p>
                    <a:p>
                      <a:r>
                        <a:rPr lang="en-US" dirty="0" smtClean="0"/>
                        <a:t>Judging of the merits of the design is in the respective sections. All specifications must be met. Specifications that are not met will have points deducted in respective sections.</a:t>
                      </a:r>
                      <a:endParaRPr lang="en-US" dirty="0"/>
                    </a:p>
                  </a:txBody>
                  <a:tcPr/>
                </a:tc>
                <a:tc>
                  <a:txBody>
                    <a:bodyPr/>
                    <a:lstStyle/>
                    <a:p>
                      <a:r>
                        <a:rPr lang="en-US" dirty="0" smtClean="0"/>
                        <a:t>10</a:t>
                      </a:r>
                      <a:endParaRPr lang="en-US" dirty="0"/>
                    </a:p>
                  </a:txBody>
                  <a:tcPr/>
                </a:tc>
              </a:tr>
            </a:tbl>
          </a:graphicData>
        </a:graphic>
      </p:graphicFrame>
    </p:spTree>
    <p:extLst>
      <p:ext uri="{BB962C8B-B14F-4D97-AF65-F5344CB8AC3E}">
        <p14:creationId xmlns:p14="http://schemas.microsoft.com/office/powerpoint/2010/main" val="33097331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838200"/>
            <a:ext cx="7696200" cy="461665"/>
          </a:xfrm>
          <a:prstGeom prst="rect">
            <a:avLst/>
          </a:prstGeom>
          <a:noFill/>
        </p:spPr>
        <p:txBody>
          <a:bodyPr wrap="square" rtlCol="0">
            <a:spAutoFit/>
          </a:bodyPr>
          <a:lstStyle/>
          <a:p>
            <a:pPr algn="ctr"/>
            <a:r>
              <a:rPr lang="en-US" sz="2400" b="1" dirty="0" smtClean="0"/>
              <a:t>1.0 Scoring Rubric: Team Engagement</a:t>
            </a:r>
            <a:endParaRPr lang="en-US" sz="2400" b="1" dirty="0"/>
          </a:p>
        </p:txBody>
      </p:sp>
      <p:graphicFrame>
        <p:nvGraphicFramePr>
          <p:cNvPr id="3" name="Table 2"/>
          <p:cNvGraphicFramePr>
            <a:graphicFrameLocks noGrp="1"/>
          </p:cNvGraphicFramePr>
          <p:nvPr>
            <p:extLst>
              <p:ext uri="{D42A27DB-BD31-4B8C-83A1-F6EECF244321}">
                <p14:modId xmlns:p14="http://schemas.microsoft.com/office/powerpoint/2010/main" val="3187611406"/>
              </p:ext>
            </p:extLst>
          </p:nvPr>
        </p:nvGraphicFramePr>
        <p:xfrm>
          <a:off x="152400" y="1279942"/>
          <a:ext cx="8839200" cy="5562600"/>
        </p:xfrm>
        <a:graphic>
          <a:graphicData uri="http://schemas.openxmlformats.org/drawingml/2006/table">
            <a:tbl>
              <a:tblPr firstRow="1" bandRow="1">
                <a:tableStyleId>{5C22544A-7EE6-4342-B048-85BDC9FD1C3A}</a:tableStyleId>
              </a:tblPr>
              <a:tblGrid>
                <a:gridCol w="457199"/>
                <a:gridCol w="1600200"/>
                <a:gridCol w="6248400"/>
                <a:gridCol w="533401"/>
              </a:tblGrid>
              <a:tr h="457200">
                <a:tc>
                  <a:txBody>
                    <a:bodyPr/>
                    <a:lstStyle/>
                    <a:p>
                      <a:r>
                        <a:rPr lang="en-US" sz="1600" dirty="0" smtClean="0"/>
                        <a:t>1.0</a:t>
                      </a:r>
                      <a:endParaRPr lang="en-US" sz="1600" dirty="0"/>
                    </a:p>
                  </a:txBody>
                  <a:tcPr/>
                </a:tc>
                <a:tc>
                  <a:txBody>
                    <a:bodyPr/>
                    <a:lstStyle/>
                    <a:p>
                      <a:endParaRPr lang="en-US" sz="1600" b="0" dirty="0"/>
                    </a:p>
                  </a:txBody>
                  <a:tcPr/>
                </a:tc>
                <a:tc>
                  <a:txBody>
                    <a:bodyPr/>
                    <a:lstStyle/>
                    <a:p>
                      <a:r>
                        <a:rPr lang="en-US" sz="1600" b="0" dirty="0" smtClean="0"/>
                        <a:t>Team Engagement Maximum Points</a:t>
                      </a:r>
                      <a:endParaRPr lang="en-US" sz="1600" b="0" dirty="0"/>
                    </a:p>
                  </a:txBody>
                  <a:tcPr/>
                </a:tc>
                <a:tc>
                  <a:txBody>
                    <a:bodyPr/>
                    <a:lstStyle/>
                    <a:p>
                      <a:r>
                        <a:rPr lang="en-US" sz="1600" b="0" dirty="0" smtClean="0"/>
                        <a:t>45</a:t>
                      </a:r>
                      <a:endParaRPr lang="en-US" sz="1600" b="0" dirty="0"/>
                    </a:p>
                  </a:txBody>
                  <a:tcPr/>
                </a:tc>
              </a:tr>
              <a:tr h="1066800">
                <a:tc>
                  <a:txBody>
                    <a:bodyPr/>
                    <a:lstStyle/>
                    <a:p>
                      <a:r>
                        <a:rPr lang="en-US" sz="1600" dirty="0" smtClean="0"/>
                        <a:t>1.1</a:t>
                      </a:r>
                      <a:endParaRPr lang="en-US" sz="1600" dirty="0"/>
                    </a:p>
                  </a:txBody>
                  <a:tcPr/>
                </a:tc>
                <a:tc>
                  <a:txBody>
                    <a:bodyPr/>
                    <a:lstStyle/>
                    <a:p>
                      <a:r>
                        <a:rPr lang="en-US" sz="1600" b="0" kern="1200" dirty="0" smtClean="0">
                          <a:solidFill>
                            <a:schemeClr val="lt1"/>
                          </a:solidFill>
                          <a:effectLst/>
                          <a:latin typeface="+mn-lt"/>
                          <a:ea typeface="+mn-ea"/>
                          <a:cs typeface="+mn-cs"/>
                        </a:rPr>
                        <a:t>Team Formation and Project Operation </a:t>
                      </a:r>
                      <a:endParaRPr lang="en-US" sz="1600" b="0" dirty="0"/>
                    </a:p>
                  </a:txBody>
                  <a:tcPr/>
                </a:tc>
                <a:tc>
                  <a:txBody>
                    <a:bodyPr/>
                    <a:lstStyle/>
                    <a:p>
                      <a:r>
                        <a:rPr lang="en-US" sz="1600" b="0" kern="1200" dirty="0" smtClean="0">
                          <a:solidFill>
                            <a:schemeClr val="lt1"/>
                          </a:solidFill>
                          <a:effectLst/>
                          <a:latin typeface="+mn-lt"/>
                          <a:ea typeface="+mn-ea"/>
                          <a:cs typeface="+mn-cs"/>
                        </a:rPr>
                        <a:t>Explain the degree to which teams develop a strategy to win that includes establishing  leadership in project management, science, engineering, mathematics,  marketing and communications,  etc.  What skillset does each member bring to the team?</a:t>
                      </a:r>
                      <a:r>
                        <a:rPr lang="en-US" sz="1600" b="0" dirty="0" smtClean="0">
                          <a:effectLst/>
                        </a:rPr>
                        <a:t> </a:t>
                      </a:r>
                      <a:endParaRPr lang="en-US" sz="1600" b="0" dirty="0"/>
                    </a:p>
                  </a:txBody>
                  <a:tcPr/>
                </a:tc>
                <a:tc>
                  <a:txBody>
                    <a:bodyPr/>
                    <a:lstStyle/>
                    <a:p>
                      <a:r>
                        <a:rPr lang="en-US" sz="1600" b="0" dirty="0" smtClean="0"/>
                        <a:t>10</a:t>
                      </a:r>
                      <a:endParaRPr lang="en-US" sz="1600" b="0" dirty="0"/>
                    </a:p>
                  </a:txBody>
                  <a:tcPr/>
                </a:tc>
              </a:tr>
              <a:tr h="762000">
                <a:tc>
                  <a:txBody>
                    <a:bodyPr/>
                    <a:lstStyle/>
                    <a:p>
                      <a:r>
                        <a:rPr lang="en-US" sz="1600" dirty="0" smtClean="0"/>
                        <a:t>1.2</a:t>
                      </a:r>
                      <a:endParaRPr lang="en-US" sz="1600" dirty="0"/>
                    </a:p>
                  </a:txBody>
                  <a:tcPr/>
                </a:tc>
                <a:tc>
                  <a:txBody>
                    <a:bodyPr/>
                    <a:lstStyle/>
                    <a:p>
                      <a:r>
                        <a:rPr lang="en-US" sz="1600" b="0" kern="1200" dirty="0" smtClean="0">
                          <a:solidFill>
                            <a:schemeClr val="dk1"/>
                          </a:solidFill>
                          <a:effectLst/>
                          <a:latin typeface="+mn-lt"/>
                          <a:ea typeface="+mn-ea"/>
                          <a:cs typeface="+mn-cs"/>
                        </a:rPr>
                        <a:t>Acquiring and Engaging Mentors </a:t>
                      </a:r>
                      <a:endParaRPr lang="en-US" sz="1600" b="0" dirty="0"/>
                    </a:p>
                  </a:txBody>
                  <a:tcPr/>
                </a:tc>
                <a:tc>
                  <a:txBody>
                    <a:bodyPr/>
                    <a:lstStyle/>
                    <a:p>
                      <a:r>
                        <a:rPr lang="en-US" sz="1600" kern="1200" dirty="0" smtClean="0">
                          <a:solidFill>
                            <a:schemeClr val="dk1"/>
                          </a:solidFill>
                          <a:effectLst/>
                          <a:latin typeface="+mn-lt"/>
                          <a:ea typeface="+mn-ea"/>
                          <a:cs typeface="+mn-cs"/>
                        </a:rPr>
                        <a:t>Describe the degree to which your team worked aggressively to identify and leverage mentors early and throughout the challenge process.</a:t>
                      </a:r>
                    </a:p>
                  </a:txBody>
                  <a:tcPr/>
                </a:tc>
                <a:tc>
                  <a:txBody>
                    <a:bodyPr/>
                    <a:lstStyle/>
                    <a:p>
                      <a:r>
                        <a:rPr lang="en-US" sz="1600" dirty="0" smtClean="0"/>
                        <a:t>10</a:t>
                      </a:r>
                      <a:endParaRPr lang="en-US" sz="1600" dirty="0"/>
                    </a:p>
                  </a:txBody>
                  <a:tcPr/>
                </a:tc>
              </a:tr>
              <a:tr h="1082040">
                <a:tc>
                  <a:txBody>
                    <a:bodyPr/>
                    <a:lstStyle/>
                    <a:p>
                      <a:r>
                        <a:rPr lang="en-US" sz="1600" dirty="0" smtClean="0"/>
                        <a:t>1.3</a:t>
                      </a:r>
                      <a:endParaRPr lang="en-US" sz="1600" dirty="0"/>
                    </a:p>
                  </a:txBody>
                  <a:tcPr/>
                </a:tc>
                <a:tc>
                  <a:txBody>
                    <a:bodyPr/>
                    <a:lstStyle/>
                    <a:p>
                      <a:r>
                        <a:rPr lang="en-US" sz="1600" b="0" kern="1200" dirty="0" smtClean="0">
                          <a:solidFill>
                            <a:schemeClr val="dk1"/>
                          </a:solidFill>
                          <a:effectLst/>
                          <a:latin typeface="+mn-lt"/>
                          <a:ea typeface="+mn-ea"/>
                          <a:cs typeface="+mn-cs"/>
                        </a:rPr>
                        <a:t>State the Project Goal </a:t>
                      </a:r>
                      <a:endParaRPr lang="en-US" sz="1600" b="0" dirty="0"/>
                    </a:p>
                  </a:txBody>
                  <a:tcPr/>
                </a:tc>
                <a:tc>
                  <a:txBody>
                    <a:bodyPr/>
                    <a:lstStyle/>
                    <a:p>
                      <a:r>
                        <a:rPr lang="en-US" sz="1600" kern="1200" dirty="0" smtClean="0">
                          <a:solidFill>
                            <a:schemeClr val="dk1"/>
                          </a:solidFill>
                          <a:effectLst/>
                          <a:latin typeface="+mn-lt"/>
                          <a:ea typeface="+mn-ea"/>
                          <a:cs typeface="+mn-cs"/>
                        </a:rPr>
                        <a:t>Demonstrate understanding of the parts of  the Challenge Statement (design variables) and how they relate to the project goal.  Has the team</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listed and demonstrated an understanding of each and the relationship to the design solution?</a:t>
                      </a:r>
                    </a:p>
                  </a:txBody>
                  <a:tcPr/>
                </a:tc>
                <a:tc>
                  <a:txBody>
                    <a:bodyPr/>
                    <a:lstStyle/>
                    <a:p>
                      <a:r>
                        <a:rPr lang="en-US" sz="1600" dirty="0" smtClean="0"/>
                        <a:t>10</a:t>
                      </a:r>
                      <a:endParaRPr lang="en-US" sz="1600" dirty="0"/>
                    </a:p>
                  </a:txBody>
                  <a:tcPr/>
                </a:tc>
              </a:tr>
              <a:tr h="1066799">
                <a:tc>
                  <a:txBody>
                    <a:bodyPr/>
                    <a:lstStyle/>
                    <a:p>
                      <a:r>
                        <a:rPr lang="en-US" sz="1600" dirty="0" smtClean="0"/>
                        <a:t>1.4</a:t>
                      </a:r>
                      <a:endParaRPr lang="en-US" sz="1600" dirty="0"/>
                    </a:p>
                  </a:txBody>
                  <a:tcPr/>
                </a:tc>
                <a:tc>
                  <a:txBody>
                    <a:bodyPr/>
                    <a:lstStyle/>
                    <a:p>
                      <a:r>
                        <a:rPr lang="en-US" sz="1600" b="0" kern="1200" dirty="0" smtClean="0">
                          <a:solidFill>
                            <a:schemeClr val="dk1"/>
                          </a:solidFill>
                          <a:effectLst/>
                          <a:latin typeface="+mn-lt"/>
                          <a:ea typeface="+mn-ea"/>
                          <a:cs typeface="+mn-cs"/>
                        </a:rPr>
                        <a:t>Tool Setup /  Learning / Validation </a:t>
                      </a:r>
                      <a:endParaRPr lang="en-US" sz="1600" b="0" dirty="0"/>
                    </a:p>
                  </a:txBody>
                  <a:tcPr/>
                </a:tc>
                <a:tc>
                  <a:txBody>
                    <a:bodyPr/>
                    <a:lstStyle/>
                    <a:p>
                      <a:r>
                        <a:rPr lang="en-US" sz="1600" kern="1200" dirty="0" smtClean="0">
                          <a:solidFill>
                            <a:schemeClr val="dk1"/>
                          </a:solidFill>
                          <a:effectLst/>
                          <a:latin typeface="+mn-lt"/>
                          <a:ea typeface="+mn-ea"/>
                          <a:cs typeface="+mn-cs"/>
                        </a:rPr>
                        <a:t>Degree to which the team described how they overcame challenges and came up with</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workable solutions for technical issues:  installing and operating tools (Creo</a:t>
                      </a:r>
                      <a:r>
                        <a:rPr lang="en-US" sz="1600" kern="1200" baseline="0" dirty="0" smtClean="0">
                          <a:solidFill>
                            <a:schemeClr val="dk1"/>
                          </a:solidFill>
                          <a:effectLst/>
                          <a:latin typeface="+mn-lt"/>
                          <a:ea typeface="+mn-ea"/>
                          <a:cs typeface="+mn-cs"/>
                        </a:rPr>
                        <a:t> &amp; RWDC Spreadsheet</a:t>
                      </a:r>
                      <a:r>
                        <a:rPr lang="en-US" sz="1600" kern="1200" dirty="0" smtClean="0">
                          <a:solidFill>
                            <a:schemeClr val="dk1"/>
                          </a:solidFill>
                          <a:effectLst/>
                          <a:latin typeface="+mn-lt"/>
                          <a:ea typeface="+mn-ea"/>
                          <a:cs typeface="+mn-cs"/>
                        </a:rPr>
                        <a:t>), learning to use the tools, and validating that the tools are working as needed.</a:t>
                      </a:r>
                    </a:p>
                  </a:txBody>
                  <a:tcPr/>
                </a:tc>
                <a:tc>
                  <a:txBody>
                    <a:bodyPr/>
                    <a:lstStyle/>
                    <a:p>
                      <a:r>
                        <a:rPr lang="en-US" sz="1600" dirty="0" smtClean="0"/>
                        <a:t>10</a:t>
                      </a:r>
                      <a:endParaRPr lang="en-US" sz="1600" dirty="0"/>
                    </a:p>
                  </a:txBody>
                  <a:tcPr/>
                </a:tc>
              </a:tr>
              <a:tr h="914400">
                <a:tc>
                  <a:txBody>
                    <a:bodyPr/>
                    <a:lstStyle/>
                    <a:p>
                      <a:r>
                        <a:rPr lang="en-US" sz="1600" dirty="0" smtClean="0"/>
                        <a:t>1.5</a:t>
                      </a:r>
                      <a:endParaRPr lang="en-US" sz="1600" dirty="0"/>
                    </a:p>
                  </a:txBody>
                  <a:tcPr/>
                </a:tc>
                <a:tc>
                  <a:txBody>
                    <a:bodyPr/>
                    <a:lstStyle/>
                    <a:p>
                      <a:r>
                        <a:rPr lang="en-US" sz="1600" b="0" kern="1200" dirty="0" smtClean="0">
                          <a:solidFill>
                            <a:schemeClr val="dk1"/>
                          </a:solidFill>
                          <a:effectLst/>
                          <a:latin typeface="+mn-lt"/>
                          <a:ea typeface="+mn-ea"/>
                          <a:cs typeface="+mn-cs"/>
                        </a:rPr>
                        <a:t>Impact on STEM </a:t>
                      </a:r>
                      <a:endParaRPr lang="en-US" sz="1600" b="0" dirty="0"/>
                    </a:p>
                  </a:txBody>
                  <a:tcPr/>
                </a:tc>
                <a:tc>
                  <a:txBody>
                    <a:bodyPr/>
                    <a:lstStyle/>
                    <a:p>
                      <a:r>
                        <a:rPr lang="en-US" sz="1600" kern="1200" dirty="0" smtClean="0">
                          <a:solidFill>
                            <a:schemeClr val="dk1"/>
                          </a:solidFill>
                          <a:effectLst/>
                          <a:latin typeface="+mn-lt"/>
                          <a:ea typeface="+mn-ea"/>
                          <a:cs typeface="+mn-cs"/>
                        </a:rPr>
                        <a:t>Discuss how participating in this challenge has influenced your perspectives on STEM,</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and on your potential career paths.  Also discuss the impact the Challenge has had on</a:t>
                      </a:r>
                    </a:p>
                    <a:p>
                      <a:r>
                        <a:rPr lang="en-US" sz="1600" kern="1200" dirty="0" smtClean="0">
                          <a:solidFill>
                            <a:schemeClr val="dk1"/>
                          </a:solidFill>
                          <a:effectLst/>
                          <a:latin typeface="+mn-lt"/>
                          <a:ea typeface="+mn-ea"/>
                          <a:cs typeface="+mn-cs"/>
                        </a:rPr>
                        <a:t>STEM interests in your school.</a:t>
                      </a:r>
                    </a:p>
                  </a:txBody>
                  <a:tcPr/>
                </a:tc>
                <a:tc>
                  <a:txBody>
                    <a:bodyPr/>
                    <a:lstStyle/>
                    <a:p>
                      <a:r>
                        <a:rPr lang="en-US" sz="1600" dirty="0" smtClean="0"/>
                        <a:t>5</a:t>
                      </a:r>
                      <a:endParaRPr lang="en-US" sz="1600" dirty="0"/>
                    </a:p>
                  </a:txBody>
                  <a:tcPr/>
                </a:tc>
              </a:tr>
            </a:tbl>
          </a:graphicData>
        </a:graphic>
      </p:graphicFrame>
    </p:spTree>
    <p:extLst>
      <p:ext uri="{BB962C8B-B14F-4D97-AF65-F5344CB8AC3E}">
        <p14:creationId xmlns:p14="http://schemas.microsoft.com/office/powerpoint/2010/main" val="41948830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0" y="914400"/>
            <a:ext cx="3581400" cy="400110"/>
          </a:xfrm>
          <a:prstGeom prst="rect">
            <a:avLst/>
          </a:prstGeom>
          <a:noFill/>
        </p:spPr>
        <p:txBody>
          <a:bodyPr wrap="square" rtlCol="0">
            <a:spAutoFit/>
          </a:bodyPr>
          <a:lstStyle/>
          <a:p>
            <a:r>
              <a:rPr lang="en-US" sz="2000" b="1" dirty="0" smtClean="0"/>
              <a:t>2.0 System Design</a:t>
            </a:r>
            <a:endParaRPr lang="en-US" sz="2000" b="1" dirty="0"/>
          </a:p>
        </p:txBody>
      </p:sp>
      <p:graphicFrame>
        <p:nvGraphicFramePr>
          <p:cNvPr id="5" name="Table 4"/>
          <p:cNvGraphicFramePr>
            <a:graphicFrameLocks noGrp="1"/>
          </p:cNvGraphicFramePr>
          <p:nvPr>
            <p:extLst>
              <p:ext uri="{D42A27DB-BD31-4B8C-83A1-F6EECF244321}">
                <p14:modId xmlns:p14="http://schemas.microsoft.com/office/powerpoint/2010/main" val="3320428537"/>
              </p:ext>
            </p:extLst>
          </p:nvPr>
        </p:nvGraphicFramePr>
        <p:xfrm>
          <a:off x="533400" y="1397000"/>
          <a:ext cx="8229600" cy="5034279"/>
        </p:xfrm>
        <a:graphic>
          <a:graphicData uri="http://schemas.openxmlformats.org/drawingml/2006/table">
            <a:tbl>
              <a:tblPr firstRow="1" bandRow="1">
                <a:tableStyleId>{5C22544A-7EE6-4342-B048-85BDC9FD1C3A}</a:tableStyleId>
              </a:tblPr>
              <a:tblGrid>
                <a:gridCol w="1524000"/>
                <a:gridCol w="6172200"/>
                <a:gridCol w="533400"/>
              </a:tblGrid>
              <a:tr h="370840">
                <a:tc>
                  <a:txBody>
                    <a:bodyPr/>
                    <a:lstStyle/>
                    <a:p>
                      <a:r>
                        <a:rPr lang="en-US" dirty="0" smtClean="0"/>
                        <a:t>2.0</a:t>
                      </a:r>
                      <a:endParaRPr lang="en-US" dirty="0"/>
                    </a:p>
                  </a:txBody>
                  <a:tcPr/>
                </a:tc>
                <a:tc>
                  <a:txBody>
                    <a:bodyPr/>
                    <a:lstStyle/>
                    <a:p>
                      <a:r>
                        <a:rPr lang="en-US" dirty="0" smtClean="0"/>
                        <a:t>System Design Maximum Points</a:t>
                      </a:r>
                      <a:endParaRPr lang="en-US" dirty="0"/>
                    </a:p>
                  </a:txBody>
                  <a:tcPr/>
                </a:tc>
                <a:tc>
                  <a:txBody>
                    <a:bodyPr/>
                    <a:lstStyle/>
                    <a:p>
                      <a:r>
                        <a:rPr lang="en-US" dirty="0" smtClean="0"/>
                        <a:t>125</a:t>
                      </a:r>
                      <a:endParaRPr lang="en-US" dirty="0"/>
                    </a:p>
                  </a:txBody>
                  <a:tcPr/>
                </a:tc>
              </a:tr>
              <a:tr h="370840">
                <a:tc>
                  <a:txBody>
                    <a:bodyPr/>
                    <a:lstStyle/>
                    <a:p>
                      <a:r>
                        <a:rPr lang="en-US" dirty="0" smtClean="0"/>
                        <a:t>2.1</a:t>
                      </a:r>
                    </a:p>
                    <a:p>
                      <a:r>
                        <a:rPr lang="en-US" dirty="0" smtClean="0"/>
                        <a:t>Engineering Design Process</a:t>
                      </a:r>
                      <a:endParaRPr lang="en-US" dirty="0"/>
                    </a:p>
                  </a:txBody>
                  <a:tcPr/>
                </a:tc>
                <a:tc>
                  <a:txBody>
                    <a:bodyPr/>
                    <a:lstStyle/>
                    <a:p>
                      <a:r>
                        <a:rPr lang="en-US" dirty="0" smtClean="0"/>
                        <a:t>Discuss the engineering design processes you used. Include conceptual, preliminary, and detailed design phases. This section discusses the processes while the details are provided in 2.3.</a:t>
                      </a:r>
                      <a:endParaRPr lang="en-US" dirty="0"/>
                    </a:p>
                  </a:txBody>
                  <a:tcPr/>
                </a:tc>
                <a:tc>
                  <a:txBody>
                    <a:bodyPr/>
                    <a:lstStyle/>
                    <a:p>
                      <a:r>
                        <a:rPr lang="en-US" dirty="0" smtClean="0"/>
                        <a:t>15</a:t>
                      </a:r>
                      <a:endParaRPr lang="en-US" dirty="0"/>
                    </a:p>
                  </a:txBody>
                  <a:tcPr/>
                </a:tc>
              </a:tr>
              <a:tr h="370840">
                <a:tc>
                  <a:txBody>
                    <a:bodyPr/>
                    <a:lstStyle/>
                    <a:p>
                      <a:r>
                        <a:rPr lang="en-US" dirty="0" smtClean="0"/>
                        <a:t>2.2</a:t>
                      </a:r>
                    </a:p>
                    <a:p>
                      <a:r>
                        <a:rPr lang="en-US" dirty="0" smtClean="0"/>
                        <a:t>Project Plan</a:t>
                      </a:r>
                      <a:endParaRPr lang="en-US" dirty="0"/>
                    </a:p>
                  </a:txBody>
                  <a:tcPr/>
                </a:tc>
                <a:tc>
                  <a:txBody>
                    <a:bodyPr/>
                    <a:lstStyle/>
                    <a:p>
                      <a:r>
                        <a:rPr lang="en-US" dirty="0" smtClean="0"/>
                        <a:t>Discuss the process of how your team developed a timeline to accomplish the challenge showing milestones to come up with your final solution [10 pts.]. You must show a Gantt chart or similar type of project management chart detailing project timeline with tasks and milestones [5 pts.].</a:t>
                      </a:r>
                      <a:endParaRPr lang="en-US" dirty="0"/>
                    </a:p>
                  </a:txBody>
                  <a:tcPr/>
                </a:tc>
                <a:tc>
                  <a:txBody>
                    <a:bodyPr/>
                    <a:lstStyle/>
                    <a:p>
                      <a:r>
                        <a:rPr lang="en-US" dirty="0" smtClean="0"/>
                        <a:t>15</a:t>
                      </a:r>
                      <a:endParaRPr lang="en-US" dirty="0"/>
                    </a:p>
                  </a:txBody>
                  <a:tcPr/>
                </a:tc>
              </a:tr>
              <a:tr h="370840">
                <a:tc>
                  <a:txBody>
                    <a:bodyPr/>
                    <a:lstStyle/>
                    <a:p>
                      <a:r>
                        <a:rPr lang="en-US" dirty="0" smtClean="0"/>
                        <a:t>2.3 Subsystems</a:t>
                      </a:r>
                      <a:endParaRPr lang="en-US" dirty="0"/>
                    </a:p>
                  </a:txBody>
                  <a:tcPr/>
                </a:tc>
                <a:tc>
                  <a:txBody>
                    <a:bodyPr/>
                    <a:lstStyle/>
                    <a:p>
                      <a:r>
                        <a:rPr lang="en-US" dirty="0" smtClean="0"/>
                        <a:t>Discuss, in the subsequent sections, how the design process was used for each of the following subsystems (conceptual, preliminary, and and detailed design phases). Discussion must include how requirements were used to generate ideas, how designs were narrowed down, and how final design fulfills requirements. These subsystems are interrelated, so include how the design of the subsystems affected each other.</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8015711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990600"/>
            <a:ext cx="3962400" cy="707886"/>
          </a:xfrm>
          <a:prstGeom prst="rect">
            <a:avLst/>
          </a:prstGeom>
          <a:noFill/>
        </p:spPr>
        <p:txBody>
          <a:bodyPr wrap="square" rtlCol="0">
            <a:spAutoFit/>
          </a:bodyPr>
          <a:lstStyle/>
          <a:p>
            <a:r>
              <a:rPr lang="en-US" sz="2000" b="1" dirty="0" smtClean="0"/>
              <a:t>2.0 System Design Continued</a:t>
            </a:r>
          </a:p>
          <a:p>
            <a:endParaRPr lang="en-US" sz="2000" b="1" dirty="0"/>
          </a:p>
        </p:txBody>
      </p:sp>
      <p:graphicFrame>
        <p:nvGraphicFramePr>
          <p:cNvPr id="5" name="Table 4"/>
          <p:cNvGraphicFramePr>
            <a:graphicFrameLocks noGrp="1"/>
          </p:cNvGraphicFramePr>
          <p:nvPr>
            <p:extLst>
              <p:ext uri="{D42A27DB-BD31-4B8C-83A1-F6EECF244321}">
                <p14:modId xmlns:p14="http://schemas.microsoft.com/office/powerpoint/2010/main" val="586296399"/>
              </p:ext>
            </p:extLst>
          </p:nvPr>
        </p:nvGraphicFramePr>
        <p:xfrm>
          <a:off x="381000" y="1447801"/>
          <a:ext cx="8534400" cy="6050281"/>
        </p:xfrm>
        <a:graphic>
          <a:graphicData uri="http://schemas.openxmlformats.org/drawingml/2006/table">
            <a:tbl>
              <a:tblPr firstRow="1" bandRow="1">
                <a:tableStyleId>{5C22544A-7EE6-4342-B048-85BDC9FD1C3A}</a:tableStyleId>
              </a:tblPr>
              <a:tblGrid>
                <a:gridCol w="1143000"/>
                <a:gridCol w="6858000"/>
                <a:gridCol w="533400"/>
              </a:tblGrid>
              <a:tr h="2667001">
                <a:tc>
                  <a:txBody>
                    <a:bodyPr/>
                    <a:lstStyle/>
                    <a:p>
                      <a:r>
                        <a:rPr lang="en-US" dirty="0" smtClean="0"/>
                        <a:t>2.3.1</a:t>
                      </a:r>
                    </a:p>
                    <a:p>
                      <a:r>
                        <a:rPr lang="en-US" dirty="0" smtClean="0"/>
                        <a:t>Air Vehicle</a:t>
                      </a:r>
                      <a:endParaRPr lang="en-US" dirty="0"/>
                    </a:p>
                  </a:txBody>
                  <a:tcPr/>
                </a:tc>
                <a:tc>
                  <a:txBody>
                    <a:bodyPr/>
                    <a:lstStyle/>
                    <a:p>
                      <a:r>
                        <a:rPr lang="en-US" dirty="0" smtClean="0"/>
                        <a:t>Discuss design process and final design of the air vehicle (airframe configuration, power plant [propulsion], flight controls). In addition to discussion requirements provided in 2.3, include</a:t>
                      </a:r>
                    </a:p>
                    <a:p>
                      <a:r>
                        <a:rPr lang="en-US" dirty="0" smtClean="0"/>
                        <a:t>-Design process must include sketches of ideas during all design phases (missing sketches will result in loss of one fourth of points for this section).</a:t>
                      </a:r>
                    </a:p>
                    <a:p>
                      <a:r>
                        <a:rPr lang="en-US" dirty="0" smtClean="0"/>
                        <a:t>-Final design must include description of components including cost and number required.</a:t>
                      </a:r>
                      <a:endParaRPr lang="en-US" dirty="0"/>
                    </a:p>
                  </a:txBody>
                  <a:tcPr/>
                </a:tc>
                <a:tc>
                  <a:txBody>
                    <a:bodyPr/>
                    <a:lstStyle/>
                    <a:p>
                      <a:r>
                        <a:rPr lang="en-US" dirty="0" smtClean="0"/>
                        <a:t>20</a:t>
                      </a:r>
                      <a:endParaRPr lang="en-US" dirty="0"/>
                    </a:p>
                  </a:txBody>
                  <a:tcPr/>
                </a:tc>
              </a:tr>
              <a:tr h="370840">
                <a:tc>
                  <a:txBody>
                    <a:bodyPr/>
                    <a:lstStyle/>
                    <a:p>
                      <a:r>
                        <a:rPr lang="en-US" dirty="0" smtClean="0"/>
                        <a:t>2.3.2</a:t>
                      </a:r>
                    </a:p>
                    <a:p>
                      <a:r>
                        <a:rPr lang="en-US" dirty="0" smtClean="0"/>
                        <a:t>Command, Control, and Communications (C3)</a:t>
                      </a:r>
                      <a:endParaRPr lang="en-US" dirty="0"/>
                    </a:p>
                  </a:txBody>
                  <a:tcPr/>
                </a:tc>
                <a:tc>
                  <a:txBody>
                    <a:bodyPr/>
                    <a:lstStyle/>
                    <a:p>
                      <a:r>
                        <a:rPr lang="en-US" dirty="0" smtClean="0"/>
                        <a:t>Discuss design process and final design of C3. Discussion of the ground control station must be included in this section. In addition to discussion requirements provided in 2.3, include</a:t>
                      </a:r>
                    </a:p>
                    <a:p>
                      <a:r>
                        <a:rPr lang="en-US" dirty="0" smtClean="0"/>
                        <a:t>-Effect of human resources (e.g., operators, monitors, pilots) on design.</a:t>
                      </a:r>
                    </a:p>
                    <a:p>
                      <a:r>
                        <a:rPr lang="en-US" dirty="0" smtClean="0"/>
                        <a:t>-Final design must include description of components including number required. Include final selection of human resources as well including number and cost.</a:t>
                      </a:r>
                    </a:p>
                    <a:p>
                      <a:r>
                        <a:rPr lang="en-US" dirty="0" smtClean="0"/>
                        <a:t>-Discussion of ground control station must include sketch(</a:t>
                      </a:r>
                      <a:r>
                        <a:rPr lang="en-US" dirty="0" err="1" smtClean="0"/>
                        <a:t>es</a:t>
                      </a:r>
                      <a:r>
                        <a:rPr lang="en-US" dirty="0" smtClean="0"/>
                        <a:t>).</a:t>
                      </a:r>
                    </a:p>
                    <a:p>
                      <a:r>
                        <a:rPr lang="en-US" dirty="0" smtClean="0"/>
                        <a:t>-Description of equipment/sensors required for detect and avoid must be included in this section. Application of DAA provided in 3.3.1.</a:t>
                      </a:r>
                    </a:p>
                    <a:p>
                      <a:r>
                        <a:rPr lang="en-US" dirty="0" smtClean="0"/>
                        <a:t>-Description of equipment required for providing real time and accurate location. Application of equipment provided in 3.3.3.</a:t>
                      </a:r>
                    </a:p>
                  </a:txBody>
                  <a:tcPr/>
                </a:tc>
                <a:tc>
                  <a:txBody>
                    <a:bodyPr/>
                    <a:lstStyle/>
                    <a:p>
                      <a:r>
                        <a:rPr lang="en-US" dirty="0" smtClean="0"/>
                        <a:t>20</a:t>
                      </a:r>
                      <a:endParaRPr lang="en-US" dirty="0"/>
                    </a:p>
                  </a:txBody>
                  <a:tcPr/>
                </a:tc>
              </a:tr>
            </a:tbl>
          </a:graphicData>
        </a:graphic>
      </p:graphicFrame>
    </p:spTree>
    <p:extLst>
      <p:ext uri="{BB962C8B-B14F-4D97-AF65-F5344CB8AC3E}">
        <p14:creationId xmlns:p14="http://schemas.microsoft.com/office/powerpoint/2010/main" val="39197958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74510242"/>
              </p:ext>
            </p:extLst>
          </p:nvPr>
        </p:nvGraphicFramePr>
        <p:xfrm>
          <a:off x="457200" y="1600200"/>
          <a:ext cx="8000999" cy="4480560"/>
        </p:xfrm>
        <a:graphic>
          <a:graphicData uri="http://schemas.openxmlformats.org/drawingml/2006/table">
            <a:tbl>
              <a:tblPr firstRow="1" bandRow="1">
                <a:tableStyleId>{5C22544A-7EE6-4342-B048-85BDC9FD1C3A}</a:tableStyleId>
              </a:tblPr>
              <a:tblGrid>
                <a:gridCol w="1371600"/>
                <a:gridCol w="6019800"/>
                <a:gridCol w="609599"/>
              </a:tblGrid>
              <a:tr h="370840">
                <a:tc>
                  <a:txBody>
                    <a:bodyPr/>
                    <a:lstStyle/>
                    <a:p>
                      <a:r>
                        <a:rPr lang="en-US" dirty="0" smtClean="0"/>
                        <a:t>2.3.2</a:t>
                      </a:r>
                    </a:p>
                    <a:p>
                      <a:r>
                        <a:rPr lang="en-US" dirty="0" smtClean="0"/>
                        <a:t>Command, Control, and Communications (C3)</a:t>
                      </a:r>
                      <a:endParaRPr lang="en-US" dirty="0"/>
                    </a:p>
                  </a:txBody>
                  <a:tcPr/>
                </a:tc>
                <a:tc>
                  <a:txBody>
                    <a:bodyPr/>
                    <a:lstStyle/>
                    <a:p>
                      <a:r>
                        <a:rPr lang="en-US" dirty="0" smtClean="0"/>
                        <a:t>Discuss design process and final design of C3. Discussion of the ground control station must be included in this section. In addition to discussion requirements provided in 2.3, include</a:t>
                      </a:r>
                    </a:p>
                    <a:p>
                      <a:r>
                        <a:rPr lang="en-US" dirty="0" smtClean="0"/>
                        <a:t>-Effect of human resources (e.g., operators, monitors, pilots) on design.</a:t>
                      </a:r>
                    </a:p>
                    <a:p>
                      <a:r>
                        <a:rPr lang="en-US" dirty="0" smtClean="0"/>
                        <a:t>-Final design must include description of components including number required. Include final selection of human resources as well including number and cost.</a:t>
                      </a:r>
                    </a:p>
                    <a:p>
                      <a:r>
                        <a:rPr lang="en-US" dirty="0" smtClean="0"/>
                        <a:t>-Discussion of ground control station must include sketch(</a:t>
                      </a:r>
                      <a:r>
                        <a:rPr lang="en-US" dirty="0" err="1" smtClean="0"/>
                        <a:t>es</a:t>
                      </a:r>
                      <a:r>
                        <a:rPr lang="en-US" dirty="0" smtClean="0"/>
                        <a:t>).</a:t>
                      </a:r>
                    </a:p>
                    <a:p>
                      <a:r>
                        <a:rPr lang="en-US" dirty="0" smtClean="0"/>
                        <a:t>-Description of equipment/sensors required for detect and avoid must be included in this section. Application of DAA provided in 3.3.1.</a:t>
                      </a:r>
                    </a:p>
                    <a:p>
                      <a:r>
                        <a:rPr lang="en-US" dirty="0" smtClean="0"/>
                        <a:t>-Description of equipment required for providing real time and accurate location. Application of equipment provided in 3.3.3.</a:t>
                      </a:r>
                    </a:p>
                  </a:txBody>
                  <a:tcPr/>
                </a:tc>
                <a:tc>
                  <a:txBody>
                    <a:bodyPr/>
                    <a:lstStyle/>
                    <a:p>
                      <a:r>
                        <a:rPr lang="en-US" dirty="0" smtClean="0"/>
                        <a:t>20</a:t>
                      </a:r>
                      <a:endParaRPr lang="en-US" dirty="0"/>
                    </a:p>
                  </a:txBody>
                  <a:tcPr/>
                </a:tc>
              </a:tr>
            </a:tbl>
          </a:graphicData>
        </a:graphic>
      </p:graphicFrame>
      <p:sp>
        <p:nvSpPr>
          <p:cNvPr id="7" name="TextBox 6"/>
          <p:cNvSpPr txBox="1"/>
          <p:nvPr/>
        </p:nvSpPr>
        <p:spPr>
          <a:xfrm>
            <a:off x="1219200" y="1066800"/>
            <a:ext cx="6781800" cy="369332"/>
          </a:xfrm>
          <a:prstGeom prst="rect">
            <a:avLst/>
          </a:prstGeom>
          <a:noFill/>
        </p:spPr>
        <p:txBody>
          <a:bodyPr wrap="square" rtlCol="0">
            <a:spAutoFit/>
          </a:bodyPr>
          <a:lstStyle/>
          <a:p>
            <a:r>
              <a:rPr lang="en-US" b="1" dirty="0" smtClean="0"/>
              <a:t>2.0 Design, Command</a:t>
            </a:r>
            <a:r>
              <a:rPr lang="en-US" b="1" dirty="0"/>
              <a:t>, Control, and Communications (C3</a:t>
            </a:r>
            <a:r>
              <a:rPr lang="en-US" b="1" dirty="0" smtClean="0"/>
              <a:t>) Continued</a:t>
            </a:r>
            <a:endParaRPr lang="en-US" b="1" dirty="0"/>
          </a:p>
        </p:txBody>
      </p:sp>
    </p:spTree>
    <p:extLst>
      <p:ext uri="{BB962C8B-B14F-4D97-AF65-F5344CB8AC3E}">
        <p14:creationId xmlns:p14="http://schemas.microsoft.com/office/powerpoint/2010/main" val="309644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990600"/>
            <a:ext cx="8153400" cy="6001644"/>
          </a:xfrm>
          <a:prstGeom prst="rect">
            <a:avLst/>
          </a:prstGeom>
          <a:noFill/>
        </p:spPr>
        <p:txBody>
          <a:bodyPr wrap="square" rtlCol="0">
            <a:spAutoFit/>
          </a:bodyPr>
          <a:lstStyle/>
          <a:p>
            <a:r>
              <a:rPr lang="en-US" sz="2000" b="1" dirty="0" smtClean="0"/>
              <a:t>Rigorous Judging</a:t>
            </a:r>
          </a:p>
          <a:p>
            <a:endParaRPr lang="en-US" sz="2000" b="1" dirty="0"/>
          </a:p>
          <a:p>
            <a:pPr lvl="0"/>
            <a:r>
              <a:rPr lang="en-US" b="1" dirty="0" smtClean="0"/>
              <a:t>State</a:t>
            </a:r>
            <a:r>
              <a:rPr lang="en-US" b="1" dirty="0"/>
              <a:t>/Province Judges </a:t>
            </a:r>
            <a:r>
              <a:rPr lang="en-US" dirty="0"/>
              <a:t>read and score the </a:t>
            </a:r>
            <a:r>
              <a:rPr lang="en-US" dirty="0" smtClean="0"/>
              <a:t>State Level </a:t>
            </a:r>
            <a:r>
              <a:rPr lang="en-US" i="1" dirty="0"/>
              <a:t>Engineering Design Notebooks</a:t>
            </a:r>
            <a:r>
              <a:rPr lang="en-US" dirty="0"/>
              <a:t> (80 pages). Judges use the </a:t>
            </a:r>
            <a:r>
              <a:rPr lang="en-US" i="1" dirty="0"/>
              <a:t>RWDC Scoring Rubric</a:t>
            </a:r>
            <a:r>
              <a:rPr lang="en-US" dirty="0"/>
              <a:t> to evaluate the </a:t>
            </a:r>
            <a:r>
              <a:rPr lang="en-US" i="1" dirty="0"/>
              <a:t>Engineering Design Notebooks</a:t>
            </a:r>
            <a:r>
              <a:rPr lang="en-US" dirty="0"/>
              <a:t> (the teams’ solutions). The judging is done virtually. The State </a:t>
            </a:r>
            <a:r>
              <a:rPr lang="en-US" dirty="0" smtClean="0"/>
              <a:t>or Country Coordinators </a:t>
            </a:r>
            <a:r>
              <a:rPr lang="en-US" dirty="0"/>
              <a:t>determine the State </a:t>
            </a:r>
            <a:r>
              <a:rPr lang="en-US" dirty="0" smtClean="0"/>
              <a:t>Level </a:t>
            </a:r>
            <a:r>
              <a:rPr lang="en-US" dirty="0"/>
              <a:t>based on the scores and input from the State Judges</a:t>
            </a:r>
            <a:r>
              <a:rPr lang="en-US" dirty="0" smtClean="0"/>
              <a:t>.</a:t>
            </a:r>
          </a:p>
          <a:p>
            <a:pPr lvl="0"/>
            <a:endParaRPr lang="en-US" sz="2000" dirty="0"/>
          </a:p>
          <a:p>
            <a:pPr lvl="0"/>
            <a:r>
              <a:rPr lang="en-US" b="1" dirty="0"/>
              <a:t>National/International Judges </a:t>
            </a:r>
            <a:endParaRPr lang="en-US" sz="2000" b="1" dirty="0"/>
          </a:p>
          <a:p>
            <a:pPr lvl="1"/>
            <a:r>
              <a:rPr lang="en-US" b="1" dirty="0"/>
              <a:t>Technical Judges </a:t>
            </a:r>
            <a:r>
              <a:rPr lang="en-US" dirty="0"/>
              <a:t>read and score the National/International Challenge </a:t>
            </a:r>
            <a:r>
              <a:rPr lang="en-US" i="1" dirty="0"/>
              <a:t>Engineering Design Notebooks</a:t>
            </a:r>
            <a:r>
              <a:rPr lang="en-US" dirty="0"/>
              <a:t> (80 pages) two weeks before the National/International Championship begins. Judges use the </a:t>
            </a:r>
            <a:r>
              <a:rPr lang="en-US" i="1" dirty="0"/>
              <a:t>RWDC Scoring Rubric</a:t>
            </a:r>
            <a:r>
              <a:rPr lang="en-US" dirty="0"/>
              <a:t> to evaluate the </a:t>
            </a:r>
            <a:r>
              <a:rPr lang="en-US" i="1" dirty="0"/>
              <a:t>Engineering Design Notebooks</a:t>
            </a:r>
            <a:r>
              <a:rPr lang="en-US" dirty="0"/>
              <a:t> (the team’s solutions)</a:t>
            </a:r>
            <a:r>
              <a:rPr lang="en-US" dirty="0" smtClean="0"/>
              <a:t>.</a:t>
            </a:r>
            <a:endParaRPr lang="en-US" sz="2000" dirty="0"/>
          </a:p>
          <a:p>
            <a:pPr lvl="1"/>
            <a:r>
              <a:rPr lang="en-US" b="1" dirty="0"/>
              <a:t>Challenge Judges </a:t>
            </a:r>
            <a:r>
              <a:rPr lang="en-US" dirty="0"/>
              <a:t>view team presentations at the National Championship and question the teams on their work. They also facilitate deliberation, scoring and ranking. They meet to share results and determine the top three </a:t>
            </a:r>
            <a:r>
              <a:rPr lang="en-US" dirty="0" smtClean="0"/>
              <a:t>teams, National Champions </a:t>
            </a:r>
            <a:r>
              <a:rPr lang="en-US" dirty="0"/>
              <a:t>and Merit Award Winners</a:t>
            </a:r>
            <a:r>
              <a:rPr lang="en-US" dirty="0" smtClean="0"/>
              <a:t>.</a:t>
            </a:r>
            <a:endParaRPr lang="en-US" sz="2000" dirty="0"/>
          </a:p>
          <a:p>
            <a:pPr lvl="1"/>
            <a:r>
              <a:rPr lang="en-US" b="1" dirty="0"/>
              <a:t>Blue Ribbon Judges </a:t>
            </a:r>
            <a:r>
              <a:rPr lang="en-US" dirty="0"/>
              <a:t>view the top teams’ presentations and determine the </a:t>
            </a:r>
            <a:r>
              <a:rPr lang="en-US" dirty="0" smtClean="0"/>
              <a:t> </a:t>
            </a:r>
            <a:r>
              <a:rPr lang="en-US" dirty="0"/>
              <a:t>International Champions.</a:t>
            </a:r>
            <a:endParaRPr lang="en-US" sz="2000" dirty="0"/>
          </a:p>
          <a:p>
            <a:r>
              <a:rPr lang="en-US" dirty="0"/>
              <a:t> </a:t>
            </a:r>
            <a:endParaRPr lang="en-US" sz="2000" dirty="0"/>
          </a:p>
          <a:p>
            <a:endParaRPr lang="en-US" dirty="0"/>
          </a:p>
        </p:txBody>
      </p:sp>
    </p:spTree>
    <p:extLst>
      <p:ext uri="{BB962C8B-B14F-4D97-AF65-F5344CB8AC3E}">
        <p14:creationId xmlns:p14="http://schemas.microsoft.com/office/powerpoint/2010/main" val="30038554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990600"/>
            <a:ext cx="7620000" cy="646331"/>
          </a:xfrm>
          <a:prstGeom prst="rect">
            <a:avLst/>
          </a:prstGeom>
          <a:noFill/>
        </p:spPr>
        <p:txBody>
          <a:bodyPr wrap="square" rtlCol="0">
            <a:spAutoFit/>
          </a:bodyPr>
          <a:lstStyle/>
          <a:p>
            <a:r>
              <a:rPr lang="en-US" b="1" dirty="0"/>
              <a:t>2.0 Design, Command, Control, and Communications (C3) Continued</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264734180"/>
              </p:ext>
            </p:extLst>
          </p:nvPr>
        </p:nvGraphicFramePr>
        <p:xfrm>
          <a:off x="457200" y="1463040"/>
          <a:ext cx="8534400" cy="4571999"/>
        </p:xfrm>
        <a:graphic>
          <a:graphicData uri="http://schemas.openxmlformats.org/drawingml/2006/table">
            <a:tbl>
              <a:tblPr firstRow="1" bandRow="1">
                <a:tableStyleId>{5C22544A-7EE6-4342-B048-85BDC9FD1C3A}</a:tableStyleId>
              </a:tblPr>
              <a:tblGrid>
                <a:gridCol w="1447800"/>
                <a:gridCol w="6629400"/>
                <a:gridCol w="457200"/>
              </a:tblGrid>
              <a:tr h="370840">
                <a:tc>
                  <a:txBody>
                    <a:bodyPr/>
                    <a:lstStyle/>
                    <a:p>
                      <a:r>
                        <a:rPr lang="en-US" dirty="0" smtClean="0"/>
                        <a:t>2.3.2</a:t>
                      </a:r>
                    </a:p>
                    <a:p>
                      <a:r>
                        <a:rPr lang="en-US" dirty="0" smtClean="0"/>
                        <a:t>Command, Control, and Communications (C3)</a:t>
                      </a:r>
                      <a:endParaRPr lang="en-US" dirty="0"/>
                    </a:p>
                  </a:txBody>
                  <a:tcPr/>
                </a:tc>
                <a:tc>
                  <a:txBody>
                    <a:bodyPr/>
                    <a:lstStyle/>
                    <a:p>
                      <a:r>
                        <a:rPr lang="en-US" dirty="0" smtClean="0"/>
                        <a:t>-Discussion of ground control station must include sketch(</a:t>
                      </a:r>
                      <a:r>
                        <a:rPr lang="en-US" dirty="0" err="1" smtClean="0"/>
                        <a:t>es</a:t>
                      </a:r>
                      <a:r>
                        <a:rPr lang="en-US" dirty="0" smtClean="0"/>
                        <a:t>).</a:t>
                      </a:r>
                    </a:p>
                    <a:p>
                      <a:r>
                        <a:rPr lang="en-US" dirty="0" smtClean="0"/>
                        <a:t>-Description of equipment/sensors required for detect and avoid must be included in this section. Application of DAA provided in 3.3.1.</a:t>
                      </a:r>
                    </a:p>
                    <a:p>
                      <a:r>
                        <a:rPr lang="en-US" dirty="0" smtClean="0"/>
                        <a:t>-Description of equipment required for providing real time and accurate location. Application of equipment provided in 3.3.3.</a:t>
                      </a:r>
                      <a:endParaRPr lang="en-US" dirty="0"/>
                    </a:p>
                  </a:txBody>
                  <a:tcPr/>
                </a:tc>
                <a:tc>
                  <a:txBody>
                    <a:bodyPr/>
                    <a:lstStyle/>
                    <a:p>
                      <a:r>
                        <a:rPr lang="en-US" dirty="0" smtClean="0"/>
                        <a:t>20</a:t>
                      </a:r>
                      <a:endParaRPr lang="en-US" dirty="0"/>
                    </a:p>
                  </a:txBody>
                  <a:tcPr/>
                </a:tc>
              </a:tr>
              <a:tr h="370840">
                <a:tc>
                  <a:txBody>
                    <a:bodyPr/>
                    <a:lstStyle/>
                    <a:p>
                      <a:r>
                        <a:rPr lang="en-US" dirty="0" smtClean="0"/>
                        <a:t>2.3.3 Payload</a:t>
                      </a:r>
                      <a:endParaRPr lang="en-US" dirty="0"/>
                    </a:p>
                  </a:txBody>
                  <a:tcPr/>
                </a:tc>
                <a:tc>
                  <a:txBody>
                    <a:bodyPr/>
                    <a:lstStyle/>
                    <a:p>
                      <a:r>
                        <a:rPr lang="en-US" dirty="0" smtClean="0"/>
                        <a:t>Discuss design process and final design of the payload system (supplies that are transported). In addition to discussion requirements provided in 2.3, include</a:t>
                      </a:r>
                    </a:p>
                    <a:p>
                      <a:r>
                        <a:rPr lang="en-US" dirty="0" smtClean="0"/>
                        <a:t>-Effect of the different supplies (water, gasoline, specific hard plastic cases) on storage within the air vehicle.</a:t>
                      </a:r>
                    </a:p>
                    <a:p>
                      <a:r>
                        <a:rPr lang="en-US" dirty="0" smtClean="0"/>
                        <a:t>-Discussion of delivery method (landing or lowering of supplies). Include effect of the human element on the design of the delivery method (i.e., how will a person load/remove supplies).</a:t>
                      </a:r>
                    </a:p>
                    <a:p>
                      <a:r>
                        <a:rPr lang="en-US" dirty="0" smtClean="0"/>
                        <a:t>-Final design must include description of components including number required.</a:t>
                      </a:r>
                      <a:endParaRPr lang="en-US" dirty="0"/>
                    </a:p>
                  </a:txBody>
                  <a:tcPr/>
                </a:tc>
                <a:tc>
                  <a:txBody>
                    <a:bodyPr/>
                    <a:lstStyle/>
                    <a:p>
                      <a:r>
                        <a:rPr lang="en-US" dirty="0" smtClean="0"/>
                        <a:t>15</a:t>
                      </a:r>
                      <a:endParaRPr lang="en-US" dirty="0"/>
                    </a:p>
                  </a:txBody>
                  <a:tcPr/>
                </a:tc>
              </a:tr>
            </a:tbl>
          </a:graphicData>
        </a:graphic>
      </p:graphicFrame>
    </p:spTree>
    <p:extLst>
      <p:ext uri="{BB962C8B-B14F-4D97-AF65-F5344CB8AC3E}">
        <p14:creationId xmlns:p14="http://schemas.microsoft.com/office/powerpoint/2010/main" val="3955641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143000"/>
            <a:ext cx="7391400" cy="369332"/>
          </a:xfrm>
          <a:prstGeom prst="rect">
            <a:avLst/>
          </a:prstGeom>
          <a:noFill/>
        </p:spPr>
        <p:txBody>
          <a:bodyPr wrap="square" rtlCol="0">
            <a:spAutoFit/>
          </a:bodyPr>
          <a:lstStyle/>
          <a:p>
            <a:r>
              <a:rPr lang="en-US" b="1" dirty="0"/>
              <a:t>2.0 Design, Command, Control, and Communications (C3) Continue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6061863"/>
              </p:ext>
            </p:extLst>
          </p:nvPr>
        </p:nvGraphicFramePr>
        <p:xfrm>
          <a:off x="457200" y="1676400"/>
          <a:ext cx="8305800" cy="4942839"/>
        </p:xfrm>
        <a:graphic>
          <a:graphicData uri="http://schemas.openxmlformats.org/drawingml/2006/table">
            <a:tbl>
              <a:tblPr firstRow="1" bandRow="1">
                <a:tableStyleId>{5C22544A-7EE6-4342-B048-85BDC9FD1C3A}</a:tableStyleId>
              </a:tblPr>
              <a:tblGrid>
                <a:gridCol w="2362200"/>
                <a:gridCol w="5410200"/>
                <a:gridCol w="533400"/>
              </a:tblGrid>
              <a:tr h="370840">
                <a:tc>
                  <a:txBody>
                    <a:bodyPr/>
                    <a:lstStyle/>
                    <a:p>
                      <a:r>
                        <a:rPr lang="en-US" dirty="0" smtClean="0"/>
                        <a:t>2.3.4 Ground/Support Equipment</a:t>
                      </a:r>
                      <a:endParaRPr lang="en-US" dirty="0"/>
                    </a:p>
                  </a:txBody>
                  <a:tcPr/>
                </a:tc>
                <a:tc>
                  <a:txBody>
                    <a:bodyPr/>
                    <a:lstStyle/>
                    <a:p>
                      <a:r>
                        <a:rPr lang="en-US" dirty="0" smtClean="0"/>
                        <a:t>Discuss design process and final design of the ground/support equipment. In addition to discussion requirements provided in 2.3, include</a:t>
                      </a:r>
                    </a:p>
                    <a:p>
                      <a:r>
                        <a:rPr lang="en-US" dirty="0" smtClean="0"/>
                        <a:t>-Effect of human resource (e.g., ground crew) on design</a:t>
                      </a:r>
                    </a:p>
                    <a:p>
                      <a:r>
                        <a:rPr lang="en-US" dirty="0" smtClean="0"/>
                        <a:t>-Final design must include description of components including cost and number required. Include final selection of human resource as well including number and cost.</a:t>
                      </a:r>
                      <a:endParaRPr lang="en-US" dirty="0"/>
                    </a:p>
                  </a:txBody>
                  <a:tcPr/>
                </a:tc>
                <a:tc>
                  <a:txBody>
                    <a:bodyPr/>
                    <a:lstStyle/>
                    <a:p>
                      <a:r>
                        <a:rPr lang="en-US" dirty="0" smtClean="0"/>
                        <a:t>10</a:t>
                      </a:r>
                      <a:endParaRPr lang="en-US" dirty="0"/>
                    </a:p>
                  </a:txBody>
                  <a:tcPr/>
                </a:tc>
              </a:tr>
              <a:tr h="370840">
                <a:tc>
                  <a:txBody>
                    <a:bodyPr/>
                    <a:lstStyle/>
                    <a:p>
                      <a:r>
                        <a:rPr lang="en-US" dirty="0" smtClean="0"/>
                        <a:t>2.4 Lessons Learned</a:t>
                      </a:r>
                      <a:endParaRPr lang="en-US" dirty="0"/>
                    </a:p>
                  </a:txBody>
                  <a:tcPr/>
                </a:tc>
                <a:tc>
                  <a:txBody>
                    <a:bodyPr/>
                    <a:lstStyle/>
                    <a:p>
                      <a:r>
                        <a:rPr lang="en-US" dirty="0" smtClean="0"/>
                        <a:t>Discuss key lessons that were learned during design.</a:t>
                      </a:r>
                      <a:endParaRPr lang="en-US" dirty="0"/>
                    </a:p>
                  </a:txBody>
                  <a:tcPr/>
                </a:tc>
                <a:tc>
                  <a:txBody>
                    <a:bodyPr/>
                    <a:lstStyle/>
                    <a:p>
                      <a:r>
                        <a:rPr lang="en-US" dirty="0" smtClean="0"/>
                        <a:t>10</a:t>
                      </a:r>
                      <a:endParaRPr lang="en-US" dirty="0"/>
                    </a:p>
                  </a:txBody>
                  <a:tcPr/>
                </a:tc>
              </a:tr>
              <a:tr h="370840">
                <a:tc>
                  <a:txBody>
                    <a:bodyPr/>
                    <a:lstStyle/>
                    <a:p>
                      <a:r>
                        <a:rPr lang="en-US" dirty="0" smtClean="0"/>
                        <a:t>2.5 Component and Complete Flight Vehicle Weight and Balance</a:t>
                      </a:r>
                      <a:endParaRPr lang="en-US" dirty="0"/>
                    </a:p>
                  </a:txBody>
                  <a:tcPr/>
                </a:tc>
                <a:tc>
                  <a:txBody>
                    <a:bodyPr/>
                    <a:lstStyle/>
                    <a:p>
                      <a:r>
                        <a:rPr lang="en-US" dirty="0" smtClean="0"/>
                        <a:t>Provide results of the weight and center of gravity analyses. Location of the center of gravity must be provided numerically (from a datum point) and graphically. The graphical location of the center of gravity may be shown on the 3-view of the design (Section 2.6), but if on the 3-view, it must be referenced and discussed in this section.</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258077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066800"/>
            <a:ext cx="7162800" cy="646331"/>
          </a:xfrm>
          <a:prstGeom prst="rect">
            <a:avLst/>
          </a:prstGeom>
          <a:noFill/>
        </p:spPr>
        <p:txBody>
          <a:bodyPr wrap="square" rtlCol="0">
            <a:spAutoFit/>
          </a:bodyPr>
          <a:lstStyle/>
          <a:p>
            <a:r>
              <a:rPr lang="en-US" b="1" dirty="0"/>
              <a:t>2.0 Design, Command, Control, and Communications (C3) Continue</a:t>
            </a:r>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49379901"/>
              </p:ext>
            </p:extLst>
          </p:nvPr>
        </p:nvGraphicFramePr>
        <p:xfrm>
          <a:off x="304800" y="1600200"/>
          <a:ext cx="8839200" cy="5034279"/>
        </p:xfrm>
        <a:graphic>
          <a:graphicData uri="http://schemas.openxmlformats.org/drawingml/2006/table">
            <a:tbl>
              <a:tblPr firstRow="1" bandRow="1">
                <a:tableStyleId>{5C22544A-7EE6-4342-B048-85BDC9FD1C3A}</a:tableStyleId>
              </a:tblPr>
              <a:tblGrid>
                <a:gridCol w="2819400"/>
                <a:gridCol w="5410200"/>
                <a:gridCol w="609600"/>
              </a:tblGrid>
              <a:tr h="370840">
                <a:tc>
                  <a:txBody>
                    <a:bodyPr/>
                    <a:lstStyle/>
                    <a:p>
                      <a:r>
                        <a:rPr lang="en-US" dirty="0" smtClean="0"/>
                        <a:t>2.6 Final Design Drawings</a:t>
                      </a:r>
                      <a:endParaRPr lang="en-US" dirty="0"/>
                    </a:p>
                  </a:txBody>
                  <a:tcPr/>
                </a:tc>
                <a:tc>
                  <a:txBody>
                    <a:bodyPr/>
                    <a:lstStyle/>
                    <a:p>
                      <a:r>
                        <a:rPr lang="en-US" dirty="0" smtClean="0"/>
                        <a:t>Include drawings of the final design (with dimensions) in this section. At a minimum</a:t>
                      </a:r>
                    </a:p>
                    <a:p>
                      <a:r>
                        <a:rPr lang="en-US" dirty="0" smtClean="0"/>
                        <a:t>-3-view of the aircraft.</a:t>
                      </a:r>
                      <a:endParaRPr lang="en-US" dirty="0"/>
                    </a:p>
                  </a:txBody>
                  <a:tcPr/>
                </a:tc>
                <a:tc>
                  <a:txBody>
                    <a:bodyPr/>
                    <a:lstStyle/>
                    <a:p>
                      <a:r>
                        <a:rPr lang="en-US" dirty="0" smtClean="0"/>
                        <a:t>10</a:t>
                      </a:r>
                      <a:endParaRPr lang="en-US" dirty="0"/>
                    </a:p>
                  </a:txBody>
                  <a:tcPr/>
                </a:tc>
              </a:tr>
              <a:tr h="370840">
                <a:tc>
                  <a:txBody>
                    <a:bodyPr/>
                    <a:lstStyle/>
                    <a:p>
                      <a:r>
                        <a:rPr lang="en-US" b="1" dirty="0" smtClean="0"/>
                        <a:t>3.0 Missions</a:t>
                      </a:r>
                      <a:r>
                        <a:rPr lang="en-US" b="1" baseline="0" dirty="0" smtClean="0"/>
                        <a:t> Total Points</a:t>
                      </a:r>
                      <a:endParaRPr lang="en-US" b="1" dirty="0"/>
                    </a:p>
                  </a:txBody>
                  <a:tcPr/>
                </a:tc>
                <a:tc>
                  <a:txBody>
                    <a:bodyPr/>
                    <a:lstStyle/>
                    <a:p>
                      <a:endParaRPr lang="en-US"/>
                    </a:p>
                  </a:txBody>
                  <a:tcPr/>
                </a:tc>
                <a:tc>
                  <a:txBody>
                    <a:bodyPr/>
                    <a:lstStyle/>
                    <a:p>
                      <a:r>
                        <a:rPr lang="en-US" dirty="0" smtClean="0"/>
                        <a:t>135</a:t>
                      </a:r>
                      <a:endParaRPr lang="en-US" dirty="0"/>
                    </a:p>
                  </a:txBody>
                  <a:tcPr/>
                </a:tc>
              </a:tr>
              <a:tr h="370840">
                <a:tc>
                  <a:txBody>
                    <a:bodyPr/>
                    <a:lstStyle/>
                    <a:p>
                      <a:r>
                        <a:rPr lang="en-US" dirty="0" smtClean="0"/>
                        <a:t>3.1 Concept of Operations</a:t>
                      </a:r>
                      <a:endParaRPr lang="en-US" dirty="0"/>
                    </a:p>
                  </a:txBody>
                  <a:tcPr/>
                </a:tc>
                <a:tc>
                  <a:txBody>
                    <a:bodyPr/>
                    <a:lstStyle/>
                    <a:p>
                      <a:r>
                        <a:rPr lang="en-US" dirty="0" smtClean="0"/>
                        <a:t>Describe how the system will be operated during the different mission phases. Keep in mind the expectations for all stakeholders.</a:t>
                      </a:r>
                      <a:endParaRPr lang="en-US" dirty="0"/>
                    </a:p>
                  </a:txBody>
                  <a:tcPr/>
                </a:tc>
                <a:tc>
                  <a:txBody>
                    <a:bodyPr/>
                    <a:lstStyle/>
                    <a:p>
                      <a:endParaRPr lang="en-US" dirty="0"/>
                    </a:p>
                  </a:txBody>
                  <a:tcPr/>
                </a:tc>
              </a:tr>
              <a:tr h="370840">
                <a:tc>
                  <a:txBody>
                    <a:bodyPr/>
                    <a:lstStyle/>
                    <a:p>
                      <a:r>
                        <a:rPr lang="en-US" dirty="0" smtClean="0"/>
                        <a:t>3.1.1 Pre-Mission</a:t>
                      </a:r>
                      <a:endParaRPr lang="en-US" dirty="0"/>
                    </a:p>
                  </a:txBody>
                  <a:tcPr/>
                </a:tc>
                <a:tc>
                  <a:txBody>
                    <a:bodyPr/>
                    <a:lstStyle/>
                    <a:p>
                      <a:r>
                        <a:rPr lang="en-US" dirty="0" smtClean="0"/>
                        <a:t>Detail the pre-mission.</a:t>
                      </a:r>
                    </a:p>
                    <a:p>
                      <a:r>
                        <a:rPr lang="en-US" dirty="0" smtClean="0"/>
                        <a:t>-As part of this section, include an overview of all flights in a day for the aircraft: a) number of flights needed and b) supplies delivered in each flight.</a:t>
                      </a:r>
                    </a:p>
                    <a:p>
                      <a:r>
                        <a:rPr lang="en-US" dirty="0" smtClean="0"/>
                        <a:t>-Include steps to prepare aircraft for a mission (location of a staging area, loading supplies, checking correct fuel/charge, programming flight path, completing final safety check of aircraft and environment, movement of aircraft from staging area to takeoff area - vertical zone or runway, etc.). Who performs the different tasks? </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986578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990600"/>
            <a:ext cx="5715000" cy="369332"/>
          </a:xfrm>
          <a:prstGeom prst="rect">
            <a:avLst/>
          </a:prstGeom>
          <a:noFill/>
        </p:spPr>
        <p:txBody>
          <a:bodyPr wrap="square" rtlCol="0">
            <a:spAutoFit/>
          </a:bodyPr>
          <a:lstStyle/>
          <a:p>
            <a:r>
              <a:rPr lang="en-US" b="1" dirty="0" smtClean="0"/>
              <a:t>3.0 Missions Continued</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69092660"/>
              </p:ext>
            </p:extLst>
          </p:nvPr>
        </p:nvGraphicFramePr>
        <p:xfrm>
          <a:off x="457200" y="1447800"/>
          <a:ext cx="8382001" cy="4572000"/>
        </p:xfrm>
        <a:graphic>
          <a:graphicData uri="http://schemas.openxmlformats.org/drawingml/2006/table">
            <a:tbl>
              <a:tblPr firstRow="1" bandRow="1">
                <a:tableStyleId>{5C22544A-7EE6-4342-B048-85BDC9FD1C3A}</a:tableStyleId>
              </a:tblPr>
              <a:tblGrid>
                <a:gridCol w="2362200"/>
                <a:gridCol w="5410200"/>
                <a:gridCol w="609601"/>
              </a:tblGrid>
              <a:tr h="370840">
                <a:tc>
                  <a:txBody>
                    <a:bodyPr/>
                    <a:lstStyle/>
                    <a:p>
                      <a:r>
                        <a:rPr lang="en-US" dirty="0" smtClean="0"/>
                        <a:t>3.1.2 Flight to Drop-off Location</a:t>
                      </a:r>
                      <a:endParaRPr lang="en-US" dirty="0"/>
                    </a:p>
                  </a:txBody>
                  <a:tcPr/>
                </a:tc>
                <a:tc>
                  <a:txBody>
                    <a:bodyPr/>
                    <a:lstStyle/>
                    <a:p>
                      <a:r>
                        <a:rPr lang="en-US" dirty="0" smtClean="0"/>
                        <a:t>Detail how your system completes the flight to the delivery location. </a:t>
                      </a:r>
                    </a:p>
                    <a:p>
                      <a:r>
                        <a:rPr lang="en-US" dirty="0" smtClean="0"/>
                        <a:t>-What communication is required prior takeoff and begin flight? What other communication is required between aircraft and operators, between different aircraft, etc. during flight to the drop-off location? </a:t>
                      </a:r>
                    </a:p>
                    <a:p>
                      <a:r>
                        <a:rPr lang="en-US" dirty="0" smtClean="0"/>
                        <a:t>-Describe typical flight path to at least 60 m altitude within 100 m of liftoff.</a:t>
                      </a:r>
                    </a:p>
                    <a:p>
                      <a:r>
                        <a:rPr lang="en-US" dirty="0" smtClean="0"/>
                        <a:t>-Describe airspeed and altitude ranges for flight to drop-off location. </a:t>
                      </a:r>
                    </a:p>
                    <a:p>
                      <a:r>
                        <a:rPr lang="en-US" dirty="0" smtClean="0"/>
                        <a:t>-Analysis of performance is discussed in section 3.2.</a:t>
                      </a:r>
                      <a:endParaRPr lang="en-US" dirty="0"/>
                    </a:p>
                  </a:txBody>
                  <a:tcPr/>
                </a:tc>
                <a:tc>
                  <a:txBody>
                    <a:bodyPr/>
                    <a:lstStyle/>
                    <a:p>
                      <a:r>
                        <a:rPr lang="en-US" dirty="0" smtClean="0"/>
                        <a:t>10</a:t>
                      </a:r>
                      <a:endParaRPr lang="en-US" dirty="0"/>
                    </a:p>
                  </a:txBody>
                  <a:tcPr/>
                </a:tc>
              </a:tr>
              <a:tr h="370840">
                <a:tc>
                  <a:txBody>
                    <a:bodyPr/>
                    <a:lstStyle/>
                    <a:p>
                      <a:r>
                        <a:rPr lang="en-US" dirty="0" smtClean="0"/>
                        <a:t>3.1.3 Supply Delivery</a:t>
                      </a:r>
                      <a:endParaRPr lang="en-US" dirty="0"/>
                    </a:p>
                  </a:txBody>
                  <a:tcPr/>
                </a:tc>
                <a:tc>
                  <a:txBody>
                    <a:bodyPr/>
                    <a:lstStyle/>
                    <a:p>
                      <a:r>
                        <a:rPr lang="en-US" dirty="0" smtClean="0"/>
                        <a:t>Detail the supply delivery method used by the aircraft.</a:t>
                      </a:r>
                    </a:p>
                    <a:p>
                      <a:r>
                        <a:rPr lang="en-US" dirty="0" smtClean="0"/>
                        <a:t>-Describe typical flight path to delivery.</a:t>
                      </a:r>
                    </a:p>
                    <a:p>
                      <a:r>
                        <a:rPr lang="en-US" dirty="0" smtClean="0"/>
                        <a:t>-Describe supply delivery.</a:t>
                      </a:r>
                    </a:p>
                    <a:p>
                      <a:r>
                        <a:rPr lang="en-US" dirty="0" smtClean="0"/>
                        <a:t>-Describe typical flight path after delivery.</a:t>
                      </a:r>
                    </a:p>
                    <a:p>
                      <a:r>
                        <a:rPr lang="en-US" dirty="0" smtClean="0"/>
                        <a:t>-Analysis of performance is discussed in section 3.2.</a:t>
                      </a:r>
                      <a:endParaRPr lang="en-US" dirty="0"/>
                    </a:p>
                  </a:txBody>
                  <a:tcPr/>
                </a:tc>
                <a:tc>
                  <a:txBody>
                    <a:bodyPr/>
                    <a:lstStyle/>
                    <a:p>
                      <a:r>
                        <a:rPr lang="en-US" dirty="0" smtClean="0"/>
                        <a:t>15</a:t>
                      </a:r>
                      <a:endParaRPr lang="en-US" dirty="0"/>
                    </a:p>
                  </a:txBody>
                  <a:tcPr/>
                </a:tc>
              </a:tr>
            </a:tbl>
          </a:graphicData>
        </a:graphic>
      </p:graphicFrame>
    </p:spTree>
    <p:extLst>
      <p:ext uri="{BB962C8B-B14F-4D97-AF65-F5344CB8AC3E}">
        <p14:creationId xmlns:p14="http://schemas.microsoft.com/office/powerpoint/2010/main" val="1827519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990600"/>
            <a:ext cx="2743200" cy="646331"/>
          </a:xfrm>
          <a:prstGeom prst="rect">
            <a:avLst/>
          </a:prstGeom>
          <a:noFill/>
        </p:spPr>
        <p:txBody>
          <a:bodyPr wrap="square" rtlCol="0">
            <a:spAutoFit/>
          </a:bodyPr>
          <a:lstStyle/>
          <a:p>
            <a:r>
              <a:rPr lang="en-US" b="1" dirty="0"/>
              <a:t>3.0 Missions Continued</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18311045"/>
              </p:ext>
            </p:extLst>
          </p:nvPr>
        </p:nvGraphicFramePr>
        <p:xfrm>
          <a:off x="228600" y="1447800"/>
          <a:ext cx="8610600" cy="4297679"/>
        </p:xfrm>
        <a:graphic>
          <a:graphicData uri="http://schemas.openxmlformats.org/drawingml/2006/table">
            <a:tbl>
              <a:tblPr firstRow="1" bandRow="1">
                <a:tableStyleId>{5C22544A-7EE6-4342-B048-85BDC9FD1C3A}</a:tableStyleId>
              </a:tblPr>
              <a:tblGrid>
                <a:gridCol w="2326541"/>
                <a:gridCol w="5324661"/>
                <a:gridCol w="959398"/>
              </a:tblGrid>
              <a:tr h="0">
                <a:tc>
                  <a:txBody>
                    <a:bodyPr/>
                    <a:lstStyle/>
                    <a:p>
                      <a:r>
                        <a:rPr lang="en-US" dirty="0" smtClean="0"/>
                        <a:t>3.1.4 Flight to Supply Depot</a:t>
                      </a:r>
                      <a:endParaRPr lang="en-US" dirty="0"/>
                    </a:p>
                  </a:txBody>
                  <a:tcPr/>
                </a:tc>
                <a:tc>
                  <a:txBody>
                    <a:bodyPr/>
                    <a:lstStyle/>
                    <a:p>
                      <a:r>
                        <a:rPr lang="en-US" dirty="0" smtClean="0"/>
                        <a:t>Detail how your system completes the flight back to the supply depot. </a:t>
                      </a:r>
                    </a:p>
                    <a:p>
                      <a:r>
                        <a:rPr lang="en-US" dirty="0" smtClean="0"/>
                        <a:t>-What communication is required? What other communication is required between aircraft and operators, between different aircraft, etc. during flight to the drop-off location? </a:t>
                      </a:r>
                    </a:p>
                    <a:p>
                      <a:r>
                        <a:rPr lang="en-US" dirty="0" smtClean="0"/>
                        <a:t>-Describe airspeed and altitude ranges for flight to supply depot. </a:t>
                      </a:r>
                    </a:p>
                    <a:p>
                      <a:r>
                        <a:rPr lang="en-US" dirty="0" smtClean="0"/>
                        <a:t>-Describe typical flight path to landing.</a:t>
                      </a:r>
                    </a:p>
                    <a:p>
                      <a:r>
                        <a:rPr lang="en-US" dirty="0" smtClean="0"/>
                        <a:t>-Analysis of performance is discussed in section 3.2.</a:t>
                      </a:r>
                      <a:endParaRPr lang="en-US" dirty="0"/>
                    </a:p>
                  </a:txBody>
                  <a:tcPr/>
                </a:tc>
                <a:tc>
                  <a:txBody>
                    <a:bodyPr/>
                    <a:lstStyle/>
                    <a:p>
                      <a:r>
                        <a:rPr lang="en-US" dirty="0" smtClean="0"/>
                        <a:t>10</a:t>
                      </a:r>
                      <a:endParaRPr lang="en-US" dirty="0"/>
                    </a:p>
                  </a:txBody>
                  <a:tcPr/>
                </a:tc>
              </a:tr>
              <a:tr h="370840">
                <a:tc>
                  <a:txBody>
                    <a:bodyPr/>
                    <a:lstStyle/>
                    <a:p>
                      <a:r>
                        <a:rPr lang="en-US" dirty="0" smtClean="0"/>
                        <a:t>3.1.5 Post-Mission</a:t>
                      </a:r>
                      <a:endParaRPr lang="en-US" dirty="0"/>
                    </a:p>
                  </a:txBody>
                  <a:tcPr/>
                </a:tc>
                <a:tc>
                  <a:txBody>
                    <a:bodyPr/>
                    <a:lstStyle/>
                    <a:p>
                      <a:r>
                        <a:rPr lang="en-US" dirty="0" smtClean="0"/>
                        <a:t>Detail the post-mission. </a:t>
                      </a:r>
                    </a:p>
                    <a:p>
                      <a:r>
                        <a:rPr lang="en-US" dirty="0" smtClean="0"/>
                        <a:t>-Describe steps to prepare aircraft for another mission. How is aircraft prepared? Who performs the tasks?</a:t>
                      </a:r>
                    </a:p>
                    <a:p>
                      <a:r>
                        <a:rPr lang="en-US" dirty="0" smtClean="0"/>
                        <a:t>-Describe steps after final mission of the day for the aircraft.</a:t>
                      </a:r>
                      <a:endParaRPr lang="en-US" dirty="0"/>
                    </a:p>
                  </a:txBody>
                  <a:tcPr/>
                </a:tc>
                <a:tc>
                  <a:txBody>
                    <a:bodyPr/>
                    <a:lstStyle/>
                    <a:p>
                      <a:r>
                        <a:rPr lang="en-US" dirty="0" smtClean="0"/>
                        <a:t>10</a:t>
                      </a:r>
                      <a:endParaRPr lang="en-US" dirty="0"/>
                    </a:p>
                  </a:txBody>
                  <a:tcPr/>
                </a:tc>
              </a:tr>
            </a:tbl>
          </a:graphicData>
        </a:graphic>
      </p:graphicFrame>
    </p:spTree>
    <p:extLst>
      <p:ext uri="{BB962C8B-B14F-4D97-AF65-F5344CB8AC3E}">
        <p14:creationId xmlns:p14="http://schemas.microsoft.com/office/powerpoint/2010/main" val="3857397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4200" y="990600"/>
            <a:ext cx="2743200" cy="646331"/>
          </a:xfrm>
          <a:prstGeom prst="rect">
            <a:avLst/>
          </a:prstGeom>
          <a:noFill/>
        </p:spPr>
        <p:txBody>
          <a:bodyPr wrap="square" rtlCol="0">
            <a:spAutoFit/>
          </a:bodyPr>
          <a:lstStyle/>
          <a:p>
            <a:r>
              <a:rPr lang="en-US" b="1" dirty="0"/>
              <a:t>3.0 Missions Continued</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60332309"/>
              </p:ext>
            </p:extLst>
          </p:nvPr>
        </p:nvGraphicFramePr>
        <p:xfrm>
          <a:off x="228600" y="1371600"/>
          <a:ext cx="8763000" cy="6309360"/>
        </p:xfrm>
        <a:graphic>
          <a:graphicData uri="http://schemas.openxmlformats.org/drawingml/2006/table">
            <a:tbl>
              <a:tblPr firstRow="1" bandRow="1">
                <a:tableStyleId>{5C22544A-7EE6-4342-B048-85BDC9FD1C3A}</a:tableStyleId>
              </a:tblPr>
              <a:tblGrid>
                <a:gridCol w="2616200"/>
                <a:gridCol w="5537200"/>
                <a:gridCol w="609600"/>
              </a:tblGrid>
              <a:tr h="370840">
                <a:tc>
                  <a:txBody>
                    <a:bodyPr/>
                    <a:lstStyle/>
                    <a:p>
                      <a:r>
                        <a:rPr lang="en-US" dirty="0" smtClean="0"/>
                        <a:t>3.2 Flight Profile Analysis</a:t>
                      </a:r>
                      <a:endParaRPr lang="en-US" dirty="0"/>
                    </a:p>
                  </a:txBody>
                  <a:tcPr/>
                </a:tc>
                <a:tc>
                  <a:txBody>
                    <a:bodyPr/>
                    <a:lstStyle/>
                    <a:p>
                      <a:r>
                        <a:rPr lang="en-US" dirty="0" smtClean="0"/>
                        <a:t>Demonstrate through analysis that your system can successfully meet the design criteria provided in the Challenge Statement. Part of this discussion will be proof that the aircraft carries enough energy (e.g., battery or fuel) to complete the full mission. Another aspect will be the communication range.</a:t>
                      </a:r>
                      <a:endParaRPr lang="en-US" dirty="0"/>
                    </a:p>
                  </a:txBody>
                  <a:tcPr/>
                </a:tc>
                <a:tc>
                  <a:txBody>
                    <a:bodyPr/>
                    <a:lstStyle/>
                    <a:p>
                      <a:r>
                        <a:rPr lang="en-US" dirty="0" smtClean="0"/>
                        <a:t>15</a:t>
                      </a:r>
                      <a:endParaRPr lang="en-US" dirty="0"/>
                    </a:p>
                  </a:txBody>
                  <a:tcPr/>
                </a:tc>
              </a:tr>
              <a:tr h="370840">
                <a:tc>
                  <a:txBody>
                    <a:bodyPr/>
                    <a:lstStyle/>
                    <a:p>
                      <a:r>
                        <a:rPr lang="en-US" dirty="0" smtClean="0"/>
                        <a:t>3.3 Safety Requirement</a:t>
                      </a:r>
                      <a:endParaRPr lang="en-US" dirty="0"/>
                    </a:p>
                  </a:txBody>
                  <a:tcPr/>
                </a:tc>
                <a:tc>
                  <a:txBody>
                    <a:bodyPr/>
                    <a:lstStyle/>
                    <a:p>
                      <a:r>
                        <a:rPr lang="en-US" dirty="0" smtClean="0"/>
                        <a:t>Describe how the system fulfills the safety requirements and ensures public safety</a:t>
                      </a:r>
                      <a:endParaRPr lang="en-US" dirty="0"/>
                    </a:p>
                  </a:txBody>
                  <a:tcPr/>
                </a:tc>
                <a:tc>
                  <a:txBody>
                    <a:bodyPr/>
                    <a:lstStyle/>
                    <a:p>
                      <a:endParaRPr lang="en-US"/>
                    </a:p>
                  </a:txBody>
                  <a:tcPr/>
                </a:tc>
              </a:tr>
              <a:tr h="370840">
                <a:tc>
                  <a:txBody>
                    <a:bodyPr/>
                    <a:lstStyle/>
                    <a:p>
                      <a:r>
                        <a:rPr lang="en-US" dirty="0" smtClean="0"/>
                        <a:t>3.3.1 Detect and Avoid</a:t>
                      </a:r>
                      <a:endParaRPr lang="en-US" dirty="0"/>
                    </a:p>
                  </a:txBody>
                  <a:tcPr/>
                </a:tc>
                <a:tc>
                  <a:txBody>
                    <a:bodyPr/>
                    <a:lstStyle/>
                    <a:p>
                      <a:r>
                        <a:rPr lang="en-US" dirty="0" smtClean="0"/>
                        <a:t>Discuss design and implementation of the DAA. Include</a:t>
                      </a:r>
                    </a:p>
                    <a:p>
                      <a:r>
                        <a:rPr lang="en-US" dirty="0" smtClean="0"/>
                        <a:t>-Reasoning behind location of decision-making process: onboard or at ground control station</a:t>
                      </a:r>
                    </a:p>
                    <a:p>
                      <a:r>
                        <a:rPr lang="en-US" dirty="0" smtClean="0"/>
                        <a:t>-Clear discussion of how DAA fits with C3 capabilities from 2.3.2</a:t>
                      </a:r>
                    </a:p>
                    <a:p>
                      <a:r>
                        <a:rPr lang="en-US" dirty="0" smtClean="0"/>
                        <a:t>-Clear discussion that DAA allows aircraft to sense, detect a conflict, and avoid any cooperative or non-cooperative obstacles. Must provide distances/times for detection ranges and decisions and reasons/justification for those selections. Must include communication required with DAA such as communication between aircraft and operators.</a:t>
                      </a:r>
                    </a:p>
                    <a:p>
                      <a:r>
                        <a:rPr lang="en-US" dirty="0" smtClean="0"/>
                        <a:t>-Description of needed capabilities/technology if all tasks cannot be accomplished with current technology.</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39427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4200" y="990600"/>
            <a:ext cx="2743200" cy="646331"/>
          </a:xfrm>
          <a:prstGeom prst="rect">
            <a:avLst/>
          </a:prstGeom>
          <a:noFill/>
        </p:spPr>
        <p:txBody>
          <a:bodyPr wrap="square" rtlCol="0">
            <a:spAutoFit/>
          </a:bodyPr>
          <a:lstStyle/>
          <a:p>
            <a:r>
              <a:rPr lang="en-US" b="1" dirty="0"/>
              <a:t>3.0 Missions Continued</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287026025"/>
              </p:ext>
            </p:extLst>
          </p:nvPr>
        </p:nvGraphicFramePr>
        <p:xfrm>
          <a:off x="381000" y="1397000"/>
          <a:ext cx="8458200" cy="4754880"/>
        </p:xfrm>
        <a:graphic>
          <a:graphicData uri="http://schemas.openxmlformats.org/drawingml/2006/table">
            <a:tbl>
              <a:tblPr firstRow="1" bandRow="1">
                <a:tableStyleId>{5C22544A-7EE6-4342-B048-85BDC9FD1C3A}</a:tableStyleId>
              </a:tblPr>
              <a:tblGrid>
                <a:gridCol w="2819400"/>
                <a:gridCol w="4876800"/>
                <a:gridCol w="762000"/>
              </a:tblGrid>
              <a:tr h="370840">
                <a:tc>
                  <a:txBody>
                    <a:bodyPr/>
                    <a:lstStyle/>
                    <a:p>
                      <a:r>
                        <a:rPr lang="en-US" dirty="0" smtClean="0"/>
                        <a:t>3.3.1 Detect and Avoid</a:t>
                      </a:r>
                      <a:endParaRPr lang="en-US" dirty="0"/>
                    </a:p>
                  </a:txBody>
                  <a:tcPr/>
                </a:tc>
                <a:tc>
                  <a:txBody>
                    <a:bodyPr/>
                    <a:lstStyle/>
                    <a:p>
                      <a:r>
                        <a:rPr lang="en-US" dirty="0" smtClean="0"/>
                        <a:t>Discuss design and implementation of the DAA. Include</a:t>
                      </a:r>
                    </a:p>
                    <a:p>
                      <a:r>
                        <a:rPr lang="en-US" dirty="0" smtClean="0"/>
                        <a:t>-Reasoning behind location of decision-making process: onboard or at ground control station</a:t>
                      </a:r>
                    </a:p>
                    <a:p>
                      <a:r>
                        <a:rPr lang="en-US" dirty="0" smtClean="0"/>
                        <a:t>-Clear discussion of how DAA fits with C3 capabilities from 2.3.2</a:t>
                      </a:r>
                    </a:p>
                    <a:p>
                      <a:r>
                        <a:rPr lang="en-US" dirty="0" smtClean="0"/>
                        <a:t>-Clear discussion that DAA allows aircraft to sense, detect a conflict, and avoid any cooperative or non-cooperative obstacles. Must provide distances/times for detection ranges and decisions and reasons/justification for those selections. Must include communication required with DAA such as communication between aircraft and operators.</a:t>
                      </a:r>
                    </a:p>
                    <a:p>
                      <a:r>
                        <a:rPr lang="en-US" dirty="0" smtClean="0"/>
                        <a:t>-Description of needed capabilities/technology if all tasks cannot be accomplished with current technology.</a:t>
                      </a:r>
                      <a:endParaRPr lang="en-US" dirty="0"/>
                    </a:p>
                  </a:txBody>
                  <a:tcPr/>
                </a:tc>
                <a:tc>
                  <a:txBody>
                    <a:bodyPr/>
                    <a:lstStyle/>
                    <a:p>
                      <a:r>
                        <a:rPr lang="en-US" dirty="0" smtClean="0"/>
                        <a:t>15</a:t>
                      </a:r>
                      <a:endParaRPr lang="en-US" dirty="0"/>
                    </a:p>
                  </a:txBody>
                  <a:tcPr/>
                </a:tc>
              </a:tr>
            </a:tbl>
          </a:graphicData>
        </a:graphic>
      </p:graphicFrame>
    </p:spTree>
    <p:extLst>
      <p:ext uri="{BB962C8B-B14F-4D97-AF65-F5344CB8AC3E}">
        <p14:creationId xmlns:p14="http://schemas.microsoft.com/office/powerpoint/2010/main" val="2426085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1219200"/>
            <a:ext cx="2133600" cy="369332"/>
          </a:xfrm>
          <a:prstGeom prst="rect">
            <a:avLst/>
          </a:prstGeom>
          <a:noFill/>
        </p:spPr>
        <p:txBody>
          <a:bodyPr wrap="square" rtlCol="0">
            <a:spAutoFit/>
          </a:bodyPr>
          <a:lstStyle/>
          <a:p>
            <a:endParaRPr lang="en-US" dirty="0"/>
          </a:p>
        </p:txBody>
      </p:sp>
      <p:sp>
        <p:nvSpPr>
          <p:cNvPr id="5" name="TextBox 4"/>
          <p:cNvSpPr txBox="1"/>
          <p:nvPr/>
        </p:nvSpPr>
        <p:spPr>
          <a:xfrm>
            <a:off x="3124200" y="990600"/>
            <a:ext cx="3276600" cy="646331"/>
          </a:xfrm>
          <a:prstGeom prst="rect">
            <a:avLst/>
          </a:prstGeom>
          <a:noFill/>
        </p:spPr>
        <p:txBody>
          <a:bodyPr wrap="square" rtlCol="0">
            <a:spAutoFit/>
          </a:bodyPr>
          <a:lstStyle/>
          <a:p>
            <a:r>
              <a:rPr lang="en-US" b="1" dirty="0"/>
              <a:t>3.0 Missions Continued</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29926551"/>
              </p:ext>
            </p:extLst>
          </p:nvPr>
        </p:nvGraphicFramePr>
        <p:xfrm>
          <a:off x="304800" y="1371600"/>
          <a:ext cx="8686800" cy="5212079"/>
        </p:xfrm>
        <a:graphic>
          <a:graphicData uri="http://schemas.openxmlformats.org/drawingml/2006/table">
            <a:tbl>
              <a:tblPr firstRow="1" bandRow="1">
                <a:tableStyleId>{5C22544A-7EE6-4342-B048-85BDC9FD1C3A}</a:tableStyleId>
              </a:tblPr>
              <a:tblGrid>
                <a:gridCol w="2895600"/>
                <a:gridCol w="5029200"/>
                <a:gridCol w="762000"/>
              </a:tblGrid>
              <a:tr h="370840">
                <a:tc>
                  <a:txBody>
                    <a:bodyPr/>
                    <a:lstStyle/>
                    <a:p>
                      <a:r>
                        <a:rPr lang="en-US" dirty="0" smtClean="0"/>
                        <a:t>3.3.2 Lost Link Protocol</a:t>
                      </a:r>
                      <a:endParaRPr lang="en-US" dirty="0"/>
                    </a:p>
                  </a:txBody>
                  <a:tcPr/>
                </a:tc>
                <a:tc>
                  <a:txBody>
                    <a:bodyPr/>
                    <a:lstStyle/>
                    <a:p>
                      <a:r>
                        <a:rPr lang="en-US" dirty="0" smtClean="0"/>
                        <a:t>Describe the protocols/procedures when the aircraft experiences a partial loss of communication and a total loss of communication. In both cases, clearly describe what steps the aircraft and operator will perform. </a:t>
                      </a:r>
                      <a:endParaRPr lang="en-US" dirty="0"/>
                    </a:p>
                  </a:txBody>
                  <a:tcPr/>
                </a:tc>
                <a:tc>
                  <a:txBody>
                    <a:bodyPr/>
                    <a:lstStyle/>
                    <a:p>
                      <a:r>
                        <a:rPr lang="en-US" dirty="0" smtClean="0"/>
                        <a:t>15</a:t>
                      </a:r>
                      <a:endParaRPr lang="en-US" dirty="0"/>
                    </a:p>
                  </a:txBody>
                  <a:tcPr/>
                </a:tc>
              </a:tr>
              <a:tr h="370840">
                <a:tc>
                  <a:txBody>
                    <a:bodyPr/>
                    <a:lstStyle/>
                    <a:p>
                      <a:r>
                        <a:rPr lang="en-US" dirty="0" smtClean="0"/>
                        <a:t>3.3.3 Integration with Manned and Other Aircraft</a:t>
                      </a:r>
                      <a:endParaRPr lang="en-US" dirty="0"/>
                    </a:p>
                  </a:txBody>
                  <a:tcPr/>
                </a:tc>
                <a:tc>
                  <a:txBody>
                    <a:bodyPr/>
                    <a:lstStyle/>
                    <a:p>
                      <a:r>
                        <a:rPr lang="en-US" dirty="0" smtClean="0"/>
                        <a:t>Describe requirements to integrate UAS successfully and safely into flight with manned and other aircraft. Note that aircraft will be flying in a high-stress situation during an active fire.</a:t>
                      </a:r>
                      <a:endParaRPr lang="en-US" dirty="0"/>
                    </a:p>
                  </a:txBody>
                  <a:tcPr/>
                </a:tc>
                <a:tc>
                  <a:txBody>
                    <a:bodyPr/>
                    <a:lstStyle/>
                    <a:p>
                      <a:r>
                        <a:rPr lang="en-US" dirty="0" smtClean="0"/>
                        <a:t>15</a:t>
                      </a:r>
                      <a:endParaRPr lang="en-US" dirty="0"/>
                    </a:p>
                  </a:txBody>
                  <a:tcPr/>
                </a:tc>
              </a:tr>
              <a:tr h="370840">
                <a:tc>
                  <a:txBody>
                    <a:bodyPr/>
                    <a:lstStyle/>
                    <a:p>
                      <a:r>
                        <a:rPr lang="en-US" dirty="0" smtClean="0"/>
                        <a:t>3.3.4 Additional Safety</a:t>
                      </a:r>
                      <a:endParaRPr lang="en-US" dirty="0"/>
                    </a:p>
                  </a:txBody>
                  <a:tcPr/>
                </a:tc>
                <a:tc>
                  <a:txBody>
                    <a:bodyPr/>
                    <a:lstStyle/>
                    <a:p>
                      <a:r>
                        <a:rPr lang="en-US" dirty="0" smtClean="0"/>
                        <a:t>Explain any additional safety features or procedures for your design. These additional safety features are to account for possible emergency scenarios or for any other considerations your team decides is necessary. These safety features are in addition to those already discussed earlier in this report. Remember that since no pilot is onboard, methods must be used to replace all roles performed by a pilot.</a:t>
                      </a:r>
                      <a:endParaRPr lang="en-US" dirty="0"/>
                    </a:p>
                  </a:txBody>
                  <a:tcPr/>
                </a:tc>
                <a:tc>
                  <a:txBody>
                    <a:bodyPr/>
                    <a:lstStyle/>
                    <a:p>
                      <a:r>
                        <a:rPr lang="en-US" dirty="0" smtClean="0"/>
                        <a:t>15</a:t>
                      </a:r>
                      <a:endParaRPr lang="en-US" dirty="0"/>
                    </a:p>
                  </a:txBody>
                  <a:tcPr/>
                </a:tc>
              </a:tr>
            </a:tbl>
          </a:graphicData>
        </a:graphic>
      </p:graphicFrame>
    </p:spTree>
    <p:extLst>
      <p:ext uri="{BB962C8B-B14F-4D97-AF65-F5344CB8AC3E}">
        <p14:creationId xmlns:p14="http://schemas.microsoft.com/office/powerpoint/2010/main" val="2671208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914400"/>
            <a:ext cx="5715000" cy="369332"/>
          </a:xfrm>
          <a:prstGeom prst="rect">
            <a:avLst/>
          </a:prstGeom>
          <a:noFill/>
        </p:spPr>
        <p:txBody>
          <a:bodyPr wrap="square" rtlCol="0">
            <a:spAutoFit/>
          </a:bodyPr>
          <a:lstStyle/>
          <a:p>
            <a:r>
              <a:rPr lang="en-US" b="1" dirty="0" smtClean="0"/>
              <a:t>4.0 Business Case</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1680655375"/>
              </p:ext>
            </p:extLst>
          </p:nvPr>
        </p:nvGraphicFramePr>
        <p:xfrm>
          <a:off x="228600" y="1397000"/>
          <a:ext cx="8686800" cy="4937760"/>
        </p:xfrm>
        <a:graphic>
          <a:graphicData uri="http://schemas.openxmlformats.org/drawingml/2006/table">
            <a:tbl>
              <a:tblPr firstRow="1" bandRow="1">
                <a:tableStyleId>{5C22544A-7EE6-4342-B048-85BDC9FD1C3A}</a:tableStyleId>
              </a:tblPr>
              <a:tblGrid>
                <a:gridCol w="2463800"/>
                <a:gridCol w="5537200"/>
                <a:gridCol w="685800"/>
              </a:tblGrid>
              <a:tr h="370840">
                <a:tc>
                  <a:txBody>
                    <a:bodyPr/>
                    <a:lstStyle/>
                    <a:p>
                      <a:r>
                        <a:rPr lang="en-US" dirty="0" smtClean="0"/>
                        <a:t>4.0 Business Case Maximum</a:t>
                      </a:r>
                      <a:r>
                        <a:rPr lang="en-US" baseline="0" dirty="0" smtClean="0"/>
                        <a:t> Points</a:t>
                      </a:r>
                      <a:endParaRPr lang="en-US" dirty="0"/>
                    </a:p>
                  </a:txBody>
                  <a:tcPr/>
                </a:tc>
                <a:tc>
                  <a:txBody>
                    <a:bodyPr/>
                    <a:lstStyle/>
                    <a:p>
                      <a:endParaRPr lang="en-US"/>
                    </a:p>
                  </a:txBody>
                  <a:tcPr/>
                </a:tc>
                <a:tc>
                  <a:txBody>
                    <a:bodyPr/>
                    <a:lstStyle/>
                    <a:p>
                      <a:r>
                        <a:rPr lang="en-US" dirty="0" smtClean="0"/>
                        <a:t>55</a:t>
                      </a:r>
                      <a:endParaRPr lang="en-US" dirty="0"/>
                    </a:p>
                  </a:txBody>
                  <a:tcPr/>
                </a:tc>
              </a:tr>
              <a:tr h="370840">
                <a:tc>
                  <a:txBody>
                    <a:bodyPr/>
                    <a:lstStyle/>
                    <a:p>
                      <a:r>
                        <a:rPr lang="en-US" dirty="0" smtClean="0"/>
                        <a:t>4.1 Cost Analysis</a:t>
                      </a:r>
                      <a:endParaRPr lang="en-US" dirty="0"/>
                    </a:p>
                  </a:txBody>
                  <a:tcPr/>
                </a:tc>
                <a:tc>
                  <a:txBody>
                    <a:bodyPr/>
                    <a:lstStyle/>
                    <a:p>
                      <a:r>
                        <a:rPr lang="en-US" dirty="0" smtClean="0"/>
                        <a:t>Teams will be assessing the costs related to the design. Teams should understand how much the fixed and variable costs are for the groups who are using the design to fight fires.</a:t>
                      </a:r>
                      <a:endParaRPr lang="en-US" dirty="0"/>
                    </a:p>
                  </a:txBody>
                  <a:tcPr/>
                </a:tc>
                <a:tc>
                  <a:txBody>
                    <a:bodyPr/>
                    <a:lstStyle/>
                    <a:p>
                      <a:endParaRPr lang="en-US"/>
                    </a:p>
                  </a:txBody>
                  <a:tcPr/>
                </a:tc>
              </a:tr>
              <a:tr h="370840">
                <a:tc>
                  <a:txBody>
                    <a:bodyPr/>
                    <a:lstStyle/>
                    <a:p>
                      <a:r>
                        <a:rPr lang="en-US" dirty="0" smtClean="0"/>
                        <a:t>4.1.1 Operating Costs</a:t>
                      </a:r>
                      <a:endParaRPr lang="en-US" dirty="0"/>
                    </a:p>
                  </a:txBody>
                  <a:tcPr/>
                </a:tc>
                <a:tc>
                  <a:txBody>
                    <a:bodyPr/>
                    <a:lstStyle/>
                    <a:p>
                      <a:r>
                        <a:rPr lang="en-US" dirty="0" smtClean="0"/>
                        <a:t>Explain what the total operating cost (variable costs) would be for your system including the cost of personnel and fuel. Make sure to describe the following. (a) Give a breakdown of how much fuel or energy (battery) is used for each flight [5 pts]. (b) Give a breakdown of how your personnel costs. How many people used and what job types they will be performing. (The pay rates and types of positions are listed in the detailed background personnel section) [10 pts]. (Hint: Remember variable costs are only things consumed on the mission such as fuel/energy or paying for the time of an employee.)</a:t>
                      </a:r>
                      <a:endParaRPr lang="en-US" dirty="0"/>
                    </a:p>
                  </a:txBody>
                  <a:tcPr/>
                </a:tc>
                <a:tc>
                  <a:txBody>
                    <a:bodyPr/>
                    <a:lstStyle/>
                    <a:p>
                      <a:r>
                        <a:rPr lang="en-US" dirty="0" smtClean="0"/>
                        <a:t>15</a:t>
                      </a:r>
                      <a:endParaRPr lang="en-US" dirty="0"/>
                    </a:p>
                  </a:txBody>
                  <a:tcPr/>
                </a:tc>
              </a:tr>
            </a:tbl>
          </a:graphicData>
        </a:graphic>
      </p:graphicFrame>
    </p:spTree>
    <p:extLst>
      <p:ext uri="{BB962C8B-B14F-4D97-AF65-F5344CB8AC3E}">
        <p14:creationId xmlns:p14="http://schemas.microsoft.com/office/powerpoint/2010/main" val="2383629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914400"/>
            <a:ext cx="4572000" cy="369332"/>
          </a:xfrm>
          <a:prstGeom prst="rect">
            <a:avLst/>
          </a:prstGeom>
          <a:noFill/>
        </p:spPr>
        <p:txBody>
          <a:bodyPr wrap="square" rtlCol="0">
            <a:spAutoFit/>
          </a:bodyPr>
          <a:lstStyle/>
          <a:p>
            <a:r>
              <a:rPr lang="en-US" b="1" dirty="0" smtClean="0"/>
              <a:t>4.0 Business Case Continued</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253367255"/>
              </p:ext>
            </p:extLst>
          </p:nvPr>
        </p:nvGraphicFramePr>
        <p:xfrm>
          <a:off x="304800" y="1397000"/>
          <a:ext cx="8610600" cy="4023359"/>
        </p:xfrm>
        <a:graphic>
          <a:graphicData uri="http://schemas.openxmlformats.org/drawingml/2006/table">
            <a:tbl>
              <a:tblPr firstRow="1" bandRow="1">
                <a:tableStyleId>{5C22544A-7EE6-4342-B048-85BDC9FD1C3A}</a:tableStyleId>
              </a:tblPr>
              <a:tblGrid>
                <a:gridCol w="2438400"/>
                <a:gridCol w="5486400"/>
                <a:gridCol w="685800"/>
              </a:tblGrid>
              <a:tr h="370840">
                <a:tc>
                  <a:txBody>
                    <a:bodyPr/>
                    <a:lstStyle/>
                    <a:p>
                      <a:r>
                        <a:rPr lang="en-US" dirty="0" smtClean="0"/>
                        <a:t>4.1.2 Fixed Costs</a:t>
                      </a:r>
                      <a:endParaRPr lang="en-US" dirty="0"/>
                    </a:p>
                  </a:txBody>
                  <a:tcPr/>
                </a:tc>
                <a:tc>
                  <a:txBody>
                    <a:bodyPr/>
                    <a:lstStyle/>
                    <a:p>
                      <a:r>
                        <a:rPr lang="en-US" dirty="0" smtClean="0"/>
                        <a:t>Describe what your total fixed costs (cost of equipment and the vehicles) are for your system. Give both a total fixed cost [5 pts] and a description of how much you are spending on all components including the Air Vehicle, payload, and C3 equipment [5 pts]. Explain and justify the cost of your system giving examples of why the components are necessary to complete the missions [10 pts].</a:t>
                      </a:r>
                      <a:endParaRPr lang="en-US" dirty="0"/>
                    </a:p>
                  </a:txBody>
                  <a:tcPr/>
                </a:tc>
                <a:tc>
                  <a:txBody>
                    <a:bodyPr/>
                    <a:lstStyle/>
                    <a:p>
                      <a:r>
                        <a:rPr lang="en-US" dirty="0" smtClean="0"/>
                        <a:t>20</a:t>
                      </a:r>
                      <a:endParaRPr lang="en-US" dirty="0"/>
                    </a:p>
                  </a:txBody>
                  <a:tcPr/>
                </a:tc>
              </a:tr>
              <a:tr h="370840">
                <a:tc>
                  <a:txBody>
                    <a:bodyPr/>
                    <a:lstStyle/>
                    <a:p>
                      <a:r>
                        <a:rPr lang="en-US" dirty="0" smtClean="0"/>
                        <a:t>4.2 Logistics Details</a:t>
                      </a:r>
                      <a:endParaRPr lang="en-US" dirty="0"/>
                    </a:p>
                  </a:txBody>
                  <a:tcPr/>
                </a:tc>
                <a:tc>
                  <a:txBody>
                    <a:bodyPr/>
                    <a:lstStyle/>
                    <a:p>
                      <a:r>
                        <a:rPr lang="en-US" dirty="0" smtClean="0"/>
                        <a:t>List the personnel you need to prep and fly your UAS [5pts]. Describe what roles are used for and describe what tasks they perform needed to prep and fly the aircraft. If anyone performs multiple roles explain how they will have enough time between tasks for each role [15 pts]. </a:t>
                      </a:r>
                      <a:endParaRPr lang="en-US" dirty="0"/>
                    </a:p>
                  </a:txBody>
                  <a:tcPr/>
                </a:tc>
                <a:tc>
                  <a:txBody>
                    <a:bodyPr/>
                    <a:lstStyle/>
                    <a:p>
                      <a:r>
                        <a:rPr lang="en-US" dirty="0" smtClean="0"/>
                        <a:t>20</a:t>
                      </a:r>
                      <a:endParaRPr lang="en-US" dirty="0"/>
                    </a:p>
                  </a:txBody>
                  <a:tcPr/>
                </a:tc>
              </a:tr>
            </a:tbl>
          </a:graphicData>
        </a:graphic>
      </p:graphicFrame>
    </p:spTree>
    <p:extLst>
      <p:ext uri="{BB962C8B-B14F-4D97-AF65-F5344CB8AC3E}">
        <p14:creationId xmlns:p14="http://schemas.microsoft.com/office/powerpoint/2010/main" val="1784634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8458200" cy="5139869"/>
          </a:xfrm>
          <a:prstGeom prst="rect">
            <a:avLst/>
          </a:prstGeom>
          <a:noFill/>
        </p:spPr>
        <p:txBody>
          <a:bodyPr wrap="square" rtlCol="0">
            <a:spAutoFit/>
          </a:bodyPr>
          <a:lstStyle/>
          <a:p>
            <a:pPr algn="ctr"/>
            <a:r>
              <a:rPr lang="en-US" sz="2400" b="1" dirty="0" smtClean="0"/>
              <a:t>Scoring Overview</a:t>
            </a:r>
          </a:p>
          <a:p>
            <a:pPr algn="ctr"/>
            <a:endParaRPr lang="en-US" sz="2400" b="1" dirty="0" smtClean="0"/>
          </a:p>
          <a:p>
            <a:pPr marL="285750" indent="-285750">
              <a:buFont typeface="Arial"/>
              <a:buChar char="•"/>
            </a:pPr>
            <a:r>
              <a:rPr lang="en-US" sz="2000" dirty="0"/>
              <a:t>Teams’ submissions will be evaluated based on criteria outlined in the </a:t>
            </a:r>
            <a:r>
              <a:rPr lang="en-US" sz="2000" i="1" dirty="0"/>
              <a:t>RWDC </a:t>
            </a:r>
            <a:r>
              <a:rPr lang="en-US" sz="2000" i="1" dirty="0" smtClean="0"/>
              <a:t> National Challenge </a:t>
            </a:r>
            <a:r>
              <a:rPr lang="en-US" sz="2000" i="1" dirty="0"/>
              <a:t>Scoring Rubric</a:t>
            </a:r>
            <a:r>
              <a:rPr lang="en-US" sz="2000" dirty="0"/>
              <a:t> and in reference to the example mission </a:t>
            </a:r>
            <a:r>
              <a:rPr lang="en-US" sz="2000" dirty="0" smtClean="0"/>
              <a:t>scenario</a:t>
            </a:r>
          </a:p>
          <a:p>
            <a:endParaRPr lang="en-US" sz="2000" dirty="0"/>
          </a:p>
          <a:p>
            <a:pPr marL="285750" indent="-285750">
              <a:buFont typeface="Arial"/>
              <a:buChar char="•"/>
            </a:pPr>
            <a:r>
              <a:rPr lang="en-US" sz="2000" dirty="0" smtClean="0"/>
              <a:t>Technical </a:t>
            </a:r>
            <a:r>
              <a:rPr lang="en-US" sz="2000" dirty="0"/>
              <a:t>scoring will be based on deliverables to be incorporated in the </a:t>
            </a:r>
            <a:r>
              <a:rPr lang="en-US" sz="2000" i="1" dirty="0"/>
              <a:t>Engineering </a:t>
            </a:r>
            <a:r>
              <a:rPr lang="en-US" sz="2000" i="1" dirty="0" smtClean="0"/>
              <a:t>Design Notebook</a:t>
            </a:r>
          </a:p>
          <a:p>
            <a:endParaRPr lang="en-US" sz="2000" dirty="0"/>
          </a:p>
          <a:p>
            <a:pPr marL="285750" indent="-285750">
              <a:buFont typeface="Arial"/>
              <a:buChar char="•"/>
            </a:pPr>
            <a:r>
              <a:rPr lang="en-US" sz="2000" i="1" dirty="0" smtClean="0"/>
              <a:t>Engineering </a:t>
            </a:r>
            <a:r>
              <a:rPr lang="en-US" sz="2000" i="1" dirty="0"/>
              <a:t>Design Notebooks </a:t>
            </a:r>
            <a:r>
              <a:rPr lang="en-US" sz="2000" dirty="0"/>
              <a:t>should follow the paragraph order of the </a:t>
            </a:r>
            <a:r>
              <a:rPr lang="en-US" sz="2000" i="1" dirty="0"/>
              <a:t>Scoring </a:t>
            </a:r>
            <a:r>
              <a:rPr lang="en-US" sz="2000" i="1" dirty="0" smtClean="0"/>
              <a:t>Rubric</a:t>
            </a:r>
          </a:p>
          <a:p>
            <a:pPr marL="285750" indent="-285750">
              <a:buFont typeface="Arial"/>
              <a:buChar char="•"/>
            </a:pPr>
            <a:endParaRPr lang="en-US" sz="2000" dirty="0"/>
          </a:p>
          <a:p>
            <a:pPr marL="285750" indent="-285750">
              <a:buFont typeface="Arial"/>
              <a:buChar char="•"/>
            </a:pPr>
            <a:r>
              <a:rPr lang="en-US" sz="2000" dirty="0" smtClean="0"/>
              <a:t>Judges </a:t>
            </a:r>
            <a:r>
              <a:rPr lang="en-US" sz="2000" dirty="0"/>
              <a:t>will be looking for ability to express comprehension, and linkage between the </a:t>
            </a:r>
            <a:r>
              <a:rPr lang="en-US" sz="2000" dirty="0" smtClean="0"/>
              <a:t>design solutions </a:t>
            </a:r>
            <a:r>
              <a:rPr lang="en-US" sz="2000" dirty="0"/>
              <a:t>with what students have learned. Specific recognition will be given for design viability</a:t>
            </a:r>
            <a:r>
              <a:rPr lang="en-US" sz="2000" dirty="0" smtClean="0"/>
              <a:t>, manufacturability</a:t>
            </a:r>
            <a:r>
              <a:rPr lang="en-US" sz="2000" dirty="0"/>
              <a:t>, innovation, business plan </a:t>
            </a:r>
            <a:r>
              <a:rPr lang="en-US" sz="2000" dirty="0" smtClean="0"/>
              <a:t>development</a:t>
            </a:r>
            <a:endParaRPr lang="en-US" sz="2000" dirty="0"/>
          </a:p>
        </p:txBody>
      </p:sp>
    </p:spTree>
    <p:extLst>
      <p:ext uri="{BB962C8B-B14F-4D97-AF65-F5344CB8AC3E}">
        <p14:creationId xmlns:p14="http://schemas.microsoft.com/office/powerpoint/2010/main" val="27495113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838200"/>
            <a:ext cx="4038600" cy="369332"/>
          </a:xfrm>
          <a:prstGeom prst="rect">
            <a:avLst/>
          </a:prstGeom>
          <a:noFill/>
        </p:spPr>
        <p:txBody>
          <a:bodyPr wrap="square" rtlCol="0">
            <a:spAutoFit/>
          </a:bodyPr>
          <a:lstStyle/>
          <a:p>
            <a:r>
              <a:rPr lang="en-US" b="1" dirty="0" smtClean="0"/>
              <a:t>5.0 Public Affairs/Communications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2771123497"/>
              </p:ext>
            </p:extLst>
          </p:nvPr>
        </p:nvGraphicFramePr>
        <p:xfrm>
          <a:off x="304800" y="1397000"/>
          <a:ext cx="8686800" cy="5212079"/>
        </p:xfrm>
        <a:graphic>
          <a:graphicData uri="http://schemas.openxmlformats.org/drawingml/2006/table">
            <a:tbl>
              <a:tblPr firstRow="1" bandRow="1">
                <a:tableStyleId>{5C22544A-7EE6-4342-B048-85BDC9FD1C3A}</a:tableStyleId>
              </a:tblPr>
              <a:tblGrid>
                <a:gridCol w="2895600"/>
                <a:gridCol w="4953000"/>
                <a:gridCol w="838200"/>
              </a:tblGrid>
              <a:tr h="370840">
                <a:tc>
                  <a:txBody>
                    <a:bodyPr/>
                    <a:lstStyle/>
                    <a:p>
                      <a:r>
                        <a:rPr lang="en-US" dirty="0" smtClean="0"/>
                        <a:t>5.0 </a:t>
                      </a:r>
                      <a:r>
                        <a:rPr lang="en-US" smtClean="0"/>
                        <a:t>Public Affairs/ </a:t>
                      </a:r>
                      <a:r>
                        <a:rPr lang="en-US" dirty="0" smtClean="0"/>
                        <a:t>Communications Plan Maximum Points</a:t>
                      </a:r>
                      <a:endParaRPr lang="en-US" dirty="0"/>
                    </a:p>
                  </a:txBody>
                  <a:tcPr/>
                </a:tc>
                <a:tc>
                  <a:txBody>
                    <a:bodyPr/>
                    <a:lstStyle/>
                    <a:p>
                      <a:endParaRPr lang="en-US"/>
                    </a:p>
                  </a:txBody>
                  <a:tcPr/>
                </a:tc>
                <a:tc>
                  <a:txBody>
                    <a:bodyPr/>
                    <a:lstStyle/>
                    <a:p>
                      <a:r>
                        <a:rPr lang="en-US" dirty="0" smtClean="0"/>
                        <a:t>70</a:t>
                      </a:r>
                      <a:endParaRPr lang="en-US" dirty="0"/>
                    </a:p>
                  </a:txBody>
                  <a:tcPr/>
                </a:tc>
              </a:tr>
              <a:tr h="370840">
                <a:tc>
                  <a:txBody>
                    <a:bodyPr/>
                    <a:lstStyle/>
                    <a:p>
                      <a:r>
                        <a:rPr lang="en-US" dirty="0" smtClean="0"/>
                        <a:t>5.1 Public Relations Strategy Template</a:t>
                      </a:r>
                      <a:endParaRPr lang="en-US" dirty="0"/>
                    </a:p>
                  </a:txBody>
                  <a:tcPr/>
                </a:tc>
                <a:tc>
                  <a:txBody>
                    <a:bodyPr/>
                    <a:lstStyle/>
                    <a:p>
                      <a:r>
                        <a:rPr lang="en-US" dirty="0" smtClean="0"/>
                        <a:t>An internal document that is not shared with the public; the products you create based on the strategy document are the items shared with the public. Think of a public relations strategy as a planning document; oftentimes it may change if a situation, dates, or other parts of the project change.</a:t>
                      </a:r>
                      <a:endParaRPr lang="en-US" dirty="0"/>
                    </a:p>
                  </a:txBody>
                  <a:tcPr/>
                </a:tc>
                <a:tc>
                  <a:txBody>
                    <a:bodyPr/>
                    <a:lstStyle/>
                    <a:p>
                      <a:endParaRPr lang="en-US"/>
                    </a:p>
                  </a:txBody>
                  <a:tcPr/>
                </a:tc>
              </a:tr>
              <a:tr h="370840">
                <a:tc>
                  <a:txBody>
                    <a:bodyPr/>
                    <a:lstStyle/>
                    <a:p>
                      <a:r>
                        <a:rPr lang="en-US" dirty="0" smtClean="0"/>
                        <a:t>5.1.1 Background and Purpose</a:t>
                      </a:r>
                      <a:endParaRPr lang="en-US" dirty="0"/>
                    </a:p>
                  </a:txBody>
                  <a:tcPr/>
                </a:tc>
                <a:tc>
                  <a:txBody>
                    <a:bodyPr/>
                    <a:lstStyle/>
                    <a:p>
                      <a:r>
                        <a:rPr lang="en-US" dirty="0" smtClean="0"/>
                        <a:t>Provide background for the strategy (such as a short summary of the design challenge and why it matters), along with a brief summary of your public relations strategy [10 pts]. Briefly explain why a public relations strategy is important in this situation. What challenges, beyond the technical challenges themselves, can make it difficult to get support [10 pts]?</a:t>
                      </a:r>
                      <a:endParaRPr lang="en-US" dirty="0"/>
                    </a:p>
                  </a:txBody>
                  <a:tcPr/>
                </a:tc>
                <a:tc>
                  <a:txBody>
                    <a:bodyPr/>
                    <a:lstStyle/>
                    <a:p>
                      <a:r>
                        <a:rPr lang="en-US" dirty="0" smtClean="0"/>
                        <a:t>20</a:t>
                      </a:r>
                      <a:endParaRPr lang="en-US" dirty="0"/>
                    </a:p>
                  </a:txBody>
                  <a:tcPr/>
                </a:tc>
              </a:tr>
            </a:tbl>
          </a:graphicData>
        </a:graphic>
      </p:graphicFrame>
    </p:spTree>
    <p:extLst>
      <p:ext uri="{BB962C8B-B14F-4D97-AF65-F5344CB8AC3E}">
        <p14:creationId xmlns:p14="http://schemas.microsoft.com/office/powerpoint/2010/main" val="117324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0800" y="914400"/>
            <a:ext cx="4495800" cy="646331"/>
          </a:xfrm>
          <a:prstGeom prst="rect">
            <a:avLst/>
          </a:prstGeom>
          <a:noFill/>
        </p:spPr>
        <p:txBody>
          <a:bodyPr wrap="square" rtlCol="0">
            <a:spAutoFit/>
          </a:bodyPr>
          <a:lstStyle/>
          <a:p>
            <a:r>
              <a:rPr lang="en-US" b="1" dirty="0"/>
              <a:t>5.0 Public Affairs/Communications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78880158"/>
              </p:ext>
            </p:extLst>
          </p:nvPr>
        </p:nvGraphicFramePr>
        <p:xfrm>
          <a:off x="228600" y="1397000"/>
          <a:ext cx="8686800" cy="4663439"/>
        </p:xfrm>
        <a:graphic>
          <a:graphicData uri="http://schemas.openxmlformats.org/drawingml/2006/table">
            <a:tbl>
              <a:tblPr firstRow="1" bandRow="1">
                <a:tableStyleId>{5C22544A-7EE6-4342-B048-85BDC9FD1C3A}</a:tableStyleId>
              </a:tblPr>
              <a:tblGrid>
                <a:gridCol w="2895600"/>
                <a:gridCol w="5029200"/>
                <a:gridCol w="762000"/>
              </a:tblGrid>
              <a:tr h="370840">
                <a:tc>
                  <a:txBody>
                    <a:bodyPr/>
                    <a:lstStyle/>
                    <a:p>
                      <a:r>
                        <a:rPr lang="en-US" dirty="0" smtClean="0"/>
                        <a:t>5.1.2 Audience and Messaging</a:t>
                      </a:r>
                      <a:endParaRPr lang="en-US" dirty="0"/>
                    </a:p>
                  </a:txBody>
                  <a:tcPr/>
                </a:tc>
                <a:tc>
                  <a:txBody>
                    <a:bodyPr/>
                    <a:lstStyle/>
                    <a:p>
                      <a:r>
                        <a:rPr lang="en-US" dirty="0" smtClean="0"/>
                        <a:t>Include primary and secondary audiences, if applicable. Include an outcome for each audience: why are you connecting with them? What do you want to happen because of their involvement [10pts]? What are the main points you are trying to make (these can be bullet points) [5pts]?</a:t>
                      </a:r>
                      <a:endParaRPr lang="en-US" dirty="0"/>
                    </a:p>
                  </a:txBody>
                  <a:tcPr/>
                </a:tc>
                <a:tc>
                  <a:txBody>
                    <a:bodyPr/>
                    <a:lstStyle/>
                    <a:p>
                      <a:r>
                        <a:rPr lang="en-US" dirty="0" smtClean="0"/>
                        <a:t>15</a:t>
                      </a:r>
                      <a:endParaRPr lang="en-US" dirty="0"/>
                    </a:p>
                  </a:txBody>
                  <a:tcPr/>
                </a:tc>
              </a:tr>
              <a:tr h="370840">
                <a:tc>
                  <a:txBody>
                    <a:bodyPr/>
                    <a:lstStyle/>
                    <a:p>
                      <a:r>
                        <a:rPr lang="en-US" dirty="0" smtClean="0"/>
                        <a:t>5.2 Products to be Created</a:t>
                      </a:r>
                      <a:endParaRPr lang="en-US" dirty="0"/>
                    </a:p>
                  </a:txBody>
                  <a:tcPr/>
                </a:tc>
                <a:tc>
                  <a:txBody>
                    <a:bodyPr/>
                    <a:lstStyle/>
                    <a:p>
                      <a:r>
                        <a:rPr lang="en-US" dirty="0" smtClean="0"/>
                        <a:t>Show samples of media products that need to be created for distribution (examples of these are listed in the detailed background document).</a:t>
                      </a:r>
                      <a:endParaRPr lang="en-US" dirty="0"/>
                    </a:p>
                  </a:txBody>
                  <a:tcPr/>
                </a:tc>
                <a:tc>
                  <a:txBody>
                    <a:bodyPr/>
                    <a:lstStyle/>
                    <a:p>
                      <a:r>
                        <a:rPr lang="en-US" dirty="0" smtClean="0"/>
                        <a:t>15</a:t>
                      </a:r>
                      <a:endParaRPr lang="en-US" dirty="0"/>
                    </a:p>
                  </a:txBody>
                  <a:tcPr/>
                </a:tc>
              </a:tr>
              <a:tr h="370840">
                <a:tc>
                  <a:txBody>
                    <a:bodyPr/>
                    <a:lstStyle/>
                    <a:p>
                      <a:r>
                        <a:rPr lang="en-US" dirty="0" smtClean="0"/>
                        <a:t>5.3 Distribution Plan</a:t>
                      </a:r>
                      <a:endParaRPr lang="en-US" dirty="0"/>
                    </a:p>
                  </a:txBody>
                  <a:tcPr/>
                </a:tc>
                <a:tc>
                  <a:txBody>
                    <a:bodyPr/>
                    <a:lstStyle/>
                    <a:p>
                      <a:r>
                        <a:rPr lang="en-US" dirty="0" smtClean="0"/>
                        <a:t>How will media products and messaging go out to the audiences specified (e.g., will social media be used) [5 pts]? What is the method for the media products to be distributed [5pts]? What is the action plan for distribution of materials? Who is responsible for distribution and when will items be distributed [10pts]?</a:t>
                      </a:r>
                      <a:endParaRPr lang="en-US" dirty="0"/>
                    </a:p>
                  </a:txBody>
                  <a:tcPr/>
                </a:tc>
                <a:tc>
                  <a:txBody>
                    <a:bodyPr/>
                    <a:lstStyle/>
                    <a:p>
                      <a:r>
                        <a:rPr lang="en-US" dirty="0" smtClean="0"/>
                        <a:t>20</a:t>
                      </a:r>
                      <a:endParaRPr lang="en-US" dirty="0"/>
                    </a:p>
                  </a:txBody>
                  <a:tcPr/>
                </a:tc>
              </a:tr>
            </a:tbl>
          </a:graphicData>
        </a:graphic>
      </p:graphicFrame>
    </p:spTree>
    <p:extLst>
      <p:ext uri="{BB962C8B-B14F-4D97-AF65-F5344CB8AC3E}">
        <p14:creationId xmlns:p14="http://schemas.microsoft.com/office/powerpoint/2010/main" val="229310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990600"/>
            <a:ext cx="4876800" cy="369332"/>
          </a:xfrm>
          <a:prstGeom prst="rect">
            <a:avLst/>
          </a:prstGeom>
          <a:noFill/>
        </p:spPr>
        <p:txBody>
          <a:bodyPr wrap="square" rtlCol="0">
            <a:spAutoFit/>
          </a:bodyPr>
          <a:lstStyle/>
          <a:p>
            <a:r>
              <a:rPr lang="en-US" b="1" dirty="0" smtClean="0"/>
              <a:t>6.0 Conclusion</a:t>
            </a:r>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3656565714"/>
              </p:ext>
            </p:extLst>
          </p:nvPr>
        </p:nvGraphicFramePr>
        <p:xfrm>
          <a:off x="381000" y="1600200"/>
          <a:ext cx="8305800" cy="2651759"/>
        </p:xfrm>
        <a:graphic>
          <a:graphicData uri="http://schemas.openxmlformats.org/drawingml/2006/table">
            <a:tbl>
              <a:tblPr firstRow="1" bandRow="1">
                <a:tableStyleId>{5C22544A-7EE6-4342-B048-85BDC9FD1C3A}</a:tableStyleId>
              </a:tblPr>
              <a:tblGrid>
                <a:gridCol w="2413000"/>
                <a:gridCol w="5054600"/>
                <a:gridCol w="838200"/>
              </a:tblGrid>
              <a:tr h="370840">
                <a:tc>
                  <a:txBody>
                    <a:bodyPr/>
                    <a:lstStyle/>
                    <a:p>
                      <a:r>
                        <a:rPr lang="en-US" dirty="0" smtClean="0"/>
                        <a:t>6.0 Conclusion Maximum Points</a:t>
                      </a:r>
                      <a:endParaRPr lang="en-US" dirty="0"/>
                    </a:p>
                  </a:txBody>
                  <a:tcPr/>
                </a:tc>
                <a:tc>
                  <a:txBody>
                    <a:bodyPr/>
                    <a:lstStyle/>
                    <a:p>
                      <a:endParaRPr lang="en-US"/>
                    </a:p>
                  </a:txBody>
                  <a:tcPr/>
                </a:tc>
                <a:tc>
                  <a:txBody>
                    <a:bodyPr/>
                    <a:lstStyle/>
                    <a:p>
                      <a:r>
                        <a:rPr lang="en-US" dirty="0" smtClean="0"/>
                        <a:t>15</a:t>
                      </a:r>
                      <a:endParaRPr lang="en-US" dirty="0"/>
                    </a:p>
                  </a:txBody>
                  <a:tcPr/>
                </a:tc>
              </a:tr>
              <a:tr h="370840">
                <a:tc>
                  <a:txBody>
                    <a:bodyPr/>
                    <a:lstStyle/>
                    <a:p>
                      <a:endParaRPr lang="en-US" dirty="0"/>
                    </a:p>
                  </a:txBody>
                  <a:tcPr/>
                </a:tc>
                <a:tc>
                  <a:txBody>
                    <a:bodyPr/>
                    <a:lstStyle/>
                    <a:p>
                      <a:r>
                        <a:rPr lang="en-US" dirty="0" smtClean="0"/>
                        <a:t>Provide a brief conclusion to your Engineering Design Notebook. Summarize the important aspects of your design. Why is your design the best design for this challenge (make sure to base your argument on the analysis and justification you provided in your Engineering Design Notebook)? Be sure to justify all the design choices that you made.</a:t>
                      </a:r>
                      <a:endParaRPr lang="en-US" dirty="0"/>
                    </a:p>
                  </a:txBody>
                  <a:tcPr/>
                </a:tc>
                <a:tc>
                  <a:txBody>
                    <a:bodyPr/>
                    <a:lstStyle/>
                    <a:p>
                      <a:r>
                        <a:rPr lang="en-US" dirty="0" smtClean="0"/>
                        <a:t>15</a:t>
                      </a:r>
                      <a:endParaRPr lang="en-US" dirty="0"/>
                    </a:p>
                  </a:txBody>
                  <a:tcPr/>
                </a:tc>
              </a:tr>
            </a:tbl>
          </a:graphicData>
        </a:graphic>
      </p:graphicFrame>
    </p:spTree>
    <p:extLst>
      <p:ext uri="{BB962C8B-B14F-4D97-AF65-F5344CB8AC3E}">
        <p14:creationId xmlns:p14="http://schemas.microsoft.com/office/powerpoint/2010/main" val="47591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143000"/>
            <a:ext cx="8229600" cy="5632311"/>
          </a:xfrm>
          <a:prstGeom prst="rect">
            <a:avLst/>
          </a:prstGeom>
          <a:noFill/>
        </p:spPr>
        <p:txBody>
          <a:bodyPr wrap="square" rtlCol="0">
            <a:spAutoFit/>
          </a:bodyPr>
          <a:lstStyle/>
          <a:p>
            <a:pPr algn="ctr"/>
            <a:r>
              <a:rPr lang="en-US" sz="2400" b="1" dirty="0"/>
              <a:t>Team </a:t>
            </a:r>
            <a:r>
              <a:rPr lang="en-US" sz="2400" b="1" dirty="0" smtClean="0"/>
              <a:t>PowerPoint</a:t>
            </a:r>
            <a:r>
              <a:rPr lang="en-US" sz="2400" b="1" dirty="0" smtClean="0"/>
              <a:t> </a:t>
            </a:r>
            <a:r>
              <a:rPr lang="en-US" sz="2400" b="1" dirty="0"/>
              <a:t>Presentations </a:t>
            </a:r>
            <a:endParaRPr lang="en-US" sz="2400" dirty="0"/>
          </a:p>
          <a:p>
            <a:r>
              <a:rPr lang="en-US" b="1" dirty="0"/>
              <a:t> </a:t>
            </a:r>
            <a:endParaRPr lang="en-US" dirty="0"/>
          </a:p>
          <a:p>
            <a:pPr marL="285750" indent="-285750">
              <a:buFont typeface="Arial"/>
              <a:buChar char="•"/>
            </a:pPr>
            <a:r>
              <a:rPr lang="en-US" sz="2000" dirty="0"/>
              <a:t>Teams develop a presentation that communicates the results of your design solution that captures essential elements of your RWDC experience by including a description of your winning strategy, the evolution of your design, and your team’s understanding of the scientific and engineering principles that led to the design solution presented, along with the results of the design solution. </a:t>
            </a:r>
          </a:p>
          <a:p>
            <a:r>
              <a:rPr lang="en-US" sz="2000" dirty="0"/>
              <a:t> </a:t>
            </a:r>
          </a:p>
          <a:p>
            <a:pPr marL="285750" indent="-285750">
              <a:buFont typeface="Arial"/>
              <a:buChar char="•"/>
            </a:pPr>
            <a:r>
              <a:rPr lang="en-US" sz="2000" dirty="0"/>
              <a:t>Team presentations are an essential component of the </a:t>
            </a:r>
            <a:r>
              <a:rPr lang="en-US" sz="2000" dirty="0" smtClean="0"/>
              <a:t>National and International Levels </a:t>
            </a:r>
            <a:r>
              <a:rPr lang="en-US" sz="2000" dirty="0"/>
              <a:t>and can differentiate between two teams whose technical scores are comparable.  </a:t>
            </a:r>
          </a:p>
          <a:p>
            <a:r>
              <a:rPr lang="en-US" sz="2000" dirty="0"/>
              <a:t> </a:t>
            </a:r>
          </a:p>
          <a:p>
            <a:pPr marL="285750" indent="-285750">
              <a:buFont typeface="Arial"/>
              <a:buChar char="•"/>
            </a:pPr>
            <a:r>
              <a:rPr lang="en-US" sz="2000" dirty="0"/>
              <a:t>For the </a:t>
            </a:r>
            <a:r>
              <a:rPr lang="en-US" sz="2000" dirty="0" smtClean="0"/>
              <a:t>National and International Levels, </a:t>
            </a:r>
            <a:r>
              <a:rPr lang="en-US" sz="2000" dirty="0"/>
              <a:t>the presentation will be judged on content (inclusion of elements identified) and how well the content is communicated to the audience.</a:t>
            </a:r>
          </a:p>
          <a:p>
            <a:r>
              <a:rPr lang="en-US" sz="2000" dirty="0"/>
              <a:t> </a:t>
            </a:r>
          </a:p>
          <a:p>
            <a:endParaRPr lang="en-US" dirty="0"/>
          </a:p>
        </p:txBody>
      </p:sp>
    </p:spTree>
    <p:extLst>
      <p:ext uri="{BB962C8B-B14F-4D97-AF65-F5344CB8AC3E}">
        <p14:creationId xmlns:p14="http://schemas.microsoft.com/office/powerpoint/2010/main" val="26631543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990600"/>
            <a:ext cx="8001000" cy="5109091"/>
          </a:xfrm>
          <a:prstGeom prst="rect">
            <a:avLst/>
          </a:prstGeom>
          <a:noFill/>
        </p:spPr>
        <p:txBody>
          <a:bodyPr wrap="square" rtlCol="0">
            <a:spAutoFit/>
          </a:bodyPr>
          <a:lstStyle/>
          <a:p>
            <a:pPr algn="ctr"/>
            <a:r>
              <a:rPr lang="en-US" sz="2400" b="1" dirty="0"/>
              <a:t>Team </a:t>
            </a:r>
            <a:r>
              <a:rPr lang="en-US" sz="2400" b="1" dirty="0" smtClean="0"/>
              <a:t>PowerPoint</a:t>
            </a:r>
            <a:r>
              <a:rPr lang="en-US" sz="2400" b="1" dirty="0" smtClean="0"/>
              <a:t> </a:t>
            </a:r>
            <a:r>
              <a:rPr lang="en-US" sz="2400" b="1" dirty="0" smtClean="0"/>
              <a:t>Presentations Continued</a:t>
            </a:r>
          </a:p>
          <a:p>
            <a:pPr algn="ctr"/>
            <a:endParaRPr lang="en-US" sz="2400" b="1" dirty="0"/>
          </a:p>
          <a:p>
            <a:pPr marL="285750" indent="-285750">
              <a:buFont typeface="Arial"/>
              <a:buChar char="•"/>
            </a:pPr>
            <a:r>
              <a:rPr lang="en-US" sz="2000" dirty="0"/>
              <a:t>The best national teams will have the opportunity </a:t>
            </a:r>
            <a:r>
              <a:rPr lang="en-US" sz="2000" dirty="0" smtClean="0"/>
              <a:t>to compete </a:t>
            </a:r>
            <a:r>
              <a:rPr lang="en-US" sz="2000" dirty="0"/>
              <a:t>for the </a:t>
            </a:r>
            <a:r>
              <a:rPr lang="en-US" sz="2000" dirty="0" smtClean="0"/>
              <a:t>National/International Levels.</a:t>
            </a:r>
          </a:p>
          <a:p>
            <a:pPr marL="285750" indent="-285750">
              <a:buFont typeface="Arial"/>
              <a:buChar char="•"/>
            </a:pPr>
            <a:endParaRPr lang="en-US" sz="2000" dirty="0" smtClean="0"/>
          </a:p>
          <a:p>
            <a:pPr marL="285750" indent="-285750">
              <a:buFont typeface="Arial"/>
              <a:buChar char="•"/>
            </a:pPr>
            <a:r>
              <a:rPr lang="en-US" sz="2000" dirty="0" smtClean="0"/>
              <a:t>Design </a:t>
            </a:r>
            <a:r>
              <a:rPr lang="en-US" sz="2000" dirty="0"/>
              <a:t>Presentations at the </a:t>
            </a:r>
            <a:r>
              <a:rPr lang="en-US" sz="2000" dirty="0" smtClean="0"/>
              <a:t>National/International Levels</a:t>
            </a:r>
            <a:r>
              <a:rPr lang="en-US" sz="2000" b="1" dirty="0" smtClean="0"/>
              <a:t> </a:t>
            </a:r>
            <a:r>
              <a:rPr lang="en-US" sz="2000" dirty="0"/>
              <a:t>are required </a:t>
            </a:r>
            <a:r>
              <a:rPr lang="en-US" sz="2000" dirty="0" smtClean="0"/>
              <a:t>for </a:t>
            </a:r>
            <a:r>
              <a:rPr lang="en-US" sz="2000" dirty="0"/>
              <a:t>all teams </a:t>
            </a:r>
            <a:r>
              <a:rPr lang="en-US" sz="2000" dirty="0" smtClean="0"/>
              <a:t>competing. </a:t>
            </a:r>
            <a:endParaRPr lang="en-US" sz="2000" dirty="0"/>
          </a:p>
          <a:p>
            <a:r>
              <a:rPr lang="en-US" sz="2000" dirty="0"/>
              <a:t> </a:t>
            </a:r>
          </a:p>
          <a:p>
            <a:pPr marL="285750" indent="-285750">
              <a:buFont typeface="Arial"/>
              <a:buChar char="•"/>
            </a:pPr>
            <a:r>
              <a:rPr lang="en-US" sz="2000" dirty="0"/>
              <a:t>Teams are required to prepare a 15-minute presentation in </a:t>
            </a:r>
            <a:r>
              <a:rPr lang="en-US" sz="2000" dirty="0" smtClean="0"/>
              <a:t>Microsoft PowerPoint </a:t>
            </a:r>
            <a:r>
              <a:rPr lang="en-US" sz="2000" dirty="0"/>
              <a:t>format. Presentations will be made to the Challenge Judges.  </a:t>
            </a:r>
          </a:p>
          <a:p>
            <a:r>
              <a:rPr lang="en-US" sz="2000" dirty="0"/>
              <a:t> </a:t>
            </a:r>
          </a:p>
          <a:p>
            <a:pPr marL="285750" indent="-285750">
              <a:buFont typeface="Arial"/>
              <a:buChar char="•"/>
            </a:pPr>
            <a:r>
              <a:rPr lang="en-US" sz="2000" dirty="0" smtClean="0"/>
              <a:t>The top teams’ presentation will be reviewed by a panel of  </a:t>
            </a:r>
            <a:r>
              <a:rPr lang="en-US" sz="2000" dirty="0"/>
              <a:t>Blue </a:t>
            </a:r>
            <a:r>
              <a:rPr lang="en-US" sz="2000" dirty="0" smtClean="0"/>
              <a:t>Ribbon Judges. This is the same presentation given before the Challenge Judges. </a:t>
            </a:r>
            <a:endParaRPr lang="en-US" sz="2000" dirty="0"/>
          </a:p>
          <a:p>
            <a:r>
              <a:rPr lang="en-US" sz="2000" dirty="0"/>
              <a:t> </a:t>
            </a:r>
          </a:p>
          <a:p>
            <a:r>
              <a:rPr lang="en-US" sz="2000" b="1" dirty="0" smtClean="0"/>
              <a:t> </a:t>
            </a:r>
            <a:endParaRPr lang="en-US" sz="2000" dirty="0"/>
          </a:p>
          <a:p>
            <a:endParaRPr lang="en-US" dirty="0"/>
          </a:p>
        </p:txBody>
      </p:sp>
    </p:spTree>
    <p:extLst>
      <p:ext uri="{BB962C8B-B14F-4D97-AF65-F5344CB8AC3E}">
        <p14:creationId xmlns:p14="http://schemas.microsoft.com/office/powerpoint/2010/main" val="20139558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990600"/>
            <a:ext cx="7924800" cy="5386090"/>
          </a:xfrm>
          <a:prstGeom prst="rect">
            <a:avLst/>
          </a:prstGeom>
          <a:noFill/>
        </p:spPr>
        <p:txBody>
          <a:bodyPr wrap="square" rtlCol="0">
            <a:spAutoFit/>
          </a:bodyPr>
          <a:lstStyle/>
          <a:p>
            <a:pPr algn="ctr"/>
            <a:r>
              <a:rPr lang="en-US" sz="2400" b="1" dirty="0"/>
              <a:t>Merit Awards</a:t>
            </a:r>
          </a:p>
          <a:p>
            <a:r>
              <a:rPr lang="en-US" sz="2000" dirty="0"/>
              <a:t>Special RWDC Merit Awards will be given at </a:t>
            </a:r>
            <a:r>
              <a:rPr lang="en-US" sz="2000" dirty="0" smtClean="0"/>
              <a:t>the Final Event. </a:t>
            </a:r>
            <a:r>
              <a:rPr lang="en-US" sz="2000" dirty="0"/>
              <a:t>Merit awards will </a:t>
            </a:r>
            <a:r>
              <a:rPr lang="en-US" sz="2000" dirty="0" smtClean="0"/>
              <a:t>be granted </a:t>
            </a:r>
            <a:r>
              <a:rPr lang="en-US" sz="2000" dirty="0"/>
              <a:t>at judges’ discretion to teams that do not place in the top three, but are top performers overall</a:t>
            </a:r>
            <a:r>
              <a:rPr lang="en-US" sz="2000" dirty="0" smtClean="0"/>
              <a:t>.</a:t>
            </a:r>
          </a:p>
          <a:p>
            <a:endParaRPr lang="en-US" sz="2000" dirty="0"/>
          </a:p>
          <a:p>
            <a:r>
              <a:rPr lang="en-US" sz="2000" dirty="0"/>
              <a:t>Only one merit award will be granted per team. Awards will be based on the </a:t>
            </a:r>
            <a:r>
              <a:rPr lang="en-US" sz="2000" dirty="0" smtClean="0"/>
              <a:t>teams’ </a:t>
            </a:r>
            <a:r>
              <a:rPr lang="en-US" sz="2000" i="1" dirty="0" smtClean="0"/>
              <a:t>PowerPoint presentations </a:t>
            </a:r>
            <a:r>
              <a:rPr lang="en-US" sz="2000" dirty="0" smtClean="0"/>
              <a:t>and </a:t>
            </a:r>
            <a:r>
              <a:rPr lang="en-US" sz="2000" i="1" dirty="0" smtClean="0"/>
              <a:t>Engineering </a:t>
            </a:r>
            <a:r>
              <a:rPr lang="en-US" sz="2000" i="1" dirty="0"/>
              <a:t>Design Notebooks</a:t>
            </a:r>
            <a:r>
              <a:rPr lang="en-US" sz="2000" dirty="0" smtClean="0"/>
              <a:t>.</a:t>
            </a:r>
          </a:p>
          <a:p>
            <a:endParaRPr lang="en-US" sz="2000" dirty="0"/>
          </a:p>
          <a:p>
            <a:pPr marL="342900" lvl="0" indent="-342900">
              <a:buFont typeface="Arial"/>
              <a:buChar char="•"/>
            </a:pPr>
            <a:r>
              <a:rPr lang="en-US" sz="2000" dirty="0"/>
              <a:t>Innovation </a:t>
            </a:r>
          </a:p>
          <a:p>
            <a:pPr marL="342900" lvl="0" indent="-342900">
              <a:buFont typeface="Arial"/>
              <a:buChar char="•"/>
            </a:pPr>
            <a:r>
              <a:rPr lang="en-US" sz="2000" dirty="0"/>
              <a:t>Design Viability</a:t>
            </a:r>
          </a:p>
          <a:p>
            <a:pPr marL="342900" lvl="0" indent="-342900">
              <a:buFont typeface="Arial"/>
              <a:buChar char="•"/>
            </a:pPr>
            <a:r>
              <a:rPr lang="en-US" sz="2000" dirty="0"/>
              <a:t>Team Work and Collaboration</a:t>
            </a:r>
          </a:p>
          <a:p>
            <a:pPr marL="342900" lvl="0" indent="-342900">
              <a:buFont typeface="Arial"/>
              <a:buChar char="•"/>
            </a:pPr>
            <a:r>
              <a:rPr lang="en-US" sz="2000" dirty="0"/>
              <a:t>Effective Mentor Collaboration</a:t>
            </a:r>
          </a:p>
          <a:p>
            <a:pPr marL="342900" lvl="0" indent="-342900">
              <a:buFont typeface="Arial"/>
              <a:buChar char="•"/>
            </a:pPr>
            <a:r>
              <a:rPr lang="en-US" sz="2000" dirty="0"/>
              <a:t>STEM Interest Impact</a:t>
            </a:r>
          </a:p>
          <a:p>
            <a:pPr marL="342900" lvl="0" indent="-342900">
              <a:buFont typeface="Arial"/>
              <a:buChar char="•"/>
            </a:pPr>
            <a:r>
              <a:rPr lang="en-US" sz="2000" dirty="0"/>
              <a:t>Most Creative</a:t>
            </a:r>
          </a:p>
          <a:p>
            <a:pPr marL="342900" lvl="0" indent="-342900">
              <a:buFont typeface="Arial"/>
              <a:buChar char="•"/>
            </a:pPr>
            <a:r>
              <a:rPr lang="en-US" sz="2000" dirty="0"/>
              <a:t>Against All Odds</a:t>
            </a:r>
          </a:p>
          <a:p>
            <a:pPr marL="342900" lvl="0" indent="-342900">
              <a:buFont typeface="Arial"/>
              <a:buChar char="•"/>
            </a:pPr>
            <a:r>
              <a:rPr lang="en-US" sz="2000" dirty="0"/>
              <a:t>Best Business Case</a:t>
            </a:r>
          </a:p>
          <a:p>
            <a:pPr marL="342900" lvl="0" indent="-342900">
              <a:buFont typeface="Arial"/>
              <a:buChar char="•"/>
            </a:pPr>
            <a:r>
              <a:rPr lang="en-US" sz="2000" dirty="0" smtClean="0"/>
              <a:t>Judges </a:t>
            </a:r>
            <a:r>
              <a:rPr lang="en-US" sz="2000" dirty="0"/>
              <a:t>Award</a:t>
            </a:r>
          </a:p>
        </p:txBody>
      </p:sp>
      <p:pic>
        <p:nvPicPr>
          <p:cNvPr id="2" name="Picture 1"/>
          <p:cNvPicPr>
            <a:picLocks noChangeAspect="1"/>
          </p:cNvPicPr>
          <p:nvPr/>
        </p:nvPicPr>
        <p:blipFill>
          <a:blip r:embed="rId2"/>
          <a:stretch>
            <a:fillRect/>
          </a:stretch>
        </p:blipFill>
        <p:spPr>
          <a:xfrm>
            <a:off x="4886158" y="3638884"/>
            <a:ext cx="4267200" cy="3200400"/>
          </a:xfrm>
          <a:prstGeom prst="rect">
            <a:avLst/>
          </a:prstGeom>
        </p:spPr>
      </p:pic>
    </p:spTree>
    <p:extLst>
      <p:ext uri="{BB962C8B-B14F-4D97-AF65-F5344CB8AC3E}">
        <p14:creationId xmlns:p14="http://schemas.microsoft.com/office/powerpoint/2010/main" val="1962129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914400"/>
            <a:ext cx="8458200" cy="5201424"/>
          </a:xfrm>
          <a:prstGeom prst="rect">
            <a:avLst/>
          </a:prstGeom>
          <a:noFill/>
        </p:spPr>
        <p:txBody>
          <a:bodyPr wrap="square" rtlCol="0">
            <a:spAutoFit/>
          </a:bodyPr>
          <a:lstStyle/>
          <a:p>
            <a:pPr algn="ctr"/>
            <a:r>
              <a:rPr lang="en-US" sz="2400" b="1" dirty="0"/>
              <a:t>Scoring</a:t>
            </a:r>
            <a:endParaRPr lang="en-US" sz="2400" dirty="0"/>
          </a:p>
          <a:p>
            <a:r>
              <a:rPr lang="en-US" dirty="0"/>
              <a:t> </a:t>
            </a:r>
          </a:p>
          <a:p>
            <a:pPr marL="285750" indent="-285750">
              <a:buFont typeface="Arial"/>
              <a:buChar char="•"/>
            </a:pPr>
            <a:r>
              <a:rPr lang="en-US" i="1" dirty="0"/>
              <a:t>Engineering Design Notebook </a:t>
            </a:r>
            <a:r>
              <a:rPr lang="en-US" dirty="0"/>
              <a:t>will be scored by a team of professional engineers to evaluate the quality of your design submission using the </a:t>
            </a:r>
            <a:r>
              <a:rPr lang="en-US" i="1" dirty="0"/>
              <a:t>RWDC Scoring Rubric</a:t>
            </a:r>
            <a:r>
              <a:rPr lang="en-US" dirty="0"/>
              <a:t>. </a:t>
            </a:r>
          </a:p>
          <a:p>
            <a:pPr marL="285750" indent="-285750">
              <a:buFont typeface="Arial"/>
              <a:buChar char="•"/>
            </a:pPr>
            <a:endParaRPr lang="en-US" dirty="0"/>
          </a:p>
          <a:p>
            <a:pPr marL="285750" indent="-285750">
              <a:buFont typeface="Arial"/>
              <a:buChar char="•"/>
            </a:pPr>
            <a:r>
              <a:rPr lang="en-US" i="1" dirty="0"/>
              <a:t>Engineering Design Notebook </a:t>
            </a:r>
            <a:r>
              <a:rPr lang="en-US" dirty="0"/>
              <a:t>submissions are limited to 80 pages and are to follow the paragraph order of the </a:t>
            </a:r>
            <a:r>
              <a:rPr lang="en-US" i="1" dirty="0"/>
              <a:t>RWDC Scoring Rubric</a:t>
            </a:r>
            <a:r>
              <a:rPr lang="en-US" dirty="0"/>
              <a:t>.  </a:t>
            </a:r>
          </a:p>
          <a:p>
            <a:r>
              <a:rPr lang="en-US" dirty="0"/>
              <a:t> </a:t>
            </a:r>
          </a:p>
          <a:p>
            <a:pPr marL="285750" indent="-285750">
              <a:buFont typeface="Arial"/>
              <a:buChar char="•"/>
            </a:pPr>
            <a:r>
              <a:rPr lang="en-US" dirty="0"/>
              <a:t>Teams can lose </a:t>
            </a:r>
            <a:r>
              <a:rPr lang="en-US" dirty="0" smtClean="0"/>
              <a:t>points </a:t>
            </a:r>
            <a:r>
              <a:rPr lang="en-US" dirty="0"/>
              <a:t>if their </a:t>
            </a:r>
            <a:r>
              <a:rPr lang="en-US" i="1" dirty="0" smtClean="0"/>
              <a:t>Engineering Design Notebook </a:t>
            </a:r>
            <a:r>
              <a:rPr lang="en-US" dirty="0"/>
              <a:t>is more than 80 pages or if their </a:t>
            </a:r>
            <a:r>
              <a:rPr lang="en-US" i="1" dirty="0" smtClean="0"/>
              <a:t>Engineering Design </a:t>
            </a:r>
            <a:r>
              <a:rPr lang="en-US" i="1" dirty="0"/>
              <a:t>Notebook </a:t>
            </a:r>
            <a:r>
              <a:rPr lang="en-US" dirty="0"/>
              <a:t>does not follow the </a:t>
            </a:r>
            <a:r>
              <a:rPr lang="en-US" i="1" dirty="0"/>
              <a:t>Scoring Rubric </a:t>
            </a:r>
            <a:r>
              <a:rPr lang="en-US" dirty="0"/>
              <a:t>paragraph order.   </a:t>
            </a:r>
          </a:p>
          <a:p>
            <a:r>
              <a:rPr lang="en-US" dirty="0"/>
              <a:t> </a:t>
            </a:r>
          </a:p>
          <a:p>
            <a:pPr marL="285750" indent="-285750">
              <a:buFont typeface="Arial"/>
              <a:buChar char="•"/>
            </a:pPr>
            <a:r>
              <a:rPr lang="en-US" dirty="0"/>
              <a:t>Scoring for the </a:t>
            </a:r>
            <a:r>
              <a:rPr lang="en-US" dirty="0" smtClean="0"/>
              <a:t>National/International </a:t>
            </a:r>
            <a:r>
              <a:rPr lang="en-US" dirty="0"/>
              <a:t>Challenge will be weighted </a:t>
            </a:r>
            <a:r>
              <a:rPr lang="en-US" dirty="0" smtClean="0"/>
              <a:t>70% </a:t>
            </a:r>
            <a:r>
              <a:rPr lang="en-US" dirty="0"/>
              <a:t>on the </a:t>
            </a:r>
            <a:r>
              <a:rPr lang="en-US" i="1" dirty="0" smtClean="0"/>
              <a:t>Engineering Design </a:t>
            </a:r>
            <a:r>
              <a:rPr lang="en-US" i="1" dirty="0"/>
              <a:t>Notebook</a:t>
            </a:r>
            <a:r>
              <a:rPr lang="en-US" dirty="0"/>
              <a:t> </a:t>
            </a:r>
            <a:r>
              <a:rPr lang="en-US" dirty="0" smtClean="0"/>
              <a:t>submission</a:t>
            </a:r>
            <a:r>
              <a:rPr lang="en-US" dirty="0"/>
              <a:t> </a:t>
            </a:r>
            <a:r>
              <a:rPr lang="en-US" dirty="0" smtClean="0"/>
              <a:t>and </a:t>
            </a:r>
            <a:r>
              <a:rPr lang="en-US" dirty="0"/>
              <a:t>30% </a:t>
            </a:r>
            <a:r>
              <a:rPr lang="en-US" dirty="0" smtClean="0"/>
              <a:t>PowerPoint presentation </a:t>
            </a:r>
            <a:r>
              <a:rPr lang="en-US" dirty="0"/>
              <a:t>at the </a:t>
            </a:r>
            <a:r>
              <a:rPr lang="en-US" dirty="0" smtClean="0"/>
              <a:t>National/International </a:t>
            </a:r>
            <a:r>
              <a:rPr lang="en-US" dirty="0"/>
              <a:t>Event.  </a:t>
            </a:r>
            <a:endParaRPr lang="en-US" dirty="0" smtClean="0"/>
          </a:p>
          <a:p>
            <a:endParaRPr lang="en-US" dirty="0" smtClean="0"/>
          </a:p>
          <a:p>
            <a:pPr marL="285750" indent="-285750">
              <a:buFont typeface="Arial"/>
              <a:buChar char="•"/>
            </a:pPr>
            <a:r>
              <a:rPr lang="en-US" dirty="0" smtClean="0"/>
              <a:t>Scoring for the International Level will be based </a:t>
            </a:r>
            <a:r>
              <a:rPr lang="en-US" dirty="0" smtClean="0"/>
              <a:t>only on </a:t>
            </a:r>
            <a:r>
              <a:rPr lang="en-US" dirty="0" smtClean="0"/>
              <a:t>the top teams’ presentation.</a:t>
            </a:r>
            <a:endParaRPr lang="en-US" dirty="0"/>
          </a:p>
          <a:p>
            <a:r>
              <a:rPr lang="en-US" sz="2000" dirty="0"/>
              <a:t> </a:t>
            </a:r>
          </a:p>
        </p:txBody>
      </p:sp>
    </p:spTree>
    <p:extLst>
      <p:ext uri="{BB962C8B-B14F-4D97-AF65-F5344CB8AC3E}">
        <p14:creationId xmlns:p14="http://schemas.microsoft.com/office/powerpoint/2010/main" val="38666739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914400"/>
            <a:ext cx="8458200" cy="4062651"/>
          </a:xfrm>
          <a:prstGeom prst="rect">
            <a:avLst/>
          </a:prstGeom>
          <a:noFill/>
        </p:spPr>
        <p:txBody>
          <a:bodyPr wrap="square" rtlCol="0">
            <a:spAutoFit/>
          </a:bodyPr>
          <a:lstStyle/>
          <a:p>
            <a:pPr algn="ctr"/>
            <a:r>
              <a:rPr lang="en-US" sz="2400" b="1" dirty="0" smtClean="0"/>
              <a:t>Scoring Continued</a:t>
            </a:r>
          </a:p>
          <a:p>
            <a:pPr algn="ctr"/>
            <a:endParaRPr lang="en-US" sz="2400" b="1" dirty="0"/>
          </a:p>
          <a:p>
            <a:pPr marL="285750" indent="-285750">
              <a:buFont typeface="Arial"/>
              <a:buChar char="•"/>
            </a:pPr>
            <a:r>
              <a:rPr lang="en-US" dirty="0"/>
              <a:t>Technical merit scores will be based on the relative strength of teams’ </a:t>
            </a:r>
            <a:r>
              <a:rPr lang="en-US" dirty="0" smtClean="0"/>
              <a:t>design, </a:t>
            </a:r>
            <a:r>
              <a:rPr lang="en-US" dirty="0"/>
              <a:t>the Technical Judge’s verification of analysis results, and the design viability of the final design.  </a:t>
            </a:r>
          </a:p>
          <a:p>
            <a:r>
              <a:rPr lang="en-US" dirty="0"/>
              <a:t> </a:t>
            </a:r>
          </a:p>
          <a:p>
            <a:pPr marL="285750" indent="-285750">
              <a:buFont typeface="Arial"/>
              <a:buChar char="•"/>
            </a:pPr>
            <a:r>
              <a:rPr lang="en-US" dirty="0"/>
              <a:t>Judges will be briefed before scoring to improve the consistency in their evaluations. </a:t>
            </a:r>
          </a:p>
          <a:p>
            <a:r>
              <a:rPr lang="en-US" dirty="0"/>
              <a:t> </a:t>
            </a:r>
          </a:p>
          <a:p>
            <a:pPr marL="285750" indent="-285750">
              <a:buFont typeface="Arial"/>
              <a:buChar char="•"/>
            </a:pPr>
            <a:r>
              <a:rPr lang="en-US" dirty="0"/>
              <a:t>Both Challenge Judges (scoring the presentations), and Technical Judges (scoring the Design Notebooks) will weigh in to select Merit Awards. Merit Awards will go to top teams, with </a:t>
            </a:r>
            <a:r>
              <a:rPr lang="en-US" dirty="0" smtClean="0"/>
              <a:t>only one team </a:t>
            </a:r>
            <a:r>
              <a:rPr lang="en-US" dirty="0"/>
              <a:t>eligible for one award.</a:t>
            </a:r>
          </a:p>
          <a:p>
            <a:endParaRPr lang="en-US" sz="2400" dirty="0"/>
          </a:p>
          <a:p>
            <a:pPr algn="ctr"/>
            <a:endParaRPr lang="en-US" sz="2400" b="1" dirty="0"/>
          </a:p>
        </p:txBody>
      </p:sp>
    </p:spTree>
    <p:extLst>
      <p:ext uri="{BB962C8B-B14F-4D97-AF65-F5344CB8AC3E}">
        <p14:creationId xmlns:p14="http://schemas.microsoft.com/office/powerpoint/2010/main" val="36862221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295400"/>
            <a:ext cx="5410200" cy="2031325"/>
          </a:xfrm>
          <a:prstGeom prst="rect">
            <a:avLst/>
          </a:prstGeom>
          <a:noFill/>
        </p:spPr>
        <p:txBody>
          <a:bodyPr wrap="square" rtlCol="0">
            <a:spAutoFit/>
          </a:bodyPr>
          <a:lstStyle/>
          <a:p>
            <a:r>
              <a:rPr lang="en-US" b="1" dirty="0" smtClean="0"/>
              <a:t>Materials to use for the Engineering Design Notebook</a:t>
            </a:r>
          </a:p>
          <a:p>
            <a:endParaRPr lang="en-US" b="1" dirty="0"/>
          </a:p>
          <a:p>
            <a:pPr marL="285750" indent="-285750">
              <a:buFont typeface="Arial"/>
              <a:buChar char="•"/>
            </a:pPr>
            <a:r>
              <a:rPr lang="en-US" dirty="0" smtClean="0"/>
              <a:t>Template</a:t>
            </a:r>
          </a:p>
          <a:p>
            <a:endParaRPr lang="en-US" dirty="0" smtClean="0"/>
          </a:p>
          <a:p>
            <a:pPr marL="285750" indent="-285750">
              <a:buFont typeface="Arial"/>
              <a:buChar char="•"/>
            </a:pPr>
            <a:r>
              <a:rPr lang="en-US" dirty="0" smtClean="0"/>
              <a:t>RWDC Scoring Rubric</a:t>
            </a:r>
          </a:p>
          <a:p>
            <a:pPr marL="285750" indent="-285750">
              <a:buFont typeface="Arial"/>
              <a:buChar char="•"/>
            </a:pPr>
            <a:endParaRPr lang="en-US" dirty="0" smtClean="0"/>
          </a:p>
          <a:p>
            <a:pPr marL="285750" indent="-285750">
              <a:buFont typeface="Arial"/>
              <a:buChar char="•"/>
            </a:pPr>
            <a:r>
              <a:rPr lang="en-US" dirty="0" smtClean="0"/>
              <a:t>RWDC  Student, Coaches, Mentors’ Guide</a:t>
            </a:r>
            <a:endParaRPr lang="en-US" dirty="0"/>
          </a:p>
        </p:txBody>
      </p:sp>
    </p:spTree>
    <p:extLst>
      <p:ext uri="{BB962C8B-B14F-4D97-AF65-F5344CB8AC3E}">
        <p14:creationId xmlns:p14="http://schemas.microsoft.com/office/powerpoint/2010/main" val="39053090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1295400"/>
            <a:ext cx="5029200" cy="400110"/>
          </a:xfrm>
          <a:prstGeom prst="rect">
            <a:avLst/>
          </a:prstGeom>
          <a:noFill/>
        </p:spPr>
        <p:txBody>
          <a:bodyPr wrap="square" rtlCol="0">
            <a:spAutoFit/>
          </a:bodyPr>
          <a:lstStyle/>
          <a:p>
            <a:r>
              <a:rPr lang="en-US" sz="2000" b="1" dirty="0" smtClean="0"/>
              <a:t>Formatting the Engineering Design Notebook</a:t>
            </a:r>
            <a:endParaRPr lang="en-US" sz="2000" b="1" dirty="0"/>
          </a:p>
        </p:txBody>
      </p:sp>
      <p:sp>
        <p:nvSpPr>
          <p:cNvPr id="5" name="TextBox 4"/>
          <p:cNvSpPr txBox="1"/>
          <p:nvPr/>
        </p:nvSpPr>
        <p:spPr>
          <a:xfrm>
            <a:off x="1219200" y="1752600"/>
            <a:ext cx="6705600" cy="5909311"/>
          </a:xfrm>
          <a:prstGeom prst="rect">
            <a:avLst/>
          </a:prstGeom>
          <a:noFill/>
        </p:spPr>
        <p:txBody>
          <a:bodyPr wrap="square" rtlCol="0">
            <a:spAutoFit/>
          </a:bodyPr>
          <a:lstStyle/>
          <a:p>
            <a:r>
              <a:rPr lang="en-US" dirty="0" smtClean="0"/>
              <a:t>The </a:t>
            </a:r>
            <a:r>
              <a:rPr lang="en-US" b="1" dirty="0" smtClean="0"/>
              <a:t>Template</a:t>
            </a:r>
            <a:r>
              <a:rPr lang="en-US" dirty="0" smtClean="0"/>
              <a:t> Provides the following format for the </a:t>
            </a:r>
            <a:r>
              <a:rPr lang="en-US" b="1" dirty="0" smtClean="0"/>
              <a:t>Engineering Design Notebook:</a:t>
            </a:r>
          </a:p>
          <a:p>
            <a:endParaRPr lang="en-US" dirty="0"/>
          </a:p>
          <a:p>
            <a:pPr marL="285750" indent="-285750">
              <a:buFont typeface="Arial"/>
              <a:buChar char="•"/>
            </a:pPr>
            <a:r>
              <a:rPr lang="en-US" dirty="0" smtClean="0"/>
              <a:t>Title page</a:t>
            </a:r>
          </a:p>
          <a:p>
            <a:pPr marL="285750" indent="-285750">
              <a:buFont typeface="Arial"/>
              <a:buChar char="•"/>
            </a:pPr>
            <a:r>
              <a:rPr lang="en-US" dirty="0" smtClean="0"/>
              <a:t>Table of Contents</a:t>
            </a:r>
          </a:p>
          <a:p>
            <a:pPr marL="285750" indent="-285750">
              <a:buFont typeface="Arial"/>
              <a:buChar char="•"/>
            </a:pPr>
            <a:r>
              <a:rPr lang="en-US" dirty="0" smtClean="0"/>
              <a:t>List of Figures</a:t>
            </a:r>
          </a:p>
          <a:p>
            <a:pPr marL="285750" indent="-285750">
              <a:buFont typeface="Arial"/>
              <a:buChar char="•"/>
            </a:pPr>
            <a:r>
              <a:rPr lang="en-US" dirty="0" smtClean="0"/>
              <a:t>List of Tables</a:t>
            </a:r>
          </a:p>
          <a:p>
            <a:pPr marL="285750" indent="-285750">
              <a:buFont typeface="Arial"/>
              <a:buChar char="•"/>
            </a:pPr>
            <a:r>
              <a:rPr lang="en-US" dirty="0" smtClean="0"/>
              <a:t>Executive Summary</a:t>
            </a:r>
          </a:p>
          <a:p>
            <a:pPr marL="285750" indent="-285750">
              <a:buFont typeface="Arial"/>
              <a:buChar char="•"/>
            </a:pPr>
            <a:r>
              <a:rPr lang="en-US" dirty="0" smtClean="0"/>
              <a:t>Specification Sheet</a:t>
            </a:r>
          </a:p>
          <a:p>
            <a:r>
              <a:rPr lang="en-US" dirty="0" smtClean="0"/>
              <a:t>1. Team Engagement</a:t>
            </a:r>
          </a:p>
          <a:p>
            <a:r>
              <a:rPr lang="en-US" dirty="0" smtClean="0"/>
              <a:t>2. Systems Design</a:t>
            </a:r>
          </a:p>
          <a:p>
            <a:r>
              <a:rPr lang="en-US" dirty="0" smtClean="0"/>
              <a:t>3. Missions</a:t>
            </a:r>
          </a:p>
          <a:p>
            <a:r>
              <a:rPr lang="en-US" dirty="0" smtClean="0"/>
              <a:t>4. Business Case</a:t>
            </a:r>
          </a:p>
          <a:p>
            <a:r>
              <a:rPr lang="en-US" dirty="0" smtClean="0"/>
              <a:t>5. Public Affairs/Communications Plan</a:t>
            </a:r>
          </a:p>
          <a:p>
            <a:r>
              <a:rPr lang="en-US" dirty="0"/>
              <a:t>6</a:t>
            </a:r>
            <a:r>
              <a:rPr lang="en-US" dirty="0" smtClean="0"/>
              <a:t>. Conclusion</a:t>
            </a:r>
          </a:p>
          <a:p>
            <a:r>
              <a:rPr lang="en-US" dirty="0" smtClean="0"/>
              <a:t>7. References and Citations</a:t>
            </a:r>
          </a:p>
          <a:p>
            <a:r>
              <a:rPr lang="en-US" dirty="0" smtClean="0"/>
              <a:t>8. Writing/Format</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0050003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14400"/>
            <a:ext cx="8229600" cy="5909311"/>
          </a:xfrm>
          <a:prstGeom prst="rect">
            <a:avLst/>
          </a:prstGeom>
          <a:noFill/>
        </p:spPr>
        <p:txBody>
          <a:bodyPr wrap="square" rtlCol="0">
            <a:spAutoFit/>
          </a:bodyPr>
          <a:lstStyle/>
          <a:p>
            <a:pPr algn="ctr"/>
            <a:r>
              <a:rPr lang="en-US" b="1" dirty="0" smtClean="0"/>
              <a:t>RWDC Engineering Design Notebook Title Page</a:t>
            </a:r>
            <a:endParaRPr lang="en-US" b="1" dirty="0"/>
          </a:p>
          <a:p>
            <a:r>
              <a:rPr lang="en-US" b="1" dirty="0" smtClean="0"/>
              <a:t>Design Name</a:t>
            </a:r>
          </a:p>
          <a:p>
            <a:endParaRPr lang="en-US" dirty="0"/>
          </a:p>
          <a:p>
            <a:r>
              <a:rPr lang="en-US" b="1" dirty="0" smtClean="0"/>
              <a:t>Submitted </a:t>
            </a:r>
            <a:r>
              <a:rPr lang="en-US" b="1" dirty="0"/>
              <a:t>in Response to the Real World Design </a:t>
            </a:r>
            <a:r>
              <a:rPr lang="en-US" b="1" dirty="0" smtClean="0"/>
              <a:t>Challenge</a:t>
            </a:r>
          </a:p>
          <a:p>
            <a:endParaRPr lang="en-US" dirty="0"/>
          </a:p>
          <a:p>
            <a:r>
              <a:rPr lang="en-US" dirty="0" smtClean="0"/>
              <a:t>Submitted </a:t>
            </a:r>
            <a:r>
              <a:rPr lang="en-US" dirty="0"/>
              <a:t>by</a:t>
            </a:r>
          </a:p>
          <a:p>
            <a:r>
              <a:rPr lang="en-US" b="1" dirty="0" smtClean="0"/>
              <a:t>Team </a:t>
            </a:r>
            <a:r>
              <a:rPr lang="en-US" b="1" dirty="0"/>
              <a:t>Name</a:t>
            </a:r>
            <a:endParaRPr lang="en-US" dirty="0"/>
          </a:p>
          <a:p>
            <a:r>
              <a:rPr lang="en-US" dirty="0" smtClean="0"/>
              <a:t>Team </a:t>
            </a:r>
            <a:r>
              <a:rPr lang="en-US" dirty="0"/>
              <a:t>Member Names</a:t>
            </a:r>
          </a:p>
          <a:p>
            <a:r>
              <a:rPr lang="en-US" dirty="0"/>
              <a:t>(list team members, with email addresses and phone numbers, and designate team leader)</a:t>
            </a:r>
          </a:p>
          <a:p>
            <a:endParaRPr lang="en-US" b="1" dirty="0" smtClean="0"/>
          </a:p>
          <a:p>
            <a:r>
              <a:rPr lang="en-US" b="1" dirty="0" smtClean="0"/>
              <a:t>School</a:t>
            </a:r>
            <a:r>
              <a:rPr lang="en-US" b="1" dirty="0"/>
              <a:t>/Organization Name</a:t>
            </a:r>
            <a:endParaRPr lang="en-US" dirty="0"/>
          </a:p>
          <a:p>
            <a:r>
              <a:rPr lang="en-US" b="1" dirty="0" smtClean="0"/>
              <a:t>Address</a:t>
            </a:r>
            <a:endParaRPr lang="en-US" dirty="0"/>
          </a:p>
          <a:p>
            <a:r>
              <a:rPr lang="en-US" dirty="0" smtClean="0"/>
              <a:t>Submission Date</a:t>
            </a:r>
            <a:endParaRPr lang="en-US" dirty="0"/>
          </a:p>
          <a:p>
            <a:endParaRPr lang="en-US" dirty="0" smtClean="0"/>
          </a:p>
          <a:p>
            <a:r>
              <a:rPr lang="en-US" dirty="0" smtClean="0"/>
              <a:t>Mentor</a:t>
            </a:r>
            <a:r>
              <a:rPr lang="en-US" dirty="0"/>
              <a:t>(s)/Advisor(s): Mentor Name</a:t>
            </a:r>
          </a:p>
          <a:p>
            <a:r>
              <a:rPr lang="en-US" dirty="0"/>
              <a:t>Mentor Contact </a:t>
            </a:r>
            <a:r>
              <a:rPr lang="en-US" dirty="0" smtClean="0"/>
              <a:t>Information </a:t>
            </a:r>
            <a:r>
              <a:rPr lang="en-US" dirty="0"/>
              <a:t>(Address, Phone, E-mail)</a:t>
            </a:r>
          </a:p>
          <a:p>
            <a:endParaRPr lang="en-US" b="1" dirty="0" smtClean="0"/>
          </a:p>
          <a:p>
            <a:r>
              <a:rPr lang="en-US" b="1" dirty="0" smtClean="0"/>
              <a:t>Team</a:t>
            </a:r>
            <a:r>
              <a:rPr lang="en-US" b="1" dirty="0"/>
              <a:t>/Coach Validating Signatures:</a:t>
            </a:r>
            <a:endParaRPr lang="en-US" dirty="0"/>
          </a:p>
          <a:p>
            <a:r>
              <a:rPr lang="en-US" dirty="0" smtClean="0"/>
              <a:t>Participating </a:t>
            </a:r>
            <a:r>
              <a:rPr lang="en-US" dirty="0"/>
              <a:t>students/team members completed Formative Surveys:</a:t>
            </a:r>
          </a:p>
          <a:p>
            <a:endParaRPr lang="en-US" dirty="0"/>
          </a:p>
        </p:txBody>
      </p:sp>
    </p:spTree>
    <p:extLst>
      <p:ext uri="{BB962C8B-B14F-4D97-AF65-F5344CB8AC3E}">
        <p14:creationId xmlns:p14="http://schemas.microsoft.com/office/powerpoint/2010/main" val="12513367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990600"/>
            <a:ext cx="5257800" cy="400110"/>
          </a:xfrm>
          <a:prstGeom prst="rect">
            <a:avLst/>
          </a:prstGeom>
          <a:noFill/>
        </p:spPr>
        <p:txBody>
          <a:bodyPr wrap="square" rtlCol="0">
            <a:spAutoFit/>
          </a:bodyPr>
          <a:lstStyle/>
          <a:p>
            <a:r>
              <a:rPr lang="en-US" sz="2000" b="1" dirty="0" smtClean="0"/>
              <a:t>Cover Page Continued</a:t>
            </a:r>
            <a:endParaRPr lang="en-US" sz="2000" b="1" dirty="0"/>
          </a:p>
        </p:txBody>
      </p:sp>
      <p:sp>
        <p:nvSpPr>
          <p:cNvPr id="5" name="TextBox 4"/>
          <p:cNvSpPr txBox="1"/>
          <p:nvPr/>
        </p:nvSpPr>
        <p:spPr>
          <a:xfrm>
            <a:off x="1219200" y="1600200"/>
            <a:ext cx="6477000" cy="2308324"/>
          </a:xfrm>
          <a:prstGeom prst="rect">
            <a:avLst/>
          </a:prstGeom>
          <a:noFill/>
        </p:spPr>
        <p:txBody>
          <a:bodyPr wrap="square" rtlCol="0">
            <a:spAutoFit/>
          </a:bodyPr>
          <a:lstStyle/>
          <a:p>
            <a:pPr marL="285750" indent="-285750">
              <a:buFont typeface="Arial"/>
              <a:buChar char="•"/>
            </a:pPr>
            <a:r>
              <a:rPr lang="en-US" dirty="0" smtClean="0"/>
              <a:t>An </a:t>
            </a:r>
            <a:r>
              <a:rPr lang="en-US" dirty="0"/>
              <a:t>electronic signature of the coach is </a:t>
            </a:r>
            <a:r>
              <a:rPr lang="en-US" dirty="0" smtClean="0"/>
              <a:t>expected.</a:t>
            </a:r>
            <a:r>
              <a:rPr lang="en-US" dirty="0"/>
              <a:t/>
            </a:r>
            <a:br>
              <a:rPr lang="en-US" dirty="0"/>
            </a:br>
            <a:endParaRPr lang="en-US" dirty="0"/>
          </a:p>
          <a:p>
            <a:pPr marL="285750" indent="-285750">
              <a:buFont typeface="Arial"/>
              <a:buChar char="•"/>
            </a:pPr>
            <a:r>
              <a:rPr lang="en-US" dirty="0" smtClean="0"/>
              <a:t>A </a:t>
            </a:r>
            <a:r>
              <a:rPr lang="en-US" dirty="0"/>
              <a:t>visual representation of the final design is required on cover </a:t>
            </a:r>
            <a:r>
              <a:rPr lang="en-US" dirty="0" smtClean="0"/>
              <a:t>page.</a:t>
            </a:r>
            <a:endParaRPr lang="en-US" dirty="0"/>
          </a:p>
          <a:p>
            <a:r>
              <a:rPr lang="en-US" dirty="0"/>
              <a:t> </a:t>
            </a:r>
          </a:p>
          <a:p>
            <a:pPr marL="285750" indent="-285750">
              <a:buFont typeface="Arial"/>
              <a:buChar char="•"/>
            </a:pPr>
            <a:r>
              <a:rPr lang="en-US" dirty="0" smtClean="0"/>
              <a:t>While </a:t>
            </a:r>
            <a:r>
              <a:rPr lang="en-US" dirty="0"/>
              <a:t>the template is provided for convenience as a Word document, it is highly recommended that the report is submitted as a PDF to ensure proper </a:t>
            </a:r>
            <a:r>
              <a:rPr lang="en-US" dirty="0" smtClean="0"/>
              <a:t>formatting. </a:t>
            </a:r>
            <a:endParaRPr lang="en-US" dirty="0"/>
          </a:p>
        </p:txBody>
      </p:sp>
    </p:spTree>
    <p:extLst>
      <p:ext uri="{BB962C8B-B14F-4D97-AF65-F5344CB8AC3E}">
        <p14:creationId xmlns:p14="http://schemas.microsoft.com/office/powerpoint/2010/main" val="25444774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2930</TotalTime>
  <Words>4052</Words>
  <Application>Microsoft Macintosh PowerPoint</Application>
  <PresentationFormat>On-screen Show (4:3)</PresentationFormat>
  <Paragraphs>412</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World Design Challenge:  The Nations Innovation Engine</dc:title>
  <dc:creator>Ralph</dc:creator>
  <cp:lastModifiedBy>Ralph Coppola</cp:lastModifiedBy>
  <cp:revision>280</cp:revision>
  <dcterms:created xsi:type="dcterms:W3CDTF">2013-01-03T20:44:39Z</dcterms:created>
  <dcterms:modified xsi:type="dcterms:W3CDTF">2024-09-24T14:37:51Z</dcterms:modified>
</cp:coreProperties>
</file>