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267" r:id="rId2"/>
    <p:sldId id="493" r:id="rId3"/>
    <p:sldId id="494" r:id="rId4"/>
    <p:sldId id="571" r:id="rId5"/>
    <p:sldId id="400" r:id="rId6"/>
    <p:sldId id="401" r:id="rId7"/>
    <p:sldId id="402" r:id="rId8"/>
    <p:sldId id="499" r:id="rId9"/>
    <p:sldId id="561" r:id="rId10"/>
    <p:sldId id="500" r:id="rId11"/>
    <p:sldId id="501" r:id="rId12"/>
    <p:sldId id="502" r:id="rId13"/>
    <p:sldId id="503" r:id="rId14"/>
    <p:sldId id="504" r:id="rId15"/>
    <p:sldId id="505" r:id="rId16"/>
    <p:sldId id="506" r:id="rId17"/>
    <p:sldId id="556" r:id="rId18"/>
    <p:sldId id="507" r:id="rId19"/>
    <p:sldId id="508" r:id="rId20"/>
    <p:sldId id="510" r:id="rId21"/>
    <p:sldId id="511" r:id="rId22"/>
    <p:sldId id="512" r:id="rId23"/>
    <p:sldId id="513" r:id="rId24"/>
    <p:sldId id="560" r:id="rId25"/>
    <p:sldId id="559" r:id="rId26"/>
    <p:sldId id="566" r:id="rId27"/>
    <p:sldId id="420" r:id="rId28"/>
    <p:sldId id="516" r:id="rId29"/>
    <p:sldId id="557" r:id="rId30"/>
    <p:sldId id="518" r:id="rId31"/>
    <p:sldId id="519" r:id="rId32"/>
    <p:sldId id="520" r:id="rId33"/>
    <p:sldId id="562" r:id="rId34"/>
    <p:sldId id="522" r:id="rId35"/>
    <p:sldId id="524" r:id="rId36"/>
    <p:sldId id="525" r:id="rId37"/>
    <p:sldId id="527" r:id="rId38"/>
    <p:sldId id="528" r:id="rId39"/>
    <p:sldId id="530" r:id="rId40"/>
    <p:sldId id="531" r:id="rId41"/>
    <p:sldId id="532" r:id="rId42"/>
    <p:sldId id="533" r:id="rId43"/>
    <p:sldId id="534" r:id="rId44"/>
    <p:sldId id="535" r:id="rId45"/>
    <p:sldId id="539" r:id="rId46"/>
    <p:sldId id="540" r:id="rId47"/>
    <p:sldId id="541" r:id="rId48"/>
    <p:sldId id="542" r:id="rId49"/>
    <p:sldId id="543" r:id="rId50"/>
    <p:sldId id="544" r:id="rId51"/>
    <p:sldId id="563" r:id="rId52"/>
    <p:sldId id="564" r:id="rId53"/>
    <p:sldId id="565" r:id="rId54"/>
    <p:sldId id="546" r:id="rId55"/>
    <p:sldId id="547" r:id="rId56"/>
    <p:sldId id="548" r:id="rId57"/>
    <p:sldId id="549" r:id="rId58"/>
    <p:sldId id="550" r:id="rId59"/>
    <p:sldId id="551" r:id="rId60"/>
    <p:sldId id="552" r:id="rId61"/>
    <p:sldId id="553" r:id="rId62"/>
    <p:sldId id="554" r:id="rId63"/>
    <p:sldId id="555" r:id="rId64"/>
    <p:sldId id="567" r:id="rId65"/>
    <p:sldId id="568" r:id="rId66"/>
    <p:sldId id="570" r:id="rId67"/>
    <p:sldId id="55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3" autoAdjust="0"/>
    <p:restoredTop sz="92381" autoAdjust="0"/>
  </p:normalViewPr>
  <p:slideViewPr>
    <p:cSldViewPr>
      <p:cViewPr varScale="1">
        <p:scale>
          <a:sx n="118" d="100"/>
          <a:sy n="118" d="100"/>
        </p:scale>
        <p:origin x="191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9E774-AA2B-42D4-853D-EB8C76E1AEE1}" type="doc">
      <dgm:prSet loTypeId="urn:microsoft.com/office/officeart/2005/8/layout/equation1" loCatId="relationship" qsTypeId="urn:microsoft.com/office/officeart/2005/8/quickstyle/simple4" qsCatId="simple" csTypeId="urn:microsoft.com/office/officeart/2005/8/colors/accent2_2" csCatId="accent2" phldr="1"/>
      <dgm:spPr/>
    </dgm:pt>
    <dgm:pt modelId="{51EC6F7A-F04C-450E-985F-96FC85F7D0BF}">
      <dgm:prSet phldrT="[Text]" custT="1"/>
      <dgm:spPr/>
      <dgm:t>
        <a:bodyPr/>
        <a:lstStyle/>
        <a:p>
          <a:r>
            <a:rPr lang="en-US" sz="1600" dirty="0"/>
            <a:t>Weight</a:t>
          </a:r>
        </a:p>
      </dgm:t>
    </dgm:pt>
    <dgm:pt modelId="{2D71C6EA-7E9B-4123-9C93-957D81BD162B}" type="parTrans" cxnId="{62AD5151-E0BE-497B-A61D-5CA72FA6EB39}">
      <dgm:prSet/>
      <dgm:spPr/>
      <dgm:t>
        <a:bodyPr/>
        <a:lstStyle/>
        <a:p>
          <a:endParaRPr lang="en-US"/>
        </a:p>
      </dgm:t>
    </dgm:pt>
    <dgm:pt modelId="{7A258C63-7B03-4DB5-B2C8-54F0B4DA20A5}" type="sibTrans" cxnId="{62AD5151-E0BE-497B-A61D-5CA72FA6EB39}">
      <dgm:prSet/>
      <dgm:spPr/>
      <dgm:t>
        <a:bodyPr/>
        <a:lstStyle/>
        <a:p>
          <a:endParaRPr lang="en-US"/>
        </a:p>
      </dgm:t>
    </dgm:pt>
    <dgm:pt modelId="{6403C0D2-5C62-41F4-9C80-F6C0619F6E57}">
      <dgm:prSet phldrT="[Text]" custT="1"/>
      <dgm:spPr/>
      <dgm:t>
        <a:bodyPr/>
        <a:lstStyle/>
        <a:p>
          <a:r>
            <a:rPr lang="en-US" sz="1600" dirty="0"/>
            <a:t>Arm</a:t>
          </a:r>
        </a:p>
      </dgm:t>
    </dgm:pt>
    <dgm:pt modelId="{DFCD744B-750A-49A0-A437-6057B2C045C8}" type="parTrans" cxnId="{1E713BE4-69BE-4BB9-9771-19EBED278514}">
      <dgm:prSet/>
      <dgm:spPr/>
      <dgm:t>
        <a:bodyPr/>
        <a:lstStyle/>
        <a:p>
          <a:endParaRPr lang="en-US"/>
        </a:p>
      </dgm:t>
    </dgm:pt>
    <dgm:pt modelId="{A5DD8A0C-33CC-4D97-A48F-43A62FE4BC17}" type="sibTrans" cxnId="{1E713BE4-69BE-4BB9-9771-19EBED278514}">
      <dgm:prSet/>
      <dgm:spPr/>
      <dgm:t>
        <a:bodyPr/>
        <a:lstStyle/>
        <a:p>
          <a:endParaRPr lang="en-US"/>
        </a:p>
      </dgm:t>
    </dgm:pt>
    <dgm:pt modelId="{C4BA768E-9388-4B01-AC27-D22790C69F17}">
      <dgm:prSet phldrT="[Text]" custT="1"/>
      <dgm:spPr/>
      <dgm:t>
        <a:bodyPr/>
        <a:lstStyle/>
        <a:p>
          <a:r>
            <a:rPr lang="en-US" sz="1600" dirty="0"/>
            <a:t>Moment</a:t>
          </a:r>
        </a:p>
      </dgm:t>
    </dgm:pt>
    <dgm:pt modelId="{87B5D0E5-3C06-43D7-A3D2-A47D47FE1AFE}" type="parTrans" cxnId="{6B2581B5-22F7-4652-90E7-0E353A3ABAF1}">
      <dgm:prSet/>
      <dgm:spPr/>
      <dgm:t>
        <a:bodyPr/>
        <a:lstStyle/>
        <a:p>
          <a:endParaRPr lang="en-US"/>
        </a:p>
      </dgm:t>
    </dgm:pt>
    <dgm:pt modelId="{9C595EAD-6C03-4091-A460-F22DF3E22712}" type="sibTrans" cxnId="{6B2581B5-22F7-4652-90E7-0E353A3ABAF1}">
      <dgm:prSet/>
      <dgm:spPr/>
      <dgm:t>
        <a:bodyPr/>
        <a:lstStyle/>
        <a:p>
          <a:endParaRPr lang="en-US"/>
        </a:p>
      </dgm:t>
    </dgm:pt>
    <dgm:pt modelId="{65D4EBC7-4B5E-4B1D-8871-79FE0BB769B2}" type="pres">
      <dgm:prSet presAssocID="{F0F9E774-AA2B-42D4-853D-EB8C76E1AEE1}" presName="linearFlow" presStyleCnt="0">
        <dgm:presLayoutVars>
          <dgm:dir/>
          <dgm:resizeHandles val="exact"/>
        </dgm:presLayoutVars>
      </dgm:prSet>
      <dgm:spPr/>
    </dgm:pt>
    <dgm:pt modelId="{1667F01C-DDB0-4346-89F4-4A5FC2A926BC}" type="pres">
      <dgm:prSet presAssocID="{51EC6F7A-F04C-450E-985F-96FC85F7D0BF}" presName="node" presStyleLbl="node1" presStyleIdx="0" presStyleCnt="3">
        <dgm:presLayoutVars>
          <dgm:bulletEnabled val="1"/>
        </dgm:presLayoutVars>
      </dgm:prSet>
      <dgm:spPr/>
    </dgm:pt>
    <dgm:pt modelId="{B3540718-FA91-4EF1-AC07-7C4DC2D71DC2}" type="pres">
      <dgm:prSet presAssocID="{7A258C63-7B03-4DB5-B2C8-54F0B4DA20A5}" presName="spacerL" presStyleCnt="0"/>
      <dgm:spPr/>
    </dgm:pt>
    <dgm:pt modelId="{682D82A4-20CE-4E9C-A1E4-C5A31A6D4F0C}" type="pres">
      <dgm:prSet presAssocID="{7A258C63-7B03-4DB5-B2C8-54F0B4DA20A5}" presName="sibTrans" presStyleLbl="sibTrans2D1" presStyleIdx="0" presStyleCnt="2"/>
      <dgm:spPr>
        <a:prstGeom prst="mathMultiply">
          <a:avLst/>
        </a:prstGeom>
      </dgm:spPr>
    </dgm:pt>
    <dgm:pt modelId="{DAB93C37-FAA6-45B5-BCA4-4ECF6DDC692B}" type="pres">
      <dgm:prSet presAssocID="{7A258C63-7B03-4DB5-B2C8-54F0B4DA20A5}" presName="spacerR" presStyleCnt="0"/>
      <dgm:spPr/>
    </dgm:pt>
    <dgm:pt modelId="{7DF776CE-2CFA-4793-8A90-7ECD8A5A0959}" type="pres">
      <dgm:prSet presAssocID="{6403C0D2-5C62-41F4-9C80-F6C0619F6E57}" presName="node" presStyleLbl="node1" presStyleIdx="1" presStyleCnt="3">
        <dgm:presLayoutVars>
          <dgm:bulletEnabled val="1"/>
        </dgm:presLayoutVars>
      </dgm:prSet>
      <dgm:spPr/>
    </dgm:pt>
    <dgm:pt modelId="{7BCBF8A0-EB4E-434E-B62D-C7097D5BF692}" type="pres">
      <dgm:prSet presAssocID="{A5DD8A0C-33CC-4D97-A48F-43A62FE4BC17}" presName="spacerL" presStyleCnt="0"/>
      <dgm:spPr/>
    </dgm:pt>
    <dgm:pt modelId="{10C32C3D-1B92-42E4-B565-849BA3E7F09A}" type="pres">
      <dgm:prSet presAssocID="{A5DD8A0C-33CC-4D97-A48F-43A62FE4BC17}" presName="sibTrans" presStyleLbl="sibTrans2D1" presStyleIdx="1" presStyleCnt="2"/>
      <dgm:spPr/>
    </dgm:pt>
    <dgm:pt modelId="{4F832463-DF5E-4105-994F-EC9BD7243EA8}" type="pres">
      <dgm:prSet presAssocID="{A5DD8A0C-33CC-4D97-A48F-43A62FE4BC17}" presName="spacerR" presStyleCnt="0"/>
      <dgm:spPr/>
    </dgm:pt>
    <dgm:pt modelId="{4F965D26-1088-4D48-9E7F-93584B48E1DA}" type="pres">
      <dgm:prSet presAssocID="{C4BA768E-9388-4B01-AC27-D22790C69F17}" presName="node" presStyleLbl="node1" presStyleIdx="2" presStyleCnt="3" custScaleX="100261">
        <dgm:presLayoutVars>
          <dgm:bulletEnabled val="1"/>
        </dgm:presLayoutVars>
      </dgm:prSet>
      <dgm:spPr>
        <a:prstGeom prst="roundRect">
          <a:avLst/>
        </a:prstGeom>
      </dgm:spPr>
    </dgm:pt>
  </dgm:ptLst>
  <dgm:cxnLst>
    <dgm:cxn modelId="{EB5F9646-7457-4215-B854-EA3C9EB7FDA0}" type="presOf" srcId="{51EC6F7A-F04C-450E-985F-96FC85F7D0BF}" destId="{1667F01C-DDB0-4346-89F4-4A5FC2A926BC}" srcOrd="0" destOrd="0" presId="urn:microsoft.com/office/officeart/2005/8/layout/equation1"/>
    <dgm:cxn modelId="{62AD5151-E0BE-497B-A61D-5CA72FA6EB39}" srcId="{F0F9E774-AA2B-42D4-853D-EB8C76E1AEE1}" destId="{51EC6F7A-F04C-450E-985F-96FC85F7D0BF}" srcOrd="0" destOrd="0" parTransId="{2D71C6EA-7E9B-4123-9C93-957D81BD162B}" sibTransId="{7A258C63-7B03-4DB5-B2C8-54F0B4DA20A5}"/>
    <dgm:cxn modelId="{3BBD508A-7FC8-4E9B-BA68-48B57CD1EC04}" type="presOf" srcId="{C4BA768E-9388-4B01-AC27-D22790C69F17}" destId="{4F965D26-1088-4D48-9E7F-93584B48E1DA}" srcOrd="0" destOrd="0" presId="urn:microsoft.com/office/officeart/2005/8/layout/equation1"/>
    <dgm:cxn modelId="{233D7B8B-E01F-4049-A148-6F719589BC26}" type="presOf" srcId="{7A258C63-7B03-4DB5-B2C8-54F0B4DA20A5}" destId="{682D82A4-20CE-4E9C-A1E4-C5A31A6D4F0C}" srcOrd="0" destOrd="0" presId="urn:microsoft.com/office/officeart/2005/8/layout/equation1"/>
    <dgm:cxn modelId="{2590B8AE-5A10-4EE1-987A-414F0F1D89BF}" type="presOf" srcId="{6403C0D2-5C62-41F4-9C80-F6C0619F6E57}" destId="{7DF776CE-2CFA-4793-8A90-7ECD8A5A0959}" srcOrd="0" destOrd="0" presId="urn:microsoft.com/office/officeart/2005/8/layout/equation1"/>
    <dgm:cxn modelId="{6B2581B5-22F7-4652-90E7-0E353A3ABAF1}" srcId="{F0F9E774-AA2B-42D4-853D-EB8C76E1AEE1}" destId="{C4BA768E-9388-4B01-AC27-D22790C69F17}" srcOrd="2" destOrd="0" parTransId="{87B5D0E5-3C06-43D7-A3D2-A47D47FE1AFE}" sibTransId="{9C595EAD-6C03-4091-A460-F22DF3E22712}"/>
    <dgm:cxn modelId="{B25669C0-F9A5-47D3-9753-88D127C6F380}" type="presOf" srcId="{A5DD8A0C-33CC-4D97-A48F-43A62FE4BC17}" destId="{10C32C3D-1B92-42E4-B565-849BA3E7F09A}" srcOrd="0" destOrd="0" presId="urn:microsoft.com/office/officeart/2005/8/layout/equation1"/>
    <dgm:cxn modelId="{1E713BE4-69BE-4BB9-9771-19EBED278514}" srcId="{F0F9E774-AA2B-42D4-853D-EB8C76E1AEE1}" destId="{6403C0D2-5C62-41F4-9C80-F6C0619F6E57}" srcOrd="1" destOrd="0" parTransId="{DFCD744B-750A-49A0-A437-6057B2C045C8}" sibTransId="{A5DD8A0C-33CC-4D97-A48F-43A62FE4BC17}"/>
    <dgm:cxn modelId="{490E0AFA-C1C7-4666-9DCB-B0F4434E7ADA}" type="presOf" srcId="{F0F9E774-AA2B-42D4-853D-EB8C76E1AEE1}" destId="{65D4EBC7-4B5E-4B1D-8871-79FE0BB769B2}" srcOrd="0" destOrd="0" presId="urn:microsoft.com/office/officeart/2005/8/layout/equation1"/>
    <dgm:cxn modelId="{6FCE5F0A-38BC-4DA4-8411-8EBCAB3F2C68}" type="presParOf" srcId="{65D4EBC7-4B5E-4B1D-8871-79FE0BB769B2}" destId="{1667F01C-DDB0-4346-89F4-4A5FC2A926BC}" srcOrd="0" destOrd="0" presId="urn:microsoft.com/office/officeart/2005/8/layout/equation1"/>
    <dgm:cxn modelId="{DA75F98B-BCD0-4698-ABD4-9C5F046CD165}" type="presParOf" srcId="{65D4EBC7-4B5E-4B1D-8871-79FE0BB769B2}" destId="{B3540718-FA91-4EF1-AC07-7C4DC2D71DC2}" srcOrd="1" destOrd="0" presId="urn:microsoft.com/office/officeart/2005/8/layout/equation1"/>
    <dgm:cxn modelId="{4FC8341D-FC1B-423D-B926-D527139D1C4B}" type="presParOf" srcId="{65D4EBC7-4B5E-4B1D-8871-79FE0BB769B2}" destId="{682D82A4-20CE-4E9C-A1E4-C5A31A6D4F0C}" srcOrd="2" destOrd="0" presId="urn:microsoft.com/office/officeart/2005/8/layout/equation1"/>
    <dgm:cxn modelId="{A3A9C09D-A84D-42C7-9FDB-3116D3D93861}" type="presParOf" srcId="{65D4EBC7-4B5E-4B1D-8871-79FE0BB769B2}" destId="{DAB93C37-FAA6-45B5-BCA4-4ECF6DDC692B}" srcOrd="3" destOrd="0" presId="urn:microsoft.com/office/officeart/2005/8/layout/equation1"/>
    <dgm:cxn modelId="{CA4F59A9-67DC-44E7-8BCB-B475CD33AB18}" type="presParOf" srcId="{65D4EBC7-4B5E-4B1D-8871-79FE0BB769B2}" destId="{7DF776CE-2CFA-4793-8A90-7ECD8A5A0959}" srcOrd="4" destOrd="0" presId="urn:microsoft.com/office/officeart/2005/8/layout/equation1"/>
    <dgm:cxn modelId="{E6E47E97-0433-470B-A353-F0382C80B2E5}" type="presParOf" srcId="{65D4EBC7-4B5E-4B1D-8871-79FE0BB769B2}" destId="{7BCBF8A0-EB4E-434E-B62D-C7097D5BF692}" srcOrd="5" destOrd="0" presId="urn:microsoft.com/office/officeart/2005/8/layout/equation1"/>
    <dgm:cxn modelId="{C58976BB-9E0F-48A0-AF82-5C503EFB2C90}" type="presParOf" srcId="{65D4EBC7-4B5E-4B1D-8871-79FE0BB769B2}" destId="{10C32C3D-1B92-42E4-B565-849BA3E7F09A}" srcOrd="6" destOrd="0" presId="urn:microsoft.com/office/officeart/2005/8/layout/equation1"/>
    <dgm:cxn modelId="{3122106A-4CA2-490E-9A2A-CDE81CC747FA}" type="presParOf" srcId="{65D4EBC7-4B5E-4B1D-8871-79FE0BB769B2}" destId="{4F832463-DF5E-4105-994F-EC9BD7243EA8}" srcOrd="7" destOrd="0" presId="urn:microsoft.com/office/officeart/2005/8/layout/equation1"/>
    <dgm:cxn modelId="{8F1D975A-C07B-4683-96E8-45E5D9A7BA2D}" type="presParOf" srcId="{65D4EBC7-4B5E-4B1D-8871-79FE0BB769B2}" destId="{4F965D26-1088-4D48-9E7F-93584B48E1DA}"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550B7-36CC-4FE2-9F09-156044C35B48}" type="doc">
      <dgm:prSet loTypeId="urn:microsoft.com/office/officeart/2005/8/layout/lProcess1" loCatId="process" qsTypeId="urn:microsoft.com/office/officeart/2005/8/quickstyle/3d2" qsCatId="3D" csTypeId="urn:microsoft.com/office/officeart/2005/8/colors/accent2_1" csCatId="accent2" phldr="1"/>
      <dgm:spPr/>
      <dgm:t>
        <a:bodyPr/>
        <a:lstStyle/>
        <a:p>
          <a:endParaRPr lang="en-US"/>
        </a:p>
      </dgm:t>
    </dgm:pt>
    <dgm:pt modelId="{5A1B6E42-8BB6-4A52-8EB5-32C133B99C68}">
      <dgm:prSet custT="1"/>
      <dgm:spPr/>
      <dgm:t>
        <a:bodyPr/>
        <a:lstStyle/>
        <a:p>
          <a:pPr algn="ctr" rtl="0"/>
          <a:r>
            <a:rPr lang="en-US" sz="1400" dirty="0"/>
            <a:t>Empty Weight</a:t>
          </a:r>
        </a:p>
      </dgm:t>
    </dgm:pt>
    <dgm:pt modelId="{1437A8DF-8FBA-4F64-AA1E-907FB1DD5A0A}" type="parTrans" cxnId="{F04F490D-468E-49F7-BEF8-FD949C240F1A}">
      <dgm:prSet/>
      <dgm:spPr/>
      <dgm:t>
        <a:bodyPr/>
        <a:lstStyle/>
        <a:p>
          <a:endParaRPr lang="en-US"/>
        </a:p>
      </dgm:t>
    </dgm:pt>
    <dgm:pt modelId="{7F294D74-035B-44F5-AFD8-5C586DE10B8B}" type="sibTrans" cxnId="{F04F490D-468E-49F7-BEF8-FD949C240F1A}">
      <dgm:prSet/>
      <dgm:spPr/>
      <dgm:t>
        <a:bodyPr/>
        <a:lstStyle/>
        <a:p>
          <a:endParaRPr lang="en-US"/>
        </a:p>
      </dgm:t>
    </dgm:pt>
    <dgm:pt modelId="{DA288810-1557-48F5-86B7-A4A4FEF7743D}">
      <dgm:prSet custT="1"/>
      <dgm:spPr/>
      <dgm:t>
        <a:bodyPr/>
        <a:lstStyle/>
        <a:p>
          <a:pPr algn="ctr" rtl="0"/>
          <a:r>
            <a:rPr lang="en-US" sz="1400" dirty="0"/>
            <a:t>Plus pilot and passengers</a:t>
          </a:r>
        </a:p>
      </dgm:t>
    </dgm:pt>
    <dgm:pt modelId="{8C72C44B-7359-4C17-9946-381122D84478}" type="parTrans" cxnId="{C05FBD20-89A0-4378-8C81-9A640BB965E4}">
      <dgm:prSet/>
      <dgm:spPr/>
      <dgm:t>
        <a:bodyPr/>
        <a:lstStyle/>
        <a:p>
          <a:endParaRPr lang="en-US"/>
        </a:p>
      </dgm:t>
    </dgm:pt>
    <dgm:pt modelId="{3C77ABD9-E7FB-4190-881F-C3D6DE91BEA4}" type="sibTrans" cxnId="{C05FBD20-89A0-4378-8C81-9A640BB965E4}">
      <dgm:prSet/>
      <dgm:spPr/>
      <dgm:t>
        <a:bodyPr/>
        <a:lstStyle/>
        <a:p>
          <a:endParaRPr lang="en-US"/>
        </a:p>
      </dgm:t>
    </dgm:pt>
    <dgm:pt modelId="{94C3418F-12CA-4A43-8C30-6CC8B623572D}">
      <dgm:prSet custT="1"/>
      <dgm:spPr/>
      <dgm:t>
        <a:bodyPr/>
        <a:lstStyle/>
        <a:p>
          <a:pPr algn="ctr" rtl="0"/>
          <a:r>
            <a:rPr lang="en-US" sz="1300" dirty="0"/>
            <a:t>Baggage</a:t>
          </a:r>
        </a:p>
      </dgm:t>
    </dgm:pt>
    <dgm:pt modelId="{7DC35E8B-CDE1-4D21-AC1C-2D7F00E1C7AA}" type="parTrans" cxnId="{BFA4BF59-9376-46BA-A15F-938587D50589}">
      <dgm:prSet/>
      <dgm:spPr/>
      <dgm:t>
        <a:bodyPr/>
        <a:lstStyle/>
        <a:p>
          <a:endParaRPr lang="en-US"/>
        </a:p>
      </dgm:t>
    </dgm:pt>
    <dgm:pt modelId="{925A8C2F-8D66-4AB0-AED5-8F072D9C3416}" type="sibTrans" cxnId="{BFA4BF59-9376-46BA-A15F-938587D50589}">
      <dgm:prSet/>
      <dgm:spPr/>
      <dgm:t>
        <a:bodyPr/>
        <a:lstStyle/>
        <a:p>
          <a:endParaRPr lang="en-US"/>
        </a:p>
      </dgm:t>
    </dgm:pt>
    <dgm:pt modelId="{4D563CDB-0277-47A8-94A0-1CDB544C8EB9}">
      <dgm:prSet custT="1"/>
      <dgm:spPr/>
      <dgm:t>
        <a:bodyPr/>
        <a:lstStyle/>
        <a:p>
          <a:pPr algn="ctr" rtl="0"/>
          <a:r>
            <a:rPr lang="en-US" sz="1400" dirty="0"/>
            <a:t>Fuel &amp; Oil</a:t>
          </a:r>
        </a:p>
      </dgm:t>
    </dgm:pt>
    <dgm:pt modelId="{7032D51E-7FC9-4A17-A43B-767135633CD9}" type="parTrans" cxnId="{5D86CB52-7E39-435C-A5C4-8BA03C23B084}">
      <dgm:prSet/>
      <dgm:spPr/>
      <dgm:t>
        <a:bodyPr/>
        <a:lstStyle/>
        <a:p>
          <a:endParaRPr lang="en-US"/>
        </a:p>
      </dgm:t>
    </dgm:pt>
    <dgm:pt modelId="{11CC305B-BE0E-432C-BC62-FD868989B161}" type="sibTrans" cxnId="{5D86CB52-7E39-435C-A5C4-8BA03C23B084}">
      <dgm:prSet/>
      <dgm:spPr/>
      <dgm:t>
        <a:bodyPr/>
        <a:lstStyle/>
        <a:p>
          <a:endParaRPr lang="en-US"/>
        </a:p>
      </dgm:t>
    </dgm:pt>
    <dgm:pt modelId="{D70BD4B7-6D45-4B88-8C02-FB3A366BA77C}" type="pres">
      <dgm:prSet presAssocID="{2A2550B7-36CC-4FE2-9F09-156044C35B48}" presName="Name0" presStyleCnt="0">
        <dgm:presLayoutVars>
          <dgm:dir/>
          <dgm:animLvl val="lvl"/>
          <dgm:resizeHandles val="exact"/>
        </dgm:presLayoutVars>
      </dgm:prSet>
      <dgm:spPr/>
    </dgm:pt>
    <dgm:pt modelId="{2C6EFD8F-7DAE-4958-8514-47DC51B61E5D}" type="pres">
      <dgm:prSet presAssocID="{5A1B6E42-8BB6-4A52-8EB5-32C133B99C68}" presName="vertFlow" presStyleCnt="0"/>
      <dgm:spPr/>
    </dgm:pt>
    <dgm:pt modelId="{F54515A4-AC67-4FA6-98A9-42F98268430E}" type="pres">
      <dgm:prSet presAssocID="{5A1B6E42-8BB6-4A52-8EB5-32C133B99C68}" presName="header" presStyleLbl="node1" presStyleIdx="0" presStyleCnt="4"/>
      <dgm:spPr/>
    </dgm:pt>
    <dgm:pt modelId="{80084CE5-775D-4035-8898-B3B5C38C2AB3}" type="pres">
      <dgm:prSet presAssocID="{5A1B6E42-8BB6-4A52-8EB5-32C133B99C68}" presName="hSp" presStyleCnt="0"/>
      <dgm:spPr/>
    </dgm:pt>
    <dgm:pt modelId="{2426F11E-05B1-4BCA-8C06-EC5FC06F105E}" type="pres">
      <dgm:prSet presAssocID="{DA288810-1557-48F5-86B7-A4A4FEF7743D}" presName="vertFlow" presStyleCnt="0"/>
      <dgm:spPr/>
    </dgm:pt>
    <dgm:pt modelId="{C6F13B20-360C-4538-ABEA-938AD9F4A42F}" type="pres">
      <dgm:prSet presAssocID="{DA288810-1557-48F5-86B7-A4A4FEF7743D}" presName="header" presStyleLbl="node1" presStyleIdx="1" presStyleCnt="4"/>
      <dgm:spPr/>
    </dgm:pt>
    <dgm:pt modelId="{63084F2B-2989-434A-B51B-8AA3F22196B1}" type="pres">
      <dgm:prSet presAssocID="{DA288810-1557-48F5-86B7-A4A4FEF7743D}" presName="hSp" presStyleCnt="0"/>
      <dgm:spPr/>
    </dgm:pt>
    <dgm:pt modelId="{785CC098-7C00-451B-8853-147D257694AF}" type="pres">
      <dgm:prSet presAssocID="{94C3418F-12CA-4A43-8C30-6CC8B623572D}" presName="vertFlow" presStyleCnt="0"/>
      <dgm:spPr/>
    </dgm:pt>
    <dgm:pt modelId="{84ED809C-9A0A-4BAB-9DF7-B48778F789BF}" type="pres">
      <dgm:prSet presAssocID="{94C3418F-12CA-4A43-8C30-6CC8B623572D}" presName="header" presStyleLbl="node1" presStyleIdx="2" presStyleCnt="4"/>
      <dgm:spPr/>
    </dgm:pt>
    <dgm:pt modelId="{94124F56-1BA0-4B85-911B-7F557AE3CD2E}" type="pres">
      <dgm:prSet presAssocID="{94C3418F-12CA-4A43-8C30-6CC8B623572D}" presName="hSp" presStyleCnt="0"/>
      <dgm:spPr/>
    </dgm:pt>
    <dgm:pt modelId="{EA9B175D-E0E7-4825-9151-64923989843B}" type="pres">
      <dgm:prSet presAssocID="{4D563CDB-0277-47A8-94A0-1CDB544C8EB9}" presName="vertFlow" presStyleCnt="0"/>
      <dgm:spPr/>
    </dgm:pt>
    <dgm:pt modelId="{90084F0F-BE6F-49AF-8315-ED55E5F7E7F7}" type="pres">
      <dgm:prSet presAssocID="{4D563CDB-0277-47A8-94A0-1CDB544C8EB9}" presName="header" presStyleLbl="node1" presStyleIdx="3" presStyleCnt="4" custLinFactNeighborX="-5731"/>
      <dgm:spPr/>
    </dgm:pt>
  </dgm:ptLst>
  <dgm:cxnLst>
    <dgm:cxn modelId="{F04F490D-468E-49F7-BEF8-FD949C240F1A}" srcId="{2A2550B7-36CC-4FE2-9F09-156044C35B48}" destId="{5A1B6E42-8BB6-4A52-8EB5-32C133B99C68}" srcOrd="0" destOrd="0" parTransId="{1437A8DF-8FBA-4F64-AA1E-907FB1DD5A0A}" sibTransId="{7F294D74-035B-44F5-AFD8-5C586DE10B8B}"/>
    <dgm:cxn modelId="{C05FBD20-89A0-4378-8C81-9A640BB965E4}" srcId="{2A2550B7-36CC-4FE2-9F09-156044C35B48}" destId="{DA288810-1557-48F5-86B7-A4A4FEF7743D}" srcOrd="1" destOrd="0" parTransId="{8C72C44B-7359-4C17-9946-381122D84478}" sibTransId="{3C77ABD9-E7FB-4190-881F-C3D6DE91BEA4}"/>
    <dgm:cxn modelId="{104AAC24-3309-4D62-B91C-49A0A2A2E846}" type="presOf" srcId="{2A2550B7-36CC-4FE2-9F09-156044C35B48}" destId="{D70BD4B7-6D45-4B88-8C02-FB3A366BA77C}" srcOrd="0" destOrd="0" presId="urn:microsoft.com/office/officeart/2005/8/layout/lProcess1"/>
    <dgm:cxn modelId="{5D86CB52-7E39-435C-A5C4-8BA03C23B084}" srcId="{2A2550B7-36CC-4FE2-9F09-156044C35B48}" destId="{4D563CDB-0277-47A8-94A0-1CDB544C8EB9}" srcOrd="3" destOrd="0" parTransId="{7032D51E-7FC9-4A17-A43B-767135633CD9}" sibTransId="{11CC305B-BE0E-432C-BC62-FD868989B161}"/>
    <dgm:cxn modelId="{BFA4BF59-9376-46BA-A15F-938587D50589}" srcId="{2A2550B7-36CC-4FE2-9F09-156044C35B48}" destId="{94C3418F-12CA-4A43-8C30-6CC8B623572D}" srcOrd="2" destOrd="0" parTransId="{7DC35E8B-CDE1-4D21-AC1C-2D7F00E1C7AA}" sibTransId="{925A8C2F-8D66-4AB0-AED5-8F072D9C3416}"/>
    <dgm:cxn modelId="{182D1FA5-BE52-4B6D-99C8-7B25D4CA5189}" type="presOf" srcId="{DA288810-1557-48F5-86B7-A4A4FEF7743D}" destId="{C6F13B20-360C-4538-ABEA-938AD9F4A42F}" srcOrd="0" destOrd="0" presId="urn:microsoft.com/office/officeart/2005/8/layout/lProcess1"/>
    <dgm:cxn modelId="{A91911B4-AB6B-43F2-82A7-EDB6E66C697A}" type="presOf" srcId="{94C3418F-12CA-4A43-8C30-6CC8B623572D}" destId="{84ED809C-9A0A-4BAB-9DF7-B48778F789BF}" srcOrd="0" destOrd="0" presId="urn:microsoft.com/office/officeart/2005/8/layout/lProcess1"/>
    <dgm:cxn modelId="{C9B342F4-AC51-4D87-B98E-C04AE5C3BB3A}" type="presOf" srcId="{4D563CDB-0277-47A8-94A0-1CDB544C8EB9}" destId="{90084F0F-BE6F-49AF-8315-ED55E5F7E7F7}" srcOrd="0" destOrd="0" presId="urn:microsoft.com/office/officeart/2005/8/layout/lProcess1"/>
    <dgm:cxn modelId="{343878F6-F439-4A86-902A-0FFA483ADC98}" type="presOf" srcId="{5A1B6E42-8BB6-4A52-8EB5-32C133B99C68}" destId="{F54515A4-AC67-4FA6-98A9-42F98268430E}" srcOrd="0" destOrd="0" presId="urn:microsoft.com/office/officeart/2005/8/layout/lProcess1"/>
    <dgm:cxn modelId="{354CF4FB-D929-4217-AC6B-F8068E3BFC02}" type="presParOf" srcId="{D70BD4B7-6D45-4B88-8C02-FB3A366BA77C}" destId="{2C6EFD8F-7DAE-4958-8514-47DC51B61E5D}" srcOrd="0" destOrd="0" presId="urn:microsoft.com/office/officeart/2005/8/layout/lProcess1"/>
    <dgm:cxn modelId="{E9064B9D-0A5A-446D-8932-910B68EB5805}" type="presParOf" srcId="{2C6EFD8F-7DAE-4958-8514-47DC51B61E5D}" destId="{F54515A4-AC67-4FA6-98A9-42F98268430E}" srcOrd="0" destOrd="0" presId="urn:microsoft.com/office/officeart/2005/8/layout/lProcess1"/>
    <dgm:cxn modelId="{98D317B0-389B-4BB1-A3B2-133BCED0702C}" type="presParOf" srcId="{D70BD4B7-6D45-4B88-8C02-FB3A366BA77C}" destId="{80084CE5-775D-4035-8898-B3B5C38C2AB3}" srcOrd="1" destOrd="0" presId="urn:microsoft.com/office/officeart/2005/8/layout/lProcess1"/>
    <dgm:cxn modelId="{FF1D76F9-8ADD-4641-8E29-81D1FCEA7AAA}" type="presParOf" srcId="{D70BD4B7-6D45-4B88-8C02-FB3A366BA77C}" destId="{2426F11E-05B1-4BCA-8C06-EC5FC06F105E}" srcOrd="2" destOrd="0" presId="urn:microsoft.com/office/officeart/2005/8/layout/lProcess1"/>
    <dgm:cxn modelId="{43A1D396-5CE2-4510-8AC4-3600FF1CC6EA}" type="presParOf" srcId="{2426F11E-05B1-4BCA-8C06-EC5FC06F105E}" destId="{C6F13B20-360C-4538-ABEA-938AD9F4A42F}" srcOrd="0" destOrd="0" presId="urn:microsoft.com/office/officeart/2005/8/layout/lProcess1"/>
    <dgm:cxn modelId="{B8FFED08-3CC6-4C48-BB65-435587228480}" type="presParOf" srcId="{D70BD4B7-6D45-4B88-8C02-FB3A366BA77C}" destId="{63084F2B-2989-434A-B51B-8AA3F22196B1}" srcOrd="3" destOrd="0" presId="urn:microsoft.com/office/officeart/2005/8/layout/lProcess1"/>
    <dgm:cxn modelId="{ECEE0DEE-9E69-4517-84F5-11E7BD08073F}" type="presParOf" srcId="{D70BD4B7-6D45-4B88-8C02-FB3A366BA77C}" destId="{785CC098-7C00-451B-8853-147D257694AF}" srcOrd="4" destOrd="0" presId="urn:microsoft.com/office/officeart/2005/8/layout/lProcess1"/>
    <dgm:cxn modelId="{D62C1A4D-C046-42F8-9F4F-243056AF01CA}" type="presParOf" srcId="{785CC098-7C00-451B-8853-147D257694AF}" destId="{84ED809C-9A0A-4BAB-9DF7-B48778F789BF}" srcOrd="0" destOrd="0" presId="urn:microsoft.com/office/officeart/2005/8/layout/lProcess1"/>
    <dgm:cxn modelId="{04DFA32A-FD62-4E08-A05F-BD01985ED7F9}" type="presParOf" srcId="{D70BD4B7-6D45-4B88-8C02-FB3A366BA77C}" destId="{94124F56-1BA0-4B85-911B-7F557AE3CD2E}" srcOrd="5" destOrd="0" presId="urn:microsoft.com/office/officeart/2005/8/layout/lProcess1"/>
    <dgm:cxn modelId="{9086AD42-E1F0-4A2B-99F7-F2AA2FA4B691}" type="presParOf" srcId="{D70BD4B7-6D45-4B88-8C02-FB3A366BA77C}" destId="{EA9B175D-E0E7-4825-9151-64923989843B}" srcOrd="6" destOrd="0" presId="urn:microsoft.com/office/officeart/2005/8/layout/lProcess1"/>
    <dgm:cxn modelId="{06E66D6A-5487-4DCB-A0AB-048B7DD8783B}" type="presParOf" srcId="{EA9B175D-E0E7-4825-9151-64923989843B}" destId="{90084F0F-BE6F-49AF-8315-ED55E5F7E7F7}" srcOrd="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9E774-AA2B-42D4-853D-EB8C76E1AEE1}" type="doc">
      <dgm:prSet loTypeId="urn:microsoft.com/office/officeart/2005/8/layout/equation1" loCatId="relationship" qsTypeId="urn:microsoft.com/office/officeart/2005/8/quickstyle/simple4" qsCatId="simple" csTypeId="urn:microsoft.com/office/officeart/2005/8/colors/accent2_2" csCatId="accent2" phldr="1"/>
      <dgm:spPr/>
    </dgm:pt>
    <dgm:pt modelId="{51EC6F7A-F04C-450E-985F-96FC85F7D0BF}">
      <dgm:prSet phldrT="[Text]" custT="1"/>
      <dgm:spPr/>
      <dgm:t>
        <a:bodyPr/>
        <a:lstStyle/>
        <a:p>
          <a:r>
            <a:rPr lang="en-US" sz="1600" dirty="0"/>
            <a:t>Weight</a:t>
          </a:r>
        </a:p>
      </dgm:t>
    </dgm:pt>
    <dgm:pt modelId="{2D71C6EA-7E9B-4123-9C93-957D81BD162B}" type="parTrans" cxnId="{62AD5151-E0BE-497B-A61D-5CA72FA6EB39}">
      <dgm:prSet/>
      <dgm:spPr/>
      <dgm:t>
        <a:bodyPr/>
        <a:lstStyle/>
        <a:p>
          <a:endParaRPr lang="en-US"/>
        </a:p>
      </dgm:t>
    </dgm:pt>
    <dgm:pt modelId="{7A258C63-7B03-4DB5-B2C8-54F0B4DA20A5}" type="sibTrans" cxnId="{62AD5151-E0BE-497B-A61D-5CA72FA6EB39}">
      <dgm:prSet/>
      <dgm:spPr/>
      <dgm:t>
        <a:bodyPr/>
        <a:lstStyle/>
        <a:p>
          <a:endParaRPr lang="en-US"/>
        </a:p>
      </dgm:t>
    </dgm:pt>
    <dgm:pt modelId="{6403C0D2-5C62-41F4-9C80-F6C0619F6E57}">
      <dgm:prSet phldrT="[Text]" custT="1"/>
      <dgm:spPr/>
      <dgm:t>
        <a:bodyPr/>
        <a:lstStyle/>
        <a:p>
          <a:r>
            <a:rPr lang="en-US" sz="1600" dirty="0"/>
            <a:t>Arm</a:t>
          </a:r>
        </a:p>
      </dgm:t>
    </dgm:pt>
    <dgm:pt modelId="{DFCD744B-750A-49A0-A437-6057B2C045C8}" type="parTrans" cxnId="{1E713BE4-69BE-4BB9-9771-19EBED278514}">
      <dgm:prSet/>
      <dgm:spPr/>
      <dgm:t>
        <a:bodyPr/>
        <a:lstStyle/>
        <a:p>
          <a:endParaRPr lang="en-US"/>
        </a:p>
      </dgm:t>
    </dgm:pt>
    <dgm:pt modelId="{A5DD8A0C-33CC-4D97-A48F-43A62FE4BC17}" type="sibTrans" cxnId="{1E713BE4-69BE-4BB9-9771-19EBED278514}">
      <dgm:prSet/>
      <dgm:spPr/>
      <dgm:t>
        <a:bodyPr/>
        <a:lstStyle/>
        <a:p>
          <a:endParaRPr lang="en-US"/>
        </a:p>
      </dgm:t>
    </dgm:pt>
    <dgm:pt modelId="{C4BA768E-9388-4B01-AC27-D22790C69F17}">
      <dgm:prSet phldrT="[Text]" custT="1"/>
      <dgm:spPr/>
      <dgm:t>
        <a:bodyPr/>
        <a:lstStyle/>
        <a:p>
          <a:r>
            <a:rPr lang="en-US" sz="1600" dirty="0"/>
            <a:t>Moment</a:t>
          </a:r>
        </a:p>
      </dgm:t>
    </dgm:pt>
    <dgm:pt modelId="{87B5D0E5-3C06-43D7-A3D2-A47D47FE1AFE}" type="parTrans" cxnId="{6B2581B5-22F7-4652-90E7-0E353A3ABAF1}">
      <dgm:prSet/>
      <dgm:spPr/>
      <dgm:t>
        <a:bodyPr/>
        <a:lstStyle/>
        <a:p>
          <a:endParaRPr lang="en-US"/>
        </a:p>
      </dgm:t>
    </dgm:pt>
    <dgm:pt modelId="{9C595EAD-6C03-4091-A460-F22DF3E22712}" type="sibTrans" cxnId="{6B2581B5-22F7-4652-90E7-0E353A3ABAF1}">
      <dgm:prSet/>
      <dgm:spPr/>
      <dgm:t>
        <a:bodyPr/>
        <a:lstStyle/>
        <a:p>
          <a:endParaRPr lang="en-US"/>
        </a:p>
      </dgm:t>
    </dgm:pt>
    <dgm:pt modelId="{65D4EBC7-4B5E-4B1D-8871-79FE0BB769B2}" type="pres">
      <dgm:prSet presAssocID="{F0F9E774-AA2B-42D4-853D-EB8C76E1AEE1}" presName="linearFlow" presStyleCnt="0">
        <dgm:presLayoutVars>
          <dgm:dir/>
          <dgm:resizeHandles val="exact"/>
        </dgm:presLayoutVars>
      </dgm:prSet>
      <dgm:spPr/>
    </dgm:pt>
    <dgm:pt modelId="{1667F01C-DDB0-4346-89F4-4A5FC2A926BC}" type="pres">
      <dgm:prSet presAssocID="{51EC6F7A-F04C-450E-985F-96FC85F7D0BF}" presName="node" presStyleLbl="node1" presStyleIdx="0" presStyleCnt="3">
        <dgm:presLayoutVars>
          <dgm:bulletEnabled val="1"/>
        </dgm:presLayoutVars>
      </dgm:prSet>
      <dgm:spPr/>
    </dgm:pt>
    <dgm:pt modelId="{B3540718-FA91-4EF1-AC07-7C4DC2D71DC2}" type="pres">
      <dgm:prSet presAssocID="{7A258C63-7B03-4DB5-B2C8-54F0B4DA20A5}" presName="spacerL" presStyleCnt="0"/>
      <dgm:spPr/>
    </dgm:pt>
    <dgm:pt modelId="{682D82A4-20CE-4E9C-A1E4-C5A31A6D4F0C}" type="pres">
      <dgm:prSet presAssocID="{7A258C63-7B03-4DB5-B2C8-54F0B4DA20A5}" presName="sibTrans" presStyleLbl="sibTrans2D1" presStyleIdx="0" presStyleCnt="2"/>
      <dgm:spPr>
        <a:prstGeom prst="mathMultiply">
          <a:avLst/>
        </a:prstGeom>
      </dgm:spPr>
    </dgm:pt>
    <dgm:pt modelId="{DAB93C37-FAA6-45B5-BCA4-4ECF6DDC692B}" type="pres">
      <dgm:prSet presAssocID="{7A258C63-7B03-4DB5-B2C8-54F0B4DA20A5}" presName="spacerR" presStyleCnt="0"/>
      <dgm:spPr/>
    </dgm:pt>
    <dgm:pt modelId="{7DF776CE-2CFA-4793-8A90-7ECD8A5A0959}" type="pres">
      <dgm:prSet presAssocID="{6403C0D2-5C62-41F4-9C80-F6C0619F6E57}" presName="node" presStyleLbl="node1" presStyleIdx="1" presStyleCnt="3">
        <dgm:presLayoutVars>
          <dgm:bulletEnabled val="1"/>
        </dgm:presLayoutVars>
      </dgm:prSet>
      <dgm:spPr/>
    </dgm:pt>
    <dgm:pt modelId="{7BCBF8A0-EB4E-434E-B62D-C7097D5BF692}" type="pres">
      <dgm:prSet presAssocID="{A5DD8A0C-33CC-4D97-A48F-43A62FE4BC17}" presName="spacerL" presStyleCnt="0"/>
      <dgm:spPr/>
    </dgm:pt>
    <dgm:pt modelId="{10C32C3D-1B92-42E4-B565-849BA3E7F09A}" type="pres">
      <dgm:prSet presAssocID="{A5DD8A0C-33CC-4D97-A48F-43A62FE4BC17}" presName="sibTrans" presStyleLbl="sibTrans2D1" presStyleIdx="1" presStyleCnt="2"/>
      <dgm:spPr/>
    </dgm:pt>
    <dgm:pt modelId="{4F832463-DF5E-4105-994F-EC9BD7243EA8}" type="pres">
      <dgm:prSet presAssocID="{A5DD8A0C-33CC-4D97-A48F-43A62FE4BC17}" presName="spacerR" presStyleCnt="0"/>
      <dgm:spPr/>
    </dgm:pt>
    <dgm:pt modelId="{4F965D26-1088-4D48-9E7F-93584B48E1DA}" type="pres">
      <dgm:prSet presAssocID="{C4BA768E-9388-4B01-AC27-D22790C69F17}" presName="node" presStyleLbl="node1" presStyleIdx="2" presStyleCnt="3">
        <dgm:presLayoutVars>
          <dgm:bulletEnabled val="1"/>
        </dgm:presLayoutVars>
      </dgm:prSet>
      <dgm:spPr>
        <a:prstGeom prst="roundRect">
          <a:avLst/>
        </a:prstGeom>
      </dgm:spPr>
    </dgm:pt>
  </dgm:ptLst>
  <dgm:cxnLst>
    <dgm:cxn modelId="{A2D49B0A-D8BB-4E62-A67E-18919EB761E6}" type="presOf" srcId="{6403C0D2-5C62-41F4-9C80-F6C0619F6E57}" destId="{7DF776CE-2CFA-4793-8A90-7ECD8A5A0959}" srcOrd="0" destOrd="0" presId="urn:microsoft.com/office/officeart/2005/8/layout/equation1"/>
    <dgm:cxn modelId="{62AD5151-E0BE-497B-A61D-5CA72FA6EB39}" srcId="{F0F9E774-AA2B-42D4-853D-EB8C76E1AEE1}" destId="{51EC6F7A-F04C-450E-985F-96FC85F7D0BF}" srcOrd="0" destOrd="0" parTransId="{2D71C6EA-7E9B-4123-9C93-957D81BD162B}" sibTransId="{7A258C63-7B03-4DB5-B2C8-54F0B4DA20A5}"/>
    <dgm:cxn modelId="{ADBA3C62-76A4-4CE4-83B6-F242706B310F}" type="presOf" srcId="{F0F9E774-AA2B-42D4-853D-EB8C76E1AEE1}" destId="{65D4EBC7-4B5E-4B1D-8871-79FE0BB769B2}" srcOrd="0" destOrd="0" presId="urn:microsoft.com/office/officeart/2005/8/layout/equation1"/>
    <dgm:cxn modelId="{F2DE546D-99B6-4FDD-8167-4DFAB3ADE2E1}" type="presOf" srcId="{A5DD8A0C-33CC-4D97-A48F-43A62FE4BC17}" destId="{10C32C3D-1B92-42E4-B565-849BA3E7F09A}" srcOrd="0" destOrd="0" presId="urn:microsoft.com/office/officeart/2005/8/layout/equation1"/>
    <dgm:cxn modelId="{C773787B-3DD3-40FD-9B09-283757857F20}" type="presOf" srcId="{C4BA768E-9388-4B01-AC27-D22790C69F17}" destId="{4F965D26-1088-4D48-9E7F-93584B48E1DA}" srcOrd="0" destOrd="0" presId="urn:microsoft.com/office/officeart/2005/8/layout/equation1"/>
    <dgm:cxn modelId="{4061E38F-21A3-48D1-A0A8-F4CC6E81E055}" type="presOf" srcId="{51EC6F7A-F04C-450E-985F-96FC85F7D0BF}" destId="{1667F01C-DDB0-4346-89F4-4A5FC2A926BC}" srcOrd="0" destOrd="0" presId="urn:microsoft.com/office/officeart/2005/8/layout/equation1"/>
    <dgm:cxn modelId="{6B2581B5-22F7-4652-90E7-0E353A3ABAF1}" srcId="{F0F9E774-AA2B-42D4-853D-EB8C76E1AEE1}" destId="{C4BA768E-9388-4B01-AC27-D22790C69F17}" srcOrd="2" destOrd="0" parTransId="{87B5D0E5-3C06-43D7-A3D2-A47D47FE1AFE}" sibTransId="{9C595EAD-6C03-4091-A460-F22DF3E22712}"/>
    <dgm:cxn modelId="{1E713BE4-69BE-4BB9-9771-19EBED278514}" srcId="{F0F9E774-AA2B-42D4-853D-EB8C76E1AEE1}" destId="{6403C0D2-5C62-41F4-9C80-F6C0619F6E57}" srcOrd="1" destOrd="0" parTransId="{DFCD744B-750A-49A0-A437-6057B2C045C8}" sibTransId="{A5DD8A0C-33CC-4D97-A48F-43A62FE4BC17}"/>
    <dgm:cxn modelId="{5D490AE9-F614-4612-BBEB-C1AE130B2979}" type="presOf" srcId="{7A258C63-7B03-4DB5-B2C8-54F0B4DA20A5}" destId="{682D82A4-20CE-4E9C-A1E4-C5A31A6D4F0C}" srcOrd="0" destOrd="0" presId="urn:microsoft.com/office/officeart/2005/8/layout/equation1"/>
    <dgm:cxn modelId="{3398186F-FF18-4C54-B25A-1D1ADABAA9E6}" type="presParOf" srcId="{65D4EBC7-4B5E-4B1D-8871-79FE0BB769B2}" destId="{1667F01C-DDB0-4346-89F4-4A5FC2A926BC}" srcOrd="0" destOrd="0" presId="urn:microsoft.com/office/officeart/2005/8/layout/equation1"/>
    <dgm:cxn modelId="{8ABBA4EE-7820-468E-B2CD-313D772C2096}" type="presParOf" srcId="{65D4EBC7-4B5E-4B1D-8871-79FE0BB769B2}" destId="{B3540718-FA91-4EF1-AC07-7C4DC2D71DC2}" srcOrd="1" destOrd="0" presId="urn:microsoft.com/office/officeart/2005/8/layout/equation1"/>
    <dgm:cxn modelId="{4D8924E4-AF63-4E59-8540-E71D07BB0BF1}" type="presParOf" srcId="{65D4EBC7-4B5E-4B1D-8871-79FE0BB769B2}" destId="{682D82A4-20CE-4E9C-A1E4-C5A31A6D4F0C}" srcOrd="2" destOrd="0" presId="urn:microsoft.com/office/officeart/2005/8/layout/equation1"/>
    <dgm:cxn modelId="{E472579F-02E8-45FB-971C-C43ACB5E5114}" type="presParOf" srcId="{65D4EBC7-4B5E-4B1D-8871-79FE0BB769B2}" destId="{DAB93C37-FAA6-45B5-BCA4-4ECF6DDC692B}" srcOrd="3" destOrd="0" presId="urn:microsoft.com/office/officeart/2005/8/layout/equation1"/>
    <dgm:cxn modelId="{4AFE80A0-5294-48E0-954E-0922BC001596}" type="presParOf" srcId="{65D4EBC7-4B5E-4B1D-8871-79FE0BB769B2}" destId="{7DF776CE-2CFA-4793-8A90-7ECD8A5A0959}" srcOrd="4" destOrd="0" presId="urn:microsoft.com/office/officeart/2005/8/layout/equation1"/>
    <dgm:cxn modelId="{9070A217-4EE3-42EC-934A-1779BD8A3E49}" type="presParOf" srcId="{65D4EBC7-4B5E-4B1D-8871-79FE0BB769B2}" destId="{7BCBF8A0-EB4E-434E-B62D-C7097D5BF692}" srcOrd="5" destOrd="0" presId="urn:microsoft.com/office/officeart/2005/8/layout/equation1"/>
    <dgm:cxn modelId="{01F4E3C5-053C-4C24-9DC9-008DD9E07281}" type="presParOf" srcId="{65D4EBC7-4B5E-4B1D-8871-79FE0BB769B2}" destId="{10C32C3D-1B92-42E4-B565-849BA3E7F09A}" srcOrd="6" destOrd="0" presId="urn:microsoft.com/office/officeart/2005/8/layout/equation1"/>
    <dgm:cxn modelId="{7EEE9642-6720-40C6-A30D-DD3F8883AD3B}" type="presParOf" srcId="{65D4EBC7-4B5E-4B1D-8871-79FE0BB769B2}" destId="{4F832463-DF5E-4105-994F-EC9BD7243EA8}" srcOrd="7" destOrd="0" presId="urn:microsoft.com/office/officeart/2005/8/layout/equation1"/>
    <dgm:cxn modelId="{D2F55373-64EE-4668-ACDD-C8B0B66C84C2}" type="presParOf" srcId="{65D4EBC7-4B5E-4B1D-8871-79FE0BB769B2}" destId="{4F965D26-1088-4D48-9E7F-93584B48E1D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F9E774-AA2B-42D4-853D-EB8C76E1AEE1}" type="doc">
      <dgm:prSet loTypeId="urn:microsoft.com/office/officeart/2005/8/layout/equation1" loCatId="relationship" qsTypeId="urn:microsoft.com/office/officeart/2005/8/quickstyle/simple4" qsCatId="simple" csTypeId="urn:microsoft.com/office/officeart/2005/8/colors/accent2_2" csCatId="accent2" phldr="1"/>
      <dgm:spPr/>
    </dgm:pt>
    <dgm:pt modelId="{51EC6F7A-F04C-450E-985F-96FC85F7D0BF}">
      <dgm:prSet phldrT="[Text]" custT="1"/>
      <dgm:spPr/>
      <dgm:t>
        <a:bodyPr/>
        <a:lstStyle/>
        <a:p>
          <a:r>
            <a:rPr lang="en-US" sz="1600" dirty="0"/>
            <a:t>Sum of the Moments</a:t>
          </a:r>
        </a:p>
      </dgm:t>
    </dgm:pt>
    <dgm:pt modelId="{2D71C6EA-7E9B-4123-9C93-957D81BD162B}" type="parTrans" cxnId="{62AD5151-E0BE-497B-A61D-5CA72FA6EB39}">
      <dgm:prSet/>
      <dgm:spPr/>
      <dgm:t>
        <a:bodyPr/>
        <a:lstStyle/>
        <a:p>
          <a:endParaRPr lang="en-US"/>
        </a:p>
      </dgm:t>
    </dgm:pt>
    <dgm:pt modelId="{7A258C63-7B03-4DB5-B2C8-54F0B4DA20A5}" type="sibTrans" cxnId="{62AD5151-E0BE-497B-A61D-5CA72FA6EB39}">
      <dgm:prSet/>
      <dgm:spPr/>
      <dgm:t>
        <a:bodyPr/>
        <a:lstStyle/>
        <a:p>
          <a:endParaRPr lang="en-US"/>
        </a:p>
      </dgm:t>
    </dgm:pt>
    <dgm:pt modelId="{6403C0D2-5C62-41F4-9C80-F6C0619F6E57}">
      <dgm:prSet phldrT="[Text]" custT="1"/>
      <dgm:spPr/>
      <dgm:t>
        <a:bodyPr/>
        <a:lstStyle/>
        <a:p>
          <a:r>
            <a:rPr lang="en-US" sz="1600" dirty="0"/>
            <a:t>Sum of the weights</a:t>
          </a:r>
        </a:p>
      </dgm:t>
    </dgm:pt>
    <dgm:pt modelId="{DFCD744B-750A-49A0-A437-6057B2C045C8}" type="parTrans" cxnId="{1E713BE4-69BE-4BB9-9771-19EBED278514}">
      <dgm:prSet/>
      <dgm:spPr/>
      <dgm:t>
        <a:bodyPr/>
        <a:lstStyle/>
        <a:p>
          <a:endParaRPr lang="en-US"/>
        </a:p>
      </dgm:t>
    </dgm:pt>
    <dgm:pt modelId="{A5DD8A0C-33CC-4D97-A48F-43A62FE4BC17}" type="sibTrans" cxnId="{1E713BE4-69BE-4BB9-9771-19EBED278514}">
      <dgm:prSet/>
      <dgm:spPr/>
      <dgm:t>
        <a:bodyPr/>
        <a:lstStyle/>
        <a:p>
          <a:endParaRPr lang="en-US"/>
        </a:p>
      </dgm:t>
    </dgm:pt>
    <dgm:pt modelId="{B170CE9B-C1CD-475F-82E9-844CECCC5EB5}">
      <dgm:prSet phldrT="[Text]" custT="1"/>
      <dgm:spPr/>
      <dgm:t>
        <a:bodyPr/>
        <a:lstStyle/>
        <a:p>
          <a:r>
            <a:rPr lang="en-US" sz="1600" dirty="0"/>
            <a:t>Center of</a:t>
          </a:r>
          <a:br>
            <a:rPr lang="en-US" sz="1600" dirty="0"/>
          </a:br>
          <a:r>
            <a:rPr lang="en-US" sz="1600" dirty="0"/>
            <a:t>Gravity</a:t>
          </a:r>
          <a:br>
            <a:rPr lang="en-US" sz="1600" dirty="0"/>
          </a:br>
          <a:r>
            <a:rPr lang="en-US" sz="1600" dirty="0"/>
            <a:t>(CG)</a:t>
          </a:r>
        </a:p>
      </dgm:t>
    </dgm:pt>
    <dgm:pt modelId="{577E77BE-7FA8-4E1F-92C8-7ACFCBD2720B}" type="parTrans" cxnId="{F0C6A435-9148-4164-B390-D054882426AB}">
      <dgm:prSet/>
      <dgm:spPr/>
      <dgm:t>
        <a:bodyPr/>
        <a:lstStyle/>
        <a:p>
          <a:endParaRPr lang="en-US"/>
        </a:p>
      </dgm:t>
    </dgm:pt>
    <dgm:pt modelId="{932FACCE-9236-47DF-8622-C1108FA991F7}" type="sibTrans" cxnId="{F0C6A435-9148-4164-B390-D054882426AB}">
      <dgm:prSet/>
      <dgm:spPr/>
      <dgm:t>
        <a:bodyPr/>
        <a:lstStyle/>
        <a:p>
          <a:endParaRPr lang="en-US"/>
        </a:p>
      </dgm:t>
    </dgm:pt>
    <dgm:pt modelId="{65D4EBC7-4B5E-4B1D-8871-79FE0BB769B2}" type="pres">
      <dgm:prSet presAssocID="{F0F9E774-AA2B-42D4-853D-EB8C76E1AEE1}" presName="linearFlow" presStyleCnt="0">
        <dgm:presLayoutVars>
          <dgm:dir/>
          <dgm:resizeHandles val="exact"/>
        </dgm:presLayoutVars>
      </dgm:prSet>
      <dgm:spPr/>
    </dgm:pt>
    <dgm:pt modelId="{97E95714-3F58-4773-9634-DDCC6F8614B9}" type="pres">
      <dgm:prSet presAssocID="{B170CE9B-C1CD-475F-82E9-844CECCC5EB5}" presName="node" presStyleLbl="node1" presStyleIdx="0" presStyleCnt="3">
        <dgm:presLayoutVars>
          <dgm:bulletEnabled val="1"/>
        </dgm:presLayoutVars>
      </dgm:prSet>
      <dgm:spPr>
        <a:prstGeom prst="roundRect">
          <a:avLst/>
        </a:prstGeom>
      </dgm:spPr>
    </dgm:pt>
    <dgm:pt modelId="{19B5AFFE-ECF8-4F39-8A14-D6564D15F8DA}" type="pres">
      <dgm:prSet presAssocID="{932FACCE-9236-47DF-8622-C1108FA991F7}" presName="spacerL" presStyleCnt="0"/>
      <dgm:spPr/>
    </dgm:pt>
    <dgm:pt modelId="{011C31D9-BFE9-4F1B-9487-A836AE77DDF9}" type="pres">
      <dgm:prSet presAssocID="{932FACCE-9236-47DF-8622-C1108FA991F7}" presName="sibTrans" presStyleLbl="sibTrans2D1" presStyleIdx="0" presStyleCnt="2"/>
      <dgm:spPr>
        <a:prstGeom prst="mathEqual">
          <a:avLst/>
        </a:prstGeom>
      </dgm:spPr>
    </dgm:pt>
    <dgm:pt modelId="{7F407364-7A23-42B5-98A0-63AC8F1BCA35}" type="pres">
      <dgm:prSet presAssocID="{932FACCE-9236-47DF-8622-C1108FA991F7}" presName="spacerR" presStyleCnt="0"/>
      <dgm:spPr/>
    </dgm:pt>
    <dgm:pt modelId="{1667F01C-DDB0-4346-89F4-4A5FC2A926BC}" type="pres">
      <dgm:prSet presAssocID="{51EC6F7A-F04C-450E-985F-96FC85F7D0BF}" presName="node" presStyleLbl="node1" presStyleIdx="1" presStyleCnt="3">
        <dgm:presLayoutVars>
          <dgm:bulletEnabled val="1"/>
        </dgm:presLayoutVars>
      </dgm:prSet>
      <dgm:spPr/>
    </dgm:pt>
    <dgm:pt modelId="{B3540718-FA91-4EF1-AC07-7C4DC2D71DC2}" type="pres">
      <dgm:prSet presAssocID="{7A258C63-7B03-4DB5-B2C8-54F0B4DA20A5}" presName="spacerL" presStyleCnt="0"/>
      <dgm:spPr/>
    </dgm:pt>
    <dgm:pt modelId="{682D82A4-20CE-4E9C-A1E4-C5A31A6D4F0C}" type="pres">
      <dgm:prSet presAssocID="{7A258C63-7B03-4DB5-B2C8-54F0B4DA20A5}" presName="sibTrans" presStyleLbl="sibTrans2D1" presStyleIdx="1" presStyleCnt="2"/>
      <dgm:spPr>
        <a:prstGeom prst="mathDivide">
          <a:avLst/>
        </a:prstGeom>
      </dgm:spPr>
    </dgm:pt>
    <dgm:pt modelId="{DAB93C37-FAA6-45B5-BCA4-4ECF6DDC692B}" type="pres">
      <dgm:prSet presAssocID="{7A258C63-7B03-4DB5-B2C8-54F0B4DA20A5}" presName="spacerR" presStyleCnt="0"/>
      <dgm:spPr/>
    </dgm:pt>
    <dgm:pt modelId="{7DF776CE-2CFA-4793-8A90-7ECD8A5A0959}" type="pres">
      <dgm:prSet presAssocID="{6403C0D2-5C62-41F4-9C80-F6C0619F6E57}" presName="node" presStyleLbl="node1" presStyleIdx="2" presStyleCnt="3">
        <dgm:presLayoutVars>
          <dgm:bulletEnabled val="1"/>
        </dgm:presLayoutVars>
      </dgm:prSet>
      <dgm:spPr/>
    </dgm:pt>
  </dgm:ptLst>
  <dgm:cxnLst>
    <dgm:cxn modelId="{0B820708-910E-41FF-9F93-FA74E0828BE9}" type="presOf" srcId="{7A258C63-7B03-4DB5-B2C8-54F0B4DA20A5}" destId="{682D82A4-20CE-4E9C-A1E4-C5A31A6D4F0C}" srcOrd="0" destOrd="0" presId="urn:microsoft.com/office/officeart/2005/8/layout/equation1"/>
    <dgm:cxn modelId="{2AE2AF13-1C4A-4857-A9AB-46FA43690A92}" type="presOf" srcId="{B170CE9B-C1CD-475F-82E9-844CECCC5EB5}" destId="{97E95714-3F58-4773-9634-DDCC6F8614B9}" srcOrd="0" destOrd="0" presId="urn:microsoft.com/office/officeart/2005/8/layout/equation1"/>
    <dgm:cxn modelId="{F0C6A435-9148-4164-B390-D054882426AB}" srcId="{F0F9E774-AA2B-42D4-853D-EB8C76E1AEE1}" destId="{B170CE9B-C1CD-475F-82E9-844CECCC5EB5}" srcOrd="0" destOrd="0" parTransId="{577E77BE-7FA8-4E1F-92C8-7ACFCBD2720B}" sibTransId="{932FACCE-9236-47DF-8622-C1108FA991F7}"/>
    <dgm:cxn modelId="{62AD5151-E0BE-497B-A61D-5CA72FA6EB39}" srcId="{F0F9E774-AA2B-42D4-853D-EB8C76E1AEE1}" destId="{51EC6F7A-F04C-450E-985F-96FC85F7D0BF}" srcOrd="1" destOrd="0" parTransId="{2D71C6EA-7E9B-4123-9C93-957D81BD162B}" sibTransId="{7A258C63-7B03-4DB5-B2C8-54F0B4DA20A5}"/>
    <dgm:cxn modelId="{BDFDCC61-5862-4D63-8B69-7E50C1E5CBC1}" type="presOf" srcId="{51EC6F7A-F04C-450E-985F-96FC85F7D0BF}" destId="{1667F01C-DDB0-4346-89F4-4A5FC2A926BC}" srcOrd="0" destOrd="0" presId="urn:microsoft.com/office/officeart/2005/8/layout/equation1"/>
    <dgm:cxn modelId="{E8FE6C6C-27EE-4EA9-B525-F0552DB7631E}" type="presOf" srcId="{6403C0D2-5C62-41F4-9C80-F6C0619F6E57}" destId="{7DF776CE-2CFA-4793-8A90-7ECD8A5A0959}" srcOrd="0" destOrd="0" presId="urn:microsoft.com/office/officeart/2005/8/layout/equation1"/>
    <dgm:cxn modelId="{07F86783-D70B-4A97-9408-2B22A5B08E76}" type="presOf" srcId="{F0F9E774-AA2B-42D4-853D-EB8C76E1AEE1}" destId="{65D4EBC7-4B5E-4B1D-8871-79FE0BB769B2}" srcOrd="0" destOrd="0" presId="urn:microsoft.com/office/officeart/2005/8/layout/equation1"/>
    <dgm:cxn modelId="{73C4AAB8-E1A0-4062-B934-D5062E824ED0}" type="presOf" srcId="{932FACCE-9236-47DF-8622-C1108FA991F7}" destId="{011C31D9-BFE9-4F1B-9487-A836AE77DDF9}" srcOrd="0" destOrd="0" presId="urn:microsoft.com/office/officeart/2005/8/layout/equation1"/>
    <dgm:cxn modelId="{1E713BE4-69BE-4BB9-9771-19EBED278514}" srcId="{F0F9E774-AA2B-42D4-853D-EB8C76E1AEE1}" destId="{6403C0D2-5C62-41F4-9C80-F6C0619F6E57}" srcOrd="2" destOrd="0" parTransId="{DFCD744B-750A-49A0-A437-6057B2C045C8}" sibTransId="{A5DD8A0C-33CC-4D97-A48F-43A62FE4BC17}"/>
    <dgm:cxn modelId="{4CF1332C-2503-48C8-987E-8BE39C595F23}" type="presParOf" srcId="{65D4EBC7-4B5E-4B1D-8871-79FE0BB769B2}" destId="{97E95714-3F58-4773-9634-DDCC6F8614B9}" srcOrd="0" destOrd="0" presId="urn:microsoft.com/office/officeart/2005/8/layout/equation1"/>
    <dgm:cxn modelId="{2CC7484C-2F2A-427B-A7FF-980F3C3BA160}" type="presParOf" srcId="{65D4EBC7-4B5E-4B1D-8871-79FE0BB769B2}" destId="{19B5AFFE-ECF8-4F39-8A14-D6564D15F8DA}" srcOrd="1" destOrd="0" presId="urn:microsoft.com/office/officeart/2005/8/layout/equation1"/>
    <dgm:cxn modelId="{D428BDF2-AE12-44D1-B1F8-331F3C0A6624}" type="presParOf" srcId="{65D4EBC7-4B5E-4B1D-8871-79FE0BB769B2}" destId="{011C31D9-BFE9-4F1B-9487-A836AE77DDF9}" srcOrd="2" destOrd="0" presId="urn:microsoft.com/office/officeart/2005/8/layout/equation1"/>
    <dgm:cxn modelId="{C2893C59-2819-4F90-825B-8823E7468D5B}" type="presParOf" srcId="{65D4EBC7-4B5E-4B1D-8871-79FE0BB769B2}" destId="{7F407364-7A23-42B5-98A0-63AC8F1BCA35}" srcOrd="3" destOrd="0" presId="urn:microsoft.com/office/officeart/2005/8/layout/equation1"/>
    <dgm:cxn modelId="{507B8F19-465C-4E8A-A7AE-2EEF64D4348E}" type="presParOf" srcId="{65D4EBC7-4B5E-4B1D-8871-79FE0BB769B2}" destId="{1667F01C-DDB0-4346-89F4-4A5FC2A926BC}" srcOrd="4" destOrd="0" presId="urn:microsoft.com/office/officeart/2005/8/layout/equation1"/>
    <dgm:cxn modelId="{76AB4538-4EB7-4F90-96BD-BC0733BD2EDE}" type="presParOf" srcId="{65D4EBC7-4B5E-4B1D-8871-79FE0BB769B2}" destId="{B3540718-FA91-4EF1-AC07-7C4DC2D71DC2}" srcOrd="5" destOrd="0" presId="urn:microsoft.com/office/officeart/2005/8/layout/equation1"/>
    <dgm:cxn modelId="{F98F71AF-FB1E-419A-BB27-2C59296CD7A5}" type="presParOf" srcId="{65D4EBC7-4B5E-4B1D-8871-79FE0BB769B2}" destId="{682D82A4-20CE-4E9C-A1E4-C5A31A6D4F0C}" srcOrd="6" destOrd="0" presId="urn:microsoft.com/office/officeart/2005/8/layout/equation1"/>
    <dgm:cxn modelId="{4B09AB48-6EB6-4DE7-AC4E-D36EEE39AA24}" type="presParOf" srcId="{65D4EBC7-4B5E-4B1D-8871-79FE0BB769B2}" destId="{DAB93C37-FAA6-45B5-BCA4-4ECF6DDC692B}" srcOrd="7" destOrd="0" presId="urn:microsoft.com/office/officeart/2005/8/layout/equation1"/>
    <dgm:cxn modelId="{05A2F779-3D1A-4385-9154-F2F13E5FCC29}" type="presParOf" srcId="{65D4EBC7-4B5E-4B1D-8871-79FE0BB769B2}" destId="{7DF776CE-2CFA-4793-8A90-7ECD8A5A0959}"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2550B7-36CC-4FE2-9F09-156044C35B48}" type="doc">
      <dgm:prSet loTypeId="urn:microsoft.com/office/officeart/2005/8/layout/lProcess1" loCatId="process" qsTypeId="urn:microsoft.com/office/officeart/2005/8/quickstyle/3d2" qsCatId="3D" csTypeId="urn:microsoft.com/office/officeart/2005/8/colors/accent2_1" csCatId="accent2" phldr="1"/>
      <dgm:spPr/>
      <dgm:t>
        <a:bodyPr/>
        <a:lstStyle/>
        <a:p>
          <a:endParaRPr lang="en-US"/>
        </a:p>
      </dgm:t>
    </dgm:pt>
    <dgm:pt modelId="{5A1B6E42-8BB6-4A52-8EB5-32C133B99C68}">
      <dgm:prSet custT="1"/>
      <dgm:spPr/>
      <dgm:t>
        <a:bodyPr/>
        <a:lstStyle/>
        <a:p>
          <a:pPr algn="ctr" rtl="0"/>
          <a:r>
            <a:rPr lang="en-US" sz="1400" dirty="0"/>
            <a:t>Empty Weight</a:t>
          </a:r>
        </a:p>
      </dgm:t>
    </dgm:pt>
    <dgm:pt modelId="{1437A8DF-8FBA-4F64-AA1E-907FB1DD5A0A}" type="parTrans" cxnId="{F04F490D-468E-49F7-BEF8-FD949C240F1A}">
      <dgm:prSet/>
      <dgm:spPr/>
      <dgm:t>
        <a:bodyPr/>
        <a:lstStyle/>
        <a:p>
          <a:endParaRPr lang="en-US"/>
        </a:p>
      </dgm:t>
    </dgm:pt>
    <dgm:pt modelId="{7F294D74-035B-44F5-AFD8-5C586DE10B8B}" type="sibTrans" cxnId="{F04F490D-468E-49F7-BEF8-FD949C240F1A}">
      <dgm:prSet/>
      <dgm:spPr/>
      <dgm:t>
        <a:bodyPr/>
        <a:lstStyle/>
        <a:p>
          <a:endParaRPr lang="en-US"/>
        </a:p>
      </dgm:t>
    </dgm:pt>
    <dgm:pt modelId="{DA288810-1557-48F5-86B7-A4A4FEF7743D}">
      <dgm:prSet custT="1"/>
      <dgm:spPr/>
      <dgm:t>
        <a:bodyPr/>
        <a:lstStyle/>
        <a:p>
          <a:pPr algn="ctr" rtl="0"/>
          <a:r>
            <a:rPr lang="en-US" sz="1400" dirty="0"/>
            <a:t>Plus pilot and passengers</a:t>
          </a:r>
        </a:p>
      </dgm:t>
    </dgm:pt>
    <dgm:pt modelId="{8C72C44B-7359-4C17-9946-381122D84478}" type="parTrans" cxnId="{C05FBD20-89A0-4378-8C81-9A640BB965E4}">
      <dgm:prSet/>
      <dgm:spPr/>
      <dgm:t>
        <a:bodyPr/>
        <a:lstStyle/>
        <a:p>
          <a:endParaRPr lang="en-US"/>
        </a:p>
      </dgm:t>
    </dgm:pt>
    <dgm:pt modelId="{3C77ABD9-E7FB-4190-881F-C3D6DE91BEA4}" type="sibTrans" cxnId="{C05FBD20-89A0-4378-8C81-9A640BB965E4}">
      <dgm:prSet/>
      <dgm:spPr/>
      <dgm:t>
        <a:bodyPr/>
        <a:lstStyle/>
        <a:p>
          <a:endParaRPr lang="en-US"/>
        </a:p>
      </dgm:t>
    </dgm:pt>
    <dgm:pt modelId="{94C3418F-12CA-4A43-8C30-6CC8B623572D}">
      <dgm:prSet custT="1"/>
      <dgm:spPr/>
      <dgm:t>
        <a:bodyPr/>
        <a:lstStyle/>
        <a:p>
          <a:pPr algn="ctr" rtl="0"/>
          <a:r>
            <a:rPr lang="en-US" sz="1300" dirty="0"/>
            <a:t>Baggage</a:t>
          </a:r>
        </a:p>
      </dgm:t>
    </dgm:pt>
    <dgm:pt modelId="{7DC35E8B-CDE1-4D21-AC1C-2D7F00E1C7AA}" type="parTrans" cxnId="{BFA4BF59-9376-46BA-A15F-938587D50589}">
      <dgm:prSet/>
      <dgm:spPr/>
      <dgm:t>
        <a:bodyPr/>
        <a:lstStyle/>
        <a:p>
          <a:endParaRPr lang="en-US"/>
        </a:p>
      </dgm:t>
    </dgm:pt>
    <dgm:pt modelId="{925A8C2F-8D66-4AB0-AED5-8F072D9C3416}" type="sibTrans" cxnId="{BFA4BF59-9376-46BA-A15F-938587D50589}">
      <dgm:prSet/>
      <dgm:spPr/>
      <dgm:t>
        <a:bodyPr/>
        <a:lstStyle/>
        <a:p>
          <a:endParaRPr lang="en-US"/>
        </a:p>
      </dgm:t>
    </dgm:pt>
    <dgm:pt modelId="{4D563CDB-0277-47A8-94A0-1CDB544C8EB9}">
      <dgm:prSet custT="1"/>
      <dgm:spPr/>
      <dgm:t>
        <a:bodyPr/>
        <a:lstStyle/>
        <a:p>
          <a:pPr algn="ctr" rtl="0"/>
          <a:r>
            <a:rPr lang="en-US" sz="1400" dirty="0"/>
            <a:t>Fuel &amp; Oil</a:t>
          </a:r>
        </a:p>
      </dgm:t>
    </dgm:pt>
    <dgm:pt modelId="{7032D51E-7FC9-4A17-A43B-767135633CD9}" type="parTrans" cxnId="{5D86CB52-7E39-435C-A5C4-8BA03C23B084}">
      <dgm:prSet/>
      <dgm:spPr/>
      <dgm:t>
        <a:bodyPr/>
        <a:lstStyle/>
        <a:p>
          <a:endParaRPr lang="en-US"/>
        </a:p>
      </dgm:t>
    </dgm:pt>
    <dgm:pt modelId="{11CC305B-BE0E-432C-BC62-FD868989B161}" type="sibTrans" cxnId="{5D86CB52-7E39-435C-A5C4-8BA03C23B084}">
      <dgm:prSet/>
      <dgm:spPr/>
      <dgm:t>
        <a:bodyPr/>
        <a:lstStyle/>
        <a:p>
          <a:endParaRPr lang="en-US"/>
        </a:p>
      </dgm:t>
    </dgm:pt>
    <dgm:pt modelId="{D70BD4B7-6D45-4B88-8C02-FB3A366BA77C}" type="pres">
      <dgm:prSet presAssocID="{2A2550B7-36CC-4FE2-9F09-156044C35B48}" presName="Name0" presStyleCnt="0">
        <dgm:presLayoutVars>
          <dgm:dir/>
          <dgm:animLvl val="lvl"/>
          <dgm:resizeHandles val="exact"/>
        </dgm:presLayoutVars>
      </dgm:prSet>
      <dgm:spPr/>
    </dgm:pt>
    <dgm:pt modelId="{2C6EFD8F-7DAE-4958-8514-47DC51B61E5D}" type="pres">
      <dgm:prSet presAssocID="{5A1B6E42-8BB6-4A52-8EB5-32C133B99C68}" presName="vertFlow" presStyleCnt="0"/>
      <dgm:spPr/>
    </dgm:pt>
    <dgm:pt modelId="{F54515A4-AC67-4FA6-98A9-42F98268430E}" type="pres">
      <dgm:prSet presAssocID="{5A1B6E42-8BB6-4A52-8EB5-32C133B99C68}" presName="header" presStyleLbl="node1" presStyleIdx="0" presStyleCnt="4"/>
      <dgm:spPr/>
    </dgm:pt>
    <dgm:pt modelId="{80084CE5-775D-4035-8898-B3B5C38C2AB3}" type="pres">
      <dgm:prSet presAssocID="{5A1B6E42-8BB6-4A52-8EB5-32C133B99C68}" presName="hSp" presStyleCnt="0"/>
      <dgm:spPr/>
    </dgm:pt>
    <dgm:pt modelId="{2426F11E-05B1-4BCA-8C06-EC5FC06F105E}" type="pres">
      <dgm:prSet presAssocID="{DA288810-1557-48F5-86B7-A4A4FEF7743D}" presName="vertFlow" presStyleCnt="0"/>
      <dgm:spPr/>
    </dgm:pt>
    <dgm:pt modelId="{C6F13B20-360C-4538-ABEA-938AD9F4A42F}" type="pres">
      <dgm:prSet presAssocID="{DA288810-1557-48F5-86B7-A4A4FEF7743D}" presName="header" presStyleLbl="node1" presStyleIdx="1" presStyleCnt="4"/>
      <dgm:spPr/>
    </dgm:pt>
    <dgm:pt modelId="{63084F2B-2989-434A-B51B-8AA3F22196B1}" type="pres">
      <dgm:prSet presAssocID="{DA288810-1557-48F5-86B7-A4A4FEF7743D}" presName="hSp" presStyleCnt="0"/>
      <dgm:spPr/>
    </dgm:pt>
    <dgm:pt modelId="{785CC098-7C00-451B-8853-147D257694AF}" type="pres">
      <dgm:prSet presAssocID="{94C3418F-12CA-4A43-8C30-6CC8B623572D}" presName="vertFlow" presStyleCnt="0"/>
      <dgm:spPr/>
    </dgm:pt>
    <dgm:pt modelId="{84ED809C-9A0A-4BAB-9DF7-B48778F789BF}" type="pres">
      <dgm:prSet presAssocID="{94C3418F-12CA-4A43-8C30-6CC8B623572D}" presName="header" presStyleLbl="node1" presStyleIdx="2" presStyleCnt="4"/>
      <dgm:spPr/>
    </dgm:pt>
    <dgm:pt modelId="{94124F56-1BA0-4B85-911B-7F557AE3CD2E}" type="pres">
      <dgm:prSet presAssocID="{94C3418F-12CA-4A43-8C30-6CC8B623572D}" presName="hSp" presStyleCnt="0"/>
      <dgm:spPr/>
    </dgm:pt>
    <dgm:pt modelId="{EA9B175D-E0E7-4825-9151-64923989843B}" type="pres">
      <dgm:prSet presAssocID="{4D563CDB-0277-47A8-94A0-1CDB544C8EB9}" presName="vertFlow" presStyleCnt="0"/>
      <dgm:spPr/>
    </dgm:pt>
    <dgm:pt modelId="{90084F0F-BE6F-49AF-8315-ED55E5F7E7F7}" type="pres">
      <dgm:prSet presAssocID="{4D563CDB-0277-47A8-94A0-1CDB544C8EB9}" presName="header" presStyleLbl="node1" presStyleIdx="3" presStyleCnt="4" custLinFactNeighborX="-5731"/>
      <dgm:spPr/>
    </dgm:pt>
  </dgm:ptLst>
  <dgm:cxnLst>
    <dgm:cxn modelId="{F04F490D-468E-49F7-BEF8-FD949C240F1A}" srcId="{2A2550B7-36CC-4FE2-9F09-156044C35B48}" destId="{5A1B6E42-8BB6-4A52-8EB5-32C133B99C68}" srcOrd="0" destOrd="0" parTransId="{1437A8DF-8FBA-4F64-AA1E-907FB1DD5A0A}" sibTransId="{7F294D74-035B-44F5-AFD8-5C586DE10B8B}"/>
    <dgm:cxn modelId="{C05FBD20-89A0-4378-8C81-9A640BB965E4}" srcId="{2A2550B7-36CC-4FE2-9F09-156044C35B48}" destId="{DA288810-1557-48F5-86B7-A4A4FEF7743D}" srcOrd="1" destOrd="0" parTransId="{8C72C44B-7359-4C17-9946-381122D84478}" sibTransId="{3C77ABD9-E7FB-4190-881F-C3D6DE91BEA4}"/>
    <dgm:cxn modelId="{104AAC24-3309-4D62-B91C-49A0A2A2E846}" type="presOf" srcId="{2A2550B7-36CC-4FE2-9F09-156044C35B48}" destId="{D70BD4B7-6D45-4B88-8C02-FB3A366BA77C}" srcOrd="0" destOrd="0" presId="urn:microsoft.com/office/officeart/2005/8/layout/lProcess1"/>
    <dgm:cxn modelId="{5D86CB52-7E39-435C-A5C4-8BA03C23B084}" srcId="{2A2550B7-36CC-4FE2-9F09-156044C35B48}" destId="{4D563CDB-0277-47A8-94A0-1CDB544C8EB9}" srcOrd="3" destOrd="0" parTransId="{7032D51E-7FC9-4A17-A43B-767135633CD9}" sibTransId="{11CC305B-BE0E-432C-BC62-FD868989B161}"/>
    <dgm:cxn modelId="{BFA4BF59-9376-46BA-A15F-938587D50589}" srcId="{2A2550B7-36CC-4FE2-9F09-156044C35B48}" destId="{94C3418F-12CA-4A43-8C30-6CC8B623572D}" srcOrd="2" destOrd="0" parTransId="{7DC35E8B-CDE1-4D21-AC1C-2D7F00E1C7AA}" sibTransId="{925A8C2F-8D66-4AB0-AED5-8F072D9C3416}"/>
    <dgm:cxn modelId="{182D1FA5-BE52-4B6D-99C8-7B25D4CA5189}" type="presOf" srcId="{DA288810-1557-48F5-86B7-A4A4FEF7743D}" destId="{C6F13B20-360C-4538-ABEA-938AD9F4A42F}" srcOrd="0" destOrd="0" presId="urn:microsoft.com/office/officeart/2005/8/layout/lProcess1"/>
    <dgm:cxn modelId="{A91911B4-AB6B-43F2-82A7-EDB6E66C697A}" type="presOf" srcId="{94C3418F-12CA-4A43-8C30-6CC8B623572D}" destId="{84ED809C-9A0A-4BAB-9DF7-B48778F789BF}" srcOrd="0" destOrd="0" presId="urn:microsoft.com/office/officeart/2005/8/layout/lProcess1"/>
    <dgm:cxn modelId="{C9B342F4-AC51-4D87-B98E-C04AE5C3BB3A}" type="presOf" srcId="{4D563CDB-0277-47A8-94A0-1CDB544C8EB9}" destId="{90084F0F-BE6F-49AF-8315-ED55E5F7E7F7}" srcOrd="0" destOrd="0" presId="urn:microsoft.com/office/officeart/2005/8/layout/lProcess1"/>
    <dgm:cxn modelId="{343878F6-F439-4A86-902A-0FFA483ADC98}" type="presOf" srcId="{5A1B6E42-8BB6-4A52-8EB5-32C133B99C68}" destId="{F54515A4-AC67-4FA6-98A9-42F98268430E}" srcOrd="0" destOrd="0" presId="urn:microsoft.com/office/officeart/2005/8/layout/lProcess1"/>
    <dgm:cxn modelId="{354CF4FB-D929-4217-AC6B-F8068E3BFC02}" type="presParOf" srcId="{D70BD4B7-6D45-4B88-8C02-FB3A366BA77C}" destId="{2C6EFD8F-7DAE-4958-8514-47DC51B61E5D}" srcOrd="0" destOrd="0" presId="urn:microsoft.com/office/officeart/2005/8/layout/lProcess1"/>
    <dgm:cxn modelId="{E9064B9D-0A5A-446D-8932-910B68EB5805}" type="presParOf" srcId="{2C6EFD8F-7DAE-4958-8514-47DC51B61E5D}" destId="{F54515A4-AC67-4FA6-98A9-42F98268430E}" srcOrd="0" destOrd="0" presId="urn:microsoft.com/office/officeart/2005/8/layout/lProcess1"/>
    <dgm:cxn modelId="{98D317B0-389B-4BB1-A3B2-133BCED0702C}" type="presParOf" srcId="{D70BD4B7-6D45-4B88-8C02-FB3A366BA77C}" destId="{80084CE5-775D-4035-8898-B3B5C38C2AB3}" srcOrd="1" destOrd="0" presId="urn:microsoft.com/office/officeart/2005/8/layout/lProcess1"/>
    <dgm:cxn modelId="{FF1D76F9-8ADD-4641-8E29-81D1FCEA7AAA}" type="presParOf" srcId="{D70BD4B7-6D45-4B88-8C02-FB3A366BA77C}" destId="{2426F11E-05B1-4BCA-8C06-EC5FC06F105E}" srcOrd="2" destOrd="0" presId="urn:microsoft.com/office/officeart/2005/8/layout/lProcess1"/>
    <dgm:cxn modelId="{43A1D396-5CE2-4510-8AC4-3600FF1CC6EA}" type="presParOf" srcId="{2426F11E-05B1-4BCA-8C06-EC5FC06F105E}" destId="{C6F13B20-360C-4538-ABEA-938AD9F4A42F}" srcOrd="0" destOrd="0" presId="urn:microsoft.com/office/officeart/2005/8/layout/lProcess1"/>
    <dgm:cxn modelId="{B8FFED08-3CC6-4C48-BB65-435587228480}" type="presParOf" srcId="{D70BD4B7-6D45-4B88-8C02-FB3A366BA77C}" destId="{63084F2B-2989-434A-B51B-8AA3F22196B1}" srcOrd="3" destOrd="0" presId="urn:microsoft.com/office/officeart/2005/8/layout/lProcess1"/>
    <dgm:cxn modelId="{ECEE0DEE-9E69-4517-84F5-11E7BD08073F}" type="presParOf" srcId="{D70BD4B7-6D45-4B88-8C02-FB3A366BA77C}" destId="{785CC098-7C00-451B-8853-147D257694AF}" srcOrd="4" destOrd="0" presId="urn:microsoft.com/office/officeart/2005/8/layout/lProcess1"/>
    <dgm:cxn modelId="{D62C1A4D-C046-42F8-9F4F-243056AF01CA}" type="presParOf" srcId="{785CC098-7C00-451B-8853-147D257694AF}" destId="{84ED809C-9A0A-4BAB-9DF7-B48778F789BF}" srcOrd="0" destOrd="0" presId="urn:microsoft.com/office/officeart/2005/8/layout/lProcess1"/>
    <dgm:cxn modelId="{04DFA32A-FD62-4E08-A05F-BD01985ED7F9}" type="presParOf" srcId="{D70BD4B7-6D45-4B88-8C02-FB3A366BA77C}" destId="{94124F56-1BA0-4B85-911B-7F557AE3CD2E}" srcOrd="5" destOrd="0" presId="urn:microsoft.com/office/officeart/2005/8/layout/lProcess1"/>
    <dgm:cxn modelId="{9086AD42-E1F0-4A2B-99F7-F2AA2FA4B691}" type="presParOf" srcId="{D70BD4B7-6D45-4B88-8C02-FB3A366BA77C}" destId="{EA9B175D-E0E7-4825-9151-64923989843B}" srcOrd="6" destOrd="0" presId="urn:microsoft.com/office/officeart/2005/8/layout/lProcess1"/>
    <dgm:cxn modelId="{06E66D6A-5487-4DCB-A0AB-048B7DD8783B}" type="presParOf" srcId="{EA9B175D-E0E7-4825-9151-64923989843B}" destId="{90084F0F-BE6F-49AF-8315-ED55E5F7E7F7}" srcOrd="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7F01C-DDB0-4346-89F4-4A5FC2A926BC}">
      <dsp:nvSpPr>
        <dsp:cNvPr id="0" name=""/>
        <dsp:cNvSpPr/>
      </dsp:nvSpPr>
      <dsp:spPr>
        <a:xfrm>
          <a:off x="1933" y="477862"/>
          <a:ext cx="1012755" cy="101275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Weight</a:t>
          </a:r>
        </a:p>
      </dsp:txBody>
      <dsp:txXfrm>
        <a:off x="150248" y="626177"/>
        <a:ext cx="716125" cy="716125"/>
      </dsp:txXfrm>
    </dsp:sp>
    <dsp:sp modelId="{682D82A4-20CE-4E9C-A1E4-C5A31A6D4F0C}">
      <dsp:nvSpPr>
        <dsp:cNvPr id="0" name=""/>
        <dsp:cNvSpPr/>
      </dsp:nvSpPr>
      <dsp:spPr>
        <a:xfrm>
          <a:off x="1096924" y="690540"/>
          <a:ext cx="587398" cy="587398"/>
        </a:xfrm>
        <a:prstGeom prst="mathMultiply">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189157" y="782773"/>
        <a:ext cx="402932" cy="402932"/>
      </dsp:txXfrm>
    </dsp:sp>
    <dsp:sp modelId="{7DF776CE-2CFA-4793-8A90-7ECD8A5A0959}">
      <dsp:nvSpPr>
        <dsp:cNvPr id="0" name=""/>
        <dsp:cNvSpPr/>
      </dsp:nvSpPr>
      <dsp:spPr>
        <a:xfrm>
          <a:off x="1766558" y="477862"/>
          <a:ext cx="1012755" cy="101275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Arm</a:t>
          </a:r>
        </a:p>
      </dsp:txBody>
      <dsp:txXfrm>
        <a:off x="1914873" y="626177"/>
        <a:ext cx="716125" cy="716125"/>
      </dsp:txXfrm>
    </dsp:sp>
    <dsp:sp modelId="{10C32C3D-1B92-42E4-B565-849BA3E7F09A}">
      <dsp:nvSpPr>
        <dsp:cNvPr id="0" name=""/>
        <dsp:cNvSpPr/>
      </dsp:nvSpPr>
      <dsp:spPr>
        <a:xfrm>
          <a:off x="2861549" y="690540"/>
          <a:ext cx="587398" cy="587398"/>
        </a:xfrm>
        <a:prstGeom prst="mathEqual">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939409" y="811544"/>
        <a:ext cx="431678" cy="345390"/>
      </dsp:txXfrm>
    </dsp:sp>
    <dsp:sp modelId="{4F965D26-1088-4D48-9E7F-93584B48E1DA}">
      <dsp:nvSpPr>
        <dsp:cNvPr id="0" name=""/>
        <dsp:cNvSpPr/>
      </dsp:nvSpPr>
      <dsp:spPr>
        <a:xfrm>
          <a:off x="3531183" y="477862"/>
          <a:ext cx="1015398" cy="10127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Moment</a:t>
          </a:r>
        </a:p>
      </dsp:txBody>
      <dsp:txXfrm>
        <a:off x="3580622" y="527301"/>
        <a:ext cx="916520" cy="913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515A4-AC67-4FA6-98A9-42F98268430E}">
      <dsp:nvSpPr>
        <dsp:cNvPr id="0" name=""/>
        <dsp:cNvSpPr/>
      </dsp:nvSpPr>
      <dsp:spPr>
        <a:xfrm>
          <a:off x="278" y="397071"/>
          <a:ext cx="1585959" cy="3964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Empty Weight</a:t>
          </a:r>
        </a:p>
      </dsp:txBody>
      <dsp:txXfrm>
        <a:off x="11891" y="408684"/>
        <a:ext cx="1562733" cy="373263"/>
      </dsp:txXfrm>
    </dsp:sp>
    <dsp:sp modelId="{C6F13B20-360C-4538-ABEA-938AD9F4A42F}">
      <dsp:nvSpPr>
        <dsp:cNvPr id="0" name=""/>
        <dsp:cNvSpPr/>
      </dsp:nvSpPr>
      <dsp:spPr>
        <a:xfrm>
          <a:off x="1808271" y="397071"/>
          <a:ext cx="1585959" cy="3964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Plus pilot and passengers</a:t>
          </a:r>
        </a:p>
      </dsp:txBody>
      <dsp:txXfrm>
        <a:off x="1819884" y="408684"/>
        <a:ext cx="1562733" cy="373263"/>
      </dsp:txXfrm>
    </dsp:sp>
    <dsp:sp modelId="{84ED809C-9A0A-4BAB-9DF7-B48778F789BF}">
      <dsp:nvSpPr>
        <dsp:cNvPr id="0" name=""/>
        <dsp:cNvSpPr/>
      </dsp:nvSpPr>
      <dsp:spPr>
        <a:xfrm>
          <a:off x="3616265" y="397071"/>
          <a:ext cx="1585959" cy="3964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Baggage</a:t>
          </a:r>
        </a:p>
      </dsp:txBody>
      <dsp:txXfrm>
        <a:off x="3627878" y="408684"/>
        <a:ext cx="1562733" cy="373263"/>
      </dsp:txXfrm>
    </dsp:sp>
    <dsp:sp modelId="{90084F0F-BE6F-49AF-8315-ED55E5F7E7F7}">
      <dsp:nvSpPr>
        <dsp:cNvPr id="0" name=""/>
        <dsp:cNvSpPr/>
      </dsp:nvSpPr>
      <dsp:spPr>
        <a:xfrm>
          <a:off x="5333367" y="397071"/>
          <a:ext cx="1585959" cy="3964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Fuel &amp; Oil</a:t>
          </a:r>
        </a:p>
      </dsp:txBody>
      <dsp:txXfrm>
        <a:off x="5344980" y="408684"/>
        <a:ext cx="1562733" cy="373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7F01C-DDB0-4346-89F4-4A5FC2A926BC}">
      <dsp:nvSpPr>
        <dsp:cNvPr id="0" name=""/>
        <dsp:cNvSpPr/>
      </dsp:nvSpPr>
      <dsp:spPr>
        <a:xfrm>
          <a:off x="814" y="252356"/>
          <a:ext cx="1080246" cy="108024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Weight</a:t>
          </a:r>
        </a:p>
      </dsp:txBody>
      <dsp:txXfrm>
        <a:off x="159012" y="410554"/>
        <a:ext cx="763850" cy="763850"/>
      </dsp:txXfrm>
    </dsp:sp>
    <dsp:sp modelId="{682D82A4-20CE-4E9C-A1E4-C5A31A6D4F0C}">
      <dsp:nvSpPr>
        <dsp:cNvPr id="0" name=""/>
        <dsp:cNvSpPr/>
      </dsp:nvSpPr>
      <dsp:spPr>
        <a:xfrm>
          <a:off x="1168777" y="479208"/>
          <a:ext cx="626543" cy="626543"/>
        </a:xfrm>
        <a:prstGeom prst="mathMultiply">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267156" y="577587"/>
        <a:ext cx="429785" cy="429785"/>
      </dsp:txXfrm>
    </dsp:sp>
    <dsp:sp modelId="{7DF776CE-2CFA-4793-8A90-7ECD8A5A0959}">
      <dsp:nvSpPr>
        <dsp:cNvPr id="0" name=""/>
        <dsp:cNvSpPr/>
      </dsp:nvSpPr>
      <dsp:spPr>
        <a:xfrm>
          <a:off x="1883036" y="252356"/>
          <a:ext cx="1080246" cy="108024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Arm</a:t>
          </a:r>
        </a:p>
      </dsp:txBody>
      <dsp:txXfrm>
        <a:off x="2041234" y="410554"/>
        <a:ext cx="763850" cy="763850"/>
      </dsp:txXfrm>
    </dsp:sp>
    <dsp:sp modelId="{10C32C3D-1B92-42E4-B565-849BA3E7F09A}">
      <dsp:nvSpPr>
        <dsp:cNvPr id="0" name=""/>
        <dsp:cNvSpPr/>
      </dsp:nvSpPr>
      <dsp:spPr>
        <a:xfrm>
          <a:off x="3050999" y="479208"/>
          <a:ext cx="626543" cy="626543"/>
        </a:xfrm>
        <a:prstGeom prst="mathEqual">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134047" y="608276"/>
        <a:ext cx="460447" cy="368407"/>
      </dsp:txXfrm>
    </dsp:sp>
    <dsp:sp modelId="{4F965D26-1088-4D48-9E7F-93584B48E1DA}">
      <dsp:nvSpPr>
        <dsp:cNvPr id="0" name=""/>
        <dsp:cNvSpPr/>
      </dsp:nvSpPr>
      <dsp:spPr>
        <a:xfrm>
          <a:off x="3765258" y="252356"/>
          <a:ext cx="1080246" cy="10802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Moment</a:t>
          </a:r>
        </a:p>
      </dsp:txBody>
      <dsp:txXfrm>
        <a:off x="3817991" y="305089"/>
        <a:ext cx="974780" cy="974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95714-3F58-4773-9634-DDCC6F8614B9}">
      <dsp:nvSpPr>
        <dsp:cNvPr id="0" name=""/>
        <dsp:cNvSpPr/>
      </dsp:nvSpPr>
      <dsp:spPr>
        <a:xfrm>
          <a:off x="1050" y="256114"/>
          <a:ext cx="1392770" cy="13927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Center of</a:t>
          </a:r>
          <a:br>
            <a:rPr lang="en-US" sz="1600" kern="1200" dirty="0"/>
          </a:br>
          <a:r>
            <a:rPr lang="en-US" sz="1600" kern="1200" dirty="0"/>
            <a:t>Gravity</a:t>
          </a:r>
          <a:br>
            <a:rPr lang="en-US" sz="1600" kern="1200" dirty="0"/>
          </a:br>
          <a:r>
            <a:rPr lang="en-US" sz="1600" kern="1200" dirty="0"/>
            <a:t>(CG)</a:t>
          </a:r>
        </a:p>
      </dsp:txBody>
      <dsp:txXfrm>
        <a:off x="69039" y="324103"/>
        <a:ext cx="1256792" cy="1256792"/>
      </dsp:txXfrm>
    </dsp:sp>
    <dsp:sp modelId="{011C31D9-BFE9-4F1B-9487-A836AE77DDF9}">
      <dsp:nvSpPr>
        <dsp:cNvPr id="0" name=""/>
        <dsp:cNvSpPr/>
      </dsp:nvSpPr>
      <dsp:spPr>
        <a:xfrm>
          <a:off x="1506914" y="548596"/>
          <a:ext cx="807807" cy="807807"/>
        </a:xfrm>
        <a:prstGeom prst="mathEqual">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1613989" y="715004"/>
        <a:ext cx="593657" cy="474991"/>
      </dsp:txXfrm>
    </dsp:sp>
    <dsp:sp modelId="{1667F01C-DDB0-4346-89F4-4A5FC2A926BC}">
      <dsp:nvSpPr>
        <dsp:cNvPr id="0" name=""/>
        <dsp:cNvSpPr/>
      </dsp:nvSpPr>
      <dsp:spPr>
        <a:xfrm>
          <a:off x="2427814" y="256114"/>
          <a:ext cx="1392770" cy="139277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Sum of the Moments</a:t>
          </a:r>
        </a:p>
      </dsp:txBody>
      <dsp:txXfrm>
        <a:off x="2631780" y="460080"/>
        <a:ext cx="984838" cy="984838"/>
      </dsp:txXfrm>
    </dsp:sp>
    <dsp:sp modelId="{682D82A4-20CE-4E9C-A1E4-C5A31A6D4F0C}">
      <dsp:nvSpPr>
        <dsp:cNvPr id="0" name=""/>
        <dsp:cNvSpPr/>
      </dsp:nvSpPr>
      <dsp:spPr>
        <a:xfrm>
          <a:off x="3933678" y="548596"/>
          <a:ext cx="807807" cy="807807"/>
        </a:xfrm>
        <a:prstGeom prst="mathDivide">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40753" y="857501"/>
        <a:ext cx="593657" cy="189997"/>
      </dsp:txXfrm>
    </dsp:sp>
    <dsp:sp modelId="{7DF776CE-2CFA-4793-8A90-7ECD8A5A0959}">
      <dsp:nvSpPr>
        <dsp:cNvPr id="0" name=""/>
        <dsp:cNvSpPr/>
      </dsp:nvSpPr>
      <dsp:spPr>
        <a:xfrm>
          <a:off x="4854578" y="256114"/>
          <a:ext cx="1392770" cy="139277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Sum of the weights</a:t>
          </a:r>
        </a:p>
      </dsp:txBody>
      <dsp:txXfrm>
        <a:off x="5058544" y="460080"/>
        <a:ext cx="984838" cy="984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515A4-AC67-4FA6-98A9-42F98268430E}">
      <dsp:nvSpPr>
        <dsp:cNvPr id="0" name=""/>
        <dsp:cNvSpPr/>
      </dsp:nvSpPr>
      <dsp:spPr>
        <a:xfrm>
          <a:off x="278" y="397071"/>
          <a:ext cx="1585959" cy="3964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Empty Weight</a:t>
          </a:r>
        </a:p>
      </dsp:txBody>
      <dsp:txXfrm>
        <a:off x="11891" y="408684"/>
        <a:ext cx="1562733" cy="373263"/>
      </dsp:txXfrm>
    </dsp:sp>
    <dsp:sp modelId="{C6F13B20-360C-4538-ABEA-938AD9F4A42F}">
      <dsp:nvSpPr>
        <dsp:cNvPr id="0" name=""/>
        <dsp:cNvSpPr/>
      </dsp:nvSpPr>
      <dsp:spPr>
        <a:xfrm>
          <a:off x="1808271" y="397071"/>
          <a:ext cx="1585959" cy="3964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Plus pilot and passengers</a:t>
          </a:r>
        </a:p>
      </dsp:txBody>
      <dsp:txXfrm>
        <a:off x="1819884" y="408684"/>
        <a:ext cx="1562733" cy="373263"/>
      </dsp:txXfrm>
    </dsp:sp>
    <dsp:sp modelId="{84ED809C-9A0A-4BAB-9DF7-B48778F789BF}">
      <dsp:nvSpPr>
        <dsp:cNvPr id="0" name=""/>
        <dsp:cNvSpPr/>
      </dsp:nvSpPr>
      <dsp:spPr>
        <a:xfrm>
          <a:off x="3616265" y="397071"/>
          <a:ext cx="1585959" cy="3964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Baggage</a:t>
          </a:r>
        </a:p>
      </dsp:txBody>
      <dsp:txXfrm>
        <a:off x="3627878" y="408684"/>
        <a:ext cx="1562733" cy="373263"/>
      </dsp:txXfrm>
    </dsp:sp>
    <dsp:sp modelId="{90084F0F-BE6F-49AF-8315-ED55E5F7E7F7}">
      <dsp:nvSpPr>
        <dsp:cNvPr id="0" name=""/>
        <dsp:cNvSpPr/>
      </dsp:nvSpPr>
      <dsp:spPr>
        <a:xfrm>
          <a:off x="5333367" y="397071"/>
          <a:ext cx="1585959" cy="3964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Fuel &amp; Oil</a:t>
          </a:r>
        </a:p>
      </dsp:txBody>
      <dsp:txXfrm>
        <a:off x="5344980" y="408684"/>
        <a:ext cx="1562733" cy="37326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43B4C-6C6C-480C-AE0C-FD9D94DA1533}" type="datetimeFigureOut">
              <a:rPr lang="en-US" smtClean="0"/>
              <a:t>10/31/24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3F131-F82D-4980-A993-218D296A267E}" type="slidenum">
              <a:rPr lang="en-US" smtClean="0"/>
              <a:t>‹#›</a:t>
            </a:fld>
            <a:endParaRPr lang="en-US"/>
          </a:p>
        </p:txBody>
      </p:sp>
    </p:spTree>
    <p:extLst>
      <p:ext uri="{BB962C8B-B14F-4D97-AF65-F5344CB8AC3E}">
        <p14:creationId xmlns:p14="http://schemas.microsoft.com/office/powerpoint/2010/main" val="4546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37931725" indent="-374745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479279-EA7B-4C36-B57C-D4E22263648C}" type="slidenum">
              <a:rPr lang="en-US" altLang="en-US">
                <a:ea typeface="ＭＳ Ｐゴシック" panose="020B0600070205080204" pitchFamily="34" charset="-128"/>
              </a:rPr>
              <a:pPr eaLnBrk="1" hangingPunct="1"/>
              <a:t>5</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2084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37931725" indent="-374745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D95561-51E6-4B51-910C-6632EB44E15B}" type="slidenum">
              <a:rPr lang="en-US" altLang="en-US">
                <a:ea typeface="ＭＳ Ｐゴシック" panose="020B0600070205080204" pitchFamily="34" charset="-128"/>
              </a:rPr>
              <a:pPr eaLnBrk="1" hangingPunct="1"/>
              <a:t>6</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314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37931725" indent="-374745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5F9B61-F3F1-46D1-BF84-298B3A2A3E8A}" type="slidenum">
              <a:rPr lang="en-US" altLang="en-US">
                <a:ea typeface="ＭＳ Ｐゴシック" panose="020B0600070205080204" pitchFamily="34" charset="-128"/>
              </a:rPr>
              <a:pPr eaLnBrk="1" hangingPunct="1"/>
              <a:t>7</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2377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37931725" indent="-374745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699E2F-860C-4467-AF5E-47F5E92B1B96}" type="slidenum">
              <a:rPr lang="en-US" altLang="en-US">
                <a:ea typeface="ＭＳ Ｐゴシック" panose="020B0600070205080204" pitchFamily="34" charset="-128"/>
              </a:rPr>
              <a:pPr eaLnBrk="1" hangingPunct="1"/>
              <a:t>27</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93126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3F131-F82D-4980-A993-218D296A267E}" type="slidenum">
              <a:rPr lang="en-US" smtClean="0"/>
              <a:t>55</a:t>
            </a:fld>
            <a:endParaRPr lang="en-US"/>
          </a:p>
        </p:txBody>
      </p:sp>
    </p:spTree>
    <p:extLst>
      <p:ext uri="{BB962C8B-B14F-4D97-AF65-F5344CB8AC3E}">
        <p14:creationId xmlns:p14="http://schemas.microsoft.com/office/powerpoint/2010/main" val="52869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orldwide.erau.edu/index.html"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9F1B41-0569-4B68-8122-6F22F52907B8}" type="datetime1">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903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3315-3C58-40CC-ABAB-2551B0ED6F73}" type="datetime1">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313761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5B07A-ED36-47C2-AD5A-154968176DA8}" type="datetime1">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5628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9461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grpSp>
        <p:nvGrpSpPr>
          <p:cNvPr id="4" name="Group 26"/>
          <p:cNvGrpSpPr>
            <a:grpSpLocks/>
          </p:cNvGrpSpPr>
          <p:nvPr userDrawn="1"/>
        </p:nvGrpSpPr>
        <p:grpSpPr bwMode="auto">
          <a:xfrm>
            <a:off x="0" y="0"/>
            <a:ext cx="9144000" cy="1697038"/>
            <a:chOff x="-1" y="0"/>
            <a:chExt cx="9144001" cy="1696352"/>
          </a:xfrm>
        </p:grpSpPr>
        <p:sp>
          <p:nvSpPr>
            <p:cNvPr id="5" name="Rectangle 4"/>
            <p:cNvSpPr/>
            <p:nvPr userDrawn="1"/>
          </p:nvSpPr>
          <p:spPr>
            <a:xfrm>
              <a:off x="-1" y="0"/>
              <a:ext cx="9144001" cy="737890"/>
            </a:xfrm>
            <a:prstGeom prst="rect">
              <a:avLst/>
            </a:prstGeom>
            <a:solidFill>
              <a:srgbClr val="00488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52399" y="679175"/>
              <a:ext cx="8991601" cy="58872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entagon 6"/>
            <p:cNvSpPr/>
            <p:nvPr userDrawn="1"/>
          </p:nvSpPr>
          <p:spPr>
            <a:xfrm>
              <a:off x="-1" y="217400"/>
              <a:ext cx="4313238" cy="1152059"/>
            </a:xfrm>
            <a:prstGeom prst="homePlat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entagon 7"/>
            <p:cNvSpPr/>
            <p:nvPr userDrawn="1"/>
          </p:nvSpPr>
          <p:spPr>
            <a:xfrm>
              <a:off x="-1" y="272940"/>
              <a:ext cx="4254500" cy="1086998"/>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1" y="737890"/>
              <a:ext cx="9144001" cy="958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0" name="Picture 4" descr="http://worldwide.erau.edu/Assets/worldwide/images/map.png"/>
          <p:cNvPicPr>
            <a:picLocks noChangeAspect="1" noChangeArrowheads="1"/>
          </p:cNvPicPr>
          <p:nvPr userDrawn="1"/>
        </p:nvPicPr>
        <p:blipFill>
          <a:blip r:embed="rId2">
            <a:extLst>
              <a:ext uri="{28A0092B-C50C-407E-A947-70E740481C1C}">
                <a14:useLocalDpi xmlns:a14="http://schemas.microsoft.com/office/drawing/2010/main" val="0"/>
              </a:ext>
            </a:extLst>
          </a:blip>
          <a:srcRect r="8556"/>
          <a:stretch>
            <a:fillRect/>
          </a:stretch>
        </p:blipFill>
        <p:spPr bwMode="auto">
          <a:xfrm>
            <a:off x="3851275" y="171450"/>
            <a:ext cx="3349625"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descr="http://worldwide.erau.edu/Assets/worldwide/images/erau-logo.png">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5825" y="214313"/>
            <a:ext cx="187325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0" y="6762750"/>
            <a:ext cx="9144000" cy="158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457200" y="1722437"/>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10"/>
          </p:nvPr>
        </p:nvSpPr>
        <p:spPr/>
        <p:txBody>
          <a:bodyPr/>
          <a:lstStyle>
            <a:lvl1pPr>
              <a:defRPr/>
            </a:lvl1pPr>
          </a:lstStyle>
          <a:p>
            <a:pPr>
              <a:defRPr/>
            </a:pPr>
            <a:fld id="{D5AC1DE7-9C39-4534-84E6-4A7A2F306E21}" type="datetime1">
              <a:rPr lang="en-US" smtClean="0"/>
              <a:t>10/31/24</a:t>
            </a:fld>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p:txBody>
          <a:bodyPr/>
          <a:lstStyle>
            <a:lvl1pPr>
              <a:defRPr/>
            </a:lvl1pPr>
          </a:lstStyle>
          <a:p>
            <a:fld id="{79EBBE62-5E99-4205-B281-53EC6CB22823}" type="slidenum">
              <a:rPr lang="en-US" altLang="en-US"/>
              <a:pPr/>
              <a:t>‹#›</a:t>
            </a:fld>
            <a:endParaRPr lang="en-US" altLang="en-US"/>
          </a:p>
        </p:txBody>
      </p:sp>
    </p:spTree>
    <p:extLst>
      <p:ext uri="{BB962C8B-B14F-4D97-AF65-F5344CB8AC3E}">
        <p14:creationId xmlns:p14="http://schemas.microsoft.com/office/powerpoint/2010/main" val="409170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D25F4-96EB-4213-AFAE-390EB3FB0644}" type="datetime1">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pic>
        <p:nvPicPr>
          <p:cNvPr id="7" name="Picture 6"/>
          <p:cNvPicPr>
            <a:picLocks noChangeAspect="1" noChangeArrowheads="1"/>
          </p:cNvPicPr>
          <p:nvPr userDrawn="1"/>
        </p:nvPicPr>
        <p:blipFill>
          <a:blip r:embed="rId2" cstate="print"/>
          <a:srcRect/>
          <a:stretch>
            <a:fillRect/>
          </a:stretch>
        </p:blipFill>
        <p:spPr bwMode="auto">
          <a:xfrm>
            <a:off x="0" y="0"/>
            <a:ext cx="9143999" cy="862855"/>
          </a:xfrm>
          <a:prstGeom prst="rect">
            <a:avLst/>
          </a:prstGeom>
          <a:noFill/>
          <a:ln w="9525">
            <a:noFill/>
            <a:miter lim="800000"/>
            <a:headEnd/>
            <a:tailEnd/>
          </a:ln>
        </p:spPr>
      </p:pic>
    </p:spTree>
    <p:extLst>
      <p:ext uri="{BB962C8B-B14F-4D97-AF65-F5344CB8AC3E}">
        <p14:creationId xmlns:p14="http://schemas.microsoft.com/office/powerpoint/2010/main" val="210552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8799F2-8B4A-44B1-9A6B-6C724963B4E4}" type="datetime1">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86004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0D28AA-0816-4C46-AF05-2B0DD60186C2}" type="datetime1">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54514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309462-3C3B-411A-891C-1B90E7B76DF7}" type="datetime1">
              <a:rPr lang="en-US" smtClean="0"/>
              <a:t>10/31/24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386322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EA9D94-15F3-41FC-B3AD-F93ED7D92138}" type="datetime1">
              <a:rPr lang="en-US" smtClean="0"/>
              <a:t>10/31/24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08181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34699-9B8D-42CA-886A-7EEC4C035E20}" type="datetime1">
              <a:rPr lang="en-US" smtClean="0"/>
              <a:t>10/31/24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06807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6765F-878C-4881-9355-A651EF6F2389}" type="datetime1">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17493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FFE4DE-8D14-45C5-A702-10493FDBD57D}" type="datetime1">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1449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B9D6D-0BF0-4032-BFE8-F6B9866F5216}" type="datetime1">
              <a:rPr lang="en-US" smtClean="0"/>
              <a:t>10/31/24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AB45-60AC-48CE-8F9E-28139772CED5}" type="slidenum">
              <a:rPr lang="en-US" smtClean="0"/>
              <a:t>‹#›</a:t>
            </a:fld>
            <a:endParaRPr lang="en-US"/>
          </a:p>
        </p:txBody>
      </p:sp>
      <p:pic>
        <p:nvPicPr>
          <p:cNvPr id="7" name="Picture 6"/>
          <p:cNvPicPr>
            <a:picLocks noChangeAspect="1" noChangeArrowheads="1"/>
          </p:cNvPicPr>
          <p:nvPr userDrawn="1"/>
        </p:nvPicPr>
        <p:blipFill>
          <a:blip r:embed="rId15" cstate="print"/>
          <a:srcRect/>
          <a:stretch>
            <a:fillRect/>
          </a:stretch>
        </p:blipFill>
        <p:spPr bwMode="auto">
          <a:xfrm>
            <a:off x="0" y="0"/>
            <a:ext cx="9143999" cy="862855"/>
          </a:xfrm>
          <a:prstGeom prst="rect">
            <a:avLst/>
          </a:prstGeom>
          <a:noFill/>
          <a:ln w="9525">
            <a:noFill/>
            <a:miter lim="800000"/>
            <a:headEnd/>
            <a:tailEnd/>
          </a:ln>
        </p:spPr>
      </p:pic>
    </p:spTree>
    <p:extLst>
      <p:ext uri="{BB962C8B-B14F-4D97-AF65-F5344CB8AC3E}">
        <p14:creationId xmlns:p14="http://schemas.microsoft.com/office/powerpoint/2010/main" val="245571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5" r:id="rId12"/>
    <p:sldLayoutId id="214748371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25.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33.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code7700.com/aero_turn_performance.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0.png"/><Relationship Id="rId7" Type="http://schemas.openxmlformats.org/officeDocument/2006/relationships/diagramColors" Target="../diagrams/colors1.xml"/><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2.jpeg"/><Relationship Id="rId7" Type="http://schemas.openxmlformats.org/officeDocument/2006/relationships/diagramColors" Target="../diagrams/colors2.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55.jpeg"/><Relationship Id="rId5" Type="http://schemas.openxmlformats.org/officeDocument/2006/relationships/diagramLayout" Target="../diagrams/layout2.xml"/><Relationship Id="rId10" Type="http://schemas.openxmlformats.org/officeDocument/2006/relationships/image" Target="../media/image54.jpeg"/><Relationship Id="rId4" Type="http://schemas.openxmlformats.org/officeDocument/2006/relationships/diagramData" Target="../diagrams/data2.xml"/><Relationship Id="rId9" Type="http://schemas.openxmlformats.org/officeDocument/2006/relationships/image" Target="../media/image53.jpe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google.com/url?sa=i&amp;rct=j&amp;q=&amp;esrc=s&amp;frm=1&amp;source=images&amp;cd=&amp;cad=rja&amp;docid=hpQEgd3i8HuujM&amp;tbnid=bfiQA-_Cs3mgQM:&amp;ved=0CAUQjRw&amp;url=http://craig.backfire.ca/pages/autos/horsepower&amp;ei=9K0vUoSsMZPU9QSm2YDQCw&amp;bvm=bv.51773540,d.eWU&amp;psig=AFQjCNHH_50kJcLb_dA_0NNSg57UNgjR8w&amp;ust=137894274677466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gif"/></Relationships>
</file>

<file path=ppt/slides/_rels/slide5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hyperlink" Target="http://www.google.com/url?sa=i&amp;rct=j&amp;q=&amp;esrc=s&amp;frm=1&amp;source=images&amp;cd=&amp;cad=rja&amp;docid=aZNN0W8pHXlXEM&amp;tbnid=RD1KJbk_x7VxkM:&amp;ved=0CAUQjRw&amp;url=http://rotored.arc.nasa.gov/story/robin20.html&amp;ei=rowvUt7CPIvS9gT-4YCYBw&amp;psig=AFQjCNEXUlZ1u8rahvHDFydxQ23Q7dIMpA&amp;ust=1378934312146056" TargetMode="External"/><Relationship Id="rId4" Type="http://schemas.openxmlformats.org/officeDocument/2006/relationships/image" Target="../media/image91.wmf"/></Relationships>
</file>

<file path=ppt/slides/_rels/slide56.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hyperlink" Target="http://www.google.com/url?sa=i&amp;rct=j&amp;q=&amp;esrc=s&amp;frm=1&amp;source=images&amp;cd=&amp;cad=rja&amp;docid=-7rNGX4kaVsg3M&amp;tbnid=fBY_XqvtvRxUuM:&amp;ved=0CAUQjRw&amp;url=http://defense-update.com/products/a/a160t.htm&amp;ei=s40vUrjPI4ia9gTqqICwBg&amp;psig=AFQjCNGXxjbT5EDRPUa6oW2FYrTsqNfN-w&amp;ust=1378934545498567"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hyperlink" Target="http://www.google.com/url?sa=i&amp;rct=j&amp;q=&amp;esrc=s&amp;frm=1&amp;source=images&amp;cd=&amp;cad=rja&amp;docid=EcQW23uhmqnnFM&amp;tbnid=i9h2bobBOqxA2M:&amp;ved=0CAUQjRw&amp;url=http://battlefield.wikia.com/wiki/UAV-1&amp;ei=5I0vUuOJA5H49gSr4ICABg&amp;psig=AFQjCNGXxjbT5EDRPUa6oW2FYrTsqNfN-w&amp;ust=1378934545498567"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www.google.com/url?sa=i&amp;rct=j&amp;q=&amp;esrc=s&amp;frm=1&amp;source=images&amp;cd=&amp;cad=rja&amp;docid=cP-hzDE6BYPkiM&amp;tbnid=3b0KD_OfTltrdM:&amp;ved=0CAUQjRw&amp;url=http://www.rotomotion.com/&amp;ei=D44vUve9N4rA8ATHooGoBg&amp;psig=AFQjCNGXxjbT5EDRPUa6oW2FYrTsqNfN-w&amp;ust=1378934545498567"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hyperlink" Target="http://www.google.com/url?sa=i&amp;source=images&amp;cd=&amp;cad=rja&amp;docid=8bHShN3cpblaUM&amp;tbnid=72S_hcQU3jpLzM:&amp;ved=0CAgQjRwwAA&amp;url=http://www.alaskadispatch.com/article/20130501/uss-anchorage-nitty-gritty-naval-work-horse&amp;ei=dowvUui3BoXU8wTt64HwDA&amp;psig=AFQjCNHyoDUKGLTSErG-XJcM77Q7SGDkyQ&amp;ust=137893426218203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gif"/></Relationships>
</file>

<file path=ppt/slides/_rels/slide6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943qHxMYcBB_mM&amp;tbnid=GmDK80q_7rB1nM:&amp;ved=0CAUQjRw&amp;url=http://www.accessscience.com/popup.aspx?id=311900&amp;name=print&amp;ei=E4wvUrqeLYPE9gSgtYCIBw&amp;bvm=bv.51773540,d.eWU&amp;psig=AFQjCNHhW4K2QK_UOrEGMOmfJlwTn_W4tw&amp;ust=1378934119053492" TargetMode="External"/><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03.wmf"/><Relationship Id="rId7" Type="http://schemas.openxmlformats.org/officeDocument/2006/relationships/image" Target="../media/image105.wmf"/><Relationship Id="rId12" Type="http://schemas.openxmlformats.org/officeDocument/2006/relationships/image" Target="../media/image108.jpeg"/><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107.wmf"/><Relationship Id="rId5" Type="http://schemas.openxmlformats.org/officeDocument/2006/relationships/image" Target="../media/image104.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06.wmf"/></Relationships>
</file>

<file path=ppt/slides/_rels/slide6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2.jpeg"/><Relationship Id="rId7" Type="http://schemas.openxmlformats.org/officeDocument/2006/relationships/diagramColors" Target="../diagrams/colors5.xm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55.jpeg"/><Relationship Id="rId5" Type="http://schemas.openxmlformats.org/officeDocument/2006/relationships/diagramLayout" Target="../diagrams/layout5.xml"/><Relationship Id="rId10" Type="http://schemas.openxmlformats.org/officeDocument/2006/relationships/image" Target="../media/image54.jpeg"/><Relationship Id="rId4" Type="http://schemas.openxmlformats.org/officeDocument/2006/relationships/diagramData" Target="../diagrams/data5.xml"/><Relationship Id="rId9" Type="http://schemas.openxmlformats.org/officeDocument/2006/relationships/image" Target="../media/image5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4267200"/>
            <a:ext cx="7924800" cy="461665"/>
          </a:xfrm>
          <a:prstGeom prst="rect">
            <a:avLst/>
          </a:prstGeom>
          <a:noFill/>
        </p:spPr>
        <p:txBody>
          <a:bodyPr wrap="square" rtlCol="0">
            <a:spAutoFit/>
          </a:bodyPr>
          <a:lstStyle/>
          <a:p>
            <a:r>
              <a:rPr lang="en-US" sz="2400" b="1" dirty="0">
                <a:solidFill>
                  <a:schemeClr val="bg1"/>
                </a:solidFill>
              </a:rPr>
              <a:t>Dr. Florian Hafner, Embry-Riddle Aeronautical University</a:t>
            </a:r>
          </a:p>
        </p:txBody>
      </p:sp>
      <p:sp>
        <p:nvSpPr>
          <p:cNvPr id="9" name="TextBox 8"/>
          <p:cNvSpPr txBox="1"/>
          <p:nvPr/>
        </p:nvSpPr>
        <p:spPr>
          <a:xfrm>
            <a:off x="1524000" y="3048000"/>
            <a:ext cx="7086600" cy="1077218"/>
          </a:xfrm>
          <a:prstGeom prst="rect">
            <a:avLst/>
          </a:prstGeom>
          <a:noFill/>
        </p:spPr>
        <p:txBody>
          <a:bodyPr wrap="square" rtlCol="0">
            <a:spAutoFit/>
          </a:bodyPr>
          <a:lstStyle/>
          <a:p>
            <a:pPr algn="ctr"/>
            <a:r>
              <a:rPr lang="en-US" sz="3200" b="1" dirty="0">
                <a:solidFill>
                  <a:schemeClr val="bg1"/>
                </a:solidFill>
              </a:rPr>
              <a:t>Introduction to Unmanned Aerial System (UAS)</a:t>
            </a:r>
            <a:endParaRPr lang="en-US" sz="3200" dirty="0">
              <a:solidFill>
                <a:schemeClr val="bg1"/>
              </a:solidFill>
            </a:endParaRPr>
          </a:p>
        </p:txBody>
      </p:sp>
      <p:sp>
        <p:nvSpPr>
          <p:cNvPr id="10" name="TextBox 9"/>
          <p:cNvSpPr txBox="1"/>
          <p:nvPr/>
        </p:nvSpPr>
        <p:spPr>
          <a:xfrm>
            <a:off x="609600" y="6519446"/>
            <a:ext cx="7924800" cy="338554"/>
          </a:xfrm>
          <a:prstGeom prst="rect">
            <a:avLst/>
          </a:prstGeom>
          <a:noFill/>
        </p:spPr>
        <p:txBody>
          <a:bodyPr wrap="square" rtlCol="0">
            <a:spAutoFit/>
          </a:bodyPr>
          <a:lstStyle/>
          <a:p>
            <a:r>
              <a:rPr lang="en-US" sz="1600" b="1" dirty="0">
                <a:solidFill>
                  <a:schemeClr val="bg1"/>
                </a:solidFill>
              </a:rPr>
              <a:t>Thanks to Dr. Brent A. </a:t>
            </a:r>
            <a:r>
              <a:rPr lang="en-US" sz="1600" b="1" dirty="0" err="1">
                <a:solidFill>
                  <a:schemeClr val="bg1"/>
                </a:solidFill>
              </a:rPr>
              <a:t>Terwilliger</a:t>
            </a:r>
            <a:r>
              <a:rPr lang="en-US" sz="1600" b="1" dirty="0">
                <a:solidFill>
                  <a:schemeClr val="bg1"/>
                </a:solidFill>
              </a:rPr>
              <a:t> &amp; Dr. Robert Deters, Embry-Riddle Aeronautical University</a:t>
            </a:r>
          </a:p>
        </p:txBody>
      </p:sp>
      <p:pic>
        <p:nvPicPr>
          <p:cNvPr id="11" name="Picture 2" descr="C:\Users\Ralph\Desktop\Desk FY12 RWDC\RWDC Graphics\RWDC Projection Graphic\Projection Low Res\RWDC Light Pollution Projection Low Res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0"/>
            <a:ext cx="94297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1752600" y="2442603"/>
            <a:ext cx="5943600" cy="707886"/>
          </a:xfrm>
          <a:prstGeom prst="rect">
            <a:avLst/>
          </a:prstGeom>
          <a:noFill/>
        </p:spPr>
        <p:txBody>
          <a:bodyPr wrap="square" rtlCol="0">
            <a:spAutoFit/>
          </a:bodyPr>
          <a:lstStyle/>
          <a:p>
            <a:pPr algn="ctr"/>
            <a:r>
              <a:rPr lang="en-US" sz="4000" b="1" dirty="0">
                <a:solidFill>
                  <a:schemeClr val="tx2">
                    <a:lumMod val="60000"/>
                    <a:lumOff val="40000"/>
                  </a:schemeClr>
                </a:solidFill>
              </a:rPr>
              <a:t>The Innovation Engine</a:t>
            </a:r>
          </a:p>
        </p:txBody>
      </p:sp>
      <p:sp>
        <p:nvSpPr>
          <p:cNvPr id="14" name="TextBox 13"/>
          <p:cNvSpPr txBox="1"/>
          <p:nvPr/>
        </p:nvSpPr>
        <p:spPr>
          <a:xfrm>
            <a:off x="1181100" y="3383577"/>
            <a:ext cx="7086600" cy="1077218"/>
          </a:xfrm>
          <a:prstGeom prst="rect">
            <a:avLst/>
          </a:prstGeom>
          <a:noFill/>
        </p:spPr>
        <p:txBody>
          <a:bodyPr wrap="square" rtlCol="0">
            <a:spAutoFit/>
          </a:bodyPr>
          <a:lstStyle/>
          <a:p>
            <a:pPr algn="ctr"/>
            <a:r>
              <a:rPr lang="en-US" sz="3600" b="1" dirty="0">
                <a:solidFill>
                  <a:schemeClr val="bg1"/>
                </a:solidFill>
              </a:rPr>
              <a:t>Forces of Flight</a:t>
            </a:r>
          </a:p>
          <a:p>
            <a:pPr algn="ctr"/>
            <a:r>
              <a:rPr lang="en-US" sz="2800" b="1" dirty="0">
                <a:solidFill>
                  <a:schemeClr val="bg1"/>
                </a:solidFill>
              </a:rPr>
              <a:t>Aerodynamics &amp; Performance</a:t>
            </a:r>
            <a:endParaRPr lang="en-US" sz="2800" dirty="0">
              <a:solidFill>
                <a:schemeClr val="bg1"/>
              </a:solidFill>
            </a:endParaRPr>
          </a:p>
        </p:txBody>
      </p:sp>
      <p:sp>
        <p:nvSpPr>
          <p:cNvPr id="15" name="TextBox 14"/>
          <p:cNvSpPr txBox="1"/>
          <p:nvPr/>
        </p:nvSpPr>
        <p:spPr>
          <a:xfrm>
            <a:off x="914400" y="5791200"/>
            <a:ext cx="7772400" cy="584776"/>
          </a:xfrm>
          <a:prstGeom prst="rect">
            <a:avLst/>
          </a:prstGeom>
          <a:noFill/>
        </p:spPr>
        <p:txBody>
          <a:bodyPr wrap="square" rtlCol="0">
            <a:spAutoFit/>
          </a:bodyPr>
          <a:lstStyle/>
          <a:p>
            <a:r>
              <a:rPr lang="en-US" sz="1600" b="1" dirty="0">
                <a:solidFill>
                  <a:schemeClr val="bg1"/>
                </a:solidFill>
              </a:rPr>
              <a:t>Thanks to Dr. Florian Hafner, Dr. Brent A. Terwilliger &amp; Dr. Robert Deters, Embry-Riddle Aeronautical University</a:t>
            </a:r>
          </a:p>
        </p:txBody>
      </p:sp>
    </p:spTree>
    <p:extLst>
      <p:ext uri="{BB962C8B-B14F-4D97-AF65-F5344CB8AC3E}">
        <p14:creationId xmlns:p14="http://schemas.microsoft.com/office/powerpoint/2010/main" val="278486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10200"/>
          </a:xfrm>
        </p:spPr>
        <p:txBody>
          <a:bodyPr>
            <a:normAutofit/>
          </a:bodyPr>
          <a:lstStyle/>
          <a:p>
            <a:pPr marL="0" indent="0" algn="ctr">
              <a:buNone/>
            </a:pPr>
            <a:r>
              <a:rPr lang="en-US" b="1" dirty="0"/>
              <a:t>Basic Aerodynamics</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10</a:t>
            </a:fld>
            <a:endParaRPr lang="en-US"/>
          </a:p>
        </p:txBody>
      </p:sp>
      <p:sp>
        <p:nvSpPr>
          <p:cNvPr id="5" name="Content Placeholder 4"/>
          <p:cNvSpPr txBox="1">
            <a:spLocks/>
          </p:cNvSpPr>
          <p:nvPr/>
        </p:nvSpPr>
        <p:spPr>
          <a:xfrm>
            <a:off x="287338" y="3962400"/>
            <a:ext cx="8229600" cy="2895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1" dirty="0"/>
              <a:t>Mean Camber Line </a:t>
            </a:r>
            <a:r>
              <a:rPr lang="en-US" altLang="en-US" sz="1800" dirty="0"/>
              <a:t>– locus of the points halfway between the upper and lower surfaces as measure perpendicular to the mean camber line itself</a:t>
            </a:r>
          </a:p>
          <a:p>
            <a:r>
              <a:rPr lang="en-US" altLang="en-US" sz="1800" b="1" dirty="0"/>
              <a:t>Leading and trailing edges </a:t>
            </a:r>
            <a:r>
              <a:rPr lang="en-US" altLang="en-US" sz="1800" dirty="0"/>
              <a:t>– most forward and rearward points, respectively, of the mean camber line</a:t>
            </a:r>
          </a:p>
          <a:p>
            <a:r>
              <a:rPr lang="en-US" altLang="en-US" sz="1800" b="1" dirty="0"/>
              <a:t>Chord line </a:t>
            </a:r>
            <a:r>
              <a:rPr lang="en-US" altLang="en-US" sz="1800" dirty="0"/>
              <a:t>– straight line connecting the leading and trailing edges, also known as “c”</a:t>
            </a:r>
          </a:p>
          <a:p>
            <a:r>
              <a:rPr lang="en-US" altLang="en-US" sz="1800" b="1" dirty="0"/>
              <a:t>Camber -  </a:t>
            </a:r>
            <a:r>
              <a:rPr lang="en-US" altLang="en-US" sz="1800" dirty="0"/>
              <a:t>maximum distance between the mean camber line and the chord line, measured perpendicular to the chord line</a:t>
            </a:r>
          </a:p>
          <a:p>
            <a:r>
              <a:rPr lang="en-US" altLang="en-US" sz="1800" dirty="0"/>
              <a:t>Camber, shape of the camber, and to some extent the thickness, control the </a:t>
            </a:r>
            <a:r>
              <a:rPr lang="en-US" altLang="en-US" sz="1800" i="1" dirty="0"/>
              <a:t>lift</a:t>
            </a:r>
            <a:r>
              <a:rPr lang="en-US" altLang="en-US" sz="1800" dirty="0"/>
              <a:t> and </a:t>
            </a:r>
            <a:r>
              <a:rPr lang="en-US" altLang="en-US" sz="1800" i="1" dirty="0"/>
              <a:t>moment </a:t>
            </a:r>
            <a:r>
              <a:rPr lang="en-US" altLang="en-US" sz="1800" dirty="0"/>
              <a:t>characteristics of the airfoil</a:t>
            </a:r>
          </a:p>
        </p:txBody>
      </p:sp>
      <p:sp>
        <p:nvSpPr>
          <p:cNvPr id="6" name="Rectangle 3"/>
          <p:cNvSpPr>
            <a:spLocks noGrp="1" noChangeAspect="1" noChangeArrowheads="1"/>
          </p:cNvSpPr>
          <p:nvPr isPhoto="1"/>
        </p:nvSpPr>
        <p:spPr bwMode="auto">
          <a:xfrm>
            <a:off x="1752600" y="1846729"/>
            <a:ext cx="5729299" cy="2132577"/>
          </a:xfrm>
          <a:prstGeom prst="rect">
            <a:avLst/>
          </a:prstGeom>
          <a:blipFill dpi="0" rotWithShape="1">
            <a:blip r:embed="rId2"/>
            <a:srcRect/>
            <a:stretch>
              <a:fillRect b="-16001"/>
            </a:stretch>
          </a:blipFill>
          <a:ln>
            <a:noFill/>
          </a:ln>
        </p:spPr>
        <p:txBody>
          <a:bodyPr/>
          <a:lstStyle/>
          <a:p>
            <a:pPr>
              <a:defRPr/>
            </a:pPr>
            <a:endParaRPr lang="en-US">
              <a:latin typeface="Arial" pitchFamily="-105" charset="0"/>
            </a:endParaRPr>
          </a:p>
        </p:txBody>
      </p:sp>
      <p:sp>
        <p:nvSpPr>
          <p:cNvPr id="7" name="Content Placeholder 4"/>
          <p:cNvSpPr txBox="1">
            <a:spLocks/>
          </p:cNvSpPr>
          <p:nvPr/>
        </p:nvSpPr>
        <p:spPr bwMode="auto">
          <a:xfrm>
            <a:off x="152400" y="1405174"/>
            <a:ext cx="51816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400" b="1" i="1" dirty="0"/>
              <a:t>Airfoil Nomenclature (continued)</a:t>
            </a:r>
          </a:p>
        </p:txBody>
      </p:sp>
    </p:spTree>
    <p:extLst>
      <p:ext uri="{BB962C8B-B14F-4D97-AF65-F5344CB8AC3E}">
        <p14:creationId xmlns:p14="http://schemas.microsoft.com/office/powerpoint/2010/main" val="313908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marL="0" indent="0" algn="ctr">
              <a:buNone/>
            </a:pPr>
            <a:r>
              <a:rPr lang="en-US" b="1" dirty="0"/>
              <a:t>Basic Aerodynamics</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11</a:t>
            </a:fld>
            <a:endParaRPr lang="en-US"/>
          </a:p>
        </p:txBody>
      </p:sp>
      <p:sp>
        <p:nvSpPr>
          <p:cNvPr id="5" name="Content Placeholder 1"/>
          <p:cNvSpPr txBox="1">
            <a:spLocks/>
          </p:cNvSpPr>
          <p:nvPr/>
        </p:nvSpPr>
        <p:spPr>
          <a:xfrm>
            <a:off x="107950" y="2255838"/>
            <a:ext cx="3671888" cy="45259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2400" dirty="0"/>
              <a:t>Figure on the right illustrates the definition of lift, drag, moment, and the angle of attack (</a:t>
            </a:r>
            <a:r>
              <a:rPr lang="en-US" altLang="en-US" sz="2400" dirty="0">
                <a:sym typeface="Symbol" panose="05050102010706020507" pitchFamily="18" charset="2"/>
              </a:rPr>
              <a:t>)</a:t>
            </a:r>
          </a:p>
          <a:p>
            <a:pPr>
              <a:lnSpc>
                <a:spcPct val="90000"/>
              </a:lnSpc>
            </a:pPr>
            <a:r>
              <a:rPr lang="en-US" altLang="en-US" sz="2400" b="1" i="1" dirty="0">
                <a:sym typeface="Symbol" panose="05050102010706020507" pitchFamily="18" charset="2"/>
              </a:rPr>
              <a:t>Lift</a:t>
            </a:r>
            <a:r>
              <a:rPr lang="en-US" altLang="en-US" sz="2400" dirty="0">
                <a:sym typeface="Symbol" panose="05050102010706020507" pitchFamily="18" charset="2"/>
              </a:rPr>
              <a:t> is defined as the component of aerodynamic force perpendicular to the relative wind</a:t>
            </a:r>
          </a:p>
          <a:p>
            <a:pPr>
              <a:lnSpc>
                <a:spcPct val="90000"/>
              </a:lnSpc>
            </a:pPr>
            <a:r>
              <a:rPr lang="en-US" altLang="en-US" sz="2400" b="1" i="1" dirty="0">
                <a:sym typeface="Symbol" panose="05050102010706020507" pitchFamily="18" charset="2"/>
              </a:rPr>
              <a:t>Drag</a:t>
            </a:r>
            <a:r>
              <a:rPr lang="en-US" altLang="en-US" sz="2400" dirty="0">
                <a:sym typeface="Symbol" panose="05050102010706020507" pitchFamily="18" charset="2"/>
              </a:rPr>
              <a:t> is always defined as the component of aerodynamic force parallel to the relative wind</a:t>
            </a:r>
            <a:endParaRPr lang="en-US" altLang="en-US" sz="2400" dirty="0"/>
          </a:p>
        </p:txBody>
      </p:sp>
      <p:sp>
        <p:nvSpPr>
          <p:cNvPr id="6" name="Rectangle 5"/>
          <p:cNvSpPr>
            <a:spLocks noGrp="1" noChangeAspect="1" noChangeArrowheads="1"/>
          </p:cNvSpPr>
          <p:nvPr isPhoto="1"/>
        </p:nvSpPr>
        <p:spPr bwMode="auto">
          <a:xfrm>
            <a:off x="4255978" y="1676400"/>
            <a:ext cx="4888022" cy="5181600"/>
          </a:xfrm>
          <a:prstGeom prst="rect">
            <a:avLst/>
          </a:prstGeom>
          <a:blipFill dpi="0" rotWithShape="1">
            <a:blip r:embed="rId2"/>
            <a:srcRect/>
            <a:stretch>
              <a:fillRect t="-1" b="-6996"/>
            </a:stretch>
          </a:blipFill>
          <a:ln>
            <a:noFill/>
          </a:ln>
        </p:spPr>
        <p:txBody>
          <a:bodyPr/>
          <a:lstStyle/>
          <a:p>
            <a:pPr>
              <a:defRPr/>
            </a:pPr>
            <a:endParaRPr lang="en-US">
              <a:latin typeface="Arial" pitchFamily="-105" charset="0"/>
            </a:endParaRPr>
          </a:p>
        </p:txBody>
      </p:sp>
      <p:sp>
        <p:nvSpPr>
          <p:cNvPr id="7" name="Content Placeholder 4"/>
          <p:cNvSpPr txBox="1">
            <a:spLocks/>
          </p:cNvSpPr>
          <p:nvPr/>
        </p:nvSpPr>
        <p:spPr bwMode="auto">
          <a:xfrm>
            <a:off x="71438" y="1525588"/>
            <a:ext cx="388937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400" b="1" i="1" dirty="0"/>
              <a:t>Lift, Drag, and Moment</a:t>
            </a:r>
          </a:p>
        </p:txBody>
      </p:sp>
    </p:spTree>
    <p:extLst>
      <p:ext uri="{BB962C8B-B14F-4D97-AF65-F5344CB8AC3E}">
        <p14:creationId xmlns:p14="http://schemas.microsoft.com/office/powerpoint/2010/main" val="400361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lstStyle/>
          <a:p>
            <a:pPr algn="ctr">
              <a:buNone/>
            </a:pPr>
            <a:r>
              <a:rPr lang="en-US" altLang="en-US" b="1" i="1" dirty="0"/>
              <a:t>Lift, Drag, and Moment Coefficients</a:t>
            </a:r>
          </a:p>
          <a:p>
            <a:pPr marL="0" indent="0" algn="ctr">
              <a:buNone/>
            </a:pPr>
            <a:endParaRPr lang="en-US" sz="2400" b="1" dirty="0"/>
          </a:p>
          <a:p>
            <a:pPr marL="0" indent="0" algn="ctr">
              <a:buNone/>
            </a:pPr>
            <a:endParaRPr lang="en-US" sz="1800" dirty="0"/>
          </a:p>
          <a:p>
            <a:pPr lvl="2" algn="ctr"/>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12</a:t>
            </a:fld>
            <a:endParaRPr lang="en-US"/>
          </a:p>
        </p:txBody>
      </p:sp>
      <p:sp>
        <p:nvSpPr>
          <p:cNvPr id="5" name="Content Placeholder 1"/>
          <p:cNvSpPr txBox="1">
            <a:spLocks/>
          </p:cNvSpPr>
          <p:nvPr/>
        </p:nvSpPr>
        <p:spPr>
          <a:xfrm>
            <a:off x="457200" y="1852613"/>
            <a:ext cx="8229600" cy="661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dirty="0"/>
              <a:t>We can define the performance characteristics of airfoils in terms of </a:t>
            </a:r>
            <a:r>
              <a:rPr lang="en-US" altLang="en-US" sz="1800" i="1" dirty="0"/>
              <a:t>sectional</a:t>
            </a:r>
            <a:r>
              <a:rPr lang="en-US" altLang="en-US" sz="1800" dirty="0"/>
              <a:t> coefficients (i.e., lift/unit span).  </a:t>
            </a:r>
          </a:p>
        </p:txBody>
      </p:sp>
      <p:sp>
        <p:nvSpPr>
          <p:cNvPr id="6" name="Rectangle 3"/>
          <p:cNvSpPr>
            <a:spLocks noGrp="1" noChangeAspect="1" noChangeArrowheads="1"/>
          </p:cNvSpPr>
          <p:nvPr isPhoto="1"/>
        </p:nvSpPr>
        <p:spPr bwMode="auto">
          <a:xfrm>
            <a:off x="5743285" y="4191000"/>
            <a:ext cx="2722851" cy="1514475"/>
          </a:xfrm>
          <a:prstGeom prst="rect">
            <a:avLst/>
          </a:prstGeom>
          <a:blipFill dpi="0" rotWithShape="1">
            <a:blip r:embed="rId2"/>
            <a:srcRect/>
            <a:stretch>
              <a:fillRect t="-137760" b="-13088"/>
            </a:stretch>
          </a:blipFill>
          <a:ln>
            <a:noFill/>
          </a:ln>
        </p:spPr>
        <p:txBody>
          <a:bodyPr/>
          <a:lstStyle/>
          <a:p>
            <a:pPr>
              <a:defRPr/>
            </a:pPr>
            <a:endParaRPr lang="en-US">
              <a:latin typeface="Arial" pitchFamily="-105" charset="0"/>
            </a:endParaRPr>
          </a:p>
        </p:txBody>
      </p:sp>
      <p:sp>
        <p:nvSpPr>
          <p:cNvPr id="7" name="Rectangle 3"/>
          <p:cNvSpPr>
            <a:spLocks noGrp="1" noChangeAspect="1" noChangeArrowheads="1"/>
          </p:cNvSpPr>
          <p:nvPr isPhoto="1"/>
        </p:nvSpPr>
        <p:spPr bwMode="auto">
          <a:xfrm>
            <a:off x="6096000" y="2504755"/>
            <a:ext cx="2590800" cy="1807389"/>
          </a:xfrm>
          <a:prstGeom prst="rect">
            <a:avLst/>
          </a:prstGeom>
          <a:blipFill dpi="0" rotWithShape="1">
            <a:blip r:embed="rId2"/>
            <a:srcRect/>
            <a:stretch>
              <a:fillRect b="-100000"/>
            </a:stretch>
          </a:blipFill>
          <a:ln>
            <a:noFill/>
          </a:ln>
        </p:spPr>
        <p:txBody>
          <a:bodyPr/>
          <a:lstStyle/>
          <a:p>
            <a:pPr>
              <a:defRPr/>
            </a:pPr>
            <a:endParaRPr lang="en-US">
              <a:latin typeface="Arial" pitchFamily="-105" charset="0"/>
            </a:endParaRPr>
          </a:p>
        </p:txBody>
      </p:sp>
      <p:sp>
        <p:nvSpPr>
          <p:cNvPr id="8" name="Content Placeholder 1"/>
          <p:cNvSpPr txBox="1">
            <a:spLocks/>
          </p:cNvSpPr>
          <p:nvPr/>
        </p:nvSpPr>
        <p:spPr bwMode="auto">
          <a:xfrm>
            <a:off x="1028700" y="5705475"/>
            <a:ext cx="7010400"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400"/>
              </a:spcBef>
              <a:buClr>
                <a:schemeClr val="accent1"/>
              </a:buClr>
              <a:buSzPct val="68000"/>
              <a:buFont typeface="Wingdings 3" panose="05040102010807070707" pitchFamily="18" charset="2"/>
              <a:buChar char=""/>
            </a:pPr>
            <a:r>
              <a:rPr lang="en-US" altLang="en-US" sz="1800" dirty="0">
                <a:ea typeface="ＭＳ Ｐゴシック" panose="020B0600070205080204" pitchFamily="34" charset="-128"/>
              </a:rPr>
              <a:t>Note that these are dimensionless, scalable, and values per unit span</a:t>
            </a:r>
          </a:p>
          <a:p>
            <a:pPr eaLnBrk="1" hangingPunct="1">
              <a:spcBef>
                <a:spcPts val="400"/>
              </a:spcBef>
              <a:buClr>
                <a:schemeClr val="accent1"/>
              </a:buClr>
              <a:buSzPct val="68000"/>
              <a:buFont typeface="Wingdings 3" panose="05040102010807070707" pitchFamily="18" charset="2"/>
              <a:buChar char=""/>
            </a:pPr>
            <a:r>
              <a:rPr lang="en-US" altLang="en-US" sz="1800" dirty="0">
                <a:ea typeface="ＭＳ Ｐゴシック" panose="020B0600070205080204" pitchFamily="34" charset="-128"/>
              </a:rPr>
              <a:t>A more complete discussion on the development of these coefficients can be found in most textbooks on aerodynamics</a:t>
            </a:r>
          </a:p>
        </p:txBody>
      </p:sp>
      <p:graphicFrame>
        <p:nvGraphicFramePr>
          <p:cNvPr id="9" name="Object 2"/>
          <p:cNvGraphicFramePr>
            <a:graphicFrameLocks noChangeAspect="1"/>
          </p:cNvGraphicFramePr>
          <p:nvPr>
            <p:extLst>
              <p:ext uri="{D42A27DB-BD31-4B8C-83A1-F6EECF244321}">
                <p14:modId xmlns:p14="http://schemas.microsoft.com/office/powerpoint/2010/main" val="2913643548"/>
              </p:ext>
            </p:extLst>
          </p:nvPr>
        </p:nvGraphicFramePr>
        <p:xfrm>
          <a:off x="2678113" y="2408238"/>
          <a:ext cx="1349375" cy="925512"/>
        </p:xfrm>
        <a:graphic>
          <a:graphicData uri="http://schemas.openxmlformats.org/presentationml/2006/ole">
            <mc:AlternateContent xmlns:mc="http://schemas.openxmlformats.org/markup-compatibility/2006">
              <mc:Choice xmlns:v="urn:schemas-microsoft-com:vml" Requires="v">
                <p:oleObj name="Equation" r:id="rId3" imgW="850680" imgH="583920" progId="Equation.3">
                  <p:embed/>
                </p:oleObj>
              </mc:Choice>
              <mc:Fallback>
                <p:oleObj name="Equation" r:id="rId3" imgW="850680" imgH="583920" progId="Equation.3">
                  <p:embed/>
                  <p:pic>
                    <p:nvPicPr>
                      <p:cNvPr id="0" name=""/>
                      <p:cNvPicPr>
                        <a:picLocks noChangeAspect="1" noChangeArrowheads="1"/>
                      </p:cNvPicPr>
                      <p:nvPr/>
                    </p:nvPicPr>
                    <p:blipFill>
                      <a:blip r:embed="rId4"/>
                      <a:srcRect/>
                      <a:stretch>
                        <a:fillRect/>
                      </a:stretch>
                    </p:blipFill>
                    <p:spPr bwMode="auto">
                      <a:xfrm>
                        <a:off x="2678113" y="2408238"/>
                        <a:ext cx="1349375" cy="925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3492353300"/>
              </p:ext>
            </p:extLst>
          </p:nvPr>
        </p:nvGraphicFramePr>
        <p:xfrm>
          <a:off x="2638425" y="3416300"/>
          <a:ext cx="1389063" cy="925513"/>
        </p:xfrm>
        <a:graphic>
          <a:graphicData uri="http://schemas.openxmlformats.org/presentationml/2006/ole">
            <mc:AlternateContent xmlns:mc="http://schemas.openxmlformats.org/markup-compatibility/2006">
              <mc:Choice xmlns:v="urn:schemas-microsoft-com:vml" Requires="v">
                <p:oleObj name="Equation" r:id="rId5" imgW="876240" imgH="583920" progId="Equation.3">
                  <p:embed/>
                </p:oleObj>
              </mc:Choice>
              <mc:Fallback>
                <p:oleObj name="Equation" r:id="rId5" imgW="876240" imgH="583920" progId="Equation.3">
                  <p:embed/>
                  <p:pic>
                    <p:nvPicPr>
                      <p:cNvPr id="0" name=""/>
                      <p:cNvPicPr>
                        <a:picLocks noChangeAspect="1" noChangeArrowheads="1"/>
                      </p:cNvPicPr>
                      <p:nvPr/>
                    </p:nvPicPr>
                    <p:blipFill>
                      <a:blip r:embed="rId6"/>
                      <a:srcRect/>
                      <a:stretch>
                        <a:fillRect/>
                      </a:stretch>
                    </p:blipFill>
                    <p:spPr bwMode="auto">
                      <a:xfrm>
                        <a:off x="2638425" y="3416300"/>
                        <a:ext cx="1389063" cy="925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377152232"/>
              </p:ext>
            </p:extLst>
          </p:nvPr>
        </p:nvGraphicFramePr>
        <p:xfrm>
          <a:off x="2497138" y="4433888"/>
          <a:ext cx="1509712" cy="925512"/>
        </p:xfrm>
        <a:graphic>
          <a:graphicData uri="http://schemas.openxmlformats.org/presentationml/2006/ole">
            <mc:AlternateContent xmlns:mc="http://schemas.openxmlformats.org/markup-compatibility/2006">
              <mc:Choice xmlns:v="urn:schemas-microsoft-com:vml" Requires="v">
                <p:oleObj name="Equation" r:id="rId7" imgW="952200" imgH="583920" progId="Equation.3">
                  <p:embed/>
                </p:oleObj>
              </mc:Choice>
              <mc:Fallback>
                <p:oleObj name="Equation" r:id="rId7" imgW="952200" imgH="583920" progId="Equation.3">
                  <p:embed/>
                  <p:pic>
                    <p:nvPicPr>
                      <p:cNvPr id="0" name=""/>
                      <p:cNvPicPr>
                        <a:picLocks noChangeAspect="1" noChangeArrowheads="1"/>
                      </p:cNvPicPr>
                      <p:nvPr/>
                    </p:nvPicPr>
                    <p:blipFill>
                      <a:blip r:embed="rId8"/>
                      <a:srcRect/>
                      <a:stretch>
                        <a:fillRect/>
                      </a:stretch>
                    </p:blipFill>
                    <p:spPr bwMode="auto">
                      <a:xfrm>
                        <a:off x="2497138" y="4433888"/>
                        <a:ext cx="1509712" cy="925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0"/>
          <p:cNvSpPr txBox="1">
            <a:spLocks noChangeArrowheads="1"/>
          </p:cNvSpPr>
          <p:nvPr/>
        </p:nvSpPr>
        <p:spPr bwMode="auto">
          <a:xfrm>
            <a:off x="976313" y="2482850"/>
            <a:ext cx="1123950"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latin typeface="Arial" panose="020B0604020202020204" pitchFamily="34" charset="0"/>
                <a:ea typeface="ＭＳ Ｐゴシック" panose="020B0600070205080204" pitchFamily="34" charset="-128"/>
              </a:rPr>
              <a:t>Lift</a:t>
            </a:r>
          </a:p>
          <a:p>
            <a:pPr algn="ctr" eaLnBrk="1" hangingPunct="1">
              <a:spcBef>
                <a:spcPct val="0"/>
              </a:spcBef>
              <a:buFontTx/>
              <a:buNone/>
            </a:pPr>
            <a:endParaRPr lang="en-US" altLang="en-US" sz="1800" b="1" i="1" dirty="0">
              <a:latin typeface="Arial" panose="020B0604020202020204" pitchFamily="34" charset="0"/>
              <a:ea typeface="ＭＳ Ｐゴシック" panose="020B0600070205080204" pitchFamily="34" charset="-128"/>
            </a:endParaRPr>
          </a:p>
          <a:p>
            <a:pPr algn="ctr" eaLnBrk="1" hangingPunct="1">
              <a:spcBef>
                <a:spcPct val="0"/>
              </a:spcBef>
              <a:buFontTx/>
              <a:buNone/>
            </a:pPr>
            <a:endParaRPr lang="en-US" altLang="en-US" sz="1800" b="1" i="1" dirty="0">
              <a:latin typeface="Arial" panose="020B0604020202020204" pitchFamily="34" charset="0"/>
              <a:ea typeface="ＭＳ Ｐゴシック" panose="020B0600070205080204" pitchFamily="34" charset="-128"/>
            </a:endParaRPr>
          </a:p>
          <a:p>
            <a:pPr algn="ctr" eaLnBrk="1" hangingPunct="1">
              <a:spcBef>
                <a:spcPct val="0"/>
              </a:spcBef>
              <a:buFontTx/>
              <a:buNone/>
            </a:pPr>
            <a:endParaRPr lang="en-US" altLang="en-US" sz="1800" b="1" i="1" dirty="0">
              <a:latin typeface="Arial" panose="020B0604020202020204" pitchFamily="34" charset="0"/>
              <a:ea typeface="ＭＳ Ｐゴシック" panose="020B0600070205080204" pitchFamily="34" charset="-128"/>
            </a:endParaRPr>
          </a:p>
          <a:p>
            <a:pPr algn="ctr" eaLnBrk="1" hangingPunct="1">
              <a:spcBef>
                <a:spcPct val="0"/>
              </a:spcBef>
              <a:buFontTx/>
              <a:buNone/>
            </a:pPr>
            <a:r>
              <a:rPr lang="en-US" altLang="en-US" sz="1800" b="1" i="1" dirty="0">
                <a:latin typeface="Arial" panose="020B0604020202020204" pitchFamily="34" charset="0"/>
                <a:ea typeface="ＭＳ Ｐゴシック" panose="020B0600070205080204" pitchFamily="34" charset="-128"/>
              </a:rPr>
              <a:t>Drag</a:t>
            </a:r>
          </a:p>
          <a:p>
            <a:pPr algn="ctr" eaLnBrk="1" hangingPunct="1">
              <a:spcBef>
                <a:spcPct val="0"/>
              </a:spcBef>
              <a:buFontTx/>
              <a:buNone/>
            </a:pPr>
            <a:endParaRPr lang="en-US" altLang="en-US" sz="1800" b="1" i="1" dirty="0">
              <a:latin typeface="Arial" panose="020B0604020202020204" pitchFamily="34" charset="0"/>
              <a:ea typeface="ＭＳ Ｐゴシック" panose="020B0600070205080204" pitchFamily="34" charset="-128"/>
            </a:endParaRPr>
          </a:p>
          <a:p>
            <a:pPr algn="ctr" eaLnBrk="1" hangingPunct="1">
              <a:spcBef>
                <a:spcPct val="0"/>
              </a:spcBef>
              <a:buFontTx/>
              <a:buNone/>
            </a:pPr>
            <a:endParaRPr lang="en-US" altLang="en-US" sz="1800" b="1" i="1" dirty="0">
              <a:latin typeface="Arial" panose="020B0604020202020204" pitchFamily="34" charset="0"/>
              <a:ea typeface="ＭＳ Ｐゴシック" panose="020B0600070205080204" pitchFamily="34" charset="-128"/>
            </a:endParaRPr>
          </a:p>
          <a:p>
            <a:pPr algn="ctr" eaLnBrk="1" hangingPunct="1">
              <a:spcBef>
                <a:spcPct val="0"/>
              </a:spcBef>
              <a:buFontTx/>
              <a:buNone/>
            </a:pPr>
            <a:endParaRPr lang="en-US" altLang="en-US" sz="1800" b="1" i="1" dirty="0">
              <a:latin typeface="Arial" panose="020B0604020202020204" pitchFamily="34" charset="0"/>
              <a:ea typeface="ＭＳ Ｐゴシック" panose="020B0600070205080204" pitchFamily="34" charset="-128"/>
            </a:endParaRPr>
          </a:p>
          <a:p>
            <a:pPr algn="ctr" eaLnBrk="1" hangingPunct="1">
              <a:spcBef>
                <a:spcPct val="0"/>
              </a:spcBef>
              <a:buFontTx/>
              <a:buNone/>
            </a:pPr>
            <a:r>
              <a:rPr lang="en-US" altLang="en-US" sz="1800" b="1" i="1" dirty="0">
                <a:latin typeface="Arial" panose="020B0604020202020204" pitchFamily="34" charset="0"/>
                <a:ea typeface="ＭＳ Ｐゴシック" panose="020B0600070205080204" pitchFamily="34" charset="-128"/>
              </a:rPr>
              <a:t>Moment</a:t>
            </a:r>
          </a:p>
        </p:txBody>
      </p:sp>
      <p:sp>
        <p:nvSpPr>
          <p:cNvPr id="13" name="Content Placeholder 4"/>
          <p:cNvSpPr txBox="1">
            <a:spLocks/>
          </p:cNvSpPr>
          <p:nvPr/>
        </p:nvSpPr>
        <p:spPr bwMode="auto">
          <a:xfrm>
            <a:off x="120650" y="1445420"/>
            <a:ext cx="475297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US" altLang="en-US" sz="2400" b="1" i="1" dirty="0"/>
          </a:p>
        </p:txBody>
      </p:sp>
    </p:spTree>
    <p:extLst>
      <p:ext uri="{BB962C8B-B14F-4D97-AF65-F5344CB8AC3E}">
        <p14:creationId xmlns:p14="http://schemas.microsoft.com/office/powerpoint/2010/main" val="275326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lstStyle/>
          <a:p>
            <a:pPr algn="ctr">
              <a:buNone/>
            </a:pPr>
            <a:r>
              <a:rPr lang="en-US" altLang="en-US" sz="2400" b="1" i="1" dirty="0"/>
              <a:t>Lift, Drag, and Moment Coefficients</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13</a:t>
            </a:fld>
            <a:endParaRPr lang="en-US"/>
          </a:p>
        </p:txBody>
      </p:sp>
      <p:sp>
        <p:nvSpPr>
          <p:cNvPr id="5" name="Content Placeholder 1"/>
          <p:cNvSpPr txBox="1">
            <a:spLocks/>
          </p:cNvSpPr>
          <p:nvPr/>
        </p:nvSpPr>
        <p:spPr>
          <a:xfrm>
            <a:off x="457200" y="1905000"/>
            <a:ext cx="8229600" cy="36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Note that the coefficients depend on:</a:t>
            </a:r>
          </a:p>
          <a:p>
            <a:pPr lvl="1"/>
            <a:r>
              <a:rPr lang="en-US" altLang="en-US" sz="2000" dirty="0"/>
              <a:t>Free stream velocity, </a:t>
            </a:r>
          </a:p>
          <a:p>
            <a:pPr lvl="1"/>
            <a:r>
              <a:rPr lang="en-US" altLang="en-US" sz="2000" dirty="0"/>
              <a:t>Free stream density, </a:t>
            </a:r>
          </a:p>
          <a:p>
            <a:pPr lvl="2"/>
            <a:r>
              <a:rPr lang="en-US" altLang="en-US" sz="2000" dirty="0"/>
              <a:t>Which in turn is dependent on altitude, temperature, and pressure</a:t>
            </a:r>
          </a:p>
          <a:p>
            <a:pPr lvl="1"/>
            <a:r>
              <a:rPr lang="en-US" altLang="en-US" sz="2000" dirty="0"/>
              <a:t>Size of the aerodynamic surface, c and </a:t>
            </a:r>
            <a:r>
              <a:rPr lang="en-US" altLang="en-US" sz="2000" i="1" dirty="0"/>
              <a:t>S </a:t>
            </a:r>
            <a:r>
              <a:rPr lang="en-US" altLang="en-US" sz="2000" dirty="0"/>
              <a:t>(wing area for finite wing)</a:t>
            </a:r>
            <a:endParaRPr lang="en-US" altLang="en-US" sz="2000" i="1" dirty="0"/>
          </a:p>
          <a:p>
            <a:pPr lvl="1"/>
            <a:r>
              <a:rPr lang="en-US" altLang="en-US" sz="2000" dirty="0"/>
              <a:t>Angle of attack, </a:t>
            </a:r>
          </a:p>
          <a:p>
            <a:pPr lvl="1"/>
            <a:r>
              <a:rPr lang="en-US" altLang="en-US" sz="2000" dirty="0"/>
              <a:t>Airfoil shape</a:t>
            </a:r>
          </a:p>
          <a:p>
            <a:pPr lvl="1"/>
            <a:r>
              <a:rPr lang="en-US" altLang="en-US" sz="2000" dirty="0"/>
              <a:t>And other parameters such as viscosity and compressibility</a:t>
            </a:r>
          </a:p>
        </p:txBody>
      </p:sp>
      <p:graphicFrame>
        <p:nvGraphicFramePr>
          <p:cNvPr id="7" name="Object 2"/>
          <p:cNvGraphicFramePr>
            <a:graphicFrameLocks noChangeAspect="1"/>
          </p:cNvGraphicFramePr>
          <p:nvPr>
            <p:extLst>
              <p:ext uri="{D42A27DB-BD31-4B8C-83A1-F6EECF244321}">
                <p14:modId xmlns:p14="http://schemas.microsoft.com/office/powerpoint/2010/main" val="2745888821"/>
              </p:ext>
            </p:extLst>
          </p:nvPr>
        </p:nvGraphicFramePr>
        <p:xfrm>
          <a:off x="3463692" y="2643188"/>
          <a:ext cx="438150" cy="381000"/>
        </p:xfrm>
        <a:graphic>
          <a:graphicData uri="http://schemas.openxmlformats.org/presentationml/2006/ole">
            <mc:AlternateContent xmlns:mc="http://schemas.openxmlformats.org/markup-compatibility/2006">
              <mc:Choice xmlns:v="urn:schemas-microsoft-com:vml" Requires="v">
                <p:oleObj name="Equation" r:id="rId2" imgW="190500" imgH="177800" progId="Equation.3">
                  <p:embed/>
                </p:oleObj>
              </mc:Choice>
              <mc:Fallback>
                <p:oleObj name="Equation" r:id="rId2" imgW="190500" imgH="177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92" y="2643188"/>
                        <a:ext cx="43815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3462418666"/>
              </p:ext>
            </p:extLst>
          </p:nvPr>
        </p:nvGraphicFramePr>
        <p:xfrm>
          <a:off x="3527518" y="2330450"/>
          <a:ext cx="407988" cy="381000"/>
        </p:xfrm>
        <a:graphic>
          <a:graphicData uri="http://schemas.openxmlformats.org/presentationml/2006/ole">
            <mc:AlternateContent xmlns:mc="http://schemas.openxmlformats.org/markup-compatibility/2006">
              <mc:Choice xmlns:v="urn:schemas-microsoft-com:vml" Requires="v">
                <p:oleObj name="Equation" r:id="rId4" imgW="177800" imgH="177800" progId="Equation.3">
                  <p:embed/>
                </p:oleObj>
              </mc:Choice>
              <mc:Fallback>
                <p:oleObj name="Equation" r:id="rId4" imgW="1778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7518" y="2330450"/>
                        <a:ext cx="407988"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509007318"/>
              </p:ext>
            </p:extLst>
          </p:nvPr>
        </p:nvGraphicFramePr>
        <p:xfrm>
          <a:off x="2971800" y="3742765"/>
          <a:ext cx="396875" cy="271463"/>
        </p:xfrm>
        <a:graphic>
          <a:graphicData uri="http://schemas.openxmlformats.org/presentationml/2006/ole">
            <mc:AlternateContent xmlns:mc="http://schemas.openxmlformats.org/markup-compatibility/2006">
              <mc:Choice xmlns:v="urn:schemas-microsoft-com:vml" Requires="v">
                <p:oleObj name="Equation" r:id="rId6" imgW="139700" imgH="88900" progId="Equation.3">
                  <p:embed/>
                </p:oleObj>
              </mc:Choice>
              <mc:Fallback>
                <p:oleObj name="Equation" r:id="rId6" imgW="139700" imgH="88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742765"/>
                        <a:ext cx="396875" cy="271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7545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algn="ctr">
              <a:buNone/>
            </a:pPr>
            <a:r>
              <a:rPr lang="en-US" altLang="en-US" sz="2800" b="1" i="1" dirty="0"/>
              <a:t>C</a:t>
            </a:r>
            <a:r>
              <a:rPr lang="en-US" altLang="en-US" sz="2800" b="1" i="1" baseline="-25000" dirty="0"/>
              <a:t>l</a:t>
            </a:r>
            <a:r>
              <a:rPr lang="en-US" altLang="en-US" sz="2800" b="1" i="1" dirty="0"/>
              <a:t> - </a:t>
            </a:r>
            <a:r>
              <a:rPr lang="en-US" altLang="en-US" sz="2800" b="1" i="1" dirty="0">
                <a:sym typeface="Symbol" panose="05050102010706020507" pitchFamily="18" charset="2"/>
              </a:rPr>
              <a:t> Curves &amp; Drag Polars</a:t>
            </a:r>
            <a:endParaRPr lang="en-US" altLang="en-US" sz="2800" b="1" i="1" dirty="0"/>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14</a:t>
            </a:fld>
            <a:endParaRPr lang="en-US"/>
          </a:p>
        </p:txBody>
      </p:sp>
      <p:sp>
        <p:nvSpPr>
          <p:cNvPr id="5" name="Content Placeholder 1"/>
          <p:cNvSpPr txBox="1">
            <a:spLocks/>
          </p:cNvSpPr>
          <p:nvPr/>
        </p:nvSpPr>
        <p:spPr>
          <a:xfrm>
            <a:off x="107950" y="1524000"/>
            <a:ext cx="424815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The aerodynamic coefficients are measured experimentally and some are documented in reports published by the National Advisory Committee for Aeronautics (NACA), which was reclassified as the National Aeronautics and Space Administration (NASA) in 1958</a:t>
            </a:r>
          </a:p>
          <a:p>
            <a:endParaRPr lang="en-US" altLang="en-US" sz="2000" dirty="0"/>
          </a:p>
          <a:p>
            <a:r>
              <a:rPr lang="en-US" altLang="en-US" sz="2000" dirty="0"/>
              <a:t>This and other curves are determined for you in the analysis tools</a:t>
            </a:r>
          </a:p>
          <a:p>
            <a:r>
              <a:rPr lang="en-US" altLang="en-US" sz="2000" b="1" dirty="0"/>
              <a:t>The variation of C</a:t>
            </a:r>
            <a:r>
              <a:rPr lang="en-US" altLang="en-US" sz="2000" b="1" baseline="-25000" dirty="0"/>
              <a:t>D</a:t>
            </a:r>
            <a:r>
              <a:rPr lang="en-US" altLang="en-US" sz="2000" b="1" dirty="0"/>
              <a:t> with respect to C</a:t>
            </a:r>
            <a:r>
              <a:rPr lang="en-US" altLang="en-US" sz="2000" b="1" baseline="-25000" dirty="0"/>
              <a:t>L</a:t>
            </a:r>
            <a:r>
              <a:rPr lang="en-US" altLang="en-US" sz="2000" b="1" dirty="0"/>
              <a:t> is typically plotted as a graph called a </a:t>
            </a:r>
            <a:r>
              <a:rPr lang="en-US" altLang="en-US" sz="2000" b="1" i="1" dirty="0"/>
              <a:t>drag polar</a:t>
            </a:r>
            <a:r>
              <a:rPr lang="en-US" altLang="en-US" sz="2000" b="1" dirty="0"/>
              <a:t> as shown on the right</a:t>
            </a:r>
            <a:endParaRPr lang="en-US" altLang="en-US" sz="2000" b="1" i="1" dirty="0"/>
          </a:p>
          <a:p>
            <a:endParaRPr lang="en-US" altLang="en-US" sz="2000" dirty="0"/>
          </a:p>
        </p:txBody>
      </p:sp>
      <p:sp>
        <p:nvSpPr>
          <p:cNvPr id="6" name="Rectangle 5"/>
          <p:cNvSpPr>
            <a:spLocks noGrp="1" noChangeAspect="1" noChangeArrowheads="1"/>
          </p:cNvSpPr>
          <p:nvPr isPhoto="1"/>
        </p:nvSpPr>
        <p:spPr bwMode="auto">
          <a:xfrm>
            <a:off x="5092831" y="1524000"/>
            <a:ext cx="3350256" cy="2804779"/>
          </a:xfrm>
          <a:prstGeom prst="rect">
            <a:avLst/>
          </a:prstGeom>
          <a:blipFill dpi="0" rotWithShape="1">
            <a:blip r:embed="rId2"/>
            <a:srcRect/>
            <a:stretch>
              <a:fillRect t="1" b="-8985"/>
            </a:stretch>
          </a:blipFill>
          <a:ln>
            <a:noFill/>
          </a:ln>
        </p:spPr>
        <p:txBody>
          <a:bodyPr/>
          <a:lstStyle/>
          <a:p>
            <a:pPr>
              <a:defRPr/>
            </a:pPr>
            <a:endParaRPr lang="en-US" dirty="0">
              <a:latin typeface="Arial" pitchFamily="-105" charset="0"/>
            </a:endParaRPr>
          </a:p>
        </p:txBody>
      </p:sp>
      <p:sp>
        <p:nvSpPr>
          <p:cNvPr id="7" name="TextBox 4"/>
          <p:cNvSpPr txBox="1">
            <a:spLocks noChangeArrowheads="1"/>
          </p:cNvSpPr>
          <p:nvPr/>
        </p:nvSpPr>
        <p:spPr bwMode="auto">
          <a:xfrm>
            <a:off x="5284838" y="4278312"/>
            <a:ext cx="31686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latin typeface="Arial" panose="020B0604020202020204" pitchFamily="34" charset="0"/>
                <a:ea typeface="ＭＳ Ｐゴシック" panose="020B0600070205080204" pitchFamily="34" charset="-128"/>
              </a:rPr>
              <a:t>Sketch of a Typical Lift Curve</a:t>
            </a:r>
          </a:p>
        </p:txBody>
      </p:sp>
      <p:sp>
        <p:nvSpPr>
          <p:cNvPr id="8" name="Content Placeholder 4"/>
          <p:cNvSpPr txBox="1">
            <a:spLocks/>
          </p:cNvSpPr>
          <p:nvPr/>
        </p:nvSpPr>
        <p:spPr bwMode="auto">
          <a:xfrm>
            <a:off x="71438" y="1284288"/>
            <a:ext cx="572452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US" altLang="en-US" sz="2400" b="1" i="1" dirty="0"/>
          </a:p>
        </p:txBody>
      </p:sp>
      <p:sp>
        <p:nvSpPr>
          <p:cNvPr id="9" name="Rectangle 3"/>
          <p:cNvSpPr>
            <a:spLocks noGrp="1" noChangeAspect="1" noChangeArrowheads="1"/>
          </p:cNvSpPr>
          <p:nvPr isPhoto="1"/>
        </p:nvSpPr>
        <p:spPr bwMode="auto">
          <a:xfrm>
            <a:off x="5335321" y="4735853"/>
            <a:ext cx="2894279" cy="1893547"/>
          </a:xfrm>
          <a:prstGeom prst="rect">
            <a:avLst/>
          </a:prstGeom>
          <a:blipFill dpi="0" rotWithShape="1">
            <a:blip r:embed="rId3"/>
            <a:srcRect/>
            <a:stretch>
              <a:fillRect t="1" b="-20450"/>
            </a:stretch>
          </a:blipFill>
          <a:ln>
            <a:noFill/>
          </a:ln>
        </p:spPr>
        <p:txBody>
          <a:bodyPr/>
          <a:lstStyle/>
          <a:p>
            <a:pPr>
              <a:defRPr/>
            </a:pPr>
            <a:endParaRPr lang="en-US">
              <a:latin typeface="Arial" pitchFamily="-105" charset="0"/>
            </a:endParaRPr>
          </a:p>
        </p:txBody>
      </p:sp>
    </p:spTree>
    <p:extLst>
      <p:ext uri="{BB962C8B-B14F-4D97-AF65-F5344CB8AC3E}">
        <p14:creationId xmlns:p14="http://schemas.microsoft.com/office/powerpoint/2010/main" val="176517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lstStyle/>
          <a:p>
            <a:pPr algn="ctr">
              <a:buNone/>
            </a:pPr>
            <a:r>
              <a:rPr lang="en-US" altLang="en-US" b="1" i="1" dirty="0"/>
              <a:t>Example – Airfoil Data</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15</a:t>
            </a:fld>
            <a:endParaRPr lang="en-US"/>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rcRect l="-20253" r="-20253"/>
          <a:stretch>
            <a:fillRect/>
          </a:stretch>
        </p:blipFill>
        <p:spPr>
          <a:xfrm>
            <a:off x="622023" y="1752600"/>
            <a:ext cx="8036201" cy="4419600"/>
          </a:xfrm>
          <a:prstGeom prst="rect">
            <a:avLst/>
          </a:prstGeom>
        </p:spPr>
      </p:pic>
      <p:sp>
        <p:nvSpPr>
          <p:cNvPr id="6" name="TextBox 6"/>
          <p:cNvSpPr txBox="1">
            <a:spLocks noChangeArrowheads="1"/>
          </p:cNvSpPr>
          <p:nvPr/>
        </p:nvSpPr>
        <p:spPr bwMode="auto">
          <a:xfrm>
            <a:off x="657225" y="6059269"/>
            <a:ext cx="8001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800" dirty="0">
                <a:latin typeface="+mn-lt"/>
                <a:ea typeface="ＭＳ Ｐゴシック" panose="020B0600070205080204" pitchFamily="34" charset="-128"/>
              </a:rPr>
              <a:t>These plots are available on the internet</a:t>
            </a:r>
          </a:p>
          <a:p>
            <a:pPr eaLnBrk="1" hangingPunct="1">
              <a:spcBef>
                <a:spcPct val="0"/>
              </a:spcBef>
            </a:pPr>
            <a:r>
              <a:rPr lang="en-US" altLang="en-US" sz="1800" dirty="0">
                <a:latin typeface="+mn-lt"/>
                <a:ea typeface="ＭＳ Ｐゴシック" panose="020B0600070205080204" pitchFamily="34" charset="-128"/>
              </a:rPr>
              <a:t>The analysis tools calculate this for you, but it never hurts to double check</a:t>
            </a:r>
          </a:p>
        </p:txBody>
      </p:sp>
      <p:sp>
        <p:nvSpPr>
          <p:cNvPr id="7" name="Content Placeholder 4"/>
          <p:cNvSpPr txBox="1">
            <a:spLocks/>
          </p:cNvSpPr>
          <p:nvPr/>
        </p:nvSpPr>
        <p:spPr bwMode="auto">
          <a:xfrm>
            <a:off x="71438" y="1328738"/>
            <a:ext cx="7561262"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US" altLang="en-US" sz="2400" b="1" i="1" dirty="0"/>
          </a:p>
        </p:txBody>
      </p:sp>
    </p:spTree>
    <p:extLst>
      <p:ext uri="{BB962C8B-B14F-4D97-AF65-F5344CB8AC3E}">
        <p14:creationId xmlns:p14="http://schemas.microsoft.com/office/powerpoint/2010/main" val="16116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algn="ctr">
              <a:buNone/>
            </a:pPr>
            <a:r>
              <a:rPr lang="en-US" altLang="en-US" b="1" i="1" dirty="0"/>
              <a:t>Infinite versus Finite Wings</a:t>
            </a:r>
            <a:endParaRPr lang="en-US"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16</a:t>
            </a:fld>
            <a:endParaRPr lang="en-US"/>
          </a:p>
        </p:txBody>
      </p:sp>
      <p:sp>
        <p:nvSpPr>
          <p:cNvPr id="5" name="Rectangle 3" descr="and80245_0514"/>
          <p:cNvSpPr>
            <a:spLocks noGrp="1" noChangeAspect="1" noChangeArrowheads="1"/>
          </p:cNvSpPr>
          <p:nvPr isPhoto="1"/>
        </p:nvSpPr>
        <p:spPr bwMode="auto">
          <a:xfrm>
            <a:off x="5886852" y="2781300"/>
            <a:ext cx="2799947" cy="39243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endParaRPr>
          </a:p>
        </p:txBody>
      </p:sp>
      <p:sp>
        <p:nvSpPr>
          <p:cNvPr id="6" name="Content Placeholder 1"/>
          <p:cNvSpPr txBox="1">
            <a:spLocks/>
          </p:cNvSpPr>
          <p:nvPr/>
        </p:nvSpPr>
        <p:spPr>
          <a:xfrm>
            <a:off x="457200" y="1760538"/>
            <a:ext cx="8229600" cy="13636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dirty="0"/>
              <a:t>So far we discussed wings that span the test section of the wind tunnel as shown by the figure bottom left, so there are </a:t>
            </a:r>
            <a:r>
              <a:rPr lang="en-US" altLang="en-US" sz="1800" b="1" dirty="0"/>
              <a:t>no wing-tip effects </a:t>
            </a:r>
            <a:r>
              <a:rPr lang="en-US" altLang="en-US" sz="1800" dirty="0"/>
              <a:t>and we can describe the aerodynamic performance by the 2-D airfoil section.  </a:t>
            </a:r>
            <a:r>
              <a:rPr lang="en-US" altLang="en-US" sz="1800" b="1" dirty="0"/>
              <a:t>In reality wings have a finite span as shown bottom right</a:t>
            </a:r>
          </a:p>
        </p:txBody>
      </p:sp>
      <p:sp>
        <p:nvSpPr>
          <p:cNvPr id="7" name="Rectangle 3" descr="and80245_0513"/>
          <p:cNvSpPr>
            <a:spLocks noGrp="1" noChangeAspect="1" noChangeArrowheads="1"/>
          </p:cNvSpPr>
          <p:nvPr isPhoto="1"/>
        </p:nvSpPr>
        <p:spPr bwMode="auto">
          <a:xfrm>
            <a:off x="215900" y="3057525"/>
            <a:ext cx="5413375" cy="3419475"/>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endParaRPr>
          </a:p>
        </p:txBody>
      </p:sp>
      <p:sp>
        <p:nvSpPr>
          <p:cNvPr id="8" name="Content Placeholder 4"/>
          <p:cNvSpPr txBox="1">
            <a:spLocks/>
          </p:cNvSpPr>
          <p:nvPr/>
        </p:nvSpPr>
        <p:spPr bwMode="auto">
          <a:xfrm>
            <a:off x="71438" y="1255712"/>
            <a:ext cx="572452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US" altLang="en-US" sz="2400" b="1" i="1" dirty="0"/>
          </a:p>
        </p:txBody>
      </p:sp>
    </p:spTree>
    <p:extLst>
      <p:ext uri="{BB962C8B-B14F-4D97-AF65-F5344CB8AC3E}">
        <p14:creationId xmlns:p14="http://schemas.microsoft.com/office/powerpoint/2010/main" val="31436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CAAB45-60AC-48CE-8F9E-28139772CED5}" type="slidenum">
              <a:rPr lang="en-US" smtClean="0"/>
              <a:t>17</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186166655"/>
              </p:ext>
            </p:extLst>
          </p:nvPr>
        </p:nvGraphicFramePr>
        <p:xfrm>
          <a:off x="3544888" y="2514600"/>
          <a:ext cx="1428750" cy="925513"/>
        </p:xfrm>
        <a:graphic>
          <a:graphicData uri="http://schemas.openxmlformats.org/presentationml/2006/ole">
            <mc:AlternateContent xmlns:mc="http://schemas.openxmlformats.org/markup-compatibility/2006">
              <mc:Choice xmlns:v="urn:schemas-microsoft-com:vml" Requires="v">
                <p:oleObj name="Equation" r:id="rId2" imgW="901440" imgH="583920" progId="Equation.3">
                  <p:embed/>
                </p:oleObj>
              </mc:Choice>
              <mc:Fallback>
                <p:oleObj name="Equation" r:id="rId2" imgW="901440" imgH="583920" progId="Equation.3">
                  <p:embed/>
                  <p:pic>
                    <p:nvPicPr>
                      <p:cNvPr id="0" name=""/>
                      <p:cNvPicPr>
                        <a:picLocks noChangeAspect="1" noChangeArrowheads="1"/>
                      </p:cNvPicPr>
                      <p:nvPr/>
                    </p:nvPicPr>
                    <p:blipFill>
                      <a:blip r:embed="rId3"/>
                      <a:srcRect/>
                      <a:stretch>
                        <a:fillRect/>
                      </a:stretch>
                    </p:blipFill>
                    <p:spPr bwMode="auto">
                      <a:xfrm>
                        <a:off x="3544888" y="2514600"/>
                        <a:ext cx="1428750" cy="925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983257314"/>
              </p:ext>
            </p:extLst>
          </p:nvPr>
        </p:nvGraphicFramePr>
        <p:xfrm>
          <a:off x="3513138" y="3522663"/>
          <a:ext cx="1449387" cy="925512"/>
        </p:xfrm>
        <a:graphic>
          <a:graphicData uri="http://schemas.openxmlformats.org/presentationml/2006/ole">
            <mc:AlternateContent xmlns:mc="http://schemas.openxmlformats.org/markup-compatibility/2006">
              <mc:Choice xmlns:v="urn:schemas-microsoft-com:vml" Requires="v">
                <p:oleObj name="Equation" r:id="rId4" imgW="914400" imgH="583920" progId="Equation.3">
                  <p:embed/>
                </p:oleObj>
              </mc:Choice>
              <mc:Fallback>
                <p:oleObj name="Equation" r:id="rId4" imgW="914400" imgH="583920" progId="Equation.3">
                  <p:embed/>
                  <p:pic>
                    <p:nvPicPr>
                      <p:cNvPr id="0" name=""/>
                      <p:cNvPicPr>
                        <a:picLocks noChangeAspect="1" noChangeArrowheads="1"/>
                      </p:cNvPicPr>
                      <p:nvPr/>
                    </p:nvPicPr>
                    <p:blipFill>
                      <a:blip r:embed="rId5"/>
                      <a:srcRect/>
                      <a:stretch>
                        <a:fillRect/>
                      </a:stretch>
                    </p:blipFill>
                    <p:spPr bwMode="auto">
                      <a:xfrm>
                        <a:off x="3513138" y="3522663"/>
                        <a:ext cx="1449387" cy="925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428988244"/>
              </p:ext>
            </p:extLst>
          </p:nvPr>
        </p:nvGraphicFramePr>
        <p:xfrm>
          <a:off x="3362325" y="4540250"/>
          <a:ext cx="1590675" cy="925513"/>
        </p:xfrm>
        <a:graphic>
          <a:graphicData uri="http://schemas.openxmlformats.org/presentationml/2006/ole">
            <mc:AlternateContent xmlns:mc="http://schemas.openxmlformats.org/markup-compatibility/2006">
              <mc:Choice xmlns:v="urn:schemas-microsoft-com:vml" Requires="v">
                <p:oleObj name="Equation" r:id="rId6" imgW="1002960" imgH="583920" progId="Equation.3">
                  <p:embed/>
                </p:oleObj>
              </mc:Choice>
              <mc:Fallback>
                <p:oleObj name="Equation" r:id="rId6" imgW="1002960" imgH="583920" progId="Equation.3">
                  <p:embed/>
                  <p:pic>
                    <p:nvPicPr>
                      <p:cNvPr id="0" name=""/>
                      <p:cNvPicPr>
                        <a:picLocks noChangeAspect="1" noChangeArrowheads="1"/>
                      </p:cNvPicPr>
                      <p:nvPr/>
                    </p:nvPicPr>
                    <p:blipFill>
                      <a:blip r:embed="rId7"/>
                      <a:srcRect/>
                      <a:stretch>
                        <a:fillRect/>
                      </a:stretch>
                    </p:blipFill>
                    <p:spPr bwMode="auto">
                      <a:xfrm>
                        <a:off x="3362325" y="4540250"/>
                        <a:ext cx="1590675" cy="925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Content Placeholder 2"/>
          <p:cNvSpPr txBox="1">
            <a:spLocks/>
          </p:cNvSpPr>
          <p:nvPr/>
        </p:nvSpPr>
        <p:spPr>
          <a:xfrm>
            <a:off x="457200" y="838200"/>
            <a:ext cx="8229600"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altLang="en-US" b="1" i="1" dirty="0"/>
              <a:t>Infinite versus Finite Wings</a:t>
            </a:r>
          </a:p>
          <a:p>
            <a:pPr marL="0" indent="0" algn="ctr">
              <a:buFont typeface="Arial" pitchFamily="34" charset="0"/>
              <a:buNone/>
            </a:pPr>
            <a:endParaRPr lang="en-US" sz="2400" b="1" dirty="0"/>
          </a:p>
          <a:p>
            <a:pPr marL="0" indent="0" algn="ctr">
              <a:buFont typeface="Arial" pitchFamily="34" charset="0"/>
              <a:buNone/>
            </a:pPr>
            <a:endParaRPr lang="en-US" sz="1800" dirty="0"/>
          </a:p>
          <a:p>
            <a:pPr lvl="2"/>
            <a:r>
              <a:rPr lang="en-US" sz="1800" dirty="0"/>
              <a:t>Finite wing coefficients based on wing area (S)</a:t>
            </a:r>
          </a:p>
        </p:txBody>
      </p:sp>
    </p:spTree>
    <p:extLst>
      <p:ext uri="{BB962C8B-B14F-4D97-AF65-F5344CB8AC3E}">
        <p14:creationId xmlns:p14="http://schemas.microsoft.com/office/powerpoint/2010/main" val="324221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algn="ctr">
              <a:buNone/>
            </a:pPr>
            <a:r>
              <a:rPr lang="en-US" altLang="en-US" b="1" i="1" dirty="0"/>
              <a:t>Infinite versus Finite Wings</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18</a:t>
            </a:fld>
            <a:endParaRPr lang="en-US"/>
          </a:p>
        </p:txBody>
      </p:sp>
      <p:sp>
        <p:nvSpPr>
          <p:cNvPr id="10" name="Rectangle 9"/>
          <p:cNvSpPr>
            <a:spLocks noGrp="1" noChangeAspect="1" noChangeArrowheads="1"/>
          </p:cNvSpPr>
          <p:nvPr isPhoto="1"/>
        </p:nvSpPr>
        <p:spPr bwMode="auto">
          <a:xfrm>
            <a:off x="533400" y="2695704"/>
            <a:ext cx="4875320" cy="4009896"/>
          </a:xfrm>
          <a:prstGeom prst="rect">
            <a:avLst/>
          </a:prstGeom>
          <a:blipFill dpi="0" rotWithShape="1">
            <a:blip r:embed="rId2"/>
            <a:srcRect/>
            <a:stretch>
              <a:fillRect b="-4968"/>
            </a:stretch>
          </a:blipFill>
          <a:ln>
            <a:noFill/>
          </a:ln>
        </p:spPr>
        <p:txBody>
          <a:bodyPr/>
          <a:lstStyle/>
          <a:p>
            <a:pPr>
              <a:defRPr/>
            </a:pPr>
            <a:endParaRPr lang="en-US">
              <a:latin typeface="Arial" pitchFamily="-105" charset="0"/>
            </a:endParaRPr>
          </a:p>
        </p:txBody>
      </p:sp>
      <p:sp>
        <p:nvSpPr>
          <p:cNvPr id="11" name="Content Placeholder 1"/>
          <p:cNvSpPr txBox="1">
            <a:spLocks/>
          </p:cNvSpPr>
          <p:nvPr/>
        </p:nvSpPr>
        <p:spPr>
          <a:xfrm>
            <a:off x="420688" y="160020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dirty="0"/>
              <a:t>Finite wings have a different aerodynamic effect that does not occur for infinite wings</a:t>
            </a:r>
          </a:p>
        </p:txBody>
      </p:sp>
      <p:sp>
        <p:nvSpPr>
          <p:cNvPr id="12" name="Rectangle 3"/>
          <p:cNvSpPr>
            <a:spLocks noGrp="1" noChangeAspect="1" noChangeArrowheads="1"/>
          </p:cNvSpPr>
          <p:nvPr isPhoto="1"/>
        </p:nvSpPr>
        <p:spPr bwMode="auto">
          <a:xfrm>
            <a:off x="5530535" y="2710220"/>
            <a:ext cx="3577969" cy="2415359"/>
          </a:xfrm>
          <a:prstGeom prst="rect">
            <a:avLst/>
          </a:prstGeom>
          <a:blipFill dpi="0" rotWithShape="1">
            <a:blip r:embed="rId3"/>
            <a:srcRect/>
            <a:stretch>
              <a:fillRect b="-18234"/>
            </a:stretch>
          </a:blipFill>
          <a:ln>
            <a:noFill/>
          </a:ln>
        </p:spPr>
        <p:txBody>
          <a:bodyPr/>
          <a:lstStyle/>
          <a:p>
            <a:pPr>
              <a:defRPr/>
            </a:pPr>
            <a:endParaRPr lang="en-US">
              <a:latin typeface="Arial" pitchFamily="-105" charset="0"/>
            </a:endParaRPr>
          </a:p>
        </p:txBody>
      </p:sp>
      <p:sp>
        <p:nvSpPr>
          <p:cNvPr id="13" name="Content Placeholder 1"/>
          <p:cNvSpPr txBox="1">
            <a:spLocks/>
          </p:cNvSpPr>
          <p:nvPr/>
        </p:nvSpPr>
        <p:spPr bwMode="auto">
          <a:xfrm>
            <a:off x="5486400" y="5243411"/>
            <a:ext cx="3657600" cy="146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079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400"/>
              </a:spcBef>
              <a:buClr>
                <a:schemeClr val="accent1"/>
              </a:buClr>
              <a:buSzPct val="68000"/>
              <a:buFontTx/>
              <a:buNone/>
            </a:pPr>
            <a:r>
              <a:rPr lang="en-US" altLang="en-US" sz="1800" dirty="0">
                <a:ea typeface="ＭＳ Ｐゴシック" panose="020B0600070205080204" pitchFamily="34" charset="-128"/>
              </a:rPr>
              <a:t>The 2-D approximation of airfoil data is ok for preliminary performance calculations and some wing designs such as very high aspect ratio (i.e., large span)</a:t>
            </a:r>
          </a:p>
        </p:txBody>
      </p:sp>
    </p:spTree>
    <p:extLst>
      <p:ext uri="{BB962C8B-B14F-4D97-AF65-F5344CB8AC3E}">
        <p14:creationId xmlns:p14="http://schemas.microsoft.com/office/powerpoint/2010/main" val="88025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lstStyle/>
          <a:p>
            <a:pPr algn="ctr">
              <a:buNone/>
            </a:pPr>
            <a:r>
              <a:rPr lang="en-US" altLang="en-US" b="1" i="1" dirty="0"/>
              <a:t>Infinite versus Finite Wings</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19</a:t>
            </a:fld>
            <a:endParaRPr lang="en-US"/>
          </a:p>
        </p:txBody>
      </p:sp>
      <p:sp>
        <p:nvSpPr>
          <p:cNvPr id="5" name="Content Placeholder 1"/>
          <p:cNvSpPr txBox="1">
            <a:spLocks/>
          </p:cNvSpPr>
          <p:nvPr/>
        </p:nvSpPr>
        <p:spPr>
          <a:xfrm>
            <a:off x="457200" y="1770513"/>
            <a:ext cx="8229600" cy="900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dirty="0"/>
              <a:t>A key parameter in describing the aerodynamic performance of a wing is the </a:t>
            </a:r>
            <a:r>
              <a:rPr lang="en-US" altLang="en-US" sz="1800" b="1" dirty="0"/>
              <a:t>Aspect Ratio</a:t>
            </a:r>
          </a:p>
        </p:txBody>
      </p:sp>
      <p:sp>
        <p:nvSpPr>
          <p:cNvPr id="6" name="Rectangle 3" descr="and80245_0514"/>
          <p:cNvSpPr>
            <a:spLocks noGrp="1" noChangeAspect="1" noChangeArrowheads="1"/>
          </p:cNvSpPr>
          <p:nvPr isPhoto="1"/>
        </p:nvSpPr>
        <p:spPr bwMode="auto">
          <a:xfrm>
            <a:off x="873172" y="2819399"/>
            <a:ext cx="2798715" cy="3922713"/>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endParaRPr>
          </a:p>
        </p:txBody>
      </p:sp>
      <p:sp>
        <p:nvSpPr>
          <p:cNvPr id="7" name="TextBox 6"/>
          <p:cNvSpPr txBox="1">
            <a:spLocks noRot="1" noChangeAspect="1" noMove="1" noResize="1" noEditPoints="1" noAdjustHandles="1" noChangeArrowheads="1" noChangeShapeType="1" noTextEdit="1"/>
          </p:cNvSpPr>
          <p:nvPr/>
        </p:nvSpPr>
        <p:spPr>
          <a:xfrm>
            <a:off x="4572000" y="2895600"/>
            <a:ext cx="2777362" cy="670825"/>
          </a:xfrm>
          <a:prstGeom prst="rect">
            <a:avLst/>
          </a:prstGeom>
          <a:blipFill rotWithShape="1">
            <a:blip r:embed="rId3"/>
            <a:stretch>
              <a:fillRect/>
            </a:stretch>
          </a:blipFill>
          <a:ln>
            <a:solidFill>
              <a:schemeClr val="tx1"/>
            </a:solidFill>
          </a:ln>
        </p:spPr>
        <p:txBody>
          <a:bodyPr/>
          <a:lstStyle/>
          <a:p>
            <a:pPr>
              <a:defRPr/>
            </a:pPr>
            <a:r>
              <a:rPr lang="en-US">
                <a:noFill/>
                <a:latin typeface="Arial" pitchFamily="-105" charset="0"/>
              </a:rPr>
              <a:t> </a:t>
            </a:r>
          </a:p>
        </p:txBody>
      </p:sp>
      <p:sp>
        <p:nvSpPr>
          <p:cNvPr id="8" name="Content Placeholder 1"/>
          <p:cNvSpPr txBox="1">
            <a:spLocks/>
          </p:cNvSpPr>
          <p:nvPr/>
        </p:nvSpPr>
        <p:spPr bwMode="auto">
          <a:xfrm>
            <a:off x="3846513" y="4916488"/>
            <a:ext cx="5041900" cy="178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400"/>
              </a:spcBef>
              <a:buClr>
                <a:schemeClr val="accent1"/>
              </a:buClr>
              <a:buSzPct val="68000"/>
              <a:buFont typeface="Wingdings 3" panose="05040102010807070707" pitchFamily="18" charset="2"/>
              <a:buChar char=""/>
            </a:pPr>
            <a:r>
              <a:rPr lang="en-US" altLang="en-US" sz="1800" dirty="0">
                <a:ea typeface="ＭＳ Ｐゴシック" panose="020B0600070205080204" pitchFamily="34" charset="-128"/>
              </a:rPr>
              <a:t>The 2-D approximation of airfoil data is ok for preliminary performance calculations and some wing designs such as very high aspect ratio (i.e., large span)</a:t>
            </a:r>
          </a:p>
          <a:p>
            <a:pPr eaLnBrk="1" hangingPunct="1">
              <a:spcBef>
                <a:spcPts val="400"/>
              </a:spcBef>
              <a:buClr>
                <a:schemeClr val="accent1"/>
              </a:buClr>
              <a:buSzPct val="68000"/>
              <a:buFont typeface="Wingdings 3" panose="05040102010807070707" pitchFamily="18" charset="2"/>
              <a:buChar char=""/>
            </a:pPr>
            <a:r>
              <a:rPr lang="en-US" altLang="en-US" sz="1800" dirty="0">
                <a:ea typeface="ＭＳ Ｐゴシック" panose="020B0600070205080204" pitchFamily="34" charset="-128"/>
              </a:rPr>
              <a:t>You will need to determine this for some of your calculations</a:t>
            </a:r>
          </a:p>
        </p:txBody>
      </p:sp>
    </p:spTree>
    <p:extLst>
      <p:ext uri="{BB962C8B-B14F-4D97-AF65-F5344CB8AC3E}">
        <p14:creationId xmlns:p14="http://schemas.microsoft.com/office/powerpoint/2010/main" val="184584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sz="4000" b="1" dirty="0"/>
              <a:t>Topics</a:t>
            </a:r>
          </a:p>
          <a:p>
            <a:pPr marL="0" indent="0" algn="ctr">
              <a:buNone/>
            </a:pPr>
            <a:endParaRPr lang="en-US" dirty="0"/>
          </a:p>
          <a:p>
            <a:pPr lvl="2"/>
            <a:endParaRPr lang="en-US" sz="3200" dirty="0"/>
          </a:p>
        </p:txBody>
      </p:sp>
      <p:sp>
        <p:nvSpPr>
          <p:cNvPr id="4" name="Slide Number Placeholder 3"/>
          <p:cNvSpPr>
            <a:spLocks noGrp="1"/>
          </p:cNvSpPr>
          <p:nvPr>
            <p:ph type="sldNum" sz="quarter" idx="12"/>
          </p:nvPr>
        </p:nvSpPr>
        <p:spPr/>
        <p:txBody>
          <a:bodyPr/>
          <a:lstStyle/>
          <a:p>
            <a:fld id="{C0CAAB45-60AC-48CE-8F9E-28139772CED5}" type="slidenum">
              <a:rPr lang="en-US" smtClean="0"/>
              <a:t>2</a:t>
            </a:fld>
            <a:endParaRPr lang="en-US"/>
          </a:p>
        </p:txBody>
      </p:sp>
      <p:sp>
        <p:nvSpPr>
          <p:cNvPr id="5" name="Content Placeholder 4"/>
          <p:cNvSpPr txBox="1">
            <a:spLocks/>
          </p:cNvSpPr>
          <p:nvPr/>
        </p:nvSpPr>
        <p:spPr>
          <a:xfrm>
            <a:off x="762000" y="1913916"/>
            <a:ext cx="6518275" cy="416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3600" dirty="0"/>
              <a:t>Four aircraft forces</a:t>
            </a:r>
          </a:p>
          <a:p>
            <a:r>
              <a:rPr lang="en-US" altLang="en-US" sz="3600" dirty="0"/>
              <a:t>Basic aerodynamics</a:t>
            </a:r>
          </a:p>
          <a:p>
            <a:r>
              <a:rPr lang="en-US" altLang="en-US" sz="3600" dirty="0"/>
              <a:t>Fixed-wing air vehicle range and endurance</a:t>
            </a:r>
          </a:p>
          <a:p>
            <a:r>
              <a:rPr lang="en-US" altLang="en-US" sz="3600" dirty="0"/>
              <a:t>Weight and balance</a:t>
            </a:r>
          </a:p>
          <a:p>
            <a:r>
              <a:rPr lang="en-US" altLang="en-US" sz="3600" dirty="0"/>
              <a:t>Rotorcraft</a:t>
            </a:r>
          </a:p>
        </p:txBody>
      </p:sp>
    </p:spTree>
    <p:extLst>
      <p:ext uri="{BB962C8B-B14F-4D97-AF65-F5344CB8AC3E}">
        <p14:creationId xmlns:p14="http://schemas.microsoft.com/office/powerpoint/2010/main" val="3206698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lstStyle/>
          <a:p>
            <a:pPr marL="0" indent="0" algn="ctr">
              <a:buNone/>
            </a:pPr>
            <a:r>
              <a:rPr lang="en-US" b="1" dirty="0"/>
              <a:t>Range &amp; Endurance</a:t>
            </a:r>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20</a:t>
            </a:fld>
            <a:endParaRPr lang="en-US"/>
          </a:p>
        </p:txBody>
      </p:sp>
      <p:sp>
        <p:nvSpPr>
          <p:cNvPr id="5" name="Content Placeholder 1"/>
          <p:cNvSpPr txBox="1">
            <a:spLocks/>
          </p:cNvSpPr>
          <p:nvPr/>
        </p:nvSpPr>
        <p:spPr>
          <a:xfrm>
            <a:off x="439738" y="1722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i="1"/>
              <a:t>Range</a:t>
            </a:r>
            <a:r>
              <a:rPr lang="en-US" altLang="en-US" sz="2800"/>
              <a:t> is defined as the </a:t>
            </a:r>
            <a:r>
              <a:rPr lang="en-US" altLang="en-US" sz="2800" i="1"/>
              <a:t>total distance </a:t>
            </a:r>
            <a:r>
              <a:rPr lang="en-US" altLang="en-US" sz="2800"/>
              <a:t>traversed by an airplane on a tank of fuel</a:t>
            </a:r>
          </a:p>
          <a:p>
            <a:pPr lvl="1"/>
            <a:r>
              <a:rPr lang="en-US" altLang="en-US" sz="2400"/>
              <a:t>Maximum range for a propeller driven aircraft occurs when the airplane is flying at a velocity such that C</a:t>
            </a:r>
            <a:r>
              <a:rPr lang="en-US" altLang="en-US" sz="2400" baseline="-25000"/>
              <a:t>L</a:t>
            </a:r>
            <a:r>
              <a:rPr lang="en-US" altLang="en-US" sz="2400"/>
              <a:t>/C</a:t>
            </a:r>
            <a:r>
              <a:rPr lang="en-US" altLang="en-US" sz="2400" baseline="-25000"/>
              <a:t>D</a:t>
            </a:r>
            <a:r>
              <a:rPr lang="en-US" altLang="en-US" sz="2400"/>
              <a:t> is at a maximum</a:t>
            </a:r>
            <a:endParaRPr lang="en-US" altLang="en-US"/>
          </a:p>
          <a:p>
            <a:endParaRPr lang="en-US" altLang="en-US" sz="1000" i="1"/>
          </a:p>
          <a:p>
            <a:r>
              <a:rPr lang="en-US" altLang="en-US" sz="2800" i="1"/>
              <a:t>Endurance</a:t>
            </a:r>
            <a:r>
              <a:rPr lang="en-US" altLang="en-US" sz="2800"/>
              <a:t> is defined as the </a:t>
            </a:r>
            <a:r>
              <a:rPr lang="en-US" altLang="en-US" sz="2800" i="1"/>
              <a:t>total time </a:t>
            </a:r>
            <a:r>
              <a:rPr lang="en-US" altLang="en-US" sz="2800"/>
              <a:t>that an airplane stays in the air on a tank of fuel</a:t>
            </a:r>
          </a:p>
          <a:p>
            <a:pPr lvl="1"/>
            <a:r>
              <a:rPr lang="en-US" altLang="en-US" sz="2400"/>
              <a:t>Maximum endurance for a propeller driven aircraft occurs when the airplane is flying at minimum required power</a:t>
            </a:r>
          </a:p>
          <a:p>
            <a:endParaRPr lang="en-US" altLang="en-US" sz="2800"/>
          </a:p>
          <a:p>
            <a:endParaRPr lang="en-US" altLang="en-US" sz="2800" dirty="0"/>
          </a:p>
        </p:txBody>
      </p:sp>
    </p:spTree>
    <p:extLst>
      <p:ext uri="{BB962C8B-B14F-4D97-AF65-F5344CB8AC3E}">
        <p14:creationId xmlns:p14="http://schemas.microsoft.com/office/powerpoint/2010/main" val="364367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marL="0" indent="0" algn="ctr">
              <a:buNone/>
            </a:pPr>
            <a:r>
              <a:rPr lang="en-US" b="1" dirty="0"/>
              <a:t>Range &amp; Endurance</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21</a:t>
            </a:fld>
            <a:endParaRPr lang="en-US"/>
          </a:p>
        </p:txBody>
      </p:sp>
      <p:graphicFrame>
        <p:nvGraphicFramePr>
          <p:cNvPr id="5" name="Content Placeholder 2"/>
          <p:cNvGraphicFramePr>
            <a:graphicFrameLocks noChangeAspect="1"/>
          </p:cNvGraphicFramePr>
          <p:nvPr>
            <p:extLst>
              <p:ext uri="{D42A27DB-BD31-4B8C-83A1-F6EECF244321}">
                <p14:modId xmlns:p14="http://schemas.microsoft.com/office/powerpoint/2010/main" val="240510807"/>
              </p:ext>
            </p:extLst>
          </p:nvPr>
        </p:nvGraphicFramePr>
        <p:xfrm>
          <a:off x="2438400" y="2584450"/>
          <a:ext cx="2895600" cy="1236663"/>
        </p:xfrm>
        <a:graphic>
          <a:graphicData uri="http://schemas.openxmlformats.org/presentationml/2006/ole">
            <mc:AlternateContent xmlns:mc="http://schemas.openxmlformats.org/markup-compatibility/2006">
              <mc:Choice xmlns:v="urn:schemas-microsoft-com:vml" Requires="v">
                <p:oleObj name="Equation" r:id="rId2" imgW="1130040" imgH="482400" progId="Equation.3">
                  <p:embed/>
                </p:oleObj>
              </mc:Choice>
              <mc:Fallback>
                <p:oleObj name="Equation" r:id="rId2" imgW="1130040" imgH="482400" progId="Equation.3">
                  <p:embed/>
                  <p:pic>
                    <p:nvPicPr>
                      <p:cNvPr id="0" name=""/>
                      <p:cNvPicPr>
                        <a:picLocks noChangeAspect="1" noChangeArrowheads="1"/>
                      </p:cNvPicPr>
                      <p:nvPr/>
                    </p:nvPicPr>
                    <p:blipFill>
                      <a:blip r:embed="rId3"/>
                      <a:srcRect/>
                      <a:stretch>
                        <a:fillRect/>
                      </a:stretch>
                    </p:blipFill>
                    <p:spPr bwMode="auto">
                      <a:xfrm>
                        <a:off x="2438400" y="2584450"/>
                        <a:ext cx="2895600" cy="1236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6"/>
          <p:cNvSpPr txBox="1">
            <a:spLocks noChangeArrowheads="1"/>
          </p:cNvSpPr>
          <p:nvPr/>
        </p:nvSpPr>
        <p:spPr bwMode="auto">
          <a:xfrm>
            <a:off x="471488" y="4613275"/>
            <a:ext cx="8564562" cy="193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ea typeface="ＭＳ Ｐゴシック" panose="020B0600070205080204" pitchFamily="34" charset="-128"/>
              </a:rPr>
              <a:t>To maximize the </a:t>
            </a:r>
            <a:r>
              <a:rPr lang="en-US" altLang="en-US" sz="2400" b="1" i="1" u="sng" dirty="0">
                <a:latin typeface="Arial" panose="020B0604020202020204" pitchFamily="34" charset="0"/>
                <a:ea typeface="ＭＳ Ｐゴシック" panose="020B0600070205080204" pitchFamily="34" charset="-128"/>
              </a:rPr>
              <a:t>range</a:t>
            </a:r>
            <a:r>
              <a:rPr lang="en-US" altLang="en-US" sz="2400" dirty="0">
                <a:latin typeface="Arial" panose="020B0604020202020204" pitchFamily="34" charset="0"/>
                <a:ea typeface="ＭＳ Ｐゴシック" panose="020B0600070205080204" pitchFamily="34" charset="-128"/>
              </a:rPr>
              <a:t> of a propeller driven aircraft, we want:</a:t>
            </a:r>
          </a:p>
          <a:p>
            <a:pPr eaLnBrk="1" hangingPunct="1">
              <a:spcBef>
                <a:spcPct val="0"/>
              </a:spcBef>
              <a:buFont typeface="Calibri" panose="020F0502020204030204" pitchFamily="34" charset="0"/>
              <a:buAutoNum type="arabicPeriod"/>
            </a:pPr>
            <a:r>
              <a:rPr lang="en-US" altLang="en-US" sz="2400" dirty="0">
                <a:latin typeface="Arial" panose="020B0604020202020204" pitchFamily="34" charset="0"/>
                <a:ea typeface="ＭＳ Ｐゴシック" panose="020B0600070205080204" pitchFamily="34" charset="-128"/>
              </a:rPr>
              <a:t> Largest possible propeller efficiency, </a:t>
            </a:r>
            <a:r>
              <a:rPr lang="en-US" altLang="en-US" sz="2400" dirty="0">
                <a:latin typeface="Arial" panose="020B0604020202020204" pitchFamily="34" charset="0"/>
                <a:ea typeface="ＭＳ Ｐゴシック" panose="020B0600070205080204" pitchFamily="34" charset="-128"/>
                <a:sym typeface="Symbol" panose="05050102010706020507" pitchFamily="18" charset="2"/>
              </a:rPr>
              <a:t></a:t>
            </a:r>
            <a:endParaRPr lang="en-US" altLang="en-US" sz="2400" dirty="0">
              <a:latin typeface="Arial" panose="020B0604020202020204" pitchFamily="34" charset="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n-US" altLang="en-US" sz="2400" dirty="0">
                <a:latin typeface="Arial" panose="020B0604020202020204" pitchFamily="34" charset="0"/>
                <a:ea typeface="ＭＳ Ｐゴシック" panose="020B0600070205080204" pitchFamily="34" charset="-128"/>
              </a:rPr>
              <a:t> Lowest possible fuel consumption, </a:t>
            </a:r>
            <a:r>
              <a:rPr lang="en-US" altLang="en-US" sz="2400" i="1" dirty="0">
                <a:latin typeface="Arial" panose="020B0604020202020204" pitchFamily="34" charset="0"/>
                <a:ea typeface="ＭＳ Ｐゴシック" panose="020B0600070205080204" pitchFamily="34" charset="-128"/>
              </a:rPr>
              <a:t>c</a:t>
            </a:r>
          </a:p>
          <a:p>
            <a:pPr eaLnBrk="1" hangingPunct="1">
              <a:spcBef>
                <a:spcPct val="0"/>
              </a:spcBef>
              <a:buFont typeface="Calibri" panose="020F0502020204030204" pitchFamily="34" charset="0"/>
              <a:buAutoNum type="arabicPeriod"/>
            </a:pPr>
            <a:r>
              <a:rPr lang="en-US" altLang="en-US" sz="2400" dirty="0">
                <a:latin typeface="Arial" panose="020B0604020202020204" pitchFamily="34" charset="0"/>
                <a:ea typeface="ＭＳ Ｐゴシック" panose="020B0600070205080204" pitchFamily="34" charset="-128"/>
              </a:rPr>
              <a:t> Largest fuel to weight ration (</a:t>
            </a:r>
            <a:r>
              <a:rPr lang="en-US" altLang="en-US" sz="2400" i="1" dirty="0">
                <a:latin typeface="Arial" panose="020B0604020202020204" pitchFamily="34" charset="0"/>
                <a:ea typeface="ＭＳ Ｐゴシック" panose="020B0600070205080204" pitchFamily="34" charset="-128"/>
              </a:rPr>
              <a:t>W</a:t>
            </a:r>
            <a:r>
              <a:rPr lang="en-US" altLang="en-US" sz="2400" i="1" baseline="-25000" dirty="0">
                <a:latin typeface="Arial" panose="020B0604020202020204" pitchFamily="34" charset="0"/>
                <a:ea typeface="ＭＳ Ｐゴシック" panose="020B0600070205080204" pitchFamily="34" charset="-128"/>
              </a:rPr>
              <a:t>o</a:t>
            </a:r>
            <a:r>
              <a:rPr lang="en-US" altLang="en-US" sz="2400" i="1" dirty="0">
                <a:latin typeface="Arial" panose="020B0604020202020204" pitchFamily="34" charset="0"/>
                <a:ea typeface="ＭＳ Ｐゴシック" panose="020B0600070205080204" pitchFamily="34" charset="-128"/>
              </a:rPr>
              <a:t>/W</a:t>
            </a:r>
            <a:r>
              <a:rPr lang="en-US" altLang="en-US" sz="2400" i="1" baseline="-25000" dirty="0">
                <a:latin typeface="Arial" panose="020B0604020202020204" pitchFamily="34" charset="0"/>
                <a:ea typeface="ＭＳ Ｐゴシック" panose="020B0600070205080204" pitchFamily="34" charset="-128"/>
              </a:rPr>
              <a:t>1</a:t>
            </a:r>
            <a:r>
              <a:rPr lang="en-US" altLang="en-US" sz="2400" dirty="0">
                <a:latin typeface="Arial" panose="020B0604020202020204" pitchFamily="34" charset="0"/>
                <a:ea typeface="ＭＳ Ｐゴシック" panose="020B0600070205080204" pitchFamily="34" charset="-128"/>
              </a:rPr>
              <a:t>)</a:t>
            </a:r>
          </a:p>
          <a:p>
            <a:pPr eaLnBrk="1" hangingPunct="1">
              <a:spcBef>
                <a:spcPct val="0"/>
              </a:spcBef>
              <a:buFont typeface="Calibri" panose="020F0502020204030204" pitchFamily="34" charset="0"/>
              <a:buAutoNum type="arabicPeriod"/>
            </a:pPr>
            <a:r>
              <a:rPr lang="en-US" altLang="en-US" sz="2400" dirty="0">
                <a:latin typeface="Arial" panose="020B0604020202020204" pitchFamily="34" charset="0"/>
                <a:ea typeface="ＭＳ Ｐゴシック" panose="020B0600070205080204" pitchFamily="34" charset="-128"/>
              </a:rPr>
              <a:t> Flight at maximum </a:t>
            </a:r>
            <a:r>
              <a:rPr lang="en-US" altLang="en-US" sz="2400" i="1" dirty="0">
                <a:latin typeface="Arial" panose="020B0604020202020204" pitchFamily="34" charset="0"/>
                <a:ea typeface="ＭＳ Ｐゴシック" panose="020B0600070205080204" pitchFamily="34" charset="-128"/>
              </a:rPr>
              <a:t>L/D</a:t>
            </a:r>
          </a:p>
        </p:txBody>
      </p:sp>
      <p:sp>
        <p:nvSpPr>
          <p:cNvPr id="7" name="Content Placeholder 4"/>
          <p:cNvSpPr txBox="1">
            <a:spLocks/>
          </p:cNvSpPr>
          <p:nvPr/>
        </p:nvSpPr>
        <p:spPr bwMode="auto">
          <a:xfrm>
            <a:off x="990600" y="1770623"/>
            <a:ext cx="8964612"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400" b="1" i="1" dirty="0" err="1"/>
              <a:t>Breguet</a:t>
            </a:r>
            <a:r>
              <a:rPr lang="en-US" altLang="en-US" sz="2400" b="1" i="1" dirty="0"/>
              <a:t> Range Equation - Propeller Driven Airplane</a:t>
            </a:r>
          </a:p>
        </p:txBody>
      </p:sp>
    </p:spTree>
    <p:extLst>
      <p:ext uri="{BB962C8B-B14F-4D97-AF65-F5344CB8AC3E}">
        <p14:creationId xmlns:p14="http://schemas.microsoft.com/office/powerpoint/2010/main" val="301246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lstStyle/>
          <a:p>
            <a:pPr marL="0" indent="0" algn="ctr">
              <a:buNone/>
            </a:pPr>
            <a:r>
              <a:rPr lang="en-US" b="1" dirty="0"/>
              <a:t>Range &amp; Endurance</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22</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928574957"/>
              </p:ext>
            </p:extLst>
          </p:nvPr>
        </p:nvGraphicFramePr>
        <p:xfrm>
          <a:off x="1752600" y="2574131"/>
          <a:ext cx="5511800" cy="1176338"/>
        </p:xfrm>
        <a:graphic>
          <a:graphicData uri="http://schemas.openxmlformats.org/presentationml/2006/ole">
            <mc:AlternateContent xmlns:mc="http://schemas.openxmlformats.org/markup-compatibility/2006">
              <mc:Choice xmlns:v="urn:schemas-microsoft-com:vml" Requires="v">
                <p:oleObj name="Equation" r:id="rId2" imgW="2082800" imgH="444500" progId="Equation.3">
                  <p:embed/>
                </p:oleObj>
              </mc:Choice>
              <mc:Fallback>
                <p:oleObj name="Equation" r:id="rId2" imgW="2082800" imgH="444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74131"/>
                        <a:ext cx="5511800" cy="1176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7"/>
          <p:cNvSpPr txBox="1">
            <a:spLocks noChangeArrowheads="1"/>
          </p:cNvSpPr>
          <p:nvPr/>
        </p:nvSpPr>
        <p:spPr bwMode="auto">
          <a:xfrm>
            <a:off x="163513" y="4114800"/>
            <a:ext cx="89281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Arial" panose="020B0604020202020204" pitchFamily="34" charset="0"/>
                <a:ea typeface="ＭＳ Ｐゴシック" panose="020B0600070205080204" pitchFamily="34" charset="-128"/>
              </a:rPr>
              <a:t>To maximize the </a:t>
            </a:r>
            <a:r>
              <a:rPr lang="en-US" altLang="en-US" sz="2000" i="1" u="sng" dirty="0">
                <a:latin typeface="Arial" panose="020B0604020202020204" pitchFamily="34" charset="0"/>
                <a:ea typeface="ＭＳ Ｐゴシック" panose="020B0600070205080204" pitchFamily="34" charset="-128"/>
              </a:rPr>
              <a:t>endurance</a:t>
            </a:r>
            <a:r>
              <a:rPr lang="en-US" altLang="en-US" sz="2000" dirty="0">
                <a:latin typeface="Arial" panose="020B0604020202020204" pitchFamily="34" charset="0"/>
                <a:ea typeface="ＭＳ Ｐゴシック" panose="020B0600070205080204" pitchFamily="34" charset="-128"/>
              </a:rPr>
              <a:t>  of a propeller driven aircraft, we want:</a:t>
            </a:r>
          </a:p>
          <a:p>
            <a:pPr eaLnBrk="1" hangingPunct="1">
              <a:spcBef>
                <a:spcPct val="0"/>
              </a:spcBef>
              <a:buFont typeface="Calibri" panose="020F0502020204030204" pitchFamily="34" charset="0"/>
              <a:buAutoNum type="arabicPeriod"/>
            </a:pPr>
            <a:r>
              <a:rPr lang="en-US" altLang="en-US" sz="2000" dirty="0">
                <a:latin typeface="Arial" panose="020B0604020202020204" pitchFamily="34" charset="0"/>
                <a:ea typeface="ＭＳ Ｐゴシック" panose="020B0600070205080204" pitchFamily="34" charset="-128"/>
              </a:rPr>
              <a:t>Largest possible propeller efficiency, </a:t>
            </a:r>
            <a:r>
              <a:rPr lang="en-US" altLang="en-US" sz="2000" dirty="0">
                <a:latin typeface="Arial" panose="020B0604020202020204" pitchFamily="34" charset="0"/>
                <a:ea typeface="ＭＳ Ｐゴシック" panose="020B0600070205080204" pitchFamily="34" charset="-128"/>
                <a:sym typeface="Symbol" panose="05050102010706020507" pitchFamily="18" charset="2"/>
              </a:rPr>
              <a:t></a:t>
            </a:r>
            <a:endParaRPr lang="en-US" altLang="en-US" sz="2000" dirty="0">
              <a:latin typeface="Arial" panose="020B0604020202020204" pitchFamily="34" charset="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n-US" altLang="en-US" sz="2000" dirty="0">
                <a:latin typeface="Arial" panose="020B0604020202020204" pitchFamily="34" charset="0"/>
                <a:ea typeface="ＭＳ Ｐゴシック" panose="020B0600070205080204" pitchFamily="34" charset="-128"/>
              </a:rPr>
              <a:t>Lowest possible fuel consumption, </a:t>
            </a:r>
            <a:r>
              <a:rPr lang="en-US" altLang="en-US" sz="2000" i="1" dirty="0">
                <a:latin typeface="Arial" panose="020B0604020202020204" pitchFamily="34" charset="0"/>
                <a:ea typeface="ＭＳ Ｐゴシック" panose="020B0600070205080204" pitchFamily="34" charset="-128"/>
              </a:rPr>
              <a:t>c</a:t>
            </a:r>
          </a:p>
          <a:p>
            <a:pPr eaLnBrk="1" hangingPunct="1">
              <a:spcBef>
                <a:spcPct val="0"/>
              </a:spcBef>
              <a:buFont typeface="Calibri" panose="020F0502020204030204" pitchFamily="34" charset="0"/>
              <a:buAutoNum type="arabicPeriod"/>
            </a:pPr>
            <a:r>
              <a:rPr lang="en-US" altLang="en-US" sz="2000" dirty="0">
                <a:latin typeface="Arial" panose="020B0604020202020204" pitchFamily="34" charset="0"/>
                <a:ea typeface="ＭＳ Ｐゴシック" panose="020B0600070205080204" pitchFamily="34" charset="-128"/>
              </a:rPr>
              <a:t>Flight at maximum </a:t>
            </a:r>
            <a:r>
              <a:rPr lang="en-US" altLang="en-US" sz="2000" i="1" dirty="0">
                <a:latin typeface="Arial" panose="020B0604020202020204" pitchFamily="34" charset="0"/>
                <a:ea typeface="ＭＳ Ｐゴシック" panose="020B0600070205080204" pitchFamily="34" charset="-128"/>
              </a:rPr>
              <a:t>C</a:t>
            </a:r>
            <a:r>
              <a:rPr lang="en-US" altLang="en-US" sz="2000" i="1" baseline="-25000" dirty="0">
                <a:latin typeface="Arial" panose="020B0604020202020204" pitchFamily="34" charset="0"/>
                <a:ea typeface="ＭＳ Ｐゴシック" panose="020B0600070205080204" pitchFamily="34" charset="-128"/>
              </a:rPr>
              <a:t>L</a:t>
            </a:r>
            <a:r>
              <a:rPr lang="en-US" altLang="en-US" sz="2000" i="1" baseline="30000" dirty="0">
                <a:latin typeface="Arial" panose="020B0604020202020204" pitchFamily="34" charset="0"/>
                <a:ea typeface="ＭＳ Ｐゴシック" panose="020B0600070205080204" pitchFamily="34" charset="-128"/>
              </a:rPr>
              <a:t>3/2</a:t>
            </a:r>
            <a:r>
              <a:rPr lang="en-US" altLang="en-US" sz="2000" i="1" dirty="0">
                <a:latin typeface="Arial" panose="020B0604020202020204" pitchFamily="34" charset="0"/>
                <a:ea typeface="ＭＳ Ｐゴシック" panose="020B0600070205080204" pitchFamily="34" charset="-128"/>
              </a:rPr>
              <a:t>/C</a:t>
            </a:r>
            <a:r>
              <a:rPr lang="en-US" altLang="en-US" sz="2000" i="1" baseline="-25000" dirty="0">
                <a:latin typeface="Arial" panose="020B0604020202020204" pitchFamily="34" charset="0"/>
                <a:ea typeface="ＭＳ Ｐゴシック" panose="020B0600070205080204" pitchFamily="34" charset="-128"/>
              </a:rPr>
              <a:t>D</a:t>
            </a:r>
          </a:p>
          <a:p>
            <a:pPr eaLnBrk="1" hangingPunct="1">
              <a:spcBef>
                <a:spcPct val="0"/>
              </a:spcBef>
              <a:buFont typeface="Calibri" panose="020F0502020204030204" pitchFamily="34" charset="0"/>
              <a:buAutoNum type="arabicPeriod"/>
            </a:pPr>
            <a:r>
              <a:rPr lang="en-US" altLang="en-US" sz="2000" dirty="0">
                <a:latin typeface="Arial" panose="020B0604020202020204" pitchFamily="34" charset="0"/>
                <a:ea typeface="ＭＳ Ｐゴシック" panose="020B0600070205080204" pitchFamily="34" charset="-128"/>
              </a:rPr>
              <a:t>Flight at sea-level because </a:t>
            </a:r>
            <a:r>
              <a:rPr lang="en-US" altLang="en-US" sz="2000" i="1" dirty="0">
                <a:latin typeface="Arial" panose="020B0604020202020204" pitchFamily="34" charset="0"/>
                <a:ea typeface="ＭＳ Ｐゴシック" panose="020B0600070205080204" pitchFamily="34" charset="-128"/>
              </a:rPr>
              <a:t>E</a:t>
            </a:r>
            <a:r>
              <a:rPr lang="en-US" altLang="en-US" sz="2000" dirty="0">
                <a:latin typeface="Arial" panose="020B0604020202020204" pitchFamily="34" charset="0"/>
                <a:ea typeface="ＭＳ Ｐゴシック" panose="020B0600070205080204" pitchFamily="34" charset="-128"/>
              </a:rPr>
              <a:t> is proportional to density, which is highest at sea level.  Note that range is independent of altitude</a:t>
            </a:r>
          </a:p>
        </p:txBody>
      </p:sp>
      <p:sp>
        <p:nvSpPr>
          <p:cNvPr id="7" name="Content Placeholder 4"/>
          <p:cNvSpPr txBox="1">
            <a:spLocks/>
          </p:cNvSpPr>
          <p:nvPr/>
        </p:nvSpPr>
        <p:spPr bwMode="auto">
          <a:xfrm>
            <a:off x="1295400" y="1633538"/>
            <a:ext cx="8964612"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400" b="1" i="1" dirty="0"/>
              <a:t>Endurance Equation - Propeller Driven Airplane</a:t>
            </a:r>
          </a:p>
        </p:txBody>
      </p:sp>
    </p:spTree>
    <p:extLst>
      <p:ext uri="{BB962C8B-B14F-4D97-AF65-F5344CB8AC3E}">
        <p14:creationId xmlns:p14="http://schemas.microsoft.com/office/powerpoint/2010/main" val="212107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algn="ctr">
              <a:buNone/>
            </a:pPr>
            <a:r>
              <a:rPr lang="en-US" altLang="en-US" b="1" i="1" dirty="0"/>
              <a:t>Velocities for Range and Endurance</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23</a:t>
            </a:fld>
            <a:endParaRPr lang="en-US"/>
          </a:p>
        </p:txBody>
      </p:sp>
      <p:sp>
        <p:nvSpPr>
          <p:cNvPr id="5" name="Rectangle 3"/>
          <p:cNvSpPr>
            <a:spLocks noGrp="1" noChangeAspect="1" noChangeArrowheads="1"/>
          </p:cNvSpPr>
          <p:nvPr isPhoto="1"/>
        </p:nvSpPr>
        <p:spPr bwMode="auto">
          <a:xfrm>
            <a:off x="4193473" y="2350728"/>
            <a:ext cx="4843023" cy="4032448"/>
          </a:xfrm>
          <a:prstGeom prst="rect">
            <a:avLst/>
          </a:prstGeom>
          <a:blipFill dpi="0" rotWithShape="1">
            <a:blip r:embed="rId2"/>
            <a:srcRect/>
            <a:stretch>
              <a:fillRect b="-13905"/>
            </a:stretch>
          </a:blipFill>
          <a:ln>
            <a:noFill/>
          </a:ln>
        </p:spPr>
        <p:txBody>
          <a:bodyPr/>
          <a:lstStyle/>
          <a:p>
            <a:pPr>
              <a:defRPr/>
            </a:pPr>
            <a:endParaRPr lang="en-US">
              <a:latin typeface="Arial" pitchFamily="-105" charset="0"/>
            </a:endParaRPr>
          </a:p>
        </p:txBody>
      </p:sp>
      <p:sp>
        <p:nvSpPr>
          <p:cNvPr id="6" name="TextBox 4"/>
          <p:cNvSpPr txBox="1">
            <a:spLocks noChangeArrowheads="1"/>
          </p:cNvSpPr>
          <p:nvPr/>
        </p:nvSpPr>
        <p:spPr bwMode="auto">
          <a:xfrm>
            <a:off x="71438" y="2077283"/>
            <a:ext cx="3995737"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marL="285750" indent="-285750" eaLnBrk="1" hangingPunct="1">
              <a:buFont typeface="Arial" panose="020B0604020202020204" pitchFamily="34" charset="0"/>
              <a:buChar char="•"/>
              <a:defRPr/>
            </a:pPr>
            <a:r>
              <a:rPr lang="en-US" altLang="en-US" sz="1800" dirty="0">
                <a:latin typeface="+mn-lt"/>
              </a:rPr>
              <a:t>Velocities for range and endurance can be observed by studying the relationship between </a:t>
            </a:r>
            <a:r>
              <a:rPr lang="en-US" altLang="en-US" sz="1800" b="1" dirty="0">
                <a:latin typeface="+mn-lt"/>
              </a:rPr>
              <a:t>power</a:t>
            </a:r>
            <a:r>
              <a:rPr lang="en-US" altLang="en-US" sz="1800" dirty="0">
                <a:latin typeface="+mn-lt"/>
              </a:rPr>
              <a:t> and </a:t>
            </a:r>
            <a:r>
              <a:rPr lang="en-US" altLang="en-US" sz="1800" b="1" dirty="0">
                <a:latin typeface="+mn-lt"/>
              </a:rPr>
              <a:t>velocity</a:t>
            </a:r>
            <a:r>
              <a:rPr lang="en-US" altLang="en-US" sz="1800" dirty="0">
                <a:latin typeface="+mn-lt"/>
              </a:rPr>
              <a:t> as shown in the figure on the right</a:t>
            </a:r>
          </a:p>
          <a:p>
            <a:pPr eaLnBrk="1" hangingPunct="1">
              <a:buFont typeface="Arial" charset="0"/>
              <a:buChar char="•"/>
              <a:defRPr/>
            </a:pPr>
            <a:endParaRPr lang="en-US" altLang="en-US" sz="1800" dirty="0">
              <a:latin typeface="+mn-lt"/>
            </a:endParaRPr>
          </a:p>
          <a:p>
            <a:pPr marL="285750" indent="-285750" eaLnBrk="1" hangingPunct="1">
              <a:buFont typeface="Arial" panose="020B0604020202020204" pitchFamily="34" charset="0"/>
              <a:buChar char="•"/>
              <a:defRPr/>
            </a:pPr>
            <a:r>
              <a:rPr lang="en-US" altLang="en-US" sz="1800" dirty="0">
                <a:latin typeface="+mn-lt"/>
              </a:rPr>
              <a:t>As previously stated the velocity for max endurance occurs at min required power for flight while the velocity for max range occurs at best L/D, which can be shown to be the tangent point as shown on the right</a:t>
            </a:r>
          </a:p>
          <a:p>
            <a:pPr eaLnBrk="1" hangingPunct="1">
              <a:buFont typeface="Arial" charset="0"/>
              <a:buChar char="•"/>
              <a:defRPr/>
            </a:pPr>
            <a:endParaRPr lang="en-US" altLang="en-US" sz="1800" dirty="0">
              <a:latin typeface="+mn-lt"/>
            </a:endParaRPr>
          </a:p>
          <a:p>
            <a:pPr marL="285750" indent="-285750" eaLnBrk="1" hangingPunct="1">
              <a:buFont typeface="Arial" panose="020B0604020202020204" pitchFamily="34" charset="0"/>
              <a:buChar char="•"/>
              <a:defRPr/>
            </a:pPr>
            <a:r>
              <a:rPr lang="en-US" altLang="en-US" sz="1800" dirty="0">
                <a:latin typeface="+mn-lt"/>
              </a:rPr>
              <a:t>These velocities can be determined using the analysis tools provided</a:t>
            </a:r>
          </a:p>
        </p:txBody>
      </p:sp>
    </p:spTree>
    <p:extLst>
      <p:ext uri="{BB962C8B-B14F-4D97-AF65-F5344CB8AC3E}">
        <p14:creationId xmlns:p14="http://schemas.microsoft.com/office/powerpoint/2010/main" val="2852439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CAAB45-60AC-48CE-8F9E-28139772CED5}" type="slidenum">
              <a:rPr lang="en-US" smtClean="0"/>
              <a:t>24</a:t>
            </a:fld>
            <a:endParaRPr lang="en-US"/>
          </a:p>
        </p:txBody>
      </p:sp>
      <p:pic>
        <p:nvPicPr>
          <p:cNvPr id="5" name="Picture 4">
            <a:extLst>
              <a:ext uri="{FF2B5EF4-FFF2-40B4-BE49-F238E27FC236}">
                <a16:creationId xmlns:a16="http://schemas.microsoft.com/office/drawing/2014/main" id="{77B3CB9B-B7F4-4E82-B30C-4B4CA0B3DB7F}"/>
              </a:ext>
            </a:extLst>
          </p:cNvPr>
          <p:cNvPicPr>
            <a:picLocks noChangeAspect="1"/>
          </p:cNvPicPr>
          <p:nvPr/>
        </p:nvPicPr>
        <p:blipFill>
          <a:blip r:embed="rId2"/>
          <a:stretch>
            <a:fillRect/>
          </a:stretch>
        </p:blipFill>
        <p:spPr>
          <a:xfrm>
            <a:off x="3352800" y="3505200"/>
            <a:ext cx="5029200" cy="3370865"/>
          </a:xfrm>
          <a:prstGeom prst="rect">
            <a:avLst/>
          </a:prstGeom>
        </p:spPr>
      </p:pic>
      <p:pic>
        <p:nvPicPr>
          <p:cNvPr id="2" name="Picture 1">
            <a:extLst>
              <a:ext uri="{FF2B5EF4-FFF2-40B4-BE49-F238E27FC236}">
                <a16:creationId xmlns:a16="http://schemas.microsoft.com/office/drawing/2014/main" id="{11280BFA-D6DC-4E16-BEA2-F659371E2501}"/>
              </a:ext>
            </a:extLst>
          </p:cNvPr>
          <p:cNvPicPr>
            <a:picLocks noChangeAspect="1"/>
          </p:cNvPicPr>
          <p:nvPr/>
        </p:nvPicPr>
        <p:blipFill>
          <a:blip r:embed="rId3"/>
          <a:stretch>
            <a:fillRect/>
          </a:stretch>
        </p:blipFill>
        <p:spPr>
          <a:xfrm>
            <a:off x="304800" y="990600"/>
            <a:ext cx="5029201" cy="3226890"/>
          </a:xfrm>
          <a:prstGeom prst="rect">
            <a:avLst/>
          </a:prstGeom>
        </p:spPr>
      </p:pic>
      <p:sp>
        <p:nvSpPr>
          <p:cNvPr id="13" name="Content Placeholder 2">
            <a:extLst>
              <a:ext uri="{FF2B5EF4-FFF2-40B4-BE49-F238E27FC236}">
                <a16:creationId xmlns:a16="http://schemas.microsoft.com/office/drawing/2014/main" id="{5041C61E-C1A1-4E71-B7A7-4D7A680D9604}"/>
              </a:ext>
            </a:extLst>
          </p:cNvPr>
          <p:cNvSpPr>
            <a:spLocks noGrp="1"/>
          </p:cNvSpPr>
          <p:nvPr>
            <p:ph idx="1"/>
          </p:nvPr>
        </p:nvSpPr>
        <p:spPr>
          <a:xfrm>
            <a:off x="4724400" y="989308"/>
            <a:ext cx="4838053" cy="5334000"/>
          </a:xfrm>
        </p:spPr>
        <p:txBody>
          <a:bodyPr>
            <a:normAutofit/>
          </a:bodyPr>
          <a:lstStyle/>
          <a:p>
            <a:pPr algn="ctr">
              <a:buNone/>
            </a:pPr>
            <a:r>
              <a:rPr lang="en-US" altLang="en-US" sz="3600" b="1" i="1" dirty="0"/>
              <a:t>Turn Radius</a:t>
            </a:r>
          </a:p>
          <a:p>
            <a:pPr marL="0" indent="0" algn="ctr">
              <a:buNone/>
            </a:pPr>
            <a:endParaRPr lang="en-US" sz="2800" b="1" dirty="0"/>
          </a:p>
          <a:p>
            <a:pPr marL="0" indent="0" algn="ctr">
              <a:buNone/>
            </a:pPr>
            <a:endParaRPr lang="en-US" sz="2000" dirty="0"/>
          </a:p>
          <a:p>
            <a:pPr lvl="2"/>
            <a:endParaRPr lang="en-US" sz="2000" dirty="0"/>
          </a:p>
        </p:txBody>
      </p:sp>
      <p:sp>
        <p:nvSpPr>
          <p:cNvPr id="3" name="Rectangle 2">
            <a:extLst>
              <a:ext uri="{FF2B5EF4-FFF2-40B4-BE49-F238E27FC236}">
                <a16:creationId xmlns:a16="http://schemas.microsoft.com/office/drawing/2014/main" id="{B15D1787-66D9-4C9F-8B68-F0C59E52F592}"/>
              </a:ext>
            </a:extLst>
          </p:cNvPr>
          <p:cNvSpPr/>
          <p:nvPr/>
        </p:nvSpPr>
        <p:spPr>
          <a:xfrm>
            <a:off x="0" y="6400412"/>
            <a:ext cx="4572000" cy="276999"/>
          </a:xfrm>
          <a:prstGeom prst="rect">
            <a:avLst/>
          </a:prstGeom>
        </p:spPr>
        <p:txBody>
          <a:bodyPr>
            <a:spAutoFit/>
          </a:bodyPr>
          <a:lstStyle/>
          <a:p>
            <a:r>
              <a:rPr lang="en-US" sz="1200" u="sng" dirty="0">
                <a:solidFill>
                  <a:srgbClr val="0563C1"/>
                </a:solidFill>
                <a:latin typeface="Calibri" panose="020F0502020204030204" pitchFamily="34" charset="0"/>
                <a:ea typeface="Calibri" panose="020F0502020204030204" pitchFamily="34" charset="0"/>
                <a:hlinkClick r:id="rId4"/>
              </a:rPr>
              <a:t>http://code7700.com/aero_turn_performance.htm</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95000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algn="ctr">
              <a:buNone/>
            </a:pPr>
            <a:r>
              <a:rPr lang="en-US" altLang="en-US" b="1" i="1" dirty="0"/>
              <a:t>Turn Radius</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25</a:t>
            </a:fld>
            <a:endParaRPr lang="en-US"/>
          </a:p>
        </p:txBody>
      </p:sp>
      <p:sp>
        <p:nvSpPr>
          <p:cNvPr id="8" name="Rectangle 7">
            <a:extLst>
              <a:ext uri="{FF2B5EF4-FFF2-40B4-BE49-F238E27FC236}">
                <a16:creationId xmlns:a16="http://schemas.microsoft.com/office/drawing/2014/main" id="{3437CE44-3B83-41FA-8382-295289F0094C}"/>
              </a:ext>
            </a:extLst>
          </p:cNvPr>
          <p:cNvSpPr/>
          <p:nvPr/>
        </p:nvSpPr>
        <p:spPr>
          <a:xfrm>
            <a:off x="228600" y="6356350"/>
            <a:ext cx="10591800" cy="307777"/>
          </a:xfrm>
          <a:prstGeom prst="rect">
            <a:avLst/>
          </a:prstGeom>
        </p:spPr>
        <p:txBody>
          <a:bodyPr wrap="square">
            <a:spAutoFit/>
          </a:bodyPr>
          <a:lstStyle/>
          <a:p>
            <a:r>
              <a:rPr lang="en-US" sz="1400" dirty="0"/>
              <a:t>https://aviation.stackexchange.com/questions/2871/how-to-calculate-angular-velocity-and-radius-of-a-turn</a:t>
            </a:r>
          </a:p>
        </p:txBody>
      </p:sp>
      <p:pic>
        <p:nvPicPr>
          <p:cNvPr id="9" name="Picture 8">
            <a:extLst>
              <a:ext uri="{FF2B5EF4-FFF2-40B4-BE49-F238E27FC236}">
                <a16:creationId xmlns:a16="http://schemas.microsoft.com/office/drawing/2014/main" id="{149268B9-A97A-4654-AF5A-1B24CE09B9FB}"/>
              </a:ext>
            </a:extLst>
          </p:cNvPr>
          <p:cNvPicPr>
            <a:picLocks noChangeAspect="1"/>
          </p:cNvPicPr>
          <p:nvPr/>
        </p:nvPicPr>
        <p:blipFill>
          <a:blip r:embed="rId2"/>
          <a:stretch>
            <a:fillRect/>
          </a:stretch>
        </p:blipFill>
        <p:spPr>
          <a:xfrm>
            <a:off x="313195" y="1692540"/>
            <a:ext cx="3048000" cy="2063750"/>
          </a:xfrm>
          <a:prstGeom prst="rect">
            <a:avLst/>
          </a:prstGeom>
        </p:spPr>
      </p:pic>
      <p:pic>
        <p:nvPicPr>
          <p:cNvPr id="10" name="Picture 9">
            <a:extLst>
              <a:ext uri="{FF2B5EF4-FFF2-40B4-BE49-F238E27FC236}">
                <a16:creationId xmlns:a16="http://schemas.microsoft.com/office/drawing/2014/main" id="{C139D16E-D9C2-48D9-B88C-342A97B2218B}"/>
              </a:ext>
            </a:extLst>
          </p:cNvPr>
          <p:cNvPicPr>
            <a:picLocks noChangeAspect="1"/>
          </p:cNvPicPr>
          <p:nvPr/>
        </p:nvPicPr>
        <p:blipFill>
          <a:blip r:embed="rId3"/>
          <a:stretch>
            <a:fillRect/>
          </a:stretch>
        </p:blipFill>
        <p:spPr>
          <a:xfrm>
            <a:off x="4114800" y="1784483"/>
            <a:ext cx="4404941" cy="2181225"/>
          </a:xfrm>
          <a:prstGeom prst="rect">
            <a:avLst/>
          </a:prstGeom>
        </p:spPr>
      </p:pic>
      <p:pic>
        <p:nvPicPr>
          <p:cNvPr id="11" name="Picture 10">
            <a:extLst>
              <a:ext uri="{FF2B5EF4-FFF2-40B4-BE49-F238E27FC236}">
                <a16:creationId xmlns:a16="http://schemas.microsoft.com/office/drawing/2014/main" id="{94A0A412-8C55-4443-8B95-DE0071043C84}"/>
              </a:ext>
            </a:extLst>
          </p:cNvPr>
          <p:cNvPicPr>
            <a:picLocks noChangeAspect="1"/>
          </p:cNvPicPr>
          <p:nvPr/>
        </p:nvPicPr>
        <p:blipFill>
          <a:blip r:embed="rId4"/>
          <a:stretch>
            <a:fillRect/>
          </a:stretch>
        </p:blipFill>
        <p:spPr>
          <a:xfrm>
            <a:off x="510798" y="4399392"/>
            <a:ext cx="7658048" cy="1772808"/>
          </a:xfrm>
          <a:prstGeom prst="rect">
            <a:avLst/>
          </a:prstGeom>
        </p:spPr>
      </p:pic>
    </p:spTree>
    <p:extLst>
      <p:ext uri="{BB962C8B-B14F-4D97-AF65-F5344CB8AC3E}">
        <p14:creationId xmlns:p14="http://schemas.microsoft.com/office/powerpoint/2010/main" val="1856856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953000"/>
          </a:xfrm>
        </p:spPr>
        <p:txBody>
          <a:bodyPr/>
          <a:lstStyle/>
          <a:p>
            <a:pPr algn="ctr">
              <a:buNone/>
            </a:pPr>
            <a:r>
              <a:rPr lang="en-US" altLang="en-US" b="1" i="1" dirty="0"/>
              <a:t>Stall Speed</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26</a:t>
            </a:fld>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3E34078-3803-4286-9BBA-DC36651C2101}"/>
                  </a:ext>
                </a:extLst>
              </p:cNvPr>
              <p:cNvSpPr txBox="1"/>
              <p:nvPr/>
            </p:nvSpPr>
            <p:spPr>
              <a:xfrm>
                <a:off x="567303" y="1950137"/>
                <a:ext cx="3505200" cy="1365374"/>
              </a:xfrm>
              <a:prstGeom prst="rect">
                <a:avLst/>
              </a:prstGeom>
              <a:noFill/>
            </p:spPr>
            <p:txBody>
              <a:bodyPr wrap="square" rtlCol="0">
                <a:spAutoFit/>
              </a:bodyPr>
              <a:lstStyle/>
              <a:p>
                <a:r>
                  <a:rPr lang="en-US" sz="2800" dirty="0"/>
                  <a:t>V</a:t>
                </a:r>
                <a:r>
                  <a:rPr lang="en-US" sz="2800" baseline="-25000" dirty="0"/>
                  <a:t>s1g</a:t>
                </a:r>
                <a:r>
                  <a:rPr lang="en-US" sz="2800" dirty="0"/>
                  <a:t> = </a:t>
                </a:r>
                <a14:m>
                  <m:oMath xmlns:m="http://schemas.openxmlformats.org/officeDocument/2006/math">
                    <m:rad>
                      <m:radPr>
                        <m:degHide m:val="on"/>
                        <m:ctrlPr>
                          <a:rPr lang="en-US" sz="2800" i="1" smtClean="0">
                            <a:latin typeface="Cambria Math" panose="02040503050406030204" pitchFamily="18" charset="0"/>
                          </a:rPr>
                        </m:ctrlPr>
                      </m:radPr>
                      <m:deg/>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𝑊</m:t>
                            </m:r>
                          </m:num>
                          <m:den>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𝜌</m:t>
                                    </m:r>
                                  </m:num>
                                  <m:den>
                                    <m:r>
                                      <a:rPr lang="en-US" sz="2800" b="0" i="1" smtClean="0">
                                        <a:latin typeface="Cambria Math" panose="02040503050406030204" pitchFamily="18" charset="0"/>
                                      </a:rPr>
                                      <m:t>2∗</m:t>
                                    </m:r>
                                    <m:r>
                                      <a:rPr lang="en-US" sz="2800" b="0" i="1" smtClean="0">
                                        <a:latin typeface="Cambria Math" panose="02040503050406030204" pitchFamily="18" charset="0"/>
                                      </a:rPr>
                                      <m:t>𝑆</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𝐿𝑚𝑎𝑥</m:t>
                                        </m:r>
                                      </m:sub>
                                    </m:sSub>
                                  </m:den>
                                </m:f>
                              </m:e>
                            </m:d>
                          </m:den>
                        </m:f>
                      </m:e>
                    </m:rad>
                  </m:oMath>
                </a14:m>
                <a:endParaRPr lang="en-US" sz="2800" dirty="0"/>
              </a:p>
            </p:txBody>
          </p:sp>
        </mc:Choice>
        <mc:Fallback xmlns="">
          <p:sp>
            <p:nvSpPr>
              <p:cNvPr id="2" name="TextBox 1">
                <a:extLst>
                  <a:ext uri="{FF2B5EF4-FFF2-40B4-BE49-F238E27FC236}">
                    <a16:creationId xmlns:a16="http://schemas.microsoft.com/office/drawing/2014/main" id="{93E34078-3803-4286-9BBA-DC36651C2101}"/>
                  </a:ext>
                </a:extLst>
              </p:cNvPr>
              <p:cNvSpPr txBox="1">
                <a:spLocks noRot="1" noChangeAspect="1" noMove="1" noResize="1" noEditPoints="1" noAdjustHandles="1" noChangeArrowheads="1" noChangeShapeType="1" noTextEdit="1"/>
              </p:cNvSpPr>
              <p:nvPr/>
            </p:nvSpPr>
            <p:spPr>
              <a:xfrm>
                <a:off x="567303" y="1950137"/>
                <a:ext cx="3505200" cy="1365374"/>
              </a:xfrm>
              <a:prstGeom prst="rect">
                <a:avLst/>
              </a:prstGeom>
              <a:blipFill>
                <a:blip r:embed="rId2"/>
                <a:stretch>
                  <a:fillRect l="-347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D149C7A-2C7B-4E8A-A612-37F3DAE1D1F3}"/>
              </a:ext>
            </a:extLst>
          </p:cNvPr>
          <p:cNvSpPr txBox="1"/>
          <p:nvPr/>
        </p:nvSpPr>
        <p:spPr>
          <a:xfrm>
            <a:off x="3866827" y="2630936"/>
            <a:ext cx="4800600" cy="1200329"/>
          </a:xfrm>
          <a:prstGeom prst="rect">
            <a:avLst/>
          </a:prstGeom>
          <a:noFill/>
        </p:spPr>
        <p:txBody>
          <a:bodyPr wrap="square" rtlCol="0">
            <a:spAutoFit/>
          </a:bodyPr>
          <a:lstStyle/>
          <a:p>
            <a:r>
              <a:rPr lang="en-US" dirty="0"/>
              <a:t>W = aircraft weight = Mass * Acceleration (N)</a:t>
            </a:r>
          </a:p>
          <a:p>
            <a:r>
              <a:rPr lang="el-GR" dirty="0"/>
              <a:t>Ρ</a:t>
            </a:r>
            <a:r>
              <a:rPr lang="en-US" dirty="0"/>
              <a:t> = Atmospheric Density (1.225 kg/m^3)</a:t>
            </a:r>
          </a:p>
          <a:p>
            <a:r>
              <a:rPr lang="en-US" dirty="0"/>
              <a:t>S = Wing Surface Area (m^2)</a:t>
            </a:r>
          </a:p>
          <a:p>
            <a:r>
              <a:rPr lang="en-US" dirty="0" err="1"/>
              <a:t>Clmax</a:t>
            </a:r>
            <a:r>
              <a:rPr lang="en-US" dirty="0"/>
              <a:t> = Maximum Lift Coefficient based on Polar</a:t>
            </a:r>
          </a:p>
        </p:txBody>
      </p:sp>
      <p:sp>
        <p:nvSpPr>
          <p:cNvPr id="6" name="Rectangle 5">
            <a:extLst>
              <a:ext uri="{FF2B5EF4-FFF2-40B4-BE49-F238E27FC236}">
                <a16:creationId xmlns:a16="http://schemas.microsoft.com/office/drawing/2014/main" id="{A32C8E92-995A-4C7D-AEC9-3772F9F3228D}"/>
              </a:ext>
            </a:extLst>
          </p:cNvPr>
          <p:cNvSpPr/>
          <p:nvPr/>
        </p:nvSpPr>
        <p:spPr>
          <a:xfrm>
            <a:off x="304800" y="4163055"/>
            <a:ext cx="9448800" cy="2554545"/>
          </a:xfrm>
          <a:prstGeom prst="rect">
            <a:avLst/>
          </a:prstGeom>
        </p:spPr>
        <p:txBody>
          <a:bodyPr wrap="square">
            <a:spAutoFit/>
          </a:bodyPr>
          <a:lstStyle/>
          <a:p>
            <a:r>
              <a:rPr lang="en-US" sz="2000" dirty="0"/>
              <a:t>Example: Radio Controlled sailplane with:</a:t>
            </a:r>
            <a:br>
              <a:rPr lang="en-US" sz="2000" dirty="0"/>
            </a:br>
            <a:r>
              <a:rPr lang="en-US" sz="2000" dirty="0"/>
              <a:t> </a:t>
            </a:r>
            <a:br>
              <a:rPr lang="en-US" sz="2000" dirty="0"/>
            </a:br>
            <a:r>
              <a:rPr lang="en-US" sz="2000" b="1" dirty="0"/>
              <a:t>Weight of the airplane W </a:t>
            </a:r>
            <a:r>
              <a:rPr lang="en-US" sz="2000" dirty="0"/>
              <a:t>= 0,5kg*9,81m/s^2=4.905 </a:t>
            </a:r>
            <a:r>
              <a:rPr lang="en-US" sz="2000" dirty="0" err="1"/>
              <a:t>kgm</a:t>
            </a:r>
            <a:r>
              <a:rPr lang="en-US" sz="2000" dirty="0"/>
              <a:t>/s^2 =4.905 N</a:t>
            </a:r>
            <a:br>
              <a:rPr lang="en-US" sz="2000" dirty="0"/>
            </a:br>
            <a:r>
              <a:rPr lang="en-US" sz="2000" b="1" dirty="0"/>
              <a:t>Atmospheric Density </a:t>
            </a:r>
            <a:r>
              <a:rPr lang="el-GR" sz="2000" b="1" dirty="0"/>
              <a:t>Ρ</a:t>
            </a:r>
            <a:r>
              <a:rPr lang="en-US" sz="2000" b="1" dirty="0"/>
              <a:t> </a:t>
            </a:r>
            <a:r>
              <a:rPr lang="en-US" sz="2000" dirty="0"/>
              <a:t>= 1.225 kg/m^3</a:t>
            </a:r>
            <a:br>
              <a:rPr lang="en-US" sz="2000" dirty="0"/>
            </a:br>
            <a:r>
              <a:rPr lang="en-US" sz="2000" b="1" dirty="0"/>
              <a:t>Wing Surface Area S</a:t>
            </a:r>
            <a:r>
              <a:rPr lang="en-US" sz="2000" dirty="0"/>
              <a:t>=1.3m*0.18m=0.234m^2</a:t>
            </a:r>
            <a:br>
              <a:rPr lang="en-US" sz="2000" dirty="0"/>
            </a:br>
            <a:r>
              <a:rPr lang="en-US" sz="2000" b="1" dirty="0"/>
              <a:t>Maximum Lift Coefficient </a:t>
            </a:r>
            <a:r>
              <a:rPr lang="en-US" sz="2000" b="1" dirty="0" err="1"/>
              <a:t>Clmax</a:t>
            </a:r>
            <a:r>
              <a:rPr lang="en-US" sz="2000" dirty="0"/>
              <a:t>=1.4</a:t>
            </a:r>
            <a:br>
              <a:rPr lang="en-US" sz="2000" dirty="0"/>
            </a:br>
            <a:r>
              <a:rPr lang="en-US" sz="2000" dirty="0"/>
              <a:t> </a:t>
            </a:r>
            <a:br>
              <a:rPr lang="en-US" sz="2000" dirty="0"/>
            </a:br>
            <a:r>
              <a:rPr lang="en-US" sz="2000" b="1" dirty="0"/>
              <a:t>Vs1g</a:t>
            </a:r>
            <a:r>
              <a:rPr lang="en-US" sz="2000" dirty="0"/>
              <a:t> = sqrt[4.905 N / (1.225/2*.234m^2*1.4)]=4.944 m/s=</a:t>
            </a:r>
            <a:r>
              <a:rPr lang="en-US" sz="2000" b="1" dirty="0"/>
              <a:t>17.8km/h</a:t>
            </a:r>
          </a:p>
        </p:txBody>
      </p:sp>
      <p:pic>
        <p:nvPicPr>
          <p:cNvPr id="7" name="Picture 6">
            <a:extLst>
              <a:ext uri="{FF2B5EF4-FFF2-40B4-BE49-F238E27FC236}">
                <a16:creationId xmlns:a16="http://schemas.microsoft.com/office/drawing/2014/main" id="{40C8175A-8895-432F-AE1D-EBB5D2A1E216}"/>
              </a:ext>
            </a:extLst>
          </p:cNvPr>
          <p:cNvPicPr>
            <a:picLocks noChangeAspect="1"/>
          </p:cNvPicPr>
          <p:nvPr/>
        </p:nvPicPr>
        <p:blipFill>
          <a:blip r:embed="rId3"/>
          <a:stretch>
            <a:fillRect/>
          </a:stretch>
        </p:blipFill>
        <p:spPr>
          <a:xfrm>
            <a:off x="6859855" y="262588"/>
            <a:ext cx="1946734" cy="2205285"/>
          </a:xfrm>
          <a:prstGeom prst="rect">
            <a:avLst/>
          </a:prstGeom>
        </p:spPr>
      </p:pic>
    </p:spTree>
    <p:extLst>
      <p:ext uri="{BB962C8B-B14F-4D97-AF65-F5344CB8AC3E}">
        <p14:creationId xmlns:p14="http://schemas.microsoft.com/office/powerpoint/2010/main" val="3016742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0" descr="lesson1j.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2075" y="-122238"/>
            <a:ext cx="9328150" cy="751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8-8.JPG"/>
          <p:cNvPicPr>
            <a:picLocks/>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92075" y="-122238"/>
            <a:ext cx="9328150" cy="751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8-7.gif"/>
          <p:cNvPicPr>
            <a:picLocks noChangeAspect="1"/>
          </p:cNvPicPr>
          <p:nvPr/>
        </p:nvPicPr>
        <p:blipFill>
          <a:blip r:embed="rId5"/>
          <a:stretch>
            <a:fillRect/>
          </a:stretch>
        </p:blipFill>
        <p:spPr>
          <a:xfrm>
            <a:off x="993731" y="1676380"/>
            <a:ext cx="2127895" cy="3407881"/>
          </a:xfrm>
          <a:prstGeom prst="rect">
            <a:avLst/>
          </a:prstGeom>
          <a:ln>
            <a:noFill/>
          </a:ln>
          <a:effectLst>
            <a:outerShdw blurRad="76200" dir="13500000" sy="23000" kx="1200000" algn="br" rotWithShape="0">
              <a:prstClr val="black">
                <a:alpha val="20000"/>
              </a:prstClr>
            </a:outerShdw>
            <a:softEdge rad="31750"/>
          </a:effectLst>
          <a:scene3d>
            <a:camera prst="perspectiveContrastingRightFacing"/>
            <a:lightRig rig="sunset" dir="t"/>
          </a:scene3d>
          <a:sp3d extrusionH="349250" prstMaterial="plastic">
            <a:extrusionClr>
              <a:schemeClr val="bg1"/>
            </a:extrusionClr>
            <a:contourClr>
              <a:schemeClr val="bg1"/>
            </a:contourClr>
          </a:sp3d>
        </p:spPr>
      </p:pic>
      <p:sp>
        <p:nvSpPr>
          <p:cNvPr id="2049" name="Rectangle 1"/>
          <p:cNvSpPr>
            <a:spLocks noChangeArrowheads="1"/>
          </p:cNvSpPr>
          <p:nvPr/>
        </p:nvSpPr>
        <p:spPr bwMode="auto">
          <a:xfrm>
            <a:off x="2855913" y="1554163"/>
            <a:ext cx="3030537" cy="4338637"/>
          </a:xfrm>
          <a:prstGeom prst="rect">
            <a:avLst/>
          </a:prstGeom>
          <a:solidFill>
            <a:schemeClr val="tx1">
              <a:lumMod val="50000"/>
              <a:lumOff val="50000"/>
              <a:alpha val="40000"/>
            </a:schemeClr>
          </a:solidFill>
          <a:ln w="9525">
            <a:noFill/>
            <a:miter lim="800000"/>
            <a:headEnd/>
            <a:tailEnd/>
          </a:ln>
          <a:effectLst/>
        </p:spPr>
        <p:txBody>
          <a:bodyPr anchor="ctr">
            <a:spAutoFit/>
          </a:bodyPr>
          <a:lstStyle>
            <a:lvl1pPr marL="342900" indent="-342900"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spcAft>
                <a:spcPts val="600"/>
              </a:spcAft>
              <a:buFont typeface="Arial" charset="0"/>
              <a:buChar char="•"/>
              <a:defRPr/>
            </a:pPr>
            <a:r>
              <a:rPr lang="en-US" altLang="en-US" sz="1600">
                <a:solidFill>
                  <a:schemeClr val="bg1"/>
                </a:solidFill>
                <a:effectLst>
                  <a:outerShdw blurRad="38100" dist="38100" dir="2700000" algn="tl">
                    <a:srgbClr val="000000"/>
                  </a:outerShdw>
                </a:effectLst>
              </a:rPr>
              <a:t>An aircraft at a specified maximum gross weight may not be safe with that load under all conditions. </a:t>
            </a:r>
          </a:p>
          <a:p>
            <a:pPr eaLnBrk="1" hangingPunct="1">
              <a:spcAft>
                <a:spcPts val="600"/>
              </a:spcAft>
              <a:buFont typeface="Arial" charset="0"/>
              <a:buChar char="•"/>
              <a:defRPr/>
            </a:pPr>
            <a:r>
              <a:rPr lang="en-US" altLang="en-US" sz="1600">
                <a:solidFill>
                  <a:schemeClr val="bg1"/>
                </a:solidFill>
                <a:effectLst>
                  <a:outerShdw blurRad="38100" dist="38100" dir="2700000" algn="tl">
                    <a:srgbClr val="000000"/>
                  </a:outerShdw>
                </a:effectLst>
              </a:rPr>
              <a:t>High altitude, high temperature, and high humidity may limit gross weight.</a:t>
            </a:r>
          </a:p>
          <a:p>
            <a:pPr eaLnBrk="1" hangingPunct="1">
              <a:spcAft>
                <a:spcPts val="600"/>
              </a:spcAft>
              <a:buFont typeface="Arial" charset="0"/>
              <a:buChar char="•"/>
              <a:defRPr/>
            </a:pPr>
            <a:r>
              <a:rPr lang="en-US" altLang="en-US" sz="1600">
                <a:solidFill>
                  <a:schemeClr val="bg1"/>
                </a:solidFill>
                <a:effectLst>
                  <a:outerShdw blurRad="38100" dist="38100" dir="2700000" algn="tl">
                    <a:srgbClr val="000000"/>
                  </a:outerShdw>
                </a:effectLst>
              </a:rPr>
              <a:t>The aircraft must be loaded in balance. </a:t>
            </a:r>
          </a:p>
          <a:p>
            <a:pPr eaLnBrk="1" hangingPunct="1">
              <a:spcAft>
                <a:spcPts val="600"/>
              </a:spcAft>
              <a:buFont typeface="Arial" charset="0"/>
              <a:buChar char="•"/>
              <a:defRPr/>
            </a:pPr>
            <a:r>
              <a:rPr lang="en-US" altLang="en-US" sz="1600">
                <a:solidFill>
                  <a:schemeClr val="bg1"/>
                </a:solidFill>
                <a:effectLst>
                  <a:outerShdw blurRad="38100" dist="38100" dir="2700000" algn="tl">
                    <a:srgbClr val="000000"/>
                  </a:outerShdw>
                </a:effectLst>
              </a:rPr>
              <a:t>The balance point, or center of gravity is referred to as CG.</a:t>
            </a:r>
          </a:p>
          <a:p>
            <a:pPr eaLnBrk="1" hangingPunct="1">
              <a:spcAft>
                <a:spcPts val="600"/>
              </a:spcAft>
              <a:buFont typeface="Arial" charset="0"/>
              <a:buChar char="•"/>
              <a:defRPr/>
            </a:pPr>
            <a:r>
              <a:rPr lang="en-US" altLang="en-US" sz="1600">
                <a:solidFill>
                  <a:schemeClr val="bg1"/>
                </a:solidFill>
                <a:effectLst>
                  <a:outerShdw blurRad="38100" dist="38100" dir="2700000" algn="tl">
                    <a:srgbClr val="000000"/>
                  </a:outerShdw>
                </a:effectLst>
              </a:rPr>
              <a:t>The CG must fall within specified limits.  </a:t>
            </a:r>
          </a:p>
        </p:txBody>
      </p:sp>
      <p:grpSp>
        <p:nvGrpSpPr>
          <p:cNvPr id="65542" name="Group 13"/>
          <p:cNvGrpSpPr>
            <a:grpSpLocks/>
          </p:cNvGrpSpPr>
          <p:nvPr/>
        </p:nvGrpSpPr>
        <p:grpSpPr bwMode="auto">
          <a:xfrm>
            <a:off x="957263" y="0"/>
            <a:ext cx="2519362" cy="1042988"/>
            <a:chOff x="957215" y="0"/>
            <a:chExt cx="2884525" cy="782613"/>
          </a:xfrm>
        </p:grpSpPr>
        <p:sp>
          <p:nvSpPr>
            <p:cNvPr id="15" name="Rectangle 14"/>
            <p:cNvSpPr/>
            <p:nvPr/>
          </p:nvSpPr>
          <p:spPr>
            <a:xfrm>
              <a:off x="957215" y="0"/>
              <a:ext cx="2851808" cy="782613"/>
            </a:xfrm>
            <a:prstGeom prst="rect">
              <a:avLst/>
            </a:prstGeom>
            <a:solidFill>
              <a:srgbClr val="242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a:p>
          </p:txBody>
        </p:sp>
        <p:sp>
          <p:nvSpPr>
            <p:cNvPr id="25" name="Rectangle 24"/>
            <p:cNvSpPr/>
            <p:nvPr/>
          </p:nvSpPr>
          <p:spPr>
            <a:xfrm>
              <a:off x="957216" y="344457"/>
              <a:ext cx="2884524" cy="276999"/>
            </a:xfrm>
            <a:prstGeom prst="rect">
              <a:avLst/>
            </a:prstGeom>
            <a:noFill/>
            <a:effectLst>
              <a:outerShdw blurRad="50800" dist="38100" dir="2700000" algn="tl" rotWithShape="0">
                <a:prstClr val="black">
                  <a:alpha val="40000"/>
                </a:prstClr>
              </a:outerShdw>
            </a:effectLst>
            <a:scene3d>
              <a:camera prst="orthographicFront"/>
              <a:lightRig rig="threePt" dir="t"/>
            </a:scene3d>
            <a:sp3d prstMaterial="dkEdge"/>
          </p:spPr>
          <p:txBody>
            <a:bodyPr tIns="0" bIns="0">
              <a:spAutoFit/>
              <a:sp3d extrusionH="57150" contourW="6350" prstMaterial="metal">
                <a:bevelT w="38100" h="38100"/>
                <a:contourClr>
                  <a:schemeClr val="accent1">
                    <a:tint val="100000"/>
                    <a:shade val="100000"/>
                    <a:hueMod val="100000"/>
                    <a:satMod val="10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i="1" dirty="0">
                  <a:ln w="3175"/>
                  <a:solidFill>
                    <a:schemeClr val="bg1">
                      <a:lumMod val="95000"/>
                    </a:schemeClr>
                  </a:solidFill>
                  <a:effectLst>
                    <a:outerShdw blurRad="38100" dist="38100" dir="2700000" algn="tl">
                      <a:srgbClr val="000000">
                        <a:alpha val="43137"/>
                      </a:srgbClr>
                    </a:outerShdw>
                    <a:reflection blurRad="6350" stA="55000" endA="300" endPos="45500" dir="5400000" sy="-100000" algn="bl" rotWithShape="0"/>
                  </a:effectLst>
                  <a:latin typeface="Franklin Gothic Medium" pitchFamily="34" charset="0"/>
                </a:rPr>
                <a:t>Weight &amp; Balance</a:t>
              </a:r>
            </a:p>
          </p:txBody>
        </p:sp>
      </p:grpSp>
      <p:sp>
        <p:nvSpPr>
          <p:cNvPr id="65543" name="TextBox 23"/>
          <p:cNvSpPr txBox="1">
            <a:spLocks noChangeArrowheads="1"/>
          </p:cNvSpPr>
          <p:nvPr/>
        </p:nvSpPr>
        <p:spPr bwMode="auto">
          <a:xfrm>
            <a:off x="0" y="6459538"/>
            <a:ext cx="62865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1CCE008-2230-41BC-858B-D536657A2B0D}" type="slidenum">
              <a:rPr lang="en-US" altLang="en-US" sz="1000">
                <a:solidFill>
                  <a:srgbClr val="A6A6A6"/>
                </a:solidFill>
                <a:latin typeface="Arial" panose="020B0604020202020204" pitchFamily="34" charset="0"/>
                <a:ea typeface="ＭＳ Ｐゴシック" panose="020B0600070205080204" pitchFamily="34" charset="-128"/>
              </a:rPr>
              <a:pPr algn="ctr" eaLnBrk="1" hangingPunct="1">
                <a:spcBef>
                  <a:spcPct val="0"/>
                </a:spcBef>
                <a:buFontTx/>
                <a:buNone/>
              </a:pPr>
              <a:t>27</a:t>
            </a:fld>
            <a:endParaRPr lang="en-US" altLang="en-US" sz="1000">
              <a:solidFill>
                <a:srgbClr val="A6A6A6"/>
              </a:solidFill>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79EBBE62-5E99-4205-B281-53EC6CB22823}" type="slidenum">
              <a:rPr lang="en-US" altLang="en-US" smtClean="0"/>
              <a:pPr/>
              <a:t>27</a:t>
            </a:fld>
            <a:endParaRPr lang="en-US" altLang="en-US"/>
          </a:p>
        </p:txBody>
      </p:sp>
    </p:spTree>
    <p:extLst>
      <p:ext uri="{BB962C8B-B14F-4D97-AF65-F5344CB8AC3E}">
        <p14:creationId xmlns:p14="http://schemas.microsoft.com/office/powerpoint/2010/main" val="131175048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049">
                                            <p:bg/>
                                          </p:spTgt>
                                        </p:tgtEl>
                                        <p:attrNameLst>
                                          <p:attrName>style.visibility</p:attrName>
                                        </p:attrNameLst>
                                      </p:cBhvr>
                                      <p:to>
                                        <p:strVal val="visible"/>
                                      </p:to>
                                    </p:set>
                                    <p:animEffect transition="in" filter="fade">
                                      <p:cBhvr>
                                        <p:cTn id="15" dur="500"/>
                                        <p:tgtEl>
                                          <p:spTgt spid="2049">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9">
                                            <p:txEl>
                                              <p:pRg st="0" end="0"/>
                                            </p:txEl>
                                          </p:spTgt>
                                        </p:tgtEl>
                                        <p:attrNameLst>
                                          <p:attrName>style.visibility</p:attrName>
                                        </p:attrNameLst>
                                      </p:cBhvr>
                                      <p:to>
                                        <p:strVal val="visible"/>
                                      </p:to>
                                    </p:set>
                                    <p:animEffect transition="in" filter="fade">
                                      <p:cBhvr>
                                        <p:cTn id="18" dur="500"/>
                                        <p:tgtEl>
                                          <p:spTgt spid="204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49">
                                            <p:txEl>
                                              <p:pRg st="1" end="1"/>
                                            </p:txEl>
                                          </p:spTgt>
                                        </p:tgtEl>
                                        <p:attrNameLst>
                                          <p:attrName>style.visibility</p:attrName>
                                        </p:attrNameLst>
                                      </p:cBhvr>
                                      <p:to>
                                        <p:strVal val="visible"/>
                                      </p:to>
                                    </p:set>
                                    <p:animEffect transition="in" filter="fade">
                                      <p:cBhvr>
                                        <p:cTn id="23" dur="500"/>
                                        <p:tgtEl>
                                          <p:spTgt spid="204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49">
                                            <p:txEl>
                                              <p:pRg st="2" end="2"/>
                                            </p:txEl>
                                          </p:spTgt>
                                        </p:tgtEl>
                                        <p:attrNameLst>
                                          <p:attrName>style.visibility</p:attrName>
                                        </p:attrNameLst>
                                      </p:cBhvr>
                                      <p:to>
                                        <p:strVal val="visible"/>
                                      </p:to>
                                    </p:set>
                                    <p:animEffect transition="in" filter="fade">
                                      <p:cBhvr>
                                        <p:cTn id="28" dur="500"/>
                                        <p:tgtEl>
                                          <p:spTgt spid="204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49">
                                            <p:txEl>
                                              <p:pRg st="3" end="3"/>
                                            </p:txEl>
                                          </p:spTgt>
                                        </p:tgtEl>
                                        <p:attrNameLst>
                                          <p:attrName>style.visibility</p:attrName>
                                        </p:attrNameLst>
                                      </p:cBhvr>
                                      <p:to>
                                        <p:strVal val="visible"/>
                                      </p:to>
                                    </p:set>
                                    <p:animEffect transition="in" filter="fade">
                                      <p:cBhvr>
                                        <p:cTn id="33" dur="500"/>
                                        <p:tgtEl>
                                          <p:spTgt spid="2049">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49">
                                            <p:txEl>
                                              <p:pRg st="4" end="4"/>
                                            </p:txEl>
                                          </p:spTgt>
                                        </p:tgtEl>
                                        <p:attrNameLst>
                                          <p:attrName>style.visibility</p:attrName>
                                        </p:attrNameLst>
                                      </p:cBhvr>
                                      <p:to>
                                        <p:strVal val="visible"/>
                                      </p:to>
                                    </p:set>
                                    <p:animEffect transition="in" filter="fade">
                                      <p:cBhvr>
                                        <p:cTn id="38" dur="500"/>
                                        <p:tgtEl>
                                          <p:spTgt spid="20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marL="0" indent="0" algn="ctr">
              <a:buNone/>
            </a:pPr>
            <a:r>
              <a:rPr lang="en-US" b="1" dirty="0"/>
              <a:t>Weight &amp; Balance – What is a Moment</a:t>
            </a:r>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28</a:t>
            </a:fld>
            <a:endParaRPr lang="en-US"/>
          </a:p>
        </p:txBody>
      </p:sp>
      <p:grpSp>
        <p:nvGrpSpPr>
          <p:cNvPr id="5" name="Group 26"/>
          <p:cNvGrpSpPr>
            <a:grpSpLocks/>
          </p:cNvGrpSpPr>
          <p:nvPr/>
        </p:nvGrpSpPr>
        <p:grpSpPr bwMode="auto">
          <a:xfrm>
            <a:off x="3294063" y="1371600"/>
            <a:ext cx="6503987" cy="3470275"/>
            <a:chOff x="1103265" y="1111230"/>
            <a:chExt cx="6504606" cy="2602654"/>
          </a:xfrm>
        </p:grpSpPr>
        <p:sp>
          <p:nvSpPr>
            <p:cNvPr id="6" name="Oval 5"/>
            <p:cNvSpPr/>
            <p:nvPr/>
          </p:nvSpPr>
          <p:spPr>
            <a:xfrm>
              <a:off x="1103265" y="3302010"/>
              <a:ext cx="6243723" cy="401643"/>
            </a:xfrm>
            <a:prstGeom prst="ellipse">
              <a:avLst/>
            </a:prstGeom>
            <a:solidFill>
              <a:schemeClr val="tx1">
                <a:lumMod val="65000"/>
                <a:lumOff val="3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24"/>
            <p:cNvGrpSpPr>
              <a:grpSpLocks/>
            </p:cNvGrpSpPr>
            <p:nvPr/>
          </p:nvGrpSpPr>
          <p:grpSpPr bwMode="auto">
            <a:xfrm>
              <a:off x="1358856" y="1111230"/>
              <a:ext cx="6249015" cy="2602654"/>
              <a:chOff x="1447492" y="1233910"/>
              <a:chExt cx="6249015" cy="2602654"/>
            </a:xfrm>
          </p:grpSpPr>
          <p:sp>
            <p:nvSpPr>
              <p:cNvPr id="8" name="Flowchart: Collate 7"/>
              <p:cNvSpPr/>
              <p:nvPr/>
            </p:nvSpPr>
            <p:spPr>
              <a:xfrm>
                <a:off x="1965086" y="2159007"/>
                <a:ext cx="46042" cy="1132261"/>
              </a:xfrm>
              <a:prstGeom prst="flowChartCol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9" name="Picture 8" descr="5-124.gif"/>
              <p:cNvPicPr>
                <a:picLocks noChangeAspect="1"/>
              </p:cNvPicPr>
              <p:nvPr/>
            </p:nvPicPr>
            <p:blipFill>
              <a:blip r:embed="rId2"/>
              <a:stretch>
                <a:fillRect/>
              </a:stretch>
            </p:blipFill>
            <p:spPr>
              <a:xfrm rot="-1080000">
                <a:off x="1447492" y="1233910"/>
                <a:ext cx="6249015" cy="2602654"/>
              </a:xfrm>
              <a:prstGeom prst="rect">
                <a:avLst/>
              </a:prstGeom>
              <a:effectLst>
                <a:softEdge rad="12700"/>
              </a:effectLst>
            </p:spPr>
          </p:pic>
        </p:grpSp>
      </p:grpSp>
      <p:grpSp>
        <p:nvGrpSpPr>
          <p:cNvPr id="10" name="Group 10"/>
          <p:cNvGrpSpPr>
            <a:grpSpLocks/>
          </p:cNvGrpSpPr>
          <p:nvPr/>
        </p:nvGrpSpPr>
        <p:grpSpPr bwMode="auto">
          <a:xfrm>
            <a:off x="2855913" y="3173413"/>
            <a:ext cx="814387" cy="290512"/>
            <a:chOff x="960" y="2016"/>
            <a:chExt cx="1074" cy="288"/>
          </a:xfrm>
        </p:grpSpPr>
        <p:pic>
          <p:nvPicPr>
            <p:cNvPr id="11" name="Picture 11" descr="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016"/>
              <a:ext cx="258"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AutoShape 12"/>
            <p:cNvSpPr>
              <a:spLocks noChangeArrowheads="1"/>
            </p:cNvSpPr>
            <p:nvPr/>
          </p:nvSpPr>
          <p:spPr bwMode="auto">
            <a:xfrm>
              <a:off x="960" y="2016"/>
              <a:ext cx="816" cy="288"/>
            </a:xfrm>
            <a:prstGeom prst="rightArrowCallout">
              <a:avLst>
                <a:gd name="adj1" fmla="val 25000"/>
                <a:gd name="adj2" fmla="val 25000"/>
                <a:gd name="adj3" fmla="val 47222"/>
                <a:gd name="adj4" fmla="val 66667"/>
              </a:avLst>
            </a:prstGeom>
            <a:solidFill>
              <a:srgbClr val="FFFF00"/>
            </a:solidFill>
            <a:ln>
              <a:noFill/>
            </a:ln>
            <a:effectLst>
              <a:outerShdw blurRad="50800" dist="38100" dir="2700000" algn="tl" rotWithShape="0">
                <a:srgbClr val="808080">
                  <a:alpha val="39999"/>
                </a:srgbClr>
              </a:outerShdw>
            </a:effectLst>
            <a:extLst>
              <a:ext uri="{91240B29-F687-4f45-9708-019B960494DF}">
                <a14:hiddenLine xmlns="" xmlns:a14="http://schemas.microsoft.com/office/drawing/2010/main" w="19050">
                  <a:solidFill>
                    <a:srgbClr val="000000"/>
                  </a:solidFill>
                  <a:miter lim="800000"/>
                  <a:headEnd/>
                  <a:tailEnd/>
                </a14:hiddenLine>
              </a:ext>
            </a:extLst>
          </p:spPr>
          <p:txBody>
            <a:bodyPr wrap="none" anchor="ctr"/>
            <a:lstStyle/>
            <a:p>
              <a:pPr algn="ctr">
                <a:defRPr/>
              </a:pPr>
              <a:r>
                <a:rPr lang="en-US" sz="1000" b="1" dirty="0">
                  <a:latin typeface="Arial" pitchFamily="-105" charset="0"/>
                </a:rPr>
                <a:t>CG</a:t>
              </a:r>
            </a:p>
          </p:txBody>
        </p:sp>
      </p:grpSp>
      <p:sp>
        <p:nvSpPr>
          <p:cNvPr id="13" name="Down Arrow 12"/>
          <p:cNvSpPr>
            <a:spLocks noChangeArrowheads="1"/>
          </p:cNvSpPr>
          <p:nvPr/>
        </p:nvSpPr>
        <p:spPr bwMode="auto">
          <a:xfrm>
            <a:off x="3476625" y="3455988"/>
            <a:ext cx="182563" cy="1216025"/>
          </a:xfrm>
          <a:prstGeom prst="downArrow">
            <a:avLst>
              <a:gd name="adj1" fmla="val 50000"/>
              <a:gd name="adj2" fmla="val 49987"/>
            </a:avLst>
          </a:prstGeom>
          <a:solidFill>
            <a:schemeClr val="tx1"/>
          </a:solidFill>
          <a:ln>
            <a:noFill/>
          </a:ln>
          <a:effectLst>
            <a:outerShdw blurRad="50800" dist="38100" dir="2700000" algn="tl" rotWithShape="0">
              <a:srgbClr val="808080">
                <a:alpha val="39999"/>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defRPr/>
            </a:pPr>
            <a:endParaRPr lang="en-US">
              <a:solidFill>
                <a:schemeClr val="lt1"/>
              </a:solidFill>
              <a:latin typeface="+mn-lt"/>
            </a:endParaRPr>
          </a:p>
        </p:txBody>
      </p:sp>
      <p:grpSp>
        <p:nvGrpSpPr>
          <p:cNvPr id="14" name="Group 39"/>
          <p:cNvGrpSpPr/>
          <p:nvPr/>
        </p:nvGrpSpPr>
        <p:grpSpPr>
          <a:xfrm>
            <a:off x="1295400" y="1981201"/>
            <a:ext cx="1030038" cy="2846936"/>
            <a:chOff x="1395369" y="1289593"/>
            <a:chExt cx="930063" cy="2414061"/>
          </a:xfrm>
          <a:solidFill>
            <a:schemeClr val="tx1"/>
          </a:solidFill>
        </p:grpSpPr>
        <p:cxnSp>
          <p:nvCxnSpPr>
            <p:cNvPr id="15" name="Straight Connector 14"/>
            <p:cNvCxnSpPr/>
            <p:nvPr/>
          </p:nvCxnSpPr>
          <p:spPr>
            <a:xfrm rot="5400000">
              <a:off x="746299" y="2662239"/>
              <a:ext cx="2081242" cy="1588"/>
            </a:xfrm>
            <a:prstGeom prst="line">
              <a:avLst/>
            </a:prstGeom>
            <a:grpFill/>
            <a:ln w="317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95369" y="1289593"/>
              <a:ext cx="930063" cy="276999"/>
            </a:xfrm>
            <a:prstGeom prst="rect">
              <a:avLst/>
            </a:prstGeom>
            <a:grpFill/>
          </p:spPr>
          <p:txBody>
            <a:bodyPr wrap="none">
              <a:spAutoFit/>
            </a:bodyPr>
            <a:lstStyle/>
            <a:p>
              <a:pPr>
                <a:defRPr/>
              </a:pPr>
              <a:r>
                <a:rPr lang="en-US" dirty="0">
                  <a:solidFill>
                    <a:srgbClr val="FFFF00"/>
                  </a:solidFill>
                  <a:effectLst>
                    <a:outerShdw blurRad="38100" dist="38100" dir="2700000" algn="tl">
                      <a:srgbClr val="000000">
                        <a:alpha val="43137"/>
                      </a:srgbClr>
                    </a:outerShdw>
                  </a:effectLst>
                  <a:latin typeface="Arial" pitchFamily="-105" charset="0"/>
                </a:rPr>
                <a:t>Datum</a:t>
              </a:r>
            </a:p>
          </p:txBody>
        </p:sp>
      </p:grpSp>
      <p:grpSp>
        <p:nvGrpSpPr>
          <p:cNvPr id="17" name="Group 40"/>
          <p:cNvGrpSpPr/>
          <p:nvPr/>
        </p:nvGrpSpPr>
        <p:grpSpPr>
          <a:xfrm>
            <a:off x="1833527" y="4200169"/>
            <a:ext cx="1679598" cy="607822"/>
            <a:chOff x="1833527" y="3232680"/>
            <a:chExt cx="1679598" cy="455867"/>
          </a:xfrm>
          <a:solidFill>
            <a:schemeClr val="tx1"/>
          </a:solidFill>
        </p:grpSpPr>
        <p:sp>
          <p:nvSpPr>
            <p:cNvPr id="18" name="Down Arrow 17"/>
            <p:cNvSpPr/>
            <p:nvPr/>
          </p:nvSpPr>
          <p:spPr>
            <a:xfrm rot="5400000">
              <a:off x="2549069" y="2517138"/>
              <a:ext cx="248514" cy="1679598"/>
            </a:xfrm>
            <a:prstGeom prst="downArrow">
              <a:avLst>
                <a:gd name="adj1" fmla="val 50720"/>
                <a:gd name="adj2" fmla="val 8038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spAutoFit/>
            </a:bodyPr>
            <a:lstStyle/>
            <a:p>
              <a:pPr algn="ctr">
                <a:defRPr/>
              </a:pPr>
              <a:endParaRPr lang="en-US" sz="1100" dirty="0">
                <a:solidFill>
                  <a:schemeClr val="tx1"/>
                </a:solidFill>
              </a:endParaRPr>
            </a:p>
          </p:txBody>
        </p:sp>
        <p:sp>
          <p:nvSpPr>
            <p:cNvPr id="19" name="TextBox 18"/>
            <p:cNvSpPr txBox="1"/>
            <p:nvPr/>
          </p:nvSpPr>
          <p:spPr>
            <a:xfrm>
              <a:off x="2308194" y="3411548"/>
              <a:ext cx="652743" cy="276999"/>
            </a:xfrm>
            <a:prstGeom prst="rect">
              <a:avLst/>
            </a:prstGeom>
            <a:grpFill/>
          </p:spPr>
          <p:txBody>
            <a:bodyPr wrap="none">
              <a:spAutoFit/>
            </a:bodyPr>
            <a:lstStyle/>
            <a:p>
              <a:pPr>
                <a:defRPr/>
              </a:pPr>
              <a:r>
                <a:rPr lang="en-US" dirty="0">
                  <a:solidFill>
                    <a:srgbClr val="FFFF00"/>
                  </a:solidFill>
                  <a:effectLst>
                    <a:outerShdw blurRad="38100" dist="38100" dir="2700000" algn="tl">
                      <a:srgbClr val="000000">
                        <a:alpha val="43137"/>
                      </a:srgbClr>
                    </a:outerShdw>
                  </a:effectLst>
                  <a:latin typeface="Arial" pitchFamily="-105" charset="0"/>
                </a:rPr>
                <a:t>Arm</a:t>
              </a:r>
            </a:p>
          </p:txBody>
        </p:sp>
      </p:grpSp>
      <p:graphicFrame>
        <p:nvGraphicFramePr>
          <p:cNvPr id="20" name="Diagram 19"/>
          <p:cNvGraphicFramePr/>
          <p:nvPr>
            <p:extLst>
              <p:ext uri="{D42A27DB-BD31-4B8C-83A1-F6EECF244321}">
                <p14:modId xmlns:p14="http://schemas.microsoft.com/office/powerpoint/2010/main" val="3784385367"/>
              </p:ext>
            </p:extLst>
          </p:nvPr>
        </p:nvGraphicFramePr>
        <p:xfrm>
          <a:off x="2125628" y="4828132"/>
          <a:ext cx="4548515" cy="1968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789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par>
                          <p:cTn id="7" fill="hold">
                            <p:stCondLst>
                              <p:cond delay="2000"/>
                            </p:stCondLst>
                            <p:childTnLst>
                              <p:par>
                                <p:cTn id="8" presetID="23" presetClass="entr" presetSubtype="32"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strVal val="4*#ppt_w"/>
                                          </p:val>
                                        </p:tav>
                                        <p:tav tm="100000">
                                          <p:val>
                                            <p:strVal val="#ppt_w"/>
                                          </p:val>
                                        </p:tav>
                                      </p:tavLst>
                                    </p:anim>
                                    <p:anim calcmode="lin" valueType="num">
                                      <p:cBhvr>
                                        <p:cTn id="11"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3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strVal val="4*#ppt_w"/>
                                          </p:val>
                                        </p:tav>
                                        <p:tav tm="100000">
                                          <p:val>
                                            <p:strVal val="#ppt_w"/>
                                          </p:val>
                                        </p:tav>
                                      </p:tavLst>
                                    </p:anim>
                                    <p:anim calcmode="lin" valueType="num">
                                      <p:cBhvr>
                                        <p:cTn id="17" dur="500" fill="hold"/>
                                        <p:tgtEl>
                                          <p:spTgt spid="10"/>
                                        </p:tgtEl>
                                        <p:attrNameLst>
                                          <p:attrName>ppt_h</p:attrName>
                                        </p:attrNameLst>
                                      </p:cBhvr>
                                      <p:tavLst>
                                        <p:tav tm="0">
                                          <p:val>
                                            <p:strVal val="4*#ppt_h"/>
                                          </p:val>
                                        </p:tav>
                                        <p:tav tm="100000">
                                          <p:val>
                                            <p:strVal val="#ppt_h"/>
                                          </p:val>
                                        </p:tav>
                                      </p:tavLst>
                                    </p:anim>
                                  </p:childTnLst>
                                </p:cTn>
                              </p:par>
                              <p:par>
                                <p:cTn id="18" presetID="23" presetClass="entr" presetSubtype="3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4*#ppt_w"/>
                                          </p:val>
                                        </p:tav>
                                        <p:tav tm="100000">
                                          <p:val>
                                            <p:strVal val="#ppt_w"/>
                                          </p:val>
                                        </p:tav>
                                      </p:tavLst>
                                    </p:anim>
                                    <p:anim calcmode="lin" valueType="num">
                                      <p:cBhvr>
                                        <p:cTn id="21"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strVal val="4*#ppt_w"/>
                                          </p:val>
                                        </p:tav>
                                        <p:tav tm="100000">
                                          <p:val>
                                            <p:strVal val="#ppt_w"/>
                                          </p:val>
                                        </p:tav>
                                      </p:tavLst>
                                    </p:anim>
                                    <p:anim calcmode="lin" valueType="num">
                                      <p:cBhvr>
                                        <p:cTn id="27" dur="500" fill="hold"/>
                                        <p:tgtEl>
                                          <p:spTgt spid="17"/>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20"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marL="0" indent="0" algn="ctr">
              <a:buNone/>
            </a:pPr>
            <a:r>
              <a:rPr lang="en-US" b="1" dirty="0"/>
              <a:t>Weight &amp; Balance – What is a Moment</a:t>
            </a:r>
          </a:p>
          <a:p>
            <a:pPr marL="0" indent="0" algn="ctr">
              <a:buNone/>
            </a:pPr>
            <a:endParaRPr lang="en-US" sz="1800" dirty="0"/>
          </a:p>
          <a:p>
            <a:pPr lvl="2"/>
            <a:endParaRPr lang="en-US" sz="1800" dirty="0"/>
          </a:p>
        </p:txBody>
      </p:sp>
      <p:sp>
        <p:nvSpPr>
          <p:cNvPr id="21" name="Isosceles Triangle 20"/>
          <p:cNvSpPr/>
          <p:nvPr/>
        </p:nvSpPr>
        <p:spPr>
          <a:xfrm>
            <a:off x="5494338" y="4357688"/>
            <a:ext cx="803275" cy="10223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550988" y="4292600"/>
            <a:ext cx="5513387" cy="98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Can 18"/>
          <p:cNvSpPr/>
          <p:nvPr/>
        </p:nvSpPr>
        <p:spPr>
          <a:xfrm>
            <a:off x="4837113" y="3384550"/>
            <a:ext cx="676275" cy="833438"/>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dirty="0"/>
              <a:t>5 </a:t>
            </a:r>
            <a:br>
              <a:rPr lang="en-US" dirty="0"/>
            </a:br>
            <a:r>
              <a:rPr lang="en-US" sz="1400" dirty="0"/>
              <a:t>lbs</a:t>
            </a:r>
          </a:p>
        </p:txBody>
      </p:sp>
      <p:cxnSp>
        <p:nvCxnSpPr>
          <p:cNvPr id="24" name="Straight Arrow Connector 23"/>
          <p:cNvCxnSpPr>
            <a:cxnSpLocks noChangeShapeType="1"/>
          </p:cNvCxnSpPr>
          <p:nvPr/>
        </p:nvCxnSpPr>
        <p:spPr bwMode="auto">
          <a:xfrm rot="-60000">
            <a:off x="5529263" y="3846513"/>
            <a:ext cx="366712" cy="23812"/>
          </a:xfrm>
          <a:prstGeom prst="straightConnector1">
            <a:avLst/>
          </a:prstGeom>
          <a:noFill/>
          <a:ln w="31750">
            <a:solidFill>
              <a:srgbClr val="FFFF00"/>
            </a:solidFill>
            <a:prstDash val="sysDash"/>
            <a:round/>
            <a:headEnd type="arrow" w="med" len="med"/>
            <a:tailEnd type="arrow" w="med" len="med"/>
          </a:ln>
          <a:effectLst>
            <a:outerShdw blurRad="50800" dist="38100" dir="2700000" algn="tl" rotWithShape="0">
              <a:srgbClr val="808080">
                <a:alpha val="39999"/>
              </a:srgbClr>
            </a:outerShdw>
          </a:effectLst>
          <a:extLst>
            <a:ext uri="{909E8E84-426E-40dd-AFC4-6F175D3DCCD1}">
              <a14:hiddenFill xmlns="" xmlns:a14="http://schemas.microsoft.com/office/drawing/2010/main">
                <a:noFill/>
              </a14:hiddenFill>
            </a:ext>
          </a:extLst>
        </p:spPr>
      </p:cxnSp>
      <p:sp>
        <p:nvSpPr>
          <p:cNvPr id="25" name="TextBox 24"/>
          <p:cNvSpPr txBox="1"/>
          <p:nvPr/>
        </p:nvSpPr>
        <p:spPr>
          <a:xfrm>
            <a:off x="5494338" y="3213100"/>
            <a:ext cx="417512" cy="369888"/>
          </a:xfrm>
          <a:prstGeom prst="rect">
            <a:avLst/>
          </a:prstGeom>
          <a:noFill/>
          <a:ln>
            <a:noFill/>
          </a:ln>
        </p:spPr>
        <p:txBody>
          <a:bodyPr wrap="none">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altLang="en-US" sz="1800" b="1">
                <a:solidFill>
                  <a:srgbClr val="FF0000"/>
                </a:solidFill>
                <a:effectLst>
                  <a:outerShdw blurRad="38100" dist="38100" dir="2700000" algn="tl">
                    <a:srgbClr val="C0C0C0"/>
                  </a:outerShdw>
                </a:effectLst>
              </a:rPr>
              <a:t>1”</a:t>
            </a:r>
          </a:p>
        </p:txBody>
      </p:sp>
      <p:sp>
        <p:nvSpPr>
          <p:cNvPr id="26" name="Down Arrow 26"/>
          <p:cNvSpPr/>
          <p:nvPr/>
        </p:nvSpPr>
        <p:spPr>
          <a:xfrm>
            <a:off x="4946650" y="4551363"/>
            <a:ext cx="438150" cy="1071562"/>
          </a:xfrm>
          <a:prstGeom prst="downArrow">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FF0000"/>
              </a:solidFill>
            </a:endParaRPr>
          </a:p>
        </p:txBody>
      </p:sp>
      <p:cxnSp>
        <p:nvCxnSpPr>
          <p:cNvPr id="27" name="Straight Connector 26"/>
          <p:cNvCxnSpPr>
            <a:cxnSpLocks noChangeShapeType="1"/>
          </p:cNvCxnSpPr>
          <p:nvPr/>
        </p:nvCxnSpPr>
        <p:spPr bwMode="auto">
          <a:xfrm rot="5400000">
            <a:off x="4922837" y="3382963"/>
            <a:ext cx="1947863" cy="1588"/>
          </a:xfrm>
          <a:prstGeom prst="line">
            <a:avLst/>
          </a:prstGeom>
          <a:noFill/>
          <a:ln w="31750">
            <a:solidFill>
              <a:srgbClr val="1E1C11"/>
            </a:solidFill>
            <a:prstDash val="sysDash"/>
            <a:round/>
            <a:headEnd/>
            <a:tailEnd/>
          </a:ln>
          <a:effectLst>
            <a:outerShdw blurRad="50800" dist="38100" dir="2700000" algn="tl" rotWithShape="0">
              <a:srgbClr val="808080">
                <a:alpha val="39999"/>
              </a:srgbClr>
            </a:outerShdw>
          </a:effectLst>
          <a:extLst>
            <a:ext uri="{909E8E84-426E-40dd-AFC4-6F175D3DCCD1}">
              <a14:hiddenFill xmlns="" xmlns:a14="http://schemas.microsoft.com/office/drawing/2010/main">
                <a:noFill/>
              </a14:hiddenFill>
            </a:ext>
          </a:extLst>
        </p:spPr>
      </p:cxnSp>
      <p:sp>
        <p:nvSpPr>
          <p:cNvPr id="28" name="TextBox 27"/>
          <p:cNvSpPr txBox="1"/>
          <p:nvPr/>
        </p:nvSpPr>
        <p:spPr>
          <a:xfrm>
            <a:off x="4800600" y="5573713"/>
            <a:ext cx="747713" cy="369887"/>
          </a:xfrm>
          <a:prstGeom prst="rect">
            <a:avLst/>
          </a:prstGeom>
          <a:noFill/>
        </p:spPr>
        <p:txBody>
          <a:bodyPr wrap="none">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altLang="en-US" sz="1800" b="1">
                <a:solidFill>
                  <a:srgbClr val="FF0000"/>
                </a:solidFill>
                <a:effectLst>
                  <a:outerShdw blurRad="38100" dist="38100" dir="2700000" algn="tl">
                    <a:srgbClr val="C0C0C0"/>
                  </a:outerShdw>
                </a:effectLst>
              </a:rPr>
              <a:t>5”lbs</a:t>
            </a:r>
          </a:p>
        </p:txBody>
      </p:sp>
      <p:cxnSp>
        <p:nvCxnSpPr>
          <p:cNvPr id="29" name="Straight Arrow Connector 28"/>
          <p:cNvCxnSpPr>
            <a:cxnSpLocks noChangeShapeType="1"/>
          </p:cNvCxnSpPr>
          <p:nvPr/>
        </p:nvCxnSpPr>
        <p:spPr bwMode="auto">
          <a:xfrm>
            <a:off x="2389188" y="3870325"/>
            <a:ext cx="3470275" cy="0"/>
          </a:xfrm>
          <a:prstGeom prst="straightConnector1">
            <a:avLst/>
          </a:prstGeom>
          <a:noFill/>
          <a:ln w="31750">
            <a:solidFill>
              <a:srgbClr val="1E1C11"/>
            </a:solidFill>
            <a:prstDash val="sysDash"/>
            <a:round/>
            <a:headEnd type="arrow" w="med" len="med"/>
            <a:tailEnd type="arrow" w="med" len="med"/>
          </a:ln>
          <a:effectLst>
            <a:outerShdw blurRad="50800" dist="38100" dir="2700000" algn="tl" rotWithShape="0">
              <a:srgbClr val="808080">
                <a:alpha val="39999"/>
              </a:srgbClr>
            </a:outerShdw>
          </a:effectLst>
          <a:extLst>
            <a:ext uri="{909E8E84-426E-40dd-AFC4-6F175D3DCCD1}">
              <a14:hiddenFill xmlns="" xmlns:a14="http://schemas.microsoft.com/office/drawing/2010/main">
                <a:noFill/>
              </a14:hiddenFill>
            </a:ext>
          </a:extLst>
        </p:spPr>
      </p:cxnSp>
      <p:sp>
        <p:nvSpPr>
          <p:cNvPr id="30" name="TextBox 29"/>
          <p:cNvSpPr txBox="1"/>
          <p:nvPr/>
        </p:nvSpPr>
        <p:spPr>
          <a:xfrm>
            <a:off x="3559175" y="3335338"/>
            <a:ext cx="1106488" cy="368300"/>
          </a:xfrm>
          <a:prstGeom prst="rect">
            <a:avLst/>
          </a:prstGeom>
          <a:noFill/>
          <a:ln>
            <a:noFill/>
          </a:ln>
        </p:spPr>
        <p:txBody>
          <a:bodyPr wrap="none">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altLang="en-US" sz="1800" b="1">
                <a:solidFill>
                  <a:srgbClr val="FF0000"/>
                </a:solidFill>
                <a:effectLst>
                  <a:outerShdw blurRad="38100" dist="38100" dir="2700000" algn="tl">
                    <a:srgbClr val="C0C0C0"/>
                  </a:outerShdw>
                </a:effectLst>
              </a:rPr>
              <a:t>Arm 24”</a:t>
            </a:r>
          </a:p>
        </p:txBody>
      </p:sp>
      <p:sp>
        <p:nvSpPr>
          <p:cNvPr id="31" name="Down Arrow 38"/>
          <p:cNvSpPr/>
          <p:nvPr/>
        </p:nvSpPr>
        <p:spPr>
          <a:xfrm>
            <a:off x="1806575" y="1817688"/>
            <a:ext cx="438150" cy="1071562"/>
          </a:xfrm>
          <a:prstGeom prst="downArrow">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FF0000"/>
              </a:solidFill>
            </a:endParaRPr>
          </a:p>
        </p:txBody>
      </p:sp>
      <p:sp>
        <p:nvSpPr>
          <p:cNvPr id="32" name="TextBox 31"/>
          <p:cNvSpPr txBox="1"/>
          <p:nvPr/>
        </p:nvSpPr>
        <p:spPr>
          <a:xfrm>
            <a:off x="1149350" y="2840038"/>
            <a:ext cx="1420813" cy="338137"/>
          </a:xfrm>
          <a:prstGeom prst="rect">
            <a:avLst/>
          </a:prstGeom>
          <a:noFill/>
          <a:ln>
            <a:noFill/>
          </a:ln>
        </p:spPr>
        <p:txBody>
          <a:bodyPr wrap="none">
            <a:spAutoFit/>
          </a:bodyPr>
          <a:lstStyle/>
          <a:p>
            <a:pPr>
              <a:defRPr/>
            </a:pPr>
            <a:r>
              <a:rPr lang="en-US" sz="1600" b="1" dirty="0">
                <a:solidFill>
                  <a:srgbClr val="FF0000"/>
                </a:solidFill>
                <a:effectLst>
                  <a:outerShdw blurRad="50800" dist="38100" dir="2700000" algn="tl" rotWithShape="0">
                    <a:prstClr val="black">
                      <a:alpha val="40000"/>
                    </a:prstClr>
                  </a:outerShdw>
                </a:effectLst>
                <a:latin typeface="Arial" pitchFamily="-105" charset="0"/>
              </a:rPr>
              <a:t>120 inch lbs</a:t>
            </a:r>
          </a:p>
        </p:txBody>
      </p:sp>
      <p:sp>
        <p:nvSpPr>
          <p:cNvPr id="33" name="Can 46"/>
          <p:cNvSpPr/>
          <p:nvPr/>
        </p:nvSpPr>
        <p:spPr>
          <a:xfrm>
            <a:off x="1724025" y="3381375"/>
            <a:ext cx="677863" cy="833438"/>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dirty="0"/>
              <a:t>5 </a:t>
            </a:r>
            <a:br>
              <a:rPr lang="en-US" dirty="0"/>
            </a:br>
            <a:r>
              <a:rPr lang="en-US" sz="1400" dirty="0"/>
              <a:t>lbs</a:t>
            </a:r>
          </a:p>
        </p:txBody>
      </p:sp>
      <p:sp>
        <p:nvSpPr>
          <p:cNvPr id="34" name="Can 52"/>
          <p:cNvSpPr/>
          <p:nvPr/>
        </p:nvSpPr>
        <p:spPr>
          <a:xfrm>
            <a:off x="6334125" y="3390900"/>
            <a:ext cx="676275" cy="833438"/>
          </a:xfrm>
          <a:prstGeom prst="ca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dirty="0"/>
              <a:t>5 </a:t>
            </a:r>
            <a:br>
              <a:rPr lang="en-US" dirty="0"/>
            </a:br>
            <a:r>
              <a:rPr lang="en-US" sz="1400" dirty="0"/>
              <a:t>lbs</a:t>
            </a:r>
          </a:p>
        </p:txBody>
      </p:sp>
      <p:sp>
        <p:nvSpPr>
          <p:cNvPr id="35" name="TextBox 34"/>
          <p:cNvSpPr txBox="1"/>
          <p:nvPr/>
        </p:nvSpPr>
        <p:spPr>
          <a:xfrm>
            <a:off x="6078538" y="2735263"/>
            <a:ext cx="1465262" cy="307975"/>
          </a:xfrm>
          <a:prstGeom prst="rect">
            <a:avLst/>
          </a:prstGeom>
          <a:noFill/>
          <a:ln>
            <a:noFill/>
          </a:ln>
        </p:spPr>
        <p:txBody>
          <a:bodyPr wrap="none">
            <a:spAutoFit/>
          </a:bodyPr>
          <a:lstStyle/>
          <a:p>
            <a:pPr>
              <a:defRPr/>
            </a:pPr>
            <a:r>
              <a:rPr lang="en-US" sz="1400" b="1" dirty="0">
                <a:solidFill>
                  <a:srgbClr val="FF0000"/>
                </a:solidFill>
                <a:effectLst>
                  <a:outerShdw blurRad="50800" dist="38100" dir="2700000" algn="tl" rotWithShape="0">
                    <a:prstClr val="black">
                      <a:alpha val="40000"/>
                    </a:prstClr>
                  </a:outerShdw>
                </a:effectLst>
                <a:latin typeface="Arial" pitchFamily="-105" charset="0"/>
              </a:rPr>
              <a:t>Counterweight</a:t>
            </a:r>
          </a:p>
        </p:txBody>
      </p:sp>
    </p:spTree>
    <p:extLst>
      <p:ext uri="{BB962C8B-B14F-4D97-AF65-F5344CB8AC3E}">
        <p14:creationId xmlns:p14="http://schemas.microsoft.com/office/powerpoint/2010/main" val="30143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38889E-6 -6.99044E-6 L -0.33871 -6.99044E-6 " pathEditMode="relative" ptsTypes="AA">
                                      <p:cBhvr>
                                        <p:cTn id="6" dur="2000" fill="hold"/>
                                        <p:tgtEl>
                                          <p:spTgt spid="23"/>
                                        </p:tgtEl>
                                        <p:attrNameLst>
                                          <p:attrName>ppt_x</p:attrName>
                                          <p:attrName>ppt_y</p:attrName>
                                        </p:attrNameLst>
                                      </p:cBhvr>
                                    </p:animMotion>
                                  </p:childTnLst>
                                </p:cTn>
                              </p:par>
                              <p:par>
                                <p:cTn id="7" presetID="10" presetClass="exit" presetSubtype="0" fill="hold" grpId="0" nodeType="withEffect">
                                  <p:stCondLst>
                                    <p:cond delay="0"/>
                                  </p:stCondLst>
                                  <p:childTnLst>
                                    <p:animEffect transition="out" filter="fade">
                                      <p:cBhvr>
                                        <p:cTn id="8" dur="500"/>
                                        <p:tgtEl>
                                          <p:spTgt spid="25"/>
                                        </p:tgtEl>
                                      </p:cBhvr>
                                    </p:animEffect>
                                    <p:set>
                                      <p:cBhvr>
                                        <p:cTn id="9" dur="1" fill="hold">
                                          <p:stCondLst>
                                            <p:cond delay="499"/>
                                          </p:stCondLst>
                                        </p:cTn>
                                        <p:tgtEl>
                                          <p:spTgt spid="25"/>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par>
                                <p:cTn id="19" presetID="10" presetClass="entr" presetSubtype="0"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par>
                                <p:cTn id="22" presetID="10" presetClass="entr" presetSubtype="0" fill="hold" nodeType="withEffect">
                                  <p:stCondLst>
                                    <p:cond delay="10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par>
                          <p:cTn id="31" fill="hold">
                            <p:stCondLst>
                              <p:cond delay="2000"/>
                            </p:stCondLst>
                            <p:childTnLst>
                              <p:par>
                                <p:cTn id="32" presetID="8" presetClass="emph" presetSubtype="0" fill="hold" grpId="0" nodeType="afterEffect">
                                  <p:stCondLst>
                                    <p:cond delay="0"/>
                                  </p:stCondLst>
                                  <p:childTnLst>
                                    <p:animRot by="-900000">
                                      <p:cBhvr>
                                        <p:cTn id="33" dur="2000" fill="hold"/>
                                        <p:tgtEl>
                                          <p:spTgt spid="22"/>
                                        </p:tgtEl>
                                        <p:attrNameLst>
                                          <p:attrName>r</p:attrName>
                                        </p:attrNameLst>
                                      </p:cBhvr>
                                    </p:animRot>
                                  </p:childTnLst>
                                </p:cTn>
                              </p:par>
                              <p:par>
                                <p:cTn id="34" presetID="0" presetClass="path" presetSubtype="0" fill="hold" grpId="1" nodeType="withEffect">
                                  <p:stCondLst>
                                    <p:cond delay="0"/>
                                  </p:stCondLst>
                                  <p:childTnLst>
                                    <p:animMotion origin="layout" path="M 0 0 L 0 0.09806 " pathEditMode="relative" ptsTypes="AA">
                                      <p:cBhvr>
                                        <p:cTn id="35" dur="2000" fill="hold"/>
                                        <p:tgtEl>
                                          <p:spTgt spid="22"/>
                                        </p:tgtEl>
                                        <p:attrNameLst>
                                          <p:attrName>ppt_x</p:attrName>
                                          <p:attrName>ppt_y</p:attrName>
                                        </p:attrNameLst>
                                      </p:cBhvr>
                                    </p:animMotion>
                                  </p:childTnLst>
                                </p:cTn>
                              </p:par>
                              <p:par>
                                <p:cTn id="36" presetID="10" presetClass="entr" presetSubtype="0" fill="hold" grpId="1"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xit" presetSubtype="0" fill="hold" grpId="1"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0" presetClass="path" presetSubtype="0" fill="hold" grpId="0" nodeType="withEffect">
                                  <p:stCondLst>
                                    <p:cond delay="0"/>
                                  </p:stCondLst>
                                  <p:childTnLst>
                                    <p:animMotion origin="layout" path="M 0.00173 0.00031 L 0.00138 0.22202 " pathEditMode="relative" rAng="0" ptsTypes="AA">
                                      <p:cBhvr>
                                        <p:cTn id="43" dur="2000" fill="hold"/>
                                        <p:tgtEl>
                                          <p:spTgt spid="33"/>
                                        </p:tgtEl>
                                        <p:attrNameLst>
                                          <p:attrName>ppt_x</p:attrName>
                                          <p:attrName>ppt_y</p:attrName>
                                        </p:attrNameLst>
                                      </p:cBhvr>
                                      <p:rCtr x="0" y="11100"/>
                                    </p:animMotion>
                                  </p:childTnLst>
                                </p:cTn>
                              </p:par>
                              <p:par>
                                <p:cTn id="44" presetID="0" presetClass="path" presetSubtype="0" fill="hold" grpId="0" nodeType="withEffect">
                                  <p:stCondLst>
                                    <p:cond delay="0"/>
                                  </p:stCondLst>
                                  <p:childTnLst>
                                    <p:animMotion origin="layout" path="M 0 0 L 0 -0.02809 " pathEditMode="relative" ptsTypes="AA">
                                      <p:cBhvr>
                                        <p:cTn id="45" dur="2000" fill="hold"/>
                                        <p:tgtEl>
                                          <p:spTgt spid="34"/>
                                        </p:tgtEl>
                                        <p:attrNameLst>
                                          <p:attrName>ppt_x</p:attrName>
                                          <p:attrName>ppt_y</p:attrName>
                                        </p:attrNameLst>
                                      </p:cBhvr>
                                    </p:animMotion>
                                  </p:childTnLst>
                                </p:cTn>
                              </p:par>
                              <p:par>
                                <p:cTn id="46" presetID="0" presetClass="path" presetSubtype="0" fill="hold" grpId="0" nodeType="withEffect">
                                  <p:stCondLst>
                                    <p:cond delay="0"/>
                                  </p:stCondLst>
                                  <p:childTnLst>
                                    <p:animMotion origin="layout" path="M 0 0 L 0 -0.02809 " pathEditMode="relative" ptsTypes="AA">
                                      <p:cBhvr>
                                        <p:cTn id="47" dur="2000" fill="hold"/>
                                        <p:tgtEl>
                                          <p:spTgt spid="35"/>
                                        </p:tgtEl>
                                        <p:attrNameLst>
                                          <p:attrName>ppt_x</p:attrName>
                                          <p:attrName>ppt_y</p:attrName>
                                        </p:attrNameLst>
                                      </p:cBhvr>
                                    </p:animMotion>
                                  </p:childTnLst>
                                </p:cTn>
                              </p:par>
                              <p:par>
                                <p:cTn id="48" presetID="0" presetClass="path" presetSubtype="0" accel="50000" decel="50000" fill="hold" grpId="1" nodeType="withEffect">
                                  <p:stCondLst>
                                    <p:cond delay="0"/>
                                  </p:stCondLst>
                                  <p:childTnLst>
                                    <p:animMotion origin="layout" path="M 0 0 L 0 0.10531 " pathEditMode="relative" ptsTypes="AA">
                                      <p:cBhvr>
                                        <p:cTn id="49" dur="2000" fill="hold"/>
                                        <p:tgtEl>
                                          <p:spTgt spid="31"/>
                                        </p:tgtEl>
                                        <p:attrNameLst>
                                          <p:attrName>ppt_x</p:attrName>
                                          <p:attrName>ppt_y</p:attrName>
                                        </p:attrNameLst>
                                      </p:cBhvr>
                                    </p:animMotion>
                                  </p:childTnLst>
                                </p:cTn>
                              </p:par>
                              <p:par>
                                <p:cTn id="50" presetID="0" presetClass="path" presetSubtype="0" accel="50000" decel="50000" fill="hold" grpId="1" nodeType="withEffect">
                                  <p:stCondLst>
                                    <p:cond delay="0"/>
                                  </p:stCondLst>
                                  <p:childTnLst>
                                    <p:animMotion origin="layout" path="M 0 0 L 0 0.10531 " pathEditMode="relative" ptsTypes="AA">
                                      <p:cBhvr>
                                        <p:cTn id="51"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5" grpId="0"/>
      <p:bldP spid="26" grpId="0" animBg="1"/>
      <p:bldP spid="28" grpId="0"/>
      <p:bldP spid="30" grpId="0"/>
      <p:bldP spid="31" grpId="0" animBg="1"/>
      <p:bldP spid="31" grpId="1" animBg="1"/>
      <p:bldP spid="32" grpId="0"/>
      <p:bldP spid="32" grpId="1"/>
      <p:bldP spid="33" grpId="0" animBg="1"/>
      <p:bldP spid="33" grpId="1" animBg="1"/>
      <p:bldP spid="34"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lstStyle/>
          <a:p>
            <a:pPr marL="0" indent="0" algn="ctr">
              <a:buNone/>
            </a:pPr>
            <a:r>
              <a:rPr lang="en-US" sz="4000" b="1" dirty="0"/>
              <a:t>Why do aircraft fly?</a:t>
            </a:r>
          </a:p>
          <a:p>
            <a:pPr marL="0" indent="0" algn="ctr">
              <a:buNone/>
            </a:pPr>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3</a:t>
            </a:fld>
            <a:endParaRPr lang="en-US"/>
          </a:p>
        </p:txBody>
      </p:sp>
      <p:pic>
        <p:nvPicPr>
          <p:cNvPr id="2" name="Picture 1">
            <a:extLst>
              <a:ext uri="{FF2B5EF4-FFF2-40B4-BE49-F238E27FC236}">
                <a16:creationId xmlns:a16="http://schemas.microsoft.com/office/drawing/2014/main" id="{C957AFB0-CD4E-4504-87B3-50E9386E4E5D}"/>
              </a:ext>
            </a:extLst>
          </p:cNvPr>
          <p:cNvPicPr>
            <a:picLocks noChangeAspect="1"/>
          </p:cNvPicPr>
          <p:nvPr/>
        </p:nvPicPr>
        <p:blipFill>
          <a:blip r:embed="rId2"/>
          <a:stretch>
            <a:fillRect/>
          </a:stretch>
        </p:blipFill>
        <p:spPr>
          <a:xfrm>
            <a:off x="1477773" y="1852793"/>
            <a:ext cx="3886200" cy="1943100"/>
          </a:xfrm>
          <a:prstGeom prst="rect">
            <a:avLst/>
          </a:prstGeom>
        </p:spPr>
      </p:pic>
      <p:pic>
        <p:nvPicPr>
          <p:cNvPr id="5" name="Picture 4">
            <a:extLst>
              <a:ext uri="{FF2B5EF4-FFF2-40B4-BE49-F238E27FC236}">
                <a16:creationId xmlns:a16="http://schemas.microsoft.com/office/drawing/2014/main" id="{67DA3D76-49E3-438D-8B94-38103133D8B7}"/>
              </a:ext>
            </a:extLst>
          </p:cNvPr>
          <p:cNvPicPr>
            <a:picLocks noChangeAspect="1"/>
          </p:cNvPicPr>
          <p:nvPr/>
        </p:nvPicPr>
        <p:blipFill>
          <a:blip r:embed="rId3"/>
          <a:stretch>
            <a:fillRect/>
          </a:stretch>
        </p:blipFill>
        <p:spPr>
          <a:xfrm>
            <a:off x="5780734" y="2091728"/>
            <a:ext cx="2942229" cy="1465230"/>
          </a:xfrm>
          <a:prstGeom prst="rect">
            <a:avLst/>
          </a:prstGeom>
        </p:spPr>
      </p:pic>
      <p:pic>
        <p:nvPicPr>
          <p:cNvPr id="6" name="Picture 5">
            <a:extLst>
              <a:ext uri="{FF2B5EF4-FFF2-40B4-BE49-F238E27FC236}">
                <a16:creationId xmlns:a16="http://schemas.microsoft.com/office/drawing/2014/main" id="{A344C3EA-E6E7-4C76-86BB-A3F1971B884F}"/>
              </a:ext>
            </a:extLst>
          </p:cNvPr>
          <p:cNvPicPr>
            <a:picLocks noChangeAspect="1"/>
          </p:cNvPicPr>
          <p:nvPr/>
        </p:nvPicPr>
        <p:blipFill>
          <a:blip r:embed="rId4"/>
          <a:stretch>
            <a:fillRect/>
          </a:stretch>
        </p:blipFill>
        <p:spPr>
          <a:xfrm>
            <a:off x="4838619" y="3904040"/>
            <a:ext cx="3907591" cy="1833562"/>
          </a:xfrm>
          <a:prstGeom prst="rect">
            <a:avLst/>
          </a:prstGeom>
        </p:spPr>
      </p:pic>
      <p:pic>
        <p:nvPicPr>
          <p:cNvPr id="7" name="Picture 6">
            <a:extLst>
              <a:ext uri="{FF2B5EF4-FFF2-40B4-BE49-F238E27FC236}">
                <a16:creationId xmlns:a16="http://schemas.microsoft.com/office/drawing/2014/main" id="{D9309B7B-DC3E-4217-BDF1-5E8717C6D7B5}"/>
              </a:ext>
            </a:extLst>
          </p:cNvPr>
          <p:cNvPicPr>
            <a:picLocks noChangeAspect="1"/>
          </p:cNvPicPr>
          <p:nvPr/>
        </p:nvPicPr>
        <p:blipFill>
          <a:blip r:embed="rId5"/>
          <a:stretch>
            <a:fillRect/>
          </a:stretch>
        </p:blipFill>
        <p:spPr>
          <a:xfrm>
            <a:off x="219456" y="3164968"/>
            <a:ext cx="1843080" cy="3373944"/>
          </a:xfrm>
          <a:prstGeom prst="rect">
            <a:avLst/>
          </a:prstGeom>
        </p:spPr>
      </p:pic>
      <p:pic>
        <p:nvPicPr>
          <p:cNvPr id="8" name="Picture 7">
            <a:extLst>
              <a:ext uri="{FF2B5EF4-FFF2-40B4-BE49-F238E27FC236}">
                <a16:creationId xmlns:a16="http://schemas.microsoft.com/office/drawing/2014/main" id="{B7DE26D9-91F4-451A-9725-EE4A303E6052}"/>
              </a:ext>
            </a:extLst>
          </p:cNvPr>
          <p:cNvPicPr>
            <a:picLocks noChangeAspect="1"/>
          </p:cNvPicPr>
          <p:nvPr/>
        </p:nvPicPr>
        <p:blipFill>
          <a:blip r:embed="rId6"/>
          <a:stretch>
            <a:fillRect/>
          </a:stretch>
        </p:blipFill>
        <p:spPr>
          <a:xfrm>
            <a:off x="1774380" y="5099607"/>
            <a:ext cx="3890963" cy="1715825"/>
          </a:xfrm>
          <a:prstGeom prst="rect">
            <a:avLst/>
          </a:prstGeom>
        </p:spPr>
      </p:pic>
    </p:spTree>
    <p:extLst>
      <p:ext uri="{BB962C8B-B14F-4D97-AF65-F5344CB8AC3E}">
        <p14:creationId xmlns:p14="http://schemas.microsoft.com/office/powerpoint/2010/main" val="96720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marL="0" indent="0" algn="ctr">
              <a:buNone/>
            </a:pPr>
            <a:r>
              <a:rPr lang="en-US" b="1" dirty="0"/>
              <a:t>Weight &amp; Balance – Gross Weight</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30</a:t>
            </a:fld>
            <a:endParaRPr lang="en-US"/>
          </a:p>
        </p:txBody>
      </p:sp>
      <p:sp>
        <p:nvSpPr>
          <p:cNvPr id="6" name="TextBox 3"/>
          <p:cNvSpPr txBox="1">
            <a:spLocks noChangeArrowheads="1"/>
          </p:cNvSpPr>
          <p:nvPr/>
        </p:nvSpPr>
        <p:spPr bwMode="auto">
          <a:xfrm>
            <a:off x="628650" y="1595437"/>
            <a:ext cx="85153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ea typeface="ＭＳ Ｐゴシック" panose="020B0600070205080204" pitchFamily="34" charset="-128"/>
              </a:rPr>
              <a:t>Empty weight is the aircraft weight plus installed components</a:t>
            </a:r>
          </a:p>
        </p:txBody>
      </p:sp>
      <p:sp>
        <p:nvSpPr>
          <p:cNvPr id="7" name="Rounded Rectangle 6"/>
          <p:cNvSpPr/>
          <p:nvPr/>
        </p:nvSpPr>
        <p:spPr>
          <a:xfrm>
            <a:off x="1036587" y="2132732"/>
            <a:ext cx="1508322" cy="1312441"/>
          </a:xfrm>
          <a:prstGeom prst="roundRect">
            <a:avLst>
              <a:gd name="adj" fmla="val 10000"/>
            </a:avLst>
          </a:prstGeom>
          <a:blipFill rotWithShape="0">
            <a:blip r:embed="rId2"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60305" y="3546163"/>
            <a:ext cx="1584604" cy="396151"/>
            <a:chOff x="3272" y="605208"/>
            <a:chExt cx="1584604" cy="396151"/>
          </a:xfrm>
          <a:scene3d>
            <a:camera prst="orthographicFront"/>
            <a:lightRig rig="threePt" dir="t">
              <a:rot lat="0" lon="0" rev="7500000"/>
            </a:lightRig>
          </a:scene3d>
        </p:grpSpPr>
        <p:sp>
          <p:nvSpPr>
            <p:cNvPr id="9" name="Rounded Rectangle 8"/>
            <p:cNvSpPr/>
            <p:nvPr/>
          </p:nvSpPr>
          <p:spPr>
            <a:xfrm>
              <a:off x="3272" y="605208"/>
              <a:ext cx="1584604" cy="396151"/>
            </a:xfrm>
            <a:prstGeom prst="roundRect">
              <a:avLst>
                <a:gd name="adj" fmla="val 10000"/>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14875" y="616811"/>
              <a:ext cx="1561398" cy="37294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Airplane</a:t>
              </a:r>
            </a:p>
          </p:txBody>
        </p:sp>
      </p:grpSp>
      <p:grpSp>
        <p:nvGrpSpPr>
          <p:cNvPr id="11" name="Group 10"/>
          <p:cNvGrpSpPr/>
          <p:nvPr/>
        </p:nvGrpSpPr>
        <p:grpSpPr>
          <a:xfrm>
            <a:off x="2709837" y="3553443"/>
            <a:ext cx="1584604" cy="396151"/>
            <a:chOff x="3272" y="605208"/>
            <a:chExt cx="1584604" cy="396151"/>
          </a:xfrm>
          <a:scene3d>
            <a:camera prst="orthographicFront"/>
            <a:lightRig rig="threePt" dir="t">
              <a:rot lat="0" lon="0" rev="7500000"/>
            </a:lightRig>
          </a:scene3d>
        </p:grpSpPr>
        <p:sp>
          <p:nvSpPr>
            <p:cNvPr id="12" name="Rounded Rectangle 11"/>
            <p:cNvSpPr/>
            <p:nvPr/>
          </p:nvSpPr>
          <p:spPr>
            <a:xfrm>
              <a:off x="3272" y="605208"/>
              <a:ext cx="1584604" cy="396151"/>
            </a:xfrm>
            <a:prstGeom prst="roundRect">
              <a:avLst>
                <a:gd name="adj" fmla="val 10000"/>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14875" y="616811"/>
              <a:ext cx="1561398" cy="37294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Plus installed items</a:t>
              </a:r>
            </a:p>
          </p:txBody>
        </p:sp>
      </p:grpSp>
      <p:sp>
        <p:nvSpPr>
          <p:cNvPr id="14" name="Rounded Rectangle 13"/>
          <p:cNvSpPr/>
          <p:nvPr/>
        </p:nvSpPr>
        <p:spPr>
          <a:xfrm>
            <a:off x="2739642" y="2132732"/>
            <a:ext cx="1508322" cy="1312441"/>
          </a:xfrm>
          <a:prstGeom prst="roundRect">
            <a:avLst>
              <a:gd name="adj" fmla="val 10000"/>
            </a:avLst>
          </a:prstGeom>
          <a:blipFill rotWithShape="0">
            <a:blip r:embed="rId3"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aphicFrame>
        <p:nvGraphicFramePr>
          <p:cNvPr id="15" name="Diagram 14"/>
          <p:cNvGraphicFramePr/>
          <p:nvPr>
            <p:extLst>
              <p:ext uri="{D42A27DB-BD31-4B8C-83A1-F6EECF244321}">
                <p14:modId xmlns:p14="http://schemas.microsoft.com/office/powerpoint/2010/main" val="2656421102"/>
              </p:ext>
            </p:extLst>
          </p:nvPr>
        </p:nvGraphicFramePr>
        <p:xfrm>
          <a:off x="847674" y="5530844"/>
          <a:ext cx="7010496" cy="1190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ounded Rectangle 15"/>
          <p:cNvSpPr/>
          <p:nvPr/>
        </p:nvSpPr>
        <p:spPr>
          <a:xfrm>
            <a:off x="884187" y="4656559"/>
            <a:ext cx="1508322" cy="1312441"/>
          </a:xfrm>
          <a:prstGeom prst="roundRect">
            <a:avLst>
              <a:gd name="adj" fmla="val 10000"/>
            </a:avLst>
          </a:prstGeom>
          <a:blipFill rotWithShape="0">
            <a:blip r:embed="rId2"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7" name="Rounded Rectangle 16"/>
          <p:cNvSpPr/>
          <p:nvPr/>
        </p:nvSpPr>
        <p:spPr>
          <a:xfrm>
            <a:off x="6215085" y="4656559"/>
            <a:ext cx="1508322" cy="1312441"/>
          </a:xfrm>
          <a:prstGeom prst="roundRect">
            <a:avLst>
              <a:gd name="adj" fmla="val 10000"/>
            </a:avLst>
          </a:prstGeom>
          <a:blipFill rotWithShape="0">
            <a:blip r:embed="rId9"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8" name="Rounded Rectangle 17"/>
          <p:cNvSpPr/>
          <p:nvPr/>
        </p:nvSpPr>
        <p:spPr>
          <a:xfrm>
            <a:off x="2709837" y="4656559"/>
            <a:ext cx="1508322" cy="1312441"/>
          </a:xfrm>
          <a:prstGeom prst="roundRect">
            <a:avLst>
              <a:gd name="adj" fmla="val 10000"/>
            </a:avLst>
          </a:prstGeom>
          <a:blipFill rotWithShape="0">
            <a:blip r:embed="rId10"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9" name="Rounded Rectangle 18"/>
          <p:cNvSpPr/>
          <p:nvPr/>
        </p:nvSpPr>
        <p:spPr>
          <a:xfrm>
            <a:off x="4477000" y="4656559"/>
            <a:ext cx="1508322" cy="1312441"/>
          </a:xfrm>
          <a:prstGeom prst="roundRect">
            <a:avLst>
              <a:gd name="adj" fmla="val 10000"/>
            </a:avLst>
          </a:prstGeom>
          <a:blipFill rotWithShape="0">
            <a:blip r:embed="rId11"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20" name="TextBox 3"/>
          <p:cNvSpPr txBox="1">
            <a:spLocks noChangeArrowheads="1"/>
          </p:cNvSpPr>
          <p:nvPr/>
        </p:nvSpPr>
        <p:spPr bwMode="auto">
          <a:xfrm>
            <a:off x="592138" y="4156075"/>
            <a:ext cx="85153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Gross weight (or total take off weight) includes:</a:t>
            </a:r>
          </a:p>
        </p:txBody>
      </p:sp>
    </p:spTree>
    <p:extLst>
      <p:ext uri="{BB962C8B-B14F-4D97-AF65-F5344CB8AC3E}">
        <p14:creationId xmlns:p14="http://schemas.microsoft.com/office/powerpoint/2010/main" val="86318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marL="0" indent="0" algn="ctr">
              <a:buNone/>
            </a:pPr>
            <a:r>
              <a:rPr lang="en-US" b="1" dirty="0"/>
              <a:t>Weight &amp; Balance – CG of an Aircraft</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31</a:t>
            </a:fld>
            <a:endParaRPr lang="en-US"/>
          </a:p>
        </p:txBody>
      </p:sp>
      <p:graphicFrame>
        <p:nvGraphicFramePr>
          <p:cNvPr id="6" name="Diagram 5"/>
          <p:cNvGraphicFramePr/>
          <p:nvPr>
            <p:extLst>
              <p:ext uri="{D42A27DB-BD31-4B8C-83A1-F6EECF244321}">
                <p14:modId xmlns:p14="http://schemas.microsoft.com/office/powerpoint/2010/main" val="1742147252"/>
              </p:ext>
            </p:extLst>
          </p:nvPr>
        </p:nvGraphicFramePr>
        <p:xfrm>
          <a:off x="1504908" y="3200400"/>
          <a:ext cx="4846320" cy="158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26"/>
          <p:cNvGrpSpPr>
            <a:grpSpLocks/>
          </p:cNvGrpSpPr>
          <p:nvPr/>
        </p:nvGrpSpPr>
        <p:grpSpPr bwMode="auto">
          <a:xfrm>
            <a:off x="2366963" y="1829098"/>
            <a:ext cx="2862262" cy="1204913"/>
            <a:chOff x="3148858" y="286478"/>
            <a:chExt cx="903402" cy="903402"/>
          </a:xfrm>
        </p:grpSpPr>
        <p:sp>
          <p:nvSpPr>
            <p:cNvPr id="8" name="Rounded Rectangle 7"/>
            <p:cNvSpPr>
              <a:spLocks noChangeArrowheads="1"/>
            </p:cNvSpPr>
            <p:nvPr/>
          </p:nvSpPr>
          <p:spPr bwMode="auto">
            <a:xfrm>
              <a:off x="3148858" y="286478"/>
              <a:ext cx="903402" cy="903402"/>
            </a:xfrm>
            <a:prstGeom prst="roundRect">
              <a:avLst>
                <a:gd name="adj" fmla="val 16667"/>
              </a:avLst>
            </a:prstGeom>
            <a:gradFill rotWithShape="1">
              <a:gsLst>
                <a:gs pos="0">
                  <a:srgbClr val="CE3B37"/>
                </a:gs>
                <a:gs pos="20000">
                  <a:srgbClr val="CB3D3A"/>
                </a:gs>
                <a:gs pos="100000">
                  <a:srgbClr val="9B2D2A"/>
                </a:gs>
              </a:gsLst>
              <a:lin ang="5400000"/>
            </a:gra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 name="Rounded Rectangle 4"/>
            <p:cNvSpPr/>
            <p:nvPr/>
          </p:nvSpPr>
          <p:spPr>
            <a:xfrm>
              <a:off x="3192951" y="330518"/>
              <a:ext cx="815216" cy="815323"/>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r>
                <a:rPr lang="en-US" sz="4400" dirty="0"/>
                <a:t>WAM</a:t>
              </a:r>
            </a:p>
          </p:txBody>
        </p:sp>
      </p:grpSp>
      <p:graphicFrame>
        <p:nvGraphicFramePr>
          <p:cNvPr id="10" name="Diagram 9"/>
          <p:cNvGraphicFramePr/>
          <p:nvPr>
            <p:extLst>
              <p:ext uri="{D42A27DB-BD31-4B8C-83A1-F6EECF244321}">
                <p14:modId xmlns:p14="http://schemas.microsoft.com/office/powerpoint/2010/main" val="3245382278"/>
              </p:ext>
            </p:extLst>
          </p:nvPr>
        </p:nvGraphicFramePr>
        <p:xfrm>
          <a:off x="1143000" y="4800600"/>
          <a:ext cx="6248400"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37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normAutofit/>
          </a:bodyPr>
          <a:lstStyle/>
          <a:p>
            <a:pPr marL="0" indent="0" algn="ctr">
              <a:buNone/>
            </a:pPr>
            <a:r>
              <a:rPr lang="en-US" b="1" dirty="0"/>
              <a:t>Weight &amp; Balance – CG of an Aircraft</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32</a:t>
            </a:fld>
            <a:endParaRPr lang="en-US"/>
          </a:p>
        </p:txBody>
      </p:sp>
      <p:sp>
        <p:nvSpPr>
          <p:cNvPr id="5" name="Content Placeholder 1"/>
          <p:cNvSpPr txBox="1">
            <a:spLocks/>
          </p:cNvSpPr>
          <p:nvPr/>
        </p:nvSpPr>
        <p:spPr>
          <a:xfrm>
            <a:off x="457200" y="2057400"/>
            <a:ext cx="8229600" cy="1230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The center of gravity (CG) of a vehicle can be computed using a spreadsheet as shown in the example below</a:t>
            </a:r>
          </a:p>
          <a:p>
            <a:r>
              <a:rPr lang="en-US" altLang="en-US" sz="2000" dirty="0"/>
              <a:t>Spreadsheets related to the RWDC challenge are provided in the tool set</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22662"/>
            <a:ext cx="6573838" cy="266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4"/>
          <p:cNvSpPr txBox="1">
            <a:spLocks/>
          </p:cNvSpPr>
          <p:nvPr/>
        </p:nvSpPr>
        <p:spPr bwMode="auto">
          <a:xfrm>
            <a:off x="71438" y="1557338"/>
            <a:ext cx="8964612"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400" b="1" i="1" dirty="0"/>
              <a:t>Example</a:t>
            </a:r>
          </a:p>
        </p:txBody>
      </p:sp>
    </p:spTree>
    <p:extLst>
      <p:ext uri="{BB962C8B-B14F-4D97-AF65-F5344CB8AC3E}">
        <p14:creationId xmlns:p14="http://schemas.microsoft.com/office/powerpoint/2010/main" val="493433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597" y="2925409"/>
            <a:ext cx="8229600" cy="3733800"/>
          </a:xfrm>
        </p:spPr>
        <p:txBody>
          <a:bodyPr>
            <a:normAutofit/>
          </a:bodyPr>
          <a:lstStyle/>
          <a:p>
            <a:pPr marL="0" indent="0" algn="ctr">
              <a:buNone/>
            </a:pPr>
            <a:r>
              <a:rPr lang="en-US" sz="4000" b="1" dirty="0"/>
              <a:t>Rotary Wing Aircraft</a:t>
            </a:r>
            <a:endParaRPr lang="en-US" dirty="0"/>
          </a:p>
          <a:p>
            <a:pPr lvl="2"/>
            <a:endParaRPr lang="en-US" sz="3200" dirty="0"/>
          </a:p>
        </p:txBody>
      </p:sp>
      <p:sp>
        <p:nvSpPr>
          <p:cNvPr id="4" name="Slide Number Placeholder 3"/>
          <p:cNvSpPr>
            <a:spLocks noGrp="1"/>
          </p:cNvSpPr>
          <p:nvPr>
            <p:ph type="sldNum" sz="quarter" idx="12"/>
          </p:nvPr>
        </p:nvSpPr>
        <p:spPr/>
        <p:txBody>
          <a:bodyPr/>
          <a:lstStyle/>
          <a:p>
            <a:fld id="{C0CAAB45-60AC-48CE-8F9E-28139772CED5}" type="slidenum">
              <a:rPr lang="en-US" smtClean="0"/>
              <a:t>33</a:t>
            </a:fld>
            <a:endParaRPr lang="en-US"/>
          </a:p>
        </p:txBody>
      </p:sp>
    </p:spTree>
    <p:extLst>
      <p:ext uri="{BB962C8B-B14F-4D97-AF65-F5344CB8AC3E}">
        <p14:creationId xmlns:p14="http://schemas.microsoft.com/office/powerpoint/2010/main" val="2866211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a:bodyPr>
          <a:lstStyle/>
          <a:p>
            <a:pPr marL="0" indent="0" algn="ctr">
              <a:buNone/>
            </a:pPr>
            <a:r>
              <a:rPr lang="en-US" b="1" dirty="0"/>
              <a:t>Rotary Wings – Complex Machines</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34</a:t>
            </a:fld>
            <a:endParaRPr lang="en-US"/>
          </a:p>
        </p:txBody>
      </p:sp>
      <p:pic>
        <p:nvPicPr>
          <p:cNvPr id="5" name="Picture 2" descr="Helicopter"/>
          <p:cNvPicPr>
            <a:picLocks noChangeAspect="1" noChangeArrowheads="1"/>
          </p:cNvPicPr>
          <p:nvPr/>
        </p:nvPicPr>
        <p:blipFill>
          <a:blip r:embed="rId2">
            <a:extLst>
              <a:ext uri="{28A0092B-C50C-407E-A947-70E740481C1C}">
                <a14:useLocalDpi xmlns:a14="http://schemas.microsoft.com/office/drawing/2010/main" val="0"/>
              </a:ext>
            </a:extLst>
          </a:blip>
          <a:srcRect t="1514" b="32217"/>
          <a:stretch>
            <a:fillRect/>
          </a:stretch>
        </p:blipFill>
        <p:spPr bwMode="auto">
          <a:xfrm>
            <a:off x="457200" y="1981200"/>
            <a:ext cx="8458200" cy="3341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021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718" y="914400"/>
            <a:ext cx="8229600" cy="5334000"/>
          </a:xfrm>
        </p:spPr>
        <p:txBody>
          <a:bodyPr>
            <a:normAutofit/>
          </a:bodyPr>
          <a:lstStyle/>
          <a:p>
            <a:pPr algn="ctr">
              <a:buNone/>
            </a:pPr>
            <a:r>
              <a:rPr lang="en-US" altLang="en-US" b="1" dirty="0"/>
              <a:t>Leonardo da Vinci</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35</a:t>
            </a:fld>
            <a:endParaRPr lang="en-US"/>
          </a:p>
        </p:txBody>
      </p:sp>
      <p:pic>
        <p:nvPicPr>
          <p:cNvPr id="5" name="Picture 1027" descr="ff6ea4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95463" y="1722437"/>
            <a:ext cx="5551487" cy="4525963"/>
          </a:xfrm>
          <a:prstGeom prst="rect">
            <a:avLst/>
          </a:prstGeom>
        </p:spPr>
      </p:pic>
    </p:spTree>
    <p:extLst>
      <p:ext uri="{BB962C8B-B14F-4D97-AF65-F5344CB8AC3E}">
        <p14:creationId xmlns:p14="http://schemas.microsoft.com/office/powerpoint/2010/main" val="1573189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lstStyle/>
          <a:p>
            <a:pPr algn="ctr">
              <a:buNone/>
            </a:pPr>
            <a:r>
              <a:rPr lang="en-US" altLang="en-US" b="1" dirty="0"/>
              <a:t>First Production Helicopter</a:t>
            </a:r>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36</a:t>
            </a:fld>
            <a:endParaRPr lang="en-US"/>
          </a:p>
        </p:txBody>
      </p:sp>
      <p:sp>
        <p:nvSpPr>
          <p:cNvPr id="5" name="Content Placeholder 1"/>
          <p:cNvSpPr txBox="1">
            <a:spLocks/>
          </p:cNvSpPr>
          <p:nvPr/>
        </p:nvSpPr>
        <p:spPr>
          <a:xfrm>
            <a:off x="457200" y="1524000"/>
            <a:ext cx="8229600" cy="51836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000" dirty="0"/>
              <a:t>Igor Sikorsky </a:t>
            </a:r>
            <a:br>
              <a:rPr lang="en-US" altLang="en-US" sz="2000" dirty="0"/>
            </a:br>
            <a:r>
              <a:rPr lang="en-US" altLang="en-US" sz="2000" dirty="0"/>
              <a:t>Started work in 1907, Patent in 1935</a:t>
            </a:r>
          </a:p>
          <a:p>
            <a:pPr marL="0" indent="0" algn="ctr">
              <a:buFont typeface="Arial" panose="020B0604020202020204" pitchFamily="34" charset="0"/>
              <a:buNone/>
            </a:pPr>
            <a:endParaRPr lang="en-US" altLang="en-US" sz="2200" dirty="0"/>
          </a:p>
          <a:p>
            <a:pPr marL="0" indent="0" algn="ctr">
              <a:buFont typeface="Arial" panose="020B0604020202020204" pitchFamily="34" charset="0"/>
              <a:buNone/>
            </a:pPr>
            <a:endParaRPr lang="en-US" altLang="en-US" sz="2200" dirty="0"/>
          </a:p>
          <a:p>
            <a:pPr marL="0" indent="0" algn="ctr">
              <a:buFont typeface="Arial" panose="020B0604020202020204" pitchFamily="34" charset="0"/>
              <a:buNone/>
            </a:pPr>
            <a:endParaRPr lang="en-US" altLang="en-US" sz="2200" dirty="0"/>
          </a:p>
          <a:p>
            <a:pPr marL="0" indent="0" algn="ctr">
              <a:buFont typeface="Arial" panose="020B0604020202020204" pitchFamily="34" charset="0"/>
              <a:buNone/>
            </a:pPr>
            <a:endParaRPr lang="en-US" altLang="en-US" dirty="0"/>
          </a:p>
          <a:p>
            <a:pPr marL="0" indent="0" algn="ctr">
              <a:buFont typeface="Arial" panose="020B0604020202020204" pitchFamily="34" charset="0"/>
              <a:buNone/>
            </a:pPr>
            <a:endParaRPr lang="en-US" altLang="en-US" dirty="0"/>
          </a:p>
          <a:p>
            <a:pPr marL="0" indent="0" algn="ctr">
              <a:buFont typeface="Arial" panose="020B0604020202020204" pitchFamily="34" charset="0"/>
              <a:buNone/>
            </a:pPr>
            <a:endParaRPr lang="en-US" altLang="en-US" dirty="0"/>
          </a:p>
          <a:p>
            <a:pPr marL="0" indent="0" algn="ctr">
              <a:buFont typeface="Arial" panose="020B0604020202020204" pitchFamily="34" charset="0"/>
              <a:buNone/>
            </a:pPr>
            <a:endParaRPr lang="en-US" altLang="en-US" dirty="0"/>
          </a:p>
          <a:p>
            <a:pPr marL="0" indent="0" algn="ctr">
              <a:buFont typeface="Arial" panose="020B0604020202020204" pitchFamily="34" charset="0"/>
              <a:buNone/>
            </a:pPr>
            <a:endParaRPr lang="en-US" altLang="en-US" dirty="0"/>
          </a:p>
          <a:p>
            <a:pPr marL="0" indent="0">
              <a:buFont typeface="Arial" pitchFamily="34" charset="0"/>
              <a:buNone/>
            </a:pPr>
            <a:r>
              <a:rPr lang="en-US" altLang="en-US" sz="2000" dirty="0"/>
              <a:t>Used tail rotor to counter-act the reactive torque exerted by the rotor on the vehicle.</a:t>
            </a:r>
          </a:p>
        </p:txBody>
      </p:sp>
      <p:pic>
        <p:nvPicPr>
          <p:cNvPr id="6" name="Picture 1027" descr="h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45781"/>
            <a:ext cx="5638800" cy="338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051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lstStyle/>
          <a:p>
            <a:pPr marL="0" indent="0" algn="ctr">
              <a:buNone/>
            </a:pPr>
            <a:r>
              <a:rPr lang="en-US" b="1" dirty="0"/>
              <a:t>Countering Torque</a:t>
            </a:r>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37</a:t>
            </a:fld>
            <a:endParaRPr lang="en-US"/>
          </a:p>
        </p:txBody>
      </p:sp>
      <p:sp>
        <p:nvSpPr>
          <p:cNvPr id="5" name="Content Placeholder 3"/>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2000" dirty="0"/>
              <a:t>What is Torque?</a:t>
            </a:r>
          </a:p>
          <a:p>
            <a:pPr marL="0" indent="0" algn="ctr">
              <a:buFont typeface="Arial" charset="0"/>
              <a:buNone/>
              <a:defRPr/>
            </a:pPr>
            <a:r>
              <a:rPr lang="en-US" sz="2000" dirty="0"/>
              <a:t>Torque = Force x Distance</a:t>
            </a:r>
          </a:p>
          <a:p>
            <a:pPr>
              <a:buFont typeface="Arial" charset="0"/>
              <a:buChar char="•"/>
              <a:defRPr/>
            </a:pPr>
            <a:endParaRPr lang="en-US" sz="2000" dirty="0"/>
          </a:p>
          <a:p>
            <a:pPr>
              <a:buFont typeface="Arial" charset="0"/>
              <a:buChar char="•"/>
              <a:defRPr/>
            </a:pPr>
            <a:endParaRPr lang="en-US" sz="2000" dirty="0"/>
          </a:p>
          <a:p>
            <a:pPr>
              <a:buFont typeface="Arial" charset="0"/>
              <a:buChar char="•"/>
              <a:defRPr/>
            </a:pPr>
            <a:endParaRPr lang="en-US" sz="2000" dirty="0"/>
          </a:p>
        </p:txBody>
      </p:sp>
      <p:pic>
        <p:nvPicPr>
          <p:cNvPr id="6" name="Picture 4" descr="http://craig.backfire.ca/img/torque-forc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3073400"/>
            <a:ext cx="4162425" cy="370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08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165" y="914400"/>
            <a:ext cx="8229600" cy="5334000"/>
          </a:xfrm>
        </p:spPr>
        <p:txBody>
          <a:bodyPr>
            <a:normAutofit/>
          </a:bodyPr>
          <a:lstStyle/>
          <a:p>
            <a:pPr marL="0" indent="0" algn="ctr">
              <a:buNone/>
            </a:pPr>
            <a:r>
              <a:rPr lang="en-US" b="1" dirty="0"/>
              <a:t>Countering Torque</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38</a:t>
            </a:fld>
            <a:endParaRPr lang="en-US"/>
          </a:p>
        </p:txBody>
      </p:sp>
      <p:sp>
        <p:nvSpPr>
          <p:cNvPr id="5" name="Content Placeholder 1"/>
          <p:cNvSpPr txBox="1">
            <a:spLocks/>
          </p:cNvSpPr>
          <p:nvPr/>
        </p:nvSpPr>
        <p:spPr>
          <a:xfrm>
            <a:off x="457200" y="1676400"/>
            <a:ext cx="82296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Why counter torque?</a:t>
            </a:r>
          </a:p>
          <a:p>
            <a:pPr lvl="1"/>
            <a:r>
              <a:rPr lang="en-US" altLang="en-US" sz="2000" dirty="0"/>
              <a:t>In a rotorcraft, we need to counter the torque to keep the fuselage from turning in the opposite direction of the rotation of the main rotor</a:t>
            </a:r>
          </a:p>
          <a:p>
            <a:endParaRPr lang="en-US" altLang="en-US" sz="2000" dirty="0"/>
          </a:p>
        </p:txBody>
      </p:sp>
      <p:pic>
        <p:nvPicPr>
          <p:cNvPr id="6" name="Picture 2" descr="http://1.bp.blogspot.com/-ofc07OBAHYI/UR-i7Hj_UTI/AAAAAAAAABc/F3R0OynBfC0/s400/torque-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89250"/>
            <a:ext cx="3228975"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007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Countering Torque</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39</a:t>
            </a:fld>
            <a:endParaRPr lang="en-US"/>
          </a:p>
        </p:txBody>
      </p:sp>
      <p:sp>
        <p:nvSpPr>
          <p:cNvPr id="5" name="Content Placeholder 1"/>
          <p:cNvSpPr txBox="1">
            <a:spLocks/>
          </p:cNvSpPr>
          <p:nvPr/>
        </p:nvSpPr>
        <p:spPr>
          <a:xfrm>
            <a:off x="457200" y="1731963"/>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Single Main Rotor Configuration</a:t>
            </a:r>
          </a:p>
        </p:txBody>
      </p:sp>
      <p:pic>
        <p:nvPicPr>
          <p:cNvPr id="6" name="Picture 2" descr="http://www.barnardmicrosystems.com/Pictures/Vario%20Benzin%20Trainer%20f1fa3ab4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24125"/>
            <a:ext cx="3333750" cy="224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www.unmanned.co.uk/wp-content/uploads/2011/02/rma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9525"/>
            <a:ext cx="4762500" cy="250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95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lstStyle/>
          <a:p>
            <a:pPr marL="0" indent="0" algn="ctr">
              <a:buNone/>
            </a:pPr>
            <a:r>
              <a:rPr lang="en-US" sz="4000" b="1" dirty="0"/>
              <a:t>Four Aircraft Forces</a:t>
            </a:r>
          </a:p>
          <a:p>
            <a:pPr marL="0" indent="0" algn="ctr">
              <a:buNone/>
            </a:pPr>
            <a:endParaRPr lang="en-US" sz="1800" dirty="0"/>
          </a:p>
          <a:p>
            <a:r>
              <a:rPr lang="en-US" dirty="0"/>
              <a:t>Lift (L)</a:t>
            </a:r>
          </a:p>
          <a:p>
            <a:r>
              <a:rPr lang="en-US" dirty="0"/>
              <a:t>Drag (D)</a:t>
            </a:r>
          </a:p>
          <a:p>
            <a:r>
              <a:rPr lang="en-US" dirty="0"/>
              <a:t>Thrust (T)</a:t>
            </a:r>
          </a:p>
          <a:p>
            <a:r>
              <a:rPr lang="en-US" dirty="0"/>
              <a:t>Weight (W)</a:t>
            </a:r>
          </a:p>
        </p:txBody>
      </p:sp>
      <p:sp>
        <p:nvSpPr>
          <p:cNvPr id="4" name="Slide Number Placeholder 3"/>
          <p:cNvSpPr>
            <a:spLocks noGrp="1"/>
          </p:cNvSpPr>
          <p:nvPr>
            <p:ph type="sldNum" sz="quarter" idx="12"/>
          </p:nvPr>
        </p:nvSpPr>
        <p:spPr/>
        <p:txBody>
          <a:bodyPr/>
          <a:lstStyle/>
          <a:p>
            <a:fld id="{C0CAAB45-60AC-48CE-8F9E-28139772CED5}" type="slidenum">
              <a:rPr lang="en-US" smtClean="0"/>
              <a:t>4</a:t>
            </a:fld>
            <a:endParaRPr lang="en-US"/>
          </a:p>
        </p:txBody>
      </p:sp>
    </p:spTree>
    <p:extLst>
      <p:ext uri="{BB962C8B-B14F-4D97-AF65-F5344CB8AC3E}">
        <p14:creationId xmlns:p14="http://schemas.microsoft.com/office/powerpoint/2010/main" val="703396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Countering Torque</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40</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Tandem Rotor Configuration</a:t>
            </a:r>
          </a:p>
        </p:txBody>
      </p:sp>
      <p:pic>
        <p:nvPicPr>
          <p:cNvPr id="6" name="Picture 2" descr="https://encrypted-tbn1.gstatic.com/images?q=tbn:ANd9GcTxyqwltjVBaypuZw-AgWfAN0EOB9ac6d9axCjF8f7ipP4MtP8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62200"/>
            <a:ext cx="4991100"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www.aerospaceweb.org/question/helicopters/helicopter/non-coaxial.jpg"/>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152400" y="3733800"/>
            <a:ext cx="3498850"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806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Countering Torque</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41</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Co-axial Rotor Configuration</a:t>
            </a:r>
          </a:p>
        </p:txBody>
      </p:sp>
      <p:pic>
        <p:nvPicPr>
          <p:cNvPr id="6" name="Picture 2" descr="http://www.wielandhelicopters.com.au/images/product/extra_image/Coaxial-Helicop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1611313"/>
            <a:ext cx="325755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www.emeraldinsight.com/content_images/fig/1270730504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68713"/>
            <a:ext cx="3352800" cy="303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http://sclick.net/cool%20gadgets/funny-top-newest-high-tech-electronic-gadget/13/cool-latest-new-best-gadgets-KOAX-X-240-unmanned-mini-helicopter-swiss-uav-side-view-493x3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075" y="3716338"/>
            <a:ext cx="4695825" cy="299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322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Countering Torque</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42</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Side-by-Side Rotor Configuration</a:t>
            </a:r>
          </a:p>
        </p:txBody>
      </p:sp>
      <p:pic>
        <p:nvPicPr>
          <p:cNvPr id="6" name="Picture 2" descr="http://www.aerospaceweb.org/question/helicopters/helicopter/non-coaxial.jpg"/>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155575" y="4714875"/>
            <a:ext cx="3810000" cy="166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www.aviationspectator.com/files/images/CV-22-Osprey-helicopter-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430463"/>
            <a:ext cx="47625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964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Countering Torque</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43</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NOTAR – No Tail Rotor</a:t>
            </a:r>
          </a:p>
        </p:txBody>
      </p:sp>
      <p:pic>
        <p:nvPicPr>
          <p:cNvPr id="6" name="Picture 1027" descr="md500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133600"/>
            <a:ext cx="3248025" cy="216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27" descr="NOTA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5438775" cy="349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678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Countering Torque</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44</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Multi-Rotor Configuration</a:t>
            </a:r>
          </a:p>
        </p:txBody>
      </p:sp>
      <p:pic>
        <p:nvPicPr>
          <p:cNvPr id="6" name="Picture 2" descr="http://wiki.dji-innovations.com/en/images/a/af/Naza-m-multi_ro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322897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api.ning.com/files/5fFIbcK06ksqgsKbzjchnSU6ktJUKoX2FvqC0-76uQwJ8z8W1tw8fvUEs0mBq6G9w0WAtoJcl8fGiBDlgBatVLjS5qLMzRtP/hexarotor_assembl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644900"/>
            <a:ext cx="4648200" cy="292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http://www.aeroxcraft.com/images/p0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0" y="1752600"/>
            <a:ext cx="2286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792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marL="0" indent="0" algn="ctr">
              <a:buNone/>
            </a:pPr>
            <a:r>
              <a:rPr lang="en-US" altLang="en-US" b="1" dirty="0"/>
              <a:t>Fixed Pitch Props</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45</a:t>
            </a:fld>
            <a:endParaRPr lang="en-US"/>
          </a:p>
        </p:txBody>
      </p:sp>
      <p:pic>
        <p:nvPicPr>
          <p:cNvPr id="5" name="Picture 2" descr="http://wiki.ardupilot-mega.googlecode.com/git/images/frames/props%20set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5057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218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Multi-Rotor Systems</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46</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Opposing Rotors Motions</a:t>
            </a:r>
          </a:p>
        </p:txBody>
      </p:sp>
      <p:pic>
        <p:nvPicPr>
          <p:cNvPr id="6" name="Picture 2" descr="http://upload.wikimedia.org/wikipedia/commons/thumb/2/2a/Quadrotor_yaw_torque.png/220px-Quadrotor_yaw_torq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2590800"/>
            <a:ext cx="3021012" cy="313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blog.oscarliang.net/wp-content/uploads/2013/06/quadcopter-st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4413"/>
            <a:ext cx="372427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66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a:bodyPr>
          <a:lstStyle/>
          <a:p>
            <a:pPr marL="0" indent="0" algn="ctr">
              <a:buNone/>
            </a:pPr>
            <a:r>
              <a:rPr lang="en-US" altLang="en-US" b="1" dirty="0"/>
              <a:t>Multi-Rotor Systems</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47</a:t>
            </a:fld>
            <a:endParaRPr lang="en-US"/>
          </a:p>
        </p:txBody>
      </p:sp>
      <p:pic>
        <p:nvPicPr>
          <p:cNvPr id="5" name="Picture 2" descr="http://copter.ardupilot.com/wp-content/uploads/sites/2/2012/12/APM_2_5_MOTORS_QUAD_enc.jpg"/>
          <p:cNvPicPr>
            <a:picLocks noChangeAspect="1" noChangeArrowheads="1"/>
          </p:cNvPicPr>
          <p:nvPr/>
        </p:nvPicPr>
        <p:blipFill>
          <a:blip r:embed="rId2">
            <a:extLst>
              <a:ext uri="{28A0092B-C50C-407E-A947-70E740481C1C}">
                <a14:useLocalDpi xmlns:a14="http://schemas.microsoft.com/office/drawing/2010/main" val="0"/>
              </a:ext>
            </a:extLst>
          </a:blip>
          <a:srcRect l="36955" b="8662"/>
          <a:stretch>
            <a:fillRect/>
          </a:stretch>
        </p:blipFill>
        <p:spPr bwMode="auto">
          <a:xfrm>
            <a:off x="533400" y="1454150"/>
            <a:ext cx="7620000" cy="517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846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a:bodyPr>
          <a:lstStyle/>
          <a:p>
            <a:pPr marL="0" indent="0" algn="ctr">
              <a:buNone/>
            </a:pPr>
            <a:r>
              <a:rPr lang="en-US" altLang="en-US" b="1" dirty="0"/>
              <a:t>Multi-Rotor Systems</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48</a:t>
            </a:fld>
            <a:endParaRPr lang="en-US"/>
          </a:p>
        </p:txBody>
      </p:sp>
      <p:pic>
        <p:nvPicPr>
          <p:cNvPr id="5" name="Picture 2" descr="http://www.unmannedtech.co.uk/uploads/6/7/0/2/6702064/6624536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9248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359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a:bodyPr>
          <a:lstStyle/>
          <a:p>
            <a:pPr algn="ctr">
              <a:buNone/>
            </a:pPr>
            <a:r>
              <a:rPr lang="en-US" altLang="en-US" b="1" dirty="0"/>
              <a:t>Multi-Rotor Systems</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49</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2000" dirty="0"/>
              <a:t>RPM Changes for maneuverability</a:t>
            </a:r>
          </a:p>
          <a:p>
            <a:pPr marL="0" indent="0">
              <a:buFont typeface="Arial" charset="0"/>
              <a:buNone/>
              <a:defRPr/>
            </a:pPr>
            <a:endParaRPr lang="en-US" sz="2000" dirty="0"/>
          </a:p>
        </p:txBody>
      </p:sp>
      <p:pic>
        <p:nvPicPr>
          <p:cNvPr id="6" name="Picture 6" descr="http://blog.oscarliang.net/wp-content/uploads/2013/06/quadcopter-fow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09825"/>
            <a:ext cx="374332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http://blog.oscarliang.net/wp-content/uploads/2013/06/quadcopter-rota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05050"/>
            <a:ext cx="376237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57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1.20.JPG"/>
          <p:cNvPicPr>
            <a:picLocks noChangeAspect="1"/>
          </p:cNvPicPr>
          <p:nvPr/>
        </p:nvPicPr>
        <p:blipFill rotWithShape="1">
          <a:blip r:embed="rId3">
            <a:extLst>
              <a:ext uri="{28A0092B-C50C-407E-A947-70E740481C1C}">
                <a14:useLocalDpi xmlns:a14="http://schemas.microsoft.com/office/drawing/2010/main" val="0"/>
              </a:ext>
            </a:extLst>
          </a:blip>
          <a:srcRect l="25992" r="38008"/>
          <a:stretch/>
        </p:blipFill>
        <p:spPr bwMode="auto">
          <a:xfrm>
            <a:off x="-9906000" y="-60325"/>
            <a:ext cx="20099338" cy="707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33"/>
          <p:cNvGrpSpPr>
            <a:grpSpLocks/>
          </p:cNvGrpSpPr>
          <p:nvPr/>
        </p:nvGrpSpPr>
        <p:grpSpPr bwMode="auto">
          <a:xfrm>
            <a:off x="3659188" y="2241550"/>
            <a:ext cx="4195762" cy="2598738"/>
            <a:chOff x="3476610" y="600048"/>
            <a:chExt cx="4194985" cy="1949793"/>
          </a:xfrm>
        </p:grpSpPr>
        <p:pic>
          <p:nvPicPr>
            <p:cNvPr id="29" name="Picture 28" descr="1-21profile.gif"/>
            <p:cNvPicPr>
              <a:picLocks noChangeAspect="1"/>
            </p:cNvPicPr>
            <p:nvPr/>
          </p:nvPicPr>
          <p:blipFill>
            <a:blip r:embed="rId4"/>
            <a:stretch>
              <a:fillRect/>
            </a:stretch>
          </p:blipFill>
          <p:spPr>
            <a:xfrm>
              <a:off x="3476610" y="600048"/>
              <a:ext cx="4178129" cy="1949793"/>
            </a:xfrm>
            <a:prstGeom prst="rect">
              <a:avLst/>
            </a:prstGeom>
            <a:effectLst>
              <a:softEdge rad="31750"/>
            </a:effectLst>
          </p:spPr>
        </p:pic>
        <p:pic>
          <p:nvPicPr>
            <p:cNvPr id="33" name="Picture 32" descr="1-21profile.gif"/>
            <p:cNvPicPr>
              <a:picLocks noChangeAspect="1"/>
            </p:cNvPicPr>
            <p:nvPr/>
          </p:nvPicPr>
          <p:blipFill>
            <a:blip r:embed="rId4"/>
            <a:srcRect l="9210"/>
            <a:stretch>
              <a:fillRect/>
            </a:stretch>
          </p:blipFill>
          <p:spPr>
            <a:xfrm>
              <a:off x="3878253" y="600048"/>
              <a:ext cx="3793342" cy="1949793"/>
            </a:xfrm>
            <a:prstGeom prst="rect">
              <a:avLst/>
            </a:prstGeom>
            <a:effectLst>
              <a:softEdge rad="31750"/>
            </a:effectLst>
          </p:spPr>
        </p:pic>
      </p:grpSp>
      <p:grpSp>
        <p:nvGrpSpPr>
          <p:cNvPr id="3" name="Group 36"/>
          <p:cNvGrpSpPr>
            <a:grpSpLocks/>
          </p:cNvGrpSpPr>
          <p:nvPr/>
        </p:nvGrpSpPr>
        <p:grpSpPr bwMode="auto">
          <a:xfrm>
            <a:off x="4478338" y="2289175"/>
            <a:ext cx="1846262" cy="536575"/>
            <a:chOff x="4170357" y="928665"/>
            <a:chExt cx="1846659" cy="401643"/>
          </a:xfrm>
        </p:grpSpPr>
        <p:sp>
          <p:nvSpPr>
            <p:cNvPr id="35" name="Up Arrow 34"/>
            <p:cNvSpPr/>
            <p:nvPr/>
          </p:nvSpPr>
          <p:spPr>
            <a:xfrm>
              <a:off x="4425948" y="1001691"/>
              <a:ext cx="349157" cy="328617"/>
            </a:xfrm>
            <a:prstGeom prst="upArrow">
              <a:avLst/>
            </a:prstGeom>
            <a:solidFill>
              <a:srgbClr val="FFC000"/>
            </a:solidFill>
            <a:ln>
              <a:noFill/>
            </a:ln>
            <a:effectLst>
              <a:outerShdw blurRad="50800" dist="38100" dir="2700000" algn="tl" rotWithShape="0">
                <a:prstClr val="black">
                  <a:alpha val="78000"/>
                </a:prstClr>
              </a:outerShdw>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170357" y="928665"/>
              <a:ext cx="1846659" cy="346249"/>
            </a:xfrm>
            <a:prstGeom prst="rect">
              <a:avLst/>
            </a:prstGeom>
            <a:noFill/>
            <a:ln>
              <a:noFill/>
            </a:ln>
            <a:effectLst>
              <a:outerShdw blurRad="50800" dist="38100" dir="2700000" algn="tl" rotWithShape="0">
                <a:prstClr val="black">
                  <a:alpha val="40000"/>
                </a:prstClr>
              </a:outerShdw>
            </a:effectLst>
            <a:scene3d>
              <a:camera prst="orthographicFront"/>
              <a:lightRig rig="soft" dir="t">
                <a:rot lat="0" lon="0" rev="10800000"/>
              </a:lightRig>
            </a:scene3d>
            <a:sp3d prstMaterial="metal"/>
          </p:spPr>
          <p:txBody>
            <a:bodyPr>
              <a:spAutoFit/>
              <a:sp3d>
                <a:bevelT w="27940" h="12700"/>
                <a:contourClr>
                  <a:srgbClr val="DDDDDD"/>
                </a:contourClr>
              </a:sp3d>
            </a:bodyPr>
            <a:lstStyle/>
            <a:p>
              <a:pPr algn="ctr">
                <a:defRPr/>
              </a:pPr>
              <a:r>
                <a:rPr lang="en-US" sz="2400" b="1" spc="150" dirty="0">
                  <a:ln w="11430"/>
                  <a:solidFill>
                    <a:srgbClr val="FFC000"/>
                  </a:solidFill>
                  <a:effectLst>
                    <a:outerShdw blurRad="25400" algn="tl" rotWithShape="0">
                      <a:srgbClr val="000000">
                        <a:alpha val="43000"/>
                      </a:srgbClr>
                    </a:outerShdw>
                  </a:effectLst>
                  <a:latin typeface="Franklin Gothic Medium" pitchFamily="34" charset="0"/>
                </a:rPr>
                <a:t>Lift</a:t>
              </a:r>
            </a:p>
          </p:txBody>
        </p:sp>
      </p:grpSp>
      <p:grpSp>
        <p:nvGrpSpPr>
          <p:cNvPr id="4" name="Group 39"/>
          <p:cNvGrpSpPr>
            <a:grpSpLocks/>
          </p:cNvGrpSpPr>
          <p:nvPr/>
        </p:nvGrpSpPr>
        <p:grpSpPr bwMode="auto">
          <a:xfrm>
            <a:off x="4498975" y="3514725"/>
            <a:ext cx="2482850" cy="625475"/>
            <a:chOff x="4389435" y="3119445"/>
            <a:chExt cx="2482884" cy="468636"/>
          </a:xfrm>
        </p:grpSpPr>
        <p:sp>
          <p:nvSpPr>
            <p:cNvPr id="38" name="Up Arrow 37"/>
            <p:cNvSpPr/>
            <p:nvPr/>
          </p:nvSpPr>
          <p:spPr>
            <a:xfrm rot="10800000">
              <a:off x="4645026" y="3265497"/>
              <a:ext cx="342746" cy="322584"/>
            </a:xfrm>
            <a:prstGeom prst="upArrow">
              <a:avLst/>
            </a:prstGeom>
            <a:solidFill>
              <a:srgbClr val="FFC000"/>
            </a:solidFill>
            <a:ln>
              <a:noFill/>
            </a:ln>
            <a:effectLst>
              <a:outerShdw blurRad="50800" dist="38100" dir="2700000" algn="tl" rotWithShape="0">
                <a:prstClr val="black">
                  <a:alpha val="78000"/>
                </a:prstClr>
              </a:outerShdw>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4389435" y="3119445"/>
              <a:ext cx="2482884" cy="346249"/>
            </a:xfrm>
            <a:prstGeom prst="rect">
              <a:avLst/>
            </a:prstGeom>
            <a:noFill/>
            <a:ln>
              <a:noFill/>
            </a:ln>
            <a:effectLst>
              <a:outerShdw blurRad="50800" dist="38100" dir="2700000" algn="tl" rotWithShape="0">
                <a:prstClr val="black">
                  <a:alpha val="40000"/>
                </a:prstClr>
              </a:outerShdw>
            </a:effectLst>
            <a:scene3d>
              <a:camera prst="orthographicFront"/>
              <a:lightRig rig="soft" dir="t">
                <a:rot lat="0" lon="0" rev="10800000"/>
              </a:lightRig>
            </a:scene3d>
            <a:sp3d prstMaterial="metal"/>
          </p:spPr>
          <p:txBody>
            <a:bodyPr>
              <a:spAutoFit/>
              <a:sp3d>
                <a:bevelT w="27940" h="12700"/>
                <a:contourClr>
                  <a:srgbClr val="DDDDDD"/>
                </a:contourClr>
              </a:sp3d>
            </a:bodyPr>
            <a:lstStyle/>
            <a:p>
              <a:pPr algn="ctr">
                <a:defRPr/>
              </a:pPr>
              <a:r>
                <a:rPr lang="en-US" sz="2400" b="1" spc="150">
                  <a:ln w="11430"/>
                  <a:solidFill>
                    <a:srgbClr val="FFC000"/>
                  </a:solidFill>
                  <a:effectLst>
                    <a:outerShdw blurRad="25400" algn="tl" rotWithShape="0">
                      <a:srgbClr val="000000">
                        <a:alpha val="43000"/>
                      </a:srgbClr>
                    </a:outerShdw>
                  </a:effectLst>
                  <a:latin typeface="Franklin Gothic Medium" pitchFamily="34" charset="0"/>
                </a:rPr>
                <a:t>Weight</a:t>
              </a:r>
              <a:endParaRPr lang="en-US" sz="2400" b="1" spc="150" dirty="0">
                <a:ln w="11430"/>
                <a:solidFill>
                  <a:srgbClr val="FFC000"/>
                </a:solidFill>
                <a:effectLst>
                  <a:outerShdw blurRad="25400" algn="tl" rotWithShape="0">
                    <a:srgbClr val="000000">
                      <a:alpha val="43000"/>
                    </a:srgbClr>
                  </a:outerShdw>
                </a:effectLst>
                <a:latin typeface="Franklin Gothic Medium" pitchFamily="34" charset="0"/>
              </a:endParaRPr>
            </a:p>
          </p:txBody>
        </p:sp>
      </p:grpSp>
      <p:grpSp>
        <p:nvGrpSpPr>
          <p:cNvPr id="5" name="Group 40"/>
          <p:cNvGrpSpPr>
            <a:grpSpLocks/>
          </p:cNvGrpSpPr>
          <p:nvPr/>
        </p:nvGrpSpPr>
        <p:grpSpPr bwMode="auto">
          <a:xfrm>
            <a:off x="2673350" y="3311525"/>
            <a:ext cx="1614488" cy="523875"/>
            <a:chOff x="847674" y="1695438"/>
            <a:chExt cx="1614447" cy="392516"/>
          </a:xfrm>
        </p:grpSpPr>
        <p:sp>
          <p:nvSpPr>
            <p:cNvPr id="42" name="Up Arrow 41"/>
            <p:cNvSpPr/>
            <p:nvPr/>
          </p:nvSpPr>
          <p:spPr>
            <a:xfrm rot="16200000">
              <a:off x="839351" y="1813300"/>
              <a:ext cx="282977" cy="266331"/>
            </a:xfrm>
            <a:prstGeom prst="upArrow">
              <a:avLst/>
            </a:prstGeom>
            <a:solidFill>
              <a:srgbClr val="FFC000"/>
            </a:solidFill>
            <a:ln>
              <a:noFill/>
            </a:ln>
            <a:effectLst>
              <a:outerShdw blurRad="50800" dist="38100" dir="2700000" algn="tl" rotWithShape="0">
                <a:prstClr val="black">
                  <a:alpha val="78000"/>
                </a:prstClr>
              </a:outerShdw>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847674" y="1695438"/>
              <a:ext cx="1614447" cy="346249"/>
            </a:xfrm>
            <a:prstGeom prst="rect">
              <a:avLst/>
            </a:prstGeom>
            <a:noFill/>
            <a:ln>
              <a:noFill/>
            </a:ln>
            <a:effectLst>
              <a:outerShdw blurRad="50800" dist="38100" dir="2700000" algn="tl" rotWithShape="0">
                <a:prstClr val="black">
                  <a:alpha val="40000"/>
                </a:prstClr>
              </a:outerShdw>
            </a:effectLst>
            <a:scene3d>
              <a:camera prst="orthographicFront"/>
              <a:lightRig rig="soft" dir="t">
                <a:rot lat="0" lon="0" rev="10800000"/>
              </a:lightRig>
            </a:scene3d>
            <a:sp3d prstMaterial="metal"/>
          </p:spPr>
          <p:txBody>
            <a:bodyPr>
              <a:spAutoFit/>
              <a:sp3d>
                <a:bevelT w="27940" h="12700"/>
                <a:contourClr>
                  <a:srgbClr val="DDDDDD"/>
                </a:contourClr>
              </a:sp3d>
            </a:bodyPr>
            <a:lstStyle/>
            <a:p>
              <a:pPr algn="ctr">
                <a:defRPr/>
              </a:pPr>
              <a:r>
                <a:rPr lang="en-US" sz="2400" b="1" spc="150" dirty="0">
                  <a:ln w="11430"/>
                  <a:solidFill>
                    <a:srgbClr val="FFC000"/>
                  </a:solidFill>
                  <a:effectLst>
                    <a:outerShdw blurRad="25400" algn="tl" rotWithShape="0">
                      <a:srgbClr val="000000">
                        <a:alpha val="43000"/>
                      </a:srgbClr>
                    </a:outerShdw>
                  </a:effectLst>
                  <a:latin typeface="Franklin Gothic Medium" pitchFamily="34" charset="0"/>
                </a:rPr>
                <a:t>Thrust</a:t>
              </a:r>
            </a:p>
          </p:txBody>
        </p:sp>
      </p:grpSp>
      <p:grpSp>
        <p:nvGrpSpPr>
          <p:cNvPr id="6" name="Group 25"/>
          <p:cNvGrpSpPr>
            <a:grpSpLocks/>
          </p:cNvGrpSpPr>
          <p:nvPr/>
        </p:nvGrpSpPr>
        <p:grpSpPr bwMode="auto">
          <a:xfrm>
            <a:off x="5521325" y="3409950"/>
            <a:ext cx="1614488" cy="517525"/>
            <a:chOff x="5659515" y="2438702"/>
            <a:chExt cx="1614447" cy="388639"/>
          </a:xfrm>
        </p:grpSpPr>
        <p:sp>
          <p:nvSpPr>
            <p:cNvPr id="28" name="Up Arrow 27"/>
            <p:cNvSpPr/>
            <p:nvPr/>
          </p:nvSpPr>
          <p:spPr>
            <a:xfrm rot="5400000">
              <a:off x="5768338" y="2543828"/>
              <a:ext cx="292104" cy="274921"/>
            </a:xfrm>
            <a:prstGeom prst="upArrow">
              <a:avLst/>
            </a:prstGeom>
            <a:solidFill>
              <a:srgbClr val="FFC000"/>
            </a:solidFill>
            <a:ln>
              <a:noFill/>
            </a:ln>
            <a:effectLst>
              <a:outerShdw blurRad="50800" dist="38100" dir="2700000" algn="tl" rotWithShape="0">
                <a:prstClr val="black">
                  <a:alpha val="78000"/>
                </a:prstClr>
              </a:outerShdw>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5659515" y="2438702"/>
              <a:ext cx="1614447" cy="346249"/>
            </a:xfrm>
            <a:prstGeom prst="rect">
              <a:avLst/>
            </a:prstGeom>
            <a:noFill/>
            <a:ln>
              <a:noFill/>
            </a:ln>
            <a:effectLst>
              <a:outerShdw blurRad="50800" dist="38100" dir="2700000" algn="tl" rotWithShape="0">
                <a:prstClr val="black">
                  <a:alpha val="40000"/>
                </a:prstClr>
              </a:outerShdw>
            </a:effectLst>
            <a:scene3d>
              <a:camera prst="orthographicFront"/>
              <a:lightRig rig="soft" dir="t">
                <a:rot lat="0" lon="0" rev="10800000"/>
              </a:lightRig>
            </a:scene3d>
            <a:sp3d prstMaterial="metal"/>
          </p:spPr>
          <p:txBody>
            <a:bodyPr>
              <a:spAutoFit/>
              <a:sp3d>
                <a:bevelT w="27940" h="12700"/>
                <a:contourClr>
                  <a:srgbClr val="DDDDDD"/>
                </a:contourClr>
              </a:sp3d>
            </a:bodyPr>
            <a:lstStyle/>
            <a:p>
              <a:pPr algn="ctr">
                <a:defRPr/>
              </a:pPr>
              <a:r>
                <a:rPr lang="en-US" sz="2400" b="1" spc="150" dirty="0">
                  <a:ln w="11430"/>
                  <a:solidFill>
                    <a:srgbClr val="FFC000"/>
                  </a:solidFill>
                  <a:effectLst>
                    <a:outerShdw blurRad="25400" algn="tl" rotWithShape="0">
                      <a:srgbClr val="000000">
                        <a:alpha val="43000"/>
                      </a:srgbClr>
                    </a:outerShdw>
                  </a:effectLst>
                  <a:latin typeface="Franklin Gothic Medium" pitchFamily="34" charset="0"/>
                </a:rPr>
                <a:t>Drag</a:t>
              </a:r>
            </a:p>
          </p:txBody>
        </p:sp>
      </p:grpSp>
      <p:sp>
        <p:nvSpPr>
          <p:cNvPr id="45064" name="TextBox 23"/>
          <p:cNvSpPr txBox="1">
            <a:spLocks noChangeArrowheads="1"/>
          </p:cNvSpPr>
          <p:nvPr/>
        </p:nvSpPr>
        <p:spPr bwMode="auto">
          <a:xfrm>
            <a:off x="0" y="6496050"/>
            <a:ext cx="6286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7B11411-24AD-474B-B0D1-25C598EA03CD}" type="slidenum">
              <a:rPr lang="en-US" altLang="en-US" sz="1000">
                <a:solidFill>
                  <a:srgbClr val="A6A6A6"/>
                </a:solidFill>
                <a:latin typeface="Arial" panose="020B0604020202020204" pitchFamily="34" charset="0"/>
                <a:ea typeface="ＭＳ Ｐゴシック" panose="020B0600070205080204" pitchFamily="34" charset="-128"/>
              </a:rPr>
              <a:pPr algn="ctr" eaLnBrk="1" hangingPunct="1">
                <a:spcBef>
                  <a:spcPct val="0"/>
                </a:spcBef>
                <a:buFontTx/>
                <a:buNone/>
              </a:pPr>
              <a:t>5</a:t>
            </a:fld>
            <a:endParaRPr lang="en-US" altLang="en-US" sz="1000">
              <a:solidFill>
                <a:srgbClr val="A6A6A6"/>
              </a:solidFill>
              <a:latin typeface="Arial" panose="020B0604020202020204" pitchFamily="34" charset="0"/>
              <a:ea typeface="ＭＳ Ｐゴシック" panose="020B0600070205080204" pitchFamily="34" charset="-128"/>
            </a:endParaRPr>
          </a:p>
        </p:txBody>
      </p:sp>
      <p:sp>
        <p:nvSpPr>
          <p:cNvPr id="25" name="Rectangle 24"/>
          <p:cNvSpPr/>
          <p:nvPr/>
        </p:nvSpPr>
        <p:spPr>
          <a:xfrm>
            <a:off x="957263" y="0"/>
            <a:ext cx="1825625" cy="1042988"/>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957213" y="459276"/>
            <a:ext cx="1825650"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prstMaterial="dkEdge"/>
        </p:spPr>
        <p:txBody>
          <a:bodyPr tIns="0" bIns="0">
            <a:spAutoFit/>
            <a:sp3d extrusionH="57150" contourW="6350" prstMaterial="metal">
              <a:bevelT w="38100" h="38100"/>
              <a:contourClr>
                <a:schemeClr val="accent1">
                  <a:tint val="100000"/>
                  <a:shade val="100000"/>
                  <a:hueMod val="100000"/>
                  <a:satMod val="100000"/>
                </a:schemeClr>
              </a:contourClr>
            </a:sp3d>
          </a:bodyPr>
          <a:lstStyle/>
          <a:p>
            <a:pPr algn="ctr">
              <a:defRPr/>
            </a:pPr>
            <a:r>
              <a:rPr lang="en-US" sz="2400" b="1" i="1" dirty="0">
                <a:ln w="3175"/>
                <a:solidFill>
                  <a:schemeClr val="bg1">
                    <a:lumMod val="95000"/>
                  </a:schemeClr>
                </a:solidFill>
                <a:effectLst>
                  <a:outerShdw blurRad="38100" dist="38100" dir="2700000" algn="tl">
                    <a:srgbClr val="000000">
                      <a:alpha val="43137"/>
                    </a:srgbClr>
                  </a:outerShdw>
                  <a:reflection blurRad="6350" stA="55000" endA="300" endPos="45500" dir="5400000" sy="-100000" algn="bl" rotWithShape="0"/>
                </a:effectLst>
                <a:latin typeface="Franklin Gothic Medium" pitchFamily="34" charset="0"/>
              </a:rPr>
              <a:t>Four Forces</a:t>
            </a:r>
          </a:p>
        </p:txBody>
      </p:sp>
    </p:spTree>
    <p:extLst>
      <p:ext uri="{BB962C8B-B14F-4D97-AF65-F5344CB8AC3E}">
        <p14:creationId xmlns:p14="http://schemas.microsoft.com/office/powerpoint/2010/main" val="37622080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nodeType="afterEffect">
                                  <p:stCondLst>
                                    <p:cond delay="0"/>
                                  </p:stCondLst>
                                  <p:childTnLst>
                                    <p:animMotion origin="layout" path="M -4.44444E-6 2.10167E-6 L 4.15017 2.10167E-6 " pathEditMode="relative" ptsTypes="AA">
                                      <p:cBhvr>
                                        <p:cTn id="6" dur="180000" fill="hold"/>
                                        <p:tgtEl>
                                          <p:spTgt spid="27"/>
                                        </p:tgtEl>
                                        <p:attrNameLst>
                                          <p:attrName>ppt_x</p:attrName>
                                          <p:attrName>ppt_y</p:attrName>
                                        </p:attrNameLst>
                                      </p:cBhvr>
                                    </p:animMotion>
                                  </p:childTnLst>
                                </p:cTn>
                              </p:par>
                              <p:par>
                                <p:cTn id="7" presetID="0" presetClass="path" presetSubtype="0" accel="50000" decel="50000" autoRev="1" fill="hold" nodeType="withEffect">
                                  <p:stCondLst>
                                    <p:cond delay="2000"/>
                                  </p:stCondLst>
                                  <p:childTnLst>
                                    <p:animMotion origin="layout" path="M -8.33333E-7 1.849E-6 L -8.33333E-7 -0.16764 " pathEditMode="relative" ptsTypes="AA">
                                      <p:cBhvr>
                                        <p:cTn id="8" dur="7000" fill="hold"/>
                                        <p:tgtEl>
                                          <p:spTgt spid="2"/>
                                        </p:tgtEl>
                                        <p:attrNameLst>
                                          <p:attrName>ppt_x</p:attrName>
                                          <p:attrName>ppt_y</p:attrName>
                                        </p:attrNameLst>
                                      </p:cBhvr>
                                    </p:animMotion>
                                  </p:childTnLst>
                                </p:cTn>
                              </p:par>
                              <p:par>
                                <p:cTn id="9" presetID="0" presetClass="path" presetSubtype="0" accel="50000" decel="50000" autoRev="1" fill="hold" nodeType="withEffect">
                                  <p:stCondLst>
                                    <p:cond delay="16000"/>
                                  </p:stCondLst>
                                  <p:childTnLst>
                                    <p:animMotion origin="layout" path="M 8.33333E-6 2.83513E-6 L -0.2559 2.83513E-6 " pathEditMode="relative" ptsTypes="AA">
                                      <p:cBhvr>
                                        <p:cTn id="10" dur="7000" fill="hold"/>
                                        <p:tgtEl>
                                          <p:spTgt spid="2"/>
                                        </p:tgtEl>
                                        <p:attrNameLst>
                                          <p:attrName>ppt_x</p:attrName>
                                          <p:attrName>ppt_y</p:attrName>
                                        </p:attrNameLst>
                                      </p:cBhvr>
                                    </p:animMotion>
                                  </p:childTnLst>
                                </p:cTn>
                              </p:par>
                              <p:par>
                                <p:cTn id="11" presetID="42" presetClass="entr" presetSubtype="0" fill="hold" nodeType="with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par>
                                <p:cTn id="16" presetID="0" presetClass="path" presetSubtype="0" accel="50000" decel="50000" fill="hold" nodeType="withEffect">
                                  <p:stCondLst>
                                    <p:cond delay="2000"/>
                                  </p:stCondLst>
                                  <p:childTnLst>
                                    <p:animMotion origin="layout" path="M -1.11111E-6 2.98921E-6 L -1.11111E-6 -0.17473 " pathEditMode="relative" ptsTypes="AA">
                                      <p:cBhvr>
                                        <p:cTn id="17" dur="7000" fill="hold"/>
                                        <p:tgtEl>
                                          <p:spTgt spid="3"/>
                                        </p:tgtEl>
                                        <p:attrNameLst>
                                          <p:attrName>ppt_x</p:attrName>
                                          <p:attrName>ppt_y</p:attrName>
                                        </p:attrNameLst>
                                      </p:cBhvr>
                                    </p:animMotion>
                                  </p:childTnLst>
                                </p:cTn>
                              </p:par>
                              <p:par>
                                <p:cTn id="18" presetID="53" presetClass="exit" presetSubtype="0" fill="hold" nodeType="withEffect">
                                  <p:stCondLst>
                                    <p:cond delay="10000"/>
                                  </p:stCondLst>
                                  <p:childTnLst>
                                    <p:anim calcmode="lin" valueType="num">
                                      <p:cBhvr>
                                        <p:cTn id="19" dur="500"/>
                                        <p:tgtEl>
                                          <p:spTgt spid="3"/>
                                        </p:tgtEl>
                                        <p:attrNameLst>
                                          <p:attrName>ppt_w</p:attrName>
                                        </p:attrNameLst>
                                      </p:cBhvr>
                                      <p:tavLst>
                                        <p:tav tm="0">
                                          <p:val>
                                            <p:strVal val="ppt_w"/>
                                          </p:val>
                                        </p:tav>
                                        <p:tav tm="100000">
                                          <p:val>
                                            <p:fltVal val="0"/>
                                          </p:val>
                                        </p:tav>
                                      </p:tavLst>
                                    </p:anim>
                                    <p:anim calcmode="lin" valueType="num">
                                      <p:cBhvr>
                                        <p:cTn id="20" dur="500"/>
                                        <p:tgtEl>
                                          <p:spTgt spid="3"/>
                                        </p:tgtEl>
                                        <p:attrNameLst>
                                          <p:attrName>ppt_h</p:attrName>
                                        </p:attrNameLst>
                                      </p:cBhvr>
                                      <p:tavLst>
                                        <p:tav tm="0">
                                          <p:val>
                                            <p:strVal val="ppt_h"/>
                                          </p:val>
                                        </p:tav>
                                        <p:tav tm="100000">
                                          <p:val>
                                            <p:fltVal val="0"/>
                                          </p:val>
                                        </p:tav>
                                      </p:tavLst>
                                    </p:anim>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47" presetClass="entr" presetSubtype="0" fill="hold" nodeType="withEffect">
                                  <p:stCondLst>
                                    <p:cond delay="10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par>
                                <p:cTn id="28" presetID="0" presetClass="path" presetSubtype="0" accel="50000" decel="50000" fill="hold" nodeType="withEffect">
                                  <p:stCondLst>
                                    <p:cond delay="10000"/>
                                  </p:stCondLst>
                                  <p:childTnLst>
                                    <p:animMotion origin="layout" path="M -6.93889E-18 2.32666E-6 L -6.93889E-18 0.15378 " pathEditMode="relative" ptsTypes="AA">
                                      <p:cBhvr>
                                        <p:cTn id="29" dur="7000" fill="hold"/>
                                        <p:tgtEl>
                                          <p:spTgt spid="4"/>
                                        </p:tgtEl>
                                        <p:attrNameLst>
                                          <p:attrName>ppt_x</p:attrName>
                                          <p:attrName>ppt_y</p:attrName>
                                        </p:attrNameLst>
                                      </p:cBhvr>
                                    </p:animMotion>
                                  </p:childTnLst>
                                </p:cTn>
                              </p:par>
                              <p:par>
                                <p:cTn id="30" presetID="53" presetClass="exit" presetSubtype="0" fill="hold" nodeType="withEffect">
                                  <p:stCondLst>
                                    <p:cond delay="1400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53" presetClass="entr" presetSubtype="0" fill="hold" nodeType="withEffect">
                                  <p:stCondLst>
                                    <p:cond delay="1550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0" presetClass="path" presetSubtype="0" accel="50000" decel="50000" fill="hold" nodeType="withEffect">
                                  <p:stCondLst>
                                    <p:cond delay="16000"/>
                                  </p:stCondLst>
                                  <p:childTnLst>
                                    <p:animMotion origin="layout" path="M 8.33333E-7 4.77483E-6 L -0.26389 4.77483E-6 " pathEditMode="relative" ptsTypes="AA">
                                      <p:cBhvr>
                                        <p:cTn id="41" dur="7000" fill="hold"/>
                                        <p:tgtEl>
                                          <p:spTgt spid="5"/>
                                        </p:tgtEl>
                                        <p:attrNameLst>
                                          <p:attrName>ppt_x</p:attrName>
                                          <p:attrName>ppt_y</p:attrName>
                                        </p:attrNameLst>
                                      </p:cBhvr>
                                    </p:animMotion>
                                  </p:childTnLst>
                                </p:cTn>
                              </p:par>
                              <p:par>
                                <p:cTn id="42" presetID="53" presetClass="exit" presetSubtype="0" fill="hold" nodeType="withEffect">
                                  <p:stCondLst>
                                    <p:cond delay="24000"/>
                                  </p:stCondLst>
                                  <p:childTnLst>
                                    <p:anim calcmode="lin" valueType="num">
                                      <p:cBhvr>
                                        <p:cTn id="43" dur="500"/>
                                        <p:tgtEl>
                                          <p:spTgt spid="5"/>
                                        </p:tgtEl>
                                        <p:attrNameLst>
                                          <p:attrName>ppt_w</p:attrName>
                                        </p:attrNameLst>
                                      </p:cBhvr>
                                      <p:tavLst>
                                        <p:tav tm="0">
                                          <p:val>
                                            <p:strVal val="ppt_w"/>
                                          </p:val>
                                        </p:tav>
                                        <p:tav tm="100000">
                                          <p:val>
                                            <p:fltVal val="0"/>
                                          </p:val>
                                        </p:tav>
                                      </p:tavLst>
                                    </p:anim>
                                    <p:anim calcmode="lin" valueType="num">
                                      <p:cBhvr>
                                        <p:cTn id="44" dur="500"/>
                                        <p:tgtEl>
                                          <p:spTgt spid="5"/>
                                        </p:tgtEl>
                                        <p:attrNameLst>
                                          <p:attrName>ppt_h</p:attrName>
                                        </p:attrNameLst>
                                      </p:cBhvr>
                                      <p:tavLst>
                                        <p:tav tm="0">
                                          <p:val>
                                            <p:strVal val="ppt_h"/>
                                          </p:val>
                                        </p:tav>
                                        <p:tav tm="100000">
                                          <p:val>
                                            <p:fltVal val="0"/>
                                          </p:val>
                                        </p:tav>
                                      </p:tavLst>
                                    </p:anim>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53" presetClass="entr" presetSubtype="0" fill="hold" nodeType="withEffect">
                                  <p:stCondLst>
                                    <p:cond delay="240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0" presetClass="path" presetSubtype="0" accel="50000" decel="50000" fill="hold" nodeType="withEffect">
                                  <p:stCondLst>
                                    <p:cond delay="23000"/>
                                  </p:stCondLst>
                                  <p:childTnLst>
                                    <p:animMotion origin="layout" path="M -3.61111E-6 5.18199E-7 L 0.22865 0.00463 " pathEditMode="relative" rAng="0" ptsTypes="AA">
                                      <p:cBhvr>
                                        <p:cTn id="53" dur="7000" fill="hold"/>
                                        <p:tgtEl>
                                          <p:spTgt spid="6"/>
                                        </p:tgtEl>
                                        <p:attrNameLst>
                                          <p:attrName>ppt_x</p:attrName>
                                          <p:attrName>ppt_y</p:attrName>
                                        </p:attrNameLst>
                                      </p:cBhvr>
                                      <p:rCtr x="1140000" y="20000"/>
                                    </p:animMotion>
                                  </p:childTnLst>
                                </p:cTn>
                              </p:par>
                              <p:par>
                                <p:cTn id="54" presetID="53" presetClass="exit" presetSubtype="0" fill="hold" nodeType="withEffect">
                                  <p:stCondLst>
                                    <p:cond delay="30000"/>
                                  </p:stCondLst>
                                  <p:childTnLst>
                                    <p:anim calcmode="lin" valueType="num">
                                      <p:cBhvr>
                                        <p:cTn id="55" dur="500"/>
                                        <p:tgtEl>
                                          <p:spTgt spid="6"/>
                                        </p:tgtEl>
                                        <p:attrNameLst>
                                          <p:attrName>ppt_w</p:attrName>
                                        </p:attrNameLst>
                                      </p:cBhvr>
                                      <p:tavLst>
                                        <p:tav tm="0">
                                          <p:val>
                                            <p:strVal val="ppt_w"/>
                                          </p:val>
                                        </p:tav>
                                        <p:tav tm="100000">
                                          <p:val>
                                            <p:fltVal val="0"/>
                                          </p:val>
                                        </p:tav>
                                      </p:tavLst>
                                    </p:anim>
                                    <p:anim calcmode="lin" valueType="num">
                                      <p:cBhvr>
                                        <p:cTn id="56" dur="500"/>
                                        <p:tgtEl>
                                          <p:spTgt spid="6"/>
                                        </p:tgtEl>
                                        <p:attrNameLst>
                                          <p:attrName>ppt_h</p:attrName>
                                        </p:attrNameLst>
                                      </p:cBhvr>
                                      <p:tavLst>
                                        <p:tav tm="0">
                                          <p:val>
                                            <p:strVal val="ppt_h"/>
                                          </p:val>
                                        </p:tav>
                                        <p:tav tm="100000">
                                          <p:val>
                                            <p:fltVal val="0"/>
                                          </p:val>
                                        </p:tav>
                                      </p:tavLst>
                                    </p:anim>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a:bodyPr>
          <a:lstStyle/>
          <a:p>
            <a:pPr marL="0" indent="0" algn="ctr">
              <a:buNone/>
            </a:pPr>
            <a:r>
              <a:rPr lang="en-US" altLang="en-US" b="1" dirty="0"/>
              <a:t>Multi-Rotor Systems</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50</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2000" dirty="0"/>
              <a:t>RPM Changes for maneuverability</a:t>
            </a:r>
          </a:p>
          <a:p>
            <a:pPr marL="0" indent="0">
              <a:buFont typeface="Arial" charset="0"/>
              <a:buNone/>
              <a:defRPr/>
            </a:pPr>
            <a:endParaRPr lang="en-US" sz="2000" dirty="0"/>
          </a:p>
        </p:txBody>
      </p:sp>
      <p:pic>
        <p:nvPicPr>
          <p:cNvPr id="6" name="Picture 4" descr="http://creativentechno.files.wordpress.com/2012/06/quadcopter_x_flight_dynamics_yaw_pitch_r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4752975" cy="353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001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Articulated Rotor System</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51</a:t>
            </a:fld>
            <a:endParaRPr lang="en-US"/>
          </a:p>
        </p:txBody>
      </p:sp>
      <p:pic>
        <p:nvPicPr>
          <p:cNvPr id="5" name="Picture 2" descr="swash_pla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1712912"/>
            <a:ext cx="6746875" cy="491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911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Rotor Hinges</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52</a:t>
            </a:fld>
            <a:endParaRPr lang="en-US"/>
          </a:p>
        </p:txBody>
      </p:sp>
      <p:pic>
        <p:nvPicPr>
          <p:cNvPr id="5" name="Picture 2" descr="http://www.emeraldinsight.com/content_images/fig/12707902070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25600"/>
            <a:ext cx="3657600" cy="5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723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10200"/>
          </a:xfrm>
        </p:spPr>
        <p:txBody>
          <a:bodyPr>
            <a:normAutofit/>
          </a:bodyPr>
          <a:lstStyle/>
          <a:p>
            <a:pPr marL="0" indent="0" algn="ctr">
              <a:buNone/>
            </a:pPr>
            <a:r>
              <a:rPr lang="en-US" altLang="en-US" b="1" dirty="0"/>
              <a:t>Articulated Rotor System</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53</a:t>
            </a:fld>
            <a:endParaRPr lang="en-US"/>
          </a:p>
        </p:txBody>
      </p:sp>
      <p:pic>
        <p:nvPicPr>
          <p:cNvPr id="5" name="Picture 2" descr="http://staff.science.uva.nl/%7Eleo/lego/roto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62275"/>
            <a:ext cx="372427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http://www.aviastar.org/theory/rotor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629150"/>
            <a:ext cx="4305300"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http://upload.wikimedia.org/wikipedia/commons/thumb/a/a2/Heli_flight_controls_dia.png/600px-Heli_flight_controls_d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371600"/>
            <a:ext cx="57150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044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Performance Prediction</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54</a:t>
            </a:fld>
            <a:endParaRPr lang="en-US"/>
          </a:p>
        </p:txBody>
      </p:sp>
      <p:pic>
        <p:nvPicPr>
          <p:cNvPr id="5" name="Picture 2" descr="http://www.aerospaceweb.org/question/aerodynamics/rotor/ro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4416425"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descr="http://www.aerospaceweb.org/question/aerodynamics/lift/refarea-h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693" y="1373187"/>
            <a:ext cx="2767013"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4572000" y="3359149"/>
            <a:ext cx="3124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Arial" panose="020B0604020202020204" pitchFamily="34" charset="0"/>
              </a:rPr>
              <a:t>V = Climb Velocity</a:t>
            </a:r>
          </a:p>
          <a:p>
            <a:pPr eaLnBrk="1" hangingPunct="1">
              <a:spcBef>
                <a:spcPct val="0"/>
              </a:spcBef>
              <a:buFontTx/>
              <a:buNone/>
            </a:pPr>
            <a:r>
              <a:rPr lang="en-US" altLang="en-US" sz="1800" b="1" dirty="0">
                <a:latin typeface="Arial" panose="020B0604020202020204" pitchFamily="34" charset="0"/>
              </a:rPr>
              <a:t>v = Induced Velocity</a:t>
            </a:r>
          </a:p>
          <a:p>
            <a:pPr eaLnBrk="1" hangingPunct="1">
              <a:spcBef>
                <a:spcPct val="0"/>
              </a:spcBef>
              <a:buFontTx/>
              <a:buNone/>
            </a:pPr>
            <a:r>
              <a:rPr lang="en-US" altLang="en-US" sz="1800" b="1" dirty="0">
                <a:latin typeface="Arial" panose="020B0604020202020204" pitchFamily="34" charset="0"/>
              </a:rPr>
              <a:t>T = Thrust</a:t>
            </a:r>
          </a:p>
        </p:txBody>
      </p:sp>
      <p:sp>
        <p:nvSpPr>
          <p:cNvPr id="8" name="TextBox 6"/>
          <p:cNvSpPr txBox="1">
            <a:spLocks noChangeArrowheads="1"/>
          </p:cNvSpPr>
          <p:nvPr/>
        </p:nvSpPr>
        <p:spPr bwMode="auto">
          <a:xfrm>
            <a:off x="4530725" y="4221161"/>
            <a:ext cx="1143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Arial" panose="020B0604020202020204" pitchFamily="34" charset="0"/>
              </a:rPr>
              <a:t>w = 2v</a:t>
            </a:r>
          </a:p>
        </p:txBody>
      </p:sp>
      <p:pic>
        <p:nvPicPr>
          <p:cNvPr id="9" name="Picture 4" descr="http://origin-ars.els-cdn.com/content/image/1-s2.0-S0376042106000467-gr5.jpg"/>
          <p:cNvPicPr>
            <a:picLocks noChangeAspect="1" noChangeArrowheads="1"/>
          </p:cNvPicPr>
          <p:nvPr/>
        </p:nvPicPr>
        <p:blipFill>
          <a:blip r:embed="rId4">
            <a:extLst>
              <a:ext uri="{28A0092B-C50C-407E-A947-70E740481C1C}">
                <a14:useLocalDpi xmlns:a14="http://schemas.microsoft.com/office/drawing/2010/main" val="0"/>
              </a:ext>
            </a:extLst>
          </a:blip>
          <a:srcRect r="50000"/>
          <a:stretch>
            <a:fillRect/>
          </a:stretch>
        </p:blipFill>
        <p:spPr bwMode="auto">
          <a:xfrm>
            <a:off x="6629400" y="3983834"/>
            <a:ext cx="1881611" cy="2436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278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Performance Prediction</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55</a:t>
            </a:fld>
            <a:endParaRPr lang="en-US"/>
          </a:p>
        </p:txBody>
      </p:sp>
      <p:sp>
        <p:nvSpPr>
          <p:cNvPr id="5" name="Content Placeholder 1"/>
          <p:cNvSpPr txBox="1">
            <a:spLocks/>
          </p:cNvSpPr>
          <p:nvPr/>
        </p:nvSpPr>
        <p:spPr>
          <a:xfrm>
            <a:off x="457200" y="1676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Ideal Power Consumed by Rotor</a:t>
            </a:r>
          </a:p>
        </p:txBody>
      </p:sp>
      <p:graphicFrame>
        <p:nvGraphicFramePr>
          <p:cNvPr id="6" name="Object 3"/>
          <p:cNvGraphicFramePr>
            <a:graphicFrameLocks noChangeAspect="1"/>
          </p:cNvGraphicFramePr>
          <p:nvPr>
            <p:extLst>
              <p:ext uri="{D42A27DB-BD31-4B8C-83A1-F6EECF244321}">
                <p14:modId xmlns:p14="http://schemas.microsoft.com/office/powerpoint/2010/main" val="1457135988"/>
              </p:ext>
            </p:extLst>
          </p:nvPr>
        </p:nvGraphicFramePr>
        <p:xfrm>
          <a:off x="1219200" y="2514600"/>
          <a:ext cx="4364182" cy="3200400"/>
        </p:xfrm>
        <a:graphic>
          <a:graphicData uri="http://schemas.openxmlformats.org/presentationml/2006/ole">
            <mc:AlternateContent xmlns:mc="http://schemas.openxmlformats.org/markup-compatibility/2006">
              <mc:Choice xmlns:v="urn:schemas-microsoft-com:vml" Requires="v">
                <p:oleObj name="Equation" r:id="rId3" imgW="2286000" imgH="1676400" progId="Equation.3">
                  <p:embed/>
                </p:oleObj>
              </mc:Choice>
              <mc:Fallback>
                <p:oleObj name="Equation" r:id="rId3" imgW="2286000" imgH="167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14600"/>
                        <a:ext cx="4364182" cy="3200400"/>
                      </a:xfrm>
                      <a:prstGeom prst="rect">
                        <a:avLst/>
                      </a:prstGeom>
                      <a:noFill/>
                      <a:ln>
                        <a:noFill/>
                      </a:ln>
                      <a:effectLst/>
                    </p:spPr>
                  </p:pic>
                </p:oleObj>
              </mc:Fallback>
            </mc:AlternateContent>
          </a:graphicData>
        </a:graphic>
      </p:graphicFrame>
      <p:sp>
        <p:nvSpPr>
          <p:cNvPr id="7" name="TextBox 5"/>
          <p:cNvSpPr txBox="1">
            <a:spLocks noChangeArrowheads="1"/>
          </p:cNvSpPr>
          <p:nvPr/>
        </p:nvSpPr>
        <p:spPr bwMode="auto">
          <a:xfrm>
            <a:off x="6142037" y="5013325"/>
            <a:ext cx="2259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1600" i="1">
                <a:latin typeface="Arial" panose="020B0604020202020204" pitchFamily="34" charset="0"/>
              </a:rPr>
              <a:t>ρ</a:t>
            </a:r>
            <a:r>
              <a:rPr lang="en-US" altLang="en-US" sz="1600">
                <a:latin typeface="Arial" panose="020B0604020202020204" pitchFamily="34" charset="0"/>
              </a:rPr>
              <a:t> = Density of Air</a:t>
            </a:r>
          </a:p>
          <a:p>
            <a:pPr eaLnBrk="1" hangingPunct="1">
              <a:spcBef>
                <a:spcPct val="0"/>
              </a:spcBef>
              <a:buFontTx/>
              <a:buNone/>
            </a:pPr>
            <a:r>
              <a:rPr lang="en-US" altLang="en-US" sz="1600">
                <a:latin typeface="Arial" panose="020B0604020202020204" pitchFamily="34" charset="0"/>
              </a:rPr>
              <a:t>A = Area of Rotor Disk</a:t>
            </a:r>
          </a:p>
        </p:txBody>
      </p:sp>
      <p:pic>
        <p:nvPicPr>
          <p:cNvPr id="8" name="Picture 11" descr="http://rotored.arc.nasa.gov/images/20HeliClick.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565400"/>
            <a:ext cx="2381250" cy="178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727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a:bodyPr>
          <a:lstStyle/>
          <a:p>
            <a:pPr marL="0" indent="0" algn="ctr">
              <a:buNone/>
            </a:pPr>
            <a:r>
              <a:rPr lang="en-US" altLang="en-US" b="1" dirty="0"/>
              <a:t>Performance Prediction</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56</a:t>
            </a:fld>
            <a:endParaRPr lang="en-US"/>
          </a:p>
        </p:txBody>
      </p:sp>
      <p:sp>
        <p:nvSpPr>
          <p:cNvPr id="5" name="Content Placeholder 1"/>
          <p:cNvSpPr txBox="1">
            <a:spLocks/>
          </p:cNvSpPr>
          <p:nvPr/>
        </p:nvSpPr>
        <p:spPr>
          <a:xfrm>
            <a:off x="457200" y="18748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Ideal Power Consumed by Rotor</a:t>
            </a:r>
          </a:p>
        </p:txBody>
      </p:sp>
      <p:sp>
        <p:nvSpPr>
          <p:cNvPr id="6" name="Text Box 4"/>
          <p:cNvSpPr txBox="1">
            <a:spLocks noChangeArrowheads="1"/>
          </p:cNvSpPr>
          <p:nvPr/>
        </p:nvSpPr>
        <p:spPr bwMode="auto">
          <a:xfrm>
            <a:off x="1600200" y="3581400"/>
            <a:ext cx="31623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In hover, Ideal Power </a:t>
            </a:r>
          </a:p>
        </p:txBody>
      </p:sp>
      <p:graphicFrame>
        <p:nvGraphicFramePr>
          <p:cNvPr id="7" name="Object 4"/>
          <p:cNvGraphicFramePr>
            <a:graphicFrameLocks noChangeAspect="1"/>
          </p:cNvGraphicFramePr>
          <p:nvPr>
            <p:extLst>
              <p:ext uri="{D42A27DB-BD31-4B8C-83A1-F6EECF244321}">
                <p14:modId xmlns:p14="http://schemas.microsoft.com/office/powerpoint/2010/main" val="395214389"/>
              </p:ext>
            </p:extLst>
          </p:nvPr>
        </p:nvGraphicFramePr>
        <p:xfrm>
          <a:off x="4648200" y="3200400"/>
          <a:ext cx="1709558" cy="1216025"/>
        </p:xfrm>
        <a:graphic>
          <a:graphicData uri="http://schemas.openxmlformats.org/presentationml/2006/ole">
            <mc:AlternateContent xmlns:mc="http://schemas.openxmlformats.org/markup-compatibility/2006">
              <mc:Choice xmlns:v="urn:schemas-microsoft-com:vml" Requires="v">
                <p:oleObj name="Equation" r:id="rId2" imgW="660113" imgH="469696" progId="Equation.3">
                  <p:embed/>
                </p:oleObj>
              </mc:Choice>
              <mc:Fallback>
                <p:oleObj name="Equation" r:id="rId2" imgW="660113" imgH="46969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1709558" cy="1216025"/>
                      </a:xfrm>
                      <a:prstGeom prst="rect">
                        <a:avLst/>
                      </a:prstGeom>
                      <a:noFill/>
                      <a:ln>
                        <a:noFill/>
                      </a:ln>
                      <a:effectLst/>
                    </p:spPr>
                  </p:pic>
                </p:oleObj>
              </mc:Fallback>
            </mc:AlternateContent>
          </a:graphicData>
        </a:graphic>
      </p:graphicFrame>
      <p:sp>
        <p:nvSpPr>
          <p:cNvPr id="8" name="TextBox 5"/>
          <p:cNvSpPr txBox="1">
            <a:spLocks noChangeArrowheads="1"/>
          </p:cNvSpPr>
          <p:nvPr/>
        </p:nvSpPr>
        <p:spPr bwMode="auto">
          <a:xfrm>
            <a:off x="2286000" y="4883150"/>
            <a:ext cx="3733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Arial" panose="020B0604020202020204" pitchFamily="34" charset="0"/>
              </a:rPr>
              <a:t>In Hover T = W</a:t>
            </a:r>
          </a:p>
        </p:txBody>
      </p:sp>
      <p:pic>
        <p:nvPicPr>
          <p:cNvPr id="9" name="Picture 10" descr="http://defense-update.com/images_new/A16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371600"/>
            <a:ext cx="2185988" cy="12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631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b="1" dirty="0"/>
              <a:t>Figure of Merit</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57</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Figure of merit is defined as the ratio of ideal power for a rotor in hover obtained from momentum theory and the actual power consumed by the rotor.</a:t>
            </a:r>
          </a:p>
          <a:p>
            <a:r>
              <a:rPr lang="en-US" altLang="en-US" sz="2000" dirty="0"/>
              <a:t>For most rotors, it is between 0.7 and 0.8.</a:t>
            </a:r>
          </a:p>
          <a:p>
            <a:endParaRPr lang="en-US" altLang="en-US" sz="2000" dirty="0"/>
          </a:p>
        </p:txBody>
      </p:sp>
      <p:graphicFrame>
        <p:nvGraphicFramePr>
          <p:cNvPr id="6" name="Object 3"/>
          <p:cNvGraphicFramePr>
            <a:graphicFrameLocks noChangeAspect="1"/>
          </p:cNvGraphicFramePr>
          <p:nvPr>
            <p:extLst>
              <p:ext uri="{D42A27DB-BD31-4B8C-83A1-F6EECF244321}">
                <p14:modId xmlns:p14="http://schemas.microsoft.com/office/powerpoint/2010/main" val="1280790451"/>
              </p:ext>
            </p:extLst>
          </p:nvPr>
        </p:nvGraphicFramePr>
        <p:xfrm>
          <a:off x="2590800" y="4191000"/>
          <a:ext cx="4038600" cy="850900"/>
        </p:xfrm>
        <a:graphic>
          <a:graphicData uri="http://schemas.openxmlformats.org/presentationml/2006/ole">
            <mc:AlternateContent xmlns:mc="http://schemas.openxmlformats.org/markup-compatibility/2006">
              <mc:Choice xmlns:v="urn:schemas-microsoft-com:vml" Requires="v">
                <p:oleObj name="Equation" r:id="rId2" imgW="1866090" imgH="393529" progId="Equation.3">
                  <p:embed/>
                </p:oleObj>
              </mc:Choice>
              <mc:Fallback>
                <p:oleObj name="Equation" r:id="rId2" imgW="1866090" imgH="39352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191000"/>
                        <a:ext cx="4038600" cy="850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8" descr="http://images4.wikia.nocookie.net/__cb20111216010216/battlefield/images/8/89/800px-MQ-8B_Fire_Scout.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800600"/>
            <a:ext cx="1728788"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607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b="1" dirty="0"/>
              <a:t>Sample Calculations</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58</a:t>
            </a:fld>
            <a:endParaRPr lang="en-US"/>
          </a:p>
        </p:txBody>
      </p:sp>
      <p:sp>
        <p:nvSpPr>
          <p:cNvPr id="5" name="Content Placeholder 1"/>
          <p:cNvSpPr txBox="1">
            <a:spLocks/>
          </p:cNvSpPr>
          <p:nvPr/>
        </p:nvSpPr>
        <p:spPr>
          <a:xfrm>
            <a:off x="458492" y="2684436"/>
            <a:ext cx="82296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400" dirty="0"/>
              <a:t>How to calculate power consumption</a:t>
            </a:r>
          </a:p>
          <a:p>
            <a:pPr marL="0" indent="0">
              <a:buFont typeface="Arial" charset="0"/>
              <a:buNone/>
              <a:defRPr/>
            </a:pPr>
            <a:endParaRPr lang="en-US" sz="2400" dirty="0"/>
          </a:p>
          <a:p>
            <a:pPr marL="0" indent="0" algn="ctr">
              <a:buFont typeface="Arial" charset="0"/>
              <a:buNone/>
              <a:defRPr/>
            </a:pPr>
            <a:r>
              <a:rPr lang="en-US" sz="2400" b="1" u="sng" dirty="0"/>
              <a:t>Example Problem</a:t>
            </a:r>
          </a:p>
          <a:p>
            <a:pPr>
              <a:buFont typeface="Arial" charset="0"/>
              <a:buChar char="•"/>
              <a:defRPr/>
            </a:pPr>
            <a:r>
              <a:rPr lang="en-US" sz="2400" dirty="0"/>
              <a:t>A side-by-side rotor aircraft has a gross weight of 60,500 lb. (27500 kg).</a:t>
            </a:r>
          </a:p>
          <a:p>
            <a:pPr>
              <a:buFont typeface="Arial" charset="0"/>
              <a:buChar char="•"/>
              <a:defRPr/>
            </a:pPr>
            <a:r>
              <a:rPr lang="en-US" sz="2400" dirty="0"/>
              <a:t>The rotor diameter is 38 feet (11.58 m).</a:t>
            </a:r>
          </a:p>
          <a:p>
            <a:pPr>
              <a:buFont typeface="Arial" charset="0"/>
              <a:buChar char="•"/>
              <a:defRPr/>
            </a:pPr>
            <a:r>
              <a:rPr lang="en-US" sz="2400" dirty="0"/>
              <a:t>Assume FM=0.75, Transmission losses=5%</a:t>
            </a:r>
          </a:p>
          <a:p>
            <a:pPr>
              <a:buFont typeface="Arial" charset="0"/>
              <a:buChar char="•"/>
              <a:defRPr/>
            </a:pPr>
            <a:r>
              <a:rPr lang="en-US" sz="2400" dirty="0"/>
              <a:t>Compute power needed to hover at sea level on a hot day.</a:t>
            </a:r>
          </a:p>
          <a:p>
            <a:pPr>
              <a:buFont typeface="Arial" charset="0"/>
              <a:buChar char="•"/>
              <a:defRPr/>
            </a:pPr>
            <a:endParaRPr lang="en-US" sz="2400" dirty="0"/>
          </a:p>
        </p:txBody>
      </p:sp>
      <p:pic>
        <p:nvPicPr>
          <p:cNvPr id="6" name="Picture 2" descr="http://www.rotomotion.com/imgs/r_img_content_ma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988" y="1295400"/>
            <a:ext cx="2513012"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853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CAAB45-60AC-48CE-8F9E-28139772CED5}" type="slidenum">
              <a:rPr lang="en-US" smtClean="0"/>
              <a:t>59</a:t>
            </a:fld>
            <a:endParaRPr lang="en-US"/>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2041887677"/>
              </p:ext>
            </p:extLst>
          </p:nvPr>
        </p:nvGraphicFramePr>
        <p:xfrm>
          <a:off x="1066800" y="1076226"/>
          <a:ext cx="4852249" cy="5426075"/>
        </p:xfrm>
        <a:graphic>
          <a:graphicData uri="http://schemas.openxmlformats.org/presentationml/2006/ole">
            <mc:AlternateContent xmlns:mc="http://schemas.openxmlformats.org/markup-compatibility/2006">
              <mc:Choice xmlns:v="urn:schemas-microsoft-com:vml" Requires="v">
                <p:oleObj name="Equation" r:id="rId2" imgW="3111500" imgH="3479800" progId="Equation.DSMT4">
                  <p:embed/>
                </p:oleObj>
              </mc:Choice>
              <mc:Fallback>
                <p:oleObj name="Equation" r:id="rId2" imgW="3111500" imgH="3479800" progId="Equation.DSMT4">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76226"/>
                        <a:ext cx="4852249" cy="5426075"/>
                      </a:xfrm>
                      <a:prstGeom prst="rect">
                        <a:avLst/>
                      </a:prstGeom>
                      <a:noFill/>
                      <a:ln>
                        <a:noFill/>
                      </a:ln>
                    </p:spPr>
                  </p:pic>
                </p:oleObj>
              </mc:Fallback>
            </mc:AlternateContent>
          </a:graphicData>
        </a:graphic>
      </p:graphicFrame>
      <p:pic>
        <p:nvPicPr>
          <p:cNvPr id="6" name="Picture 8" descr="http://www.defense.gov/transformation/images/photos/2006-11/Hi-rez/061114-F-8757F-10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447800"/>
            <a:ext cx="2617788"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339714" y="4370144"/>
            <a:ext cx="1156086" cy="491581"/>
          </a:xfrm>
          <a:prstGeom prst="rect">
            <a:avLst/>
          </a:prstGeom>
          <a:noFill/>
        </p:spPr>
        <p:txBody>
          <a:bodyPr wrap="none" rtlCol="0">
            <a:spAutoFit/>
          </a:bodyPr>
          <a:lstStyle/>
          <a:p>
            <a:r>
              <a:rPr lang="en-US" dirty="0"/>
              <a:t>(3070 kW)</a:t>
            </a:r>
          </a:p>
        </p:txBody>
      </p:sp>
      <p:sp>
        <p:nvSpPr>
          <p:cNvPr id="7" name="TextBox 6"/>
          <p:cNvSpPr txBox="1"/>
          <p:nvPr/>
        </p:nvSpPr>
        <p:spPr>
          <a:xfrm>
            <a:off x="3657600" y="5089235"/>
            <a:ext cx="1156086" cy="446892"/>
          </a:xfrm>
          <a:prstGeom prst="rect">
            <a:avLst/>
          </a:prstGeom>
          <a:noFill/>
        </p:spPr>
        <p:txBody>
          <a:bodyPr wrap="none" rtlCol="0">
            <a:spAutoFit/>
          </a:bodyPr>
          <a:lstStyle/>
          <a:p>
            <a:r>
              <a:rPr lang="en-US" dirty="0"/>
              <a:t>(4090 kW)</a:t>
            </a:r>
          </a:p>
        </p:txBody>
      </p:sp>
      <p:sp>
        <p:nvSpPr>
          <p:cNvPr id="8" name="TextBox 7"/>
          <p:cNvSpPr txBox="1"/>
          <p:nvPr/>
        </p:nvSpPr>
        <p:spPr>
          <a:xfrm>
            <a:off x="5975157" y="5421868"/>
            <a:ext cx="1156086" cy="369332"/>
          </a:xfrm>
          <a:prstGeom prst="rect">
            <a:avLst/>
          </a:prstGeom>
          <a:noFill/>
        </p:spPr>
        <p:txBody>
          <a:bodyPr wrap="none" rtlCol="0">
            <a:spAutoFit/>
          </a:bodyPr>
          <a:lstStyle/>
          <a:p>
            <a:r>
              <a:rPr lang="en-US" dirty="0"/>
              <a:t>(8190 kW)</a:t>
            </a:r>
          </a:p>
        </p:txBody>
      </p:sp>
      <p:sp>
        <p:nvSpPr>
          <p:cNvPr id="9" name="TextBox 8"/>
          <p:cNvSpPr txBox="1"/>
          <p:nvPr/>
        </p:nvSpPr>
        <p:spPr>
          <a:xfrm>
            <a:off x="5975157" y="6171684"/>
            <a:ext cx="1156086" cy="369332"/>
          </a:xfrm>
          <a:prstGeom prst="rect">
            <a:avLst/>
          </a:prstGeom>
          <a:noFill/>
        </p:spPr>
        <p:txBody>
          <a:bodyPr wrap="none" rtlCol="0">
            <a:spAutoFit/>
          </a:bodyPr>
          <a:lstStyle/>
          <a:p>
            <a:r>
              <a:rPr lang="en-US" dirty="0"/>
              <a:t>(8600 kW)</a:t>
            </a:r>
          </a:p>
        </p:txBody>
      </p:sp>
    </p:spTree>
    <p:extLst>
      <p:ext uri="{BB962C8B-B14F-4D97-AF65-F5344CB8AC3E}">
        <p14:creationId xmlns:p14="http://schemas.microsoft.com/office/powerpoint/2010/main" val="269597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1.20.JPG"/>
          <p:cNvPicPr>
            <a:picLocks noChangeAspect="1"/>
          </p:cNvPicPr>
          <p:nvPr/>
        </p:nvPicPr>
        <p:blipFill>
          <a:blip r:embed="rId3">
            <a:extLst>
              <a:ext uri="{28A0092B-C50C-407E-A947-70E740481C1C}">
                <a14:useLocalDpi xmlns:a14="http://schemas.microsoft.com/office/drawing/2010/main" val="0"/>
              </a:ext>
            </a:extLst>
          </a:blip>
          <a:srcRect l="-314" r="38008"/>
          <a:stretch>
            <a:fillRect/>
          </a:stretch>
        </p:blipFill>
        <p:spPr bwMode="auto">
          <a:xfrm>
            <a:off x="-24593550" y="-60325"/>
            <a:ext cx="34786888" cy="707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6083" name="Group 33"/>
          <p:cNvGrpSpPr>
            <a:grpSpLocks/>
          </p:cNvGrpSpPr>
          <p:nvPr/>
        </p:nvGrpSpPr>
        <p:grpSpPr bwMode="auto">
          <a:xfrm>
            <a:off x="2235200" y="2241550"/>
            <a:ext cx="4194175" cy="2598738"/>
            <a:chOff x="3476610" y="600048"/>
            <a:chExt cx="4194985" cy="1949793"/>
          </a:xfrm>
        </p:grpSpPr>
        <p:pic>
          <p:nvPicPr>
            <p:cNvPr id="29" name="Picture 28" descr="1-21profile.gif"/>
            <p:cNvPicPr>
              <a:picLocks noChangeAspect="1"/>
            </p:cNvPicPr>
            <p:nvPr/>
          </p:nvPicPr>
          <p:blipFill>
            <a:blip r:embed="rId4"/>
            <a:stretch>
              <a:fillRect/>
            </a:stretch>
          </p:blipFill>
          <p:spPr>
            <a:xfrm>
              <a:off x="3476610" y="600048"/>
              <a:ext cx="4178129" cy="1949793"/>
            </a:xfrm>
            <a:prstGeom prst="rect">
              <a:avLst/>
            </a:prstGeom>
            <a:effectLst>
              <a:softEdge rad="31750"/>
            </a:effectLst>
          </p:spPr>
        </p:pic>
        <p:pic>
          <p:nvPicPr>
            <p:cNvPr id="33" name="Picture 32" descr="1-21profile.gif"/>
            <p:cNvPicPr>
              <a:picLocks noChangeAspect="1"/>
            </p:cNvPicPr>
            <p:nvPr/>
          </p:nvPicPr>
          <p:blipFill>
            <a:blip r:embed="rId4"/>
            <a:srcRect l="9210"/>
            <a:stretch>
              <a:fillRect/>
            </a:stretch>
          </p:blipFill>
          <p:spPr>
            <a:xfrm>
              <a:off x="3878253" y="600048"/>
              <a:ext cx="3793342" cy="1949793"/>
            </a:xfrm>
            <a:prstGeom prst="rect">
              <a:avLst/>
            </a:prstGeom>
            <a:effectLst>
              <a:softEdge rad="31750"/>
            </a:effectLst>
          </p:spPr>
        </p:pic>
      </p:grpSp>
      <p:sp>
        <p:nvSpPr>
          <p:cNvPr id="20" name="Up Arrow 19"/>
          <p:cNvSpPr/>
          <p:nvPr/>
        </p:nvSpPr>
        <p:spPr>
          <a:xfrm rot="10800000">
            <a:off x="3695689" y="4402680"/>
            <a:ext cx="465542" cy="584208"/>
          </a:xfrm>
          <a:prstGeom prst="upArrow">
            <a:avLst/>
          </a:prstGeom>
          <a:solidFill>
            <a:srgbClr val="FFC000"/>
          </a:solidFill>
          <a:ln>
            <a:noFill/>
          </a:ln>
          <a:effectLst>
            <a:outerShdw blurRad="50800" dist="38100" dir="2700000" algn="tl" rotWithShape="0">
              <a:prstClr val="black">
                <a:alpha val="78000"/>
              </a:prstClr>
            </a:outerShdw>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2162143" y="1432957"/>
            <a:ext cx="4125969" cy="646331"/>
          </a:xfrm>
          <a:prstGeom prst="rect">
            <a:avLst/>
          </a:prstGeom>
          <a:noFill/>
          <a:ln>
            <a:noFill/>
          </a:ln>
          <a:effectLst>
            <a:outerShdw blurRad="50800" dist="38100" dir="2700000" algn="tl" rotWithShape="0">
              <a:prstClr val="black">
                <a:alpha val="40000"/>
              </a:prstClr>
            </a:outerShdw>
          </a:effectLst>
          <a:scene3d>
            <a:camera prst="orthographicFront"/>
            <a:lightRig rig="soft" dir="t">
              <a:rot lat="0" lon="0" rev="10800000"/>
            </a:lightRig>
          </a:scene3d>
          <a:sp3d prstMaterial="metal"/>
        </p:spPr>
        <p:txBody>
          <a:bodyPr>
            <a:spAutoFit/>
            <a:sp3d>
              <a:bevelT w="27940" h="12700"/>
              <a:contourClr>
                <a:srgbClr val="DDDDDD"/>
              </a:contourClr>
            </a:sp3d>
          </a:bodyPr>
          <a:lstStyle/>
          <a:p>
            <a:pPr algn="ctr">
              <a:defRPr/>
            </a:pPr>
            <a:r>
              <a:rPr lang="en-US" sz="3600" b="1" spc="150" dirty="0">
                <a:ln w="11430"/>
                <a:solidFill>
                  <a:srgbClr val="FFC000"/>
                </a:solidFill>
                <a:effectLst>
                  <a:outerShdw blurRad="25400" algn="tl" rotWithShape="0">
                    <a:srgbClr val="000000">
                      <a:alpha val="43000"/>
                    </a:srgbClr>
                  </a:outerShdw>
                </a:effectLst>
                <a:latin typeface="Franklin Gothic Medium" pitchFamily="34" charset="0"/>
              </a:rPr>
              <a:t>Lift = Weight</a:t>
            </a:r>
          </a:p>
        </p:txBody>
      </p:sp>
      <p:sp>
        <p:nvSpPr>
          <p:cNvPr id="22" name="Up Arrow 21"/>
          <p:cNvSpPr/>
          <p:nvPr/>
        </p:nvSpPr>
        <p:spPr>
          <a:xfrm>
            <a:off x="3695688" y="2357952"/>
            <a:ext cx="465542" cy="584208"/>
          </a:xfrm>
          <a:prstGeom prst="upArrow">
            <a:avLst/>
          </a:prstGeom>
          <a:solidFill>
            <a:srgbClr val="FFC000"/>
          </a:solidFill>
          <a:ln>
            <a:noFill/>
          </a:ln>
          <a:effectLst>
            <a:outerShdw blurRad="50800" dist="38100" dir="2700000" algn="tl" rotWithShape="0">
              <a:prstClr val="black">
                <a:alpha val="78000"/>
              </a:prstClr>
            </a:outerShdw>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833525" y="5345016"/>
            <a:ext cx="4892743" cy="461665"/>
          </a:xfrm>
          <a:prstGeom prst="rect">
            <a:avLst/>
          </a:prstGeom>
          <a:noFill/>
          <a:ln>
            <a:noFill/>
          </a:ln>
          <a:effectLst>
            <a:outerShdw blurRad="50800" dist="38100" dir="2700000" algn="tl" rotWithShape="0">
              <a:prstClr val="black">
                <a:alpha val="40000"/>
              </a:prstClr>
            </a:outerShdw>
          </a:effectLst>
          <a:scene3d>
            <a:camera prst="orthographicFront"/>
            <a:lightRig rig="soft" dir="t">
              <a:rot lat="0" lon="0" rev="10800000"/>
            </a:lightRig>
          </a:scene3d>
          <a:sp3d prstMaterial="metal"/>
        </p:spPr>
        <p:txBody>
          <a:bodyPr>
            <a:spAutoFit/>
            <a:sp3d>
              <a:bevelT w="27940" h="12700"/>
              <a:contourClr>
                <a:srgbClr val="DDDDDD"/>
              </a:contourClr>
            </a:sp3d>
          </a:bodyPr>
          <a:lstStyle/>
          <a:p>
            <a:pPr algn="ctr">
              <a:defRPr/>
            </a:pPr>
            <a:r>
              <a:rPr lang="en-US" sz="2400" b="1" spc="150" dirty="0">
                <a:ln w="11430"/>
                <a:solidFill>
                  <a:srgbClr val="FFC000"/>
                </a:solidFill>
                <a:effectLst>
                  <a:outerShdw blurRad="25400" algn="tl" rotWithShape="0">
                    <a:srgbClr val="000000">
                      <a:alpha val="43000"/>
                    </a:srgbClr>
                  </a:outerShdw>
                </a:effectLst>
                <a:latin typeface="Franklin Gothic Medium" pitchFamily="34" charset="0"/>
              </a:rPr>
              <a:t>In un-accelerated flight</a:t>
            </a:r>
          </a:p>
        </p:txBody>
      </p:sp>
      <p:sp>
        <p:nvSpPr>
          <p:cNvPr id="46092" name="TextBox 23"/>
          <p:cNvSpPr txBox="1">
            <a:spLocks noChangeArrowheads="1"/>
          </p:cNvSpPr>
          <p:nvPr/>
        </p:nvSpPr>
        <p:spPr bwMode="auto">
          <a:xfrm>
            <a:off x="0" y="6496050"/>
            <a:ext cx="6286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792F76F-9EE0-4FFC-8ED3-EE8FA53ED5B3}" type="slidenum">
              <a:rPr lang="en-US" altLang="en-US" sz="1000">
                <a:solidFill>
                  <a:srgbClr val="A6A6A6"/>
                </a:solidFill>
                <a:latin typeface="Arial" panose="020B0604020202020204" pitchFamily="34" charset="0"/>
                <a:ea typeface="ＭＳ Ｐゴシック" panose="020B0600070205080204" pitchFamily="34" charset="-128"/>
              </a:rPr>
              <a:pPr algn="ctr" eaLnBrk="1" hangingPunct="1">
                <a:spcBef>
                  <a:spcPct val="0"/>
                </a:spcBef>
                <a:buFontTx/>
                <a:buNone/>
              </a:pPr>
              <a:t>6</a:t>
            </a:fld>
            <a:endParaRPr lang="en-US" altLang="en-US" sz="1000">
              <a:solidFill>
                <a:srgbClr val="A6A6A6"/>
              </a:solidFill>
              <a:latin typeface="Arial" panose="020B0604020202020204" pitchFamily="34" charset="0"/>
              <a:ea typeface="ＭＳ Ｐゴシック" panose="020B0600070205080204" pitchFamily="34" charset="-128"/>
            </a:endParaRPr>
          </a:p>
        </p:txBody>
      </p:sp>
      <p:sp>
        <p:nvSpPr>
          <p:cNvPr id="17" name="Rectangle 16"/>
          <p:cNvSpPr/>
          <p:nvPr/>
        </p:nvSpPr>
        <p:spPr>
          <a:xfrm>
            <a:off x="957263" y="0"/>
            <a:ext cx="1825625" cy="1042988"/>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957213" y="459276"/>
            <a:ext cx="1825650"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prstMaterial="dkEdge"/>
        </p:spPr>
        <p:txBody>
          <a:bodyPr tIns="0" bIns="0">
            <a:spAutoFit/>
            <a:sp3d extrusionH="57150" contourW="6350" prstMaterial="metal">
              <a:bevelT w="38100" h="38100"/>
              <a:contourClr>
                <a:schemeClr val="accent1">
                  <a:tint val="100000"/>
                  <a:shade val="100000"/>
                  <a:hueMod val="100000"/>
                  <a:satMod val="100000"/>
                </a:schemeClr>
              </a:contourClr>
            </a:sp3d>
          </a:bodyPr>
          <a:lstStyle/>
          <a:p>
            <a:pPr algn="ctr">
              <a:defRPr/>
            </a:pPr>
            <a:r>
              <a:rPr lang="en-US" sz="2400" b="1" i="1" dirty="0">
                <a:ln w="3175"/>
                <a:solidFill>
                  <a:schemeClr val="bg1">
                    <a:lumMod val="95000"/>
                  </a:schemeClr>
                </a:solidFill>
                <a:effectLst>
                  <a:outerShdw blurRad="38100" dist="38100" dir="2700000" algn="tl">
                    <a:srgbClr val="000000">
                      <a:alpha val="43137"/>
                    </a:srgbClr>
                  </a:outerShdw>
                  <a:reflection blurRad="6350" stA="55000" endA="300" endPos="45500" dir="5400000" sy="-100000" algn="bl" rotWithShape="0"/>
                </a:effectLst>
                <a:latin typeface="Franklin Gothic Medium" pitchFamily="34" charset="0"/>
              </a:rPr>
              <a:t>Four Forces</a:t>
            </a:r>
          </a:p>
        </p:txBody>
      </p:sp>
    </p:spTree>
    <p:extLst>
      <p:ext uri="{BB962C8B-B14F-4D97-AF65-F5344CB8AC3E}">
        <p14:creationId xmlns:p14="http://schemas.microsoft.com/office/powerpoint/2010/main" val="32249408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fill="hold" nodeType="withEffect">
                                  <p:stCondLst>
                                    <p:cond delay="0"/>
                                  </p:stCondLst>
                                  <p:childTnLst>
                                    <p:animMotion origin="layout" path="M -4.44444E-6 2.10167E-6 L 4.15017 2.10167E-6 " pathEditMode="relative" ptsTypes="AA">
                                      <p:cBhvr>
                                        <p:cTn id="6" dur="180000" fill="hold"/>
                                        <p:tgtEl>
                                          <p:spTgt spid="27"/>
                                        </p:tgtEl>
                                        <p:attrNameLst>
                                          <p:attrName>ppt_x</p:attrName>
                                          <p:attrName>ppt_y</p:attrName>
                                        </p:attrNameLst>
                                      </p:cBhvr>
                                    </p:animMotion>
                                  </p:childTnLst>
                                </p:cTn>
                              </p:par>
                              <p:par>
                                <p:cTn id="7" presetID="42" presetClass="path" presetSubtype="0" repeatCount="indefinite" accel="50000" decel="50000" fill="hold" nodeType="withEffect">
                                  <p:stCondLst>
                                    <p:cond delay="0"/>
                                  </p:stCondLst>
                                  <p:childTnLst>
                                    <p:animMotion origin="layout" path="M -1.66667E-6 3.31996E-6 L -1.66667E-6 0.05338 " pathEditMode="relative" rAng="0" ptsTypes="AA">
                                      <p:cBhvr>
                                        <p:cTn id="8" dur="1000" fill="hold"/>
                                        <p:tgtEl>
                                          <p:spTgt spid="20"/>
                                        </p:tgtEl>
                                        <p:attrNameLst>
                                          <p:attrName>ppt_x</p:attrName>
                                          <p:attrName>ppt_y</p:attrName>
                                        </p:attrNameLst>
                                      </p:cBhvr>
                                      <p:rCtr x="0" y="2700"/>
                                    </p:animMotion>
                                  </p:childTnLst>
                                </p:cTn>
                              </p:par>
                              <p:par>
                                <p:cTn id="9" presetID="64" presetClass="path" presetSubtype="0" repeatCount="indefinite" accel="50000" decel="50000" fill="hold" nodeType="withEffect">
                                  <p:stCondLst>
                                    <p:cond delay="0"/>
                                  </p:stCondLst>
                                  <p:childTnLst>
                                    <p:animMotion origin="layout" path="M 1.94444E-6 -3.25825E-6 L 1.94444E-6 -0.05584 " pathEditMode="relative" rAng="0" ptsTypes="AA">
                                      <p:cBhvr>
                                        <p:cTn id="10" dur="1000" fill="hold"/>
                                        <p:tgtEl>
                                          <p:spTgt spid="22"/>
                                        </p:tgtEl>
                                        <p:attrNameLst>
                                          <p:attrName>ppt_x</p:attrName>
                                          <p:attrName>ppt_y</p:attrName>
                                        </p:attrNameLst>
                                      </p:cBhvr>
                                      <p:rCtr x="0" y="-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b="1" dirty="0"/>
              <a:t>Forward Flight</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60</a:t>
            </a:fld>
            <a:endParaRPr lang="en-US"/>
          </a:p>
        </p:txBody>
      </p:sp>
      <p:pic>
        <p:nvPicPr>
          <p:cNvPr id="5" name="Picture 2" descr="http://www.security-technologynews.com/upload/image_files/suppliers/gallery/5782/surveillance-and-detection-systems/ss8-octo_5-multi-rotor-cra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288" y="3810000"/>
            <a:ext cx="2833687"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http://www.accessscience.com/loadBinary.aspx?aID=6151&amp;filename=311900FG0030.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5715000" cy="306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086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Power Calculations in Forward Flight</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61</a:t>
            </a:fld>
            <a:endParaRPr lang="en-US"/>
          </a:p>
        </p:txBody>
      </p:sp>
      <p:sp>
        <p:nvSpPr>
          <p:cNvPr id="5" name="Content Placeholder 1"/>
          <p:cNvSpPr txBox="1">
            <a:spLocks/>
          </p:cNvSpPr>
          <p:nvPr/>
        </p:nvSpPr>
        <p:spPr>
          <a:xfrm>
            <a:off x="457200" y="1676400"/>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sz="2400" b="1" dirty="0"/>
              <a:t>Total Power Required  </a:t>
            </a:r>
            <a:r>
              <a:rPr lang="en-US" altLang="en-US" sz="2400" dirty="0"/>
              <a:t>= 	</a:t>
            </a:r>
          </a:p>
          <a:p>
            <a:pPr marL="0" indent="0" algn="ctr">
              <a:buFont typeface="Arial" pitchFamily="34" charset="0"/>
              <a:buNone/>
            </a:pPr>
            <a:r>
              <a:rPr lang="en-US" altLang="en-US" sz="2400" b="1" dirty="0"/>
              <a:t>Induced Power </a:t>
            </a:r>
            <a:r>
              <a:rPr lang="en-US" altLang="en-US" sz="2400" dirty="0"/>
              <a:t>(Power required to generate lift) </a:t>
            </a:r>
          </a:p>
          <a:p>
            <a:pPr marL="0" indent="0" algn="ctr">
              <a:buFont typeface="Arial" pitchFamily="34" charset="0"/>
              <a:buNone/>
            </a:pPr>
            <a:r>
              <a:rPr lang="en-US" altLang="en-US" sz="2400" dirty="0"/>
              <a:t>+ </a:t>
            </a:r>
          </a:p>
          <a:p>
            <a:pPr marL="0" indent="0" algn="ctr">
              <a:buFont typeface="Arial" pitchFamily="34" charset="0"/>
              <a:buNone/>
            </a:pPr>
            <a:r>
              <a:rPr lang="en-US" altLang="en-US" sz="2400" b="1" dirty="0"/>
              <a:t>Parasite Power </a:t>
            </a:r>
            <a:r>
              <a:rPr lang="en-US" altLang="en-US" sz="2400" dirty="0"/>
              <a:t>(Power required to overcome fuselage drag)</a:t>
            </a:r>
          </a:p>
          <a:p>
            <a:pPr marL="0" indent="0" algn="ctr">
              <a:buFont typeface="Arial" pitchFamily="34" charset="0"/>
              <a:buNone/>
            </a:pPr>
            <a:r>
              <a:rPr lang="en-US" altLang="en-US" sz="2400" dirty="0"/>
              <a:t>+ </a:t>
            </a:r>
          </a:p>
          <a:p>
            <a:pPr marL="0" indent="0" algn="ctr">
              <a:buFont typeface="Arial" pitchFamily="34" charset="0"/>
              <a:buNone/>
            </a:pPr>
            <a:r>
              <a:rPr lang="en-US" altLang="en-US" sz="2400" b="1" dirty="0"/>
              <a:t>Profile Power </a:t>
            </a:r>
            <a:r>
              <a:rPr lang="en-US" altLang="en-US" sz="2400" dirty="0"/>
              <a:t>(Power required to overcome drag of rotor blades)</a:t>
            </a:r>
          </a:p>
        </p:txBody>
      </p:sp>
      <p:pic>
        <p:nvPicPr>
          <p:cNvPr id="6" name="Picture 4" descr="http://www.extremetech.com/wp-content/uploads/2012/12/helicop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46352"/>
            <a:ext cx="4395788" cy="2283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973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normAutofit/>
          </a:bodyPr>
          <a:lstStyle/>
          <a:p>
            <a:pPr marL="0" indent="0" algn="ctr">
              <a:buNone/>
            </a:pPr>
            <a:r>
              <a:rPr lang="en-US" altLang="en-US" b="1" dirty="0"/>
              <a:t>Power Calculations in Forward Flight</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62</a:t>
            </a:fld>
            <a:endParaRPr lang="en-US"/>
          </a:p>
        </p:txBody>
      </p:sp>
      <p:sp>
        <p:nvSpPr>
          <p:cNvPr id="5" name="Content Placeholder 1"/>
          <p:cNvSpPr txBox="1">
            <a:spLocks/>
          </p:cNvSpPr>
          <p:nvPr/>
        </p:nvSpPr>
        <p:spPr>
          <a:xfrm>
            <a:off x="457200" y="1741487"/>
            <a:ext cx="8229600" cy="3440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Induced Power = </a:t>
            </a:r>
          </a:p>
          <a:p>
            <a:endParaRPr lang="en-US" altLang="en-US" dirty="0"/>
          </a:p>
          <a:p>
            <a:r>
              <a:rPr lang="en-US" altLang="en-US" dirty="0"/>
              <a:t>Parasite Power = </a:t>
            </a:r>
          </a:p>
          <a:p>
            <a:endParaRPr lang="en-US" altLang="en-US" dirty="0"/>
          </a:p>
          <a:p>
            <a:r>
              <a:rPr lang="en-US" altLang="en-US" dirty="0"/>
              <a:t>Profile Power = </a:t>
            </a:r>
          </a:p>
        </p:txBody>
      </p:sp>
      <p:graphicFrame>
        <p:nvGraphicFramePr>
          <p:cNvPr id="6" name="Object 4"/>
          <p:cNvGraphicFramePr>
            <a:graphicFrameLocks noChangeAspect="1"/>
          </p:cNvGraphicFramePr>
          <p:nvPr>
            <p:extLst>
              <p:ext uri="{D42A27DB-BD31-4B8C-83A1-F6EECF244321}">
                <p14:modId xmlns:p14="http://schemas.microsoft.com/office/powerpoint/2010/main" val="3078547928"/>
              </p:ext>
            </p:extLst>
          </p:nvPr>
        </p:nvGraphicFramePr>
        <p:xfrm>
          <a:off x="3810000" y="2746375"/>
          <a:ext cx="4662487" cy="960438"/>
        </p:xfrm>
        <a:graphic>
          <a:graphicData uri="http://schemas.openxmlformats.org/presentationml/2006/ole">
            <mc:AlternateContent xmlns:mc="http://schemas.openxmlformats.org/markup-compatibility/2006">
              <mc:Choice xmlns:v="urn:schemas-microsoft-com:vml" Requires="v">
                <p:oleObj name="Equation" r:id="rId2" imgW="2095500" imgH="431800" progId="Equation.3">
                  <p:embed/>
                </p:oleObj>
              </mc:Choice>
              <mc:Fallback>
                <p:oleObj name="Equation" r:id="rId2" imgW="20955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746375"/>
                        <a:ext cx="4662487" cy="96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906167426"/>
              </p:ext>
            </p:extLst>
          </p:nvPr>
        </p:nvGraphicFramePr>
        <p:xfrm>
          <a:off x="3657600" y="3849688"/>
          <a:ext cx="3581400" cy="949325"/>
        </p:xfrm>
        <a:graphic>
          <a:graphicData uri="http://schemas.openxmlformats.org/presentationml/2006/ole">
            <mc:AlternateContent xmlns:mc="http://schemas.openxmlformats.org/markup-compatibility/2006">
              <mc:Choice xmlns:v="urn:schemas-microsoft-com:vml" Requires="v">
                <p:oleObj name="Equation" r:id="rId4" imgW="1485900" imgH="393700" progId="Equation.3">
                  <p:embed/>
                </p:oleObj>
              </mc:Choice>
              <mc:Fallback>
                <p:oleObj name="Equation" r:id="rId4" imgW="14859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849688"/>
                        <a:ext cx="3581400"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15464489"/>
              </p:ext>
            </p:extLst>
          </p:nvPr>
        </p:nvGraphicFramePr>
        <p:xfrm>
          <a:off x="3758243" y="1532731"/>
          <a:ext cx="1447800" cy="1004888"/>
        </p:xfrm>
        <a:graphic>
          <a:graphicData uri="http://schemas.openxmlformats.org/presentationml/2006/ole">
            <mc:AlternateContent xmlns:mc="http://schemas.openxmlformats.org/markup-compatibility/2006">
              <mc:Choice xmlns:v="urn:schemas-microsoft-com:vml" Requires="v">
                <p:oleObj name="Equation" r:id="rId6" imgW="622030" imgH="431613" progId="Equation.3">
                  <p:embed/>
                </p:oleObj>
              </mc:Choice>
              <mc:Fallback>
                <p:oleObj name="Equation" r:id="rId6" imgW="622030"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8243" y="1532731"/>
                        <a:ext cx="14478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1482955554"/>
              </p:ext>
            </p:extLst>
          </p:nvPr>
        </p:nvGraphicFramePr>
        <p:xfrm>
          <a:off x="1143000" y="5107686"/>
          <a:ext cx="3657600" cy="1464564"/>
        </p:xfrm>
        <a:graphic>
          <a:graphicData uri="http://schemas.openxmlformats.org/presentationml/2006/ole">
            <mc:AlternateContent xmlns:mc="http://schemas.openxmlformats.org/markup-compatibility/2006">
              <mc:Choice xmlns:v="urn:schemas-microsoft-com:vml" Requires="v">
                <p:oleObj name="Equation" r:id="rId8" imgW="2222500" imgH="889000" progId="Equation.3">
                  <p:embed/>
                </p:oleObj>
              </mc:Choice>
              <mc:Fallback>
                <p:oleObj name="Equation" r:id="rId8" imgW="2222500" imgH="889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5107686"/>
                        <a:ext cx="3657600" cy="1464564"/>
                      </a:xfrm>
                      <a:prstGeom prst="rect">
                        <a:avLst/>
                      </a:prstGeom>
                      <a:noFill/>
                      <a:ln>
                        <a:noFill/>
                      </a:ln>
                    </p:spPr>
                  </p:pic>
                </p:oleObj>
              </mc:Fallback>
            </mc:AlternateContent>
          </a:graphicData>
        </a:graphic>
      </p:graphicFrame>
      <p:graphicFrame>
        <p:nvGraphicFramePr>
          <p:cNvPr id="10" name="Object 13"/>
          <p:cNvGraphicFramePr>
            <a:graphicFrameLocks noChangeAspect="1"/>
          </p:cNvGraphicFramePr>
          <p:nvPr/>
        </p:nvGraphicFramePr>
        <p:xfrm>
          <a:off x="5213350" y="4995863"/>
          <a:ext cx="3613150" cy="1808162"/>
        </p:xfrm>
        <a:graphic>
          <a:graphicData uri="http://schemas.openxmlformats.org/presentationml/2006/ole">
            <mc:AlternateContent xmlns:mc="http://schemas.openxmlformats.org/markup-compatibility/2006">
              <mc:Choice xmlns:v="urn:schemas-microsoft-com:vml" Requires="v">
                <p:oleObj name="Equation" r:id="rId10" imgW="2108200" imgH="1054100" progId="Equation.3">
                  <p:embed/>
                </p:oleObj>
              </mc:Choice>
              <mc:Fallback>
                <p:oleObj name="Equation" r:id="rId10" imgW="2108200" imgH="1054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3350" y="4995863"/>
                        <a:ext cx="3613150" cy="180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21" descr="http://www.kirbyw.pwp.blueyonder.co.uk/Images/Quad/IMG_243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7088" y="1416843"/>
            <a:ext cx="1649412" cy="123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293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Power Calculations in Forward Flight</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63</a:t>
            </a:fld>
            <a:endParaRPr lang="en-US"/>
          </a:p>
        </p:txBody>
      </p:sp>
      <p:sp>
        <p:nvSpPr>
          <p:cNvPr id="5" name="Content Placeholder 1"/>
          <p:cNvSpPr txBox="1">
            <a:spLocks/>
          </p:cNvSpPr>
          <p:nvPr/>
        </p:nvSpPr>
        <p:spPr>
          <a:xfrm>
            <a:off x="457200" y="17224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t>Rotorcraft Power Curve</a:t>
            </a:r>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2209800"/>
            <a:ext cx="6200775"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774153" y="6414572"/>
            <a:ext cx="1595693" cy="369332"/>
          </a:xfrm>
          <a:prstGeom prst="rect">
            <a:avLst/>
          </a:prstGeom>
          <a:noFill/>
        </p:spPr>
        <p:txBody>
          <a:bodyPr wrap="none" rtlCol="0">
            <a:spAutoFit/>
          </a:bodyPr>
          <a:lstStyle/>
          <a:p>
            <a:r>
              <a:rPr lang="en-US" dirty="0"/>
              <a:t>Forward Speed</a:t>
            </a:r>
          </a:p>
        </p:txBody>
      </p:sp>
      <p:sp>
        <p:nvSpPr>
          <p:cNvPr id="7" name="TextBox 6"/>
          <p:cNvSpPr txBox="1"/>
          <p:nvPr/>
        </p:nvSpPr>
        <p:spPr>
          <a:xfrm>
            <a:off x="1471613" y="4267200"/>
            <a:ext cx="778226" cy="369332"/>
          </a:xfrm>
          <a:prstGeom prst="rect">
            <a:avLst/>
          </a:prstGeom>
          <a:noFill/>
        </p:spPr>
        <p:txBody>
          <a:bodyPr wrap="none" rtlCol="0">
            <a:spAutoFit/>
          </a:bodyPr>
          <a:lstStyle/>
          <a:p>
            <a:r>
              <a:rPr lang="en-US" dirty="0"/>
              <a:t>Power</a:t>
            </a:r>
          </a:p>
        </p:txBody>
      </p:sp>
    </p:spTree>
    <p:extLst>
      <p:ext uri="{BB962C8B-B14F-4D97-AF65-F5344CB8AC3E}">
        <p14:creationId xmlns:p14="http://schemas.microsoft.com/office/powerpoint/2010/main" val="3343115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Quadcopter Power Requirement</a:t>
            </a:r>
          </a:p>
          <a:p>
            <a:pPr marL="0" indent="0" algn="ctr">
              <a:buNone/>
            </a:pP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64</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6718B1-0B06-44FD-8587-5AA6964A3AC9}"/>
                  </a:ext>
                </a:extLst>
              </p:cNvPr>
              <p:cNvSpPr txBox="1"/>
              <p:nvPr/>
            </p:nvSpPr>
            <p:spPr>
              <a:xfrm>
                <a:off x="609600" y="2209800"/>
                <a:ext cx="52844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𝑃𝑎𝑦𝑙𝑜𝑎𝑑</m:t>
                      </m:r>
                      <m:r>
                        <a:rPr lang="en-US" sz="2400" b="0" i="1" smtClean="0">
                          <a:latin typeface="Cambria Math" panose="02040503050406030204" pitchFamily="18" charset="0"/>
                        </a:rPr>
                        <m:t> </m:t>
                      </m:r>
                      <m:r>
                        <a:rPr lang="en-US" sz="2400" b="0" i="1" smtClean="0">
                          <a:latin typeface="Cambria Math" panose="02040503050406030204" pitchFamily="18" charset="0"/>
                        </a:rPr>
                        <m:t>𝐶𝑎𝑝𝑎𝑐𝑖𝑡𝑦</m:t>
                      </m:r>
                      <m:r>
                        <a:rPr lang="en-US" sz="2400" b="0" i="1" smtClean="0">
                          <a:latin typeface="Cambria Math" panose="02040503050406030204" pitchFamily="18" charset="0"/>
                        </a:rPr>
                        <m:t> </m:t>
                      </m:r>
                      <m:r>
                        <a:rPr lang="en-US" sz="2400" b="0" i="1" smtClean="0">
                          <a:latin typeface="Cambria Math" panose="02040503050406030204" pitchFamily="18" charset="0"/>
                        </a:rPr>
                        <m:t>𝐹</m:t>
                      </m:r>
                      <m:r>
                        <a:rPr lang="en-US" sz="2400" i="1" smtClean="0">
                          <a:latin typeface="Cambria Math" panose="02040503050406030204" pitchFamily="18" charset="0"/>
                        </a:rPr>
                        <m:t>=</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𝐷</m:t>
                          </m:r>
                        </m:e>
                      </m:d>
                      <m:r>
                        <a:rPr lang="en-US" sz="2400" b="0" i="1" smtClean="0">
                          <a:latin typeface="Cambria Math" panose="02040503050406030204" pitchFamily="18" charset="0"/>
                        </a:rPr>
                        <m:t>−</m:t>
                      </m:r>
                      <m:r>
                        <a:rPr lang="en-US" sz="2400" b="0" i="1" smtClean="0">
                          <a:latin typeface="Cambria Math" panose="02040503050406030204" pitchFamily="18" charset="0"/>
                        </a:rPr>
                        <m:t>𝑊</m:t>
                      </m:r>
                    </m:oMath>
                  </m:oMathPara>
                </a14:m>
                <a:endParaRPr lang="en-US" sz="2400" dirty="0"/>
              </a:p>
            </p:txBody>
          </p:sp>
        </mc:Choice>
        <mc:Fallback xmlns="">
          <p:sp>
            <p:nvSpPr>
              <p:cNvPr id="8" name="TextBox 7">
                <a:extLst>
                  <a:ext uri="{FF2B5EF4-FFF2-40B4-BE49-F238E27FC236}">
                    <a16:creationId xmlns:a16="http://schemas.microsoft.com/office/drawing/2014/main" id="{8C6718B1-0B06-44FD-8587-5AA6964A3AC9}"/>
                  </a:ext>
                </a:extLst>
              </p:cNvPr>
              <p:cNvSpPr txBox="1">
                <a:spLocks noRot="1" noChangeAspect="1" noMove="1" noResize="1" noEditPoints="1" noAdjustHandles="1" noChangeArrowheads="1" noChangeShapeType="1" noTextEdit="1"/>
              </p:cNvSpPr>
              <p:nvPr/>
            </p:nvSpPr>
            <p:spPr>
              <a:xfrm>
                <a:off x="609600" y="2209800"/>
                <a:ext cx="5284460" cy="369332"/>
              </a:xfrm>
              <a:prstGeom prst="rect">
                <a:avLst/>
              </a:prstGeom>
              <a:blipFill>
                <a:blip r:embed="rId2"/>
                <a:stretch>
                  <a:fillRect l="-1499" r="-577" b="-350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59059D9-E232-4185-B3B6-71904329F012}"/>
              </a:ext>
            </a:extLst>
          </p:cNvPr>
          <p:cNvSpPr txBox="1"/>
          <p:nvPr/>
        </p:nvSpPr>
        <p:spPr>
          <a:xfrm>
            <a:off x="6251962" y="2209800"/>
            <a:ext cx="2724336" cy="1938992"/>
          </a:xfrm>
          <a:prstGeom prst="rect">
            <a:avLst/>
          </a:prstGeom>
          <a:noFill/>
        </p:spPr>
        <p:txBody>
          <a:bodyPr wrap="none" rtlCol="0">
            <a:spAutoFit/>
          </a:bodyPr>
          <a:lstStyle/>
          <a:p>
            <a:r>
              <a:rPr lang="en-US" sz="2400" dirty="0"/>
              <a:t>T = Motor Thrust</a:t>
            </a:r>
          </a:p>
          <a:p>
            <a:r>
              <a:rPr lang="en-US" sz="2400" dirty="0"/>
              <a:t>n = # of Motors</a:t>
            </a:r>
          </a:p>
          <a:p>
            <a:r>
              <a:rPr lang="en-US" sz="2400" dirty="0"/>
              <a:t>D = Hover Throttle</a:t>
            </a:r>
          </a:p>
          <a:p>
            <a:r>
              <a:rPr lang="en-US" sz="2400" dirty="0"/>
              <a:t>W = Aircraft Weight</a:t>
            </a:r>
          </a:p>
          <a:p>
            <a:r>
              <a:rPr lang="en-US" sz="2400" dirty="0"/>
              <a:t>F = Payload Capacity</a:t>
            </a:r>
          </a:p>
        </p:txBody>
      </p:sp>
      <p:sp>
        <p:nvSpPr>
          <p:cNvPr id="10" name="Rectangle 9">
            <a:extLst>
              <a:ext uri="{FF2B5EF4-FFF2-40B4-BE49-F238E27FC236}">
                <a16:creationId xmlns:a16="http://schemas.microsoft.com/office/drawing/2014/main" id="{5CF6CD24-F0C3-4908-9DC0-368337F1A5BE}"/>
              </a:ext>
            </a:extLst>
          </p:cNvPr>
          <p:cNvSpPr/>
          <p:nvPr/>
        </p:nvSpPr>
        <p:spPr>
          <a:xfrm>
            <a:off x="453325" y="5604988"/>
            <a:ext cx="8360044" cy="830997"/>
          </a:xfrm>
          <a:prstGeom prst="rect">
            <a:avLst/>
          </a:prstGeom>
        </p:spPr>
        <p:txBody>
          <a:bodyPr wrap="square">
            <a:spAutoFit/>
          </a:bodyPr>
          <a:lstStyle/>
          <a:p>
            <a:pPr algn="ctr"/>
            <a:r>
              <a:rPr lang="en-US" sz="2400" dirty="0">
                <a:solidFill>
                  <a:srgbClr val="FF0000"/>
                </a:solidFill>
              </a:rPr>
              <a:t>For an agile aircraft you generally you want it to hover at 50% throttle or lower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DA6305-2FFC-4783-8C4E-73D984AB6010}"/>
                  </a:ext>
                </a:extLst>
              </p:cNvPr>
              <p:cNvSpPr txBox="1"/>
              <p:nvPr/>
            </p:nvSpPr>
            <p:spPr>
              <a:xfrm>
                <a:off x="609600" y="3181957"/>
                <a:ext cx="3772892" cy="11751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𝑇h𝑟𝑢𝑠𝑡</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 </m:t>
                          </m:r>
                          <m:d>
                            <m:dPr>
                              <m:ctrlPr>
                                <a:rPr lang="en-US" sz="2400" i="1">
                                  <a:latin typeface="Cambria Math" panose="02040503050406030204" pitchFamily="18" charset="0"/>
                                </a:rPr>
                              </m:ctrlPr>
                            </m:d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𝐷</m:t>
                                      </m:r>
                                    </m:den>
                                  </m:f>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𝐹</m:t>
                                  </m:r>
                                  <m:r>
                                    <a:rPr lang="en-US" sz="2400" i="1">
                                      <a:latin typeface="Cambria Math" panose="02040503050406030204" pitchFamily="18" charset="0"/>
                                    </a:rPr>
                                    <m:t>+</m:t>
                                  </m:r>
                                  <m:r>
                                    <a:rPr lang="en-US" sz="2400" b="0" i="1" smtClean="0">
                                      <a:latin typeface="Cambria Math" panose="02040503050406030204" pitchFamily="18" charset="0"/>
                                    </a:rPr>
                                    <m:t>𝑊</m:t>
                                  </m:r>
                                </m:e>
                              </m:d>
                            </m:e>
                          </m:d>
                        </m:num>
                        <m:den>
                          <m:r>
                            <a:rPr lang="en-US" sz="2400" b="0" i="1" smtClean="0">
                              <a:latin typeface="Cambria Math" panose="02040503050406030204" pitchFamily="18" charset="0"/>
                            </a:rPr>
                            <m:t>𝑛</m:t>
                          </m:r>
                        </m:den>
                      </m:f>
                    </m:oMath>
                  </m:oMathPara>
                </a14:m>
                <a:endParaRPr lang="en-US" sz="2400" dirty="0"/>
              </a:p>
            </p:txBody>
          </p:sp>
        </mc:Choice>
        <mc:Fallback xmlns="">
          <p:sp>
            <p:nvSpPr>
              <p:cNvPr id="11" name="TextBox 10">
                <a:extLst>
                  <a:ext uri="{FF2B5EF4-FFF2-40B4-BE49-F238E27FC236}">
                    <a16:creationId xmlns:a16="http://schemas.microsoft.com/office/drawing/2014/main" id="{4ADA6305-2FFC-4783-8C4E-73D984AB6010}"/>
                  </a:ext>
                </a:extLst>
              </p:cNvPr>
              <p:cNvSpPr txBox="1">
                <a:spLocks noRot="1" noChangeAspect="1" noMove="1" noResize="1" noEditPoints="1" noAdjustHandles="1" noChangeArrowheads="1" noChangeShapeType="1" noTextEdit="1"/>
              </p:cNvSpPr>
              <p:nvPr/>
            </p:nvSpPr>
            <p:spPr>
              <a:xfrm>
                <a:off x="609600" y="3181957"/>
                <a:ext cx="3772892" cy="11751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070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indent="0" algn="ctr">
              <a:buNone/>
            </a:pPr>
            <a:r>
              <a:rPr lang="en-US" altLang="en-US" b="1" dirty="0"/>
              <a:t>Quadcopter Battery Requirement</a:t>
            </a:r>
            <a:endParaRPr lang="en-US" b="1" dirty="0"/>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65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F20B84-22D5-46B3-8958-6B80CF16287D}"/>
                  </a:ext>
                </a:extLst>
              </p:cNvPr>
              <p:cNvSpPr txBox="1"/>
              <p:nvPr/>
            </p:nvSpPr>
            <p:spPr>
              <a:xfrm>
                <a:off x="437827" y="1892878"/>
                <a:ext cx="5675015" cy="683264"/>
              </a:xfrm>
              <a:prstGeom prst="rect">
                <a:avLst/>
              </a:prstGeom>
              <a:noFill/>
            </p:spPr>
            <p:txBody>
              <a:bodyPr wrap="none" lIns="0" tIns="0" rIns="0" bIns="0" rtlCol="0">
                <a:spAutoFit/>
              </a:bodyPr>
              <a:lstStyle/>
              <a:p>
                <a:r>
                  <a:rPr lang="en-US" sz="2800" dirty="0"/>
                  <a:t>Flight Time</a:t>
                </a:r>
                <a14:m>
                  <m:oMath xmlns:m="http://schemas.openxmlformats.org/officeDocument/2006/math">
                    <m:r>
                      <a:rPr lang="en-US" sz="2800" i="1" smtClean="0">
                        <a:latin typeface="Cambria Math" panose="02040503050406030204" pitchFamily="18" charset="0"/>
                      </a:rPr>
                      <m:t>=</m:t>
                    </m:r>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𝐶𝑎𝑝𝑎𝑐𝑖𝑡𝑦</m:t>
                            </m:r>
                            <m:r>
                              <a:rPr lang="en-US" sz="2800" b="0" i="1" smtClean="0">
                                <a:latin typeface="Cambria Math" panose="02040503050406030204" pitchFamily="18" charset="0"/>
                              </a:rPr>
                              <m:t>∗</m:t>
                            </m:r>
                            <m:r>
                              <a:rPr lang="en-US" sz="2800" b="0" i="1" smtClean="0">
                                <a:latin typeface="Cambria Math" panose="02040503050406030204" pitchFamily="18" charset="0"/>
                              </a:rPr>
                              <m:t>𝐷𝑖𝑠𝑐h𝑎𝑟𝑔𝑒</m:t>
                            </m:r>
                          </m:num>
                          <m:den>
                            <m:r>
                              <a:rPr lang="en-US" sz="2800" b="0" i="1" smtClean="0">
                                <a:latin typeface="Cambria Math" panose="02040503050406030204" pitchFamily="18" charset="0"/>
                              </a:rPr>
                              <m:t>𝐴𝑣𝑒𝑟𝑎𝑔𝑒</m:t>
                            </m:r>
                            <m:r>
                              <a:rPr lang="en-US" sz="2800" b="0" i="1" smtClean="0">
                                <a:latin typeface="Cambria Math" panose="02040503050406030204" pitchFamily="18" charset="0"/>
                              </a:rPr>
                              <m:t> </m:t>
                            </m:r>
                            <m:r>
                              <a:rPr lang="en-US" sz="2800" b="0" i="1" smtClean="0">
                                <a:latin typeface="Cambria Math" panose="02040503050406030204" pitchFamily="18" charset="0"/>
                              </a:rPr>
                              <m:t>𝐴𝑚𝑝</m:t>
                            </m:r>
                            <m:r>
                              <a:rPr lang="en-US" sz="2800" b="0" i="1" smtClean="0">
                                <a:latin typeface="Cambria Math" panose="02040503050406030204" pitchFamily="18" charset="0"/>
                              </a:rPr>
                              <m:t> </m:t>
                            </m:r>
                            <m:r>
                              <a:rPr lang="en-US" sz="2800" b="0" i="1" smtClean="0">
                                <a:latin typeface="Cambria Math" panose="02040503050406030204" pitchFamily="18" charset="0"/>
                              </a:rPr>
                              <m:t>𝐷𝑟𝑎𝑤</m:t>
                            </m:r>
                          </m:den>
                        </m:f>
                      </m:e>
                    </m:d>
                    <m:r>
                      <a:rPr lang="en-US" sz="2800" b="0" i="1" smtClean="0">
                        <a:latin typeface="Cambria Math" panose="02040503050406030204" pitchFamily="18" charset="0"/>
                      </a:rPr>
                      <m:t>∗60</m:t>
                    </m:r>
                  </m:oMath>
                </a14:m>
                <a:endParaRPr lang="en-US" sz="2800" dirty="0"/>
              </a:p>
            </p:txBody>
          </p:sp>
        </mc:Choice>
        <mc:Fallback xmlns="">
          <p:sp>
            <p:nvSpPr>
              <p:cNvPr id="5" name="TextBox 4">
                <a:extLst>
                  <a:ext uri="{FF2B5EF4-FFF2-40B4-BE49-F238E27FC236}">
                    <a16:creationId xmlns:a16="http://schemas.microsoft.com/office/drawing/2014/main" id="{60F20B84-22D5-46B3-8958-6B80CF16287D}"/>
                  </a:ext>
                </a:extLst>
              </p:cNvPr>
              <p:cNvSpPr txBox="1">
                <a:spLocks noRot="1" noChangeAspect="1" noMove="1" noResize="1" noEditPoints="1" noAdjustHandles="1" noChangeArrowheads="1" noChangeShapeType="1" noTextEdit="1"/>
              </p:cNvSpPr>
              <p:nvPr/>
            </p:nvSpPr>
            <p:spPr>
              <a:xfrm>
                <a:off x="437827" y="1892878"/>
                <a:ext cx="5675015" cy="683264"/>
              </a:xfrm>
              <a:prstGeom prst="rect">
                <a:avLst/>
              </a:prstGeom>
              <a:blipFill>
                <a:blip r:embed="rId2"/>
                <a:stretch>
                  <a:fillRect l="-3867" b="-10714"/>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529AA1E-3C1E-45B9-A074-77D9B732D379}"/>
              </a:ext>
            </a:extLst>
          </p:cNvPr>
          <p:cNvSpPr/>
          <p:nvPr/>
        </p:nvSpPr>
        <p:spPr>
          <a:xfrm>
            <a:off x="342900" y="2634974"/>
            <a:ext cx="8458200" cy="2677656"/>
          </a:xfrm>
          <a:prstGeom prst="rect">
            <a:avLst/>
          </a:prstGeom>
        </p:spPr>
        <p:txBody>
          <a:bodyPr wrap="square">
            <a:spAutoFit/>
          </a:bodyPr>
          <a:lstStyle/>
          <a:p>
            <a:r>
              <a:rPr lang="en-US" sz="2400" dirty="0"/>
              <a:t>For example:</a:t>
            </a:r>
            <a:br>
              <a:rPr lang="en-US" sz="2400" dirty="0"/>
            </a:br>
            <a:r>
              <a:rPr lang="en-US" sz="2400" dirty="0"/>
              <a:t>If you know each motor draws 1 amps to produce 100g of thrust. </a:t>
            </a:r>
          </a:p>
          <a:p>
            <a:r>
              <a:rPr lang="en-US" sz="2400" dirty="0"/>
              <a:t>If your quadcopter take 2000g to flight, each motor will have to produce 500g (500g = 2000g / 4 motors) of thrust in order to hover. </a:t>
            </a:r>
          </a:p>
          <a:p>
            <a:r>
              <a:rPr lang="en-US" sz="2400" dirty="0"/>
              <a:t>Then your quadcopter Average Amp Draw is </a:t>
            </a:r>
            <a:r>
              <a:rPr lang="en-US" sz="2400" b="1" dirty="0"/>
              <a:t>20AMPS</a:t>
            </a:r>
            <a:r>
              <a:rPr lang="en-US" sz="2400" dirty="0"/>
              <a:t> ( 20AMPS =4motors * 500g/100g per 1amps)</a:t>
            </a:r>
          </a:p>
        </p:txBody>
      </p:sp>
      <p:sp>
        <p:nvSpPr>
          <p:cNvPr id="7" name="Rectangle 6">
            <a:extLst>
              <a:ext uri="{FF2B5EF4-FFF2-40B4-BE49-F238E27FC236}">
                <a16:creationId xmlns:a16="http://schemas.microsoft.com/office/drawing/2014/main" id="{2AD8A827-12F0-42C6-8CD7-5AC01559F30C}"/>
              </a:ext>
            </a:extLst>
          </p:cNvPr>
          <p:cNvSpPr/>
          <p:nvPr/>
        </p:nvSpPr>
        <p:spPr>
          <a:xfrm>
            <a:off x="375188" y="5629741"/>
            <a:ext cx="8006812" cy="830997"/>
          </a:xfrm>
          <a:prstGeom prst="rect">
            <a:avLst/>
          </a:prstGeom>
        </p:spPr>
        <p:txBody>
          <a:bodyPr wrap="square">
            <a:spAutoFit/>
          </a:bodyPr>
          <a:lstStyle/>
          <a:p>
            <a:r>
              <a:rPr lang="en-US" sz="2400" b="1" dirty="0"/>
              <a:t>Quadcopter flight times = (3300mAh/1000) * 80% / 20 amps *60 minutes = 7.92  minutes</a:t>
            </a:r>
            <a:endParaRPr lang="en-US" sz="2400" dirty="0"/>
          </a:p>
        </p:txBody>
      </p:sp>
    </p:spTree>
    <p:extLst>
      <p:ext uri="{BB962C8B-B14F-4D97-AF65-F5344CB8AC3E}">
        <p14:creationId xmlns:p14="http://schemas.microsoft.com/office/powerpoint/2010/main" val="2978511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lstStyle/>
          <a:p>
            <a:pPr marL="0" indent="0" algn="ctr">
              <a:buNone/>
            </a:pPr>
            <a:r>
              <a:rPr lang="en-US" b="1" dirty="0"/>
              <a:t>Weight &amp; Balance – Gross Weight</a:t>
            </a:r>
          </a:p>
          <a:p>
            <a:pPr marL="0" indent="0" algn="ctr">
              <a:buNone/>
            </a:pPr>
            <a:endParaRPr lang="en-US" sz="2400" b="1" dirty="0"/>
          </a:p>
          <a:p>
            <a:pPr marL="0" indent="0" algn="ctr">
              <a:buNone/>
            </a:pPr>
            <a:endParaRPr lang="en-US" sz="1800" dirty="0"/>
          </a:p>
          <a:p>
            <a:pPr lvl="2"/>
            <a:endParaRPr lang="en-US" sz="1800" dirty="0"/>
          </a:p>
        </p:txBody>
      </p:sp>
      <p:sp>
        <p:nvSpPr>
          <p:cNvPr id="4" name="Slide Number Placeholder 3"/>
          <p:cNvSpPr>
            <a:spLocks noGrp="1"/>
          </p:cNvSpPr>
          <p:nvPr>
            <p:ph type="sldNum" sz="quarter" idx="12"/>
          </p:nvPr>
        </p:nvSpPr>
        <p:spPr/>
        <p:txBody>
          <a:bodyPr/>
          <a:lstStyle/>
          <a:p>
            <a:fld id="{C0CAAB45-60AC-48CE-8F9E-28139772CED5}" type="slidenum">
              <a:rPr lang="en-US" smtClean="0"/>
              <a:t>66</a:t>
            </a:fld>
            <a:endParaRPr lang="en-US"/>
          </a:p>
        </p:txBody>
      </p:sp>
      <p:sp>
        <p:nvSpPr>
          <p:cNvPr id="6" name="TextBox 3"/>
          <p:cNvSpPr txBox="1">
            <a:spLocks noChangeArrowheads="1"/>
          </p:cNvSpPr>
          <p:nvPr/>
        </p:nvSpPr>
        <p:spPr bwMode="auto">
          <a:xfrm>
            <a:off x="628650" y="1595437"/>
            <a:ext cx="85153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ea typeface="ＭＳ Ｐゴシック" panose="020B0600070205080204" pitchFamily="34" charset="-128"/>
              </a:rPr>
              <a:t>Empty weight is the aircraft weight plus installed components</a:t>
            </a:r>
          </a:p>
        </p:txBody>
      </p:sp>
      <p:sp>
        <p:nvSpPr>
          <p:cNvPr id="7" name="Rounded Rectangle 6"/>
          <p:cNvSpPr/>
          <p:nvPr/>
        </p:nvSpPr>
        <p:spPr>
          <a:xfrm>
            <a:off x="1036587" y="2132732"/>
            <a:ext cx="1508322" cy="1312441"/>
          </a:xfrm>
          <a:prstGeom prst="roundRect">
            <a:avLst>
              <a:gd name="adj" fmla="val 10000"/>
            </a:avLst>
          </a:prstGeom>
          <a:blipFill rotWithShape="0">
            <a:blip r:embed="rId2"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60305" y="3546163"/>
            <a:ext cx="1584604" cy="396151"/>
            <a:chOff x="3272" y="605208"/>
            <a:chExt cx="1584604" cy="396151"/>
          </a:xfrm>
          <a:scene3d>
            <a:camera prst="orthographicFront"/>
            <a:lightRig rig="threePt" dir="t">
              <a:rot lat="0" lon="0" rev="7500000"/>
            </a:lightRig>
          </a:scene3d>
        </p:grpSpPr>
        <p:sp>
          <p:nvSpPr>
            <p:cNvPr id="9" name="Rounded Rectangle 8"/>
            <p:cNvSpPr/>
            <p:nvPr/>
          </p:nvSpPr>
          <p:spPr>
            <a:xfrm>
              <a:off x="3272" y="605208"/>
              <a:ext cx="1584604" cy="396151"/>
            </a:xfrm>
            <a:prstGeom prst="roundRect">
              <a:avLst>
                <a:gd name="adj" fmla="val 10000"/>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14875" y="616811"/>
              <a:ext cx="1561398" cy="37294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Airplane</a:t>
              </a:r>
            </a:p>
          </p:txBody>
        </p:sp>
      </p:grpSp>
      <p:grpSp>
        <p:nvGrpSpPr>
          <p:cNvPr id="11" name="Group 10"/>
          <p:cNvGrpSpPr/>
          <p:nvPr/>
        </p:nvGrpSpPr>
        <p:grpSpPr>
          <a:xfrm>
            <a:off x="2709837" y="3553443"/>
            <a:ext cx="1584604" cy="396151"/>
            <a:chOff x="3272" y="605208"/>
            <a:chExt cx="1584604" cy="396151"/>
          </a:xfrm>
          <a:scene3d>
            <a:camera prst="orthographicFront"/>
            <a:lightRig rig="threePt" dir="t">
              <a:rot lat="0" lon="0" rev="7500000"/>
            </a:lightRig>
          </a:scene3d>
        </p:grpSpPr>
        <p:sp>
          <p:nvSpPr>
            <p:cNvPr id="12" name="Rounded Rectangle 11"/>
            <p:cNvSpPr/>
            <p:nvPr/>
          </p:nvSpPr>
          <p:spPr>
            <a:xfrm>
              <a:off x="3272" y="605208"/>
              <a:ext cx="1584604" cy="396151"/>
            </a:xfrm>
            <a:prstGeom prst="roundRect">
              <a:avLst>
                <a:gd name="adj" fmla="val 10000"/>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14875" y="616811"/>
              <a:ext cx="1561398" cy="37294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Plus installed items</a:t>
              </a:r>
            </a:p>
          </p:txBody>
        </p:sp>
      </p:grpSp>
      <p:sp>
        <p:nvSpPr>
          <p:cNvPr id="14" name="Rounded Rectangle 13"/>
          <p:cNvSpPr/>
          <p:nvPr/>
        </p:nvSpPr>
        <p:spPr>
          <a:xfrm>
            <a:off x="2739642" y="2132732"/>
            <a:ext cx="1508322" cy="1312441"/>
          </a:xfrm>
          <a:prstGeom prst="roundRect">
            <a:avLst>
              <a:gd name="adj" fmla="val 10000"/>
            </a:avLst>
          </a:prstGeom>
          <a:blipFill rotWithShape="0">
            <a:blip r:embed="rId3"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aphicFrame>
        <p:nvGraphicFramePr>
          <p:cNvPr id="15" name="Diagram 14"/>
          <p:cNvGraphicFramePr/>
          <p:nvPr/>
        </p:nvGraphicFramePr>
        <p:xfrm>
          <a:off x="847674" y="5530844"/>
          <a:ext cx="7010496" cy="1190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ounded Rectangle 15"/>
          <p:cNvSpPr/>
          <p:nvPr/>
        </p:nvSpPr>
        <p:spPr>
          <a:xfrm>
            <a:off x="884187" y="4656559"/>
            <a:ext cx="1508322" cy="1312441"/>
          </a:xfrm>
          <a:prstGeom prst="roundRect">
            <a:avLst>
              <a:gd name="adj" fmla="val 10000"/>
            </a:avLst>
          </a:prstGeom>
          <a:blipFill rotWithShape="0">
            <a:blip r:embed="rId2"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7" name="Rounded Rectangle 16"/>
          <p:cNvSpPr/>
          <p:nvPr/>
        </p:nvSpPr>
        <p:spPr>
          <a:xfrm>
            <a:off x="6215085" y="4656559"/>
            <a:ext cx="1508322" cy="1312441"/>
          </a:xfrm>
          <a:prstGeom prst="roundRect">
            <a:avLst>
              <a:gd name="adj" fmla="val 10000"/>
            </a:avLst>
          </a:prstGeom>
          <a:blipFill rotWithShape="0">
            <a:blip r:embed="rId9"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8" name="Rounded Rectangle 17"/>
          <p:cNvSpPr/>
          <p:nvPr/>
        </p:nvSpPr>
        <p:spPr>
          <a:xfrm>
            <a:off x="2709837" y="4656559"/>
            <a:ext cx="1508322" cy="1312441"/>
          </a:xfrm>
          <a:prstGeom prst="roundRect">
            <a:avLst>
              <a:gd name="adj" fmla="val 10000"/>
            </a:avLst>
          </a:prstGeom>
          <a:blipFill rotWithShape="0">
            <a:blip r:embed="rId10"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9" name="Rounded Rectangle 18"/>
          <p:cNvSpPr/>
          <p:nvPr/>
        </p:nvSpPr>
        <p:spPr>
          <a:xfrm>
            <a:off x="4477000" y="4656559"/>
            <a:ext cx="1508322" cy="1312441"/>
          </a:xfrm>
          <a:prstGeom prst="roundRect">
            <a:avLst>
              <a:gd name="adj" fmla="val 10000"/>
            </a:avLst>
          </a:prstGeom>
          <a:blipFill rotWithShape="0">
            <a:blip r:embed="rId11" cstate="print"/>
            <a:stretch>
              <a:fillRect/>
            </a:stretch>
          </a:blipFill>
          <a:ln>
            <a:no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20" name="TextBox 3"/>
          <p:cNvSpPr txBox="1">
            <a:spLocks noChangeArrowheads="1"/>
          </p:cNvSpPr>
          <p:nvPr/>
        </p:nvSpPr>
        <p:spPr bwMode="auto">
          <a:xfrm>
            <a:off x="592138" y="4156075"/>
            <a:ext cx="85153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Gross weight (or total take off weight) includes:</a:t>
            </a:r>
          </a:p>
        </p:txBody>
      </p:sp>
    </p:spTree>
    <p:extLst>
      <p:ext uri="{BB962C8B-B14F-4D97-AF65-F5344CB8AC3E}">
        <p14:creationId xmlns:p14="http://schemas.microsoft.com/office/powerpoint/2010/main" val="1134570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3276600"/>
          </a:xfrm>
        </p:spPr>
        <p:txBody>
          <a:bodyPr>
            <a:normAutofit/>
          </a:bodyPr>
          <a:lstStyle/>
          <a:p>
            <a:pPr algn="ctr">
              <a:spcBef>
                <a:spcPct val="0"/>
              </a:spcBef>
              <a:buNone/>
            </a:pPr>
            <a:r>
              <a:rPr lang="en-US" altLang="en-US" b="1" dirty="0">
                <a:cs typeface="Arial" panose="020B0604020202020204" pitchFamily="34" charset="0"/>
              </a:rPr>
              <a:t>Questions ???</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67</a:t>
            </a:fld>
            <a:endParaRPr lang="en-US"/>
          </a:p>
        </p:txBody>
      </p:sp>
    </p:spTree>
    <p:extLst>
      <p:ext uri="{BB962C8B-B14F-4D97-AF65-F5344CB8AC3E}">
        <p14:creationId xmlns:p14="http://schemas.microsoft.com/office/powerpoint/2010/main" val="217097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1.20.JPG"/>
          <p:cNvPicPr>
            <a:picLocks noChangeAspect="1"/>
          </p:cNvPicPr>
          <p:nvPr/>
        </p:nvPicPr>
        <p:blipFill>
          <a:blip r:embed="rId3">
            <a:extLst>
              <a:ext uri="{28A0092B-C50C-407E-A947-70E740481C1C}">
                <a14:useLocalDpi xmlns:a14="http://schemas.microsoft.com/office/drawing/2010/main" val="0"/>
              </a:ext>
            </a:extLst>
          </a:blip>
          <a:srcRect l="-314" r="38008"/>
          <a:stretch>
            <a:fillRect/>
          </a:stretch>
        </p:blipFill>
        <p:spPr bwMode="auto">
          <a:xfrm>
            <a:off x="-24593550" y="-60325"/>
            <a:ext cx="34786888" cy="707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7107" name="Group 33"/>
          <p:cNvGrpSpPr>
            <a:grpSpLocks/>
          </p:cNvGrpSpPr>
          <p:nvPr/>
        </p:nvGrpSpPr>
        <p:grpSpPr bwMode="auto">
          <a:xfrm>
            <a:off x="2212975" y="2260600"/>
            <a:ext cx="4195763" cy="2600325"/>
            <a:chOff x="3476610" y="600048"/>
            <a:chExt cx="4194985" cy="1949793"/>
          </a:xfrm>
        </p:grpSpPr>
        <p:pic>
          <p:nvPicPr>
            <p:cNvPr id="29" name="Picture 28" descr="1-21profile.gif"/>
            <p:cNvPicPr>
              <a:picLocks noChangeAspect="1"/>
            </p:cNvPicPr>
            <p:nvPr/>
          </p:nvPicPr>
          <p:blipFill>
            <a:blip r:embed="rId4"/>
            <a:stretch>
              <a:fillRect/>
            </a:stretch>
          </p:blipFill>
          <p:spPr>
            <a:xfrm>
              <a:off x="3476610" y="600048"/>
              <a:ext cx="4178129" cy="1949793"/>
            </a:xfrm>
            <a:prstGeom prst="rect">
              <a:avLst/>
            </a:prstGeom>
            <a:effectLst>
              <a:softEdge rad="31750"/>
            </a:effectLst>
          </p:spPr>
        </p:pic>
        <p:pic>
          <p:nvPicPr>
            <p:cNvPr id="33" name="Picture 32" descr="1-21profile.gif"/>
            <p:cNvPicPr>
              <a:picLocks noChangeAspect="1"/>
            </p:cNvPicPr>
            <p:nvPr/>
          </p:nvPicPr>
          <p:blipFill>
            <a:blip r:embed="rId4"/>
            <a:srcRect l="9210"/>
            <a:stretch>
              <a:fillRect/>
            </a:stretch>
          </p:blipFill>
          <p:spPr>
            <a:xfrm>
              <a:off x="3878253" y="600048"/>
              <a:ext cx="3793342" cy="1949793"/>
            </a:xfrm>
            <a:prstGeom prst="rect">
              <a:avLst/>
            </a:prstGeom>
            <a:effectLst>
              <a:softEdge rad="31750"/>
            </a:effectLst>
          </p:spPr>
        </p:pic>
      </p:grpSp>
      <p:sp>
        <p:nvSpPr>
          <p:cNvPr id="11" name="Up Arrow 10"/>
          <p:cNvSpPr/>
          <p:nvPr/>
        </p:nvSpPr>
        <p:spPr>
          <a:xfrm rot="5400000">
            <a:off x="6050776" y="3471599"/>
            <a:ext cx="620723" cy="438156"/>
          </a:xfrm>
          <a:prstGeom prst="upArrow">
            <a:avLst/>
          </a:prstGeom>
          <a:solidFill>
            <a:srgbClr val="FFC000"/>
          </a:solidFill>
          <a:ln>
            <a:noFill/>
          </a:ln>
          <a:effectLst>
            <a:outerShdw blurRad="50800" dist="38100" dir="2700000" algn="tl" rotWithShape="0">
              <a:prstClr val="black">
                <a:alpha val="78000"/>
              </a:prstClr>
            </a:outerShdw>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Up Arrow 11"/>
          <p:cNvSpPr/>
          <p:nvPr/>
        </p:nvSpPr>
        <p:spPr>
          <a:xfrm rot="16200000">
            <a:off x="1778755" y="3581137"/>
            <a:ext cx="620723" cy="438156"/>
          </a:xfrm>
          <a:prstGeom prst="upArrow">
            <a:avLst/>
          </a:prstGeom>
          <a:solidFill>
            <a:srgbClr val="FFC000"/>
          </a:solidFill>
          <a:ln>
            <a:noFill/>
          </a:ln>
          <a:effectLst>
            <a:outerShdw blurRad="50800" dist="38100" dir="2700000" algn="tl" rotWithShape="0">
              <a:prstClr val="black">
                <a:alpha val="78000"/>
              </a:prstClr>
            </a:outerShdw>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935189" y="1739598"/>
            <a:ext cx="4279896" cy="646331"/>
          </a:xfrm>
          <a:prstGeom prst="rect">
            <a:avLst/>
          </a:prstGeom>
          <a:noFill/>
          <a:ln>
            <a:noFill/>
          </a:ln>
          <a:effectLst>
            <a:outerShdw blurRad="50800" dist="38100" dir="2700000" algn="tl" rotWithShape="0">
              <a:prstClr val="black">
                <a:alpha val="40000"/>
              </a:prstClr>
            </a:outerShdw>
          </a:effectLst>
          <a:scene3d>
            <a:camera prst="orthographicFront"/>
            <a:lightRig rig="soft" dir="t">
              <a:rot lat="0" lon="0" rev="10800000"/>
            </a:lightRig>
          </a:scene3d>
          <a:sp3d prstMaterial="metal"/>
        </p:spPr>
        <p:txBody>
          <a:bodyPr>
            <a:spAutoFit/>
            <a:sp3d>
              <a:bevelT w="27940" h="12700"/>
              <a:contourClr>
                <a:srgbClr val="DDDDDD"/>
              </a:contourClr>
            </a:sp3d>
          </a:bodyPr>
          <a:lstStyle/>
          <a:p>
            <a:pPr algn="ctr">
              <a:defRPr/>
            </a:pPr>
            <a:r>
              <a:rPr lang="en-US" sz="3600" b="1" spc="150" dirty="0">
                <a:ln w="11430"/>
                <a:solidFill>
                  <a:srgbClr val="FFC000"/>
                </a:solidFill>
                <a:effectLst>
                  <a:outerShdw blurRad="25400" algn="tl" rotWithShape="0">
                    <a:srgbClr val="000000">
                      <a:alpha val="43000"/>
                    </a:srgbClr>
                  </a:outerShdw>
                </a:effectLst>
                <a:latin typeface="Franklin Gothic Medium" pitchFamily="34" charset="0"/>
              </a:rPr>
              <a:t>Thrust = Drag</a:t>
            </a:r>
          </a:p>
        </p:txBody>
      </p:sp>
      <p:sp>
        <p:nvSpPr>
          <p:cNvPr id="14" name="Rectangle 13"/>
          <p:cNvSpPr/>
          <p:nvPr/>
        </p:nvSpPr>
        <p:spPr>
          <a:xfrm>
            <a:off x="1687474" y="5345016"/>
            <a:ext cx="4892743" cy="461665"/>
          </a:xfrm>
          <a:prstGeom prst="rect">
            <a:avLst/>
          </a:prstGeom>
          <a:noFill/>
          <a:ln>
            <a:noFill/>
          </a:ln>
          <a:effectLst>
            <a:outerShdw blurRad="50800" dist="38100" dir="2700000" algn="tl" rotWithShape="0">
              <a:prstClr val="black">
                <a:alpha val="40000"/>
              </a:prstClr>
            </a:outerShdw>
          </a:effectLst>
          <a:scene3d>
            <a:camera prst="orthographicFront"/>
            <a:lightRig rig="soft" dir="t">
              <a:rot lat="0" lon="0" rev="10800000"/>
            </a:lightRig>
          </a:scene3d>
          <a:sp3d prstMaterial="metal"/>
        </p:spPr>
        <p:txBody>
          <a:bodyPr>
            <a:spAutoFit/>
            <a:sp3d>
              <a:bevelT w="27940" h="12700"/>
              <a:contourClr>
                <a:srgbClr val="DDDDDD"/>
              </a:contourClr>
            </a:sp3d>
          </a:bodyPr>
          <a:lstStyle/>
          <a:p>
            <a:pPr algn="ctr">
              <a:defRPr/>
            </a:pPr>
            <a:r>
              <a:rPr lang="en-US" sz="2400" b="1" spc="150" dirty="0">
                <a:ln w="11430"/>
                <a:solidFill>
                  <a:srgbClr val="FFC000"/>
                </a:solidFill>
                <a:effectLst>
                  <a:outerShdw blurRad="25400" algn="tl" rotWithShape="0">
                    <a:srgbClr val="000000">
                      <a:alpha val="43000"/>
                    </a:srgbClr>
                  </a:outerShdw>
                </a:effectLst>
                <a:latin typeface="Franklin Gothic Medium" pitchFamily="34" charset="0"/>
              </a:rPr>
              <a:t>In un-accelerated flight</a:t>
            </a:r>
          </a:p>
        </p:txBody>
      </p:sp>
      <p:sp>
        <p:nvSpPr>
          <p:cNvPr id="47116" name="TextBox 23"/>
          <p:cNvSpPr txBox="1">
            <a:spLocks noChangeArrowheads="1"/>
          </p:cNvSpPr>
          <p:nvPr/>
        </p:nvSpPr>
        <p:spPr bwMode="auto">
          <a:xfrm>
            <a:off x="0" y="6496050"/>
            <a:ext cx="6286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5FF0B6F-6A36-42A6-B36F-DDF5046B2745}" type="slidenum">
              <a:rPr lang="en-US" altLang="en-US" sz="1000">
                <a:solidFill>
                  <a:srgbClr val="A6A6A6"/>
                </a:solidFill>
                <a:latin typeface="Arial" panose="020B0604020202020204" pitchFamily="34" charset="0"/>
                <a:ea typeface="ＭＳ Ｐゴシック" panose="020B0600070205080204" pitchFamily="34" charset="-128"/>
              </a:rPr>
              <a:pPr algn="ctr" eaLnBrk="1" hangingPunct="1">
                <a:spcBef>
                  <a:spcPct val="0"/>
                </a:spcBef>
                <a:buFontTx/>
                <a:buNone/>
              </a:pPr>
              <a:t>7</a:t>
            </a:fld>
            <a:endParaRPr lang="en-US" altLang="en-US" sz="1000">
              <a:solidFill>
                <a:srgbClr val="A6A6A6"/>
              </a:solidFill>
              <a:latin typeface="Arial" panose="020B0604020202020204" pitchFamily="34" charset="0"/>
              <a:ea typeface="ＭＳ Ｐゴシック" panose="020B0600070205080204" pitchFamily="34" charset="-128"/>
            </a:endParaRPr>
          </a:p>
        </p:txBody>
      </p:sp>
      <p:sp>
        <p:nvSpPr>
          <p:cNvPr id="20" name="Rectangle 19"/>
          <p:cNvSpPr/>
          <p:nvPr/>
        </p:nvSpPr>
        <p:spPr>
          <a:xfrm>
            <a:off x="957263" y="0"/>
            <a:ext cx="1825625" cy="1042988"/>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957213" y="459276"/>
            <a:ext cx="1825650" cy="369332"/>
          </a:xfrm>
          <a:prstGeom prst="rect">
            <a:avLst/>
          </a:prstGeom>
          <a:noFill/>
          <a:effectLst>
            <a:outerShdw blurRad="50800" dist="38100" dir="2700000" algn="tl" rotWithShape="0">
              <a:prstClr val="black">
                <a:alpha val="40000"/>
              </a:prstClr>
            </a:outerShdw>
          </a:effectLst>
          <a:scene3d>
            <a:camera prst="orthographicFront"/>
            <a:lightRig rig="threePt" dir="t"/>
          </a:scene3d>
          <a:sp3d prstMaterial="dkEdge"/>
        </p:spPr>
        <p:txBody>
          <a:bodyPr tIns="0" bIns="0">
            <a:spAutoFit/>
            <a:sp3d extrusionH="57150" contourW="6350" prstMaterial="metal">
              <a:bevelT w="38100" h="38100"/>
              <a:contourClr>
                <a:schemeClr val="accent1">
                  <a:tint val="100000"/>
                  <a:shade val="100000"/>
                  <a:hueMod val="100000"/>
                  <a:satMod val="100000"/>
                </a:schemeClr>
              </a:contourClr>
            </a:sp3d>
          </a:bodyPr>
          <a:lstStyle/>
          <a:p>
            <a:pPr algn="ctr">
              <a:defRPr/>
            </a:pPr>
            <a:r>
              <a:rPr lang="en-US" sz="2400" b="1" i="1" dirty="0">
                <a:ln w="3175"/>
                <a:solidFill>
                  <a:schemeClr val="bg1">
                    <a:lumMod val="95000"/>
                  </a:schemeClr>
                </a:solidFill>
                <a:effectLst>
                  <a:outerShdw blurRad="38100" dist="38100" dir="2700000" algn="tl">
                    <a:srgbClr val="000000">
                      <a:alpha val="43137"/>
                    </a:srgbClr>
                  </a:outerShdw>
                  <a:reflection blurRad="6350" stA="55000" endA="300" endPos="45500" dir="5400000" sy="-100000" algn="bl" rotWithShape="0"/>
                </a:effectLst>
                <a:latin typeface="Franklin Gothic Medium" pitchFamily="34" charset="0"/>
              </a:rPr>
              <a:t>Four Forces</a:t>
            </a:r>
          </a:p>
        </p:txBody>
      </p:sp>
    </p:spTree>
    <p:extLst>
      <p:ext uri="{BB962C8B-B14F-4D97-AF65-F5344CB8AC3E}">
        <p14:creationId xmlns:p14="http://schemas.microsoft.com/office/powerpoint/2010/main" val="21383555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fill="hold" nodeType="withEffect">
                                  <p:stCondLst>
                                    <p:cond delay="0"/>
                                  </p:stCondLst>
                                  <p:childTnLst>
                                    <p:animMotion origin="layout" path="M -4.44444E-6 2.10167E-6 L 4.15017 2.10167E-6 " pathEditMode="relative" ptsTypes="AA">
                                      <p:cBhvr>
                                        <p:cTn id="6" dur="180000" fill="hold"/>
                                        <p:tgtEl>
                                          <p:spTgt spid="27"/>
                                        </p:tgtEl>
                                        <p:attrNameLst>
                                          <p:attrName>ppt_x</p:attrName>
                                          <p:attrName>ppt_y</p:attrName>
                                        </p:attrNameLst>
                                      </p:cBhvr>
                                    </p:animMotion>
                                  </p:childTnLst>
                                </p:cTn>
                              </p:par>
                              <p:par>
                                <p:cTn id="7" presetID="63" presetClass="path" presetSubtype="0" repeatCount="indefinite" accel="50000" decel="50000" fill="hold" nodeType="withEffect">
                                  <p:stCondLst>
                                    <p:cond delay="0"/>
                                  </p:stCondLst>
                                  <p:childTnLst>
                                    <p:animMotion origin="layout" path="M 8.33333E-7 4.56508E-7 L 0.11597 4.56508E-7 " pathEditMode="relative" rAng="0" ptsTypes="AA">
                                      <p:cBhvr>
                                        <p:cTn id="8" dur="2000" fill="hold"/>
                                        <p:tgtEl>
                                          <p:spTgt spid="11"/>
                                        </p:tgtEl>
                                        <p:attrNameLst>
                                          <p:attrName>ppt_x</p:attrName>
                                          <p:attrName>ppt_y</p:attrName>
                                        </p:attrNameLst>
                                      </p:cBhvr>
                                      <p:rCtr x="5800" y="0"/>
                                    </p:animMotion>
                                  </p:childTnLst>
                                </p:cTn>
                              </p:par>
                              <p:par>
                                <p:cTn id="9" presetID="35" presetClass="path" presetSubtype="0" repeatCount="indefinite" accel="50000" decel="50000" fill="hold" nodeType="withEffect">
                                  <p:stCondLst>
                                    <p:cond delay="0"/>
                                  </p:stCondLst>
                                  <p:childTnLst>
                                    <p:animMotion origin="layout" path="M 4.72222E-6 4.56508E-7 L -0.11441 4.56508E-7 " pathEditMode="relative" rAng="0" ptsTypes="AA">
                                      <p:cBhvr>
                                        <p:cTn id="10" dur="2000" fill="hold"/>
                                        <p:tgtEl>
                                          <p:spTgt spid="12"/>
                                        </p:tgtEl>
                                        <p:attrNameLst>
                                          <p:attrName>ppt_x</p:attrName>
                                          <p:attrName>ppt_y</p:attrName>
                                        </p:attrNameLst>
                                      </p:cBhvr>
                                      <p:rCtr x="-57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597" y="2925409"/>
            <a:ext cx="8229600" cy="3733800"/>
          </a:xfrm>
        </p:spPr>
        <p:txBody>
          <a:bodyPr>
            <a:normAutofit/>
          </a:bodyPr>
          <a:lstStyle/>
          <a:p>
            <a:pPr marL="0" indent="0" algn="ctr">
              <a:buNone/>
            </a:pPr>
            <a:r>
              <a:rPr lang="en-US" sz="4000" b="1" dirty="0"/>
              <a:t>Fixed-Wing Aircraft</a:t>
            </a:r>
            <a:endParaRPr lang="en-US" dirty="0"/>
          </a:p>
          <a:p>
            <a:pPr lvl="2"/>
            <a:endParaRPr lang="en-US" sz="3200" dirty="0"/>
          </a:p>
        </p:txBody>
      </p:sp>
      <p:sp>
        <p:nvSpPr>
          <p:cNvPr id="4" name="Slide Number Placeholder 3"/>
          <p:cNvSpPr>
            <a:spLocks noGrp="1"/>
          </p:cNvSpPr>
          <p:nvPr>
            <p:ph type="sldNum" sz="quarter" idx="12"/>
          </p:nvPr>
        </p:nvSpPr>
        <p:spPr/>
        <p:txBody>
          <a:bodyPr/>
          <a:lstStyle/>
          <a:p>
            <a:fld id="{C0CAAB45-60AC-48CE-8F9E-28139772CED5}" type="slidenum">
              <a:rPr lang="en-US" smtClean="0"/>
              <a:t>8</a:t>
            </a:fld>
            <a:endParaRPr lang="en-US"/>
          </a:p>
        </p:txBody>
      </p:sp>
      <p:grpSp>
        <p:nvGrpSpPr>
          <p:cNvPr id="8" name="Group 26">
            <a:extLst>
              <a:ext uri="{FF2B5EF4-FFF2-40B4-BE49-F238E27FC236}">
                <a16:creationId xmlns:a16="http://schemas.microsoft.com/office/drawing/2014/main" id="{0C24C4ED-0766-4940-84D5-652816DC4039}"/>
              </a:ext>
            </a:extLst>
          </p:cNvPr>
          <p:cNvGrpSpPr>
            <a:grpSpLocks/>
          </p:cNvGrpSpPr>
          <p:nvPr/>
        </p:nvGrpSpPr>
        <p:grpSpPr bwMode="auto">
          <a:xfrm>
            <a:off x="3886200" y="3733800"/>
            <a:ext cx="5257800" cy="2492590"/>
            <a:chOff x="1103265" y="1111230"/>
            <a:chExt cx="6504606" cy="2602654"/>
          </a:xfrm>
        </p:grpSpPr>
        <p:sp>
          <p:nvSpPr>
            <p:cNvPr id="9" name="Oval 8">
              <a:extLst>
                <a:ext uri="{FF2B5EF4-FFF2-40B4-BE49-F238E27FC236}">
                  <a16:creationId xmlns:a16="http://schemas.microsoft.com/office/drawing/2014/main" id="{02EAE6BD-91DA-4331-9062-38DB0CAF5D09}"/>
                </a:ext>
              </a:extLst>
            </p:cNvPr>
            <p:cNvSpPr/>
            <p:nvPr/>
          </p:nvSpPr>
          <p:spPr>
            <a:xfrm>
              <a:off x="1103265" y="3302010"/>
              <a:ext cx="6243723" cy="401643"/>
            </a:xfrm>
            <a:prstGeom prst="ellipse">
              <a:avLst/>
            </a:prstGeom>
            <a:solidFill>
              <a:schemeClr val="tx1">
                <a:lumMod val="65000"/>
                <a:lumOff val="3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 name="Group 24">
              <a:extLst>
                <a:ext uri="{FF2B5EF4-FFF2-40B4-BE49-F238E27FC236}">
                  <a16:creationId xmlns:a16="http://schemas.microsoft.com/office/drawing/2014/main" id="{09D06D65-C131-4758-8F64-B5C33FE6B79D}"/>
                </a:ext>
              </a:extLst>
            </p:cNvPr>
            <p:cNvGrpSpPr>
              <a:grpSpLocks/>
            </p:cNvGrpSpPr>
            <p:nvPr/>
          </p:nvGrpSpPr>
          <p:grpSpPr bwMode="auto">
            <a:xfrm>
              <a:off x="1358856" y="1111230"/>
              <a:ext cx="6249015" cy="2602654"/>
              <a:chOff x="1447492" y="1233910"/>
              <a:chExt cx="6249015" cy="2602654"/>
            </a:xfrm>
          </p:grpSpPr>
          <p:sp>
            <p:nvSpPr>
              <p:cNvPr id="11" name="Flowchart: Collate 10">
                <a:extLst>
                  <a:ext uri="{FF2B5EF4-FFF2-40B4-BE49-F238E27FC236}">
                    <a16:creationId xmlns:a16="http://schemas.microsoft.com/office/drawing/2014/main" id="{812BB2AD-A293-4C84-96A1-15950F4C5316}"/>
                  </a:ext>
                </a:extLst>
              </p:cNvPr>
              <p:cNvSpPr/>
              <p:nvPr/>
            </p:nvSpPr>
            <p:spPr>
              <a:xfrm>
                <a:off x="1965086" y="2159007"/>
                <a:ext cx="46042" cy="1132261"/>
              </a:xfrm>
              <a:prstGeom prst="flowChartCol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2" name="Picture 11" descr="5-124.gif">
                <a:extLst>
                  <a:ext uri="{FF2B5EF4-FFF2-40B4-BE49-F238E27FC236}">
                    <a16:creationId xmlns:a16="http://schemas.microsoft.com/office/drawing/2014/main" id="{0F69D198-64CB-4E9A-95EB-222222E9B430}"/>
                  </a:ext>
                </a:extLst>
              </p:cNvPr>
              <p:cNvPicPr>
                <a:picLocks noChangeAspect="1"/>
              </p:cNvPicPr>
              <p:nvPr/>
            </p:nvPicPr>
            <p:blipFill>
              <a:blip r:embed="rId2"/>
              <a:stretch>
                <a:fillRect/>
              </a:stretch>
            </p:blipFill>
            <p:spPr>
              <a:xfrm rot="-1080000">
                <a:off x="1447492" y="1233910"/>
                <a:ext cx="6249015" cy="2602654"/>
              </a:xfrm>
              <a:prstGeom prst="rect">
                <a:avLst/>
              </a:prstGeom>
              <a:effectLst>
                <a:softEdge rad="12700"/>
              </a:effectLst>
            </p:spPr>
          </p:pic>
        </p:grpSp>
      </p:grpSp>
      <p:pic>
        <p:nvPicPr>
          <p:cNvPr id="2" name="Picture 1">
            <a:extLst>
              <a:ext uri="{FF2B5EF4-FFF2-40B4-BE49-F238E27FC236}">
                <a16:creationId xmlns:a16="http://schemas.microsoft.com/office/drawing/2014/main" id="{E23DF532-07D0-4428-8576-380D45B6959D}"/>
              </a:ext>
            </a:extLst>
          </p:cNvPr>
          <p:cNvPicPr>
            <a:picLocks noChangeAspect="1"/>
          </p:cNvPicPr>
          <p:nvPr/>
        </p:nvPicPr>
        <p:blipFill>
          <a:blip r:embed="rId3"/>
          <a:stretch>
            <a:fillRect/>
          </a:stretch>
        </p:blipFill>
        <p:spPr>
          <a:xfrm>
            <a:off x="297429" y="3920749"/>
            <a:ext cx="3533855" cy="2295843"/>
          </a:xfrm>
          <a:prstGeom prst="rect">
            <a:avLst/>
          </a:prstGeom>
        </p:spPr>
      </p:pic>
      <p:pic>
        <p:nvPicPr>
          <p:cNvPr id="13" name="Picture 12">
            <a:extLst>
              <a:ext uri="{FF2B5EF4-FFF2-40B4-BE49-F238E27FC236}">
                <a16:creationId xmlns:a16="http://schemas.microsoft.com/office/drawing/2014/main" id="{0F5225EC-36A9-4867-9217-B87F8B42E7D4}"/>
              </a:ext>
            </a:extLst>
          </p:cNvPr>
          <p:cNvPicPr>
            <a:picLocks noChangeAspect="1"/>
          </p:cNvPicPr>
          <p:nvPr/>
        </p:nvPicPr>
        <p:blipFill>
          <a:blip r:embed="rId4"/>
          <a:stretch>
            <a:fillRect/>
          </a:stretch>
        </p:blipFill>
        <p:spPr>
          <a:xfrm>
            <a:off x="4366909" y="782897"/>
            <a:ext cx="4566214" cy="1887144"/>
          </a:xfrm>
          <a:prstGeom prst="rect">
            <a:avLst/>
          </a:prstGeom>
        </p:spPr>
      </p:pic>
      <p:pic>
        <p:nvPicPr>
          <p:cNvPr id="14" name="Picture 13">
            <a:extLst>
              <a:ext uri="{FF2B5EF4-FFF2-40B4-BE49-F238E27FC236}">
                <a16:creationId xmlns:a16="http://schemas.microsoft.com/office/drawing/2014/main" id="{0AB2FE65-AA27-4826-A832-AC4B45E89252}"/>
              </a:ext>
            </a:extLst>
          </p:cNvPr>
          <p:cNvPicPr>
            <a:picLocks noChangeAspect="1"/>
          </p:cNvPicPr>
          <p:nvPr/>
        </p:nvPicPr>
        <p:blipFill>
          <a:blip r:embed="rId5"/>
          <a:stretch>
            <a:fillRect/>
          </a:stretch>
        </p:blipFill>
        <p:spPr>
          <a:xfrm>
            <a:off x="297429" y="628310"/>
            <a:ext cx="3175483" cy="2234833"/>
          </a:xfrm>
          <a:prstGeom prst="rect">
            <a:avLst/>
          </a:prstGeom>
        </p:spPr>
      </p:pic>
    </p:spTree>
    <p:extLst>
      <p:ext uri="{BB962C8B-B14F-4D97-AF65-F5344CB8AC3E}">
        <p14:creationId xmlns:p14="http://schemas.microsoft.com/office/powerpoint/2010/main" val="242887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a:bodyPr>
          <a:lstStyle/>
          <a:p>
            <a:pPr marL="0" indent="0" algn="ctr">
              <a:buNone/>
            </a:pPr>
            <a:r>
              <a:rPr lang="en-US" b="1" dirty="0"/>
              <a:t>Basic Aerodynamics</a:t>
            </a:r>
          </a:p>
          <a:p>
            <a:pPr marL="0" indent="0" algn="ctr">
              <a:buNone/>
            </a:pPr>
            <a:endParaRPr lang="en-US" sz="2400" dirty="0"/>
          </a:p>
          <a:p>
            <a:pPr lvl="2"/>
            <a:endParaRPr lang="en-US" dirty="0"/>
          </a:p>
        </p:txBody>
      </p:sp>
      <p:sp>
        <p:nvSpPr>
          <p:cNvPr id="4" name="Slide Number Placeholder 3"/>
          <p:cNvSpPr>
            <a:spLocks noGrp="1"/>
          </p:cNvSpPr>
          <p:nvPr>
            <p:ph type="sldNum" sz="quarter" idx="12"/>
          </p:nvPr>
        </p:nvSpPr>
        <p:spPr/>
        <p:txBody>
          <a:bodyPr/>
          <a:lstStyle/>
          <a:p>
            <a:fld id="{C0CAAB45-60AC-48CE-8F9E-28139772CED5}" type="slidenum">
              <a:rPr lang="en-US" smtClean="0"/>
              <a:t>9</a:t>
            </a:fld>
            <a:endParaRPr lang="en-US"/>
          </a:p>
        </p:txBody>
      </p:sp>
      <p:sp>
        <p:nvSpPr>
          <p:cNvPr id="5" name="Rectangle 3"/>
          <p:cNvSpPr>
            <a:spLocks noGrp="1" noChangeAspect="1" noChangeArrowheads="1"/>
          </p:cNvSpPr>
          <p:nvPr isPhoto="1"/>
        </p:nvSpPr>
        <p:spPr bwMode="auto">
          <a:xfrm>
            <a:off x="3022528" y="1803638"/>
            <a:ext cx="6013968" cy="4757710"/>
          </a:xfrm>
          <a:prstGeom prst="rect">
            <a:avLst/>
          </a:prstGeom>
          <a:blipFill dpi="0" rotWithShape="1">
            <a:blip r:embed="rId2"/>
            <a:srcRect/>
            <a:stretch>
              <a:fillRect b="-7414"/>
            </a:stretch>
          </a:blipFill>
          <a:ln>
            <a:noFill/>
          </a:ln>
        </p:spPr>
        <p:txBody>
          <a:bodyPr/>
          <a:lstStyle/>
          <a:p>
            <a:pPr>
              <a:defRPr/>
            </a:pPr>
            <a:endParaRPr lang="en-US" dirty="0">
              <a:latin typeface="Arial" pitchFamily="-105" charset="0"/>
            </a:endParaRPr>
          </a:p>
        </p:txBody>
      </p:sp>
      <p:sp>
        <p:nvSpPr>
          <p:cNvPr id="6" name="Content Placeholder 4"/>
          <p:cNvSpPr txBox="1">
            <a:spLocks/>
          </p:cNvSpPr>
          <p:nvPr/>
        </p:nvSpPr>
        <p:spPr>
          <a:xfrm>
            <a:off x="71438" y="2268538"/>
            <a:ext cx="3889375" cy="416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b="1"/>
              <a:t>Airfoil</a:t>
            </a:r>
            <a:r>
              <a:rPr lang="en-US" altLang="en-US" sz="2400"/>
              <a:t>- is defined as the cross-sectional shape obtained by the intersection of the wing with the perpendicular plane as shown on the right</a:t>
            </a:r>
          </a:p>
        </p:txBody>
      </p:sp>
      <p:sp>
        <p:nvSpPr>
          <p:cNvPr id="7" name="Content Placeholder 4"/>
          <p:cNvSpPr txBox="1">
            <a:spLocks/>
          </p:cNvSpPr>
          <p:nvPr/>
        </p:nvSpPr>
        <p:spPr bwMode="auto">
          <a:xfrm>
            <a:off x="71438" y="1752600"/>
            <a:ext cx="3889375"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400" b="1" i="1" dirty="0"/>
              <a:t>Airfoil Nomenclature</a:t>
            </a:r>
          </a:p>
        </p:txBody>
      </p:sp>
    </p:spTree>
    <p:extLst>
      <p:ext uri="{BB962C8B-B14F-4D97-AF65-F5344CB8AC3E}">
        <p14:creationId xmlns:p14="http://schemas.microsoft.com/office/powerpoint/2010/main" val="95876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3129</TotalTime>
  <Words>2056</Words>
  <Application>Microsoft Macintosh PowerPoint</Application>
  <PresentationFormat>On-screen Show (4:3)</PresentationFormat>
  <Paragraphs>398</Paragraphs>
  <Slides>67</Slides>
  <Notes>5</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Arial</vt:lpstr>
      <vt:lpstr>Calibri</vt:lpstr>
      <vt:lpstr>Cambria Math</vt:lpstr>
      <vt:lpstr>Franklin Gothic Medium</vt:lpstr>
      <vt:lpstr>Wingdings 3</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World Design Challenge:  The Nations Innovation Engine</dc:title>
  <dc:creator>Robert</dc:creator>
  <cp:lastModifiedBy>Microsoft Office User</cp:lastModifiedBy>
  <cp:revision>299</cp:revision>
  <dcterms:created xsi:type="dcterms:W3CDTF">2013-01-03T20:44:39Z</dcterms:created>
  <dcterms:modified xsi:type="dcterms:W3CDTF">2024-10-31T20:14:17Z</dcterms:modified>
</cp:coreProperties>
</file>