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7" r:id="rId2"/>
    <p:sldId id="497" r:id="rId3"/>
    <p:sldId id="492" r:id="rId4"/>
    <p:sldId id="493" r:id="rId5"/>
    <p:sldId id="494" r:id="rId6"/>
    <p:sldId id="495" r:id="rId7"/>
    <p:sldId id="471" r:id="rId8"/>
    <p:sldId id="472" r:id="rId9"/>
    <p:sldId id="473" r:id="rId10"/>
    <p:sldId id="474" r:id="rId11"/>
    <p:sldId id="4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9DA54-2519-CC4A-B7B5-880434AD3FE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AEC898-201A-1B4F-AA3E-F8D6D563B16D}">
      <dgm:prSet phldrT="[Text]"/>
      <dgm:spPr/>
      <dgm:t>
        <a:bodyPr/>
        <a:lstStyle/>
        <a:p>
          <a:r>
            <a:rPr lang="en-US" dirty="0"/>
            <a:t>1 </a:t>
          </a:r>
        </a:p>
        <a:p>
          <a:r>
            <a:rPr lang="en-US" dirty="0"/>
            <a:t>Define Problem</a:t>
          </a:r>
        </a:p>
      </dgm:t>
    </dgm:pt>
    <dgm:pt modelId="{9843C7AF-CE5B-B441-A89E-C253BAACDE12}" type="parTrans" cxnId="{2BEFCA46-FEDB-4844-8844-4B9C3A6E1BED}">
      <dgm:prSet/>
      <dgm:spPr/>
      <dgm:t>
        <a:bodyPr/>
        <a:lstStyle/>
        <a:p>
          <a:endParaRPr lang="en-US"/>
        </a:p>
      </dgm:t>
    </dgm:pt>
    <dgm:pt modelId="{53C0E16C-BED4-724B-B5A5-27AC8F02CCC7}" type="sibTrans" cxnId="{2BEFCA46-FEDB-4844-8844-4B9C3A6E1BED}">
      <dgm:prSet/>
      <dgm:spPr/>
      <dgm:t>
        <a:bodyPr/>
        <a:lstStyle/>
        <a:p>
          <a:endParaRPr lang="en-US"/>
        </a:p>
      </dgm:t>
    </dgm:pt>
    <dgm:pt modelId="{95742609-85E7-F741-944F-B40C20069F14}">
      <dgm:prSet phldrT="[Text]"/>
      <dgm:spPr/>
      <dgm:t>
        <a:bodyPr/>
        <a:lstStyle/>
        <a:p>
          <a:r>
            <a:rPr lang="en-US" dirty="0"/>
            <a:t>2 </a:t>
          </a:r>
        </a:p>
        <a:p>
          <a:r>
            <a:rPr lang="en-US" dirty="0"/>
            <a:t>Research</a:t>
          </a:r>
        </a:p>
      </dgm:t>
    </dgm:pt>
    <dgm:pt modelId="{BA0835CB-6E01-E748-B202-34280A8DB101}" type="parTrans" cxnId="{3F38C533-C932-5C4F-AFCA-3F77E3A47E04}">
      <dgm:prSet/>
      <dgm:spPr/>
      <dgm:t>
        <a:bodyPr/>
        <a:lstStyle/>
        <a:p>
          <a:endParaRPr lang="en-US"/>
        </a:p>
      </dgm:t>
    </dgm:pt>
    <dgm:pt modelId="{19EBF7F3-1619-AE45-B0E0-B0F72937AF15}" type="sibTrans" cxnId="{3F38C533-C932-5C4F-AFCA-3F77E3A47E04}">
      <dgm:prSet/>
      <dgm:spPr/>
      <dgm:t>
        <a:bodyPr/>
        <a:lstStyle/>
        <a:p>
          <a:endParaRPr lang="en-US"/>
        </a:p>
      </dgm:t>
    </dgm:pt>
    <dgm:pt modelId="{91EFF35B-C2F7-D84F-A5E6-E8428CA25F68}">
      <dgm:prSet phldrT="[Text]"/>
      <dgm:spPr/>
      <dgm:t>
        <a:bodyPr/>
        <a:lstStyle/>
        <a:p>
          <a:r>
            <a:rPr lang="en-US" dirty="0"/>
            <a:t>3  </a:t>
          </a:r>
        </a:p>
        <a:p>
          <a:r>
            <a:rPr lang="en-US" dirty="0"/>
            <a:t>Create Solutions</a:t>
          </a:r>
        </a:p>
      </dgm:t>
    </dgm:pt>
    <dgm:pt modelId="{842EE431-E48C-A145-8686-86BB795AB7C6}" type="parTrans" cxnId="{12CD88C3-C5AC-AF46-8B15-0F686935F76B}">
      <dgm:prSet/>
      <dgm:spPr/>
      <dgm:t>
        <a:bodyPr/>
        <a:lstStyle/>
        <a:p>
          <a:endParaRPr lang="en-US"/>
        </a:p>
      </dgm:t>
    </dgm:pt>
    <dgm:pt modelId="{F3A67B79-B112-3145-BEAE-F2970F539E66}" type="sibTrans" cxnId="{12CD88C3-C5AC-AF46-8B15-0F686935F76B}">
      <dgm:prSet/>
      <dgm:spPr/>
      <dgm:t>
        <a:bodyPr/>
        <a:lstStyle/>
        <a:p>
          <a:endParaRPr lang="en-US"/>
        </a:p>
      </dgm:t>
    </dgm:pt>
    <dgm:pt modelId="{8B191192-B7BF-6E40-AD57-C3CB727DABA8}">
      <dgm:prSet phldrT="[Text]"/>
      <dgm:spPr/>
      <dgm:t>
        <a:bodyPr/>
        <a:lstStyle/>
        <a:p>
          <a:r>
            <a:rPr lang="en-US" dirty="0"/>
            <a:t>4 </a:t>
          </a:r>
        </a:p>
        <a:p>
          <a:r>
            <a:rPr lang="en-US" dirty="0"/>
            <a:t>Test &amp; Analyze </a:t>
          </a:r>
        </a:p>
      </dgm:t>
    </dgm:pt>
    <dgm:pt modelId="{92BB4F25-6FFE-9345-ACA2-47EB0F981DA0}" type="parTrans" cxnId="{A6054992-2B0A-B245-AAFD-DAF2AD31D105}">
      <dgm:prSet/>
      <dgm:spPr/>
      <dgm:t>
        <a:bodyPr/>
        <a:lstStyle/>
        <a:p>
          <a:endParaRPr lang="en-US"/>
        </a:p>
      </dgm:t>
    </dgm:pt>
    <dgm:pt modelId="{98ED5117-68A2-5A42-BAE7-17A86EC88831}" type="sibTrans" cxnId="{A6054992-2B0A-B245-AAFD-DAF2AD31D105}">
      <dgm:prSet/>
      <dgm:spPr/>
      <dgm:t>
        <a:bodyPr/>
        <a:lstStyle/>
        <a:p>
          <a:endParaRPr lang="en-US"/>
        </a:p>
      </dgm:t>
    </dgm:pt>
    <dgm:pt modelId="{2C937DB0-30DA-1540-8651-C4D076C23F0B}">
      <dgm:prSet phldrT="[Text]"/>
      <dgm:spPr/>
      <dgm:t>
        <a:bodyPr/>
        <a:lstStyle/>
        <a:p>
          <a:r>
            <a:rPr lang="en-US" dirty="0"/>
            <a:t>5 </a:t>
          </a:r>
        </a:p>
        <a:p>
          <a:r>
            <a:rPr lang="en-US" dirty="0"/>
            <a:t>Select Solutions &amp; optimize</a:t>
          </a:r>
        </a:p>
      </dgm:t>
    </dgm:pt>
    <dgm:pt modelId="{613427F7-9F9E-8E48-BAC9-F8B82F4BBFED}" type="parTrans" cxnId="{8C9F1967-E13E-F14A-B395-D55C77F94C92}">
      <dgm:prSet/>
      <dgm:spPr/>
      <dgm:t>
        <a:bodyPr/>
        <a:lstStyle/>
        <a:p>
          <a:endParaRPr lang="en-US"/>
        </a:p>
      </dgm:t>
    </dgm:pt>
    <dgm:pt modelId="{2D05F102-99CF-F844-A98C-0DFD77F6F7F7}" type="sibTrans" cxnId="{8C9F1967-E13E-F14A-B395-D55C77F94C92}">
      <dgm:prSet/>
      <dgm:spPr/>
      <dgm:t>
        <a:bodyPr/>
        <a:lstStyle/>
        <a:p>
          <a:endParaRPr lang="en-US"/>
        </a:p>
      </dgm:t>
    </dgm:pt>
    <dgm:pt modelId="{D62A40CE-10B8-824C-B584-C7127D546B5B}" type="pres">
      <dgm:prSet presAssocID="{72D9DA54-2519-CC4A-B7B5-880434AD3FEE}" presName="Name0" presStyleCnt="0">
        <dgm:presLayoutVars>
          <dgm:dir/>
          <dgm:resizeHandles val="exact"/>
        </dgm:presLayoutVars>
      </dgm:prSet>
      <dgm:spPr/>
    </dgm:pt>
    <dgm:pt modelId="{CBE224B6-BD51-CE4A-8E3E-3D446D7E1316}" type="pres">
      <dgm:prSet presAssocID="{72D9DA54-2519-CC4A-B7B5-880434AD3FEE}" presName="cycle" presStyleCnt="0"/>
      <dgm:spPr/>
    </dgm:pt>
    <dgm:pt modelId="{70A96148-A8FD-724A-AF53-C9744C72B36D}" type="pres">
      <dgm:prSet presAssocID="{ACAEC898-201A-1B4F-AA3E-F8D6D563B16D}" presName="nodeFirstNode" presStyleLbl="node1" presStyleIdx="0" presStyleCnt="5">
        <dgm:presLayoutVars>
          <dgm:bulletEnabled val="1"/>
        </dgm:presLayoutVars>
      </dgm:prSet>
      <dgm:spPr/>
    </dgm:pt>
    <dgm:pt modelId="{80021658-D587-A647-AB64-C8A30FFB2DE8}" type="pres">
      <dgm:prSet presAssocID="{53C0E16C-BED4-724B-B5A5-27AC8F02CCC7}" presName="sibTransFirstNode" presStyleLbl="bgShp" presStyleIdx="0" presStyleCnt="1"/>
      <dgm:spPr/>
    </dgm:pt>
    <dgm:pt modelId="{94E3A003-CCA3-8E4F-BA3E-B80C3BFAE4F3}" type="pres">
      <dgm:prSet presAssocID="{95742609-85E7-F741-944F-B40C20069F14}" presName="nodeFollowingNodes" presStyleLbl="node1" presStyleIdx="1" presStyleCnt="5">
        <dgm:presLayoutVars>
          <dgm:bulletEnabled val="1"/>
        </dgm:presLayoutVars>
      </dgm:prSet>
      <dgm:spPr/>
    </dgm:pt>
    <dgm:pt modelId="{C681FDDF-4780-5248-990B-9D6CA3B56428}" type="pres">
      <dgm:prSet presAssocID="{91EFF35B-C2F7-D84F-A5E6-E8428CA25F68}" presName="nodeFollowingNodes" presStyleLbl="node1" presStyleIdx="2" presStyleCnt="5">
        <dgm:presLayoutVars>
          <dgm:bulletEnabled val="1"/>
        </dgm:presLayoutVars>
      </dgm:prSet>
      <dgm:spPr/>
    </dgm:pt>
    <dgm:pt modelId="{6A4A745F-377C-6642-934F-84871B13EFCE}" type="pres">
      <dgm:prSet presAssocID="{8B191192-B7BF-6E40-AD57-C3CB727DABA8}" presName="nodeFollowingNodes" presStyleLbl="node1" presStyleIdx="3" presStyleCnt="5">
        <dgm:presLayoutVars>
          <dgm:bulletEnabled val="1"/>
        </dgm:presLayoutVars>
      </dgm:prSet>
      <dgm:spPr/>
    </dgm:pt>
    <dgm:pt modelId="{0F2BE37D-DE17-764E-BAEE-42DC28A213F3}" type="pres">
      <dgm:prSet presAssocID="{2C937DB0-30DA-1540-8651-C4D076C23F0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0AC0A70B-3830-8244-836C-08543860FABA}" type="presOf" srcId="{ACAEC898-201A-1B4F-AA3E-F8D6D563B16D}" destId="{70A96148-A8FD-724A-AF53-C9744C72B36D}" srcOrd="0" destOrd="0" presId="urn:microsoft.com/office/officeart/2005/8/layout/cycle3"/>
    <dgm:cxn modelId="{3F38C533-C932-5C4F-AFCA-3F77E3A47E04}" srcId="{72D9DA54-2519-CC4A-B7B5-880434AD3FEE}" destId="{95742609-85E7-F741-944F-B40C20069F14}" srcOrd="1" destOrd="0" parTransId="{BA0835CB-6E01-E748-B202-34280A8DB101}" sibTransId="{19EBF7F3-1619-AE45-B0E0-B0F72937AF15}"/>
    <dgm:cxn modelId="{E00DD737-5271-FE41-86C4-5CD8BC94B002}" type="presOf" srcId="{8B191192-B7BF-6E40-AD57-C3CB727DABA8}" destId="{6A4A745F-377C-6642-934F-84871B13EFCE}" srcOrd="0" destOrd="0" presId="urn:microsoft.com/office/officeart/2005/8/layout/cycle3"/>
    <dgm:cxn modelId="{2BEFCA46-FEDB-4844-8844-4B9C3A6E1BED}" srcId="{72D9DA54-2519-CC4A-B7B5-880434AD3FEE}" destId="{ACAEC898-201A-1B4F-AA3E-F8D6D563B16D}" srcOrd="0" destOrd="0" parTransId="{9843C7AF-CE5B-B441-A89E-C253BAACDE12}" sibTransId="{53C0E16C-BED4-724B-B5A5-27AC8F02CCC7}"/>
    <dgm:cxn modelId="{3BC6CF47-D57A-C942-A186-22854D59EC0C}" type="presOf" srcId="{2C937DB0-30DA-1540-8651-C4D076C23F0B}" destId="{0F2BE37D-DE17-764E-BAEE-42DC28A213F3}" srcOrd="0" destOrd="0" presId="urn:microsoft.com/office/officeart/2005/8/layout/cycle3"/>
    <dgm:cxn modelId="{8C9F1967-E13E-F14A-B395-D55C77F94C92}" srcId="{72D9DA54-2519-CC4A-B7B5-880434AD3FEE}" destId="{2C937DB0-30DA-1540-8651-C4D076C23F0B}" srcOrd="4" destOrd="0" parTransId="{613427F7-9F9E-8E48-BAC9-F8B82F4BBFED}" sibTransId="{2D05F102-99CF-F844-A98C-0DFD77F6F7F7}"/>
    <dgm:cxn modelId="{F96E1B74-3ED3-224A-AE9F-FCE6661BA6AB}" type="presOf" srcId="{53C0E16C-BED4-724B-B5A5-27AC8F02CCC7}" destId="{80021658-D587-A647-AB64-C8A30FFB2DE8}" srcOrd="0" destOrd="0" presId="urn:microsoft.com/office/officeart/2005/8/layout/cycle3"/>
    <dgm:cxn modelId="{A6054992-2B0A-B245-AAFD-DAF2AD31D105}" srcId="{72D9DA54-2519-CC4A-B7B5-880434AD3FEE}" destId="{8B191192-B7BF-6E40-AD57-C3CB727DABA8}" srcOrd="3" destOrd="0" parTransId="{92BB4F25-6FFE-9345-ACA2-47EB0F981DA0}" sibTransId="{98ED5117-68A2-5A42-BAE7-17A86EC88831}"/>
    <dgm:cxn modelId="{DED8AABD-0D21-1843-90DC-00329C440420}" type="presOf" srcId="{72D9DA54-2519-CC4A-B7B5-880434AD3FEE}" destId="{D62A40CE-10B8-824C-B584-C7127D546B5B}" srcOrd="0" destOrd="0" presId="urn:microsoft.com/office/officeart/2005/8/layout/cycle3"/>
    <dgm:cxn modelId="{12CD88C3-C5AC-AF46-8B15-0F686935F76B}" srcId="{72D9DA54-2519-CC4A-B7B5-880434AD3FEE}" destId="{91EFF35B-C2F7-D84F-A5E6-E8428CA25F68}" srcOrd="2" destOrd="0" parTransId="{842EE431-E48C-A145-8686-86BB795AB7C6}" sibTransId="{F3A67B79-B112-3145-BEAE-F2970F539E66}"/>
    <dgm:cxn modelId="{E3115ED1-CAF4-8D4F-9AA6-FEFD93B2A5D2}" type="presOf" srcId="{95742609-85E7-F741-944F-B40C20069F14}" destId="{94E3A003-CCA3-8E4F-BA3E-B80C3BFAE4F3}" srcOrd="0" destOrd="0" presId="urn:microsoft.com/office/officeart/2005/8/layout/cycle3"/>
    <dgm:cxn modelId="{30C190F5-2E01-6747-92D6-9FFC27A7BF21}" type="presOf" srcId="{91EFF35B-C2F7-D84F-A5E6-E8428CA25F68}" destId="{C681FDDF-4780-5248-990B-9D6CA3B56428}" srcOrd="0" destOrd="0" presId="urn:microsoft.com/office/officeart/2005/8/layout/cycle3"/>
    <dgm:cxn modelId="{24A8FA69-1BFD-6643-B845-F45225444345}" type="presParOf" srcId="{D62A40CE-10B8-824C-B584-C7127D546B5B}" destId="{CBE224B6-BD51-CE4A-8E3E-3D446D7E1316}" srcOrd="0" destOrd="0" presId="urn:microsoft.com/office/officeart/2005/8/layout/cycle3"/>
    <dgm:cxn modelId="{98EF784E-F05D-614B-AC26-9A6625735DDC}" type="presParOf" srcId="{CBE224B6-BD51-CE4A-8E3E-3D446D7E1316}" destId="{70A96148-A8FD-724A-AF53-C9744C72B36D}" srcOrd="0" destOrd="0" presId="urn:microsoft.com/office/officeart/2005/8/layout/cycle3"/>
    <dgm:cxn modelId="{A656DB72-7347-854E-B30E-C32021E36E98}" type="presParOf" srcId="{CBE224B6-BD51-CE4A-8E3E-3D446D7E1316}" destId="{80021658-D587-A647-AB64-C8A30FFB2DE8}" srcOrd="1" destOrd="0" presId="urn:microsoft.com/office/officeart/2005/8/layout/cycle3"/>
    <dgm:cxn modelId="{6C4C39C1-7692-D34A-8B99-E76714A3294D}" type="presParOf" srcId="{CBE224B6-BD51-CE4A-8E3E-3D446D7E1316}" destId="{94E3A003-CCA3-8E4F-BA3E-B80C3BFAE4F3}" srcOrd="2" destOrd="0" presId="urn:microsoft.com/office/officeart/2005/8/layout/cycle3"/>
    <dgm:cxn modelId="{56734510-EA29-9B4C-B8DC-9AD43F4E5417}" type="presParOf" srcId="{CBE224B6-BD51-CE4A-8E3E-3D446D7E1316}" destId="{C681FDDF-4780-5248-990B-9D6CA3B56428}" srcOrd="3" destOrd="0" presId="urn:microsoft.com/office/officeart/2005/8/layout/cycle3"/>
    <dgm:cxn modelId="{E2F7A4A5-120C-BB4D-8C4D-CD959E00323D}" type="presParOf" srcId="{CBE224B6-BD51-CE4A-8E3E-3D446D7E1316}" destId="{6A4A745F-377C-6642-934F-84871B13EFCE}" srcOrd="4" destOrd="0" presId="urn:microsoft.com/office/officeart/2005/8/layout/cycle3"/>
    <dgm:cxn modelId="{5565A4C7-87E6-9742-AF69-E750501FDB52}" type="presParOf" srcId="{CBE224B6-BD51-CE4A-8E3E-3D446D7E1316}" destId="{0F2BE37D-DE17-764E-BAEE-42DC28A213F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21658-D587-A647-AB64-C8A30FFB2DE8}">
      <dsp:nvSpPr>
        <dsp:cNvPr id="0" name=""/>
        <dsp:cNvSpPr/>
      </dsp:nvSpPr>
      <dsp:spPr>
        <a:xfrm>
          <a:off x="639502" y="-14273"/>
          <a:ext cx="2988195" cy="2988195"/>
        </a:xfrm>
        <a:prstGeom prst="circularArrow">
          <a:avLst>
            <a:gd name="adj1" fmla="val 5544"/>
            <a:gd name="adj2" fmla="val 330680"/>
            <a:gd name="adj3" fmla="val 13890794"/>
            <a:gd name="adj4" fmla="val 173164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96148-A8FD-724A-AF53-C9744C72B36D}">
      <dsp:nvSpPr>
        <dsp:cNvPr id="0" name=""/>
        <dsp:cNvSpPr/>
      </dsp:nvSpPr>
      <dsp:spPr>
        <a:xfrm>
          <a:off x="1468933" y="966"/>
          <a:ext cx="1329332" cy="664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Define Problem</a:t>
          </a:r>
        </a:p>
      </dsp:txBody>
      <dsp:txXfrm>
        <a:off x="1501379" y="33412"/>
        <a:ext cx="1264440" cy="599774"/>
      </dsp:txXfrm>
    </dsp:sp>
    <dsp:sp modelId="{94E3A003-CCA3-8E4F-BA3E-B80C3BFAE4F3}">
      <dsp:nvSpPr>
        <dsp:cNvPr id="0" name=""/>
        <dsp:cNvSpPr/>
      </dsp:nvSpPr>
      <dsp:spPr>
        <a:xfrm>
          <a:off x="2680849" y="881474"/>
          <a:ext cx="1329332" cy="664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Research</a:t>
          </a:r>
        </a:p>
      </dsp:txBody>
      <dsp:txXfrm>
        <a:off x="2713295" y="913920"/>
        <a:ext cx="1264440" cy="599774"/>
      </dsp:txXfrm>
    </dsp:sp>
    <dsp:sp modelId="{C681FDDF-4780-5248-990B-9D6CA3B56428}">
      <dsp:nvSpPr>
        <dsp:cNvPr id="0" name=""/>
        <dsp:cNvSpPr/>
      </dsp:nvSpPr>
      <dsp:spPr>
        <a:xfrm>
          <a:off x="2217938" y="2306167"/>
          <a:ext cx="1329332" cy="664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Create Solutions</a:t>
          </a:r>
        </a:p>
      </dsp:txBody>
      <dsp:txXfrm>
        <a:off x="2250384" y="2338613"/>
        <a:ext cx="1264440" cy="599774"/>
      </dsp:txXfrm>
    </dsp:sp>
    <dsp:sp modelId="{6A4A745F-377C-6642-934F-84871B13EFCE}">
      <dsp:nvSpPr>
        <dsp:cNvPr id="0" name=""/>
        <dsp:cNvSpPr/>
      </dsp:nvSpPr>
      <dsp:spPr>
        <a:xfrm>
          <a:off x="719928" y="2306167"/>
          <a:ext cx="1329332" cy="664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Test &amp; Analyze </a:t>
          </a:r>
        </a:p>
      </dsp:txBody>
      <dsp:txXfrm>
        <a:off x="752374" y="2338613"/>
        <a:ext cx="1264440" cy="599774"/>
      </dsp:txXfrm>
    </dsp:sp>
    <dsp:sp modelId="{0F2BE37D-DE17-764E-BAEE-42DC28A213F3}">
      <dsp:nvSpPr>
        <dsp:cNvPr id="0" name=""/>
        <dsp:cNvSpPr/>
      </dsp:nvSpPr>
      <dsp:spPr>
        <a:xfrm>
          <a:off x="257017" y="881474"/>
          <a:ext cx="1329332" cy="664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5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Select Solutions &amp; optimize</a:t>
          </a:r>
        </a:p>
      </dsp:txBody>
      <dsp:txXfrm>
        <a:off x="289463" y="913920"/>
        <a:ext cx="1264440" cy="59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1B41-0569-4B68-8122-6F22F52907B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3315-3C58-40CC-ABAB-2551B0ED6F73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B07A-ED36-47C2-AD5A-154968176DA8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25F4-96EB-4213-AFAE-390EB3FB064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99F2-8B4A-44B1-9A6B-6C724963B4E4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8AA-0816-4C46-AF05-2B0DD60186C2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462-3C3B-411A-891C-1B90E7B76DF7}" type="datetime1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9D94-15F3-41FC-B3AD-F93ED7D92138}" type="datetime1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4699-9B8D-42CA-886A-7EEC4C035E20}" type="datetime1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765F-878C-4881-9355-A651EF6F2389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E4DE-8D14-45C5-A702-10493FDBD57D}" type="datetime1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9D6D-0BF0-4032-BFE8-F6B9866F5216}" type="datetime1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1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100" y="3383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Design Philosophy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8674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/>
              <a:t>Engineering Design Tools</a:t>
            </a:r>
            <a:endParaRPr lang="en-US" b="1" dirty="0"/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056438" y="1844675"/>
            <a:ext cx="20875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800"/>
              <a:t>Increase the productivity of the designer</a:t>
            </a:r>
          </a:p>
          <a:p>
            <a:endParaRPr lang="en-US" altLang="en-US" sz="1800"/>
          </a:p>
          <a:p>
            <a:r>
              <a:rPr lang="en-US" altLang="en-US" sz="1800"/>
              <a:t>Improve the quality of design</a:t>
            </a:r>
          </a:p>
          <a:p>
            <a:endParaRPr lang="en-US" altLang="en-US" sz="1800"/>
          </a:p>
          <a:p>
            <a:r>
              <a:rPr lang="en-US" altLang="en-US" sz="1800"/>
              <a:t>Improve documentation of the design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6785" r="18343" b="10316"/>
          <a:stretch>
            <a:fillRect/>
          </a:stretch>
        </p:blipFill>
        <p:spPr bwMode="auto">
          <a:xfrm>
            <a:off x="41275" y="1770063"/>
            <a:ext cx="34210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 t="26984" r="19125" b="11308"/>
          <a:stretch>
            <a:fillRect/>
          </a:stretch>
        </p:blipFill>
        <p:spPr bwMode="auto">
          <a:xfrm>
            <a:off x="41275" y="4041775"/>
            <a:ext cx="35083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2" t="28174" r="22694" b="10516"/>
          <a:stretch>
            <a:fillRect/>
          </a:stretch>
        </p:blipFill>
        <p:spPr bwMode="auto">
          <a:xfrm>
            <a:off x="3586163" y="3287713"/>
            <a:ext cx="246538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7184" r="3729" b="11905"/>
          <a:stretch>
            <a:fillRect/>
          </a:stretch>
        </p:blipFill>
        <p:spPr bwMode="auto">
          <a:xfrm>
            <a:off x="3462338" y="4976812"/>
            <a:ext cx="35941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6192" r="2057" b="12103"/>
          <a:stretch>
            <a:fillRect/>
          </a:stretch>
        </p:blipFill>
        <p:spPr bwMode="auto">
          <a:xfrm>
            <a:off x="3429000" y="1768475"/>
            <a:ext cx="3327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cs typeface="Arial" panose="020B0604020202020204" pitchFamily="34" charset="0"/>
              </a:rPr>
              <a:t>Questions ???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0010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Overview Engineering Design Process</a:t>
            </a:r>
          </a:p>
          <a:p>
            <a:pPr algn="ctr"/>
            <a:endParaRPr lang="en-US" b="1" dirty="0"/>
          </a:p>
          <a:p>
            <a:pPr algn="ctr"/>
            <a:r>
              <a:rPr lang="en-US" sz="2000" b="1" dirty="0"/>
              <a:t>Engineering Design Process</a:t>
            </a:r>
          </a:p>
          <a:p>
            <a:pPr algn="ctr"/>
            <a:endParaRPr lang="en-US" sz="2400" b="1" dirty="0"/>
          </a:p>
          <a:p>
            <a:r>
              <a:rPr lang="en-US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The </a:t>
            </a:r>
            <a:r>
              <a:rPr lang="en-US" i="1" dirty="0"/>
              <a:t>Engineering Design Process </a:t>
            </a:r>
            <a:r>
              <a:rPr lang="en-US" dirty="0"/>
              <a:t>is used during each </a:t>
            </a:r>
            <a:r>
              <a:rPr lang="en-US" i="1" dirty="0"/>
              <a:t>Design Phase</a:t>
            </a:r>
            <a:r>
              <a:rPr lang="en-US" dirty="0"/>
              <a:t>.</a:t>
            </a:r>
            <a:endParaRPr lang="en-US" b="1" dirty="0"/>
          </a:p>
          <a:p>
            <a:endParaRPr lang="en-US" sz="1600" b="1" dirty="0"/>
          </a:p>
          <a:p>
            <a:r>
              <a:rPr lang="en-US" sz="2000" b="1" dirty="0"/>
              <a:t>Design Phases</a:t>
            </a:r>
          </a:p>
          <a:p>
            <a:pPr marL="342900" indent="-342900">
              <a:buAutoNum type="arabicPeriod"/>
            </a:pPr>
            <a:r>
              <a:rPr lang="en-US" b="1" dirty="0"/>
              <a:t>Conceptual Design </a:t>
            </a:r>
            <a:r>
              <a:rPr lang="en-US" dirty="0"/>
              <a:t>(Many designs at least eight per team member)</a:t>
            </a:r>
          </a:p>
          <a:p>
            <a:pPr marL="342900" indent="-342900">
              <a:buAutoNum type="arabicPeriod"/>
            </a:pPr>
            <a:r>
              <a:rPr lang="en-US" b="1" dirty="0"/>
              <a:t>Preliminary Design </a:t>
            </a:r>
            <a:r>
              <a:rPr lang="en-US" dirty="0"/>
              <a:t>(Narrow down to three designs per team)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Detailed Design </a:t>
            </a:r>
            <a:r>
              <a:rPr lang="en-US" dirty="0"/>
              <a:t>(One design per team)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2281738"/>
              </p:ext>
            </p:extLst>
          </p:nvPr>
        </p:nvGraphicFramePr>
        <p:xfrm>
          <a:off x="2362200" y="1981200"/>
          <a:ext cx="4267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6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Typical Design Phases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925" y="1524000"/>
            <a:ext cx="9109075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/>
              <a:t>The design of most systems is traditionally accomplished in three phases: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i="1" dirty="0"/>
              <a:t>Conceptual design</a:t>
            </a:r>
            <a:r>
              <a:rPr lang="en-US" sz="2000" dirty="0"/>
              <a:t> – when the “gap” in the market or means of producing an improved (i.e., better) product offering are determined or when a new product is thought up (i.e., invented)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Many concepts are considered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Early research and testing activities are performed (to expedite design later in process)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Identify dependencies of designs (i.e., what is necessary to make this work?)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i="1" dirty="0"/>
              <a:t>Preliminary design </a:t>
            </a:r>
            <a:r>
              <a:rPr lang="en-US" sz="2000" dirty="0"/>
              <a:t>– outline of original design need is expanded in more detail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Design possibilities are further narrowed down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Mock-ups or models (i.e., CAD) may be constructed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Design vs buy (i.e., purchase COTS) considerations made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Costs re-examined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i="1" dirty="0"/>
              <a:t>Detailed design </a:t>
            </a:r>
            <a:r>
              <a:rPr lang="en-US" sz="2000" dirty="0"/>
              <a:t>– when work expands to focus on the final design of the system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Detailed analysis of the systems (e.g., aerodynamics, structures, ancillary systems)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Layout/connection of components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Detailed design drawings and documentation created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/>
              <a:t>NOTE: Other phases my follow after initial manufacture of a design</a:t>
            </a:r>
          </a:p>
        </p:txBody>
      </p:sp>
    </p:spTree>
    <p:extLst>
      <p:ext uri="{BB962C8B-B14F-4D97-AF65-F5344CB8AC3E}">
        <p14:creationId xmlns:p14="http://schemas.microsoft.com/office/powerpoint/2010/main" val="60748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/>
              <a:t>Engineering Design Process</a:t>
            </a:r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4925" y="1314450"/>
            <a:ext cx="9109075" cy="554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000" dirty="0"/>
              <a:t>Design of a complex system like an aircraft or UAS requires many groups to work together to form a complete design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Aircraft through the eyes of only one group</a:t>
            </a:r>
          </a:p>
          <a:p>
            <a:pPr>
              <a:buFont typeface="Arial" charset="0"/>
              <a:buChar char="•"/>
              <a:defRPr/>
            </a:pPr>
            <a:endParaRPr lang="en-US" sz="1600" dirty="0"/>
          </a:p>
        </p:txBody>
      </p:sp>
      <p:pic>
        <p:nvPicPr>
          <p:cNvPr id="7" name="Picture 4" descr="fig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372518"/>
            <a:ext cx="1320800" cy="2438400"/>
          </a:xfrm>
          <a:prstGeom prst="rect">
            <a:avLst/>
          </a:prstGeom>
          <a:noFill/>
        </p:spPr>
      </p:pic>
      <p:pic>
        <p:nvPicPr>
          <p:cNvPr id="8" name="Picture 5" descr="fig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3805237"/>
            <a:ext cx="1582737" cy="2900363"/>
          </a:xfrm>
          <a:prstGeom prst="rect">
            <a:avLst/>
          </a:prstGeom>
          <a:noFill/>
        </p:spPr>
      </p:pic>
      <p:pic>
        <p:nvPicPr>
          <p:cNvPr id="9" name="Picture 21" descr="fig1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14600"/>
            <a:ext cx="1617663" cy="2055813"/>
          </a:xfrm>
          <a:prstGeom prst="rect">
            <a:avLst/>
          </a:prstGeom>
          <a:noFill/>
        </p:spPr>
      </p:pic>
      <p:pic>
        <p:nvPicPr>
          <p:cNvPr id="10" name="Picture 22" descr="fig1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431" y="2438400"/>
            <a:ext cx="1792287" cy="2146300"/>
          </a:xfrm>
          <a:prstGeom prst="rect">
            <a:avLst/>
          </a:prstGeom>
          <a:noFill/>
        </p:spPr>
      </p:pic>
      <p:pic>
        <p:nvPicPr>
          <p:cNvPr id="11" name="Picture 23" descr="fig1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625" y="4086225"/>
            <a:ext cx="1755775" cy="2663825"/>
          </a:xfrm>
          <a:prstGeom prst="rect">
            <a:avLst/>
          </a:prstGeom>
          <a:noFill/>
        </p:spPr>
      </p:pic>
      <p:pic>
        <p:nvPicPr>
          <p:cNvPr id="12" name="Picture 24" descr="fig1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562225"/>
            <a:ext cx="2093913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4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Mission Requirements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first step in design is the definition of the requirements.  Often the requirements are at odds with each other.</a:t>
            </a:r>
          </a:p>
          <a:p>
            <a:r>
              <a:rPr lang="en-US" sz="2400" dirty="0"/>
              <a:t>These requirements can be designated by the user or supplier.</a:t>
            </a:r>
            <a:endParaRPr lang="en-US" sz="2000" dirty="0"/>
          </a:p>
          <a:p>
            <a:r>
              <a:rPr lang="en-US" sz="2400" dirty="0"/>
              <a:t>Some possible mission requirements include</a:t>
            </a:r>
          </a:p>
          <a:p>
            <a:pPr lvl="1"/>
            <a:r>
              <a:rPr lang="en-US" sz="2000" dirty="0"/>
              <a:t>Range</a:t>
            </a:r>
          </a:p>
          <a:p>
            <a:pPr lvl="1"/>
            <a:r>
              <a:rPr lang="en-US" sz="2000" dirty="0"/>
              <a:t>Purpose</a:t>
            </a:r>
          </a:p>
          <a:p>
            <a:pPr lvl="1"/>
            <a:r>
              <a:rPr lang="en-US" sz="2000" dirty="0"/>
              <a:t>Endurance</a:t>
            </a:r>
          </a:p>
          <a:p>
            <a:pPr lvl="1"/>
            <a:r>
              <a:rPr lang="en-US" sz="2000" dirty="0"/>
              <a:t>Speed</a:t>
            </a:r>
          </a:p>
          <a:p>
            <a:pPr lvl="1"/>
            <a:r>
              <a:rPr lang="en-US" sz="2000" dirty="0"/>
              <a:t>Cost</a:t>
            </a:r>
          </a:p>
          <a:p>
            <a:pPr lvl="1"/>
            <a:r>
              <a:rPr lang="en-US" sz="2000" dirty="0"/>
              <a:t>Maintainability</a:t>
            </a:r>
          </a:p>
          <a:p>
            <a:pPr lvl="1"/>
            <a:r>
              <a:rPr lang="en-US" sz="2000" dirty="0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2207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07" y="33528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dirty="0"/>
              <a:t>Some Engineering Design Tools…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High Level Operational Views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http://www.skilligent.com/partners/microsoft/high-level-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60550"/>
            <a:ext cx="68278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019925" y="2112963"/>
            <a:ext cx="20891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Provides high level overview of the system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Depicts major subsystems/ classes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Hierarchal depiction of design</a:t>
            </a:r>
          </a:p>
        </p:txBody>
      </p:sp>
    </p:spTree>
    <p:extLst>
      <p:ext uri="{BB962C8B-B14F-4D97-AF65-F5344CB8AC3E}">
        <p14:creationId xmlns:p14="http://schemas.microsoft.com/office/powerpoint/2010/main" val="34405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Information/Process Flows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624638" y="1978025"/>
            <a:ext cx="24844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Symbolic representations of actions/ processes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Shows </a:t>
            </a:r>
            <a:r>
              <a:rPr lang="en-US" altLang="en-US" sz="1800" b="1" i="1" u="sng">
                <a:latin typeface="Arial" panose="020B0604020202020204" pitchFamily="34" charset="0"/>
              </a:rPr>
              <a:t>WHAT</a:t>
            </a:r>
            <a:r>
              <a:rPr lang="en-US" altLang="en-US" sz="1800" i="1" u="sng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the job to be performed is</a:t>
            </a:r>
          </a:p>
        </p:txBody>
      </p:sp>
      <p:pic>
        <p:nvPicPr>
          <p:cNvPr id="6" name="Picture 2" descr="http://noisybox.net/misc/school/lab3/prelim2/flowchar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7662"/>
            <a:ext cx="62642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2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System Component Diagrams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134100" y="4832350"/>
            <a:ext cx="3009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Example shows </a:t>
            </a:r>
            <a:r>
              <a:rPr lang="en-US" altLang="en-US" sz="1800" b="1" u="sng">
                <a:latin typeface="Arial" panose="020B0604020202020204" pitchFamily="34" charset="0"/>
              </a:rPr>
              <a:t>block</a:t>
            </a:r>
            <a:r>
              <a:rPr lang="en-US" altLang="en-US" sz="1800">
                <a:latin typeface="Arial" panose="020B0604020202020204" pitchFamily="34" charset="0"/>
              </a:rPr>
              <a:t> representations of components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Shows </a:t>
            </a:r>
            <a:r>
              <a:rPr lang="en-US" altLang="en-US" sz="1800" b="1" u="sng">
                <a:latin typeface="Arial" panose="020B0604020202020204" pitchFamily="34" charset="0"/>
              </a:rPr>
              <a:t>HOW</a:t>
            </a:r>
            <a:r>
              <a:rPr lang="en-US" altLang="en-US" sz="1800">
                <a:latin typeface="Arial" panose="020B0604020202020204" pitchFamily="34" charset="0"/>
              </a:rPr>
              <a:t> the job is to be done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b="11322"/>
          <a:stretch/>
        </p:blipFill>
        <p:spPr bwMode="auto">
          <a:xfrm>
            <a:off x="609600" y="4645025"/>
            <a:ext cx="47117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benrobotics.files.wordpress.com/2010/06/cerebot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4" y="1676400"/>
            <a:ext cx="4421187" cy="282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134100" y="1844675"/>
            <a:ext cx="3009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Example shows </a:t>
            </a:r>
            <a:r>
              <a:rPr lang="en-US" altLang="en-US" sz="1800" b="1" u="sng">
                <a:latin typeface="Arial" panose="020B0604020202020204" pitchFamily="34" charset="0"/>
              </a:rPr>
              <a:t>pictographic</a:t>
            </a:r>
            <a:r>
              <a:rPr lang="en-US" altLang="en-US" sz="1800">
                <a:latin typeface="Arial" panose="020B0604020202020204" pitchFamily="34" charset="0"/>
              </a:rPr>
              <a:t> representations of components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Shows </a:t>
            </a:r>
            <a:r>
              <a:rPr lang="en-US" altLang="en-US" sz="1800" b="1" u="sng">
                <a:latin typeface="Arial" panose="020B0604020202020204" pitchFamily="34" charset="0"/>
              </a:rPr>
              <a:t>HOW</a:t>
            </a:r>
            <a:r>
              <a:rPr lang="en-US" altLang="en-US" sz="1800">
                <a:latin typeface="Arial" panose="020B0604020202020204" pitchFamily="34" charset="0"/>
              </a:rPr>
              <a:t> the job is to be done</a:t>
            </a:r>
          </a:p>
        </p:txBody>
      </p:sp>
    </p:spTree>
    <p:extLst>
      <p:ext uri="{BB962C8B-B14F-4D97-AF65-F5344CB8AC3E}">
        <p14:creationId xmlns:p14="http://schemas.microsoft.com/office/powerpoint/2010/main" val="220667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506</Words>
  <Application>Microsoft Macintosh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Engineering Design Tools…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217</cp:revision>
  <dcterms:created xsi:type="dcterms:W3CDTF">2013-01-03T20:44:39Z</dcterms:created>
  <dcterms:modified xsi:type="dcterms:W3CDTF">2021-09-20T19:10:42Z</dcterms:modified>
</cp:coreProperties>
</file>