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7" r:id="rId2"/>
    <p:sldId id="269" r:id="rId3"/>
    <p:sldId id="283" r:id="rId4"/>
    <p:sldId id="270" r:id="rId5"/>
    <p:sldId id="282" r:id="rId6"/>
    <p:sldId id="274" r:id="rId7"/>
    <p:sldId id="275" r:id="rId8"/>
    <p:sldId id="276" r:id="rId9"/>
    <p:sldId id="271" r:id="rId10"/>
    <p:sldId id="272" r:id="rId11"/>
    <p:sldId id="27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92381" autoAdjust="0"/>
  </p:normalViewPr>
  <p:slideViewPr>
    <p:cSldViewPr>
      <p:cViewPr varScale="1">
        <p:scale>
          <a:sx n="118" d="100"/>
          <a:sy n="118" d="100"/>
        </p:scale>
        <p:origin x="19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43B4C-6C6C-480C-AE0C-FD9D94DA1533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F131-F82D-4980-A993-218D296A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1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619125" y="5410200"/>
            <a:ext cx="7924800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591358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0489"/>
            <a:ext cx="7772400" cy="2031111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66E0-B512-4E1E-9108-859DE0FD1E03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03E6-354F-4A8A-9D2F-ED58D86DB847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5AFF-46EA-40B3-B54D-EDAB6626F7B2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547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48D7F-CFC2-4E5A-A812-758D5622B966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5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2DDFC-BB8F-46A9-8C51-B06FD41FDF72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5201-4568-491D-9816-3198FE09F391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8DF-6F0E-4B04-934D-67DA64D429E6}" type="datetime1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655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8C6E-7531-4A37-A6C5-89BAE0006155}" type="datetime1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DE1-6C13-403F-8B7B-AB33E97CA790}" type="datetime1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7011-27FE-4927-9A41-ADB468D16D3C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949A-2B2C-482F-A40D-C021B538A17F}" type="datetime1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8AB3-34D6-4013-A5E7-C94181B3FD01}" type="datetime1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AB45-60AC-48CE-8F9E-28139772CE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8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71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google.com/url?sa=i&amp;rct=j&amp;q=&amp;esrc=s&amp;frm=1&amp;source=images&amp;cd=&amp;cad=rja&amp;docid=7TIRxNfQJUcPYM&amp;tbnid=5GEbzuq8SJxcjM:&amp;ved=0CAUQjRw&amp;url=http://www.airforce-technology.com/projects/rq5a-hunter-uav/rq5a-hunter-uav7.html&amp;ei=6G63Ue-2Oo768QTW04D4BQ&amp;psig=AFQjCNGGt_zWyypZ_I7IPVVN481pC9el8Q&amp;ust=1371062362570948" TargetMode="External"/><Relationship Id="rId7" Type="http://schemas.openxmlformats.org/officeDocument/2006/relationships/hyperlink" Target="http://www.uvisionuav.com/portfolio/gcs/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://www.google.com/url?sa=i&amp;rct=j&amp;q=&amp;esrc=s&amp;frm=1&amp;source=images&amp;cd=&amp;cad=rja&amp;docid=y6x3pdlede4RuM&amp;tbnid=gjgzEHQ-kmNWdM:&amp;ved=0CAUQjRw&amp;url=http://www.defence.gov.au/opex/global/opslipper/images/gallery/2008/1222c/index.htm&amp;ei=_G-3UeSuFpPe8ATVloH4Bw&amp;psig=AFQjCNHpMyLAoBSdZ-tAfD2GfqDvhSQ-1A&amp;ust=1371062581891989" TargetMode="External"/><Relationship Id="rId5" Type="http://schemas.openxmlformats.org/officeDocument/2006/relationships/hyperlink" Target="http://www.savronik.com.tr/?savunma-programlari&amp;07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www.google.com/url?sa=i&amp;rct=j&amp;q=&amp;esrc=s&amp;frm=1&amp;source=images&amp;cd=&amp;cad=rja&amp;docid=dv0wgBoeQ70e3M&amp;tbnid=6ACLe2rD44rrMM:&amp;ved=0CAUQjRw&amp;url=http://berndpulch.org/2012/05/21/cryptome-unveils-drone-crew-photos/&amp;ei=Fm-3UYGzMIHc8ASlqoDwBw&amp;psig=AFQjCNGvzuhN1L8eI8k0Nrz80HRuaDzffw&amp;ust=137106234133335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VX2kO63JM7FuPM&amp;tbnid=w4x5UyThZnv5RM:&amp;ved=0CAUQjRw&amp;url=http://www.hellotrade.com/aeronautics/product.html&amp;ei=z3C3UY7AEojk9ATZxYC4Cg&amp;psig=AFQjCNGJX3YsYpHt_UmixnSSZ26pHqvdRA&amp;ust=1371062784837730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frm=1&amp;source=images&amp;cd=&amp;cad=rja&amp;docid=1dqq5IvYaw2e6M&amp;tbnid=rWyx1UJ11q6JYM:&amp;ved=0CAUQjRw&amp;url=http://www.troybuiltmodels.com/items/UAVPENGUINB.html&amp;ei=hnC3UcbIHovm8wSa24GwAQ&amp;psig=AFQjCNGJX3YsYpHt_UmixnSSZ26pHqvdRA&amp;ust=13710627848377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wri.org/4org/d09/aerospace/softdev/unmanned.htm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openxmlformats.org/officeDocument/2006/relationships/hyperlink" Target="http://www.google.com/url?sa=i&amp;rct=j&amp;q=&amp;esrc=s&amp;frm=1&amp;source=images&amp;cd=&amp;cad=rja&amp;docid=G1d3voGVq-1HkM&amp;tbnid=v7HqBItbl8dIKM:&amp;ved=0CAUQjRw&amp;url=http://www.draganfly.com/uav-helicopter/draganflyer-x8/features/wireless-video-system.php&amp;ei=3HC3UfWcMZLU9QTXiIHgCQ&amp;psig=AFQjCNGJX3YsYpHt_UmixnSSZ26pHqvdRA&amp;ust=1371062784837730" TargetMode="External"/><Relationship Id="rId4" Type="http://schemas.openxmlformats.org/officeDocument/2006/relationships/hyperlink" Target="http://www.google.com/url?sa=i&amp;rct=j&amp;q=&amp;esrc=s&amp;frm=1&amp;source=images&amp;cd=&amp;cad=rja&amp;docid=7TIRxNfQJUcPYM&amp;tbnid=MUQbros0haUleM:&amp;ved=0CAUQjRw&amp;url=http://www.chandlermay.com/ground_control_stations.html&amp;ei=pXC3UeKwA5Po8wTE5oGICQ&amp;psig=AFQjCNGJX3YsYpHt_UmixnSSZ26pHqvdRA&amp;ust=1371062784837730" TargetMode="External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1Q6FZ7ZTlIVzvM&amp;tbnid=MMSJc2oLEKrCFM:&amp;ved=0CAUQjRw&amp;url=http://www.aviationtoday.com/av/issue/feature/Synthetic-Vision-Systems_76212.html&amp;ei=Bnu3UfjOCZTi8gT7noCIDQ&amp;bvm=bv.47534661,d.eWU&amp;psig=AFQjCNGBORXq8X2hyt94ENnpnRglN_UDlQ&amp;ust=137106546919437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v7qqzGLJusPMfM&amp;tbnid=BZKjcRDo8ftG8M:&amp;ved=0CAUQjRw&amp;url=http://www.draganfly.com/uav-helicopter/draganflyer-x4/specifications/controller.php&amp;ei=ldO5UbHnF4uG9gSNh4CgCQ&amp;bvm=bv.47883778,d.eWU&amp;psig=AFQjCNFum1G1RtYtbcftXHGYfy7X0Mj2GQ&amp;ust=13712191907859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google.com/url?sa=i&amp;rct=j&amp;q=&amp;esrc=s&amp;frm=1&amp;source=images&amp;cd=&amp;cad=rja&amp;docid=VZrKRvkCzWCqvM&amp;tbnid=KMRQSZTqIffMkM:&amp;ved=0CAUQjRw&amp;url=http://www.easyrc.com/radiosystems/&amp;ei=6tK5UY_4JoHq8QTvmYDYAw&amp;bvm=bv.47883778,d.eWU&amp;psig=AFQjCNECLoNXy-tXl94TgZAxUIhVN_UR0w&amp;ust=137121904701712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L6u-WhWMJXqgBM&amp;tbnid=M3H0A3S4TBz-1M:&amp;ved=0CAUQjRw&amp;url=http://science.howstuffworks.com/reaper4.htm&amp;ei=xNW5UaGdFIna9QSnwoGYAw&amp;bvm=bv.47883778,d.eWU&amp;psig=AFQjCNGawauYMhlzY5HbQkmYW4AorLXzuQ&amp;ust=13712197675777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fma-austin.org/facs/DronePilot.htm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e9oGOUeC8OjLiM&amp;tbnid=o7Ygfo8H6nXnuM:&amp;ved=0CAUQjRw&amp;url=http://www.airforcemag.com/MagazineArchive/Pages/2009/January%202009/0109UAV.aspx&amp;ei=4dW5Ud3sOY6K9gSAuYGYDA&amp;bvm=bv.47883778,d.eWU&amp;psig=AFQjCNGawauYMhlzY5HbQkmYW4AorLXzuQ&amp;ust=13712197675777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url?sa=i&amp;rct=j&amp;q=&amp;esrc=s&amp;frm=1&amp;source=images&amp;cd=&amp;cad=rja&amp;docid=yrw68Y5EwRu-EM&amp;tbnid=kPylqu_bTf2WcM:&amp;ved=0CAUQjRw&amp;url=http://code.google.com/p/arducopter/&amp;ei=bNe5UamYKYfO8wSPiYH4CA&amp;bvm=bv.47883778,d.eWU&amp;psig=AFQjCNHS7b9LBEB2J_o-7ilCFKf2aqYwcg&amp;ust=137122019287764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docid=f6eu3TMbdqGVwM&amp;tbnid=UKgPlx5PJ8JnsM:&amp;ved=0CAUQjRw&amp;url=http://diydrones.com/profiles/blog/list?tag=station&amp;ei=79e5UejwH4K49gT_rIHwAQ&amp;bvm=bv.47883778,d.eWU&amp;psig=AFQjCNFoTwq3NRahu7vQM5ueGVqoz5ZDSg&amp;ust=13712203143559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26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Dr. Florian Hafner, Embry-Riddle Aeronautical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Introduction to Unmanned Aerial System (UAS)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519446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Brent A. </a:t>
            </a:r>
            <a:r>
              <a:rPr lang="en-US" sz="1600" b="1" dirty="0" err="1">
                <a:solidFill>
                  <a:schemeClr val="bg1"/>
                </a:solidFill>
              </a:rPr>
              <a:t>Terwilliger</a:t>
            </a:r>
            <a:r>
              <a:rPr lang="en-US" sz="1600" b="1" dirty="0">
                <a:solidFill>
                  <a:schemeClr val="bg1"/>
                </a:solidFill>
              </a:rPr>
              <a:t> &amp; Dr. Robert Deters, Embry-Riddle Aeronautical University</a:t>
            </a:r>
          </a:p>
        </p:txBody>
      </p:sp>
      <p:pic>
        <p:nvPicPr>
          <p:cNvPr id="17" name="Picture 2" descr="C:\Users\Ralph\Desktop\Desk FY12 RWDC\RWDC Graphics\RWDC Projection Graphic\Projection Low Res\RWDC Light Pollution Projection Low Res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4297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52600" y="2442603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Innovation Engine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1100" y="338357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Ground Station Design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5867400"/>
            <a:ext cx="784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Thanks to Dr. Florian Hafner, Dr. Brent A. Terwilliger &amp; Dr. Robert Deters, Embry-Riddle Aeronautical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78486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334370" y="1032598"/>
            <a:ext cx="4613067" cy="45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b="1" dirty="0"/>
              <a:t>Trailer/Vehicle-Based GCS</a:t>
            </a:r>
            <a:endParaRPr lang="en-US" altLang="en-US" dirty="0"/>
          </a:p>
        </p:txBody>
      </p:sp>
      <p:pic>
        <p:nvPicPr>
          <p:cNvPr id="6" name="Picture 2" descr="http://www.chandlermay.com/images/mobile_shelt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1" y="2221571"/>
            <a:ext cx="1773979" cy="212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airforce-technology.com/projects/rq5a-hunter-uav/images/hunter_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93" y="4419600"/>
            <a:ext cx="192368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savronik.com.tr/image/urunler/resimTr/07_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2221571"/>
            <a:ext cx="3409950" cy="214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uvisionuav.com/wp-content/uploads/2011/05/GCS1-croppe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64" y="2209800"/>
            <a:ext cx="2630736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cryptome.org/2012-info/drone-crew/pict139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1197"/>
          <a:stretch>
            <a:fillRect/>
          </a:stretch>
        </p:blipFill>
        <p:spPr bwMode="auto">
          <a:xfrm>
            <a:off x="606456" y="4419600"/>
            <a:ext cx="3230532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http://www.defence.gov.au/opex/global/opslipper/images/gallery/2008/1222c/20081208adf8208022_14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5" r="9145"/>
          <a:stretch>
            <a:fillRect/>
          </a:stretch>
        </p:blipFill>
        <p:spPr bwMode="auto">
          <a:xfrm>
            <a:off x="6248400" y="4432428"/>
            <a:ext cx="2616200" cy="240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0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295400" y="995524"/>
            <a:ext cx="6111875" cy="5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b="1" dirty="0"/>
              <a:t>Back-packable/Portable GCS</a:t>
            </a:r>
            <a:endParaRPr lang="en-US" altLang="en-US" dirty="0"/>
          </a:p>
        </p:txBody>
      </p:sp>
      <p:pic>
        <p:nvPicPr>
          <p:cNvPr id="6" name="Picture 2" descr="http://www.troybuiltmodels.com/ns/images/items/uav/uavfactory/penguinb/pgcs/pgcs_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0" r="37981"/>
          <a:stretch>
            <a:fillRect/>
          </a:stretch>
        </p:blipFill>
        <p:spPr bwMode="auto">
          <a:xfrm>
            <a:off x="5585758" y="4778374"/>
            <a:ext cx="1507191" cy="199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handlermay.com/images/gcs_interio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3" y="4778374"/>
            <a:ext cx="3040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ww.swri.org/4org/d09/aerospace/softdev/images/picture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89" y="4778374"/>
            <a:ext cx="1564424" cy="19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images1.hellotrade.com/data2/CD/FE/HTVENDOR-3814684/data2-pv-ei-htvendor-3814684-_uploads-extraimg-pgcs-250x25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r="8351"/>
          <a:stretch>
            <a:fillRect/>
          </a:stretch>
        </p:blipFill>
        <p:spPr bwMode="auto">
          <a:xfrm>
            <a:off x="493361" y="2209799"/>
            <a:ext cx="2114901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ttp://www.draganfly.com/images/features/DF-X8/digitalbasestatio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593" y="4780110"/>
            <a:ext cx="1534181" cy="198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UAS_GC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21278" r="41919"/>
          <a:stretch>
            <a:fillRect/>
          </a:stretch>
        </p:blipFill>
        <p:spPr bwMode="auto">
          <a:xfrm>
            <a:off x="3047999" y="2186425"/>
            <a:ext cx="2963863" cy="235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encrypted-tbn0.gstatic.com/images?q=tbn:ANd9GcQY70BQi1ebdphaly2cRG1Y04pXWJHmkw2ILx0D0GwkAeKJZzqnY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/>
          <a:stretch>
            <a:fillRect/>
          </a:stretch>
        </p:blipFill>
        <p:spPr bwMode="auto">
          <a:xfrm>
            <a:off x="6402014" y="2186425"/>
            <a:ext cx="2454649" cy="235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1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cs typeface="Arial" panose="020B0604020202020204" pitchFamily="34" charset="0"/>
              </a:rPr>
              <a:t>Questions ???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7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69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Ground Station Components (GCS)</a:t>
            </a:r>
          </a:p>
          <a:p>
            <a:pPr marL="0" indent="0" algn="ctr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752600"/>
            <a:ext cx="4114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Components needed</a:t>
            </a:r>
          </a:p>
          <a:p>
            <a:pPr lvl="1"/>
            <a:r>
              <a:rPr lang="en-US" altLang="en-US" sz="1800" dirty="0"/>
              <a:t>Laptop/Computer for Flight Monitoring/Management</a:t>
            </a:r>
          </a:p>
          <a:p>
            <a:pPr lvl="1"/>
            <a:r>
              <a:rPr lang="en-US" altLang="en-US" sz="1800" dirty="0"/>
              <a:t>Visual Display for Status or Real-Time Sensor Data Display</a:t>
            </a:r>
          </a:p>
          <a:p>
            <a:pPr lvl="1"/>
            <a:r>
              <a:rPr lang="en-US" altLang="en-US" sz="1800" dirty="0"/>
              <a:t>Network/Communications Equipment</a:t>
            </a:r>
          </a:p>
          <a:p>
            <a:pPr lvl="1"/>
            <a:r>
              <a:rPr lang="en-US" altLang="en-US" sz="1800" dirty="0"/>
              <a:t>Flight Controls for Non-Autonomous Flight</a:t>
            </a:r>
          </a:p>
          <a:p>
            <a:pPr lvl="1"/>
            <a:r>
              <a:rPr lang="en-US" altLang="en-US" sz="1800" dirty="0"/>
              <a:t>Power Station</a:t>
            </a:r>
          </a:p>
          <a:p>
            <a:pPr lvl="1"/>
            <a:r>
              <a:rPr lang="en-US" altLang="en-US" sz="1800" dirty="0"/>
              <a:t>Facility (Fixed Base, Mobile Trailer/Vehicle, Mobile Setup)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</p:txBody>
      </p:sp>
      <p:pic>
        <p:nvPicPr>
          <p:cNvPr id="1026" name="Picture 2" descr="140401 Multi-rotor on bench outdo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362200"/>
            <a:ext cx="4610100" cy="307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5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69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Sample C2 Configuration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752600"/>
            <a:ext cx="4114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Generally there are 2 types of data links</a:t>
            </a:r>
          </a:p>
          <a:p>
            <a:pPr lvl="1"/>
            <a:r>
              <a:rPr lang="en-US" altLang="en-US" sz="1800" dirty="0"/>
              <a:t>Command &amp; Control</a:t>
            </a:r>
          </a:p>
          <a:p>
            <a:pPr lvl="1"/>
            <a:r>
              <a:rPr lang="en-US" altLang="en-US" sz="1800" dirty="0"/>
              <a:t>Payload Data</a:t>
            </a:r>
          </a:p>
          <a:p>
            <a:r>
              <a:rPr lang="en-US" altLang="en-US" sz="2200" dirty="0"/>
              <a:t>C2 data links are bi-directional and usually have redundancy</a:t>
            </a:r>
          </a:p>
          <a:p>
            <a:pPr lvl="1"/>
            <a:r>
              <a:rPr lang="en-US" altLang="en-US" sz="1800" dirty="0"/>
              <a:t>Can have multiple paths </a:t>
            </a:r>
          </a:p>
          <a:p>
            <a:r>
              <a:rPr lang="en-US" altLang="en-US" sz="2200" dirty="0"/>
              <a:t>Payload data is generally a downlink only</a:t>
            </a:r>
          </a:p>
          <a:p>
            <a:r>
              <a:rPr lang="en-US" altLang="en-US" sz="2200" dirty="0"/>
              <a:t>GCS manages all data links to/from UAS</a:t>
            </a:r>
          </a:p>
          <a:p>
            <a:endParaRPr lang="en-US" altLang="en-US" sz="22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26406"/>
            <a:ext cx="4350478" cy="44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Flight Management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676400"/>
            <a:ext cx="53340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Manual Control is an Option but you lack flight tracking, precision, and monitoring capabilities</a:t>
            </a:r>
          </a:p>
          <a:p>
            <a:r>
              <a:rPr lang="en-US" altLang="en-US" sz="2000" dirty="0"/>
              <a:t>Lots of Flight Planning Software is available including Free/Open Source</a:t>
            </a:r>
          </a:p>
          <a:p>
            <a:pPr lvl="1"/>
            <a:r>
              <a:rPr lang="en-US" altLang="en-US" sz="1600" dirty="0"/>
              <a:t>Develop fix-to-fix flight plans</a:t>
            </a:r>
          </a:p>
          <a:p>
            <a:r>
              <a:rPr lang="en-US" altLang="en-US" sz="2000" dirty="0"/>
              <a:t>Can incorporate several functions</a:t>
            </a:r>
          </a:p>
          <a:p>
            <a:pPr lvl="1"/>
            <a:r>
              <a:rPr lang="en-US" altLang="en-US" sz="1600" dirty="0"/>
              <a:t>Flight/Trajectory Planning</a:t>
            </a:r>
          </a:p>
          <a:p>
            <a:pPr lvl="1"/>
            <a:r>
              <a:rPr lang="en-US" altLang="en-US" sz="1600" dirty="0"/>
              <a:t>Display of No-Fly Zones</a:t>
            </a:r>
          </a:p>
          <a:p>
            <a:pPr lvl="1"/>
            <a:r>
              <a:rPr lang="en-US" altLang="en-US" sz="1600" dirty="0"/>
              <a:t>Flight plan filing with Regulatory Agency</a:t>
            </a:r>
          </a:p>
          <a:p>
            <a:pPr lvl="1"/>
            <a:r>
              <a:rPr lang="en-US" altLang="en-US" sz="1600" dirty="0"/>
              <a:t>Flight Tracking (from UAS GPS)</a:t>
            </a:r>
          </a:p>
          <a:p>
            <a:pPr lvl="1"/>
            <a:r>
              <a:rPr lang="en-US" altLang="en-US" sz="1600" dirty="0"/>
              <a:t>Sense and Avoid (GBSAA)</a:t>
            </a:r>
          </a:p>
          <a:p>
            <a:r>
              <a:rPr lang="en-US" altLang="en-US" sz="2000" dirty="0"/>
              <a:t>Available on various platforms</a:t>
            </a:r>
          </a:p>
          <a:p>
            <a:pPr lvl="1"/>
            <a:r>
              <a:rPr lang="en-US" altLang="en-US" sz="1600" dirty="0"/>
              <a:t>PC, Mobile</a:t>
            </a:r>
          </a:p>
        </p:txBody>
      </p:sp>
      <p:pic>
        <p:nvPicPr>
          <p:cNvPr id="2050" name="Picture 2" descr="Image result for drone flight management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36673"/>
            <a:ext cx="2614846" cy="146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rone flight management softw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88" y="3302277"/>
            <a:ext cx="2068724" cy="1381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484" y="4815695"/>
            <a:ext cx="2161933" cy="19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Flight Situation Displays</a:t>
            </a:r>
          </a:p>
          <a:p>
            <a:pPr marL="0" indent="0" algn="ctr">
              <a:buNone/>
            </a:pPr>
            <a:endParaRPr lang="en-US" sz="240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6200" y="1676400"/>
            <a:ext cx="54864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700" b="1" i="1" dirty="0"/>
              <a:t>Egocentric</a:t>
            </a:r>
            <a:r>
              <a:rPr lang="en-US" altLang="en-US" sz="1700" dirty="0"/>
              <a:t> – view originates from</a:t>
            </a:r>
            <a:r>
              <a:rPr lang="en-US" altLang="en-US" sz="1700" b="1" i="1" u="sng" dirty="0"/>
              <a:t> within </a:t>
            </a:r>
            <a:r>
              <a:rPr lang="en-US" altLang="en-US" sz="1700" dirty="0"/>
              <a:t>the vehicle (i.e., being in the aircraft; also called first person view [FPV])</a:t>
            </a:r>
          </a:p>
          <a:p>
            <a:pPr lvl="1"/>
            <a:r>
              <a:rPr lang="en-US" altLang="en-US" sz="1700" dirty="0"/>
              <a:t>Increased capability to determine orientation of aircraft relative to affected control actuation (e.g., effects of commanded pitch, roll, yaw)</a:t>
            </a:r>
          </a:p>
          <a:p>
            <a:pPr lvl="1"/>
            <a:r>
              <a:rPr lang="en-US" altLang="en-US" sz="1700" dirty="0"/>
              <a:t>Decreased situational awareness of operating environment (e.g., soda straw effect)</a:t>
            </a:r>
          </a:p>
          <a:p>
            <a:pPr lvl="1"/>
            <a:r>
              <a:rPr lang="en-US" altLang="en-US" sz="1700" dirty="0"/>
              <a:t>Can be supplemented with onscreen display (OSD)</a:t>
            </a:r>
          </a:p>
          <a:p>
            <a:r>
              <a:rPr lang="en-US" altLang="en-US" sz="1700" b="1" i="1" dirty="0"/>
              <a:t>Exocentric</a:t>
            </a:r>
            <a:r>
              <a:rPr lang="en-US" altLang="en-US" sz="1700" dirty="0"/>
              <a:t> – view originates </a:t>
            </a:r>
            <a:r>
              <a:rPr lang="en-US" altLang="en-US" sz="1700" b="1" i="1" u="sng" dirty="0"/>
              <a:t>outside</a:t>
            </a:r>
            <a:r>
              <a:rPr lang="en-US" altLang="en-US" sz="1700" dirty="0"/>
              <a:t> the vehicle (e.g., operating an RC aircraft)</a:t>
            </a:r>
          </a:p>
          <a:p>
            <a:pPr lvl="1"/>
            <a:r>
              <a:rPr lang="en-US" altLang="en-US" sz="1700" dirty="0"/>
              <a:t>Greater situational awareness of vehicle relative to other objects in the environment</a:t>
            </a:r>
          </a:p>
          <a:p>
            <a:pPr lvl="1"/>
            <a:r>
              <a:rPr lang="en-US" altLang="en-US" sz="1700" dirty="0"/>
              <a:t>Reduced capability to determine orientation of aircraft relative to affected control actuation </a:t>
            </a:r>
          </a:p>
          <a:p>
            <a:pPr lvl="1"/>
            <a:r>
              <a:rPr lang="en-US" altLang="en-US" sz="1700" dirty="0"/>
              <a:t>Can also be used to artificially visualize UAV in path planning/navigation</a:t>
            </a:r>
          </a:p>
        </p:txBody>
      </p:sp>
      <p:pic>
        <p:nvPicPr>
          <p:cNvPr id="6" name="Picture 2" descr="http://www.aviationtoday.com/Assets/Image/HONEYWELL_KSHD_rw05_150f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15" y="1676400"/>
            <a:ext cx="345684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api.ning.com/files/tXBD8rHPT1q0mmG0EdjudXPtNzAF6DTQcSpcI2cEeWHG7dlQqIHnQMGw8tYqM8DUXo2ON2jx7vSm*MPJH3k6XUC-A*Pzjutl/UAVplaygroundGPSTrac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40" y="4340225"/>
            <a:ext cx="344512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1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Flight Controls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http://www.draganfly.com/images/tech/DF-X4/x4-controller-hero-diagr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"/>
          <a:stretch>
            <a:fillRect/>
          </a:stretch>
        </p:blipFill>
        <p:spPr bwMode="auto">
          <a:xfrm>
            <a:off x="4393082" y="4267200"/>
            <a:ext cx="4750917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76200" y="1828800"/>
            <a:ext cx="441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Handheld Flight Controls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Do not provide the same level of interaction as conventional flight controls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Portable and easy to use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RC hobby radio system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Typically four to 10(+) channels (i.e., servos)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Limited to visual line of sight (VLOS) operation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Radio frequency (RF) communication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Two </a:t>
            </a:r>
            <a:r>
              <a:rPr lang="en-US" sz="1800" dirty="0" err="1"/>
              <a:t>omni</a:t>
            </a:r>
            <a:r>
              <a:rPr lang="en-US" sz="1800" dirty="0"/>
              <a:t>-direction joysticks (X-Y axes) and multiple push button or toggle switches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Custom designed - to meet specified need</a:t>
            </a:r>
          </a:p>
        </p:txBody>
      </p:sp>
      <p:pic>
        <p:nvPicPr>
          <p:cNvPr id="7" name="Picture 2" descr="http://www.easyrc.com/radiosystems/futk6900_layout_445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9151"/>
            <a:ext cx="3725863" cy="251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Flight Controls</a:t>
            </a:r>
            <a:endParaRPr lang="en-US" sz="24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50988"/>
            <a:ext cx="8991600" cy="24876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Conventional Flight Controls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Provides an interface similar and familiar to manned flight pilots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Pitch/Roll: Flight stick, yoke, or cyclic (pitch and roll)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Yaw: Pedals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Engine/rotor: Throttle (and collective)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Flaps, trim, landing gear retraction, communications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May provide capability to switch between manual control and autopilot (semi-autonomous) operation– for redundant (backup) flight control</a:t>
            </a:r>
          </a:p>
        </p:txBody>
      </p:sp>
      <p:pic>
        <p:nvPicPr>
          <p:cNvPr id="6" name="Picture 2" descr="http://static.ddmcdn.com/gif/reaper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849688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airforcemag.com/SiteCollectionImages/Magazine%20Article%20Images/2009/January%202009/UAV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38600"/>
            <a:ext cx="1824038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ifma-austin.org/facs/DroneP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22261"/>
          <a:stretch>
            <a:fillRect/>
          </a:stretch>
        </p:blipFill>
        <p:spPr bwMode="auto">
          <a:xfrm>
            <a:off x="6057900" y="4038600"/>
            <a:ext cx="28067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2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Flight</a:t>
            </a:r>
            <a:r>
              <a:rPr lang="en-US" sz="2800" b="1" dirty="0"/>
              <a:t> Controls</a:t>
            </a:r>
          </a:p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52400" y="1550988"/>
            <a:ext cx="8991600" cy="21066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i="1" dirty="0"/>
              <a:t>Autonomous Flight Controls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Provides an graphical user interface (GUI) that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Depicts state/status of aircraft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Provides method to upload control/operational parameters (e.g., min/max altitude, min/max airspeed, duration, waypoints)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/>
              <a:t>May provide capability to switch between manual control and autopilot (semi-autonomous) operation – for redundant (backup) flight control</a:t>
            </a:r>
          </a:p>
        </p:txBody>
      </p:sp>
      <p:pic>
        <p:nvPicPr>
          <p:cNvPr id="6" name="Picture 10" descr="http://ardupilot-mega.googlecode.com/svn/ArduPilotMegaImages/missionplanner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3027"/>
            <a:ext cx="5618163" cy="31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api.ning.com/files/eaLdH5zGUVBkoLfi3*ZM38hY71Et5MCy0N2z-wBiypQhSwvEYUt4Lcv64ofDIAesWCKH5IAVnYFJYelEjD3uIEE6ydcrMrmp/IMG_118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3026"/>
            <a:ext cx="2344819" cy="31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80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endParaRPr lang="en-US" sz="20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AB45-60AC-48CE-8F9E-28139772CED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5" descr="http://www.ga-asi.com/resources/library/var/resizes/Images/Ground-Control-Stations/Fixed-GCS/IMG_3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0" b="8948"/>
          <a:stretch>
            <a:fillRect/>
          </a:stretch>
        </p:blipFill>
        <p:spPr bwMode="auto">
          <a:xfrm>
            <a:off x="4419599" y="2362200"/>
            <a:ext cx="4416425" cy="24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ga-asi.com/resources/library/var/resizes/Images/Ground-Control-Stations/Advanced-Cockpit-GCS/AdvCockpit%200707%208x10%20300dpi%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2" y="2438400"/>
            <a:ext cx="325684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ixed Site_483x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87212"/>
            <a:ext cx="4495800" cy="18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914400" y="941831"/>
            <a:ext cx="7620000" cy="5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b="1" dirty="0"/>
              <a:t>Fixed-based Ground Control Station (GCS)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65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7098</TotalTime>
  <Words>607</Words>
  <Application>Microsoft Macintosh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Design Challenge:  The Nations Innovation Engine</dc:title>
  <dc:creator>Robert</dc:creator>
  <cp:lastModifiedBy>Microsoft Office User</cp:lastModifiedBy>
  <cp:revision>215</cp:revision>
  <dcterms:created xsi:type="dcterms:W3CDTF">2013-01-03T20:44:39Z</dcterms:created>
  <dcterms:modified xsi:type="dcterms:W3CDTF">2024-10-31T20:14:29Z</dcterms:modified>
</cp:coreProperties>
</file>