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comments/comment1.xml" ContentType="application/vnd.openxmlformats-officedocument.presentationml.comments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comments/comment2.xml" ContentType="application/vnd.openxmlformats-officedocument.presentationml.comments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Layouts/slideLayout7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viewProps.xml" ContentType="application/vnd.openxmlformats-officedocument.presentationml.viewProps+xml"/>
  <Override PartName="/ppt/slideLayouts/slideLayout16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70" r:id="rId1"/>
    <p:sldMasterId id="2147483671" r:id="rId2"/>
  </p:sldMasterIdLst>
  <p:notesMasterIdLst>
    <p:notesMasterId r:id="rId4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Roham Hussain" initials="" lastIdx="1" clrIdx="0"/>
  <p:cmAuthor id="1" name="Noah McGuinness" initials="" lastIdx="3" clrIdx="1"/>
  <p:cmAuthor id="2" name="Mihir Khunte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08"/>
    <p:restoredTop sz="94671"/>
  </p:normalViewPr>
  <p:slideViewPr>
    <p:cSldViewPr snapToGrid="0" snapToObjects="1">
      <p:cViewPr varScale="1">
        <p:scale>
          <a:sx n="101" d="100"/>
          <a:sy n="101" d="100"/>
        </p:scale>
        <p:origin x="-128" y="-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commentAuthors" Target="commentAuthors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 authorId="1" idx="2">
    <p:pos x="6000" y="100"/>
    <p:text>Roham, do you have these images?</p:text>
  </p:cm>
  <p:cm authorId="0" idx="1">
    <p:pos x="6000" y="0"/>
    <p:text>How does this look?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 authorId="1" idx="1">
    <p:pos x="6000" y="0"/>
    <p:text>Roham, could you possibly superimpose this image of the components onto the body of the UAV? (but with a transparent background so it doesn't block with the white like it is now)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 authorId="2" idx="1">
    <p:pos x="6000" y="0"/>
    <p:text>add row to this; one for operational cost per hour and one for mission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131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0405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Noah and Roham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7907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1651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2056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Robert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5027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Robert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5727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Robert/Keith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3990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Mihir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5541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Keith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7487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0452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Mihir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0685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Anthony</a:t>
            </a:r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3887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2714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15231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968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43396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6394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94895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76840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5097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43806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951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Keith</a:t>
            </a:r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939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5424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83168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Mihir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333756">
              <a:lnSpc>
                <a:spcPct val="130000"/>
              </a:lnSpc>
              <a:spcBef>
                <a:spcPts val="360"/>
              </a:spcBef>
              <a:spcAft>
                <a:spcPts val="600"/>
              </a:spcAft>
              <a:buClr>
                <a:schemeClr val="accent2"/>
              </a:buClr>
              <a:buSzPct val="91999"/>
              <a:buFont typeface="Noto Sans Symbols"/>
              <a:buChar char="◼"/>
            </a:pPr>
            <a:r>
              <a:rPr lang="en-US" sz="18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The X181-KMR can detect changes in crop or tree success and patterns, in order to predict/indicate sea level rise.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89171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Mihir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73827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9" name="Shape 4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Mihir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42890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93337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Shape 5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82914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Shape 5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37159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7990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915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Mihir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306000" lvl="0" indent="-270694">
              <a:lnSpc>
                <a:spcPct val="150000"/>
              </a:lnSpc>
              <a:spcBef>
                <a:spcPts val="360"/>
              </a:spcBef>
              <a:spcAft>
                <a:spcPts val="6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Conserve agricultural water use by utilizing advanced techniques in order to combat water stress.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48626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Shape 5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Robert/Keith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22271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Shape 5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Robert/Keith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9246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Anthony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9057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Roham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6477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9404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Noah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623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85215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bg>
      <p:bgPr>
        <a:solidFill>
          <a:srgbClr val="FFFFFF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581191" y="1020430"/>
            <a:ext cx="10993549" cy="14750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Cabin"/>
              <a:buNone/>
              <a:defRPr sz="3600" b="0" i="0" u="none" strike="noStrike" cap="non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581193" y="2495444"/>
            <a:ext cx="10993545" cy="5903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ctr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ctr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ctr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ctr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ctr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ctr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ctr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ctr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7605950" y="595613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6A6A6A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581191" y="5951810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6A6A6A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1644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6A6A6A"/>
                </a:solidFill>
                <a:latin typeface="Cabin"/>
                <a:ea typeface="Cabin"/>
                <a:cs typeface="Cabin"/>
                <a:sym typeface="Cabi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 b="0" i="0" u="none" strike="noStrike" cap="none">
              <a:solidFill>
                <a:srgbClr val="6A6A6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0" name="Shape 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68900" y="3248400"/>
            <a:ext cx="7418150" cy="270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>
            <a:alphaModFix/>
          </a:blip>
          <a:srcRect t="40735" b="26452"/>
          <a:stretch/>
        </p:blipFill>
        <p:spPr>
          <a:xfrm>
            <a:off x="421600" y="385525"/>
            <a:ext cx="11348825" cy="18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>
  <p:cSld name="Title and Vertical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440285" y="614406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581191" y="702156"/>
            <a:ext cx="11029616" cy="101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bin"/>
              <a:buNone/>
              <a:defRPr sz="2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 rot="5400000">
            <a:off x="4334602" y="-1417408"/>
            <a:ext cx="3522794" cy="110296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06000" marR="0" lvl="0" indent="-200844" algn="l" rtl="0">
              <a:spcBef>
                <a:spcPts val="360"/>
              </a:spcBef>
              <a:spcAft>
                <a:spcPts val="600"/>
              </a:spcAft>
              <a:buClr>
                <a:schemeClr val="accent2"/>
              </a:buClr>
              <a:buSzPct val="91999"/>
              <a:buFont typeface="Noto Sans Symbols"/>
              <a:buChar char="◼"/>
              <a:defRPr sz="18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30000" marR="0" lvl="1" indent="-219028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6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00000" marR="0" lvl="2" indent="-195912" algn="l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42000" marR="0" lvl="3" indent="-168596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602000" marR="0" lvl="4" indent="-172996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99999" marR="0" lvl="5" indent="-1661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00000" marR="0" lvl="6" indent="-1613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00000" marR="0" lvl="7" indent="-1692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800000" marR="0" lvl="8" indent="-1644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7605950" y="5956137"/>
            <a:ext cx="28447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581191" y="5951810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50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 b="0" i="0" u="none" strike="noStrike" cap="none">
              <a:solidFill>
                <a:schemeClr val="accent2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>
  <p:cSld name="Vertical Title and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8839200" y="599725"/>
            <a:ext cx="2906817" cy="58169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 rot="5400000">
            <a:off x="7249746" y="2265180"/>
            <a:ext cx="5183073" cy="20041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bin"/>
              <a:buNone/>
              <a:defRPr sz="2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 rot="5400000">
            <a:off x="2131526" y="-680876"/>
            <a:ext cx="5183073" cy="78962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06000" marR="0" lvl="0" indent="-200844" algn="l" rtl="0">
              <a:spcBef>
                <a:spcPts val="360"/>
              </a:spcBef>
              <a:spcAft>
                <a:spcPts val="600"/>
              </a:spcAft>
              <a:buClr>
                <a:schemeClr val="accent2"/>
              </a:buClr>
              <a:buSzPct val="91999"/>
              <a:buFont typeface="Noto Sans Symbols"/>
              <a:buChar char="◼"/>
              <a:defRPr sz="18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30000" marR="0" lvl="1" indent="-219028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6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00000" marR="0" lvl="2" indent="-195912" algn="l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42000" marR="0" lvl="3" indent="-168596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602000" marR="0" lvl="4" indent="-172996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99999" marR="0" lvl="5" indent="-1661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00000" marR="0" lvl="6" indent="-1613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00000" marR="0" lvl="7" indent="-1692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800000" marR="0" lvl="8" indent="-1644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8993672" y="5956137"/>
            <a:ext cx="132814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6A6A6A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774922" y="5951810"/>
            <a:ext cx="789627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10446614" y="5956137"/>
            <a:ext cx="1164195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6A6A6A"/>
                </a:solidFill>
                <a:latin typeface="Cabin"/>
                <a:ea typeface="Cabin"/>
                <a:cs typeface="Cabin"/>
                <a:sym typeface="Cabi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 b="0" i="0" u="none" strike="noStrike" cap="none">
              <a:solidFill>
                <a:srgbClr val="6A6A6A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2033066" y="896805"/>
            <a:ext cx="1442100" cy="150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2" name="Shape 102"/>
          <p:cNvSpPr/>
          <p:nvPr/>
        </p:nvSpPr>
        <p:spPr>
          <a:xfrm rot="10800000">
            <a:off x="8716814" y="4457165"/>
            <a:ext cx="1442100" cy="150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cxnSp>
        <p:nvCxnSpPr>
          <p:cNvPr id="103" name="Shape 103"/>
          <p:cNvCxnSpPr/>
          <p:nvPr/>
        </p:nvCxnSpPr>
        <p:spPr>
          <a:xfrm>
            <a:off x="5812801" y="3756617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Shape 104"/>
          <p:cNvSpPr txBox="1">
            <a:spLocks noGrp="1"/>
          </p:cNvSpPr>
          <p:nvPr>
            <p:ph type="ctrTitle"/>
          </p:nvPr>
        </p:nvSpPr>
        <p:spPr>
          <a:xfrm>
            <a:off x="2240400" y="1585233"/>
            <a:ext cx="7711200" cy="19431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 Slab"/>
              <a:buNone/>
              <a:defRPr sz="53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ubTitle" idx="1"/>
          </p:nvPr>
        </p:nvSpPr>
        <p:spPr>
          <a:xfrm>
            <a:off x="2240400" y="4065933"/>
            <a:ext cx="7711200" cy="1212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 Slab"/>
              <a:buNone/>
              <a:defRPr sz="32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6096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 Slab"/>
              <a:buNone/>
              <a:defRPr sz="32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12192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 Slab"/>
              <a:buNone/>
              <a:defRPr sz="32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18288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 Slab"/>
              <a:buNone/>
              <a:defRPr sz="32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24384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 Slab"/>
              <a:buNone/>
              <a:defRPr sz="32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3048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 Slab"/>
              <a:buNone/>
              <a:defRPr sz="32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36576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 Slab"/>
              <a:buNone/>
              <a:defRPr sz="32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42672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 Slab"/>
              <a:buNone/>
              <a:defRPr sz="32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4876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 Slab"/>
              <a:buNone/>
              <a:defRPr sz="32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2">
            <a:alphaModFix/>
          </a:blip>
          <a:srcRect t="485" b="485"/>
          <a:stretch/>
        </p:blipFill>
        <p:spPr>
          <a:xfrm>
            <a:off x="10289300" y="4931766"/>
            <a:ext cx="1825200" cy="174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bod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hape 109"/>
          <p:cNvCxnSpPr/>
          <p:nvPr/>
        </p:nvCxnSpPr>
        <p:spPr>
          <a:xfrm>
            <a:off x="656749" y="1680377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6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4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8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6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7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8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2">
            <a:alphaModFix/>
          </a:blip>
          <a:srcRect l="1152" r="1162"/>
          <a:stretch/>
        </p:blipFill>
        <p:spPr>
          <a:xfrm>
            <a:off x="10905002" y="5578900"/>
            <a:ext cx="1123200" cy="11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>
  <p:cSld name="Section titl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" name="Shape 117"/>
          <p:cNvCxnSpPr/>
          <p:nvPr/>
        </p:nvCxnSpPr>
        <p:spPr>
          <a:xfrm>
            <a:off x="5812801" y="3756617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641000" y="2353266"/>
            <a:ext cx="10962900" cy="12099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 Slab"/>
              <a:buNone/>
              <a:defRPr sz="64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ColTx">
  <p:cSld name="Title and two column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1" name="Shape 121"/>
          <p:cNvCxnSpPr/>
          <p:nvPr/>
        </p:nvCxnSpPr>
        <p:spPr>
          <a:xfrm>
            <a:off x="656749" y="1680377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517200" y="1986433"/>
            <a:ext cx="5333100" cy="4105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6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4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8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6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7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8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2"/>
          </p:nvPr>
        </p:nvSpPr>
        <p:spPr>
          <a:xfrm>
            <a:off x="6341600" y="1986433"/>
            <a:ext cx="5333100" cy="4105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6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4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8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6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7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8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One column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Shape 130"/>
          <p:cNvCxnSpPr/>
          <p:nvPr/>
        </p:nvCxnSpPr>
        <p:spPr>
          <a:xfrm>
            <a:off x="652290" y="1883033"/>
            <a:ext cx="4419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5172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 Slab"/>
              <a:buNone/>
              <a:defRPr sz="32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3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3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3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3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3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3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3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3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517200" y="2125366"/>
            <a:ext cx="3744000" cy="3574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6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4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8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6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7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8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653666" y="701800"/>
            <a:ext cx="7491600" cy="54543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 Slab"/>
              <a:buNone/>
              <a:defRPr sz="64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440285" y="614406"/>
            <a:ext cx="11309338" cy="11892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SzPct val="100000"/>
              <a:buFont typeface="Cabin"/>
              <a:buNone/>
              <a:defRPr sz="4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581191" y="2180496"/>
            <a:ext cx="11029614" cy="36783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306000" marR="0" lvl="0" indent="-200844" algn="l" rtl="0">
              <a:spcBef>
                <a:spcPts val="360"/>
              </a:spcBef>
              <a:spcAft>
                <a:spcPts val="600"/>
              </a:spcAft>
              <a:buClr>
                <a:schemeClr val="accent2"/>
              </a:buClr>
              <a:buSzPct val="91999"/>
              <a:buFont typeface="Noto Sans Symbols"/>
              <a:buChar char="◼"/>
              <a:defRPr sz="18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30000" marR="0" lvl="1" indent="-219028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6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00000" marR="0" lvl="2" indent="-195912" algn="l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42000" marR="0" lvl="3" indent="-168596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602000" marR="0" lvl="4" indent="-172996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99999" marR="0" lvl="5" indent="-1661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00000" marR="0" lvl="6" indent="-1613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00000" marR="0" lvl="7" indent="-1692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800000" marR="0" lvl="8" indent="-1644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7605950" y="5956137"/>
            <a:ext cx="28447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581191" y="5951810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11139500" y="6492887"/>
            <a:ext cx="1052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800" b="0" i="0" u="none" strike="noStrike" cap="none">
              <a:solidFill>
                <a:schemeClr val="accent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9" name="Shape 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17305" y="614400"/>
            <a:ext cx="1093494" cy="118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30"/>
          <p:cNvPicPr preferRelativeResize="0"/>
          <p:nvPr/>
        </p:nvPicPr>
        <p:blipFill rotWithShape="1">
          <a:blip r:embed="rId3">
            <a:alphaModFix/>
          </a:blip>
          <a:srcRect t="40735" b="26452"/>
          <a:stretch/>
        </p:blipFill>
        <p:spPr>
          <a:xfrm>
            <a:off x="421600" y="385525"/>
            <a:ext cx="11348825" cy="18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Section title and descripti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6096000" y="-10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" name="Shape 139"/>
          <p:cNvCxnSpPr/>
          <p:nvPr/>
        </p:nvCxnSpPr>
        <p:spPr>
          <a:xfrm>
            <a:off x="6706233" y="5994004"/>
            <a:ext cx="7212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354000" y="1612100"/>
            <a:ext cx="5393700" cy="20085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 Slab"/>
              <a:buNone/>
              <a:defRPr sz="51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subTitle" idx="1"/>
          </p:nvPr>
        </p:nvSpPr>
        <p:spPr>
          <a:xfrm>
            <a:off x="354000" y="3692000"/>
            <a:ext cx="5393700" cy="1794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"/>
              <a:buNone/>
              <a:defRPr sz="28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6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"/>
              <a:buNone/>
              <a:defRPr sz="28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2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"/>
              <a:buNone/>
              <a:defRPr sz="28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"/>
              <a:buNone/>
              <a:defRPr sz="28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4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"/>
              <a:buNone/>
              <a:defRPr sz="28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8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"/>
              <a:buNone/>
              <a:defRPr sz="28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6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"/>
              <a:buNone/>
              <a:defRPr sz="28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72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"/>
              <a:buNone/>
              <a:defRPr sz="28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"/>
              <a:buNone/>
              <a:defRPr sz="28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6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4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8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6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7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8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Caption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426000" y="5644966"/>
            <a:ext cx="7998300" cy="7983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 Slab"/>
              <a:buNone/>
              <a:defRPr sz="24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6096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4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8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6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7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8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Big number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200" y="6769100"/>
            <a:ext cx="12191700" cy="8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517200" y="1536600"/>
            <a:ext cx="11157600" cy="20511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 Slab"/>
              <a:buNone/>
              <a:defRPr sz="173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 algn="ctr" rtl="0">
              <a:spcBef>
                <a:spcPts val="0"/>
              </a:spcBef>
              <a:buClr>
                <a:schemeClr val="accent5"/>
              </a:buClr>
              <a:buFont typeface="Roboto Slab"/>
              <a:buNone/>
              <a:defRPr sz="173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 algn="ctr" rtl="0">
              <a:spcBef>
                <a:spcPts val="0"/>
              </a:spcBef>
              <a:buClr>
                <a:schemeClr val="accent5"/>
              </a:buClr>
              <a:buFont typeface="Roboto Slab"/>
              <a:buNone/>
              <a:defRPr sz="173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 algn="ctr" rtl="0">
              <a:spcBef>
                <a:spcPts val="0"/>
              </a:spcBef>
              <a:buClr>
                <a:schemeClr val="accent5"/>
              </a:buClr>
              <a:buFont typeface="Roboto Slab"/>
              <a:buNone/>
              <a:defRPr sz="173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 algn="ctr" rtl="0">
              <a:spcBef>
                <a:spcPts val="0"/>
              </a:spcBef>
              <a:buClr>
                <a:schemeClr val="accent5"/>
              </a:buClr>
              <a:buFont typeface="Roboto Slab"/>
              <a:buNone/>
              <a:defRPr sz="173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 algn="ctr" rtl="0">
              <a:spcBef>
                <a:spcPts val="0"/>
              </a:spcBef>
              <a:buClr>
                <a:schemeClr val="accent5"/>
              </a:buClr>
              <a:buFont typeface="Roboto Slab"/>
              <a:buNone/>
              <a:defRPr sz="173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 algn="ctr" rtl="0">
              <a:spcBef>
                <a:spcPts val="0"/>
              </a:spcBef>
              <a:buClr>
                <a:schemeClr val="accent5"/>
              </a:buClr>
              <a:buFont typeface="Roboto Slab"/>
              <a:buNone/>
              <a:defRPr sz="173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 algn="ctr" rtl="0">
              <a:spcBef>
                <a:spcPts val="0"/>
              </a:spcBef>
              <a:buClr>
                <a:schemeClr val="accent5"/>
              </a:buClr>
              <a:buFont typeface="Roboto Slab"/>
              <a:buNone/>
              <a:defRPr sz="173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 algn="ctr" rtl="0">
              <a:spcBef>
                <a:spcPts val="0"/>
              </a:spcBef>
              <a:buClr>
                <a:schemeClr val="accent5"/>
              </a:buClr>
              <a:buFont typeface="Roboto Slab"/>
              <a:buNone/>
              <a:defRPr sz="173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517200" y="3892600"/>
            <a:ext cx="11157600" cy="14289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6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2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4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8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6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72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8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447816" y="5141973"/>
            <a:ext cx="11290859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581193" y="3043909"/>
            <a:ext cx="11029614" cy="14975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Cabin"/>
              <a:buNone/>
              <a:defRPr sz="3600" b="0" i="0" u="none" strike="noStrike" cap="non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581191" y="4541417"/>
            <a:ext cx="11029614" cy="6005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7605950" y="5956137"/>
            <a:ext cx="28447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6A6A6A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581191" y="5951810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6A6A6A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50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6A6A6A"/>
                </a:solidFill>
                <a:latin typeface="Cabin"/>
                <a:ea typeface="Cabin"/>
                <a:cs typeface="Cabin"/>
                <a:sym typeface="Cabi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 b="0" i="0" u="none" strike="noStrike" cap="none">
              <a:solidFill>
                <a:srgbClr val="6A6A6A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45981" y="606554"/>
            <a:ext cx="11300035" cy="125882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581198" y="729650"/>
            <a:ext cx="9242700" cy="98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bin"/>
              <a:buNone/>
              <a:defRPr sz="2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581193" y="2228002"/>
            <a:ext cx="5422389" cy="36330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306000" marR="0" lvl="0" indent="-200844" algn="l" rtl="0">
              <a:spcBef>
                <a:spcPts val="360"/>
              </a:spcBef>
              <a:spcAft>
                <a:spcPts val="600"/>
              </a:spcAft>
              <a:buClr>
                <a:schemeClr val="accent2"/>
              </a:buClr>
              <a:buSzPct val="91999"/>
              <a:buFont typeface="Noto Sans Symbols"/>
              <a:buChar char="◼"/>
              <a:defRPr sz="18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30000" marR="0" lvl="1" indent="-219028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6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00000" marR="0" lvl="2" indent="-195912" algn="l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42000" marR="0" lvl="3" indent="-168596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602000" marR="0" lvl="4" indent="-172996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99999" marR="0" lvl="5" indent="-1661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00000" marR="0" lvl="6" indent="-1613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00000" marR="0" lvl="7" indent="-1692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800000" marR="0" lvl="8" indent="-1644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6188417" y="2228002"/>
            <a:ext cx="5422392" cy="36330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306000" marR="0" lvl="0" indent="-200844" algn="l" rtl="0">
              <a:spcBef>
                <a:spcPts val="360"/>
              </a:spcBef>
              <a:spcAft>
                <a:spcPts val="600"/>
              </a:spcAft>
              <a:buClr>
                <a:schemeClr val="accent2"/>
              </a:buClr>
              <a:buSzPct val="91999"/>
              <a:buFont typeface="Noto Sans Symbols"/>
              <a:buChar char="◼"/>
              <a:defRPr sz="18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30000" marR="0" lvl="1" indent="-219028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6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00000" marR="0" lvl="2" indent="-195912" algn="l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42000" marR="0" lvl="3" indent="-168596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602000" marR="0" lvl="4" indent="-172996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99999" marR="0" lvl="5" indent="-1661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00000" marR="0" lvl="6" indent="-1613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00000" marR="0" lvl="7" indent="-1692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800000" marR="0" lvl="8" indent="-1644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7605950" y="5956137"/>
            <a:ext cx="28447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581191" y="5951810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50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 b="0" i="0" u="none" strike="noStrike" cap="none">
              <a:solidFill>
                <a:schemeClr val="accent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6" name="Shape 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05848" y="606550"/>
            <a:ext cx="1157414" cy="125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>
  <p:cSld name="Comparis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445981" y="606554"/>
            <a:ext cx="11300035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581193" y="729658"/>
            <a:ext cx="11029616" cy="9883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bin"/>
              <a:buNone/>
              <a:defRPr sz="2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87219" y="2250891"/>
            <a:ext cx="5087075" cy="5360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4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22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20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8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581193" y="2926051"/>
            <a:ext cx="5393100" cy="29349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06000" marR="0" lvl="0" indent="-200844" algn="l" rtl="0">
              <a:spcBef>
                <a:spcPts val="360"/>
              </a:spcBef>
              <a:spcAft>
                <a:spcPts val="600"/>
              </a:spcAft>
              <a:buClr>
                <a:schemeClr val="accent2"/>
              </a:buClr>
              <a:buSzPct val="91999"/>
              <a:buFont typeface="Noto Sans Symbols"/>
              <a:buChar char="◼"/>
              <a:defRPr sz="18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30000" marR="0" lvl="1" indent="-219028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6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00000" marR="0" lvl="2" indent="-195912" algn="l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42000" marR="0" lvl="3" indent="-168596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602000" marR="0" lvl="4" indent="-172996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99999" marR="0" lvl="5" indent="-1661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00000" marR="0" lvl="6" indent="-1613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00000" marR="0" lvl="7" indent="-1692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800000" marR="0" lvl="8" indent="-1644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3"/>
          </p:nvPr>
        </p:nvSpPr>
        <p:spPr>
          <a:xfrm>
            <a:off x="6523735" y="2250891"/>
            <a:ext cx="5087072" cy="5533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4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22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20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8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4"/>
          </p:nvPr>
        </p:nvSpPr>
        <p:spPr>
          <a:xfrm>
            <a:off x="6217708" y="2926051"/>
            <a:ext cx="5393100" cy="29349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06000" marR="0" lvl="0" indent="-200844" algn="l" rtl="0">
              <a:spcBef>
                <a:spcPts val="360"/>
              </a:spcBef>
              <a:spcAft>
                <a:spcPts val="600"/>
              </a:spcAft>
              <a:buClr>
                <a:schemeClr val="accent2"/>
              </a:buClr>
              <a:buSzPct val="91999"/>
              <a:buFont typeface="Noto Sans Symbols"/>
              <a:buChar char="◼"/>
              <a:defRPr sz="18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30000" marR="0" lvl="1" indent="-219028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6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00000" marR="0" lvl="2" indent="-195912" algn="l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42000" marR="0" lvl="3" indent="-168596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602000" marR="0" lvl="4" indent="-172996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99999" marR="0" lvl="5" indent="-1661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00000" marR="0" lvl="6" indent="-1613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00000" marR="0" lvl="7" indent="-1692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800000" marR="0" lvl="8" indent="-1644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7605950" y="5956137"/>
            <a:ext cx="28447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581191" y="5951810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50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 b="0" i="0" u="none" strike="noStrike" cap="none">
              <a:solidFill>
                <a:schemeClr val="accent2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440683" y="606554"/>
            <a:ext cx="11300035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575893" y="729658"/>
            <a:ext cx="11029616" cy="9883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bin"/>
              <a:buNone/>
              <a:defRPr sz="2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7605950" y="5956137"/>
            <a:ext cx="28447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581191" y="5951810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50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 b="0" i="0" u="none" strike="noStrike" cap="none">
              <a:solidFill>
                <a:schemeClr val="accent2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7605950" y="5956137"/>
            <a:ext cx="28447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581191" y="5951810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50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 b="0" i="0" u="none" strike="noStrike" cap="none">
              <a:solidFill>
                <a:schemeClr val="accent2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>
  <p:cSld name="Content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447816" y="5141973"/>
            <a:ext cx="11298199" cy="12747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581191" y="5262296"/>
            <a:ext cx="4909444" cy="6895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6A6A6A"/>
              </a:buClr>
              <a:buFont typeface="Cabin"/>
              <a:buNone/>
              <a:defRPr sz="2000" b="0" i="0" u="none" strike="noStrike" cap="none">
                <a:solidFill>
                  <a:srgbClr val="6A6A6A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447816" y="601200"/>
            <a:ext cx="11292840" cy="42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306000" marR="0" lvl="0" indent="-189160" algn="l" rtl="0">
              <a:spcBef>
                <a:spcPts val="400"/>
              </a:spcBef>
              <a:spcAft>
                <a:spcPts val="600"/>
              </a:spcAft>
              <a:buClr>
                <a:schemeClr val="accent2"/>
              </a:buClr>
              <a:buSzPct val="91999"/>
              <a:buFont typeface="Noto Sans Symbols"/>
              <a:buChar char="◼"/>
              <a:defRPr sz="20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30000" marR="0" lvl="1" indent="-207344" algn="l" rtl="0">
              <a:spcBef>
                <a:spcPts val="360"/>
              </a:spcBef>
              <a:spcAft>
                <a:spcPts val="600"/>
              </a:spcAft>
              <a:buClr>
                <a:schemeClr val="accent2"/>
              </a:buClr>
              <a:buSzPct val="91999"/>
              <a:buFont typeface="Noto Sans Symbols"/>
              <a:buChar char="◼"/>
              <a:defRPr sz="18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00000" marR="0" lvl="2" indent="-184228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6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42000" marR="0" lvl="3" indent="-156911" algn="l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602000" marR="0" lvl="4" indent="-161311" algn="l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99999" marR="0" lvl="5" indent="-154511" algn="l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00000" marR="0" lvl="6" indent="-149711" algn="l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00000" marR="0" lvl="7" indent="-157611" algn="l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800000" marR="0" lvl="8" indent="-152811" algn="l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2"/>
          </p:nvPr>
        </p:nvSpPr>
        <p:spPr>
          <a:xfrm>
            <a:off x="5740823" y="5262296"/>
            <a:ext cx="5869986" cy="6895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2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2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1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0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7605950" y="5956137"/>
            <a:ext cx="28447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6A6A6A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581191" y="5951810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6A6A6A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50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6A6A6A"/>
                </a:solidFill>
                <a:latin typeface="Cabin"/>
                <a:ea typeface="Cabin"/>
                <a:cs typeface="Cabin"/>
                <a:sym typeface="Cabi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 b="0" i="0" u="none" strike="noStrike" cap="none">
              <a:solidFill>
                <a:srgbClr val="6A6A6A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>
  <p:cSld name="Picture with Ca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581193" y="4693389"/>
            <a:ext cx="11029616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Cabin"/>
              <a:buNone/>
              <a:defRPr sz="2400" b="0" i="0" u="none" strike="noStrike" cap="non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pic" idx="2"/>
          </p:nvPr>
        </p:nvSpPr>
        <p:spPr>
          <a:xfrm>
            <a:off x="447816" y="599725"/>
            <a:ext cx="11290858" cy="35572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581191" y="5260126"/>
            <a:ext cx="11029616" cy="5986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10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60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7605950" y="5956137"/>
            <a:ext cx="28447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581191" y="5951810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50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 b="0" i="0" u="none" strike="noStrike" cap="none">
              <a:solidFill>
                <a:schemeClr val="accent2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581191" y="705124"/>
            <a:ext cx="11029616" cy="11895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bin"/>
              <a:buNone/>
              <a:defRPr sz="2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581191" y="2336002"/>
            <a:ext cx="11029616" cy="35227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306000" marR="0" lvl="0" indent="-200844" algn="l" rtl="0">
              <a:spcBef>
                <a:spcPts val="360"/>
              </a:spcBef>
              <a:spcAft>
                <a:spcPts val="600"/>
              </a:spcAft>
              <a:buClr>
                <a:schemeClr val="accent2"/>
              </a:buClr>
              <a:buSzPct val="91999"/>
              <a:buFont typeface="Noto Sans Symbols"/>
              <a:buChar char="◼"/>
              <a:defRPr sz="18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30000" marR="0" lvl="1" indent="-219028" algn="l" rtl="0"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6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00000" marR="0" lvl="2" indent="-195912" algn="l" rtl="0">
              <a:spcBef>
                <a:spcPts val="28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242000" marR="0" lvl="3" indent="-168596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602000" marR="0" lvl="4" indent="-172996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899999" marR="0" lvl="5" indent="-1661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200000" marR="0" lvl="6" indent="-1613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500000" marR="0" lvl="7" indent="-1692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800000" marR="0" lvl="8" indent="-164495" algn="l" rtl="0">
              <a:spcBef>
                <a:spcPts val="24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7605950" y="5956137"/>
            <a:ext cx="28447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581191" y="5951810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50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 b="0" i="0" u="none" strike="noStrike" cap="none">
              <a:solidFill>
                <a:schemeClr val="accent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446533" y="457200"/>
            <a:ext cx="3703319" cy="94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042146" y="453643"/>
            <a:ext cx="3703319" cy="985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4241830" y="457200"/>
            <a:ext cx="3703319" cy="914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500"/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475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475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475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475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475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475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475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475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ct val="79166"/>
              <a:buFont typeface="Roboto"/>
              <a:buNone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6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4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8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6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7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8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Roboto"/>
                <a:buNone/>
              </a:pPr>
              <a:t>‹#›</a:t>
            </a:fld>
            <a:endParaRPr lang="en-US" sz="13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comments" Target="../comments/comment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jpeg"/><Relationship Id="rId5" Type="http://schemas.openxmlformats.org/officeDocument/2006/relationships/image" Target="../media/image67.png"/><Relationship Id="rId6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comments" Target="../comments/commen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ctrTitle"/>
          </p:nvPr>
        </p:nvSpPr>
        <p:spPr>
          <a:xfrm>
            <a:off x="581191" y="1020430"/>
            <a:ext cx="10993500" cy="147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accent1"/>
              </a:buClr>
              <a:buSzPct val="25000"/>
              <a:buFont typeface="Cabin"/>
              <a:buNone/>
            </a:pPr>
            <a:r>
              <a:rPr lang="en-US" sz="4000" b="1" i="0" u="none" strike="noStrike" cap="none" dirty="0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FY16 NATIONAL UNMANNED A</a:t>
            </a:r>
            <a:r>
              <a:rPr lang="en-US" sz="4000" b="1" dirty="0"/>
              <a:t>IRCRAFT </a:t>
            </a:r>
            <a:r>
              <a:rPr lang="en-US" sz="4000" b="1" i="0" u="none" strike="noStrike" cap="none" dirty="0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SYSTEM CHALLENGE</a:t>
            </a:r>
            <a:r>
              <a:rPr lang="en-US" sz="3240" b="0" i="0" u="none" strike="noStrike" cap="none" dirty="0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/>
            </a:r>
            <a:br>
              <a:rPr lang="en-US" sz="3240" b="0" i="0" u="none" strike="noStrike" cap="none" dirty="0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</a:br>
            <a:endParaRPr lang="en-US" sz="3240" b="0" i="0" u="none" strike="noStrike" cap="none" dirty="0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57" name="Shape 157"/>
          <p:cNvSpPr txBox="1">
            <a:spLocks noGrp="1"/>
          </p:cNvSpPr>
          <p:nvPr>
            <p:ph type="subTitle" idx="1"/>
          </p:nvPr>
        </p:nvSpPr>
        <p:spPr>
          <a:xfrm>
            <a:off x="581193" y="2495444"/>
            <a:ext cx="10993500" cy="59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Noto Sans Symbols"/>
              <a:buNone/>
            </a:pPr>
            <a:r>
              <a:rPr lang="en-US" sz="3000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THE XAVERIAN ENGINEERS</a:t>
            </a:r>
            <a:br>
              <a:rPr lang="en-US" sz="3000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en-US" sz="3000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X181-KMR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0" y="5810025"/>
            <a:ext cx="12192000" cy="84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3000">
                <a:latin typeface="Cabin"/>
                <a:ea typeface="Cabin"/>
                <a:cs typeface="Cabin"/>
                <a:sym typeface="Cabin"/>
              </a:rPr>
              <a:t>XAVIER HIGH SCHOOL, CONNECTICUT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 l="16797" t="12898" r="9336" b="3180"/>
          <a:stretch/>
        </p:blipFill>
        <p:spPr>
          <a:xfrm>
            <a:off x="452325" y="3728451"/>
            <a:ext cx="3322675" cy="190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8824" y="2652549"/>
            <a:ext cx="7437773" cy="394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 rotWithShape="1">
          <a:blip r:embed="rId5">
            <a:alphaModFix/>
          </a:blip>
          <a:srcRect l="20478" t="39909" r="14302" b="29778"/>
          <a:stretch/>
        </p:blipFill>
        <p:spPr>
          <a:xfrm>
            <a:off x="3408225" y="5291900"/>
            <a:ext cx="4787000" cy="101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Structural Analysis</a:t>
            </a:r>
          </a:p>
        </p:txBody>
      </p:sp>
      <p:pic>
        <p:nvPicPr>
          <p:cNvPr id="255" name="Shape 255"/>
          <p:cNvPicPr preferRelativeResize="0"/>
          <p:nvPr/>
        </p:nvPicPr>
        <p:blipFill rotWithShape="1">
          <a:blip r:embed="rId6">
            <a:alphaModFix/>
          </a:blip>
          <a:srcRect l="1345" t="52437" r="1877" b="14514"/>
          <a:stretch/>
        </p:blipFill>
        <p:spPr>
          <a:xfrm>
            <a:off x="6019074" y="1988000"/>
            <a:ext cx="4787000" cy="82174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452325" y="1532275"/>
            <a:ext cx="5789100" cy="2735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marR="0" lvl="0" indent="-333756" algn="l" rtl="0">
              <a:lnSpc>
                <a:spcPct val="150000"/>
              </a:lnSpc>
              <a:spcBef>
                <a:spcPts val="360"/>
              </a:spcBef>
              <a:spcAft>
                <a:spcPts val="600"/>
              </a:spcAft>
              <a:buClr>
                <a:schemeClr val="accent2"/>
              </a:buClr>
              <a:buSzPct val="91999"/>
              <a:buFont typeface="Noto Sans Symbols"/>
            </a:pPr>
            <a:r>
              <a:rPr lang="en-US"/>
              <a:t>Design must withstand 6 G’s of force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360"/>
              </a:spcBef>
              <a:spcAft>
                <a:spcPts val="600"/>
              </a:spcAft>
            </a:pPr>
            <a:r>
              <a:rPr lang="en-US"/>
              <a:t>4 high stress locations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360"/>
              </a:spcBef>
              <a:spcAft>
                <a:spcPts val="600"/>
              </a:spcAft>
            </a:pPr>
            <a:r>
              <a:rPr lang="en-US"/>
              <a:t>Analysis demonstrates the material yields of the wings and stabilizers are not exceeded, safety factor of 5.09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4278601" y="6305600"/>
            <a:ext cx="2877000" cy="16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>
                <a:latin typeface="Cabin"/>
                <a:ea typeface="Cabin"/>
                <a:cs typeface="Cabin"/>
                <a:sym typeface="Cabin"/>
              </a:rPr>
              <a:t>Horizontal Stabilizer (top) (SF:4.49)</a:t>
            </a:r>
          </a:p>
        </p:txBody>
      </p:sp>
      <p:sp>
        <p:nvSpPr>
          <p:cNvPr id="258" name="Shape 258"/>
          <p:cNvSpPr txBox="1"/>
          <p:nvPr/>
        </p:nvSpPr>
        <p:spPr>
          <a:xfrm>
            <a:off x="5918750" y="4419487"/>
            <a:ext cx="2551500" cy="16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>
                <a:latin typeface="Cabin"/>
                <a:ea typeface="Cabin"/>
                <a:cs typeface="Cabin"/>
                <a:sym typeface="Cabin"/>
              </a:rPr>
              <a:t>Wings (top)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7257525" y="2464650"/>
            <a:ext cx="2551500" cy="16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>
                <a:latin typeface="Cabin"/>
                <a:ea typeface="Cabin"/>
                <a:cs typeface="Cabin"/>
                <a:sym typeface="Cabin"/>
              </a:rPr>
              <a:t>Wings (front)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518275" y="5047275"/>
            <a:ext cx="1735200" cy="16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>
                <a:latin typeface="Cabin"/>
                <a:ea typeface="Cabin"/>
                <a:cs typeface="Cabin"/>
                <a:sym typeface="Cabin"/>
              </a:rPr>
              <a:t>Stress Distribution (Isometric)</a:t>
            </a: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11836597" y="6513874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10</a:t>
            </a:fld>
            <a:endParaRPr lang="en-US" dirty="0"/>
          </a:p>
        </p:txBody>
      </p:sp>
      <p:sp>
        <p:nvSpPr>
          <p:cNvPr id="15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Design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 t="6332" b="6323"/>
          <a:stretch/>
        </p:blipFill>
        <p:spPr>
          <a:xfrm>
            <a:off x="449975" y="1861062"/>
            <a:ext cx="8303201" cy="68172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Operational Analysis</a:t>
            </a:r>
          </a:p>
        </p:txBody>
      </p:sp>
      <p:pic>
        <p:nvPicPr>
          <p:cNvPr id="269" name="Shape 269"/>
          <p:cNvPicPr preferRelativeResize="0"/>
          <p:nvPr/>
        </p:nvPicPr>
        <p:blipFill rotWithShape="1">
          <a:blip r:embed="rId4">
            <a:alphaModFix/>
          </a:blip>
          <a:srcRect l="1864" b="2865"/>
          <a:stretch/>
        </p:blipFill>
        <p:spPr>
          <a:xfrm>
            <a:off x="7450775" y="2688000"/>
            <a:ext cx="4208550" cy="394887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/>
          <p:nvPr/>
        </p:nvSpPr>
        <p:spPr>
          <a:xfrm>
            <a:off x="770525" y="2688000"/>
            <a:ext cx="1354200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>
                <a:latin typeface="Cabin"/>
                <a:ea typeface="Cabin"/>
                <a:cs typeface="Cabin"/>
                <a:sym typeface="Cabin"/>
              </a:rPr>
              <a:t>Safety Factor Wing (15)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3782062" y="6414475"/>
            <a:ext cx="2240400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latin typeface="Cabin"/>
                <a:ea typeface="Cabin"/>
                <a:cs typeface="Cabin"/>
                <a:sym typeface="Cabin"/>
              </a:rPr>
              <a:t>Safety Factor Tail (12.81)</a:t>
            </a:r>
          </a:p>
        </p:txBody>
      </p:sp>
      <p:pic>
        <p:nvPicPr>
          <p:cNvPr id="273" name="Shape 273"/>
          <p:cNvPicPr preferRelativeResize="0"/>
          <p:nvPr/>
        </p:nvPicPr>
        <p:blipFill rotWithShape="1">
          <a:blip r:embed="rId5">
            <a:alphaModFix/>
          </a:blip>
          <a:srcRect l="23171" t="39595" r="18077" b="25917"/>
          <a:stretch/>
        </p:blipFill>
        <p:spPr>
          <a:xfrm rot="5400000">
            <a:off x="2357537" y="4016787"/>
            <a:ext cx="3885399" cy="103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 txBox="1">
            <a:spLocks noGrp="1"/>
          </p:cNvSpPr>
          <p:nvPr>
            <p:ph type="sldNum" idx="12"/>
          </p:nvPr>
        </p:nvSpPr>
        <p:spPr>
          <a:xfrm>
            <a:off x="11899709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11</a:t>
            </a:fld>
            <a:endParaRPr lang="en-US" dirty="0"/>
          </a:p>
        </p:txBody>
      </p:sp>
      <p:pic>
        <p:nvPicPr>
          <p:cNvPr id="275" name="Shape 2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13400" y="1945674"/>
            <a:ext cx="2430100" cy="45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/>
          <p:cNvPicPr preferRelativeResize="0"/>
          <p:nvPr/>
        </p:nvPicPr>
        <p:blipFill rotWithShape="1">
          <a:blip r:embed="rId7">
            <a:alphaModFix/>
          </a:blip>
          <a:srcRect t="2830" b="2821"/>
          <a:stretch/>
        </p:blipFill>
        <p:spPr>
          <a:xfrm>
            <a:off x="4301125" y="2592249"/>
            <a:ext cx="2383066" cy="38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Design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Final Design</a:t>
            </a:r>
          </a:p>
        </p:txBody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422813" y="2308399"/>
            <a:ext cx="4564200" cy="276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buSzPct val="100000"/>
              <a:buFont typeface="Cabin"/>
            </a:pPr>
            <a:r>
              <a:rPr lang="en-US" dirty="0"/>
              <a:t>Dimensions</a:t>
            </a:r>
          </a:p>
          <a:p>
            <a:pPr marL="914400" lvl="1" indent="-342900">
              <a:lnSpc>
                <a:spcPct val="150000"/>
              </a:lnSpc>
              <a:spcBef>
                <a:spcPts val="0"/>
              </a:spcBef>
              <a:buSzPct val="112500"/>
              <a:buFont typeface="Cabin"/>
            </a:pPr>
            <a:r>
              <a:rPr lang="en-US" dirty="0"/>
              <a:t>Wingspan: </a:t>
            </a:r>
            <a:r>
              <a:rPr lang="en-US" b="1" dirty="0"/>
              <a:t>2.1 m</a:t>
            </a:r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buSzPct val="112500"/>
              <a:buFont typeface="Cabin"/>
            </a:pPr>
            <a:r>
              <a:rPr lang="en-US" dirty="0"/>
              <a:t>Fuselage Length: </a:t>
            </a:r>
            <a:r>
              <a:rPr lang="en-US" b="1" dirty="0"/>
              <a:t>2.1 m</a:t>
            </a:r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buSzPct val="112500"/>
              <a:buFont typeface="Cabin"/>
            </a:pPr>
            <a:r>
              <a:rPr lang="en-US" dirty="0"/>
              <a:t>Vehicle Height: </a:t>
            </a:r>
            <a:r>
              <a:rPr lang="en-US" b="1" dirty="0"/>
              <a:t>0.205 m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Weight</a:t>
            </a:r>
          </a:p>
          <a:p>
            <a:pPr marL="914400" lvl="1" indent="-228600" rtl="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Empty: </a:t>
            </a:r>
            <a:r>
              <a:rPr lang="en-US" b="1" dirty="0"/>
              <a:t>9.36 </a:t>
            </a:r>
            <a:r>
              <a:rPr lang="en-US" b="1" dirty="0" err="1"/>
              <a:t>lbs</a:t>
            </a:r>
            <a:endParaRPr lang="en-US" b="1" dirty="0"/>
          </a:p>
          <a:p>
            <a:pPr marL="914400" lvl="1" indent="-228600" rtl="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Total: </a:t>
            </a:r>
            <a:r>
              <a:rPr lang="en-US" b="1" dirty="0"/>
              <a:t>20.18</a:t>
            </a:r>
          </a:p>
          <a:p>
            <a:pPr marL="914400" lvl="1" indent="-228600" rtl="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Maximum Capacity: </a:t>
            </a:r>
            <a:r>
              <a:rPr lang="en-US" b="1" dirty="0"/>
              <a:t>30.0 </a:t>
            </a:r>
            <a:r>
              <a:rPr lang="en-US" b="1" dirty="0" err="1"/>
              <a:t>lbs</a:t>
            </a:r>
            <a:endParaRPr lang="en-US" b="1" dirty="0"/>
          </a:p>
        </p:txBody>
      </p:sp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 l="2561" r="2552"/>
          <a:stretch/>
        </p:blipFill>
        <p:spPr>
          <a:xfrm>
            <a:off x="5662850" y="1807050"/>
            <a:ext cx="6216472" cy="376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2726" y="4750097"/>
            <a:ext cx="4631699" cy="203324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/>
          <p:nvPr/>
        </p:nvSpPr>
        <p:spPr>
          <a:xfrm>
            <a:off x="3412726" y="1390947"/>
            <a:ext cx="43185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914400" lvl="1" indent="-342900" rtl="0">
              <a:lnSpc>
                <a:spcPct val="150000"/>
              </a:lnSpc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SzPct val="112500"/>
              <a:buFont typeface="Cabin"/>
              <a:buChar char="○"/>
            </a:pPr>
            <a:r>
              <a:rPr lang="en-US"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Propeller Diameter: 0.44 m</a:t>
            </a:r>
          </a:p>
          <a:p>
            <a:pPr marL="914400" lvl="1" indent="-342900" rtl="0">
              <a:lnSpc>
                <a:spcPct val="150000"/>
              </a:lnSpc>
              <a:spcBef>
                <a:spcPts val="320"/>
              </a:spcBef>
              <a:spcAft>
                <a:spcPts val="600"/>
              </a:spcAft>
              <a:buClr>
                <a:schemeClr val="accent2"/>
              </a:buClr>
              <a:buSzPct val="112500"/>
              <a:buFont typeface="Cabin"/>
              <a:buChar char="○"/>
            </a:pPr>
            <a:r>
              <a:rPr lang="en-US" sz="16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Horizontal Stabilizer Span: 0.50 m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11879322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12</a:t>
            </a:fld>
            <a:endParaRPr lang="en-US" dirty="0"/>
          </a:p>
        </p:txBody>
      </p:sp>
      <p:pic>
        <p:nvPicPr>
          <p:cNvPr id="288" name="Shape 2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96100" y="2660150"/>
            <a:ext cx="2258849" cy="49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Design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Theory of Operation</a:t>
            </a:r>
          </a:p>
        </p:txBody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223191" y="2101771"/>
            <a:ext cx="11029500" cy="3678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393700" rtl="0">
              <a:spcBef>
                <a:spcPts val="0"/>
              </a:spcBef>
              <a:buClr>
                <a:srgbClr val="3D3D3D"/>
              </a:buClr>
              <a:buSzPct val="100000"/>
              <a:buFont typeface="Cabin"/>
            </a:pPr>
            <a:r>
              <a:rPr lang="en-US" sz="2600" b="1" dirty="0">
                <a:solidFill>
                  <a:srgbClr val="3D3D3D"/>
                </a:solidFill>
              </a:rPr>
              <a:t>Mission Phases:</a:t>
            </a:r>
          </a:p>
          <a:p>
            <a:pPr marL="914400" lvl="1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ct val="100000"/>
              <a:buFont typeface="Cabin"/>
            </a:pPr>
            <a:r>
              <a:rPr lang="en-US" sz="2600" dirty="0"/>
              <a:t>Setup and Launch</a:t>
            </a:r>
          </a:p>
          <a:p>
            <a:pPr marL="914400" lvl="1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2600" dirty="0"/>
              <a:t>Data Collection</a:t>
            </a:r>
          </a:p>
          <a:p>
            <a:pPr marL="914400" lvl="1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2600" dirty="0"/>
              <a:t>UAV Landing/Breakdown</a:t>
            </a:r>
          </a:p>
          <a:p>
            <a:pPr marL="914400" lvl="1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2600" dirty="0"/>
              <a:t>Post Processing</a:t>
            </a:r>
          </a:p>
          <a:p>
            <a:pPr marL="0" lvl="0" indent="0" rtl="0">
              <a:spcBef>
                <a:spcPts val="0"/>
              </a:spcBef>
              <a:buNone/>
            </a:pPr>
            <a:endParaRPr sz="2600" dirty="0"/>
          </a:p>
        </p:txBody>
      </p:sp>
      <p:sp>
        <p:nvSpPr>
          <p:cNvPr id="297" name="Shape 297"/>
          <p:cNvSpPr txBox="1">
            <a:spLocks noGrp="1"/>
          </p:cNvSpPr>
          <p:nvPr>
            <p:ph type="sldNum" idx="12"/>
          </p:nvPr>
        </p:nvSpPr>
        <p:spPr>
          <a:xfrm>
            <a:off x="11759249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13</a:t>
            </a:fld>
            <a:endParaRPr lang="en-US" dirty="0"/>
          </a:p>
        </p:txBody>
      </p:sp>
      <p:sp>
        <p:nvSpPr>
          <p:cNvPr id="7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Theory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Operation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74191" y="1986725"/>
            <a:ext cx="5778500" cy="4584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Operational Personnel</a:t>
            </a:r>
          </a:p>
        </p:txBody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581199" y="2682150"/>
            <a:ext cx="5695800" cy="3678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ct val="100000"/>
            </a:pPr>
            <a:r>
              <a:rPr lang="en-US" sz="2400" b="1" dirty="0">
                <a:solidFill>
                  <a:srgbClr val="3D3D3D"/>
                </a:solidFill>
              </a:rPr>
              <a:t>Operational Pilot</a:t>
            </a:r>
          </a:p>
          <a:p>
            <a:pPr marL="914400" lvl="1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ct val="100000"/>
            </a:pPr>
            <a:r>
              <a:rPr lang="en-US" sz="2400" dirty="0">
                <a:solidFill>
                  <a:srgbClr val="3D3D3D"/>
                </a:solidFill>
              </a:rPr>
              <a:t>Monitors aircraft state</a:t>
            </a: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ct val="100000"/>
            </a:pPr>
            <a:r>
              <a:rPr lang="en-US" sz="2400" b="1" dirty="0">
                <a:solidFill>
                  <a:srgbClr val="3D3D3D"/>
                </a:solidFill>
              </a:rPr>
              <a:t>Aircraft Mechanic Technician</a:t>
            </a:r>
          </a:p>
          <a:p>
            <a:pPr marL="914400" lvl="1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ct val="100000"/>
            </a:pPr>
            <a:r>
              <a:rPr lang="en-US" sz="2400" dirty="0">
                <a:solidFill>
                  <a:srgbClr val="3D3D3D"/>
                </a:solidFill>
              </a:rPr>
              <a:t>Performs required UAV maintenance</a:t>
            </a: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ct val="100000"/>
            </a:pPr>
            <a:r>
              <a:rPr lang="en-US" sz="2400" b="1" dirty="0">
                <a:solidFill>
                  <a:srgbClr val="3D3D3D"/>
                </a:solidFill>
              </a:rPr>
              <a:t>Safety/Redundancy Pilot</a:t>
            </a:r>
          </a:p>
          <a:p>
            <a:pPr marL="914400" lvl="1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ct val="100000"/>
            </a:pPr>
            <a:r>
              <a:rPr lang="en-US" sz="2400" dirty="0">
                <a:solidFill>
                  <a:srgbClr val="3D3D3D"/>
                </a:solidFill>
              </a:rPr>
              <a:t>Maintains VLOS with the aircraft and recovery pilot</a:t>
            </a: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ct val="100000"/>
            </a:pPr>
            <a:r>
              <a:rPr lang="en-US" sz="2400" b="1" dirty="0">
                <a:solidFill>
                  <a:srgbClr val="3D3D3D"/>
                </a:solidFill>
              </a:rPr>
              <a:t>Data Analyst</a:t>
            </a:r>
          </a:p>
          <a:p>
            <a:pPr marL="914400" lvl="1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ct val="100000"/>
            </a:pPr>
            <a:r>
              <a:rPr lang="en-US" sz="2400" dirty="0">
                <a:solidFill>
                  <a:srgbClr val="3D3D3D"/>
                </a:solidFill>
              </a:rPr>
              <a:t>Processes infrared images by stitching images according to their </a:t>
            </a:r>
            <a:r>
              <a:rPr lang="en-US" sz="2400" dirty="0" smtClean="0">
                <a:solidFill>
                  <a:srgbClr val="3D3D3D"/>
                </a:solidFill>
              </a:rPr>
              <a:t>geolocation</a:t>
            </a:r>
            <a:endParaRPr lang="en-US" sz="2400" dirty="0">
              <a:solidFill>
                <a:srgbClr val="3D3D3D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2600" dirty="0">
              <a:solidFill>
                <a:srgbClr val="3D3D3D"/>
              </a:solidFill>
            </a:endParaRPr>
          </a:p>
        </p:txBody>
      </p:sp>
      <p:pic>
        <p:nvPicPr>
          <p:cNvPr id="304" name="Shape 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7950" y="1986725"/>
            <a:ext cx="4594749" cy="41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Shape 305"/>
          <p:cNvSpPr txBox="1"/>
          <p:nvPr/>
        </p:nvSpPr>
        <p:spPr>
          <a:xfrm>
            <a:off x="7442570" y="6156251"/>
            <a:ext cx="3025508" cy="43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1600" dirty="0">
                <a:latin typeface="Cabin"/>
                <a:ea typeface="Cabin"/>
                <a:cs typeface="Cabin"/>
                <a:sym typeface="Cabin"/>
              </a:rPr>
              <a:t>Sample Map from Data Analyst</a:t>
            </a:r>
          </a:p>
        </p:txBody>
      </p:sp>
      <p:sp>
        <p:nvSpPr>
          <p:cNvPr id="307" name="Shape 307"/>
          <p:cNvSpPr txBox="1">
            <a:spLocks noGrp="1"/>
          </p:cNvSpPr>
          <p:nvPr>
            <p:ph type="sldNum" idx="12"/>
          </p:nvPr>
        </p:nvSpPr>
        <p:spPr>
          <a:xfrm>
            <a:off x="11825350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14</a:t>
            </a:fld>
            <a:endParaRPr lang="en-US"/>
          </a:p>
        </p:txBody>
      </p:sp>
      <p:sp>
        <p:nvSpPr>
          <p:cNvPr id="9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Theory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Operation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Detection Methodology</a:t>
            </a:r>
          </a:p>
        </p:txBody>
      </p:sp>
      <p:pic>
        <p:nvPicPr>
          <p:cNvPr id="314" name="Shape 314"/>
          <p:cNvPicPr preferRelativeResize="0"/>
          <p:nvPr/>
        </p:nvPicPr>
        <p:blipFill rotWithShape="1">
          <a:blip r:embed="rId3">
            <a:alphaModFix/>
          </a:blip>
          <a:srcRect t="3139" b="3139"/>
          <a:stretch/>
        </p:blipFill>
        <p:spPr>
          <a:xfrm>
            <a:off x="939300" y="5744787"/>
            <a:ext cx="10620871" cy="93064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11819122" y="6492886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15</a:t>
            </a:fld>
            <a:endParaRPr lang="en-US" dirty="0"/>
          </a:p>
        </p:txBody>
      </p:sp>
      <p:sp>
        <p:nvSpPr>
          <p:cNvPr id="8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Theory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Operation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  <p:pic>
        <p:nvPicPr>
          <p:cNvPr id="2050" name="Picture 2" descr="creen Shot 2016-04-15 at 11.15.46 P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1859" y="1851651"/>
            <a:ext cx="7835242" cy="389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Communication System</a:t>
            </a:r>
          </a:p>
        </p:txBody>
      </p:sp>
      <p:pic>
        <p:nvPicPr>
          <p:cNvPr id="322" name="Shape 3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1525" y="2120375"/>
            <a:ext cx="6054300" cy="438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 rotWithShape="1">
          <a:blip r:embed="rId4">
            <a:alphaModFix/>
          </a:blip>
          <a:srcRect t="1867" b="1876"/>
          <a:stretch/>
        </p:blipFill>
        <p:spPr>
          <a:xfrm>
            <a:off x="209775" y="2556275"/>
            <a:ext cx="5521551" cy="258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Shape 324"/>
          <p:cNvSpPr txBox="1"/>
          <p:nvPr/>
        </p:nvSpPr>
        <p:spPr>
          <a:xfrm>
            <a:off x="444225" y="5187775"/>
            <a:ext cx="4331400" cy="62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>
                <a:latin typeface="Cabin"/>
                <a:ea typeface="Cabin"/>
                <a:cs typeface="Cabin"/>
                <a:sym typeface="Cabin"/>
              </a:rPr>
              <a:t>Maximum Communication Distance</a:t>
            </a:r>
            <a:r>
              <a:rPr lang="en-US">
                <a:latin typeface="Cabin"/>
                <a:ea typeface="Cabin"/>
                <a:cs typeface="Cabin"/>
                <a:sym typeface="Cabin"/>
              </a:rPr>
              <a:t>: 1.54 miles</a:t>
            </a:r>
          </a:p>
          <a:p>
            <a:pPr lvl="0">
              <a:spcBef>
                <a:spcPts val="0"/>
              </a:spcBef>
              <a:buNone/>
            </a:pPr>
            <a:r>
              <a:rPr lang="en-US" b="1">
                <a:latin typeface="Cabin"/>
                <a:ea typeface="Cabin"/>
                <a:cs typeface="Cabin"/>
                <a:sym typeface="Cabin"/>
              </a:rPr>
              <a:t>System Capability</a:t>
            </a:r>
            <a:r>
              <a:rPr lang="en-US">
                <a:latin typeface="Cabin"/>
                <a:ea typeface="Cabin"/>
                <a:cs typeface="Cabin"/>
                <a:sym typeface="Cabin"/>
              </a:rPr>
              <a:t>: 3.60 miles</a:t>
            </a:r>
          </a:p>
        </p:txBody>
      </p:sp>
      <p:sp>
        <p:nvSpPr>
          <p:cNvPr id="326" name="Shape 326"/>
          <p:cNvSpPr txBox="1">
            <a:spLocks noGrp="1"/>
          </p:cNvSpPr>
          <p:nvPr>
            <p:ph type="sldNum" idx="12"/>
          </p:nvPr>
        </p:nvSpPr>
        <p:spPr>
          <a:xfrm>
            <a:off x="11763632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16</a:t>
            </a:fld>
            <a:endParaRPr lang="en-US" dirty="0"/>
          </a:p>
        </p:txBody>
      </p:sp>
      <p:sp>
        <p:nvSpPr>
          <p:cNvPr id="9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Theory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Operation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/>
        </p:nvSpPr>
        <p:spPr>
          <a:xfrm>
            <a:off x="2172325" y="11114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 </a:t>
            </a:r>
          </a:p>
        </p:txBody>
      </p:sp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Infrared Imaging</a:t>
            </a:r>
          </a:p>
        </p:txBody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581197" y="2180500"/>
            <a:ext cx="7818000" cy="3678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38100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2400">
                <a:solidFill>
                  <a:schemeClr val="dk1"/>
                </a:solidFill>
              </a:rPr>
              <a:t>Basics of moisture detection through thermal infrared imaging:</a:t>
            </a:r>
          </a:p>
          <a:p>
            <a:pPr marL="914400" lvl="1" indent="-381000" rtl="0">
              <a:lnSpc>
                <a:spcPct val="138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2400">
                <a:solidFill>
                  <a:schemeClr val="dk1"/>
                </a:solidFill>
              </a:rPr>
              <a:t>Water evaporates and cools air around crop</a:t>
            </a:r>
          </a:p>
          <a:p>
            <a:pPr marL="914400" lvl="1" indent="-381000" rtl="0">
              <a:lnSpc>
                <a:spcPct val="138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2400">
                <a:solidFill>
                  <a:schemeClr val="dk1"/>
                </a:solidFill>
              </a:rPr>
              <a:t>Cooler, moist air is detected through the camera as blue and green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2400">
                <a:solidFill>
                  <a:schemeClr val="dk1"/>
                </a:solidFill>
              </a:rPr>
              <a:t>Warmer, drier air is detected through the camera as red and orange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4" name="Shape 334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 </a:t>
            </a:r>
          </a:p>
        </p:txBody>
      </p:sp>
      <p:pic>
        <p:nvPicPr>
          <p:cNvPr id="335" name="Shape 3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3075" y="2240050"/>
            <a:ext cx="2381250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Shape 336"/>
          <p:cNvSpPr txBox="1"/>
          <p:nvPr/>
        </p:nvSpPr>
        <p:spPr>
          <a:xfrm>
            <a:off x="8625800" y="6011950"/>
            <a:ext cx="2513700" cy="43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>
                <a:latin typeface="Cabin"/>
                <a:ea typeface="Cabin"/>
                <a:cs typeface="Cabin"/>
                <a:sym typeface="Cabin"/>
              </a:rPr>
              <a:t>Sample Infrared Image</a:t>
            </a:r>
          </a:p>
        </p:txBody>
      </p:sp>
      <p:sp>
        <p:nvSpPr>
          <p:cNvPr id="338" name="Shape 338"/>
          <p:cNvSpPr txBox="1">
            <a:spLocks noGrp="1"/>
          </p:cNvSpPr>
          <p:nvPr>
            <p:ph type="sldNum" idx="12"/>
          </p:nvPr>
        </p:nvSpPr>
        <p:spPr>
          <a:xfrm>
            <a:off x="11763632" y="6482067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17</a:t>
            </a:fld>
            <a:endParaRPr lang="en-US" dirty="0"/>
          </a:p>
        </p:txBody>
      </p:sp>
      <p:sp>
        <p:nvSpPr>
          <p:cNvPr id="11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Theory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Operation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X3000 Camera</a:t>
            </a:r>
          </a:p>
        </p:txBody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581191" y="2180496"/>
            <a:ext cx="11029500" cy="3678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34290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>
                <a:solidFill>
                  <a:schemeClr val="dk1"/>
                </a:solidFill>
              </a:rPr>
              <a:t>The X3000 camera provides</a:t>
            </a:r>
          </a:p>
          <a:p>
            <a:pPr marL="914400" lvl="1" indent="-34290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800">
                <a:solidFill>
                  <a:schemeClr val="dk1"/>
                </a:solidFill>
              </a:rPr>
              <a:t>Low cost</a:t>
            </a:r>
          </a:p>
          <a:p>
            <a:pPr marL="914400" lvl="1" indent="-34290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800">
                <a:solidFill>
                  <a:schemeClr val="dk1"/>
                </a:solidFill>
              </a:rPr>
              <a:t>Good field of view</a:t>
            </a:r>
          </a:p>
          <a:p>
            <a:pPr marL="914400" lvl="1" indent="-34290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800">
                <a:solidFill>
                  <a:schemeClr val="dk1"/>
                </a:solidFill>
              </a:rPr>
              <a:t>Large zoom variation</a:t>
            </a:r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800">
                <a:solidFill>
                  <a:schemeClr val="dk1"/>
                </a:solidFill>
              </a:rPr>
              <a:t>Option of visual Spectrum camera</a:t>
            </a:r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800">
                <a:solidFill>
                  <a:schemeClr val="dk1"/>
                </a:solidFill>
              </a:rPr>
              <a:t>Onboard data storage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45" name="Shape 345"/>
          <p:cNvPicPr preferRelativeResize="0"/>
          <p:nvPr/>
        </p:nvPicPr>
        <p:blipFill rotWithShape="1">
          <a:blip r:embed="rId3">
            <a:alphaModFix/>
          </a:blip>
          <a:srcRect b="20496"/>
          <a:stretch/>
        </p:blipFill>
        <p:spPr>
          <a:xfrm>
            <a:off x="6672175" y="2252697"/>
            <a:ext cx="3333750" cy="26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Shape 347"/>
          <p:cNvSpPr txBox="1">
            <a:spLocks noGrp="1"/>
          </p:cNvSpPr>
          <p:nvPr>
            <p:ph type="sldNum" idx="12"/>
          </p:nvPr>
        </p:nvSpPr>
        <p:spPr>
          <a:xfrm>
            <a:off x="11856192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18</a:t>
            </a:fld>
            <a:endParaRPr lang="en-US" dirty="0"/>
          </a:p>
        </p:txBody>
      </p:sp>
      <p:sp>
        <p:nvSpPr>
          <p:cNvPr id="348" name="Shape 348"/>
          <p:cNvSpPr txBox="1"/>
          <p:nvPr/>
        </p:nvSpPr>
        <p:spPr>
          <a:xfrm>
            <a:off x="7444500" y="4865300"/>
            <a:ext cx="1639200" cy="43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>
                <a:latin typeface="Cabin"/>
                <a:ea typeface="Cabin"/>
                <a:cs typeface="Cabin"/>
                <a:sym typeface="Cabin"/>
              </a:rPr>
              <a:t>X3000 Camera</a:t>
            </a:r>
          </a:p>
        </p:txBody>
      </p:sp>
      <p:sp>
        <p:nvSpPr>
          <p:cNvPr id="9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Theory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Operation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Support Equipment</a:t>
            </a:r>
          </a:p>
        </p:txBody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581195" y="2180500"/>
            <a:ext cx="5164200" cy="3678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</a:pPr>
            <a:r>
              <a:rPr lang="en-US" sz="2400">
                <a:solidFill>
                  <a:schemeClr val="dk1"/>
                </a:solidFill>
              </a:rPr>
              <a:t>Trailer to transport work station including all equipment and UAV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</a:pPr>
            <a:r>
              <a:rPr lang="en-US" sz="2400">
                <a:solidFill>
                  <a:schemeClr val="dk1"/>
                </a:solidFill>
              </a:rPr>
              <a:t>Used Ford F-150 truck to transport trailer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</a:pPr>
            <a:r>
              <a:rPr lang="en-US" sz="2400">
                <a:solidFill>
                  <a:schemeClr val="dk1"/>
                </a:solidFill>
              </a:rPr>
              <a:t>Solar panels to power work station. 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</a:pPr>
            <a:r>
              <a:rPr lang="en-US" sz="2400">
                <a:solidFill>
                  <a:schemeClr val="dk1"/>
                </a:solidFill>
              </a:rPr>
              <a:t>Car top launcher to launch the UAV into the air</a:t>
            </a:r>
          </a:p>
          <a:p>
            <a:pPr lv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355" name="Shape 3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2320" y="3240650"/>
            <a:ext cx="2298300" cy="17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7546" y="4592512"/>
            <a:ext cx="2445000" cy="126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Shape 358"/>
          <p:cNvSpPr txBox="1">
            <a:spLocks noGrp="1"/>
          </p:cNvSpPr>
          <p:nvPr>
            <p:ph type="sldNum" idx="12"/>
          </p:nvPr>
        </p:nvSpPr>
        <p:spPr>
          <a:xfrm>
            <a:off x="11763632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19</a:t>
            </a:fld>
            <a:endParaRPr lang="en-US" dirty="0"/>
          </a:p>
        </p:txBody>
      </p:sp>
      <p:pic>
        <p:nvPicPr>
          <p:cNvPr id="359" name="Shape 3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59625" y="2477524"/>
            <a:ext cx="2298301" cy="160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Theory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Operation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/>
              <a:t>Team Formation</a:t>
            </a:r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581199" y="2335427"/>
            <a:ext cx="5521546" cy="37148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06000" marR="0" lvl="0" indent="-315144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◼"/>
            </a:pPr>
            <a:r>
              <a:rPr lang="en-US" b="1" i="0" u="none" strike="noStrike" cap="none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S</a:t>
            </a:r>
            <a:r>
              <a:rPr lang="en-US" b="1" dirty="0"/>
              <a:t>hannon Copeland - Coach</a:t>
            </a:r>
          </a:p>
          <a:p>
            <a:pPr marR="0" lvl="1" algn="l" rtl="0">
              <a:spcBef>
                <a:spcPts val="0"/>
              </a:spcBef>
              <a:spcAft>
                <a:spcPts val="0"/>
              </a:spcAft>
              <a:buSzPct val="100000"/>
              <a:buFont typeface="Cabin"/>
            </a:pPr>
            <a:r>
              <a:rPr lang="en-US" sz="1800" dirty="0">
                <a:solidFill>
                  <a:schemeClr val="dk1"/>
                </a:solidFill>
              </a:rPr>
              <a:t>Keith </a:t>
            </a:r>
            <a:r>
              <a:rPr lang="en-US" sz="1800" dirty="0" err="1">
                <a:solidFill>
                  <a:schemeClr val="dk1"/>
                </a:solidFill>
              </a:rPr>
              <a:t>Cestaro</a:t>
            </a:r>
            <a:r>
              <a:rPr lang="en-US" sz="1800" dirty="0">
                <a:solidFill>
                  <a:schemeClr val="dk1"/>
                </a:solidFill>
              </a:rPr>
              <a:t> ’17</a:t>
            </a:r>
          </a:p>
          <a:p>
            <a:pPr marR="0" lvl="1" algn="l" rtl="0">
              <a:spcBef>
                <a:spcPts val="0"/>
              </a:spcBef>
              <a:spcAft>
                <a:spcPts val="0"/>
              </a:spcAft>
              <a:buSzPct val="100000"/>
              <a:buFont typeface="Cabin"/>
            </a:pPr>
            <a:r>
              <a:rPr lang="en-US" sz="1800" dirty="0" err="1">
                <a:solidFill>
                  <a:schemeClr val="dk1"/>
                </a:solidFill>
              </a:rPr>
              <a:t>Roham</a:t>
            </a:r>
            <a:r>
              <a:rPr lang="en-US" sz="1800" dirty="0">
                <a:solidFill>
                  <a:schemeClr val="dk1"/>
                </a:solidFill>
              </a:rPr>
              <a:t> Hussain ’18</a:t>
            </a:r>
          </a:p>
          <a:p>
            <a:pPr marR="0" lvl="1" algn="l" rtl="0">
              <a:spcBef>
                <a:spcPts val="0"/>
              </a:spcBef>
              <a:spcAft>
                <a:spcPts val="0"/>
              </a:spcAft>
              <a:buSzPct val="100000"/>
              <a:buFont typeface="Cabin"/>
            </a:pPr>
            <a:r>
              <a:rPr lang="en-US" sz="1800" dirty="0">
                <a:solidFill>
                  <a:schemeClr val="dk1"/>
                </a:solidFill>
              </a:rPr>
              <a:t>Mihir Khunte ‘17</a:t>
            </a:r>
          </a:p>
          <a:p>
            <a:pPr marR="0" lvl="1" algn="l" rtl="0">
              <a:spcBef>
                <a:spcPts val="0"/>
              </a:spcBef>
              <a:spcAft>
                <a:spcPts val="0"/>
              </a:spcAft>
              <a:buSzPct val="100000"/>
              <a:buFont typeface="Cabin"/>
            </a:pPr>
            <a:r>
              <a:rPr lang="en-US" sz="1800" dirty="0">
                <a:solidFill>
                  <a:schemeClr val="dk1"/>
                </a:solidFill>
              </a:rPr>
              <a:t>Robert </a:t>
            </a:r>
            <a:r>
              <a:rPr lang="en-US" sz="1800" dirty="0" err="1">
                <a:solidFill>
                  <a:schemeClr val="dk1"/>
                </a:solidFill>
              </a:rPr>
              <a:t>Larese</a:t>
            </a:r>
            <a:r>
              <a:rPr lang="en-US" sz="1800" dirty="0">
                <a:solidFill>
                  <a:schemeClr val="dk1"/>
                </a:solidFill>
              </a:rPr>
              <a:t> ‘17</a:t>
            </a:r>
          </a:p>
          <a:p>
            <a:pPr marR="0" lvl="1" algn="l" rtl="0">
              <a:spcBef>
                <a:spcPts val="0"/>
              </a:spcBef>
              <a:spcAft>
                <a:spcPts val="0"/>
              </a:spcAft>
              <a:buSzPct val="100000"/>
              <a:buFont typeface="Cabin"/>
            </a:pPr>
            <a:r>
              <a:rPr lang="en-US" sz="1800" dirty="0">
                <a:solidFill>
                  <a:schemeClr val="dk1"/>
                </a:solidFill>
              </a:rPr>
              <a:t>Noah McGuinness ‘18</a:t>
            </a:r>
          </a:p>
          <a:p>
            <a:pPr marR="0" lvl="1" algn="l" rtl="0">
              <a:spcBef>
                <a:spcPts val="0"/>
              </a:spcBef>
              <a:spcAft>
                <a:spcPts val="0"/>
              </a:spcAft>
              <a:buSzPct val="100000"/>
              <a:buFont typeface="Cabin"/>
            </a:pPr>
            <a:r>
              <a:rPr lang="en-US" sz="1800" dirty="0">
                <a:solidFill>
                  <a:schemeClr val="dk1"/>
                </a:solidFill>
              </a:rPr>
              <a:t>Vincent </a:t>
            </a:r>
            <a:r>
              <a:rPr lang="en-US" sz="1800" dirty="0" err="1">
                <a:solidFill>
                  <a:schemeClr val="dk1"/>
                </a:solidFill>
              </a:rPr>
              <a:t>Salabarria</a:t>
            </a:r>
            <a:r>
              <a:rPr lang="en-US" sz="1800" dirty="0">
                <a:solidFill>
                  <a:schemeClr val="dk1"/>
                </a:solidFill>
              </a:rPr>
              <a:t> ‘18</a:t>
            </a:r>
          </a:p>
          <a:p>
            <a:pPr marR="0" lvl="1" algn="l" rtl="0">
              <a:spcBef>
                <a:spcPts val="0"/>
              </a:spcBef>
              <a:spcAft>
                <a:spcPts val="0"/>
              </a:spcAft>
              <a:buSzPct val="100000"/>
              <a:buFont typeface="Cabin"/>
            </a:pPr>
            <a:r>
              <a:rPr lang="en-US" sz="1800" dirty="0">
                <a:solidFill>
                  <a:schemeClr val="dk1"/>
                </a:solidFill>
              </a:rPr>
              <a:t>Anthony </a:t>
            </a:r>
            <a:r>
              <a:rPr lang="en-US" sz="1800" dirty="0" err="1">
                <a:solidFill>
                  <a:schemeClr val="dk1"/>
                </a:solidFill>
              </a:rPr>
              <a:t>Tedeschi</a:t>
            </a:r>
            <a:r>
              <a:rPr lang="en-US" sz="1800" dirty="0">
                <a:solidFill>
                  <a:schemeClr val="dk1"/>
                </a:solidFill>
              </a:rPr>
              <a:t> ‘18</a:t>
            </a:r>
          </a:p>
          <a:p>
            <a:pPr marL="306000"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◼"/>
            </a:pPr>
            <a:r>
              <a:rPr lang="en-US" b="1" dirty="0"/>
              <a:t>Pratt and Whitney Mentors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1800" dirty="0">
                <a:solidFill>
                  <a:schemeClr val="dk1"/>
                </a:solidFill>
              </a:rPr>
              <a:t>Andrew Burdick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1800" dirty="0">
                <a:solidFill>
                  <a:schemeClr val="dk1"/>
                </a:solidFill>
              </a:rPr>
              <a:t>Frances M. Figueroa-Rodriguez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1800" dirty="0">
                <a:solidFill>
                  <a:schemeClr val="dk1"/>
                </a:solidFill>
              </a:rPr>
              <a:t>Arthur Salve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1800" dirty="0">
                <a:solidFill>
                  <a:schemeClr val="dk1"/>
                </a:solidFill>
              </a:rPr>
              <a:t>Melanie </a:t>
            </a:r>
            <a:r>
              <a:rPr lang="en-US" sz="1800" dirty="0" err="1">
                <a:solidFill>
                  <a:schemeClr val="dk1"/>
                </a:solidFill>
              </a:rPr>
              <a:t>Tibbetts</a:t>
            </a:r>
            <a:endParaRPr lang="en-US" sz="1800" dirty="0">
              <a:solidFill>
                <a:schemeClr val="dk1"/>
              </a:solidFill>
            </a:endParaRPr>
          </a:p>
          <a:p>
            <a:pPr lvl="1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1800" dirty="0">
                <a:solidFill>
                  <a:schemeClr val="dk1"/>
                </a:solidFill>
              </a:rPr>
              <a:t>Kevin </a:t>
            </a:r>
            <a:r>
              <a:rPr lang="en-US" sz="1800" dirty="0" err="1">
                <a:solidFill>
                  <a:schemeClr val="dk1"/>
                </a:solidFill>
              </a:rPr>
              <a:t>Zacchera</a:t>
            </a:r>
            <a:endParaRPr lang="en-US" sz="18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	</a:t>
            </a:r>
          </a:p>
        </p:txBody>
      </p:sp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9624" y="1962500"/>
            <a:ext cx="6521074" cy="449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11950802" y="6459800"/>
            <a:ext cx="241198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</a:t>
            </a:fld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Business Case: Final Profitability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976000" y="2301350"/>
            <a:ext cx="10377000" cy="19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Font typeface="Cabin"/>
              <a:buChar char="-"/>
            </a:pPr>
            <a:r>
              <a:rPr lang="en-US" sz="2400">
                <a:latin typeface="Cabin"/>
                <a:ea typeface="Cabin"/>
                <a:cs typeface="Cabin"/>
                <a:sym typeface="Cabin"/>
              </a:rPr>
              <a:t>Business profitability</a:t>
            </a:r>
          </a:p>
          <a:p>
            <a:pPr marL="914400" lvl="1" indent="-381000" rtl="0">
              <a:spcBef>
                <a:spcPts val="0"/>
              </a:spcBef>
              <a:buSzPct val="100000"/>
              <a:buFont typeface="Cabin"/>
              <a:buChar char="-"/>
            </a:pPr>
            <a:r>
              <a:rPr lang="en-US" sz="2400">
                <a:latin typeface="Cabin"/>
                <a:ea typeface="Cabin"/>
                <a:cs typeface="Cabin"/>
                <a:sym typeface="Cabin"/>
              </a:rPr>
              <a:t>Difference between revenue and expenses</a:t>
            </a:r>
          </a:p>
          <a:p>
            <a:pPr marL="914400" lvl="1" indent="-381000">
              <a:spcBef>
                <a:spcPts val="0"/>
              </a:spcBef>
              <a:buSzPct val="100000"/>
              <a:buFont typeface="Cabin"/>
              <a:buChar char="-"/>
            </a:pPr>
            <a:r>
              <a:rPr lang="en-US" sz="2400">
                <a:latin typeface="Cabin"/>
                <a:ea typeface="Cabin"/>
                <a:cs typeface="Cabin"/>
                <a:sym typeface="Cabin"/>
              </a:rPr>
              <a:t>Maximized by increasing revenue and decreasing expense</a:t>
            </a:r>
          </a:p>
        </p:txBody>
      </p:sp>
      <p:pic>
        <p:nvPicPr>
          <p:cNvPr id="366" name="Shape 3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400" y="4097675"/>
            <a:ext cx="96012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Shape 368"/>
          <p:cNvSpPr txBox="1">
            <a:spLocks noGrp="1"/>
          </p:cNvSpPr>
          <p:nvPr>
            <p:ph type="sldNum" idx="12"/>
          </p:nvPr>
        </p:nvSpPr>
        <p:spPr>
          <a:xfrm>
            <a:off x="11797843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20</a:t>
            </a:fld>
            <a:endParaRPr lang="en-US" dirty="0"/>
          </a:p>
        </p:txBody>
      </p:sp>
      <p:sp>
        <p:nvSpPr>
          <p:cNvPr id="7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Business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Initial Costs</a:t>
            </a:r>
          </a:p>
        </p:txBody>
      </p:sp>
      <p:pic>
        <p:nvPicPr>
          <p:cNvPr id="374" name="Shape 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7400" y="2182274"/>
            <a:ext cx="5574600" cy="370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200" y="3471112"/>
            <a:ext cx="6554950" cy="188157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Shape 377"/>
          <p:cNvSpPr txBox="1">
            <a:spLocks noGrp="1"/>
          </p:cNvSpPr>
          <p:nvPr>
            <p:ph type="sldNum" idx="12"/>
          </p:nvPr>
        </p:nvSpPr>
        <p:spPr>
          <a:xfrm>
            <a:off x="11763632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21</a:t>
            </a:fld>
            <a:endParaRPr lang="en-US" dirty="0"/>
          </a:p>
        </p:txBody>
      </p:sp>
      <p:sp>
        <p:nvSpPr>
          <p:cNvPr id="8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Business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Acquisition Cost</a:t>
            </a:r>
          </a:p>
        </p:txBody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581199" y="2344675"/>
            <a:ext cx="3612000" cy="367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Font typeface="Cabin"/>
            </a:pPr>
            <a:r>
              <a:rPr lang="en-US"/>
              <a:t>Acquisition cost per hour is incumbent upon:</a:t>
            </a:r>
          </a:p>
          <a:p>
            <a:pPr marL="914400" lvl="1" indent="-228600" rtl="0">
              <a:lnSpc>
                <a:spcPct val="150000"/>
              </a:lnSpc>
              <a:spcBef>
                <a:spcPts val="0"/>
              </a:spcBef>
              <a:buFont typeface="Cabin"/>
            </a:pPr>
            <a:r>
              <a:rPr lang="en-US"/>
              <a:t>Number of mission-hours flown</a:t>
            </a:r>
          </a:p>
          <a:p>
            <a:pPr marL="914400" lvl="1" indent="-228600" rtl="0">
              <a:lnSpc>
                <a:spcPct val="150000"/>
              </a:lnSpc>
              <a:spcBef>
                <a:spcPts val="0"/>
              </a:spcBef>
              <a:buFont typeface="Cabin"/>
            </a:pPr>
            <a:r>
              <a:rPr lang="en-US"/>
              <a:t>Total payment in a year</a:t>
            </a:r>
          </a:p>
          <a:p>
            <a:pPr marL="457200" lvl="0" indent="-228600">
              <a:lnSpc>
                <a:spcPct val="150000"/>
              </a:lnSpc>
              <a:spcBef>
                <a:spcPts val="0"/>
              </a:spcBef>
              <a:buFont typeface="Cabin"/>
            </a:pPr>
            <a:r>
              <a:rPr lang="en-US"/>
              <a:t>More hours flown and smaller payment in a year, results in lower acquisition cost per hour</a:t>
            </a:r>
          </a:p>
        </p:txBody>
      </p:sp>
      <p:pic>
        <p:nvPicPr>
          <p:cNvPr id="384" name="Shape 3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1550" y="2844925"/>
            <a:ext cx="7031900" cy="234944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Shape 386"/>
          <p:cNvSpPr txBox="1">
            <a:spLocks noGrp="1"/>
          </p:cNvSpPr>
          <p:nvPr>
            <p:ph type="sldNum" idx="12"/>
          </p:nvPr>
        </p:nvSpPr>
        <p:spPr>
          <a:xfrm>
            <a:off x="11763632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22</a:t>
            </a:fld>
            <a:endParaRPr lang="en-US" dirty="0"/>
          </a:p>
        </p:txBody>
      </p:sp>
      <p:sp>
        <p:nvSpPr>
          <p:cNvPr id="8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Business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Mission Cost</a:t>
            </a:r>
          </a:p>
        </p:txBody>
      </p:sp>
      <p:pic>
        <p:nvPicPr>
          <p:cNvPr id="392" name="Shape 3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936" y="1986725"/>
            <a:ext cx="10608123" cy="453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Shape 394"/>
          <p:cNvSpPr txBox="1">
            <a:spLocks noGrp="1"/>
          </p:cNvSpPr>
          <p:nvPr>
            <p:ph type="sldNum" idx="12"/>
          </p:nvPr>
        </p:nvSpPr>
        <p:spPr>
          <a:xfrm>
            <a:off x="11763632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23</a:t>
            </a:fld>
            <a:endParaRPr lang="en-US" dirty="0"/>
          </a:p>
        </p:txBody>
      </p:sp>
      <p:sp>
        <p:nvSpPr>
          <p:cNvPr id="7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Business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Business Case: Final Profitability</a:t>
            </a:r>
          </a:p>
        </p:txBody>
      </p:sp>
      <p:pic>
        <p:nvPicPr>
          <p:cNvPr id="400" name="Shape 400"/>
          <p:cNvPicPr preferRelativeResize="0"/>
          <p:nvPr/>
        </p:nvPicPr>
        <p:blipFill rotWithShape="1">
          <a:blip r:embed="rId3">
            <a:alphaModFix/>
          </a:blip>
          <a:srcRect b="45489"/>
          <a:stretch/>
        </p:blipFill>
        <p:spPr>
          <a:xfrm>
            <a:off x="2823975" y="2807650"/>
            <a:ext cx="6544049" cy="265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Shape 402"/>
          <p:cNvSpPr txBox="1">
            <a:spLocks noGrp="1"/>
          </p:cNvSpPr>
          <p:nvPr>
            <p:ph type="sldNum" idx="12"/>
          </p:nvPr>
        </p:nvSpPr>
        <p:spPr>
          <a:xfrm>
            <a:off x="11862486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24</a:t>
            </a:fld>
            <a:endParaRPr lang="en-US"/>
          </a:p>
        </p:txBody>
      </p:sp>
      <p:sp>
        <p:nvSpPr>
          <p:cNvPr id="7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Business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Shape 4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200" y="1899125"/>
            <a:ext cx="11144250" cy="355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Revenue per Mission</a:t>
            </a:r>
          </a:p>
        </p:txBody>
      </p:sp>
      <p:pic>
        <p:nvPicPr>
          <p:cNvPr id="410" name="Shape 4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199" y="3315725"/>
            <a:ext cx="8077785" cy="345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Shape 411"/>
          <p:cNvSpPr txBox="1">
            <a:spLocks noGrp="1"/>
          </p:cNvSpPr>
          <p:nvPr>
            <p:ph type="sldNum" idx="12"/>
          </p:nvPr>
        </p:nvSpPr>
        <p:spPr>
          <a:xfrm>
            <a:off x="11893262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25</a:t>
            </a:fld>
            <a:endParaRPr lang="en-US" dirty="0"/>
          </a:p>
        </p:txBody>
      </p:sp>
      <p:sp>
        <p:nvSpPr>
          <p:cNvPr id="8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Business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Revenue per Acre</a:t>
            </a:r>
          </a:p>
        </p:txBody>
      </p:sp>
      <p:pic>
        <p:nvPicPr>
          <p:cNvPr id="417" name="Shape 4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1757" y="1875250"/>
            <a:ext cx="8528494" cy="16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Shape 4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4540" y="3535400"/>
            <a:ext cx="7662912" cy="3322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11763632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26</a:t>
            </a:fld>
            <a:endParaRPr lang="en-US" dirty="0"/>
          </a:p>
        </p:txBody>
      </p:sp>
      <p:sp>
        <p:nvSpPr>
          <p:cNvPr id="8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Business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Business Case: Final Profitability</a:t>
            </a:r>
          </a:p>
        </p:txBody>
      </p:sp>
      <p:pic>
        <p:nvPicPr>
          <p:cNvPr id="426" name="Shape 426"/>
          <p:cNvPicPr preferRelativeResize="0"/>
          <p:nvPr/>
        </p:nvPicPr>
        <p:blipFill rotWithShape="1">
          <a:blip r:embed="rId3">
            <a:alphaModFix/>
          </a:blip>
          <a:srcRect b="30439"/>
          <a:stretch/>
        </p:blipFill>
        <p:spPr>
          <a:xfrm>
            <a:off x="2849075" y="2324150"/>
            <a:ext cx="6493850" cy="33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Shape 428"/>
          <p:cNvSpPr txBox="1">
            <a:spLocks noGrp="1"/>
          </p:cNvSpPr>
          <p:nvPr>
            <p:ph type="sldNum" idx="12"/>
          </p:nvPr>
        </p:nvSpPr>
        <p:spPr>
          <a:xfrm>
            <a:off x="11763632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27</a:t>
            </a:fld>
            <a:endParaRPr lang="en-US" dirty="0"/>
          </a:p>
        </p:txBody>
      </p:sp>
      <p:sp>
        <p:nvSpPr>
          <p:cNvPr id="7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Business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Costs, Revenue, and Profit</a:t>
            </a:r>
          </a:p>
        </p:txBody>
      </p:sp>
      <p:pic>
        <p:nvPicPr>
          <p:cNvPr id="434" name="Shape 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1146" y="1842925"/>
            <a:ext cx="9549702" cy="4864449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Shape 436"/>
          <p:cNvSpPr txBox="1">
            <a:spLocks noGrp="1"/>
          </p:cNvSpPr>
          <p:nvPr>
            <p:ph type="sldNum" idx="12"/>
          </p:nvPr>
        </p:nvSpPr>
        <p:spPr>
          <a:xfrm>
            <a:off x="11763632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28</a:t>
            </a:fld>
            <a:endParaRPr lang="en-US" dirty="0"/>
          </a:p>
        </p:txBody>
      </p:sp>
      <p:sp>
        <p:nvSpPr>
          <p:cNvPr id="7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Business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Profitability</a:t>
            </a:r>
          </a:p>
        </p:txBody>
      </p:sp>
      <p:pic>
        <p:nvPicPr>
          <p:cNvPr id="442" name="Shape 4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575" y="2679825"/>
            <a:ext cx="11372850" cy="22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Shape 444"/>
          <p:cNvSpPr txBox="1">
            <a:spLocks noGrp="1"/>
          </p:cNvSpPr>
          <p:nvPr>
            <p:ph type="sldNum" idx="12"/>
          </p:nvPr>
        </p:nvSpPr>
        <p:spPr>
          <a:xfrm>
            <a:off x="11782425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29</a:t>
            </a:fld>
            <a:endParaRPr lang="en-US" dirty="0"/>
          </a:p>
        </p:txBody>
      </p:sp>
      <p:sp>
        <p:nvSpPr>
          <p:cNvPr id="7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Business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3396" y="1974850"/>
            <a:ext cx="4872128" cy="470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abin"/>
              <a:buNone/>
            </a:pPr>
            <a:r>
              <a:rPr lang="en-US" sz="4800"/>
              <a:t>Engineering Design Process</a:t>
            </a:r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8620" y="7138651"/>
            <a:ext cx="7077724" cy="470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11950927" y="6492901"/>
            <a:ext cx="241073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</a:t>
            </a:fld>
            <a:endParaRPr lang="en-US" dirty="0"/>
          </a:p>
        </p:txBody>
      </p:sp>
      <p:sp>
        <p:nvSpPr>
          <p:cNvPr id="175" name="Shape 175"/>
          <p:cNvSpPr/>
          <p:nvPr/>
        </p:nvSpPr>
        <p:spPr>
          <a:xfrm>
            <a:off x="4577062" y="2977575"/>
            <a:ext cx="2644800" cy="2608200"/>
          </a:xfrm>
          <a:prstGeom prst="ellipse">
            <a:avLst/>
          </a:prstGeom>
          <a:solidFill>
            <a:schemeClr val="lt2"/>
          </a:solidFill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b="1">
                <a:latin typeface="Cabin"/>
                <a:ea typeface="Cabin"/>
                <a:cs typeface="Cabin"/>
                <a:sym typeface="Cabin"/>
              </a:rPr>
              <a:t>ENGINEERING DESIGN PROCESS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Business Case: Final Profitability</a:t>
            </a:r>
          </a:p>
        </p:txBody>
      </p:sp>
      <p:pic>
        <p:nvPicPr>
          <p:cNvPr id="450" name="Shape 4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8512" y="2008700"/>
            <a:ext cx="6414974" cy="477675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Shape 452"/>
          <p:cNvSpPr txBox="1">
            <a:spLocks noGrp="1"/>
          </p:cNvSpPr>
          <p:nvPr>
            <p:ph type="sldNum" idx="12"/>
          </p:nvPr>
        </p:nvSpPr>
        <p:spPr>
          <a:xfrm>
            <a:off x="11763632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30</a:t>
            </a:fld>
            <a:endParaRPr lang="en-US" dirty="0"/>
          </a:p>
        </p:txBody>
      </p:sp>
      <p:sp>
        <p:nvSpPr>
          <p:cNvPr id="7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Business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Objective Function: 0.851</a:t>
            </a:r>
          </a:p>
        </p:txBody>
      </p:sp>
      <p:pic>
        <p:nvPicPr>
          <p:cNvPr id="458" name="Shape 4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6125" y="2022425"/>
            <a:ext cx="607695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Shape 4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625" y="2871824"/>
            <a:ext cx="5345124" cy="2405274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Shape 461"/>
          <p:cNvSpPr txBox="1">
            <a:spLocks noGrp="1"/>
          </p:cNvSpPr>
          <p:nvPr>
            <p:ph type="sldNum" idx="12"/>
          </p:nvPr>
        </p:nvSpPr>
        <p:spPr>
          <a:xfrm>
            <a:off x="11868549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31</a:t>
            </a:fld>
            <a:endParaRPr lang="en-US" dirty="0"/>
          </a:p>
        </p:txBody>
      </p:sp>
      <p:sp>
        <p:nvSpPr>
          <p:cNvPr id="8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Business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Future Applications</a:t>
            </a:r>
          </a:p>
        </p:txBody>
      </p:sp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581195" y="2180500"/>
            <a:ext cx="4836000" cy="3678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228600" rtl="0">
              <a:lnSpc>
                <a:spcPct val="130000"/>
              </a:lnSpc>
              <a:spcBef>
                <a:spcPts val="0"/>
              </a:spcBef>
            </a:pPr>
            <a:r>
              <a:rPr lang="en-US"/>
              <a:t>Tobacco</a:t>
            </a:r>
          </a:p>
          <a:p>
            <a:pPr marL="914400" lvl="1" indent="-228600" rtl="0">
              <a:lnSpc>
                <a:spcPct val="130000"/>
              </a:lnSpc>
              <a:spcBef>
                <a:spcPts val="0"/>
              </a:spcBef>
            </a:pPr>
            <a:r>
              <a:rPr lang="en-US"/>
              <a:t>$30 million industry in Connecticut. </a:t>
            </a:r>
          </a:p>
          <a:p>
            <a:pPr marL="914400" lvl="1" indent="-228600" rtl="0">
              <a:lnSpc>
                <a:spcPct val="130000"/>
              </a:lnSpc>
              <a:spcBef>
                <a:spcPts val="0"/>
              </a:spcBef>
            </a:pPr>
            <a:r>
              <a:rPr lang="en-US"/>
              <a:t>Over 25% of it is damaged from mold. </a:t>
            </a:r>
          </a:p>
          <a:p>
            <a:pPr marL="457200" lvl="0" indent="-228600" rtl="0">
              <a:lnSpc>
                <a:spcPct val="130000"/>
              </a:lnSpc>
              <a:spcBef>
                <a:spcPts val="0"/>
              </a:spcBef>
            </a:pPr>
            <a:r>
              <a:rPr lang="en-US"/>
              <a:t>Golf Courses</a:t>
            </a:r>
          </a:p>
          <a:p>
            <a:pPr marL="914400" lvl="1" indent="-228600" rtl="0">
              <a:lnSpc>
                <a:spcPct val="130000"/>
              </a:lnSpc>
              <a:spcBef>
                <a:spcPts val="0"/>
              </a:spcBef>
            </a:pPr>
            <a:r>
              <a:rPr lang="en-US"/>
              <a:t>45% of the water wasted</a:t>
            </a:r>
          </a:p>
          <a:p>
            <a:pPr marL="914400" lvl="1" indent="-228600" rtl="0">
              <a:lnSpc>
                <a:spcPct val="130000"/>
              </a:lnSpc>
              <a:spcBef>
                <a:spcPts val="0"/>
              </a:spcBef>
            </a:pPr>
            <a:r>
              <a:rPr lang="en-US"/>
              <a:t> $2835 loss per year.</a:t>
            </a:r>
          </a:p>
          <a:p>
            <a:pPr marL="457200" lvl="0" indent="-228600" rtl="0">
              <a:lnSpc>
                <a:spcPct val="130000"/>
              </a:lnSpc>
              <a:spcBef>
                <a:spcPts val="0"/>
              </a:spcBef>
            </a:pPr>
            <a:r>
              <a:rPr lang="en-US"/>
              <a:t>Soil Erosion</a:t>
            </a:r>
          </a:p>
          <a:p>
            <a:pPr marL="914400" lvl="1" indent="-228600" rtl="0">
              <a:lnSpc>
                <a:spcPct val="130000"/>
              </a:lnSpc>
              <a:spcBef>
                <a:spcPts val="0"/>
              </a:spcBef>
            </a:pPr>
            <a:r>
              <a:rPr lang="en-US"/>
              <a:t>One foot rise in sea level led to $94 billion of damage in Boston, Massachusetts. </a:t>
            </a:r>
          </a:p>
        </p:txBody>
      </p:sp>
      <p:pic>
        <p:nvPicPr>
          <p:cNvPr id="468" name="Shape 4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6900" y="1986725"/>
            <a:ext cx="3289481" cy="220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/>
          <p:cNvPicPr preferRelativeResize="0"/>
          <p:nvPr/>
        </p:nvPicPr>
        <p:blipFill rotWithShape="1">
          <a:blip r:embed="rId4">
            <a:alphaModFix/>
          </a:blip>
          <a:srcRect t="14551"/>
          <a:stretch/>
        </p:blipFill>
        <p:spPr>
          <a:xfrm>
            <a:off x="7224398" y="4675225"/>
            <a:ext cx="3619526" cy="174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Shape 470"/>
          <p:cNvPicPr preferRelativeResize="0"/>
          <p:nvPr/>
        </p:nvPicPr>
        <p:blipFill rotWithShape="1">
          <a:blip r:embed="rId5">
            <a:alphaModFix/>
          </a:blip>
          <a:srcRect l="40269" t="21336" b="2187"/>
          <a:stretch/>
        </p:blipFill>
        <p:spPr>
          <a:xfrm>
            <a:off x="9472387" y="2047900"/>
            <a:ext cx="2108424" cy="20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Shape 471"/>
          <p:cNvSpPr txBox="1"/>
          <p:nvPr/>
        </p:nvSpPr>
        <p:spPr>
          <a:xfrm>
            <a:off x="5813200" y="4189225"/>
            <a:ext cx="2812200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1600">
                <a:latin typeface="Cabin"/>
                <a:ea typeface="Cabin"/>
                <a:cs typeface="Cabin"/>
                <a:sym typeface="Cabin"/>
              </a:rPr>
              <a:t>Tobacco Field</a:t>
            </a:r>
          </a:p>
        </p:txBody>
      </p:sp>
      <p:sp>
        <p:nvSpPr>
          <p:cNvPr id="472" name="Shape 472"/>
          <p:cNvSpPr txBox="1"/>
          <p:nvPr/>
        </p:nvSpPr>
        <p:spPr>
          <a:xfrm>
            <a:off x="9615350" y="4194925"/>
            <a:ext cx="1822500" cy="34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>
                <a:latin typeface="Cabin"/>
                <a:ea typeface="Cabin"/>
                <a:cs typeface="Cabin"/>
                <a:sym typeface="Cabin"/>
              </a:rPr>
              <a:t>Soil Erosion Map</a:t>
            </a:r>
          </a:p>
        </p:txBody>
      </p:sp>
      <p:sp>
        <p:nvSpPr>
          <p:cNvPr id="473" name="Shape 473"/>
          <p:cNvSpPr txBox="1"/>
          <p:nvPr/>
        </p:nvSpPr>
        <p:spPr>
          <a:xfrm>
            <a:off x="8333962" y="6422100"/>
            <a:ext cx="1400400" cy="26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>
                <a:latin typeface="Cabin"/>
                <a:ea typeface="Cabin"/>
                <a:cs typeface="Cabin"/>
                <a:sym typeface="Cabin"/>
              </a:rPr>
              <a:t>Golf Course</a:t>
            </a:r>
          </a:p>
        </p:txBody>
      </p:sp>
      <p:sp>
        <p:nvSpPr>
          <p:cNvPr id="475" name="Shape 475"/>
          <p:cNvSpPr txBox="1">
            <a:spLocks noGrp="1"/>
          </p:cNvSpPr>
          <p:nvPr>
            <p:ph type="sldNum" idx="12"/>
          </p:nvPr>
        </p:nvSpPr>
        <p:spPr>
          <a:xfrm>
            <a:off x="11763632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32</a:t>
            </a:fld>
            <a:endParaRPr lang="en-US" dirty="0"/>
          </a:p>
        </p:txBody>
      </p:sp>
      <p:sp>
        <p:nvSpPr>
          <p:cNvPr id="13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Business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Thank You!</a:t>
            </a:r>
          </a:p>
        </p:txBody>
      </p:sp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581191" y="2180496"/>
            <a:ext cx="11029500" cy="3678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lang="en-US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The Xavier High School Engineering Team would like to thank: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aven Pro"/>
            </a:pPr>
            <a:r>
              <a:rPr lang="en-US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Judges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aven Pro"/>
            </a:pPr>
            <a:r>
              <a:rPr lang="en-US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Coach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aven Pro"/>
            </a:pPr>
            <a:r>
              <a:rPr lang="en-US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Mentors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aven Pro"/>
            </a:pPr>
            <a:r>
              <a:rPr lang="en-US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RWDC Sponsors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aven Pro"/>
            </a:pPr>
            <a:r>
              <a:rPr lang="en-US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Volunteers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aven Pro"/>
            </a:pPr>
            <a:r>
              <a:rPr lang="en-US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Other Competitors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82" name="Shape 4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0275" y="3171987"/>
            <a:ext cx="3897000" cy="7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Shape 483"/>
          <p:cNvPicPr preferRelativeResize="0"/>
          <p:nvPr/>
        </p:nvPicPr>
        <p:blipFill rotWithShape="1">
          <a:blip r:embed="rId4">
            <a:alphaModFix/>
          </a:blip>
          <a:srcRect t="12037" b="11146"/>
          <a:stretch/>
        </p:blipFill>
        <p:spPr>
          <a:xfrm>
            <a:off x="3654400" y="3696575"/>
            <a:ext cx="2465700" cy="14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Shape 4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41825" y="4099325"/>
            <a:ext cx="16954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Shape 4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53523" y="4748223"/>
            <a:ext cx="3109550" cy="154185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 txBox="1">
            <a:spLocks noGrp="1"/>
          </p:cNvSpPr>
          <p:nvPr>
            <p:ph type="sldNum" idx="12"/>
          </p:nvPr>
        </p:nvSpPr>
        <p:spPr>
          <a:xfrm>
            <a:off x="11868549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33</a:t>
            </a:fld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/>
          <p:nvPr/>
        </p:nvSpPr>
        <p:spPr>
          <a:xfrm>
            <a:off x="0" y="-17800"/>
            <a:ext cx="12201300" cy="6875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Shape 492"/>
          <p:cNvSpPr txBox="1"/>
          <p:nvPr/>
        </p:nvSpPr>
        <p:spPr>
          <a:xfrm>
            <a:off x="862084" y="2847950"/>
            <a:ext cx="7104300" cy="11265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Exo"/>
              <a:buNone/>
            </a:pPr>
            <a:r>
              <a:rPr lang="en-US" sz="6400" b="0" i="0" u="none" strike="noStrike" cap="none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Questions?</a:t>
            </a:r>
          </a:p>
        </p:txBody>
      </p:sp>
      <p:pic>
        <p:nvPicPr>
          <p:cNvPr id="493" name="Shape 493"/>
          <p:cNvPicPr preferRelativeResize="0"/>
          <p:nvPr/>
        </p:nvPicPr>
        <p:blipFill rotWithShape="1">
          <a:blip r:embed="rId3">
            <a:alphaModFix/>
          </a:blip>
          <a:srcRect t="922" b="922"/>
          <a:stretch/>
        </p:blipFill>
        <p:spPr>
          <a:xfrm>
            <a:off x="6649150" y="1403150"/>
            <a:ext cx="4199100" cy="40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Shape 49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700" cy="524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34</a:t>
            </a:fld>
            <a:endParaRPr lang="en-US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Electrical Configuration</a:t>
            </a:r>
          </a:p>
        </p:txBody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581196" y="2180500"/>
            <a:ext cx="6021300" cy="3678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-US"/>
              <a:t>The batteries are wired in parallel with the electrical components of the UAV</a:t>
            </a:r>
          </a:p>
          <a:p>
            <a:pPr marL="914400" lvl="1" indent="-228600" rtl="0">
              <a:lnSpc>
                <a:spcPct val="150000"/>
              </a:lnSpc>
              <a:spcBef>
                <a:spcPts val="0"/>
              </a:spcBef>
            </a:pPr>
            <a:r>
              <a:rPr lang="en-US"/>
              <a:t>No danger of complete system failure with one malfunction</a:t>
            </a:r>
          </a:p>
          <a:p>
            <a:pPr marL="914400" lvl="1" indent="-228600" rtl="0">
              <a:lnSpc>
                <a:spcPct val="150000"/>
              </a:lnSpc>
              <a:spcBef>
                <a:spcPts val="0"/>
              </a:spcBef>
            </a:pPr>
            <a:r>
              <a:rPr lang="en-US"/>
              <a:t>More constant supply of energy to each component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-US"/>
              <a:t>Wings and Stabilizers</a:t>
            </a:r>
          </a:p>
          <a:p>
            <a:pPr marL="914400" lvl="1" indent="-228600" rtl="0">
              <a:lnSpc>
                <a:spcPct val="150000"/>
              </a:lnSpc>
              <a:spcBef>
                <a:spcPts val="0"/>
              </a:spcBef>
            </a:pPr>
            <a:r>
              <a:rPr lang="en-US"/>
              <a:t>Port attaches to underside of wings to supply energy to control surface servos</a:t>
            </a:r>
          </a:p>
          <a:p>
            <a:pPr marL="914400" lvl="1" indent="-228600" rtl="0">
              <a:lnSpc>
                <a:spcPct val="150000"/>
              </a:lnSpc>
              <a:spcBef>
                <a:spcPts val="0"/>
              </a:spcBef>
            </a:pPr>
            <a:r>
              <a:rPr lang="en-US"/>
              <a:t>Direct connection threaded through tail</a:t>
            </a:r>
          </a:p>
        </p:txBody>
      </p:sp>
      <p:pic>
        <p:nvPicPr>
          <p:cNvPr id="501" name="Shape 5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6887" y="2182225"/>
            <a:ext cx="4924425" cy="367665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Shape 503"/>
          <p:cNvSpPr txBox="1">
            <a:spLocks noGrp="1"/>
          </p:cNvSpPr>
          <p:nvPr>
            <p:ph type="sldNum" idx="12"/>
          </p:nvPr>
        </p:nvSpPr>
        <p:spPr>
          <a:xfrm>
            <a:off x="11781312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35</a:t>
            </a:fld>
            <a:endParaRPr lang="en-US" dirty="0"/>
          </a:p>
        </p:txBody>
      </p:sp>
      <p:sp>
        <p:nvSpPr>
          <p:cNvPr id="8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Design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Center of Gravity Analysis</a:t>
            </a:r>
          </a:p>
        </p:txBody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581194" y="2180500"/>
            <a:ext cx="4048800" cy="3678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346456" rtl="0">
              <a:lnSpc>
                <a:spcPct val="115000"/>
              </a:lnSpc>
              <a:spcBef>
                <a:spcPts val="0"/>
              </a:spcBef>
              <a:buSzPct val="92800"/>
            </a:pPr>
            <a:r>
              <a:rPr lang="en-US" sz="2000"/>
              <a:t>2 Components</a:t>
            </a:r>
          </a:p>
          <a:p>
            <a:pPr marL="914400" lvl="1" indent="-334772" rtl="0">
              <a:lnSpc>
                <a:spcPct val="115000"/>
              </a:lnSpc>
              <a:spcBef>
                <a:spcPts val="0"/>
              </a:spcBef>
              <a:buSzPct val="92888"/>
            </a:pPr>
            <a:r>
              <a:rPr lang="en-US" sz="1800"/>
              <a:t>Body</a:t>
            </a:r>
          </a:p>
          <a:p>
            <a:pPr marL="914400" lvl="1" indent="-334772" rtl="0">
              <a:lnSpc>
                <a:spcPct val="115000"/>
              </a:lnSpc>
              <a:spcBef>
                <a:spcPts val="0"/>
              </a:spcBef>
              <a:buSzPct val="92888"/>
            </a:pPr>
            <a:r>
              <a:rPr lang="en-US" sz="1800"/>
              <a:t>Payload</a:t>
            </a:r>
          </a:p>
          <a:p>
            <a:pPr marL="457200" lvl="0" indent="-346456" rtl="0">
              <a:lnSpc>
                <a:spcPct val="115000"/>
              </a:lnSpc>
              <a:spcBef>
                <a:spcPts val="0"/>
              </a:spcBef>
              <a:buSzPct val="92800"/>
            </a:pPr>
            <a:r>
              <a:rPr lang="en-US" sz="2000"/>
              <a:t>Both determined experimentally</a:t>
            </a:r>
          </a:p>
          <a:p>
            <a:pPr marL="457200" lvl="0" indent="-346456" rtl="0">
              <a:lnSpc>
                <a:spcPct val="115000"/>
              </a:lnSpc>
              <a:spcBef>
                <a:spcPts val="0"/>
              </a:spcBef>
              <a:buSzPct val="92800"/>
            </a:pPr>
            <a:r>
              <a:rPr lang="en-US" sz="2000"/>
              <a:t>Assigned to a distance scale along the fuselage</a:t>
            </a:r>
          </a:p>
          <a:p>
            <a:pPr marL="457200" lvl="0" indent="-346456" rtl="0">
              <a:lnSpc>
                <a:spcPct val="115000"/>
              </a:lnSpc>
              <a:spcBef>
                <a:spcPts val="0"/>
              </a:spcBef>
              <a:buSzPct val="92800"/>
            </a:pPr>
            <a:r>
              <a:rPr lang="en-US" sz="2000"/>
              <a:t>Weighted average taken and mapped on diagram (green rhombus)</a:t>
            </a:r>
          </a:p>
        </p:txBody>
      </p:sp>
      <p:pic>
        <p:nvPicPr>
          <p:cNvPr id="510" name="Shape 510"/>
          <p:cNvPicPr preferRelativeResize="0"/>
          <p:nvPr/>
        </p:nvPicPr>
        <p:blipFill rotWithShape="1">
          <a:blip r:embed="rId3">
            <a:alphaModFix/>
          </a:blip>
          <a:srcRect l="2382" t="3201" r="1942" b="2645"/>
          <a:stretch/>
        </p:blipFill>
        <p:spPr>
          <a:xfrm>
            <a:off x="4803225" y="2298350"/>
            <a:ext cx="6967525" cy="34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Shape 5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93300" y="3875700"/>
            <a:ext cx="1856424" cy="2845674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Shape 513"/>
          <p:cNvSpPr txBox="1">
            <a:spLocks noGrp="1"/>
          </p:cNvSpPr>
          <p:nvPr>
            <p:ph type="sldNum" idx="12"/>
          </p:nvPr>
        </p:nvSpPr>
        <p:spPr>
          <a:xfrm>
            <a:off x="11770750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36</a:t>
            </a:fld>
            <a:endParaRPr lang="en-US"/>
          </a:p>
        </p:txBody>
      </p:sp>
      <p:sp>
        <p:nvSpPr>
          <p:cNvPr id="9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Design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Calculating Lift</a:t>
            </a:r>
          </a:p>
        </p:txBody>
      </p:sp>
      <p:pic>
        <p:nvPicPr>
          <p:cNvPr id="519" name="Shape 519"/>
          <p:cNvPicPr preferRelativeResize="0"/>
          <p:nvPr/>
        </p:nvPicPr>
        <p:blipFill rotWithShape="1">
          <a:blip r:embed="rId3">
            <a:alphaModFix/>
          </a:blip>
          <a:srcRect t="7672"/>
          <a:stretch/>
        </p:blipFill>
        <p:spPr>
          <a:xfrm>
            <a:off x="1182612" y="2039749"/>
            <a:ext cx="9826775" cy="4588225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Shape 521"/>
          <p:cNvSpPr txBox="1">
            <a:spLocks noGrp="1"/>
          </p:cNvSpPr>
          <p:nvPr>
            <p:ph type="sldNum" idx="12"/>
          </p:nvPr>
        </p:nvSpPr>
        <p:spPr>
          <a:xfrm>
            <a:off x="11856192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37</a:t>
            </a:fld>
            <a:endParaRPr lang="en-US" dirty="0"/>
          </a:p>
        </p:txBody>
      </p:sp>
      <p:sp>
        <p:nvSpPr>
          <p:cNvPr id="7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Design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Additional Drag Information</a:t>
            </a:r>
          </a:p>
        </p:txBody>
      </p:sp>
      <p:sp>
        <p:nvSpPr>
          <p:cNvPr id="527" name="Shape 527"/>
          <p:cNvSpPr txBox="1">
            <a:spLocks noGrp="1"/>
          </p:cNvSpPr>
          <p:nvPr>
            <p:ph type="body" idx="1"/>
          </p:nvPr>
        </p:nvSpPr>
        <p:spPr>
          <a:xfrm>
            <a:off x="581198" y="2180500"/>
            <a:ext cx="3702000" cy="3678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346456" rtl="0">
              <a:spcBef>
                <a:spcPts val="0"/>
              </a:spcBef>
              <a:buSzPct val="92800"/>
            </a:pPr>
            <a:r>
              <a:rPr lang="en-US" sz="2000"/>
              <a:t>Experimentally obtained in wind-tunnel software</a:t>
            </a:r>
          </a:p>
          <a:p>
            <a:pPr marL="914400" lvl="1" indent="-355600" rtl="0">
              <a:spcBef>
                <a:spcPts val="0"/>
              </a:spcBef>
              <a:buSzPct val="100000"/>
            </a:pPr>
            <a:r>
              <a:rPr lang="en-US" sz="2000"/>
              <a:t>Average Drag Coefficient: 0.23</a:t>
            </a:r>
          </a:p>
          <a:p>
            <a:pPr marL="914400" lvl="1" indent="-355600" rtl="0">
              <a:spcBef>
                <a:spcPts val="0"/>
              </a:spcBef>
              <a:buSzPct val="100000"/>
            </a:pPr>
            <a:r>
              <a:rPr lang="en-US" sz="2000"/>
              <a:t>Drag Force: 1.422 N</a:t>
            </a:r>
          </a:p>
          <a:p>
            <a:pPr marL="914400" lvl="1" indent="-355600" rtl="0">
              <a:spcBef>
                <a:spcPts val="0"/>
              </a:spcBef>
              <a:buSzPct val="100000"/>
            </a:pPr>
            <a:r>
              <a:rPr lang="en-US" sz="2000"/>
              <a:t>C</a:t>
            </a:r>
            <a:r>
              <a:rPr lang="en-US" sz="1200"/>
              <a:t>D</a:t>
            </a:r>
            <a:r>
              <a:rPr lang="en-US" sz="2000"/>
              <a:t> = 0.23</a:t>
            </a:r>
          </a:p>
        </p:txBody>
      </p:sp>
      <p:pic>
        <p:nvPicPr>
          <p:cNvPr id="528" name="Shape 528"/>
          <p:cNvPicPr preferRelativeResize="0"/>
          <p:nvPr/>
        </p:nvPicPr>
        <p:blipFill rotWithShape="1">
          <a:blip r:embed="rId3">
            <a:alphaModFix/>
          </a:blip>
          <a:srcRect t="12403" r="3502"/>
          <a:stretch/>
        </p:blipFill>
        <p:spPr>
          <a:xfrm>
            <a:off x="4204225" y="2534225"/>
            <a:ext cx="7539149" cy="350115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Shape 530"/>
          <p:cNvSpPr txBox="1">
            <a:spLocks noGrp="1"/>
          </p:cNvSpPr>
          <p:nvPr>
            <p:ph type="sldNum" idx="12"/>
          </p:nvPr>
        </p:nvSpPr>
        <p:spPr>
          <a:xfrm>
            <a:off x="11743374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38</a:t>
            </a:fld>
            <a:endParaRPr lang="en-US" dirty="0"/>
          </a:p>
        </p:txBody>
      </p:sp>
      <p:sp>
        <p:nvSpPr>
          <p:cNvPr id="8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Design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Shape 535"/>
          <p:cNvPicPr preferRelativeResize="0"/>
          <p:nvPr/>
        </p:nvPicPr>
        <p:blipFill rotWithShape="1">
          <a:blip r:embed="rId3">
            <a:alphaModFix/>
          </a:blip>
          <a:srcRect l="17390" r="14517"/>
          <a:stretch/>
        </p:blipFill>
        <p:spPr>
          <a:xfrm rot="3">
            <a:off x="1605512" y="3070049"/>
            <a:ext cx="3524628" cy="25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Shape 536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Stress Distribution</a:t>
            </a:r>
          </a:p>
        </p:txBody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5422074" y="3376150"/>
            <a:ext cx="6448200" cy="3138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346456" rtl="0">
              <a:lnSpc>
                <a:spcPct val="150000"/>
              </a:lnSpc>
              <a:spcBef>
                <a:spcPts val="0"/>
              </a:spcBef>
              <a:buSzPct val="92800"/>
            </a:pPr>
            <a:r>
              <a:rPr lang="en-US" sz="2000"/>
              <a:t>Distribution of stress is shown on a relative color scale</a:t>
            </a:r>
          </a:p>
          <a:p>
            <a:pPr marL="914400" lvl="1" indent="-334772" rtl="0">
              <a:lnSpc>
                <a:spcPct val="150000"/>
              </a:lnSpc>
              <a:spcBef>
                <a:spcPts val="0"/>
              </a:spcBef>
              <a:buSzPct val="92888"/>
            </a:pPr>
            <a:r>
              <a:rPr lang="en-US" sz="1800"/>
              <a:t>Not dependent on force applied</a:t>
            </a:r>
          </a:p>
          <a:p>
            <a:pPr marL="914400" lvl="1" indent="-334772" rtl="0">
              <a:lnSpc>
                <a:spcPct val="150000"/>
              </a:lnSpc>
              <a:spcBef>
                <a:spcPts val="0"/>
              </a:spcBef>
              <a:buSzPct val="92888"/>
            </a:pPr>
            <a:r>
              <a:rPr lang="en-US" sz="1800"/>
              <a:t>Designed to show only distribution of Von Mises Stress</a:t>
            </a:r>
          </a:p>
          <a:p>
            <a:pPr marL="457200" lvl="0" indent="-346456" rtl="0">
              <a:lnSpc>
                <a:spcPct val="150000"/>
              </a:lnSpc>
              <a:spcBef>
                <a:spcPts val="0"/>
              </a:spcBef>
              <a:buSzPct val="92800"/>
            </a:pPr>
            <a:r>
              <a:rPr lang="en-US" sz="2000"/>
              <a:t>Software: Inventor Professional (Autodesk)</a:t>
            </a:r>
          </a:p>
        </p:txBody>
      </p:sp>
      <p:pic>
        <p:nvPicPr>
          <p:cNvPr id="538" name="Shape 538"/>
          <p:cNvPicPr preferRelativeResize="0"/>
          <p:nvPr/>
        </p:nvPicPr>
        <p:blipFill rotWithShape="1">
          <a:blip r:embed="rId4">
            <a:alphaModFix/>
          </a:blip>
          <a:srcRect l="7905" t="43711" r="3567" b="33558"/>
          <a:stretch/>
        </p:blipFill>
        <p:spPr>
          <a:xfrm>
            <a:off x="1603774" y="2180501"/>
            <a:ext cx="9225174" cy="119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Shape 539"/>
          <p:cNvPicPr preferRelativeResize="0"/>
          <p:nvPr/>
        </p:nvPicPr>
        <p:blipFill rotWithShape="1">
          <a:blip r:embed="rId5">
            <a:alphaModFix/>
          </a:blip>
          <a:srcRect l="6858" t="26261" r="6763" b="18345"/>
          <a:stretch/>
        </p:blipFill>
        <p:spPr>
          <a:xfrm>
            <a:off x="698426" y="5501350"/>
            <a:ext cx="3161497" cy="10137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Shape 541"/>
          <p:cNvSpPr txBox="1">
            <a:spLocks noGrp="1"/>
          </p:cNvSpPr>
          <p:nvPr>
            <p:ph type="sldNum" idx="12"/>
          </p:nvPr>
        </p:nvSpPr>
        <p:spPr>
          <a:xfrm>
            <a:off x="11870274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39</a:t>
            </a:fld>
            <a:endParaRPr lang="en-US" dirty="0"/>
          </a:p>
        </p:txBody>
      </p:sp>
      <p:sp>
        <p:nvSpPr>
          <p:cNvPr id="10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Design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800"/>
              <a:t>Challenge</a:t>
            </a:r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675" y="2878875"/>
            <a:ext cx="4929950" cy="369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 rotWithShape="1">
          <a:blip r:embed="rId4">
            <a:alphaModFix/>
          </a:blip>
          <a:srcRect l="1283" r="1497"/>
          <a:stretch/>
        </p:blipFill>
        <p:spPr>
          <a:xfrm>
            <a:off x="5591300" y="3066675"/>
            <a:ext cx="6063624" cy="311847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517825" y="2005612"/>
            <a:ext cx="10894500" cy="745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/>
              <a:t>Project Goal</a:t>
            </a:r>
            <a:r>
              <a:rPr lang="en-US"/>
              <a:t>: Effectively utilize an Unmanned Aerial System for the detection of moisture content in order to combat water stress. . 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sldNum" idx="12"/>
          </p:nvPr>
        </p:nvSpPr>
        <p:spPr>
          <a:xfrm>
            <a:off x="11930333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4</a:t>
            </a:fld>
            <a:endParaRPr lang="en-US" dirty="0"/>
          </a:p>
        </p:txBody>
      </p:sp>
      <p:sp>
        <p:nvSpPr>
          <p:cNvPr id="8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Challenge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Flight Path</a:t>
            </a:r>
          </a:p>
        </p:txBody>
      </p:sp>
      <p:pic>
        <p:nvPicPr>
          <p:cNvPr id="547" name="Shape 547"/>
          <p:cNvPicPr preferRelativeResize="0"/>
          <p:nvPr/>
        </p:nvPicPr>
        <p:blipFill rotWithShape="1">
          <a:blip r:embed="rId3">
            <a:alphaModFix/>
          </a:blip>
          <a:srcRect l="-740" r="740"/>
          <a:stretch/>
        </p:blipFill>
        <p:spPr>
          <a:xfrm>
            <a:off x="5896125" y="2101000"/>
            <a:ext cx="5707300" cy="45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Shape 548"/>
          <p:cNvSpPr txBox="1"/>
          <p:nvPr/>
        </p:nvSpPr>
        <p:spPr>
          <a:xfrm>
            <a:off x="480175" y="2853375"/>
            <a:ext cx="43032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393700" rtl="0">
              <a:spcBef>
                <a:spcPts val="0"/>
              </a:spcBef>
              <a:buClr>
                <a:srgbClr val="3D3D3D"/>
              </a:buClr>
              <a:buSzPct val="100000"/>
              <a:buFont typeface="Cabin"/>
              <a:buChar char="-"/>
            </a:pPr>
            <a:r>
              <a:rPr lang="en-US" sz="2600">
                <a:solidFill>
                  <a:srgbClr val="3D3D3D"/>
                </a:solidFill>
                <a:latin typeface="Cabin"/>
                <a:ea typeface="Cabin"/>
                <a:cs typeface="Cabin"/>
                <a:sym typeface="Cabin"/>
              </a:rPr>
              <a:t>46 miles per hour</a:t>
            </a:r>
          </a:p>
          <a:p>
            <a:pPr marL="457200" lvl="0" indent="-393700" rtl="0">
              <a:spcBef>
                <a:spcPts val="0"/>
              </a:spcBef>
              <a:buClr>
                <a:srgbClr val="3D3D3D"/>
              </a:buClr>
              <a:buSzPct val="100000"/>
              <a:buFont typeface="Cabin"/>
              <a:buChar char="-"/>
            </a:pPr>
            <a:r>
              <a:rPr lang="en-US" sz="2600">
                <a:solidFill>
                  <a:srgbClr val="3D3D3D"/>
                </a:solidFill>
                <a:latin typeface="Cabin"/>
                <a:ea typeface="Cabin"/>
                <a:cs typeface="Cabin"/>
                <a:sym typeface="Cabin"/>
              </a:rPr>
              <a:t>301 feet altitude</a:t>
            </a:r>
          </a:p>
          <a:p>
            <a:pPr marL="457200" lvl="0" indent="-393700" rtl="0">
              <a:spcBef>
                <a:spcPts val="0"/>
              </a:spcBef>
              <a:buClr>
                <a:srgbClr val="3D3D3D"/>
              </a:buClr>
              <a:buSzPct val="100000"/>
              <a:buFont typeface="Cabin"/>
              <a:buChar char="-"/>
            </a:pPr>
            <a:r>
              <a:rPr lang="en-US" sz="2600">
                <a:solidFill>
                  <a:srgbClr val="3D3D3D"/>
                </a:solidFill>
                <a:latin typeface="Cabin"/>
                <a:ea typeface="Cabin"/>
                <a:cs typeface="Cabin"/>
                <a:sym typeface="Cabin"/>
              </a:rPr>
              <a:t>51.05 miles</a:t>
            </a:r>
          </a:p>
          <a:p>
            <a:pPr marL="457200" lvl="0" indent="-393700" rtl="0">
              <a:spcBef>
                <a:spcPts val="0"/>
              </a:spcBef>
              <a:buClr>
                <a:srgbClr val="3D3D3D"/>
              </a:buClr>
              <a:buSzPct val="100000"/>
              <a:buFont typeface="Cabin"/>
              <a:buChar char="-"/>
            </a:pPr>
            <a:r>
              <a:rPr lang="en-US" sz="2600">
                <a:solidFill>
                  <a:srgbClr val="3D3D3D"/>
                </a:solidFill>
                <a:latin typeface="Cabin"/>
                <a:ea typeface="Cabin"/>
                <a:cs typeface="Cabin"/>
                <a:sym typeface="Cabin"/>
              </a:rPr>
              <a:t>1.1098 hour flight time</a:t>
            </a:r>
          </a:p>
        </p:txBody>
      </p:sp>
      <p:sp>
        <p:nvSpPr>
          <p:cNvPr id="550" name="Shape 550"/>
          <p:cNvSpPr txBox="1">
            <a:spLocks noGrp="1"/>
          </p:cNvSpPr>
          <p:nvPr>
            <p:ph type="sldNum" idx="12"/>
          </p:nvPr>
        </p:nvSpPr>
        <p:spPr>
          <a:xfrm>
            <a:off x="11763632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40</a:t>
            </a:fld>
            <a:endParaRPr lang="en-US" dirty="0"/>
          </a:p>
        </p:txBody>
      </p:sp>
      <p:sp>
        <p:nvSpPr>
          <p:cNvPr id="8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Theory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Operation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Altitude Calculation</a:t>
            </a:r>
          </a:p>
        </p:txBody>
      </p:sp>
      <p:sp>
        <p:nvSpPr>
          <p:cNvPr id="556" name="Shape 556"/>
          <p:cNvSpPr txBox="1"/>
          <p:nvPr/>
        </p:nvSpPr>
        <p:spPr>
          <a:xfrm>
            <a:off x="467875" y="2240850"/>
            <a:ext cx="11253600" cy="41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600">
              <a:solidFill>
                <a:srgbClr val="3D3D3D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93700" rtl="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ct val="100000"/>
              <a:buFont typeface="Cabin"/>
              <a:buChar char="-"/>
            </a:pPr>
            <a:r>
              <a:rPr lang="en-US" sz="2600">
                <a:solidFill>
                  <a:srgbClr val="3D3D3D"/>
                </a:solidFill>
                <a:latin typeface="Cabin"/>
                <a:ea typeface="Cabin"/>
                <a:cs typeface="Cabin"/>
                <a:sym typeface="Cabin"/>
              </a:rPr>
              <a:t>301 feet altitude, as calculated through a pixel analysis spreadsheet</a:t>
            </a:r>
          </a:p>
        </p:txBody>
      </p:sp>
      <p:pic>
        <p:nvPicPr>
          <p:cNvPr id="557" name="Shape 557"/>
          <p:cNvPicPr preferRelativeResize="0"/>
          <p:nvPr/>
        </p:nvPicPr>
        <p:blipFill rotWithShape="1">
          <a:blip r:embed="rId3">
            <a:alphaModFix/>
          </a:blip>
          <a:srcRect t="55104"/>
          <a:stretch/>
        </p:blipFill>
        <p:spPr>
          <a:xfrm>
            <a:off x="6085850" y="3473325"/>
            <a:ext cx="6085849" cy="30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Shape 558"/>
          <p:cNvPicPr preferRelativeResize="0"/>
          <p:nvPr/>
        </p:nvPicPr>
        <p:blipFill rotWithShape="1">
          <a:blip r:embed="rId3">
            <a:alphaModFix/>
          </a:blip>
          <a:srcRect b="44964"/>
          <a:stretch/>
        </p:blipFill>
        <p:spPr>
          <a:xfrm>
            <a:off x="0" y="3129800"/>
            <a:ext cx="6085849" cy="3728199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Shape 560"/>
          <p:cNvSpPr txBox="1">
            <a:spLocks noGrp="1"/>
          </p:cNvSpPr>
          <p:nvPr>
            <p:ph type="sldNum" idx="12"/>
          </p:nvPr>
        </p:nvSpPr>
        <p:spPr>
          <a:xfrm>
            <a:off x="11763632" y="6492900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41</a:t>
            </a:fld>
            <a:endParaRPr lang="en-US" dirty="0"/>
          </a:p>
        </p:txBody>
      </p:sp>
      <p:sp>
        <p:nvSpPr>
          <p:cNvPr id="9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Theory </a:t>
            </a:r>
            <a:r>
              <a:rPr lang="en-US" sz="1800" dirty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Operation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Crop</a:t>
            </a:r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581200" y="2180500"/>
            <a:ext cx="4922400" cy="4199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Sweet Corn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2012 profits - $67.3 billion 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17% of agricultural sales in the U.S.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369,332 farms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Harvest: August 1-September 20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Organized rows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Raspberries 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Yearly production 64,773 metric tonnes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U.S. number four in production worldwide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Average retail price per pound is $6.98 fresh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Harvest: July 5-September 30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Bushes</a:t>
            </a:r>
          </a:p>
          <a:p>
            <a:pPr marL="45720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 l="10734" r="10742"/>
          <a:stretch/>
        </p:blipFill>
        <p:spPr>
          <a:xfrm>
            <a:off x="5913350" y="4324900"/>
            <a:ext cx="2896624" cy="20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4">
            <a:alphaModFix/>
          </a:blip>
          <a:srcRect l="10063" r="10063"/>
          <a:stretch/>
        </p:blipFill>
        <p:spPr>
          <a:xfrm>
            <a:off x="8223100" y="2078337"/>
            <a:ext cx="2827924" cy="213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01250" y="4339487"/>
            <a:ext cx="2149774" cy="204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 rotWithShape="1">
          <a:blip r:embed="rId6">
            <a:alphaModFix/>
          </a:blip>
          <a:srcRect t="8575"/>
          <a:stretch/>
        </p:blipFill>
        <p:spPr>
          <a:xfrm>
            <a:off x="5913350" y="2078350"/>
            <a:ext cx="2149775" cy="213522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>
            <a:spLocks noGrp="1"/>
          </p:cNvSpPr>
          <p:nvPr>
            <p:ph type="sldNum" idx="12"/>
          </p:nvPr>
        </p:nvSpPr>
        <p:spPr>
          <a:xfrm>
            <a:off x="11942689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5</a:t>
            </a:fld>
            <a:endParaRPr lang="en-US" dirty="0"/>
          </a:p>
        </p:txBody>
      </p:sp>
      <p:sp>
        <p:nvSpPr>
          <p:cNvPr id="10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Challenge		          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Design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Conceptual Design &amp; Research</a:t>
            </a:r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434563" y="2461075"/>
            <a:ext cx="6970225" cy="366787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2286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Solar panels</a:t>
            </a:r>
          </a:p>
          <a:p>
            <a:pPr marL="914400" lvl="1" indent="-2286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Energy production</a:t>
            </a:r>
          </a:p>
          <a:p>
            <a:pPr marL="914400" lvl="1" indent="-2286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Costly (custom-made and short flight)</a:t>
            </a:r>
          </a:p>
          <a:p>
            <a:pPr marL="457200" lvl="0" indent="-2286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Wireless charging</a:t>
            </a:r>
          </a:p>
          <a:p>
            <a:pPr marL="914400" lvl="1" indent="-2286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Charging midflight</a:t>
            </a:r>
          </a:p>
          <a:p>
            <a:pPr marL="914400" lvl="1" indent="-2286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Inefficient (loss of energy)</a:t>
            </a:r>
          </a:p>
          <a:p>
            <a:pPr marL="457200" lvl="0" indent="-2286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Wired charged</a:t>
            </a:r>
          </a:p>
          <a:p>
            <a:pPr marL="914400" lvl="1" indent="-2286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Charging midflight</a:t>
            </a:r>
          </a:p>
          <a:p>
            <a:pPr marL="914400" lvl="1" indent="-2286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Unrealistic and unpractical</a:t>
            </a:r>
          </a:p>
          <a:p>
            <a:pPr marL="457200" lvl="0" indent="-2286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Types of aircraft</a:t>
            </a:r>
          </a:p>
          <a:p>
            <a:pPr marL="914400" lvl="1" indent="-2286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Hybrid: costly</a:t>
            </a:r>
          </a:p>
          <a:p>
            <a:pPr marL="914400" lvl="1" indent="-2286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Pusher: propeller inefficient and </a:t>
            </a:r>
            <a:r>
              <a:rPr lang="en-US" dirty="0" err="1"/>
              <a:t>powerplant</a:t>
            </a:r>
            <a:r>
              <a:rPr lang="en-US" dirty="0"/>
              <a:t> management</a:t>
            </a:r>
          </a:p>
          <a:p>
            <a:pPr marL="914400" lvl="1" indent="-2286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Tractor: camera placement and airflow disruption</a:t>
            </a:r>
          </a:p>
        </p:txBody>
      </p:sp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9325" y="3273274"/>
            <a:ext cx="3013350" cy="159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4625" y="1829475"/>
            <a:ext cx="1628775" cy="15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6837" y="4026100"/>
            <a:ext cx="2857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/>
        </p:nvSpPr>
        <p:spPr>
          <a:xfrm>
            <a:off x="9317350" y="2461075"/>
            <a:ext cx="2262300" cy="59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>
                <a:latin typeface="Cabin"/>
                <a:ea typeface="Cabin"/>
                <a:cs typeface="Cabin"/>
                <a:sym typeface="Cabin"/>
              </a:rPr>
              <a:t>Wireless Charging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5289125" y="4743850"/>
            <a:ext cx="2262300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>
                <a:latin typeface="Cabin"/>
                <a:ea typeface="Cabin"/>
                <a:cs typeface="Cabin"/>
                <a:sym typeface="Cabin"/>
              </a:rPr>
              <a:t>Solar Panel Design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9193300" y="5626300"/>
            <a:ext cx="1771200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>
                <a:latin typeface="Cabin"/>
                <a:ea typeface="Cabin"/>
                <a:cs typeface="Cabin"/>
                <a:sym typeface="Cabin"/>
              </a:rPr>
              <a:t>Wired Charging</a:t>
            </a:r>
          </a:p>
        </p:txBody>
      </p:sp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11905619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6</a:t>
            </a:fld>
            <a:endParaRPr lang="en-US" dirty="0"/>
          </a:p>
        </p:txBody>
      </p:sp>
      <p:sp>
        <p:nvSpPr>
          <p:cNvPr id="13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Design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Conceptual Design</a:t>
            </a:r>
          </a:p>
        </p:txBody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581191" y="2180496"/>
            <a:ext cx="11029500" cy="3678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200000"/>
              </a:lnSpc>
              <a:spcBef>
                <a:spcPts val="0"/>
              </a:spcBef>
              <a:buNone/>
            </a:pPr>
            <a:endParaRPr dirty="0"/>
          </a:p>
          <a:p>
            <a:pPr marL="457200" lvl="0" indent="-2286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Fixed-Wing, High-Wing UAV</a:t>
            </a:r>
          </a:p>
          <a:p>
            <a:pPr marL="457200" lvl="0" indent="-2286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T-Tail</a:t>
            </a:r>
          </a:p>
          <a:p>
            <a:pPr marL="457200" lvl="0" indent="-2286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Carbon fiber frame and shell</a:t>
            </a:r>
          </a:p>
          <a:p>
            <a:pPr marL="457200" lvl="0" indent="-2286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/>
              <a:t>Powerplant</a:t>
            </a:r>
            <a:r>
              <a:rPr lang="en-US" dirty="0"/>
              <a:t>:</a:t>
            </a:r>
          </a:p>
          <a:p>
            <a:pPr marL="914400" lvl="1" indent="-2286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Electric, brushless motor</a:t>
            </a:r>
          </a:p>
          <a:p>
            <a:pPr marL="914400" lvl="1" indent="-2286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Two Lithium Polymer batteries</a:t>
            </a:r>
          </a:p>
          <a:p>
            <a:pPr marL="914400" lvl="1" indent="-2286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No onboard solar panels</a:t>
            </a:r>
          </a:p>
          <a:p>
            <a:pPr marL="457200" lvl="0" indent="-2286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Skids for landing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11952825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7</a:t>
            </a:fld>
            <a:endParaRPr lang="en-US" dirty="0"/>
          </a:p>
        </p:txBody>
      </p:sp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8200" y="1986725"/>
            <a:ext cx="7784625" cy="43949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Design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038" y="3891907"/>
            <a:ext cx="3808800" cy="119070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Preliminary Design</a:t>
            </a:r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581197" y="2180497"/>
            <a:ext cx="7462200" cy="1494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Initial design defined by payload dimensions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Incorporate conceptual elements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Redefine baseline components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Develop new parts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Analyze preliminary design to begin refining</a:t>
            </a:r>
          </a:p>
        </p:txBody>
      </p:sp>
      <p:pic>
        <p:nvPicPr>
          <p:cNvPr id="227" name="Shape 2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025" y="5432725"/>
            <a:ext cx="5772675" cy="101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 rotWithShape="1">
          <a:blip r:embed="rId5">
            <a:alphaModFix/>
          </a:blip>
          <a:srcRect r="1273"/>
          <a:stretch/>
        </p:blipFill>
        <p:spPr>
          <a:xfrm>
            <a:off x="5830024" y="2489124"/>
            <a:ext cx="5697463" cy="294361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 txBox="1"/>
          <p:nvPr/>
        </p:nvSpPr>
        <p:spPr>
          <a:xfrm>
            <a:off x="2811800" y="4808671"/>
            <a:ext cx="2551500" cy="16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latin typeface="Cabin"/>
                <a:ea typeface="Cabin"/>
                <a:cs typeface="Cabin"/>
                <a:sym typeface="Cabin"/>
              </a:rPr>
              <a:t>Payload Distribution (side)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6900925" y="5605925"/>
            <a:ext cx="3808800" cy="16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>
                <a:latin typeface="Cabin"/>
                <a:ea typeface="Cabin"/>
                <a:cs typeface="Cabin"/>
                <a:sym typeface="Cabin"/>
              </a:rPr>
              <a:t>Preliminary model of conceptual design and Payload distribution (top)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1834400" y="6290850"/>
            <a:ext cx="3528900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latin typeface="Cabin"/>
                <a:ea typeface="Cabin"/>
                <a:cs typeface="Cabin"/>
                <a:sym typeface="Cabin"/>
              </a:rPr>
              <a:t>First Model of Conceptual Design (front)</a:t>
            </a:r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11942689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8</a:t>
            </a:fld>
            <a:endParaRPr lang="en-US"/>
          </a:p>
        </p:txBody>
      </p:sp>
      <p:sp>
        <p:nvSpPr>
          <p:cNvPr id="13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Design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581199" y="702150"/>
            <a:ext cx="8612100" cy="101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Aerodynamic Considerations</a:t>
            </a:r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581200" y="2180500"/>
            <a:ext cx="3802800" cy="3678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346456" rtl="0">
              <a:lnSpc>
                <a:spcPct val="150000"/>
              </a:lnSpc>
              <a:spcBef>
                <a:spcPts val="0"/>
              </a:spcBef>
              <a:buSzPct val="92800"/>
            </a:pPr>
            <a:r>
              <a:rPr lang="en-US" sz="2000"/>
              <a:t>Wind-Tunnel Testing</a:t>
            </a:r>
          </a:p>
          <a:p>
            <a:pPr marL="914400" lvl="1" indent="-334772" rtl="0">
              <a:lnSpc>
                <a:spcPct val="150000"/>
              </a:lnSpc>
              <a:spcBef>
                <a:spcPts val="0"/>
              </a:spcBef>
              <a:buSzPct val="92888"/>
            </a:pPr>
            <a:r>
              <a:rPr lang="en-US" sz="1800"/>
              <a:t>Refined the airframe</a:t>
            </a:r>
          </a:p>
          <a:p>
            <a:pPr marL="914400" lvl="1" indent="-334772" rtl="0">
              <a:lnSpc>
                <a:spcPct val="150000"/>
              </a:lnSpc>
              <a:spcBef>
                <a:spcPts val="0"/>
              </a:spcBef>
              <a:buSzPct val="92888"/>
            </a:pPr>
            <a:r>
              <a:rPr lang="en-US" sz="1800"/>
              <a:t>Forces of drag on the UAV</a:t>
            </a:r>
          </a:p>
          <a:p>
            <a:pPr marL="914400" lvl="1" indent="-334772" rtl="0">
              <a:lnSpc>
                <a:spcPct val="150000"/>
              </a:lnSpc>
              <a:spcBef>
                <a:spcPts val="0"/>
              </a:spcBef>
              <a:buSzPct val="92888"/>
            </a:pPr>
            <a:r>
              <a:rPr lang="en-US" sz="1800"/>
              <a:t>Guided design process</a:t>
            </a:r>
          </a:p>
          <a:p>
            <a:pPr marL="457200" lvl="0" indent="-34925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900"/>
              <a:t>X-Foil</a:t>
            </a:r>
          </a:p>
          <a:p>
            <a:pPr marL="914400" lvl="1" indent="-328422" rtl="0">
              <a:lnSpc>
                <a:spcPct val="150000"/>
              </a:lnSpc>
              <a:spcBef>
                <a:spcPts val="0"/>
              </a:spcBef>
              <a:buSzPct val="92470"/>
            </a:pPr>
            <a:r>
              <a:rPr lang="en-US" sz="1700"/>
              <a:t>Choosing airfoil - NACA 2412</a:t>
            </a:r>
          </a:p>
          <a:p>
            <a:pPr marL="914400" lvl="1" indent="-328422" rtl="0">
              <a:lnSpc>
                <a:spcPct val="150000"/>
              </a:lnSpc>
              <a:spcBef>
                <a:spcPts val="0"/>
              </a:spcBef>
              <a:buSzPct val="92470"/>
            </a:pPr>
            <a:r>
              <a:rPr lang="en-US" sz="1700"/>
              <a:t>Pitching Moment and AoA</a:t>
            </a:r>
          </a:p>
          <a:p>
            <a:pPr marL="914400" lvl="1" indent="-328422" rtl="0">
              <a:lnSpc>
                <a:spcPct val="150000"/>
              </a:lnSpc>
              <a:spcBef>
                <a:spcPts val="0"/>
              </a:spcBef>
              <a:buSzPct val="92470"/>
            </a:pPr>
            <a:r>
              <a:rPr lang="en-US" sz="1700"/>
              <a:t>Coefficients of Flight</a:t>
            </a:r>
          </a:p>
          <a:p>
            <a:pPr marL="914400" lvl="1" indent="-328422" rtl="0">
              <a:lnSpc>
                <a:spcPct val="150000"/>
              </a:lnSpc>
              <a:spcBef>
                <a:spcPts val="0"/>
              </a:spcBef>
              <a:buSzPct val="92470"/>
            </a:pPr>
            <a:r>
              <a:rPr lang="en-US" sz="1700"/>
              <a:t>Lift Calculations</a:t>
            </a:r>
          </a:p>
        </p:txBody>
      </p:sp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 t="14052"/>
          <a:stretch/>
        </p:blipFill>
        <p:spPr>
          <a:xfrm>
            <a:off x="4383999" y="1831325"/>
            <a:ext cx="7417724" cy="31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 rotWithShape="1">
          <a:blip r:embed="rId4">
            <a:alphaModFix/>
          </a:blip>
          <a:srcRect l="1907" t="18710" r="10999" b="1974"/>
          <a:stretch/>
        </p:blipFill>
        <p:spPr>
          <a:xfrm>
            <a:off x="8186800" y="3952101"/>
            <a:ext cx="3442700" cy="254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 txBox="1"/>
          <p:nvPr/>
        </p:nvSpPr>
        <p:spPr>
          <a:xfrm>
            <a:off x="4384000" y="4992925"/>
            <a:ext cx="3114600" cy="23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>
                <a:latin typeface="Cabin"/>
                <a:ea typeface="Cabin"/>
                <a:cs typeface="Cabin"/>
                <a:sym typeface="Cabin"/>
              </a:rPr>
              <a:t>Wind-Tunnel Analysis (Autodesk)</a:t>
            </a:r>
          </a:p>
        </p:txBody>
      </p:sp>
      <p:sp>
        <p:nvSpPr>
          <p:cNvPr id="244" name="Shape 244"/>
          <p:cNvSpPr txBox="1"/>
          <p:nvPr/>
        </p:nvSpPr>
        <p:spPr>
          <a:xfrm>
            <a:off x="7075100" y="6144375"/>
            <a:ext cx="3114600" cy="23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latin typeface="Cabin"/>
                <a:ea typeface="Cabin"/>
                <a:cs typeface="Cabin"/>
                <a:sym typeface="Cabin"/>
              </a:rPr>
              <a:t>X-Foil (MIT)</a:t>
            </a:r>
          </a:p>
        </p:txBody>
      </p:sp>
      <p:sp>
        <p:nvSpPr>
          <p:cNvPr id="246" name="Shape 246"/>
          <p:cNvSpPr txBox="1">
            <a:spLocks noGrp="1"/>
          </p:cNvSpPr>
          <p:nvPr>
            <p:ph type="sldNum" idx="12"/>
          </p:nvPr>
        </p:nvSpPr>
        <p:spPr>
          <a:xfrm>
            <a:off x="11955046" y="6492901"/>
            <a:ext cx="1052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9</a:t>
            </a:fld>
            <a:endParaRPr lang="en-US" dirty="0"/>
          </a:p>
        </p:txBody>
      </p:sp>
      <p:sp>
        <p:nvSpPr>
          <p:cNvPr id="11" name="Shape 184"/>
          <p:cNvSpPr txBox="1"/>
          <p:nvPr/>
        </p:nvSpPr>
        <p:spPr>
          <a:xfrm>
            <a:off x="383059" y="84175"/>
            <a:ext cx="11380573" cy="3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06000" lvl="0" indent="-200844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         </a:t>
            </a:r>
            <a:r>
              <a:rPr lang="en-US" sz="1800" dirty="0" smtClean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Challenge</a:t>
            </a:r>
            <a:r>
              <a:rPr lang="en-US" sz="1800" dirty="0" smtClean="0">
                <a:solidFill>
                  <a:srgbClr val="4A86E8"/>
                </a:solidFill>
                <a:latin typeface="Cabin"/>
                <a:ea typeface="Cabin"/>
                <a:cs typeface="Cabin"/>
                <a:sym typeface="Cabin"/>
              </a:rPr>
              <a:t>		           </a:t>
            </a:r>
            <a:r>
              <a:rPr lang="en-US" sz="1800" dirty="0" smtClean="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Design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	  Theory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 </a:t>
            </a:r>
            <a:r>
              <a:rPr lang="en-US" sz="1800" dirty="0" smtClean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Operation		Business </a:t>
            </a:r>
            <a:r>
              <a:rPr lang="en-US" sz="18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Case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Engineering Nationals">
      <a:dk1>
        <a:srgbClr val="000000"/>
      </a:dk1>
      <a:lt1>
        <a:srgbClr val="FFFFFF"/>
      </a:lt1>
      <a:dk2>
        <a:srgbClr val="3D3D3D"/>
      </a:dk2>
      <a:lt2>
        <a:srgbClr val="FFFFFF"/>
      </a:lt2>
      <a:accent1>
        <a:srgbClr val="3A3A3A"/>
      </a:accent1>
      <a:accent2>
        <a:srgbClr val="757575"/>
      </a:accent2>
      <a:accent3>
        <a:srgbClr val="B0B0B0"/>
      </a:accent3>
      <a:accent4>
        <a:srgbClr val="BFBFBF"/>
      </a:accent4>
      <a:accent5>
        <a:srgbClr val="F2F2F2"/>
      </a:accent5>
      <a:accent6>
        <a:srgbClr val="FFFFFF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rina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1678</Words>
  <Application>Microsoft Macintosh PowerPoint</Application>
  <PresentationFormat>Custom</PresentationFormat>
  <Paragraphs>318</Paragraphs>
  <Slides>41</Slides>
  <Notes>41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Dividend</vt:lpstr>
      <vt:lpstr>marina</vt:lpstr>
      <vt:lpstr>FY16 NATIONAL UNMANNED AIRCRAFT SYSTEM CHALLENGE </vt:lpstr>
      <vt:lpstr>Team Formation</vt:lpstr>
      <vt:lpstr>Engineering Design Process</vt:lpstr>
      <vt:lpstr>Challenge</vt:lpstr>
      <vt:lpstr>Crop</vt:lpstr>
      <vt:lpstr>Conceptual Design &amp; Research</vt:lpstr>
      <vt:lpstr>Conceptual Design</vt:lpstr>
      <vt:lpstr>Preliminary Design</vt:lpstr>
      <vt:lpstr>Aerodynamic Considerations</vt:lpstr>
      <vt:lpstr>Structural Analysis</vt:lpstr>
      <vt:lpstr>Operational Analysis</vt:lpstr>
      <vt:lpstr>Final Design</vt:lpstr>
      <vt:lpstr>Theory of Operation</vt:lpstr>
      <vt:lpstr>Operational Personnel</vt:lpstr>
      <vt:lpstr>Detection Methodology</vt:lpstr>
      <vt:lpstr>Communication System</vt:lpstr>
      <vt:lpstr>Infrared Imaging</vt:lpstr>
      <vt:lpstr>X3000 Camera</vt:lpstr>
      <vt:lpstr>Support Equipment</vt:lpstr>
      <vt:lpstr>Business Case: Final Profitability</vt:lpstr>
      <vt:lpstr>Initial Costs</vt:lpstr>
      <vt:lpstr>Acquisition Cost</vt:lpstr>
      <vt:lpstr>Mission Cost</vt:lpstr>
      <vt:lpstr>Business Case: Final Profitability</vt:lpstr>
      <vt:lpstr>Revenue per Mission</vt:lpstr>
      <vt:lpstr>Revenue per Acre</vt:lpstr>
      <vt:lpstr>Business Case: Final Profitability</vt:lpstr>
      <vt:lpstr>Costs, Revenue, and Profit</vt:lpstr>
      <vt:lpstr>Profitability</vt:lpstr>
      <vt:lpstr>Business Case: Final Profitability</vt:lpstr>
      <vt:lpstr>Objective Function: 0.851</vt:lpstr>
      <vt:lpstr>Future Applications</vt:lpstr>
      <vt:lpstr>Thank You!</vt:lpstr>
      <vt:lpstr>Slide 34</vt:lpstr>
      <vt:lpstr>Electrical Configuration</vt:lpstr>
      <vt:lpstr>Center of Gravity Analysis</vt:lpstr>
      <vt:lpstr>Calculating Lift</vt:lpstr>
      <vt:lpstr>Additional Drag Information</vt:lpstr>
      <vt:lpstr>Stress Distribution</vt:lpstr>
      <vt:lpstr>Flight Path</vt:lpstr>
      <vt:lpstr>Altitude Calculation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FY16 NATIONAL UNMANNED AIRCRAFT SYSTEM CHALLENGE </dc:title>
  <cp:lastModifiedBy>Jeff Coppola</cp:lastModifiedBy>
  <cp:revision>5</cp:revision>
  <dcterms:created xsi:type="dcterms:W3CDTF">2016-04-17T20:04:30Z</dcterms:created>
  <dcterms:modified xsi:type="dcterms:W3CDTF">2016-04-17T20:05:30Z</dcterms:modified>
</cp:coreProperties>
</file>