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Default Extension="fntdata" ContentType="application/x-fontdata"/>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comments/comment1.xml" ContentType="application/vnd.openxmlformats-officedocument.presentationml.comments+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42.xml" ContentType="application/vnd.openxmlformats-officedocument.presentationml.notesSlide+xml"/>
  <Override PartName="/ppt/slides/slide28.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43.xml" ContentType="application/vnd.openxmlformats-officedocument.presentationml.notes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embedTrueTypeFonts="1"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Roboto"/>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Roham Hussain" initials=""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B98B66E3-AEC8-466B-9536-016D501982FA}">
  <a:tblStyle styleId="{B98B66E3-AEC8-466B-9536-016D501982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53"/>
  </p:normalViewPr>
  <p:slideViewPr>
    <p:cSldViewPr snapToGrid="0" snapToObjects="1">
      <p:cViewPr varScale="1">
        <p:scale>
          <a:sx n="135" d="100"/>
          <a:sy n="135" d="100"/>
        </p:scale>
        <p:origin x="-120" y="-224"/>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font" Target="fonts/font1.fntdata"/><Relationship Id="rId52" Type="http://schemas.openxmlformats.org/officeDocument/2006/relationships/font" Target="fonts/font2.fntdata"/><Relationship Id="rId53" Type="http://schemas.openxmlformats.org/officeDocument/2006/relationships/font" Target="fonts/font3.fntdata"/><Relationship Id="rId54" Type="http://schemas.openxmlformats.org/officeDocument/2006/relationships/font" Target="fonts/font4.fntdata"/><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8-04-14T00:13:08.708" idx="1">
    <p:pos x="6000" y="0"/>
    <p:text>so...; should we keep this?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0"/>
        <p:cNvGrpSpPr/>
        <p:nvPr/>
      </p:nvGrpSpPr>
      <p:grpSpPr>
        <a:xfrm>
          <a:off x="0" y="0"/>
          <a:ext cx="0" cy="0"/>
          <a:chOff x="0" y="0"/>
          <a:chExt cx="0" cy="0"/>
        </a:xfrm>
      </p:grpSpPr>
      <p:sp>
        <p:nvSpPr>
          <p:cNvPr id="461" name="Shape 4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 name="Shape 4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Clr>
                <a:srgbClr val="5B5C61"/>
              </a:buClr>
              <a:buSzPts val="3600"/>
              <a:buFont typeface="Calibri"/>
              <a:buNone/>
              <a:defRPr sz="3600">
                <a:solidFill>
                  <a:srgbClr val="5B5C61"/>
                </a:solidFill>
                <a:latin typeface="Calibri"/>
                <a:ea typeface="Calibri"/>
                <a:cs typeface="Calibri"/>
                <a:sym typeface="Calibri"/>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 name="Shape 11"/>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400"/>
              <a:buFont typeface="Calibri"/>
              <a:buNone/>
              <a:defRPr>
                <a:latin typeface="Calibri"/>
                <a:ea typeface="Calibri"/>
                <a:cs typeface="Calibri"/>
                <a:sym typeface="Calibri"/>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Shape 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bg>
      <p:bgPr>
        <a:solidFill>
          <a:srgbClr val="FFFFFF"/>
        </a:solid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endParaRPr/>
          </a:p>
        </p:txBody>
      </p:sp>
      <p:sp>
        <p:nvSpPr>
          <p:cNvPr id="51" name="Shape 5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Shape 5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bg>
      <p:bgPr>
        <a:solidFill>
          <a:srgbClr val="FFFFFF"/>
        </a:solidFill>
        <a:effectLst/>
      </p:bgPr>
    </p:bg>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bg>
      <p:bgPr>
        <a:solidFill>
          <a:srgbClr val="F3F3F3"/>
        </a:solidFill>
        <a:effectLst/>
      </p:bgPr>
    </p:bg>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Clr>
                <a:srgbClr val="000000"/>
              </a:buClr>
              <a:buSzPts val="4200"/>
              <a:buFont typeface="Calibri"/>
              <a:buNone/>
              <a:defRPr sz="4200">
                <a:solidFill>
                  <a:srgbClr val="000000"/>
                </a:solidFill>
                <a:latin typeface="Calibri"/>
                <a:ea typeface="Calibri"/>
                <a:cs typeface="Calibri"/>
                <a:sym typeface="Calibri"/>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pic>
        <p:nvPicPr>
          <p:cNvPr id="15" name="Shape 15"/>
          <p:cNvPicPr preferRelativeResize="0"/>
          <p:nvPr/>
        </p:nvPicPr>
        <p:blipFill>
          <a:blip r:embed="rId2">
            <a:alphaModFix/>
          </a:blip>
          <a:stretch>
            <a:fillRect/>
          </a:stretch>
        </p:blipFill>
        <p:spPr>
          <a:xfrm>
            <a:off x="8283256" y="4649275"/>
            <a:ext cx="860745" cy="494225"/>
          </a:xfrm>
          <a:prstGeom prst="rect">
            <a:avLst/>
          </a:prstGeom>
          <a:noFill/>
          <a:ln>
            <a:noFill/>
          </a:ln>
        </p:spPr>
      </p:pic>
      <p:sp>
        <p:nvSpPr>
          <p:cNvPr id="16" name="Shape 16"/>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bg>
      <p:bgPr>
        <a:solidFill>
          <a:srgbClr val="FFFFFF"/>
        </a:solidFill>
        <a:effectLst/>
      </p:bgPr>
    </p:bg>
    <p:spTree>
      <p:nvGrpSpPr>
        <p:cNvPr id="1" name="Shape 17"/>
        <p:cNvGrpSpPr/>
        <p:nvPr/>
      </p:nvGrpSpPr>
      <p:grpSpPr>
        <a:xfrm>
          <a:off x="0" y="0"/>
          <a:ext cx="0" cy="0"/>
          <a:chOff x="0" y="0"/>
          <a:chExt cx="0" cy="0"/>
        </a:xfrm>
      </p:grpSpPr>
      <p:pic>
        <p:nvPicPr>
          <p:cNvPr id="18" name="Shape 18"/>
          <p:cNvPicPr preferRelativeResize="0"/>
          <p:nvPr/>
        </p:nvPicPr>
        <p:blipFill>
          <a:blip r:embed="rId2">
            <a:alphaModFix/>
          </a:blip>
          <a:stretch>
            <a:fillRect/>
          </a:stretch>
        </p:blipFill>
        <p:spPr>
          <a:xfrm>
            <a:off x="8283256" y="4649275"/>
            <a:ext cx="860745" cy="494225"/>
          </a:xfrm>
          <a:prstGeom prst="rect">
            <a:avLst/>
          </a:prstGeom>
          <a:noFill/>
          <a:ln>
            <a:noFill/>
          </a:ln>
        </p:spPr>
      </p:pic>
      <p:sp>
        <p:nvSpPr>
          <p:cNvPr id="19" name="Shape 19"/>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lstStyle>
            <a:lvl1pPr lvl="0">
              <a:spcBef>
                <a:spcPts val="0"/>
              </a:spcBef>
              <a:spcAft>
                <a:spcPts val="0"/>
              </a:spcAft>
              <a:buClr>
                <a:srgbClr val="000000"/>
              </a:buClr>
              <a:buSzPts val="3200"/>
              <a:buNone/>
              <a:defRPr>
                <a:solidFill>
                  <a:srgbClr val="000000"/>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 name="Shape 20"/>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lstStyle>
            <a:lvl1pPr marL="457200" lvl="0" indent="-317500">
              <a:spcBef>
                <a:spcPts val="0"/>
              </a:spcBef>
              <a:spcAft>
                <a:spcPts val="0"/>
              </a:spcAft>
              <a:buClr>
                <a:srgbClr val="5B5C60"/>
              </a:buClr>
              <a:buSzPts val="1400"/>
              <a:buChar char="●"/>
              <a:defRPr>
                <a:solidFill>
                  <a:srgbClr val="5B5C60"/>
                </a:solidFill>
              </a:defRPr>
            </a:lvl1pPr>
            <a:lvl2pPr marL="914400" lvl="1" indent="-317500">
              <a:spcBef>
                <a:spcPts val="0"/>
              </a:spcBef>
              <a:spcAft>
                <a:spcPts val="0"/>
              </a:spcAft>
              <a:buClr>
                <a:srgbClr val="5B5C60"/>
              </a:buClr>
              <a:buSzPts val="1400"/>
              <a:buChar char="○"/>
              <a:defRPr>
                <a:solidFill>
                  <a:srgbClr val="5B5C60"/>
                </a:solidFill>
              </a:defRPr>
            </a:lvl2pPr>
            <a:lvl3pPr marL="1371600" lvl="2" indent="-317500">
              <a:spcBef>
                <a:spcPts val="0"/>
              </a:spcBef>
              <a:spcAft>
                <a:spcPts val="0"/>
              </a:spcAft>
              <a:buClr>
                <a:srgbClr val="5B5C60"/>
              </a:buClr>
              <a:buSzPts val="1400"/>
              <a:buChar char="■"/>
              <a:defRPr>
                <a:solidFill>
                  <a:srgbClr val="5B5C60"/>
                </a:solidFill>
              </a:defRPr>
            </a:lvl3pPr>
            <a:lvl4pPr marL="1828800" lvl="3" indent="-317500">
              <a:spcBef>
                <a:spcPts val="0"/>
              </a:spcBef>
              <a:spcAft>
                <a:spcPts val="0"/>
              </a:spcAft>
              <a:buClr>
                <a:srgbClr val="5B5C60"/>
              </a:buClr>
              <a:buSzPts val="1400"/>
              <a:buChar char="●"/>
              <a:defRPr>
                <a:solidFill>
                  <a:srgbClr val="5B5C60"/>
                </a:solidFill>
              </a:defRPr>
            </a:lvl4pPr>
            <a:lvl5pPr marL="2286000" lvl="4" indent="-317500">
              <a:spcBef>
                <a:spcPts val="0"/>
              </a:spcBef>
              <a:spcAft>
                <a:spcPts val="0"/>
              </a:spcAft>
              <a:buClr>
                <a:srgbClr val="5B5C60"/>
              </a:buClr>
              <a:buSzPts val="1400"/>
              <a:buChar char="○"/>
              <a:defRPr>
                <a:solidFill>
                  <a:srgbClr val="5B5C60"/>
                </a:solidFill>
              </a:defRPr>
            </a:lvl5pPr>
            <a:lvl6pPr marL="2743200" lvl="5" indent="-317500">
              <a:spcBef>
                <a:spcPts val="0"/>
              </a:spcBef>
              <a:spcAft>
                <a:spcPts val="0"/>
              </a:spcAft>
              <a:buClr>
                <a:srgbClr val="5B5C60"/>
              </a:buClr>
              <a:buSzPts val="1400"/>
              <a:buChar char="■"/>
              <a:defRPr>
                <a:solidFill>
                  <a:srgbClr val="5B5C60"/>
                </a:solidFill>
              </a:defRPr>
            </a:lvl6pPr>
            <a:lvl7pPr marL="3200400" lvl="6" indent="-317500">
              <a:spcBef>
                <a:spcPts val="0"/>
              </a:spcBef>
              <a:spcAft>
                <a:spcPts val="0"/>
              </a:spcAft>
              <a:buClr>
                <a:srgbClr val="5B5C60"/>
              </a:buClr>
              <a:buSzPts val="1400"/>
              <a:buChar char="●"/>
              <a:defRPr>
                <a:solidFill>
                  <a:srgbClr val="5B5C60"/>
                </a:solidFill>
              </a:defRPr>
            </a:lvl7pPr>
            <a:lvl8pPr marL="3657600" lvl="7" indent="-317500">
              <a:spcBef>
                <a:spcPts val="0"/>
              </a:spcBef>
              <a:spcAft>
                <a:spcPts val="0"/>
              </a:spcAft>
              <a:buClr>
                <a:srgbClr val="5B5C60"/>
              </a:buClr>
              <a:buSzPts val="1400"/>
              <a:buChar char="○"/>
              <a:defRPr>
                <a:solidFill>
                  <a:srgbClr val="5B5C60"/>
                </a:solidFill>
              </a:defRPr>
            </a:lvl8pPr>
            <a:lvl9pPr marL="4114800" lvl="8" indent="-317500">
              <a:spcBef>
                <a:spcPts val="0"/>
              </a:spcBef>
              <a:spcAft>
                <a:spcPts val="0"/>
              </a:spcAft>
              <a:buClr>
                <a:srgbClr val="5B5C60"/>
              </a:buClr>
              <a:buSzPts val="1400"/>
              <a:buChar char="■"/>
              <a:defRPr>
                <a:solidFill>
                  <a:srgbClr val="5B5C60"/>
                </a:solidFill>
              </a:defRPr>
            </a:lvl9pPr>
          </a:lstStyle>
          <a:p>
            <a:endParaRPr/>
          </a:p>
        </p:txBody>
      </p:sp>
      <p:sp>
        <p:nvSpPr>
          <p:cNvPr id="21" name="Shape 21"/>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bg>
      <p:bgPr>
        <a:solidFill>
          <a:srgbClr val="FFFFFF"/>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71900" y="4339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 name="Shape 24"/>
          <p:cNvSpPr txBox="1">
            <a:spLocks noGrp="1"/>
          </p:cNvSpPr>
          <p:nvPr>
            <p:ph type="body" idx="1"/>
          </p:nvPr>
        </p:nvSpPr>
        <p:spPr>
          <a:xfrm>
            <a:off x="471825" y="12812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 name="Shape 25"/>
          <p:cNvSpPr txBox="1">
            <a:spLocks noGrp="1"/>
          </p:cNvSpPr>
          <p:nvPr>
            <p:ph type="body" idx="2"/>
          </p:nvPr>
        </p:nvSpPr>
        <p:spPr>
          <a:xfrm>
            <a:off x="4694175" y="12812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 name="Shape 2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7"/>
        <p:cNvGrpSpPr/>
        <p:nvPr/>
      </p:nvGrpSpPr>
      <p:grpSpPr>
        <a:xfrm>
          <a:off x="0" y="0"/>
          <a:ext cx="0" cy="0"/>
          <a:chOff x="0" y="0"/>
          <a:chExt cx="0" cy="0"/>
        </a:xfrm>
      </p:grpSpPr>
      <p:sp>
        <p:nvSpPr>
          <p:cNvPr id="28" name="Shape 28"/>
          <p:cNvSpPr/>
          <p:nvPr/>
        </p:nvSpPr>
        <p:spPr>
          <a:xfrm rot="10800000" flipH="1">
            <a:off x="0" y="656400"/>
            <a:ext cx="9144000" cy="44871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31"/>
        <p:cNvGrpSpPr/>
        <p:nvPr/>
      </p:nvGrpSpPr>
      <p:grpSpPr>
        <a:xfrm>
          <a:off x="0" y="0"/>
          <a:ext cx="0" cy="0"/>
          <a:chOff x="0" y="0"/>
          <a:chExt cx="0" cy="0"/>
        </a:xfrm>
      </p:grpSpPr>
      <p:sp>
        <p:nvSpPr>
          <p:cNvPr id="32" name="Shape 32"/>
          <p:cNvSpPr txBox="1"/>
          <p:nvPr/>
        </p:nvSpPr>
        <p:spPr>
          <a:xfrm rot="10800000" flipH="1">
            <a:off x="3276600" y="25"/>
            <a:ext cx="58674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38" name="Shape 3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9"/>
        <p:cNvGrpSpPr/>
        <p:nvPr/>
      </p:nvGrpSpPr>
      <p:grpSpPr>
        <a:xfrm>
          <a:off x="0" y="0"/>
          <a:ext cx="0" cy="0"/>
          <a:chOff x="0" y="0"/>
          <a:chExt cx="0" cy="0"/>
        </a:xfrm>
      </p:grpSpPr>
      <p:sp>
        <p:nvSpPr>
          <p:cNvPr id="40" name="Shape 40"/>
          <p:cNvSpPr/>
          <p:nvPr/>
        </p:nvSpPr>
        <p:spPr>
          <a:xfrm flipH="1">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2" name="Shape 42"/>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17500">
              <a:spcBef>
                <a:spcPts val="0"/>
              </a:spcBef>
              <a:spcAft>
                <a:spcPts val="0"/>
              </a:spcAft>
              <a:buClr>
                <a:schemeClr val="lt1"/>
              </a:buClr>
              <a:buSzPts val="14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5"/>
        <p:cNvGrpSpPr/>
        <p:nvPr/>
      </p:nvGrpSpPr>
      <p:grpSpPr>
        <a:xfrm>
          <a:off x="0" y="0"/>
          <a:ext cx="0" cy="0"/>
          <a:chOff x="0" y="0"/>
          <a:chExt cx="0" cy="0"/>
        </a:xfrm>
      </p:grpSpPr>
      <p:sp>
        <p:nvSpPr>
          <p:cNvPr id="46" name="Shape 46"/>
          <p:cNvSpPr txBox="1"/>
          <p:nvPr/>
        </p:nvSpPr>
        <p:spPr>
          <a:xfrm rot="10800000" flipH="1">
            <a:off x="0" y="0"/>
            <a:ext cx="9144000" cy="46959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48" name="Shape 4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material">
    <p:bg>
      <p:bgPr>
        <a:solidFill>
          <a:srgbClr val="5B5C6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4339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5B5C61"/>
              </a:buClr>
              <a:buSzPts val="3200"/>
              <a:buFont typeface="Calibri"/>
              <a:buNone/>
              <a:defRPr sz="3200">
                <a:solidFill>
                  <a:srgbClr val="5B5C61"/>
                </a:solidFill>
                <a:latin typeface="Calibri"/>
                <a:ea typeface="Calibri"/>
                <a:cs typeface="Calibri"/>
                <a:sym typeface="Calibri"/>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273450"/>
            <a:ext cx="8222100" cy="305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1pPr>
            <a:lvl2pPr marL="914400" lvl="1"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2pPr>
            <a:lvl3pPr marL="1371600" lvl="2"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3pPr>
            <a:lvl4pPr marL="1828800" lvl="3"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4pPr>
            <a:lvl5pPr marL="2286000" lvl="4"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5pPr>
            <a:lvl6pPr marL="2743200" lvl="5"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6pPr>
            <a:lvl7pPr marL="3200400" lvl="6"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7pPr>
            <a:lvl8pPr marL="3657600" lvl="7"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8pPr>
            <a:lvl9pPr marL="4114800" lvl="8" indent="-317500">
              <a:lnSpc>
                <a:spcPct val="115000"/>
              </a:lnSpc>
              <a:spcBef>
                <a:spcPts val="0"/>
              </a:spcBef>
              <a:spcAft>
                <a:spcPts val="0"/>
              </a:spcAft>
              <a:buClr>
                <a:srgbClr val="808991"/>
              </a:buClr>
              <a:buSzPts val="1400"/>
              <a:buFont typeface="Calibri"/>
              <a:buChar char="■"/>
              <a:defRPr>
                <a:solidFill>
                  <a:srgbClr val="80899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jpe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15.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8"/>
        <p:cNvGrpSpPr/>
        <p:nvPr/>
      </p:nvGrpSpPr>
      <p:grpSpPr>
        <a:xfrm>
          <a:off x="0" y="0"/>
          <a:ext cx="0" cy="0"/>
          <a:chOff x="0" y="0"/>
          <a:chExt cx="0" cy="0"/>
        </a:xfrm>
      </p:grpSpPr>
      <p:pic>
        <p:nvPicPr>
          <p:cNvPr id="59" name="Shape 59"/>
          <p:cNvPicPr preferRelativeResize="0"/>
          <p:nvPr/>
        </p:nvPicPr>
        <p:blipFill rotWithShape="1">
          <a:blip r:embed="rId3">
            <a:alphaModFix/>
          </a:blip>
          <a:srcRect/>
          <a:stretch/>
        </p:blipFill>
        <p:spPr>
          <a:xfrm>
            <a:off x="1515974" y="465275"/>
            <a:ext cx="5471851" cy="451200"/>
          </a:xfrm>
          <a:prstGeom prst="rect">
            <a:avLst/>
          </a:prstGeom>
          <a:noFill/>
          <a:ln>
            <a:noFill/>
          </a:ln>
        </p:spPr>
      </p:pic>
      <p:pic>
        <p:nvPicPr>
          <p:cNvPr id="60" name="Shape 60"/>
          <p:cNvPicPr preferRelativeResize="0"/>
          <p:nvPr/>
        </p:nvPicPr>
        <p:blipFill rotWithShape="1">
          <a:blip r:embed="rId4">
            <a:alphaModFix/>
          </a:blip>
          <a:srcRect t="3505" b="3505"/>
          <a:stretch/>
        </p:blipFill>
        <p:spPr>
          <a:xfrm>
            <a:off x="3176812" y="1172188"/>
            <a:ext cx="2790375" cy="678450"/>
          </a:xfrm>
          <a:prstGeom prst="rect">
            <a:avLst/>
          </a:prstGeom>
          <a:noFill/>
          <a:ln>
            <a:noFill/>
          </a:ln>
        </p:spPr>
      </p:pic>
      <p:pic>
        <p:nvPicPr>
          <p:cNvPr id="61" name="Shape 61"/>
          <p:cNvPicPr preferRelativeResize="0"/>
          <p:nvPr/>
        </p:nvPicPr>
        <p:blipFill>
          <a:blip r:embed="rId5">
            <a:alphaModFix/>
          </a:blip>
          <a:stretch>
            <a:fillRect/>
          </a:stretch>
        </p:blipFill>
        <p:spPr>
          <a:xfrm>
            <a:off x="1405250" y="2589400"/>
            <a:ext cx="6192652" cy="2103100"/>
          </a:xfrm>
          <a:prstGeom prst="rect">
            <a:avLst/>
          </a:prstGeom>
          <a:noFill/>
          <a:ln>
            <a:noFill/>
          </a:ln>
        </p:spPr>
      </p:pic>
      <p:pic>
        <p:nvPicPr>
          <p:cNvPr id="62" name="Shape 62"/>
          <p:cNvPicPr preferRelativeResize="0"/>
          <p:nvPr/>
        </p:nvPicPr>
        <p:blipFill rotWithShape="1">
          <a:blip r:embed="rId6">
            <a:alphaModFix/>
          </a:blip>
          <a:srcRect l="465" r="465"/>
          <a:stretch/>
        </p:blipFill>
        <p:spPr>
          <a:xfrm>
            <a:off x="2616225" y="2106350"/>
            <a:ext cx="3770701" cy="352175"/>
          </a:xfrm>
          <a:prstGeom prst="rect">
            <a:avLst/>
          </a:prstGeom>
          <a:noFill/>
          <a:ln>
            <a:noFill/>
          </a:ln>
        </p:spPr>
      </p:pic>
      <p:pic>
        <p:nvPicPr>
          <p:cNvPr id="63" name="Shape 63"/>
          <p:cNvPicPr preferRelativeResize="0"/>
          <p:nvPr/>
        </p:nvPicPr>
        <p:blipFill>
          <a:blip r:embed="rId7">
            <a:alphaModFix/>
          </a:blip>
          <a:stretch>
            <a:fillRect/>
          </a:stretch>
        </p:blipFill>
        <p:spPr>
          <a:xfrm>
            <a:off x="2111500" y="4692500"/>
            <a:ext cx="4780150" cy="299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7"/>
        <p:cNvGrpSpPr/>
        <p:nvPr/>
      </p:nvGrpSpPr>
      <p:grpSpPr>
        <a:xfrm>
          <a:off x="0" y="0"/>
          <a:ext cx="0" cy="0"/>
          <a:chOff x="0" y="0"/>
          <a:chExt cx="0" cy="0"/>
        </a:xfrm>
      </p:grpSpPr>
      <p:sp>
        <p:nvSpPr>
          <p:cNvPr id="138" name="Shape 138"/>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10</a:t>
            </a:fld>
            <a:endParaRPr/>
          </a:p>
        </p:txBody>
      </p:sp>
      <p:pic>
        <p:nvPicPr>
          <p:cNvPr id="139" name="Shape 139"/>
          <p:cNvPicPr preferRelativeResize="0"/>
          <p:nvPr/>
        </p:nvPicPr>
        <p:blipFill rotWithShape="1">
          <a:blip r:embed="rId3">
            <a:alphaModFix/>
          </a:blip>
          <a:srcRect l="670" r="670"/>
          <a:stretch/>
        </p:blipFill>
        <p:spPr>
          <a:xfrm>
            <a:off x="766300" y="0"/>
            <a:ext cx="7611393"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Problem Overview</a:t>
            </a:r>
            <a:endParaRPr/>
          </a:p>
        </p:txBody>
      </p:sp>
      <p:sp>
        <p:nvSpPr>
          <p:cNvPr id="145" name="Shape 145"/>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5B5C60"/>
              </a:buClr>
              <a:buSzPts val="1400"/>
              <a:buChar char="●"/>
            </a:pPr>
            <a:r>
              <a:rPr lang="en"/>
              <a:t>Field</a:t>
            </a:r>
            <a:endParaRPr/>
          </a:p>
          <a:p>
            <a:pPr marL="914400" lvl="1" indent="-317500" rtl="0">
              <a:spcBef>
                <a:spcPts val="0"/>
              </a:spcBef>
              <a:spcAft>
                <a:spcPts val="0"/>
              </a:spcAft>
              <a:buClr>
                <a:srgbClr val="5B5C60"/>
              </a:buClr>
              <a:buSzPts val="1400"/>
              <a:buChar char="○"/>
            </a:pPr>
            <a:r>
              <a:rPr lang="en"/>
              <a:t>2560 total acres</a:t>
            </a:r>
            <a:endParaRPr/>
          </a:p>
          <a:p>
            <a:pPr marL="914400" lvl="1" indent="-317500" rtl="0">
              <a:spcBef>
                <a:spcPts val="0"/>
              </a:spcBef>
              <a:spcAft>
                <a:spcPts val="0"/>
              </a:spcAft>
              <a:buClr>
                <a:srgbClr val="5B5C60"/>
              </a:buClr>
              <a:buSzPts val="1400"/>
              <a:buChar char="○"/>
            </a:pPr>
            <a:r>
              <a:rPr lang="en"/>
              <a:t>640 acres per field</a:t>
            </a:r>
            <a:endParaRPr/>
          </a:p>
          <a:p>
            <a:pPr marL="457200" lvl="0" indent="-317500" rtl="0">
              <a:spcBef>
                <a:spcPts val="0"/>
              </a:spcBef>
              <a:spcAft>
                <a:spcPts val="0"/>
              </a:spcAft>
              <a:buClr>
                <a:srgbClr val="5B5C60"/>
              </a:buClr>
              <a:buSzPts val="1400"/>
              <a:buChar char="●"/>
            </a:pPr>
            <a:r>
              <a:rPr lang="en"/>
              <a:t>Infestation</a:t>
            </a:r>
            <a:endParaRPr/>
          </a:p>
          <a:p>
            <a:pPr marL="914400" lvl="1" indent="-317500" rtl="0">
              <a:spcBef>
                <a:spcPts val="0"/>
              </a:spcBef>
              <a:spcAft>
                <a:spcPts val="0"/>
              </a:spcAft>
              <a:buClr>
                <a:srgbClr val="5B5C60"/>
              </a:buClr>
              <a:buSzPts val="1400"/>
              <a:buChar char="○"/>
            </a:pPr>
            <a:r>
              <a:rPr lang="en"/>
              <a:t>10% of each field infested</a:t>
            </a:r>
            <a:endParaRPr/>
          </a:p>
          <a:p>
            <a:pPr marL="914400" lvl="1" indent="-317500" rtl="0">
              <a:spcBef>
                <a:spcPts val="0"/>
              </a:spcBef>
              <a:spcAft>
                <a:spcPts val="0"/>
              </a:spcAft>
              <a:buClr>
                <a:srgbClr val="5B5C60"/>
              </a:buClr>
              <a:buSzPts val="1400"/>
              <a:buChar char="○"/>
            </a:pPr>
            <a:r>
              <a:rPr lang="en"/>
              <a:t>64 infested acres per field</a:t>
            </a:r>
            <a:endParaRPr/>
          </a:p>
          <a:p>
            <a:pPr marL="914400" lvl="1" indent="-317500" rtl="0">
              <a:spcBef>
                <a:spcPts val="0"/>
              </a:spcBef>
              <a:spcAft>
                <a:spcPts val="0"/>
              </a:spcAft>
              <a:buClr>
                <a:srgbClr val="5B5C60"/>
              </a:buClr>
              <a:buSzPts val="1400"/>
              <a:buChar char="○"/>
            </a:pPr>
            <a:r>
              <a:rPr lang="en"/>
              <a:t>256 total infested acres</a:t>
            </a:r>
            <a:endParaRPr/>
          </a:p>
          <a:p>
            <a:pPr marL="457200" lvl="0" indent="-317500" rtl="0">
              <a:spcBef>
                <a:spcPts val="0"/>
              </a:spcBef>
              <a:spcAft>
                <a:spcPts val="0"/>
              </a:spcAft>
              <a:buClr>
                <a:srgbClr val="5B5C60"/>
              </a:buClr>
              <a:buSzPts val="1400"/>
              <a:buChar char="●"/>
            </a:pPr>
            <a:r>
              <a:rPr lang="en"/>
              <a:t>SOLVITAL</a:t>
            </a:r>
            <a:endParaRPr/>
          </a:p>
          <a:p>
            <a:pPr marL="914400" lvl="1" indent="-317500" rtl="0">
              <a:spcBef>
                <a:spcPts val="0"/>
              </a:spcBef>
              <a:spcAft>
                <a:spcPts val="0"/>
              </a:spcAft>
              <a:buClr>
                <a:srgbClr val="5B5C60"/>
              </a:buClr>
              <a:buSzPts val="1400"/>
              <a:buChar char="○"/>
            </a:pPr>
            <a:r>
              <a:rPr lang="en"/>
              <a:t>0.35 gallons required per infested acre</a:t>
            </a:r>
            <a:endParaRPr/>
          </a:p>
          <a:p>
            <a:pPr marL="914400" lvl="1" indent="-317500" rtl="0">
              <a:spcBef>
                <a:spcPts val="0"/>
              </a:spcBef>
              <a:spcAft>
                <a:spcPts val="0"/>
              </a:spcAft>
              <a:buClr>
                <a:srgbClr val="5B5C60"/>
              </a:buClr>
              <a:buSzPts val="1400"/>
              <a:buChar char="○"/>
            </a:pPr>
            <a:r>
              <a:rPr lang="en"/>
              <a:t>22.4 gallons required per 1x1 field</a:t>
            </a:r>
            <a:endParaRPr/>
          </a:p>
          <a:p>
            <a:pPr marL="914400" lvl="1" indent="-317500" rtl="0">
              <a:spcBef>
                <a:spcPts val="0"/>
              </a:spcBef>
              <a:spcAft>
                <a:spcPts val="0"/>
              </a:spcAft>
              <a:buClr>
                <a:srgbClr val="5B5C60"/>
              </a:buClr>
              <a:buSzPts val="1400"/>
              <a:buChar char="○"/>
            </a:pPr>
            <a:r>
              <a:rPr lang="en"/>
              <a:t>8.36 lbs / gallon of Solvital</a:t>
            </a:r>
            <a:endParaRPr/>
          </a:p>
          <a:p>
            <a:pPr marL="914400" lvl="1" indent="-317500" rtl="0">
              <a:spcBef>
                <a:spcPts val="0"/>
              </a:spcBef>
              <a:spcAft>
                <a:spcPts val="0"/>
              </a:spcAft>
              <a:buClr>
                <a:srgbClr val="5B5C60"/>
              </a:buClr>
              <a:buSzPts val="1400"/>
              <a:buChar char="○"/>
            </a:pPr>
            <a:r>
              <a:rPr lang="en"/>
              <a:t>749 gallons for all four fields</a:t>
            </a:r>
            <a:endParaRPr/>
          </a:p>
          <a:p>
            <a:pPr marL="914400" lvl="1" indent="-317500" rtl="0">
              <a:spcBef>
                <a:spcPts val="0"/>
              </a:spcBef>
              <a:spcAft>
                <a:spcPts val="0"/>
              </a:spcAft>
              <a:buClr>
                <a:srgbClr val="5B5C60"/>
              </a:buClr>
              <a:buSzPts val="1400"/>
              <a:buChar char="○"/>
            </a:pPr>
            <a:r>
              <a:rPr lang="en"/>
              <a:t>187 gallons per single field</a:t>
            </a:r>
            <a:endParaRPr/>
          </a:p>
        </p:txBody>
      </p:sp>
      <p:sp>
        <p:nvSpPr>
          <p:cNvPr id="146" name="Shape 146"/>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11</a:t>
            </a:fld>
            <a:endParaRPr/>
          </a:p>
        </p:txBody>
      </p:sp>
      <p:pic>
        <p:nvPicPr>
          <p:cNvPr id="147" name="Shape 147"/>
          <p:cNvPicPr preferRelativeResize="0"/>
          <p:nvPr/>
        </p:nvPicPr>
        <p:blipFill rotWithShape="1">
          <a:blip r:embed="rId3">
            <a:alphaModFix/>
          </a:blip>
          <a:srcRect/>
          <a:stretch/>
        </p:blipFill>
        <p:spPr>
          <a:xfrm>
            <a:off x="417025" y="-39350"/>
            <a:ext cx="8309950" cy="333553"/>
          </a:xfrm>
          <a:prstGeom prst="rect">
            <a:avLst/>
          </a:prstGeom>
          <a:noFill/>
          <a:ln>
            <a:noFill/>
          </a:ln>
        </p:spPr>
      </p:pic>
      <p:pic>
        <p:nvPicPr>
          <p:cNvPr id="148" name="Shape 148"/>
          <p:cNvPicPr preferRelativeResize="0"/>
          <p:nvPr/>
        </p:nvPicPr>
        <p:blipFill rotWithShape="1">
          <a:blip r:embed="rId4">
            <a:alphaModFix/>
          </a:blip>
          <a:srcRect t="641" b="641"/>
          <a:stretch/>
        </p:blipFill>
        <p:spPr>
          <a:xfrm>
            <a:off x="4464000" y="934338"/>
            <a:ext cx="4527602" cy="32748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X181-NR – Capabilities</a:t>
            </a:r>
            <a:endParaRPr/>
          </a:p>
        </p:txBody>
      </p:sp>
      <p:sp>
        <p:nvSpPr>
          <p:cNvPr id="154" name="Shape 154"/>
          <p:cNvSpPr txBox="1">
            <a:spLocks noGrp="1"/>
          </p:cNvSpPr>
          <p:nvPr>
            <p:ph type="body" idx="1"/>
          </p:nvPr>
        </p:nvSpPr>
        <p:spPr>
          <a:xfrm>
            <a:off x="471900" y="1273450"/>
            <a:ext cx="3876900" cy="30510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Clr>
                <a:srgbClr val="5B5C60"/>
              </a:buClr>
              <a:buSzPts val="1400"/>
              <a:buChar char="●"/>
            </a:pPr>
            <a:r>
              <a:rPr lang="en">
                <a:solidFill>
                  <a:srgbClr val="5B5C60"/>
                </a:solidFill>
              </a:rPr>
              <a:t>Total Payload Capacity</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23 Gallons of Solvitol</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187+ lbs of payload</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Only 64 lb empty weight (fueled)</a:t>
            </a:r>
            <a:endParaRPr>
              <a:solidFill>
                <a:srgbClr val="5B5C60"/>
              </a:solidFill>
            </a:endParaRPr>
          </a:p>
          <a:p>
            <a:pPr marL="457200" lvl="0" indent="-317500" rtl="0">
              <a:lnSpc>
                <a:spcPct val="150000"/>
              </a:lnSpc>
              <a:spcBef>
                <a:spcPts val="0"/>
              </a:spcBef>
              <a:spcAft>
                <a:spcPts val="0"/>
              </a:spcAft>
              <a:buClr>
                <a:srgbClr val="5B5C60"/>
              </a:buClr>
              <a:buSzPts val="1400"/>
              <a:buChar char="●"/>
            </a:pPr>
            <a:r>
              <a:rPr lang="en">
                <a:solidFill>
                  <a:srgbClr val="5B5C60"/>
                </a:solidFill>
              </a:rPr>
              <a:t>Maximum Flight Duration</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2.0 hours - Full Throttle</a:t>
            </a:r>
            <a:endParaRPr>
              <a:solidFill>
                <a:srgbClr val="5B5C60"/>
              </a:solidFill>
            </a:endParaRPr>
          </a:p>
          <a:p>
            <a:pPr marL="457200" lvl="0" indent="-317500" rtl="0">
              <a:lnSpc>
                <a:spcPct val="150000"/>
              </a:lnSpc>
              <a:spcBef>
                <a:spcPts val="0"/>
              </a:spcBef>
              <a:spcAft>
                <a:spcPts val="0"/>
              </a:spcAft>
              <a:buClr>
                <a:srgbClr val="5B5C60"/>
              </a:buClr>
              <a:buSzPts val="1400"/>
              <a:buChar char="●"/>
            </a:pPr>
            <a:r>
              <a:rPr lang="en">
                <a:solidFill>
                  <a:srgbClr val="5B5C60"/>
                </a:solidFill>
              </a:rPr>
              <a:t>Spraying</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25 foot altitude</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87 foot swath width</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2.98 gal/minute flow rate</a:t>
            </a:r>
            <a:endParaRPr>
              <a:solidFill>
                <a:srgbClr val="5B5C60"/>
              </a:solidFill>
            </a:endParaRPr>
          </a:p>
          <a:p>
            <a:pPr marL="914400" lvl="1" indent="-317500" rtl="0">
              <a:lnSpc>
                <a:spcPct val="150000"/>
              </a:lnSpc>
              <a:spcBef>
                <a:spcPts val="0"/>
              </a:spcBef>
              <a:spcAft>
                <a:spcPts val="0"/>
              </a:spcAft>
              <a:buClr>
                <a:srgbClr val="5B5C60"/>
              </a:buClr>
              <a:buSzPts val="1400"/>
              <a:buChar char="○"/>
            </a:pPr>
            <a:r>
              <a:rPr lang="en">
                <a:solidFill>
                  <a:srgbClr val="5B5C60"/>
                </a:solidFill>
              </a:rPr>
              <a:t>7.1 acres/minute coverage</a:t>
            </a:r>
            <a:endParaRPr>
              <a:solidFill>
                <a:srgbClr val="5B5C60"/>
              </a:solidFill>
            </a:endParaRPr>
          </a:p>
        </p:txBody>
      </p:sp>
      <p:sp>
        <p:nvSpPr>
          <p:cNvPr id="155" name="Shape 155"/>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12</a:t>
            </a:fld>
            <a:endParaRPr/>
          </a:p>
        </p:txBody>
      </p:sp>
      <p:pic>
        <p:nvPicPr>
          <p:cNvPr id="156" name="Shape 156"/>
          <p:cNvPicPr preferRelativeResize="0"/>
          <p:nvPr/>
        </p:nvPicPr>
        <p:blipFill rotWithShape="1">
          <a:blip r:embed="rId3">
            <a:alphaModFix/>
          </a:blip>
          <a:srcRect/>
          <a:stretch/>
        </p:blipFill>
        <p:spPr>
          <a:xfrm>
            <a:off x="417025" y="-39350"/>
            <a:ext cx="8309950" cy="333553"/>
          </a:xfrm>
          <a:prstGeom prst="rect">
            <a:avLst/>
          </a:prstGeom>
          <a:noFill/>
          <a:ln>
            <a:noFill/>
          </a:ln>
        </p:spPr>
      </p:pic>
      <p:pic>
        <p:nvPicPr>
          <p:cNvPr id="157" name="Shape 157"/>
          <p:cNvPicPr preferRelativeResize="0"/>
          <p:nvPr/>
        </p:nvPicPr>
        <p:blipFill>
          <a:blip r:embed="rId4">
            <a:alphaModFix/>
          </a:blip>
          <a:stretch>
            <a:fillRect/>
          </a:stretch>
        </p:blipFill>
        <p:spPr>
          <a:xfrm flipH="1">
            <a:off x="4786400" y="281525"/>
            <a:ext cx="4357600" cy="2453900"/>
          </a:xfrm>
          <a:prstGeom prst="rect">
            <a:avLst/>
          </a:prstGeom>
          <a:noFill/>
          <a:ln>
            <a:noFill/>
          </a:ln>
        </p:spPr>
      </p:pic>
      <p:pic>
        <p:nvPicPr>
          <p:cNvPr id="158" name="Shape 158"/>
          <p:cNvPicPr preferRelativeResize="0"/>
          <p:nvPr/>
        </p:nvPicPr>
        <p:blipFill rotWithShape="1">
          <a:blip r:embed="rId5">
            <a:alphaModFix/>
          </a:blip>
          <a:srcRect/>
          <a:stretch/>
        </p:blipFill>
        <p:spPr>
          <a:xfrm>
            <a:off x="3809175" y="2608875"/>
            <a:ext cx="4323175" cy="25346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2"/>
        <p:cNvGrpSpPr/>
        <p:nvPr/>
      </p:nvGrpSpPr>
      <p:grpSpPr>
        <a:xfrm>
          <a:off x="0" y="0"/>
          <a:ext cx="0" cy="0"/>
          <a:chOff x="0" y="0"/>
          <a:chExt cx="0" cy="0"/>
        </a:xfrm>
      </p:grpSpPr>
      <p:cxnSp>
        <p:nvCxnSpPr>
          <p:cNvPr id="163" name="Shape 163"/>
          <p:cNvCxnSpPr>
            <a:stCxn id="164" idx="2"/>
          </p:cNvCxnSpPr>
          <p:nvPr/>
        </p:nvCxnSpPr>
        <p:spPr>
          <a:xfrm flipH="1">
            <a:off x="4571850" y="1049225"/>
            <a:ext cx="11100" cy="4104900"/>
          </a:xfrm>
          <a:prstGeom prst="straightConnector1">
            <a:avLst/>
          </a:prstGeom>
          <a:noFill/>
          <a:ln w="76200" cap="flat" cmpd="sng">
            <a:solidFill>
              <a:srgbClr val="808991"/>
            </a:solidFill>
            <a:prstDash val="solid"/>
            <a:round/>
            <a:headEnd type="none" w="med" len="med"/>
            <a:tailEnd type="none" w="med" len="med"/>
          </a:ln>
        </p:spPr>
      </p:cxnSp>
      <p:sp>
        <p:nvSpPr>
          <p:cNvPr id="164" name="Shape 164"/>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DJI Agras MG-1  and X181-NR Comparison</a:t>
            </a:r>
            <a:endParaRPr/>
          </a:p>
        </p:txBody>
      </p:sp>
      <p:sp>
        <p:nvSpPr>
          <p:cNvPr id="165" name="Shape 165"/>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13</a:t>
            </a:fld>
            <a:endParaRPr/>
          </a:p>
        </p:txBody>
      </p:sp>
      <p:pic>
        <p:nvPicPr>
          <p:cNvPr id="166" name="Shape 166"/>
          <p:cNvPicPr preferRelativeResize="0"/>
          <p:nvPr/>
        </p:nvPicPr>
        <p:blipFill rotWithShape="1">
          <a:blip r:embed="rId3">
            <a:alphaModFix/>
          </a:blip>
          <a:srcRect/>
          <a:stretch/>
        </p:blipFill>
        <p:spPr>
          <a:xfrm>
            <a:off x="417025" y="-39350"/>
            <a:ext cx="8309950" cy="333553"/>
          </a:xfrm>
          <a:prstGeom prst="rect">
            <a:avLst/>
          </a:prstGeom>
          <a:noFill/>
          <a:ln>
            <a:noFill/>
          </a:ln>
        </p:spPr>
      </p:pic>
      <p:pic>
        <p:nvPicPr>
          <p:cNvPr id="167" name="Shape 167"/>
          <p:cNvPicPr preferRelativeResize="0"/>
          <p:nvPr/>
        </p:nvPicPr>
        <p:blipFill>
          <a:blip r:embed="rId4">
            <a:alphaModFix/>
          </a:blip>
          <a:stretch>
            <a:fillRect/>
          </a:stretch>
        </p:blipFill>
        <p:spPr>
          <a:xfrm>
            <a:off x="923350" y="915650"/>
            <a:ext cx="2467026" cy="1644674"/>
          </a:xfrm>
          <a:prstGeom prst="rect">
            <a:avLst/>
          </a:prstGeom>
          <a:noFill/>
          <a:ln>
            <a:noFill/>
          </a:ln>
        </p:spPr>
      </p:pic>
      <p:pic>
        <p:nvPicPr>
          <p:cNvPr id="168" name="Shape 168"/>
          <p:cNvPicPr preferRelativeResize="0"/>
          <p:nvPr/>
        </p:nvPicPr>
        <p:blipFill>
          <a:blip r:embed="rId5">
            <a:alphaModFix/>
          </a:blip>
          <a:stretch>
            <a:fillRect/>
          </a:stretch>
        </p:blipFill>
        <p:spPr>
          <a:xfrm rot="385405">
            <a:off x="5438906" y="841100"/>
            <a:ext cx="2893059" cy="1793776"/>
          </a:xfrm>
          <a:prstGeom prst="rect">
            <a:avLst/>
          </a:prstGeom>
          <a:noFill/>
          <a:ln>
            <a:noFill/>
          </a:ln>
        </p:spPr>
      </p:pic>
      <p:graphicFrame>
        <p:nvGraphicFramePr>
          <p:cNvPr id="169" name="Shape 169"/>
          <p:cNvGraphicFramePr/>
          <p:nvPr/>
        </p:nvGraphicFramePr>
        <p:xfrm>
          <a:off x="1058175" y="2887850"/>
          <a:ext cx="7049525" cy="1856600"/>
        </p:xfrm>
        <a:graphic>
          <a:graphicData uri="http://schemas.openxmlformats.org/drawingml/2006/table">
            <a:tbl>
              <a:tblPr>
                <a:noFill/>
                <a:tableStyleId>{B98B66E3-AEC8-466B-9536-016D501982FA}</a:tableStyleId>
              </a:tblPr>
              <a:tblGrid>
                <a:gridCol w="199415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gridCol w="294155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1"/>
                    </a:ext>
                  </a:extLst>
                </a:gridCol>
                <a:gridCol w="2113825">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464150">
                <a:tc>
                  <a:txBody>
                    <a:bodyPr/>
                    <a:lstStyle/>
                    <a:p>
                      <a:pPr marL="0" lvl="0" indent="0" algn="ctr">
                        <a:spcBef>
                          <a:spcPts val="0"/>
                        </a:spcBef>
                        <a:spcAft>
                          <a:spcPts val="0"/>
                        </a:spcAft>
                        <a:buNone/>
                      </a:pPr>
                      <a:r>
                        <a:rPr lang="en" sz="1600">
                          <a:solidFill>
                            <a:srgbClr val="5B5C60"/>
                          </a:solidFill>
                          <a:latin typeface="Calibri"/>
                          <a:ea typeface="Calibri"/>
                          <a:cs typeface="Calibri"/>
                          <a:sym typeface="Calibri"/>
                        </a:rPr>
                        <a:t>2.64 gallons (22 lbs)</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600" b="1" i="1">
                          <a:solidFill>
                            <a:srgbClr val="5B5C60"/>
                          </a:solidFill>
                          <a:latin typeface="Calibri"/>
                          <a:ea typeface="Calibri"/>
                          <a:cs typeface="Calibri"/>
                          <a:sym typeface="Calibri"/>
                        </a:rPr>
                        <a:t>total payload capacity</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800" b="1">
                          <a:latin typeface="Calibri"/>
                          <a:ea typeface="Calibri"/>
                          <a:cs typeface="Calibri"/>
                          <a:sym typeface="Calibri"/>
                        </a:rPr>
                        <a:t>23 gallons (187 lbs)</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464150">
                <a:tc>
                  <a:txBody>
                    <a:bodyPr/>
                    <a:lstStyle/>
                    <a:p>
                      <a:pPr marL="0" lvl="0" indent="0" algn="ctr">
                        <a:spcBef>
                          <a:spcPts val="0"/>
                        </a:spcBef>
                        <a:spcAft>
                          <a:spcPts val="0"/>
                        </a:spcAft>
                        <a:buNone/>
                      </a:pPr>
                      <a:r>
                        <a:rPr lang="en" sz="1600">
                          <a:solidFill>
                            <a:srgbClr val="5B5C60"/>
                          </a:solidFill>
                          <a:latin typeface="Calibri"/>
                          <a:ea typeface="Calibri"/>
                          <a:cs typeface="Calibri"/>
                          <a:sym typeface="Calibri"/>
                        </a:rPr>
                        <a:t>18 mph</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600" b="1" i="1">
                          <a:solidFill>
                            <a:srgbClr val="5B5C60"/>
                          </a:solidFill>
                          <a:latin typeface="Calibri"/>
                          <a:ea typeface="Calibri"/>
                          <a:cs typeface="Calibri"/>
                          <a:sym typeface="Calibri"/>
                        </a:rPr>
                        <a:t>operating speed</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800" b="1">
                          <a:latin typeface="Calibri"/>
                          <a:ea typeface="Calibri"/>
                          <a:cs typeface="Calibri"/>
                          <a:sym typeface="Calibri"/>
                        </a:rPr>
                        <a:t>41 mph (max 45)</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r h="464150">
                <a:tc>
                  <a:txBody>
                    <a:bodyPr/>
                    <a:lstStyle/>
                    <a:p>
                      <a:pPr marL="0" lvl="0" indent="0" algn="ctr">
                        <a:spcBef>
                          <a:spcPts val="0"/>
                        </a:spcBef>
                        <a:spcAft>
                          <a:spcPts val="0"/>
                        </a:spcAft>
                        <a:buNone/>
                      </a:pPr>
                      <a:r>
                        <a:rPr lang="en" sz="1600">
                          <a:solidFill>
                            <a:srgbClr val="5B5C60"/>
                          </a:solidFill>
                          <a:latin typeface="Calibri"/>
                          <a:ea typeface="Calibri"/>
                          <a:cs typeface="Calibri"/>
                          <a:sym typeface="Calibri"/>
                        </a:rPr>
                        <a:t>0.17 acres/min (max)</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600" b="1" i="1">
                          <a:solidFill>
                            <a:srgbClr val="5B5C60"/>
                          </a:solidFill>
                          <a:latin typeface="Calibri"/>
                          <a:ea typeface="Calibri"/>
                          <a:cs typeface="Calibri"/>
                          <a:sym typeface="Calibri"/>
                        </a:rPr>
                        <a:t>spray coverage rate</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800" b="1">
                          <a:latin typeface="Calibri"/>
                          <a:ea typeface="Calibri"/>
                          <a:cs typeface="Calibri"/>
                          <a:sym typeface="Calibri"/>
                        </a:rPr>
                        <a:t>7.1 acres/min</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2"/>
                  </a:ext>
                </a:extLst>
              </a:tr>
              <a:tr h="464150">
                <a:tc>
                  <a:txBody>
                    <a:bodyPr/>
                    <a:lstStyle/>
                    <a:p>
                      <a:pPr marL="0" lvl="0" indent="0" algn="ctr">
                        <a:spcBef>
                          <a:spcPts val="0"/>
                        </a:spcBef>
                        <a:spcAft>
                          <a:spcPts val="0"/>
                        </a:spcAft>
                        <a:buNone/>
                      </a:pPr>
                      <a:r>
                        <a:rPr lang="en" sz="1600">
                          <a:solidFill>
                            <a:srgbClr val="5B5C60"/>
                          </a:solidFill>
                          <a:latin typeface="Calibri"/>
                          <a:ea typeface="Calibri"/>
                          <a:cs typeface="Calibri"/>
                          <a:sym typeface="Calibri"/>
                        </a:rPr>
                        <a:t>36.6 hours</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600" b="1" i="1">
                          <a:solidFill>
                            <a:srgbClr val="5B5C60"/>
                          </a:solidFill>
                          <a:latin typeface="Calibri"/>
                          <a:ea typeface="Calibri"/>
                          <a:cs typeface="Calibri"/>
                          <a:sym typeface="Calibri"/>
                        </a:rPr>
                        <a:t>time for spraying 4, 1x1 mi fields</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a:spcBef>
                          <a:spcPts val="0"/>
                        </a:spcBef>
                        <a:spcAft>
                          <a:spcPts val="0"/>
                        </a:spcAft>
                        <a:buNone/>
                      </a:pPr>
                      <a:r>
                        <a:rPr lang="en" sz="1800" b="1">
                          <a:latin typeface="Calibri"/>
                          <a:ea typeface="Calibri"/>
                          <a:cs typeface="Calibri"/>
                          <a:sym typeface="Calibri"/>
                        </a:rPr>
                        <a:t>2 hours</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Lift</a:t>
            </a:r>
            <a:endParaRPr/>
          </a:p>
        </p:txBody>
      </p:sp>
      <p:sp>
        <p:nvSpPr>
          <p:cNvPr id="175" name="Shape 175"/>
          <p:cNvSpPr txBox="1">
            <a:spLocks noGrp="1"/>
          </p:cNvSpPr>
          <p:nvPr>
            <p:ph type="body" idx="1"/>
          </p:nvPr>
        </p:nvSpPr>
        <p:spPr>
          <a:xfrm>
            <a:off x="471900" y="1273450"/>
            <a:ext cx="3128400" cy="30510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5B5C60"/>
              </a:buClr>
              <a:buSzPts val="1400"/>
              <a:buChar char="●"/>
            </a:pPr>
            <a:r>
              <a:rPr lang="en"/>
              <a:t>Coefficient of Lift</a:t>
            </a:r>
            <a:endParaRPr/>
          </a:p>
          <a:p>
            <a:pPr marL="914400" lvl="1" indent="-317500" rtl="0">
              <a:spcBef>
                <a:spcPts val="0"/>
              </a:spcBef>
              <a:spcAft>
                <a:spcPts val="0"/>
              </a:spcAft>
              <a:buClr>
                <a:srgbClr val="5B5C60"/>
              </a:buClr>
              <a:buSzPts val="1400"/>
              <a:buChar char="○"/>
            </a:pPr>
            <a:r>
              <a:rPr lang="en"/>
              <a:t>XFoil</a:t>
            </a:r>
            <a:endParaRPr/>
          </a:p>
          <a:p>
            <a:pPr marL="914400" lvl="1" indent="-317500" rtl="0">
              <a:spcBef>
                <a:spcPts val="0"/>
              </a:spcBef>
              <a:spcAft>
                <a:spcPts val="0"/>
              </a:spcAft>
              <a:buClr>
                <a:srgbClr val="5B5C60"/>
              </a:buClr>
              <a:buSzPts val="1400"/>
              <a:buChar char="○"/>
            </a:pPr>
            <a:r>
              <a:rPr lang="en"/>
              <a:t>Selig 1223</a:t>
            </a:r>
            <a:endParaRPr/>
          </a:p>
          <a:p>
            <a:pPr marL="914400" lvl="1" indent="-317500" rtl="0">
              <a:spcBef>
                <a:spcPts val="0"/>
              </a:spcBef>
              <a:spcAft>
                <a:spcPts val="0"/>
              </a:spcAft>
              <a:buClr>
                <a:srgbClr val="5B5C60"/>
              </a:buClr>
              <a:buSzPts val="1400"/>
              <a:buChar char="○"/>
            </a:pPr>
            <a:r>
              <a:rPr lang="en"/>
              <a:t>A trimmed approach</a:t>
            </a:r>
            <a:endParaRPr/>
          </a:p>
          <a:p>
            <a:pPr marL="457200" lvl="0" indent="-317500" rtl="0">
              <a:spcBef>
                <a:spcPts val="0"/>
              </a:spcBef>
              <a:spcAft>
                <a:spcPts val="0"/>
              </a:spcAft>
              <a:buClr>
                <a:srgbClr val="5B5C60"/>
              </a:buClr>
              <a:buSzPts val="1400"/>
              <a:buChar char="●"/>
            </a:pPr>
            <a:r>
              <a:rPr lang="en"/>
              <a:t>Wing Area</a:t>
            </a:r>
            <a:endParaRPr/>
          </a:p>
          <a:p>
            <a:pPr marL="914400" lvl="1" indent="-317500" rtl="0">
              <a:spcBef>
                <a:spcPts val="0"/>
              </a:spcBef>
              <a:spcAft>
                <a:spcPts val="0"/>
              </a:spcAft>
              <a:buClr>
                <a:srgbClr val="5B5C60"/>
              </a:buClr>
              <a:buSzPts val="1400"/>
              <a:buChar char="○"/>
            </a:pPr>
            <a:r>
              <a:rPr lang="en"/>
              <a:t>Maximize area</a:t>
            </a:r>
            <a:endParaRPr/>
          </a:p>
          <a:p>
            <a:pPr marL="914400" lvl="1" indent="-317500" rtl="0">
              <a:spcBef>
                <a:spcPts val="0"/>
              </a:spcBef>
              <a:spcAft>
                <a:spcPts val="0"/>
              </a:spcAft>
              <a:buClr>
                <a:srgbClr val="5B5C60"/>
              </a:buClr>
              <a:buSzPts val="1400"/>
              <a:buChar char="○"/>
            </a:pPr>
            <a:r>
              <a:rPr lang="en"/>
              <a:t>Minimie drag</a:t>
            </a:r>
            <a:endParaRPr/>
          </a:p>
          <a:p>
            <a:pPr marL="914400" lvl="1" indent="-317500" rtl="0">
              <a:spcBef>
                <a:spcPts val="0"/>
              </a:spcBef>
              <a:spcAft>
                <a:spcPts val="0"/>
              </a:spcAft>
              <a:buClr>
                <a:srgbClr val="5B5C60"/>
              </a:buClr>
              <a:buSzPts val="1400"/>
              <a:buChar char="○"/>
            </a:pPr>
            <a:r>
              <a:rPr lang="en"/>
              <a:t>Autodesk CFD</a:t>
            </a:r>
            <a:endParaRPr/>
          </a:p>
          <a:p>
            <a:pPr marL="457200" lvl="0" indent="-317500" rtl="0">
              <a:spcBef>
                <a:spcPts val="0"/>
              </a:spcBef>
              <a:spcAft>
                <a:spcPts val="0"/>
              </a:spcAft>
              <a:buClr>
                <a:srgbClr val="5B5C60"/>
              </a:buClr>
              <a:buSzPts val="1400"/>
              <a:buChar char="●"/>
            </a:pPr>
            <a:r>
              <a:rPr lang="en"/>
              <a:t>Velocity</a:t>
            </a:r>
            <a:endParaRPr/>
          </a:p>
          <a:p>
            <a:pPr marL="914400" lvl="1" indent="-317500" rtl="0">
              <a:spcBef>
                <a:spcPts val="0"/>
              </a:spcBef>
              <a:spcAft>
                <a:spcPts val="0"/>
              </a:spcAft>
              <a:buClr>
                <a:srgbClr val="5B5C60"/>
              </a:buClr>
              <a:buSzPts val="1400"/>
              <a:buChar char="○"/>
            </a:pPr>
            <a:r>
              <a:rPr lang="en"/>
              <a:t>Optimization of engine and propeller</a:t>
            </a:r>
            <a:endParaRPr/>
          </a:p>
        </p:txBody>
      </p:sp>
      <p:sp>
        <p:nvSpPr>
          <p:cNvPr id="176" name="Shape 176"/>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14</a:t>
            </a:fld>
            <a:endParaRPr/>
          </a:p>
        </p:txBody>
      </p:sp>
      <p:pic>
        <p:nvPicPr>
          <p:cNvPr id="177" name="Shape 177"/>
          <p:cNvPicPr preferRelativeResize="0"/>
          <p:nvPr/>
        </p:nvPicPr>
        <p:blipFill rotWithShape="1">
          <a:blip r:embed="rId3">
            <a:alphaModFix/>
          </a:blip>
          <a:srcRect/>
          <a:stretch/>
        </p:blipFill>
        <p:spPr>
          <a:xfrm>
            <a:off x="417025" y="-39350"/>
            <a:ext cx="8309950" cy="333553"/>
          </a:xfrm>
          <a:prstGeom prst="rect">
            <a:avLst/>
          </a:prstGeom>
          <a:noFill/>
          <a:ln>
            <a:noFill/>
          </a:ln>
        </p:spPr>
      </p:pic>
      <p:pic>
        <p:nvPicPr>
          <p:cNvPr id="178" name="Shape 178"/>
          <p:cNvPicPr preferRelativeResize="0"/>
          <p:nvPr/>
        </p:nvPicPr>
        <p:blipFill rotWithShape="1">
          <a:blip r:embed="rId4">
            <a:alphaModFix/>
          </a:blip>
          <a:srcRect l="62579" t="14384" r="19779" b="57042"/>
          <a:stretch/>
        </p:blipFill>
        <p:spPr>
          <a:xfrm>
            <a:off x="4145150" y="582225"/>
            <a:ext cx="1915963" cy="2316900"/>
          </a:xfrm>
          <a:prstGeom prst="rect">
            <a:avLst/>
          </a:prstGeom>
          <a:noFill/>
          <a:ln w="9525" cap="flat" cmpd="sng">
            <a:solidFill>
              <a:srgbClr val="FFFFFF"/>
            </a:solidFill>
            <a:prstDash val="solid"/>
            <a:round/>
            <a:headEnd type="none" w="sm" len="sm"/>
            <a:tailEnd type="none" w="sm" len="sm"/>
          </a:ln>
        </p:spPr>
      </p:pic>
      <p:pic>
        <p:nvPicPr>
          <p:cNvPr id="179" name="Shape 179"/>
          <p:cNvPicPr preferRelativeResize="0"/>
          <p:nvPr/>
        </p:nvPicPr>
        <p:blipFill rotWithShape="1">
          <a:blip r:embed="rId5">
            <a:alphaModFix/>
          </a:blip>
          <a:srcRect l="1226" t="13830" r="30635"/>
          <a:stretch/>
        </p:blipFill>
        <p:spPr>
          <a:xfrm>
            <a:off x="6061125" y="582225"/>
            <a:ext cx="3085000" cy="3038800"/>
          </a:xfrm>
          <a:prstGeom prst="rect">
            <a:avLst/>
          </a:prstGeom>
          <a:noFill/>
          <a:ln w="9525" cap="flat" cmpd="sng">
            <a:solidFill>
              <a:srgbClr val="FFFFFF"/>
            </a:solidFill>
            <a:prstDash val="solid"/>
            <a:round/>
            <a:headEnd type="none" w="sm" len="sm"/>
            <a:tailEnd type="none" w="sm" len="sm"/>
          </a:ln>
        </p:spPr>
      </p:pic>
      <p:pic>
        <p:nvPicPr>
          <p:cNvPr id="180" name="Shape 180"/>
          <p:cNvPicPr preferRelativeResize="0"/>
          <p:nvPr/>
        </p:nvPicPr>
        <p:blipFill rotWithShape="1">
          <a:blip r:embed="rId6">
            <a:alphaModFix/>
          </a:blip>
          <a:srcRect t="13978" r="4634"/>
          <a:stretch/>
        </p:blipFill>
        <p:spPr>
          <a:xfrm>
            <a:off x="3530325" y="2899125"/>
            <a:ext cx="4634248" cy="2244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Propulsion</a:t>
            </a:r>
            <a:endParaRPr/>
          </a:p>
        </p:txBody>
      </p:sp>
      <p:sp>
        <p:nvSpPr>
          <p:cNvPr id="186" name="Shape 186"/>
          <p:cNvSpPr txBox="1">
            <a:spLocks noGrp="1"/>
          </p:cNvSpPr>
          <p:nvPr>
            <p:ph type="body" idx="1"/>
          </p:nvPr>
        </p:nvSpPr>
        <p:spPr>
          <a:xfrm>
            <a:off x="471900" y="1273450"/>
            <a:ext cx="3297000" cy="30510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Clr>
                <a:srgbClr val="5B5C60"/>
              </a:buClr>
              <a:buSzPts val="1400"/>
              <a:buChar char="●"/>
            </a:pPr>
            <a:r>
              <a:rPr lang="en"/>
              <a:t>Ruling out electric</a:t>
            </a:r>
            <a:endParaRPr/>
          </a:p>
          <a:p>
            <a:pPr marL="457200" lvl="0" indent="-317500" rtl="0">
              <a:lnSpc>
                <a:spcPct val="150000"/>
              </a:lnSpc>
              <a:spcBef>
                <a:spcPts val="0"/>
              </a:spcBef>
              <a:spcAft>
                <a:spcPts val="0"/>
              </a:spcAft>
              <a:buClr>
                <a:srgbClr val="5B5C60"/>
              </a:buClr>
              <a:buSzPts val="1400"/>
              <a:buChar char="●"/>
            </a:pPr>
            <a:r>
              <a:rPr lang="en"/>
              <a:t>AIE 40S 5BPh Wankel Rotary with 24x7 prop</a:t>
            </a:r>
            <a:endParaRPr/>
          </a:p>
          <a:p>
            <a:pPr marL="914400" lvl="1" indent="-317500" rtl="0">
              <a:lnSpc>
                <a:spcPct val="150000"/>
              </a:lnSpc>
              <a:spcBef>
                <a:spcPts val="0"/>
              </a:spcBef>
              <a:spcAft>
                <a:spcPts val="0"/>
              </a:spcAft>
              <a:buClr>
                <a:srgbClr val="5B5C60"/>
              </a:buClr>
              <a:buSzPts val="1400"/>
              <a:buChar char="○"/>
            </a:pPr>
            <a:r>
              <a:rPr lang="en"/>
              <a:t>0.52 - 0.57 lb/hp/hr</a:t>
            </a:r>
            <a:endParaRPr/>
          </a:p>
          <a:p>
            <a:pPr marL="914400" lvl="1" indent="-317500" rtl="0">
              <a:lnSpc>
                <a:spcPct val="150000"/>
              </a:lnSpc>
              <a:spcBef>
                <a:spcPts val="0"/>
              </a:spcBef>
              <a:spcAft>
                <a:spcPts val="0"/>
              </a:spcAft>
              <a:buClr>
                <a:srgbClr val="5B5C60"/>
              </a:buClr>
              <a:buSzPts val="1400"/>
              <a:buChar char="○"/>
            </a:pPr>
            <a:r>
              <a:rPr lang="en"/>
              <a:t>Standard Ethanol Mixture</a:t>
            </a:r>
            <a:endParaRPr/>
          </a:p>
          <a:p>
            <a:pPr marL="914400" lvl="1" indent="-317500" rtl="0">
              <a:lnSpc>
                <a:spcPct val="150000"/>
              </a:lnSpc>
              <a:spcBef>
                <a:spcPts val="0"/>
              </a:spcBef>
              <a:spcAft>
                <a:spcPts val="0"/>
              </a:spcAft>
              <a:buClr>
                <a:srgbClr val="5B5C60"/>
              </a:buClr>
              <a:buSzPts val="1400"/>
              <a:buChar char="○"/>
            </a:pPr>
            <a:r>
              <a:rPr lang="en"/>
              <a:t>2.87 lb/hr at full throttle</a:t>
            </a:r>
            <a:endParaRPr/>
          </a:p>
          <a:p>
            <a:pPr marL="914400" lvl="1" indent="-317500" rtl="0">
              <a:lnSpc>
                <a:spcPct val="150000"/>
              </a:lnSpc>
              <a:spcBef>
                <a:spcPts val="0"/>
              </a:spcBef>
              <a:spcAft>
                <a:spcPts val="0"/>
              </a:spcAft>
              <a:buClr>
                <a:srgbClr val="5B5C60"/>
              </a:buClr>
              <a:buSzPts val="1400"/>
              <a:buChar char="○"/>
            </a:pPr>
            <a:r>
              <a:rPr lang="en"/>
              <a:t>Full Throttle RPM = 6818</a:t>
            </a:r>
            <a:endParaRPr/>
          </a:p>
          <a:p>
            <a:pPr marL="914400" lvl="1" indent="-317500" rtl="0">
              <a:lnSpc>
                <a:spcPct val="150000"/>
              </a:lnSpc>
              <a:spcBef>
                <a:spcPts val="0"/>
              </a:spcBef>
              <a:spcAft>
                <a:spcPts val="0"/>
              </a:spcAft>
              <a:buClr>
                <a:srgbClr val="5B5C60"/>
              </a:buClr>
              <a:buSzPts val="1400"/>
              <a:buChar char="○"/>
            </a:pPr>
            <a:r>
              <a:rPr lang="en"/>
              <a:t>Max Airspeed - ~45 mph</a:t>
            </a:r>
            <a:endParaRPr/>
          </a:p>
          <a:p>
            <a:pPr marL="457200" lvl="0" indent="-317500" rtl="0">
              <a:lnSpc>
                <a:spcPct val="150000"/>
              </a:lnSpc>
              <a:spcBef>
                <a:spcPts val="0"/>
              </a:spcBef>
              <a:spcAft>
                <a:spcPts val="0"/>
              </a:spcAft>
              <a:buClr>
                <a:srgbClr val="5B5C60"/>
              </a:buClr>
              <a:buSzPts val="1400"/>
              <a:buChar char="●"/>
            </a:pPr>
            <a:r>
              <a:rPr lang="en"/>
              <a:t>GoddolAirport Static Thrust Calculator</a:t>
            </a:r>
            <a:endParaRPr/>
          </a:p>
        </p:txBody>
      </p:sp>
      <p:sp>
        <p:nvSpPr>
          <p:cNvPr id="187" name="Shape 18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15</a:t>
            </a:fld>
            <a:endParaRPr/>
          </a:p>
        </p:txBody>
      </p:sp>
      <p:pic>
        <p:nvPicPr>
          <p:cNvPr id="188" name="Shape 188"/>
          <p:cNvPicPr preferRelativeResize="0"/>
          <p:nvPr/>
        </p:nvPicPr>
        <p:blipFill rotWithShape="1">
          <a:blip r:embed="rId3">
            <a:alphaModFix/>
          </a:blip>
          <a:srcRect/>
          <a:stretch/>
        </p:blipFill>
        <p:spPr>
          <a:xfrm>
            <a:off x="417025" y="-39350"/>
            <a:ext cx="8309950" cy="333553"/>
          </a:xfrm>
          <a:prstGeom prst="rect">
            <a:avLst/>
          </a:prstGeom>
          <a:noFill/>
          <a:ln>
            <a:noFill/>
          </a:ln>
        </p:spPr>
      </p:pic>
      <p:pic>
        <p:nvPicPr>
          <p:cNvPr id="189" name="Shape 189"/>
          <p:cNvPicPr preferRelativeResize="0"/>
          <p:nvPr/>
        </p:nvPicPr>
        <p:blipFill>
          <a:blip r:embed="rId4">
            <a:alphaModFix/>
          </a:blip>
          <a:stretch>
            <a:fillRect/>
          </a:stretch>
        </p:blipFill>
        <p:spPr>
          <a:xfrm>
            <a:off x="5426300" y="386050"/>
            <a:ext cx="3717700" cy="2195074"/>
          </a:xfrm>
          <a:prstGeom prst="rect">
            <a:avLst/>
          </a:prstGeom>
          <a:noFill/>
          <a:ln>
            <a:noFill/>
          </a:ln>
        </p:spPr>
      </p:pic>
      <p:pic>
        <p:nvPicPr>
          <p:cNvPr id="190" name="Shape 190"/>
          <p:cNvPicPr preferRelativeResize="0"/>
          <p:nvPr/>
        </p:nvPicPr>
        <p:blipFill rotWithShape="1">
          <a:blip r:embed="rId5">
            <a:alphaModFix/>
          </a:blip>
          <a:srcRect l="49091" t="15885" r="2566" b="28453"/>
          <a:stretch/>
        </p:blipFill>
        <p:spPr>
          <a:xfrm>
            <a:off x="6009800" y="2444675"/>
            <a:ext cx="3134200" cy="1096975"/>
          </a:xfrm>
          <a:prstGeom prst="rect">
            <a:avLst/>
          </a:prstGeom>
          <a:noFill/>
          <a:ln w="9525" cap="flat" cmpd="sng">
            <a:solidFill>
              <a:srgbClr val="999999"/>
            </a:solidFill>
            <a:prstDash val="solid"/>
            <a:round/>
            <a:headEnd type="none" w="sm" len="sm"/>
            <a:tailEnd type="none" w="sm" len="sm"/>
          </a:ln>
        </p:spPr>
      </p:pic>
      <p:pic>
        <p:nvPicPr>
          <p:cNvPr id="191" name="Shape 191"/>
          <p:cNvPicPr preferRelativeResize="0"/>
          <p:nvPr/>
        </p:nvPicPr>
        <p:blipFill>
          <a:blip r:embed="rId6">
            <a:alphaModFix/>
          </a:blip>
          <a:stretch>
            <a:fillRect/>
          </a:stretch>
        </p:blipFill>
        <p:spPr>
          <a:xfrm>
            <a:off x="3416275" y="2303600"/>
            <a:ext cx="2593525" cy="2839901"/>
          </a:xfrm>
          <a:prstGeom prst="rect">
            <a:avLst/>
          </a:prstGeom>
          <a:noFill/>
          <a:ln w="9525" cap="flat" cmpd="sng">
            <a:solidFill>
              <a:srgbClr val="999999"/>
            </a:solidFill>
            <a:prstDash val="solid"/>
            <a:round/>
            <a:headEnd type="none" w="sm" len="sm"/>
            <a:tailEnd type="none" w="sm" len="sm"/>
          </a:ln>
        </p:spPr>
      </p:pic>
      <p:pic>
        <p:nvPicPr>
          <p:cNvPr id="192" name="Shape 192"/>
          <p:cNvPicPr preferRelativeResize="0"/>
          <p:nvPr/>
        </p:nvPicPr>
        <p:blipFill>
          <a:blip r:embed="rId7">
            <a:alphaModFix/>
          </a:blip>
          <a:stretch>
            <a:fillRect/>
          </a:stretch>
        </p:blipFill>
        <p:spPr>
          <a:xfrm>
            <a:off x="6265500" y="3794575"/>
            <a:ext cx="2461475" cy="5131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Application Mission</a:t>
            </a:r>
            <a:endParaRPr/>
          </a:p>
        </p:txBody>
      </p:sp>
      <p:sp>
        <p:nvSpPr>
          <p:cNvPr id="198" name="Shape 198"/>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16</a:t>
            </a:fld>
            <a:endParaRPr/>
          </a:p>
        </p:txBody>
      </p:sp>
      <p:sp>
        <p:nvSpPr>
          <p:cNvPr id="199" name="Shape 199"/>
          <p:cNvSpPr txBox="1">
            <a:spLocks noGrp="1"/>
          </p:cNvSpPr>
          <p:nvPr>
            <p:ph type="body" idx="1"/>
          </p:nvPr>
        </p:nvSpPr>
        <p:spPr>
          <a:xfrm>
            <a:off x="471825" y="1281275"/>
            <a:ext cx="3999900" cy="2710200"/>
          </a:xfrm>
          <a:prstGeom prst="rect">
            <a:avLst/>
          </a:prstGeom>
        </p:spPr>
        <p:txBody>
          <a:bodyPr spcFirstLastPara="1" wrap="square" lIns="91425" tIns="91425" rIns="91425" bIns="91425" anchor="t" anchorCtr="0">
            <a:noAutofit/>
          </a:bodyPr>
          <a:lstStyle/>
          <a:p>
            <a:pPr marL="457200" lvl="0" indent="-304800" rtl="0">
              <a:lnSpc>
                <a:spcPct val="150000"/>
              </a:lnSpc>
              <a:spcBef>
                <a:spcPts val="0"/>
              </a:spcBef>
              <a:spcAft>
                <a:spcPts val="0"/>
              </a:spcAft>
              <a:buClr>
                <a:srgbClr val="5B5C60"/>
              </a:buClr>
              <a:buSzPts val="1200"/>
              <a:buChar char="●"/>
            </a:pPr>
            <a:r>
              <a:rPr lang="en" sz="1200">
                <a:solidFill>
                  <a:srgbClr val="5B5C60"/>
                </a:solidFill>
              </a:rPr>
              <a:t>Application plan varies based on distribution of pests</a:t>
            </a:r>
            <a:endParaRPr sz="1200">
              <a:solidFill>
                <a:srgbClr val="5B5C60"/>
              </a:solidFill>
            </a:endParaRPr>
          </a:p>
          <a:p>
            <a:pPr marL="914400" lvl="0" indent="-304800" rtl="0">
              <a:lnSpc>
                <a:spcPct val="115000"/>
              </a:lnSpc>
              <a:spcBef>
                <a:spcPts val="0"/>
              </a:spcBef>
              <a:spcAft>
                <a:spcPts val="0"/>
              </a:spcAft>
              <a:buClr>
                <a:srgbClr val="5B5C60"/>
              </a:buClr>
              <a:buSzPts val="1200"/>
              <a:buChar char="●"/>
            </a:pPr>
            <a:r>
              <a:rPr lang="en" sz="1200">
                <a:solidFill>
                  <a:srgbClr val="5B5C60"/>
                </a:solidFill>
              </a:rPr>
              <a:t>(ArduPilot) software accounts for:</a:t>
            </a:r>
            <a:endParaRPr sz="1200">
              <a:solidFill>
                <a:srgbClr val="5B5C60"/>
              </a:solidFill>
            </a:endParaRPr>
          </a:p>
          <a:p>
            <a:pPr marL="1371600" lvl="1" indent="-304800" rtl="0">
              <a:lnSpc>
                <a:spcPct val="115000"/>
              </a:lnSpc>
              <a:spcBef>
                <a:spcPts val="0"/>
              </a:spcBef>
              <a:spcAft>
                <a:spcPts val="0"/>
              </a:spcAft>
              <a:buClr>
                <a:srgbClr val="5B5C60"/>
              </a:buClr>
              <a:buSzPts val="1200"/>
              <a:buChar char="○"/>
            </a:pPr>
            <a:r>
              <a:rPr lang="en" sz="1200">
                <a:solidFill>
                  <a:srgbClr val="5B5C60"/>
                </a:solidFill>
              </a:rPr>
              <a:t>630 feet required for full-payload liftoff</a:t>
            </a:r>
            <a:endParaRPr sz="1200">
              <a:solidFill>
                <a:srgbClr val="5B5C60"/>
              </a:solidFill>
            </a:endParaRPr>
          </a:p>
          <a:p>
            <a:pPr marL="1371600" lvl="1" indent="-304800" rtl="0">
              <a:lnSpc>
                <a:spcPct val="115000"/>
              </a:lnSpc>
              <a:spcBef>
                <a:spcPts val="0"/>
              </a:spcBef>
              <a:spcAft>
                <a:spcPts val="0"/>
              </a:spcAft>
              <a:buClr>
                <a:srgbClr val="5B5C60"/>
              </a:buClr>
              <a:buSzPts val="1200"/>
              <a:buChar char="○"/>
            </a:pPr>
            <a:r>
              <a:rPr lang="en" sz="1200">
                <a:solidFill>
                  <a:srgbClr val="5B5C60"/>
                </a:solidFill>
              </a:rPr>
              <a:t>High stall speed of the loaded vehicle</a:t>
            </a:r>
            <a:endParaRPr sz="1200">
              <a:solidFill>
                <a:srgbClr val="5B5C60"/>
              </a:solidFill>
            </a:endParaRPr>
          </a:p>
          <a:p>
            <a:pPr marL="1828800" lvl="2" indent="-304800" rtl="0">
              <a:lnSpc>
                <a:spcPct val="115000"/>
              </a:lnSpc>
              <a:spcBef>
                <a:spcPts val="0"/>
              </a:spcBef>
              <a:spcAft>
                <a:spcPts val="0"/>
              </a:spcAft>
              <a:buClr>
                <a:srgbClr val="5B5C60"/>
              </a:buClr>
              <a:buSzPts val="1200"/>
              <a:buChar char="■"/>
            </a:pPr>
            <a:r>
              <a:rPr lang="en" sz="1200">
                <a:solidFill>
                  <a:srgbClr val="5B5C60"/>
                </a:solidFill>
              </a:rPr>
              <a:t>Flight Progression = maneuverability increase</a:t>
            </a:r>
            <a:endParaRPr sz="1200">
              <a:solidFill>
                <a:srgbClr val="5B5C60"/>
              </a:solidFill>
            </a:endParaRPr>
          </a:p>
          <a:p>
            <a:pPr marL="1828800" lvl="2" indent="-304800" rtl="0">
              <a:lnSpc>
                <a:spcPct val="115000"/>
              </a:lnSpc>
              <a:spcBef>
                <a:spcPts val="0"/>
              </a:spcBef>
              <a:spcAft>
                <a:spcPts val="0"/>
              </a:spcAft>
              <a:buClr>
                <a:srgbClr val="5B5C60"/>
              </a:buClr>
              <a:buSzPts val="1200"/>
              <a:buChar char="■"/>
            </a:pPr>
            <a:r>
              <a:rPr lang="en" sz="1200">
                <a:solidFill>
                  <a:srgbClr val="5B5C60"/>
                </a:solidFill>
              </a:rPr>
              <a:t>Evasion of no fly zones</a:t>
            </a:r>
            <a:endParaRPr sz="1200">
              <a:solidFill>
                <a:srgbClr val="5B5C60"/>
              </a:solidFill>
            </a:endParaRPr>
          </a:p>
          <a:p>
            <a:pPr marL="914400" lvl="0" indent="-304800" rtl="0">
              <a:lnSpc>
                <a:spcPct val="115000"/>
              </a:lnSpc>
              <a:spcBef>
                <a:spcPts val="0"/>
              </a:spcBef>
              <a:spcAft>
                <a:spcPts val="0"/>
              </a:spcAft>
              <a:buClr>
                <a:srgbClr val="5B5C60"/>
              </a:buClr>
              <a:buSzPts val="1200"/>
              <a:buChar char="●"/>
            </a:pPr>
            <a:r>
              <a:rPr lang="en" sz="1200">
                <a:solidFill>
                  <a:srgbClr val="5B5C60"/>
                </a:solidFill>
              </a:rPr>
              <a:t>Software maintains:</a:t>
            </a:r>
            <a:endParaRPr sz="1200">
              <a:solidFill>
                <a:srgbClr val="5B5C60"/>
              </a:solidFill>
            </a:endParaRPr>
          </a:p>
          <a:p>
            <a:pPr marL="1371600" lvl="1" indent="-304800" rtl="0">
              <a:lnSpc>
                <a:spcPct val="115000"/>
              </a:lnSpc>
              <a:spcBef>
                <a:spcPts val="0"/>
              </a:spcBef>
              <a:spcAft>
                <a:spcPts val="0"/>
              </a:spcAft>
              <a:buClr>
                <a:srgbClr val="5B5C60"/>
              </a:buClr>
              <a:buSzPts val="1200"/>
              <a:buChar char="○"/>
            </a:pPr>
            <a:r>
              <a:rPr lang="en" sz="1200">
                <a:solidFill>
                  <a:srgbClr val="5B5C60"/>
                </a:solidFill>
              </a:rPr>
              <a:t>Altitude of 25 ft. above crops</a:t>
            </a:r>
            <a:endParaRPr sz="1200">
              <a:solidFill>
                <a:srgbClr val="5B5C60"/>
              </a:solidFill>
            </a:endParaRPr>
          </a:p>
          <a:p>
            <a:pPr marL="1371600" lvl="1" indent="-304800" rtl="0">
              <a:lnSpc>
                <a:spcPct val="115000"/>
              </a:lnSpc>
              <a:spcBef>
                <a:spcPts val="0"/>
              </a:spcBef>
              <a:spcAft>
                <a:spcPts val="0"/>
              </a:spcAft>
              <a:buClr>
                <a:srgbClr val="5B5C60"/>
              </a:buClr>
              <a:buSzPts val="1200"/>
              <a:buChar char="○"/>
            </a:pPr>
            <a:r>
              <a:rPr lang="en" sz="1200">
                <a:solidFill>
                  <a:srgbClr val="5B5C60"/>
                </a:solidFill>
              </a:rPr>
              <a:t>87 ft. application span</a:t>
            </a:r>
            <a:endParaRPr sz="1200">
              <a:solidFill>
                <a:srgbClr val="5B5C60"/>
              </a:solidFill>
            </a:endParaRPr>
          </a:p>
          <a:p>
            <a:pPr marL="1371600" lvl="1" indent="-304800" rtl="0">
              <a:lnSpc>
                <a:spcPct val="115000"/>
              </a:lnSpc>
              <a:spcBef>
                <a:spcPts val="0"/>
              </a:spcBef>
              <a:spcAft>
                <a:spcPts val="0"/>
              </a:spcAft>
              <a:buClr>
                <a:srgbClr val="5B5C60"/>
              </a:buClr>
              <a:buSzPts val="1200"/>
              <a:buChar char="○"/>
            </a:pPr>
            <a:r>
              <a:rPr lang="en" sz="1200">
                <a:solidFill>
                  <a:srgbClr val="5B5C60"/>
                </a:solidFill>
              </a:rPr>
              <a:t>Droplet size that supports 0.35 gallons per acre</a:t>
            </a:r>
            <a:endParaRPr sz="1200">
              <a:solidFill>
                <a:srgbClr val="5B5C60"/>
              </a:solidFill>
            </a:endParaRPr>
          </a:p>
        </p:txBody>
      </p:sp>
      <p:sp>
        <p:nvSpPr>
          <p:cNvPr id="200" name="Shape 200"/>
          <p:cNvSpPr txBox="1">
            <a:spLocks noGrp="1"/>
          </p:cNvSpPr>
          <p:nvPr>
            <p:ph type="body" idx="4294967295"/>
          </p:nvPr>
        </p:nvSpPr>
        <p:spPr>
          <a:xfrm>
            <a:off x="4694175" y="1281275"/>
            <a:ext cx="3999900" cy="2710200"/>
          </a:xfrm>
          <a:prstGeom prst="rect">
            <a:avLst/>
          </a:prstGeom>
        </p:spPr>
        <p:txBody>
          <a:bodyPr spcFirstLastPara="1" wrap="square" lIns="91425" tIns="91425" rIns="91425" bIns="91425" anchor="t" anchorCtr="0">
            <a:noAutofit/>
          </a:bodyPr>
          <a:lstStyle/>
          <a:p>
            <a:pPr marL="457200" lvl="0" indent="-304800" rtl="0">
              <a:lnSpc>
                <a:spcPct val="125000"/>
              </a:lnSpc>
              <a:spcBef>
                <a:spcPts val="0"/>
              </a:spcBef>
              <a:spcAft>
                <a:spcPts val="0"/>
              </a:spcAft>
              <a:buClr>
                <a:srgbClr val="5B5C60"/>
              </a:buClr>
              <a:buSzPts val="1200"/>
              <a:buChar char="●"/>
            </a:pPr>
            <a:r>
              <a:rPr lang="en" sz="1200">
                <a:solidFill>
                  <a:srgbClr val="5B5C60"/>
                </a:solidFill>
              </a:rPr>
              <a:t>Calculated Statistics</a:t>
            </a:r>
            <a:endParaRPr sz="1200">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Spraying Speed: </a:t>
            </a:r>
            <a:r>
              <a:rPr lang="en" sz="1200" b="1" i="1">
                <a:solidFill>
                  <a:srgbClr val="5B5C60"/>
                </a:solidFill>
              </a:rPr>
              <a:t>18.1 m/s</a:t>
            </a:r>
            <a:endParaRPr sz="1200" b="1" i="1">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Swath Width at 25 feet: </a:t>
            </a:r>
            <a:r>
              <a:rPr lang="en" sz="1200" b="1" i="1">
                <a:solidFill>
                  <a:srgbClr val="5B5C60"/>
                </a:solidFill>
              </a:rPr>
              <a:t>87 feet</a:t>
            </a:r>
            <a:endParaRPr sz="1200" b="1" i="1">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Flow Rate:</a:t>
            </a:r>
            <a:r>
              <a:rPr lang="en" sz="1200" b="1">
                <a:solidFill>
                  <a:srgbClr val="5B5C60"/>
                </a:solidFill>
              </a:rPr>
              <a:t> </a:t>
            </a:r>
            <a:r>
              <a:rPr lang="en" sz="1200" b="1" i="1">
                <a:solidFill>
                  <a:srgbClr val="5B5C60"/>
                </a:solidFill>
              </a:rPr>
              <a:t>2.49 Gallons/min</a:t>
            </a:r>
            <a:endParaRPr sz="1200" b="1" i="1">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Time Spraying per 1x1 mi field:</a:t>
            </a:r>
            <a:r>
              <a:rPr lang="en" sz="1200" b="1">
                <a:solidFill>
                  <a:srgbClr val="5B5C60"/>
                </a:solidFill>
              </a:rPr>
              <a:t> </a:t>
            </a:r>
            <a:r>
              <a:rPr lang="en" sz="1200" b="1" i="1">
                <a:solidFill>
                  <a:srgbClr val="5B5C60"/>
                </a:solidFill>
              </a:rPr>
              <a:t>8.98 minutes</a:t>
            </a:r>
            <a:endParaRPr sz="1200" b="1" i="1">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Time Spraying Total: </a:t>
            </a:r>
            <a:r>
              <a:rPr lang="en" sz="1200" b="1" i="1">
                <a:solidFill>
                  <a:srgbClr val="5B5C60"/>
                </a:solidFill>
              </a:rPr>
              <a:t>35.92 minutes</a:t>
            </a:r>
            <a:endParaRPr sz="1200">
              <a:solidFill>
                <a:srgbClr val="5B5C60"/>
              </a:solidFill>
            </a:endParaRPr>
          </a:p>
          <a:p>
            <a:pPr marL="457200" lvl="0" indent="-304800" rtl="0">
              <a:lnSpc>
                <a:spcPct val="125000"/>
              </a:lnSpc>
              <a:spcBef>
                <a:spcPts val="0"/>
              </a:spcBef>
              <a:spcAft>
                <a:spcPts val="0"/>
              </a:spcAft>
              <a:buClr>
                <a:srgbClr val="5B5C60"/>
              </a:buClr>
              <a:buSzPts val="1200"/>
              <a:buChar char="●"/>
            </a:pPr>
            <a:r>
              <a:rPr lang="en" sz="1200">
                <a:solidFill>
                  <a:srgbClr val="5B5C60"/>
                </a:solidFill>
              </a:rPr>
              <a:t>Spray Tank Considerations</a:t>
            </a:r>
            <a:endParaRPr sz="1200">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5 spray tanks (4 external, 1 internal)</a:t>
            </a:r>
            <a:endParaRPr sz="1200">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Complements streamlined model of the system</a:t>
            </a:r>
            <a:endParaRPr sz="1200">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Provides largest amount of payload storage</a:t>
            </a:r>
            <a:endParaRPr sz="1200">
              <a:solidFill>
                <a:srgbClr val="5B5C60"/>
              </a:solidFill>
            </a:endParaRPr>
          </a:p>
          <a:p>
            <a:pPr marL="457200" lvl="0" indent="-304800" rtl="0">
              <a:lnSpc>
                <a:spcPct val="125000"/>
              </a:lnSpc>
              <a:spcBef>
                <a:spcPts val="0"/>
              </a:spcBef>
              <a:spcAft>
                <a:spcPts val="0"/>
              </a:spcAft>
              <a:buClr>
                <a:srgbClr val="5B5C60"/>
              </a:buClr>
              <a:buSzPts val="1200"/>
              <a:buChar char="●"/>
            </a:pPr>
            <a:r>
              <a:rPr lang="en" sz="1200">
                <a:solidFill>
                  <a:srgbClr val="5B5C60"/>
                </a:solidFill>
              </a:rPr>
              <a:t>Cost and Time</a:t>
            </a:r>
            <a:endParaRPr sz="1200">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Application time: </a:t>
            </a:r>
            <a:r>
              <a:rPr lang="en" sz="1200" b="1" i="1">
                <a:solidFill>
                  <a:srgbClr val="5B5C60"/>
                </a:solidFill>
              </a:rPr>
              <a:t>2 hours</a:t>
            </a:r>
            <a:endParaRPr sz="1200">
              <a:solidFill>
                <a:srgbClr val="5B5C60"/>
              </a:solidFill>
            </a:endParaRPr>
          </a:p>
          <a:p>
            <a:pPr marL="914400" lvl="1" indent="-304800" rtl="0">
              <a:lnSpc>
                <a:spcPct val="125000"/>
              </a:lnSpc>
              <a:spcBef>
                <a:spcPts val="0"/>
              </a:spcBef>
              <a:spcAft>
                <a:spcPts val="0"/>
              </a:spcAft>
              <a:buClr>
                <a:srgbClr val="5B5C60"/>
              </a:buClr>
              <a:buSzPts val="1200"/>
              <a:buChar char="○"/>
            </a:pPr>
            <a:r>
              <a:rPr lang="en" sz="1200">
                <a:solidFill>
                  <a:srgbClr val="5B5C60"/>
                </a:solidFill>
              </a:rPr>
              <a:t>Operational cost of mission: </a:t>
            </a:r>
            <a:r>
              <a:rPr lang="en" sz="1200" b="1" i="1">
                <a:solidFill>
                  <a:srgbClr val="5B5C60"/>
                </a:solidFill>
              </a:rPr>
              <a:t>$4,242</a:t>
            </a:r>
            <a:endParaRPr sz="1200">
              <a:solidFill>
                <a:srgbClr val="5B5C60"/>
              </a:solidFill>
            </a:endParaRPr>
          </a:p>
        </p:txBody>
      </p:sp>
      <p:pic>
        <p:nvPicPr>
          <p:cNvPr id="201" name="Shape 201"/>
          <p:cNvPicPr preferRelativeResize="0"/>
          <p:nvPr/>
        </p:nvPicPr>
        <p:blipFill rotWithShape="1">
          <a:blip r:embed="rId3">
            <a:alphaModFix/>
          </a:blip>
          <a:srcRect/>
          <a:stretch/>
        </p:blipFill>
        <p:spPr>
          <a:xfrm>
            <a:off x="417025" y="-39350"/>
            <a:ext cx="8309950" cy="3335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Structural Analysis</a:t>
            </a:r>
            <a:endParaRPr/>
          </a:p>
        </p:txBody>
      </p:sp>
      <p:sp>
        <p:nvSpPr>
          <p:cNvPr id="207" name="Shape 20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17</a:t>
            </a:fld>
            <a:endParaRPr/>
          </a:p>
        </p:txBody>
      </p:sp>
      <p:pic>
        <p:nvPicPr>
          <p:cNvPr id="208" name="Shape 208"/>
          <p:cNvPicPr preferRelativeResize="0"/>
          <p:nvPr/>
        </p:nvPicPr>
        <p:blipFill rotWithShape="1">
          <a:blip r:embed="rId3">
            <a:alphaModFix/>
          </a:blip>
          <a:srcRect/>
          <a:stretch/>
        </p:blipFill>
        <p:spPr>
          <a:xfrm>
            <a:off x="417025" y="-39350"/>
            <a:ext cx="8309950" cy="333553"/>
          </a:xfrm>
          <a:prstGeom prst="rect">
            <a:avLst/>
          </a:prstGeom>
          <a:noFill/>
          <a:ln>
            <a:noFill/>
          </a:ln>
        </p:spPr>
      </p:pic>
      <p:pic>
        <p:nvPicPr>
          <p:cNvPr id="209" name="Shape 209"/>
          <p:cNvPicPr preferRelativeResize="0"/>
          <p:nvPr/>
        </p:nvPicPr>
        <p:blipFill>
          <a:blip r:embed="rId4">
            <a:alphaModFix/>
          </a:blip>
          <a:stretch>
            <a:fillRect/>
          </a:stretch>
        </p:blipFill>
        <p:spPr>
          <a:xfrm>
            <a:off x="3886400" y="2531225"/>
            <a:ext cx="4431101" cy="2612274"/>
          </a:xfrm>
          <a:prstGeom prst="rect">
            <a:avLst/>
          </a:prstGeom>
          <a:noFill/>
          <a:ln>
            <a:noFill/>
          </a:ln>
        </p:spPr>
      </p:pic>
      <p:pic>
        <p:nvPicPr>
          <p:cNvPr id="210" name="Shape 210"/>
          <p:cNvPicPr preferRelativeResize="0"/>
          <p:nvPr/>
        </p:nvPicPr>
        <p:blipFill>
          <a:blip r:embed="rId5">
            <a:alphaModFix/>
          </a:blip>
          <a:stretch>
            <a:fillRect/>
          </a:stretch>
        </p:blipFill>
        <p:spPr>
          <a:xfrm>
            <a:off x="150600" y="985700"/>
            <a:ext cx="3886224" cy="3425676"/>
          </a:xfrm>
          <a:prstGeom prst="rect">
            <a:avLst/>
          </a:prstGeom>
          <a:noFill/>
          <a:ln>
            <a:noFill/>
          </a:ln>
        </p:spPr>
      </p:pic>
      <p:pic>
        <p:nvPicPr>
          <p:cNvPr id="211" name="Shape 211"/>
          <p:cNvPicPr preferRelativeResize="0"/>
          <p:nvPr/>
        </p:nvPicPr>
        <p:blipFill>
          <a:blip r:embed="rId6">
            <a:alphaModFix/>
          </a:blip>
          <a:stretch>
            <a:fillRect/>
          </a:stretch>
        </p:blipFill>
        <p:spPr>
          <a:xfrm>
            <a:off x="5746750" y="281525"/>
            <a:ext cx="2752199" cy="3511426"/>
          </a:xfrm>
          <a:prstGeom prst="rect">
            <a:avLst/>
          </a:prstGeom>
          <a:noFill/>
          <a:ln>
            <a:noFill/>
          </a:ln>
        </p:spPr>
      </p:pic>
      <p:sp>
        <p:nvSpPr>
          <p:cNvPr id="212" name="Shape 212"/>
          <p:cNvSpPr txBox="1"/>
          <p:nvPr/>
        </p:nvSpPr>
        <p:spPr>
          <a:xfrm>
            <a:off x="374600" y="3594375"/>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a:solidFill>
                  <a:srgbClr val="5B5C60"/>
                </a:solidFill>
                <a:latin typeface="Calibri"/>
                <a:ea typeface="Calibri"/>
                <a:cs typeface="Calibri"/>
                <a:sym typeface="Calibri"/>
              </a:rPr>
              <a:t>Wings (2.02 Min)</a:t>
            </a:r>
            <a:endParaRPr i="1">
              <a:solidFill>
                <a:srgbClr val="5B5C60"/>
              </a:solidFill>
              <a:latin typeface="Calibri"/>
              <a:ea typeface="Calibri"/>
              <a:cs typeface="Calibri"/>
              <a:sym typeface="Calibri"/>
            </a:endParaRPr>
          </a:p>
        </p:txBody>
      </p:sp>
      <p:sp>
        <p:nvSpPr>
          <p:cNvPr id="213" name="Shape 213"/>
          <p:cNvSpPr txBox="1"/>
          <p:nvPr/>
        </p:nvSpPr>
        <p:spPr>
          <a:xfrm>
            <a:off x="5975488" y="4699600"/>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a:solidFill>
                  <a:srgbClr val="5B5C60"/>
                </a:solidFill>
                <a:latin typeface="Calibri"/>
                <a:ea typeface="Calibri"/>
                <a:cs typeface="Calibri"/>
                <a:sym typeface="Calibri"/>
              </a:rPr>
              <a:t>Tail Boom (5.83 Min)</a:t>
            </a:r>
            <a:endParaRPr i="1">
              <a:solidFill>
                <a:srgbClr val="5B5C60"/>
              </a:solidFill>
              <a:latin typeface="Calibri"/>
              <a:ea typeface="Calibri"/>
              <a:cs typeface="Calibri"/>
              <a:sym typeface="Calibri"/>
            </a:endParaRPr>
          </a:p>
        </p:txBody>
      </p:sp>
      <p:sp>
        <p:nvSpPr>
          <p:cNvPr id="214" name="Shape 214"/>
          <p:cNvSpPr txBox="1"/>
          <p:nvPr/>
        </p:nvSpPr>
        <p:spPr>
          <a:xfrm>
            <a:off x="6849288" y="1870425"/>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a:solidFill>
                  <a:srgbClr val="5B5C60"/>
                </a:solidFill>
                <a:latin typeface="Calibri"/>
                <a:ea typeface="Calibri"/>
                <a:cs typeface="Calibri"/>
                <a:sym typeface="Calibri"/>
              </a:rPr>
              <a:t>Stabilizer (&gt;15 Min)</a:t>
            </a:r>
            <a:endParaRPr i="1">
              <a:solidFill>
                <a:srgbClr val="5B5C6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8"/>
        <p:cNvGrpSpPr/>
        <p:nvPr/>
      </p:nvGrpSpPr>
      <p:grpSpPr>
        <a:xfrm>
          <a:off x="0" y="0"/>
          <a:ext cx="0" cy="0"/>
          <a:chOff x="0" y="0"/>
          <a:chExt cx="0" cy="0"/>
        </a:xfrm>
      </p:grpSpPr>
      <p:sp>
        <p:nvSpPr>
          <p:cNvPr id="219" name="Shape 219"/>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18</a:t>
            </a:fld>
            <a:endParaRPr/>
          </a:p>
        </p:txBody>
      </p:sp>
      <p:pic>
        <p:nvPicPr>
          <p:cNvPr id="220" name="Shape 220"/>
          <p:cNvPicPr preferRelativeResize="0"/>
          <p:nvPr/>
        </p:nvPicPr>
        <p:blipFill rotWithShape="1">
          <a:blip r:embed="rId3">
            <a:alphaModFix/>
          </a:blip>
          <a:srcRect l="1162" r="1162"/>
          <a:stretch/>
        </p:blipFill>
        <p:spPr>
          <a:xfrm>
            <a:off x="766300" y="0"/>
            <a:ext cx="7611391"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Problem Overview</a:t>
            </a:r>
            <a:endParaRPr/>
          </a:p>
        </p:txBody>
      </p:sp>
      <p:sp>
        <p:nvSpPr>
          <p:cNvPr id="226" name="Shape 226"/>
          <p:cNvSpPr txBox="1">
            <a:spLocks noGrp="1"/>
          </p:cNvSpPr>
          <p:nvPr>
            <p:ph type="body" idx="1"/>
          </p:nvPr>
        </p:nvSpPr>
        <p:spPr>
          <a:xfrm>
            <a:off x="471900" y="1273450"/>
            <a:ext cx="4950300" cy="30510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Clr>
                <a:srgbClr val="5B5C60"/>
              </a:buClr>
              <a:buSzPts val="1400"/>
              <a:buChar char="●"/>
            </a:pPr>
            <a:r>
              <a:rPr lang="en" dirty="0"/>
              <a:t>Field</a:t>
            </a:r>
            <a:endParaRPr dirty="0"/>
          </a:p>
          <a:p>
            <a:pPr marL="914400" lvl="1" indent="-317500" rtl="0">
              <a:lnSpc>
                <a:spcPct val="150000"/>
              </a:lnSpc>
              <a:spcBef>
                <a:spcPts val="0"/>
              </a:spcBef>
              <a:spcAft>
                <a:spcPts val="0"/>
              </a:spcAft>
              <a:buClr>
                <a:srgbClr val="5B5C60"/>
              </a:buClr>
              <a:buSzPts val="1400"/>
              <a:buChar char="○"/>
            </a:pPr>
            <a:r>
              <a:rPr lang="en" dirty="0"/>
              <a:t>Four 640-acre fields</a:t>
            </a:r>
            <a:endParaRPr dirty="0"/>
          </a:p>
          <a:p>
            <a:pPr marL="914400" lvl="1" indent="-317500" rtl="0">
              <a:lnSpc>
                <a:spcPct val="150000"/>
              </a:lnSpc>
              <a:spcBef>
                <a:spcPts val="0"/>
              </a:spcBef>
              <a:spcAft>
                <a:spcPts val="0"/>
              </a:spcAft>
              <a:buClr>
                <a:srgbClr val="5B5C60"/>
              </a:buClr>
              <a:buSzPts val="1400"/>
              <a:buChar char="○"/>
            </a:pPr>
            <a:r>
              <a:rPr lang="en" dirty="0"/>
              <a:t>2560 total acres</a:t>
            </a:r>
            <a:endParaRPr dirty="0"/>
          </a:p>
          <a:p>
            <a:pPr marL="457200" lvl="0" indent="-317500" rtl="0">
              <a:lnSpc>
                <a:spcPct val="150000"/>
              </a:lnSpc>
              <a:spcBef>
                <a:spcPts val="0"/>
              </a:spcBef>
              <a:spcAft>
                <a:spcPts val="0"/>
              </a:spcAft>
              <a:buClr>
                <a:srgbClr val="5B5C60"/>
              </a:buClr>
              <a:buSzPts val="1400"/>
              <a:buChar char="●"/>
            </a:pPr>
            <a:r>
              <a:rPr lang="en" dirty="0"/>
              <a:t>Billbug Infestation</a:t>
            </a:r>
            <a:endParaRPr dirty="0"/>
          </a:p>
          <a:p>
            <a:pPr marL="914400" lvl="1" indent="-317500" rtl="0">
              <a:lnSpc>
                <a:spcPct val="150000"/>
              </a:lnSpc>
              <a:spcBef>
                <a:spcPts val="0"/>
              </a:spcBef>
              <a:spcAft>
                <a:spcPts val="0"/>
              </a:spcAft>
              <a:buClr>
                <a:srgbClr val="5B5C60"/>
              </a:buClr>
              <a:buSzPts val="1400"/>
              <a:buChar char="○"/>
            </a:pPr>
            <a:r>
              <a:rPr lang="en" dirty="0"/>
              <a:t>Marked by small holes in plant stem</a:t>
            </a:r>
            <a:endParaRPr dirty="0"/>
          </a:p>
          <a:p>
            <a:pPr marL="914400" lvl="1" indent="-317500" rtl="0">
              <a:lnSpc>
                <a:spcPct val="150000"/>
              </a:lnSpc>
              <a:spcBef>
                <a:spcPts val="0"/>
              </a:spcBef>
              <a:spcAft>
                <a:spcPts val="0"/>
              </a:spcAft>
              <a:buClr>
                <a:srgbClr val="5B5C60"/>
              </a:buClr>
              <a:buSzPts val="1400"/>
              <a:buChar char="○"/>
            </a:pPr>
            <a:r>
              <a:rPr lang="en" dirty="0"/>
              <a:t>Damages health of plant</a:t>
            </a:r>
            <a:endParaRPr dirty="0"/>
          </a:p>
          <a:p>
            <a:pPr marL="914400" lvl="1" indent="-317500" rtl="0">
              <a:lnSpc>
                <a:spcPct val="150000"/>
              </a:lnSpc>
              <a:spcBef>
                <a:spcPts val="0"/>
              </a:spcBef>
              <a:spcAft>
                <a:spcPts val="0"/>
              </a:spcAft>
              <a:buClr>
                <a:srgbClr val="5B5C60"/>
              </a:buClr>
              <a:buSzPts val="1400"/>
              <a:buChar char="○"/>
            </a:pPr>
            <a:r>
              <a:rPr lang="en" dirty="0"/>
              <a:t>Stunts growth</a:t>
            </a:r>
            <a:endParaRPr dirty="0"/>
          </a:p>
          <a:p>
            <a:pPr marL="914400" lvl="1" indent="-317500" rtl="0">
              <a:lnSpc>
                <a:spcPct val="150000"/>
              </a:lnSpc>
              <a:spcBef>
                <a:spcPts val="0"/>
              </a:spcBef>
              <a:spcAft>
                <a:spcPts val="0"/>
              </a:spcAft>
              <a:buClr>
                <a:srgbClr val="5B5C60"/>
              </a:buClr>
              <a:buSzPts val="1400"/>
              <a:buChar char="○"/>
            </a:pPr>
            <a:r>
              <a:rPr lang="en" dirty="0"/>
              <a:t>Can be detected with NDVI Camera Technology</a:t>
            </a:r>
            <a:endParaRPr dirty="0"/>
          </a:p>
          <a:p>
            <a:pPr marL="457200" lvl="0" indent="-317500" rtl="0">
              <a:lnSpc>
                <a:spcPct val="150000"/>
              </a:lnSpc>
              <a:spcBef>
                <a:spcPts val="0"/>
              </a:spcBef>
              <a:spcAft>
                <a:spcPts val="0"/>
              </a:spcAft>
              <a:buClr>
                <a:srgbClr val="5B5C60"/>
              </a:buClr>
              <a:buSzPts val="1400"/>
              <a:buChar char="●"/>
            </a:pPr>
            <a:r>
              <a:rPr lang="en" dirty="0"/>
              <a:t>UAS must scan entire field from the air and detect if individual acres are infested</a:t>
            </a:r>
            <a:endParaRPr dirty="0"/>
          </a:p>
        </p:txBody>
      </p:sp>
      <p:sp>
        <p:nvSpPr>
          <p:cNvPr id="227" name="Shape 22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19</a:t>
            </a:fld>
            <a:endParaRPr/>
          </a:p>
        </p:txBody>
      </p:sp>
      <p:pic>
        <p:nvPicPr>
          <p:cNvPr id="228" name="Shape 228"/>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229" name="Shape 229"/>
          <p:cNvPicPr preferRelativeResize="0"/>
          <p:nvPr/>
        </p:nvPicPr>
        <p:blipFill rotWithShape="1">
          <a:blip r:embed="rId4">
            <a:alphaModFix/>
          </a:blip>
          <a:srcRect t="1999"/>
          <a:stretch/>
        </p:blipFill>
        <p:spPr>
          <a:xfrm flipH="1">
            <a:off x="5923626" y="344750"/>
            <a:ext cx="3220374" cy="4798749"/>
          </a:xfrm>
          <a:prstGeom prst="rect">
            <a:avLst/>
          </a:prstGeom>
          <a:noFill/>
          <a:ln>
            <a:noFill/>
          </a:ln>
        </p:spPr>
      </p:pic>
      <p:pic>
        <p:nvPicPr>
          <p:cNvPr id="230" name="Shape 230"/>
          <p:cNvPicPr preferRelativeResize="0"/>
          <p:nvPr/>
        </p:nvPicPr>
        <p:blipFill>
          <a:blip r:embed="rId5">
            <a:alphaModFix/>
          </a:blip>
          <a:stretch>
            <a:fillRect/>
          </a:stretch>
        </p:blipFill>
        <p:spPr>
          <a:xfrm>
            <a:off x="4530274" y="2610925"/>
            <a:ext cx="2113976" cy="2532575"/>
          </a:xfrm>
          <a:prstGeom prst="rect">
            <a:avLst/>
          </a:prstGeom>
          <a:noFill/>
          <a:ln>
            <a:noFill/>
          </a:ln>
        </p:spPr>
      </p:pic>
      <p:pic>
        <p:nvPicPr>
          <p:cNvPr id="231" name="Shape 231"/>
          <p:cNvPicPr preferRelativeResize="0"/>
          <p:nvPr/>
        </p:nvPicPr>
        <p:blipFill rotWithShape="1">
          <a:blip r:embed="rId6">
            <a:alphaModFix/>
          </a:blip>
          <a:srcRect/>
          <a:stretch/>
        </p:blipFill>
        <p:spPr>
          <a:xfrm rot="619313">
            <a:off x="3399650" y="746862"/>
            <a:ext cx="2751175" cy="1552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Team Formation</a:t>
            </a:r>
            <a:endParaRPr/>
          </a:p>
        </p:txBody>
      </p:sp>
      <p:sp>
        <p:nvSpPr>
          <p:cNvPr id="69" name="Shape 69"/>
          <p:cNvSpPr txBox="1">
            <a:spLocks noGrp="1"/>
          </p:cNvSpPr>
          <p:nvPr>
            <p:ph type="body" idx="1"/>
          </p:nvPr>
        </p:nvSpPr>
        <p:spPr>
          <a:xfrm>
            <a:off x="471900" y="1116825"/>
            <a:ext cx="3059700" cy="3207600"/>
          </a:xfrm>
          <a:prstGeom prst="rect">
            <a:avLst/>
          </a:prstGeom>
        </p:spPr>
        <p:txBody>
          <a:bodyPr spcFirstLastPara="1" wrap="square" lIns="91425" tIns="91425" rIns="91425" bIns="91425" anchor="t" anchorCtr="0">
            <a:noAutofit/>
          </a:bodyPr>
          <a:lstStyle/>
          <a:p>
            <a:pPr marL="0" lvl="0" indent="0">
              <a:lnSpc>
                <a:spcPct val="115000"/>
              </a:lnSpc>
              <a:spcBef>
                <a:spcPts val="0"/>
              </a:spcBef>
              <a:spcAft>
                <a:spcPts val="0"/>
              </a:spcAft>
              <a:buNone/>
            </a:pPr>
            <a:r>
              <a:rPr lang="en" b="1"/>
              <a:t>The Team</a:t>
            </a:r>
            <a:endParaRPr b="1"/>
          </a:p>
          <a:p>
            <a:pPr marL="457200" lvl="0" indent="-317500" rtl="0">
              <a:lnSpc>
                <a:spcPct val="115000"/>
              </a:lnSpc>
              <a:spcBef>
                <a:spcPts val="0"/>
              </a:spcBef>
              <a:spcAft>
                <a:spcPts val="0"/>
              </a:spcAft>
              <a:buSzPts val="1400"/>
              <a:buChar char="➔"/>
            </a:pPr>
            <a:r>
              <a:rPr lang="en" b="1"/>
              <a:t>Shannon Copeland – Coach</a:t>
            </a:r>
            <a:endParaRPr b="1"/>
          </a:p>
          <a:p>
            <a:pPr marL="457200" lvl="0" indent="0" rtl="0">
              <a:lnSpc>
                <a:spcPct val="115000"/>
              </a:lnSpc>
              <a:spcBef>
                <a:spcPts val="0"/>
              </a:spcBef>
              <a:spcAft>
                <a:spcPts val="0"/>
              </a:spcAft>
              <a:buNone/>
            </a:pPr>
            <a:r>
              <a:rPr lang="en"/>
              <a:t>Roham Hussain ‘18 PM</a:t>
            </a:r>
            <a:endParaRPr/>
          </a:p>
          <a:p>
            <a:pPr marL="457200" lvl="0" indent="0" rtl="0">
              <a:lnSpc>
                <a:spcPct val="115000"/>
              </a:lnSpc>
              <a:spcBef>
                <a:spcPts val="0"/>
              </a:spcBef>
              <a:spcAft>
                <a:spcPts val="0"/>
              </a:spcAft>
              <a:buNone/>
            </a:pPr>
            <a:r>
              <a:rPr lang="en"/>
              <a:t>Noah McGuinness ‘18 PM</a:t>
            </a:r>
            <a:endParaRPr/>
          </a:p>
          <a:p>
            <a:pPr marL="457200" lvl="0" indent="0" rtl="0">
              <a:lnSpc>
                <a:spcPct val="115000"/>
              </a:lnSpc>
              <a:spcBef>
                <a:spcPts val="0"/>
              </a:spcBef>
              <a:spcAft>
                <a:spcPts val="0"/>
              </a:spcAft>
              <a:buNone/>
            </a:pPr>
            <a:r>
              <a:rPr lang="en"/>
              <a:t>Vincent Salabarria ‘18</a:t>
            </a:r>
            <a:endParaRPr/>
          </a:p>
          <a:p>
            <a:pPr marL="457200" lvl="0" indent="0" rtl="0">
              <a:lnSpc>
                <a:spcPct val="115000"/>
              </a:lnSpc>
              <a:spcBef>
                <a:spcPts val="0"/>
              </a:spcBef>
              <a:spcAft>
                <a:spcPts val="0"/>
              </a:spcAft>
              <a:buNone/>
            </a:pPr>
            <a:r>
              <a:rPr lang="en"/>
              <a:t>Anthony Tedeschi ‘18</a:t>
            </a:r>
            <a:endParaRPr/>
          </a:p>
          <a:p>
            <a:pPr marL="457200" lvl="0" indent="0" rtl="0">
              <a:lnSpc>
                <a:spcPct val="115000"/>
              </a:lnSpc>
              <a:spcBef>
                <a:spcPts val="0"/>
              </a:spcBef>
              <a:spcAft>
                <a:spcPts val="0"/>
              </a:spcAft>
              <a:buNone/>
            </a:pPr>
            <a:r>
              <a:rPr lang="en"/>
              <a:t>Carter Chase ‘20</a:t>
            </a:r>
            <a:endParaRPr/>
          </a:p>
          <a:p>
            <a:pPr marL="457200" lvl="0" indent="0" rtl="0">
              <a:lnSpc>
                <a:spcPct val="115000"/>
              </a:lnSpc>
              <a:spcBef>
                <a:spcPts val="0"/>
              </a:spcBef>
              <a:spcAft>
                <a:spcPts val="0"/>
              </a:spcAft>
              <a:buNone/>
            </a:pPr>
            <a:r>
              <a:rPr lang="en"/>
              <a:t>Akshay Khunte ‘20</a:t>
            </a:r>
            <a:endParaRPr/>
          </a:p>
          <a:p>
            <a:pPr marL="457200" lvl="0" indent="0" rtl="0">
              <a:lnSpc>
                <a:spcPct val="115000"/>
              </a:lnSpc>
              <a:spcBef>
                <a:spcPts val="0"/>
              </a:spcBef>
              <a:spcAft>
                <a:spcPts val="0"/>
              </a:spcAft>
              <a:buNone/>
            </a:pPr>
            <a:r>
              <a:rPr lang="en"/>
              <a:t>Alex Pralea ‘20</a:t>
            </a:r>
            <a:endParaRPr/>
          </a:p>
          <a:p>
            <a:pPr marL="0" lvl="0" indent="0" rtl="0">
              <a:lnSpc>
                <a:spcPct val="115000"/>
              </a:lnSpc>
              <a:spcBef>
                <a:spcPts val="0"/>
              </a:spcBef>
              <a:spcAft>
                <a:spcPts val="0"/>
              </a:spcAft>
              <a:buNone/>
            </a:pPr>
            <a:endParaRPr b="1"/>
          </a:p>
          <a:p>
            <a:pPr marL="0" lvl="0" indent="0" rtl="0">
              <a:lnSpc>
                <a:spcPct val="115000"/>
              </a:lnSpc>
              <a:spcBef>
                <a:spcPts val="0"/>
              </a:spcBef>
              <a:spcAft>
                <a:spcPts val="0"/>
              </a:spcAft>
              <a:buNone/>
            </a:pPr>
            <a:r>
              <a:rPr lang="en" b="1"/>
              <a:t>Pratt &amp; Whitney Mentors</a:t>
            </a:r>
            <a:endParaRPr b="1"/>
          </a:p>
          <a:p>
            <a:pPr marL="0" lvl="0" indent="457200" rtl="0">
              <a:spcBef>
                <a:spcPts val="0"/>
              </a:spcBef>
              <a:spcAft>
                <a:spcPts val="0"/>
              </a:spcAft>
              <a:buNone/>
            </a:pPr>
            <a:r>
              <a:rPr lang="en"/>
              <a:t>Frances Figueroa-Rodriguez</a:t>
            </a:r>
            <a:endParaRPr/>
          </a:p>
          <a:p>
            <a:pPr marL="0" lvl="0" indent="457200" rtl="0">
              <a:spcBef>
                <a:spcPts val="0"/>
              </a:spcBef>
              <a:spcAft>
                <a:spcPts val="0"/>
              </a:spcAft>
              <a:buNone/>
            </a:pPr>
            <a:r>
              <a:rPr lang="en"/>
              <a:t>Ruthanne Szumski</a:t>
            </a:r>
            <a:endParaRPr/>
          </a:p>
          <a:p>
            <a:pPr marL="0" lvl="0" indent="457200" rtl="0">
              <a:lnSpc>
                <a:spcPct val="115000"/>
              </a:lnSpc>
              <a:spcBef>
                <a:spcPts val="0"/>
              </a:spcBef>
              <a:spcAft>
                <a:spcPts val="0"/>
              </a:spcAft>
              <a:buNone/>
            </a:pPr>
            <a:r>
              <a:rPr lang="en"/>
              <a:t>Joseph Walker</a:t>
            </a:r>
            <a:endParaRPr/>
          </a:p>
        </p:txBody>
      </p:sp>
      <p:pic>
        <p:nvPicPr>
          <p:cNvPr id="70" name="Shape 70"/>
          <p:cNvPicPr preferRelativeResize="0"/>
          <p:nvPr/>
        </p:nvPicPr>
        <p:blipFill>
          <a:blip r:embed="rId3">
            <a:alphaModFix/>
          </a:blip>
          <a:stretch>
            <a:fillRect/>
          </a:stretch>
        </p:blipFill>
        <p:spPr>
          <a:xfrm>
            <a:off x="3531550" y="636425"/>
            <a:ext cx="5612450" cy="3870650"/>
          </a:xfrm>
          <a:prstGeom prst="rect">
            <a:avLst/>
          </a:prstGeom>
          <a:noFill/>
          <a:ln>
            <a:noFill/>
          </a:ln>
        </p:spPr>
      </p:pic>
      <p:sp>
        <p:nvSpPr>
          <p:cNvPr id="71" name="Shape 71"/>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Mission Details – Camera and Data</a:t>
            </a:r>
            <a:endParaRPr/>
          </a:p>
        </p:txBody>
      </p:sp>
      <p:sp>
        <p:nvSpPr>
          <p:cNvPr id="237" name="Shape 237"/>
          <p:cNvSpPr txBox="1">
            <a:spLocks noGrp="1"/>
          </p:cNvSpPr>
          <p:nvPr>
            <p:ph type="body" idx="1"/>
          </p:nvPr>
        </p:nvSpPr>
        <p:spPr>
          <a:xfrm>
            <a:off x="471900" y="1273450"/>
            <a:ext cx="4464600" cy="30510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5B5C60"/>
              </a:buClr>
              <a:buSzPts val="1400"/>
              <a:buChar char="●"/>
            </a:pPr>
            <a:r>
              <a:rPr lang="en" b="1">
                <a:solidFill>
                  <a:srgbClr val="5B5C60"/>
                </a:solidFill>
              </a:rPr>
              <a:t>Normalized Difference Vegetation Index (NDVI) Technology</a:t>
            </a:r>
            <a:endParaRPr b="1">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Utilizes Near Infrared and Red light absorbed/reflected by a plant</a:t>
            </a:r>
            <a:endParaRPr>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Detects level of each plant’s health</a:t>
            </a:r>
            <a:endParaRPr>
              <a:solidFill>
                <a:srgbClr val="5B5C60"/>
              </a:solidFill>
            </a:endParaRPr>
          </a:p>
          <a:p>
            <a:pPr marL="1371600" lvl="2" indent="-317500" rtl="0">
              <a:spcBef>
                <a:spcPts val="0"/>
              </a:spcBef>
              <a:spcAft>
                <a:spcPts val="0"/>
              </a:spcAft>
              <a:buClr>
                <a:srgbClr val="5B5C60"/>
              </a:buClr>
              <a:buSzPts val="1400"/>
              <a:buChar char="■"/>
            </a:pPr>
            <a:r>
              <a:rPr lang="en">
                <a:solidFill>
                  <a:srgbClr val="5B5C60"/>
                </a:solidFill>
              </a:rPr>
              <a:t>Low overall health: infested</a:t>
            </a:r>
            <a:endParaRPr>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Little post-processing required</a:t>
            </a:r>
            <a:endParaRPr>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Completely non-invasive for the plant</a:t>
            </a:r>
            <a:endParaRPr>
              <a:solidFill>
                <a:srgbClr val="5B5C60"/>
              </a:solidFill>
            </a:endParaRPr>
          </a:p>
          <a:p>
            <a:pPr marL="457200" lvl="0" indent="-317500" rtl="0">
              <a:spcBef>
                <a:spcPts val="0"/>
              </a:spcBef>
              <a:spcAft>
                <a:spcPts val="0"/>
              </a:spcAft>
              <a:buClr>
                <a:srgbClr val="5B5C60"/>
              </a:buClr>
              <a:buSzPts val="1400"/>
              <a:buChar char="●"/>
            </a:pPr>
            <a:r>
              <a:rPr lang="en">
                <a:solidFill>
                  <a:srgbClr val="5B5C60"/>
                </a:solidFill>
              </a:rPr>
              <a:t>Modularization of Spraying UAV</a:t>
            </a:r>
            <a:endParaRPr>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Substantial Decrease in Cost</a:t>
            </a:r>
            <a:endParaRPr>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Spraying Vehicle maneuverability maximized</a:t>
            </a:r>
            <a:endParaRPr>
              <a:solidFill>
                <a:srgbClr val="5B5C60"/>
              </a:solidFill>
            </a:endParaRPr>
          </a:p>
          <a:p>
            <a:pPr marL="457200" lvl="0" indent="-317500" rtl="0">
              <a:spcBef>
                <a:spcPts val="0"/>
              </a:spcBef>
              <a:spcAft>
                <a:spcPts val="0"/>
              </a:spcAft>
              <a:buClr>
                <a:srgbClr val="5B5C60"/>
              </a:buClr>
              <a:buSzPts val="1400"/>
              <a:buChar char="●"/>
            </a:pPr>
            <a:r>
              <a:rPr lang="en">
                <a:solidFill>
                  <a:srgbClr val="5B5C60"/>
                </a:solidFill>
              </a:rPr>
              <a:t>Real-Time Data Analysis</a:t>
            </a:r>
            <a:endParaRPr>
              <a:solidFill>
                <a:srgbClr val="5B5C60"/>
              </a:solidFill>
            </a:endParaRPr>
          </a:p>
          <a:p>
            <a:pPr marL="914400" lvl="1" indent="-317500" rtl="0">
              <a:spcBef>
                <a:spcPts val="0"/>
              </a:spcBef>
              <a:spcAft>
                <a:spcPts val="0"/>
              </a:spcAft>
              <a:buClr>
                <a:srgbClr val="5B5C60"/>
              </a:buClr>
              <a:buSzPts val="1400"/>
              <a:buChar char="○"/>
            </a:pPr>
            <a:r>
              <a:rPr lang="en">
                <a:solidFill>
                  <a:srgbClr val="5B5C60"/>
                </a:solidFill>
              </a:rPr>
              <a:t>No cost in attaining vitality maps after scanning field</a:t>
            </a:r>
            <a:endParaRPr>
              <a:solidFill>
                <a:srgbClr val="5B5C60"/>
              </a:solidFill>
            </a:endParaRPr>
          </a:p>
        </p:txBody>
      </p:sp>
      <p:sp>
        <p:nvSpPr>
          <p:cNvPr id="238" name="Shape 238"/>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20</a:t>
            </a:fld>
            <a:endParaRPr/>
          </a:p>
        </p:txBody>
      </p:sp>
      <p:pic>
        <p:nvPicPr>
          <p:cNvPr id="239" name="Shape 239"/>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240" name="Shape 240"/>
          <p:cNvPicPr preferRelativeResize="0"/>
          <p:nvPr/>
        </p:nvPicPr>
        <p:blipFill>
          <a:blip r:embed="rId4">
            <a:alphaModFix/>
          </a:blip>
          <a:stretch>
            <a:fillRect/>
          </a:stretch>
        </p:blipFill>
        <p:spPr>
          <a:xfrm>
            <a:off x="4763975" y="1181575"/>
            <a:ext cx="4380025" cy="2462025"/>
          </a:xfrm>
          <a:prstGeom prst="rect">
            <a:avLst/>
          </a:prstGeom>
          <a:noFill/>
          <a:ln>
            <a:noFill/>
          </a:ln>
        </p:spPr>
      </p:pic>
      <p:pic>
        <p:nvPicPr>
          <p:cNvPr id="241" name="Shape 241"/>
          <p:cNvPicPr preferRelativeResize="0"/>
          <p:nvPr/>
        </p:nvPicPr>
        <p:blipFill>
          <a:blip r:embed="rId5">
            <a:alphaModFix/>
          </a:blip>
          <a:stretch>
            <a:fillRect/>
          </a:stretch>
        </p:blipFill>
        <p:spPr>
          <a:xfrm>
            <a:off x="4763984" y="3704750"/>
            <a:ext cx="3533991" cy="994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a:t>Detection Mission Component: The Mapir Survey2</a:t>
            </a:r>
            <a:endParaRPr sz="3000"/>
          </a:p>
        </p:txBody>
      </p:sp>
      <p:sp>
        <p:nvSpPr>
          <p:cNvPr id="247" name="Shape 247"/>
          <p:cNvSpPr txBox="1">
            <a:spLocks noGrp="1"/>
          </p:cNvSpPr>
          <p:nvPr>
            <p:ph type="body" idx="1"/>
          </p:nvPr>
        </p:nvSpPr>
        <p:spPr>
          <a:xfrm>
            <a:off x="471900" y="1273450"/>
            <a:ext cx="5247900" cy="30510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Clr>
                <a:srgbClr val="5B5C60"/>
              </a:buClr>
              <a:buSzPts val="1400"/>
              <a:buChar char="●"/>
            </a:pPr>
            <a:r>
              <a:rPr lang="en" b="1" dirty="0">
                <a:solidFill>
                  <a:srgbClr val="5B5C60"/>
                </a:solidFill>
              </a:rPr>
              <a:t>The </a:t>
            </a:r>
            <a:r>
              <a:rPr lang="en" b="1" dirty="0" err="1">
                <a:solidFill>
                  <a:srgbClr val="5B5C60"/>
                </a:solidFill>
              </a:rPr>
              <a:t>Mapir</a:t>
            </a:r>
            <a:r>
              <a:rPr lang="en" b="1" dirty="0">
                <a:solidFill>
                  <a:srgbClr val="5B5C60"/>
                </a:solidFill>
              </a:rPr>
              <a:t> Survey2 NDVI Red + NIR Camera Provides:</a:t>
            </a:r>
            <a:endParaRPr b="1"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Low Cost: $280</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Compact Size &amp; Lightweight: 47g</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NDVI Technology Support</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No post-processing required for</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High Resolution: 16 MP; 1440p 30fps, 1080p 60fps</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High FOV: 82</a:t>
            </a:r>
            <a:r>
              <a:rPr lang="en" baseline="30000" dirty="0">
                <a:solidFill>
                  <a:srgbClr val="5B5C60"/>
                </a:solidFill>
              </a:rPr>
              <a:t>° </a:t>
            </a:r>
            <a:r>
              <a:rPr lang="en" dirty="0">
                <a:solidFill>
                  <a:srgbClr val="5B5C60"/>
                </a:solidFill>
              </a:rPr>
              <a:t>- Four acres captured per frame @ 400 feet</a:t>
            </a:r>
            <a:endParaRPr dirty="0">
              <a:solidFill>
                <a:srgbClr val="5B5C60"/>
              </a:solidFill>
            </a:endParaRPr>
          </a:p>
        </p:txBody>
      </p:sp>
      <p:sp>
        <p:nvSpPr>
          <p:cNvPr id="248" name="Shape 248"/>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21</a:t>
            </a:fld>
            <a:endParaRPr/>
          </a:p>
        </p:txBody>
      </p:sp>
      <p:pic>
        <p:nvPicPr>
          <p:cNvPr id="249" name="Shape 249"/>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250" name="Shape 250"/>
          <p:cNvPicPr preferRelativeResize="0"/>
          <p:nvPr/>
        </p:nvPicPr>
        <p:blipFill>
          <a:blip r:embed="rId4">
            <a:alphaModFix/>
          </a:blip>
          <a:stretch>
            <a:fillRect/>
          </a:stretch>
        </p:blipFill>
        <p:spPr>
          <a:xfrm>
            <a:off x="5678512" y="1124075"/>
            <a:ext cx="3371464" cy="3051001"/>
          </a:xfrm>
          <a:prstGeom prst="rect">
            <a:avLst/>
          </a:prstGeom>
          <a:noFill/>
          <a:ln>
            <a:noFill/>
          </a:ln>
        </p:spPr>
      </p:pic>
      <p:sp>
        <p:nvSpPr>
          <p:cNvPr id="251" name="Shape 251"/>
          <p:cNvSpPr txBox="1"/>
          <p:nvPr/>
        </p:nvSpPr>
        <p:spPr>
          <a:xfrm>
            <a:off x="5669075" y="4139725"/>
            <a:ext cx="3390300" cy="3336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i="1">
                <a:solidFill>
                  <a:srgbClr val="5B5C60"/>
                </a:solidFill>
                <a:latin typeface="Calibri"/>
                <a:ea typeface="Calibri"/>
                <a:cs typeface="Calibri"/>
                <a:sym typeface="Calibri"/>
              </a:rPr>
              <a:t>Mapir Survey2 Camera – NDVI Red+NIR</a:t>
            </a:r>
            <a:endParaRPr i="1">
              <a:solidFill>
                <a:srgbClr val="5B5C6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eBee SQ Compared to the X181-NR</a:t>
            </a:r>
            <a:endParaRPr/>
          </a:p>
        </p:txBody>
      </p:sp>
      <p:sp>
        <p:nvSpPr>
          <p:cNvPr id="257" name="Shape 25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22</a:t>
            </a:fld>
            <a:endParaRPr/>
          </a:p>
        </p:txBody>
      </p:sp>
      <p:pic>
        <p:nvPicPr>
          <p:cNvPr id="258" name="Shape 258"/>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cxnSp>
        <p:nvCxnSpPr>
          <p:cNvPr id="259" name="Shape 259"/>
          <p:cNvCxnSpPr/>
          <p:nvPr/>
        </p:nvCxnSpPr>
        <p:spPr>
          <a:xfrm flipH="1">
            <a:off x="4571850" y="1049225"/>
            <a:ext cx="11100" cy="4104900"/>
          </a:xfrm>
          <a:prstGeom prst="straightConnector1">
            <a:avLst/>
          </a:prstGeom>
          <a:noFill/>
          <a:ln w="76200" cap="flat" cmpd="sng">
            <a:solidFill>
              <a:srgbClr val="808991"/>
            </a:solidFill>
            <a:prstDash val="solid"/>
            <a:round/>
            <a:headEnd type="none" w="med" len="med"/>
            <a:tailEnd type="none" w="med" len="med"/>
          </a:ln>
        </p:spPr>
      </p:cxnSp>
      <p:graphicFrame>
        <p:nvGraphicFramePr>
          <p:cNvPr id="260" name="Shape 260"/>
          <p:cNvGraphicFramePr/>
          <p:nvPr/>
        </p:nvGraphicFramePr>
        <p:xfrm>
          <a:off x="1058188" y="2796950"/>
          <a:ext cx="7049525" cy="2041100"/>
        </p:xfrm>
        <a:graphic>
          <a:graphicData uri="http://schemas.openxmlformats.org/drawingml/2006/table">
            <a:tbl>
              <a:tblPr>
                <a:noFill/>
                <a:tableStyleId>{B98B66E3-AEC8-466B-9536-016D501982FA}</a:tableStyleId>
              </a:tblPr>
              <a:tblGrid>
                <a:gridCol w="208390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0"/>
                    </a:ext>
                  </a:extLst>
                </a:gridCol>
                <a:gridCol w="2682300">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1"/>
                    </a:ext>
                  </a:extLst>
                </a:gridCol>
                <a:gridCol w="2283325">
                  <a:extLst>
                    <a:ext uri="{9D8B030D-6E8A-4147-A177-3AD203B41FA5}">
                      <a16:colId xmlns:a16="http://schemas.microsoft.com/office/drawing/2014/main" xmlns:p="http://schemas.openxmlformats.org/presentationml/2006/main" xmlns:r="http://schemas.openxmlformats.org/officeDocument/2006/relationships" xmlns:a="http://schemas.openxmlformats.org/drawingml/2006/main" xmlns="" val="20002"/>
                    </a:ext>
                  </a:extLst>
                </a:gridCol>
              </a:tblGrid>
              <a:tr h="793200">
                <a:tc>
                  <a:txBody>
                    <a:bodyPr/>
                    <a:lstStyle/>
                    <a:p>
                      <a:pPr marL="0" lvl="0" indent="0" algn="ctr" rtl="0">
                        <a:spcBef>
                          <a:spcPts val="0"/>
                        </a:spcBef>
                        <a:spcAft>
                          <a:spcPts val="0"/>
                        </a:spcAft>
                        <a:buNone/>
                      </a:pPr>
                      <a:r>
                        <a:rPr lang="en" sz="1600">
                          <a:solidFill>
                            <a:srgbClr val="5B5C60"/>
                          </a:solidFill>
                          <a:latin typeface="Calibri"/>
                          <a:ea typeface="Calibri"/>
                          <a:cs typeface="Calibri"/>
                          <a:sym typeface="Calibri"/>
                        </a:rPr>
                        <a:t>300 min (5 hrs)</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b="1" i="1">
                          <a:solidFill>
                            <a:srgbClr val="5B5C60"/>
                          </a:solidFill>
                          <a:latin typeface="Calibri"/>
                          <a:ea typeface="Calibri"/>
                          <a:cs typeface="Calibri"/>
                          <a:sym typeface="Calibri"/>
                        </a:rPr>
                        <a:t>time needed for full detection</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47.6 min</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0"/>
                  </a:ext>
                </a:extLst>
              </a:tr>
              <a:tr h="464150">
                <a:tc>
                  <a:txBody>
                    <a:bodyPr/>
                    <a:lstStyle/>
                    <a:p>
                      <a:pPr marL="0" lvl="0" indent="0" algn="ctr" rtl="0">
                        <a:spcBef>
                          <a:spcPts val="0"/>
                        </a:spcBef>
                        <a:spcAft>
                          <a:spcPts val="0"/>
                        </a:spcAft>
                        <a:buNone/>
                      </a:pPr>
                      <a:r>
                        <a:rPr lang="en" sz="1600">
                          <a:solidFill>
                            <a:srgbClr val="5B5C60"/>
                          </a:solidFill>
                          <a:latin typeface="Calibri"/>
                          <a:ea typeface="Calibri"/>
                          <a:cs typeface="Calibri"/>
                          <a:sym typeface="Calibri"/>
                        </a:rPr>
                        <a:t>$2,395.50 per mission</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b="1" i="1">
                          <a:solidFill>
                            <a:srgbClr val="5B5C60"/>
                          </a:solidFill>
                          <a:latin typeface="Calibri"/>
                          <a:ea typeface="Calibri"/>
                          <a:cs typeface="Calibri"/>
                          <a:sym typeface="Calibri"/>
                        </a:rPr>
                        <a:t>cost for farmer</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$162.54 per mission</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1"/>
                  </a:ext>
                </a:extLst>
              </a:tr>
              <a:tr h="783750">
                <a:tc>
                  <a:txBody>
                    <a:bodyPr/>
                    <a:lstStyle/>
                    <a:p>
                      <a:pPr marL="0" lvl="0" indent="0" algn="ctr" rtl="0">
                        <a:spcBef>
                          <a:spcPts val="0"/>
                        </a:spcBef>
                        <a:spcAft>
                          <a:spcPts val="0"/>
                        </a:spcAft>
                        <a:buNone/>
                      </a:pPr>
                      <a:r>
                        <a:rPr lang="en" sz="1600">
                          <a:solidFill>
                            <a:srgbClr val="5B5C60"/>
                          </a:solidFill>
                          <a:latin typeface="Calibri"/>
                          <a:ea typeface="Calibri"/>
                          <a:cs typeface="Calibri"/>
                          <a:sym typeface="Calibri"/>
                        </a:rPr>
                        <a:t>Parrot Sequoia</a:t>
                      </a:r>
                      <a:endParaRPr sz="1600">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600" b="1" i="1">
                          <a:solidFill>
                            <a:srgbClr val="5B5C60"/>
                          </a:solidFill>
                          <a:latin typeface="Calibri"/>
                          <a:ea typeface="Calibri"/>
                          <a:cs typeface="Calibri"/>
                          <a:sym typeface="Calibri"/>
                        </a:rPr>
                        <a:t>camera</a:t>
                      </a:r>
                      <a:endParaRPr sz="1600" b="1" i="1">
                        <a:solidFill>
                          <a:srgbClr val="5B5C60"/>
                        </a:solidFill>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Mapir Survey2 NDVI Red+NIR</a:t>
                      </a:r>
                      <a:endParaRPr sz="1800" b="1">
                        <a:latin typeface="Calibri"/>
                        <a:ea typeface="Calibri"/>
                        <a:cs typeface="Calibri"/>
                        <a:sym typeface="Calibri"/>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xmlns:p="http://schemas.openxmlformats.org/presentationml/2006/main" xmlns:r="http://schemas.openxmlformats.org/officeDocument/2006/relationships" xmlns:a="http://schemas.openxmlformats.org/drawingml/2006/main" xmlns="" val="10002"/>
                  </a:ext>
                </a:extLst>
              </a:tr>
            </a:tbl>
          </a:graphicData>
        </a:graphic>
      </p:graphicFrame>
      <p:pic>
        <p:nvPicPr>
          <p:cNvPr id="261" name="Shape 261"/>
          <p:cNvPicPr preferRelativeResize="0"/>
          <p:nvPr/>
        </p:nvPicPr>
        <p:blipFill>
          <a:blip r:embed="rId4">
            <a:alphaModFix/>
          </a:blip>
          <a:stretch>
            <a:fillRect/>
          </a:stretch>
        </p:blipFill>
        <p:spPr>
          <a:xfrm>
            <a:off x="591550" y="1251475"/>
            <a:ext cx="3277450" cy="1343225"/>
          </a:xfrm>
          <a:prstGeom prst="rect">
            <a:avLst/>
          </a:prstGeom>
          <a:noFill/>
          <a:ln>
            <a:noFill/>
          </a:ln>
        </p:spPr>
      </p:pic>
      <p:pic>
        <p:nvPicPr>
          <p:cNvPr id="262" name="Shape 262"/>
          <p:cNvPicPr preferRelativeResize="0"/>
          <p:nvPr/>
        </p:nvPicPr>
        <p:blipFill rotWithShape="1">
          <a:blip r:embed="rId5">
            <a:alphaModFix/>
          </a:blip>
          <a:srcRect t="1681" b="1681"/>
          <a:stretch/>
        </p:blipFill>
        <p:spPr>
          <a:xfrm rot="385403">
            <a:off x="5386311" y="935264"/>
            <a:ext cx="3186426" cy="19756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6"/>
        <p:cNvGrpSpPr/>
        <p:nvPr/>
      </p:nvGrpSpPr>
      <p:grpSpPr>
        <a:xfrm>
          <a:off x="0" y="0"/>
          <a:ext cx="0" cy="0"/>
          <a:chOff x="0" y="0"/>
          <a:chExt cx="0" cy="0"/>
        </a:xfrm>
      </p:grpSpPr>
      <p:sp>
        <p:nvSpPr>
          <p:cNvPr id="267" name="Shape 26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23</a:t>
            </a:fld>
            <a:endParaRPr/>
          </a:p>
        </p:txBody>
      </p:sp>
      <p:pic>
        <p:nvPicPr>
          <p:cNvPr id="268" name="Shape 268"/>
          <p:cNvPicPr preferRelativeResize="0"/>
          <p:nvPr/>
        </p:nvPicPr>
        <p:blipFill rotWithShape="1">
          <a:blip r:embed="rId3">
            <a:alphaModFix/>
          </a:blip>
          <a:srcRect l="317" r="327"/>
          <a:stretch/>
        </p:blipFill>
        <p:spPr>
          <a:xfrm>
            <a:off x="766300" y="0"/>
            <a:ext cx="7611395" cy="51435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Module</a:t>
            </a:r>
            <a:endParaRPr/>
          </a:p>
        </p:txBody>
      </p:sp>
      <p:sp>
        <p:nvSpPr>
          <p:cNvPr id="274" name="Shape 274"/>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24</a:t>
            </a:fld>
            <a:endParaRPr/>
          </a:p>
        </p:txBody>
      </p:sp>
      <p:pic>
        <p:nvPicPr>
          <p:cNvPr id="275" name="Shape 275"/>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276" name="Shape 276"/>
          <p:cNvPicPr preferRelativeResize="0"/>
          <p:nvPr/>
        </p:nvPicPr>
        <p:blipFill>
          <a:blip r:embed="rId4">
            <a:alphaModFix/>
          </a:blip>
          <a:stretch>
            <a:fillRect/>
          </a:stretch>
        </p:blipFill>
        <p:spPr>
          <a:xfrm>
            <a:off x="514300" y="607525"/>
            <a:ext cx="8309950" cy="41392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Mission Details – Flight Plan</a:t>
            </a:r>
            <a:endParaRPr/>
          </a:p>
        </p:txBody>
      </p:sp>
      <p:sp>
        <p:nvSpPr>
          <p:cNvPr id="282" name="Shape 282"/>
          <p:cNvSpPr txBox="1">
            <a:spLocks noGrp="1"/>
          </p:cNvSpPr>
          <p:nvPr>
            <p:ph type="body" idx="1"/>
          </p:nvPr>
        </p:nvSpPr>
        <p:spPr>
          <a:xfrm>
            <a:off x="471900" y="1273450"/>
            <a:ext cx="4005900" cy="30510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1600" b="1" dirty="0"/>
              <a:t>DETECTION MISSION</a:t>
            </a:r>
            <a:endParaRPr sz="1600" dirty="0"/>
          </a:p>
          <a:p>
            <a:pPr marL="457200" lvl="0" indent="-330200" rtl="0">
              <a:lnSpc>
                <a:spcPct val="150000"/>
              </a:lnSpc>
              <a:spcBef>
                <a:spcPts val="0"/>
              </a:spcBef>
              <a:spcAft>
                <a:spcPts val="0"/>
              </a:spcAft>
              <a:buSzPts val="1600"/>
              <a:buChar char="●"/>
            </a:pPr>
            <a:r>
              <a:rPr lang="en" sz="1600" dirty="0"/>
              <a:t>Pre-determined Flight Path - 400 feet</a:t>
            </a:r>
            <a:endParaRPr sz="1600" dirty="0"/>
          </a:p>
          <a:p>
            <a:pPr marL="914400" marR="0" lvl="1" indent="-330200" algn="l" rtl="0">
              <a:lnSpc>
                <a:spcPct val="150000"/>
              </a:lnSpc>
              <a:spcBef>
                <a:spcPts val="0"/>
              </a:spcBef>
              <a:spcAft>
                <a:spcPts val="0"/>
              </a:spcAft>
              <a:buSzPts val="1600"/>
              <a:buChar char="○"/>
            </a:pPr>
            <a:r>
              <a:rPr lang="en" sz="1600" dirty="0"/>
              <a:t>Maneuvers A &amp; B</a:t>
            </a:r>
            <a:endParaRPr sz="1600" dirty="0"/>
          </a:p>
          <a:p>
            <a:pPr marL="1371600" marR="0" lvl="1" indent="-330200" algn="l" rtl="0">
              <a:lnSpc>
                <a:spcPct val="150000"/>
              </a:lnSpc>
              <a:spcBef>
                <a:spcPts val="0"/>
              </a:spcBef>
              <a:spcAft>
                <a:spcPts val="0"/>
              </a:spcAft>
              <a:buSzPts val="1600"/>
              <a:buChar char="○"/>
            </a:pPr>
            <a:r>
              <a:rPr lang="en" sz="1600" b="1" dirty="0"/>
              <a:t>A </a:t>
            </a:r>
            <a:r>
              <a:rPr lang="en" sz="1600" dirty="0"/>
              <a:t>- 10</a:t>
            </a:r>
            <a:r>
              <a:rPr lang="en" sz="1600" baseline="30000" dirty="0"/>
              <a:t>o </a:t>
            </a:r>
            <a:r>
              <a:rPr lang="en" sz="1600" dirty="0"/>
              <a:t>Bank; 348 ft radius</a:t>
            </a:r>
            <a:endParaRPr sz="1600" dirty="0"/>
          </a:p>
          <a:p>
            <a:pPr marL="1371600" marR="0" lvl="1" indent="-330200" algn="l" rtl="0">
              <a:lnSpc>
                <a:spcPct val="150000"/>
              </a:lnSpc>
              <a:spcBef>
                <a:spcPts val="0"/>
              </a:spcBef>
              <a:spcAft>
                <a:spcPts val="0"/>
              </a:spcAft>
              <a:buSzPts val="1600"/>
              <a:buChar char="○"/>
            </a:pPr>
            <a:r>
              <a:rPr lang="en" sz="1600" b="1" dirty="0"/>
              <a:t>B </a:t>
            </a:r>
            <a:r>
              <a:rPr lang="en" sz="1600" dirty="0"/>
              <a:t>- 45</a:t>
            </a:r>
            <a:r>
              <a:rPr lang="en" sz="1600" baseline="30000" dirty="0"/>
              <a:t>o</a:t>
            </a:r>
            <a:r>
              <a:rPr lang="en" sz="1600" dirty="0"/>
              <a:t> Bank; 143 ft radius</a:t>
            </a:r>
            <a:endParaRPr sz="1600" dirty="0"/>
          </a:p>
          <a:p>
            <a:pPr marL="914400" marR="0" lvl="1" indent="-330200" algn="l" rtl="0">
              <a:lnSpc>
                <a:spcPct val="150000"/>
              </a:lnSpc>
              <a:spcBef>
                <a:spcPts val="0"/>
              </a:spcBef>
              <a:spcAft>
                <a:spcPts val="0"/>
              </a:spcAft>
              <a:buSzPts val="1600"/>
              <a:buChar char="○"/>
            </a:pPr>
            <a:r>
              <a:rPr lang="en" sz="1600" dirty="0"/>
              <a:t>Straight and Level Flight</a:t>
            </a:r>
            <a:endParaRPr sz="1600" dirty="0"/>
          </a:p>
          <a:p>
            <a:pPr marL="1371600" lvl="1" indent="-330200" rtl="0">
              <a:lnSpc>
                <a:spcPct val="150000"/>
              </a:lnSpc>
              <a:spcBef>
                <a:spcPts val="0"/>
              </a:spcBef>
              <a:spcAft>
                <a:spcPts val="0"/>
              </a:spcAft>
              <a:buSzPts val="1600"/>
              <a:buChar char="○"/>
            </a:pPr>
            <a:r>
              <a:rPr lang="en" sz="1600" dirty="0"/>
              <a:t>-3.0</a:t>
            </a:r>
            <a:r>
              <a:rPr lang="en" sz="1600" baseline="30000" dirty="0"/>
              <a:t>o</a:t>
            </a:r>
            <a:r>
              <a:rPr lang="en" sz="1600" dirty="0"/>
              <a:t> </a:t>
            </a:r>
            <a:r>
              <a:rPr lang="en" sz="1600" dirty="0" err="1"/>
              <a:t>AoA</a:t>
            </a:r>
            <a:endParaRPr sz="1600" dirty="0"/>
          </a:p>
          <a:p>
            <a:pPr marL="1371600" lvl="1" indent="-330200" rtl="0">
              <a:lnSpc>
                <a:spcPct val="150000"/>
              </a:lnSpc>
              <a:spcBef>
                <a:spcPts val="0"/>
              </a:spcBef>
              <a:spcAft>
                <a:spcPts val="0"/>
              </a:spcAft>
              <a:buSzPts val="1600"/>
              <a:buChar char="○"/>
            </a:pPr>
            <a:r>
              <a:rPr lang="en" sz="1600" dirty="0"/>
              <a:t>Footprint Width - 695 ft</a:t>
            </a:r>
            <a:endParaRPr sz="1600" dirty="0"/>
          </a:p>
          <a:p>
            <a:pPr marL="1371600" lvl="1" indent="-330200" rtl="0">
              <a:lnSpc>
                <a:spcPct val="150000"/>
              </a:lnSpc>
              <a:spcBef>
                <a:spcPts val="0"/>
              </a:spcBef>
              <a:spcAft>
                <a:spcPts val="0"/>
              </a:spcAft>
              <a:buSzPts val="1600"/>
              <a:buChar char="○"/>
            </a:pPr>
            <a:r>
              <a:rPr lang="en" sz="1600" dirty="0"/>
              <a:t>14 Passes</a:t>
            </a:r>
            <a:endParaRPr sz="1600" dirty="0"/>
          </a:p>
        </p:txBody>
      </p:sp>
      <p:sp>
        <p:nvSpPr>
          <p:cNvPr id="283" name="Shape 28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25</a:t>
            </a:fld>
            <a:endParaRPr/>
          </a:p>
        </p:txBody>
      </p:sp>
      <p:pic>
        <p:nvPicPr>
          <p:cNvPr id="284" name="Shape 284"/>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sp>
        <p:nvSpPr>
          <p:cNvPr id="285" name="Shape 285"/>
          <p:cNvSpPr txBox="1"/>
          <p:nvPr/>
        </p:nvSpPr>
        <p:spPr>
          <a:xfrm>
            <a:off x="4934500" y="4724420"/>
            <a:ext cx="3071400" cy="33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i="1" dirty="0">
                <a:solidFill>
                  <a:srgbClr val="5B5C60"/>
                </a:solidFill>
                <a:latin typeface="Calibri"/>
                <a:ea typeface="Calibri"/>
                <a:cs typeface="Calibri"/>
                <a:sym typeface="Calibri"/>
              </a:rPr>
              <a:t>Flight Plan for Detection</a:t>
            </a:r>
            <a:endParaRPr i="1" dirty="0">
              <a:solidFill>
                <a:srgbClr val="5B5C60"/>
              </a:solidFill>
              <a:latin typeface="Calibri"/>
              <a:ea typeface="Calibri"/>
              <a:cs typeface="Calibri"/>
              <a:sym typeface="Calibri"/>
            </a:endParaRPr>
          </a:p>
          <a:p>
            <a:pPr marL="0" lvl="0" indent="0" algn="ctr" rtl="0">
              <a:lnSpc>
                <a:spcPct val="150000"/>
              </a:lnSpc>
              <a:spcBef>
                <a:spcPts val="0"/>
              </a:spcBef>
              <a:spcAft>
                <a:spcPts val="0"/>
              </a:spcAft>
              <a:buNone/>
            </a:pPr>
            <a:r>
              <a:rPr lang="en" sz="1100" i="1" dirty="0">
                <a:solidFill>
                  <a:srgbClr val="5B5C60"/>
                </a:solidFill>
                <a:latin typeface="Calibri"/>
                <a:ea typeface="Calibri"/>
                <a:cs typeface="Calibri"/>
                <a:sym typeface="Calibri"/>
              </a:rPr>
              <a:t>(not to scale)</a:t>
            </a:r>
            <a:endParaRPr sz="1100" i="1" dirty="0">
              <a:solidFill>
                <a:srgbClr val="5B5C60"/>
              </a:solidFill>
              <a:latin typeface="Calibri"/>
              <a:ea typeface="Calibri"/>
              <a:cs typeface="Calibri"/>
              <a:sym typeface="Calibri"/>
            </a:endParaRPr>
          </a:p>
        </p:txBody>
      </p:sp>
      <p:pic>
        <p:nvPicPr>
          <p:cNvPr id="286" name="Shape 286"/>
          <p:cNvPicPr preferRelativeResize="0"/>
          <p:nvPr/>
        </p:nvPicPr>
        <p:blipFill rotWithShape="1">
          <a:blip r:embed="rId4">
            <a:alphaModFix/>
          </a:blip>
          <a:srcRect r="38019" b="1816"/>
          <a:stretch/>
        </p:blipFill>
        <p:spPr>
          <a:xfrm>
            <a:off x="4731350" y="893195"/>
            <a:ext cx="3325302" cy="37205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Mission Details – Flight Plan</a:t>
            </a:r>
            <a:endParaRPr/>
          </a:p>
        </p:txBody>
      </p:sp>
      <p:sp>
        <p:nvSpPr>
          <p:cNvPr id="292" name="Shape 292"/>
          <p:cNvSpPr txBox="1">
            <a:spLocks noGrp="1"/>
          </p:cNvSpPr>
          <p:nvPr>
            <p:ph type="body" idx="1"/>
          </p:nvPr>
        </p:nvSpPr>
        <p:spPr>
          <a:xfrm>
            <a:off x="471900" y="1049225"/>
            <a:ext cx="4649100" cy="3275225"/>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1600" b="1" dirty="0"/>
              <a:t>APPLICATION MISSION</a:t>
            </a:r>
            <a:endParaRPr sz="1600" dirty="0"/>
          </a:p>
          <a:p>
            <a:pPr marL="457200" lvl="0" indent="-330200" rtl="0">
              <a:lnSpc>
                <a:spcPct val="150000"/>
              </a:lnSpc>
              <a:spcBef>
                <a:spcPts val="0"/>
              </a:spcBef>
              <a:spcAft>
                <a:spcPts val="0"/>
              </a:spcAft>
              <a:buSzPts val="1600"/>
              <a:buChar char="●"/>
            </a:pPr>
            <a:r>
              <a:rPr lang="en" sz="1600" dirty="0"/>
              <a:t>Varies for every field’s infestation</a:t>
            </a:r>
            <a:endParaRPr sz="1600" dirty="0"/>
          </a:p>
          <a:p>
            <a:pPr marL="457200" lvl="0" indent="-330200" rtl="0">
              <a:lnSpc>
                <a:spcPct val="150000"/>
              </a:lnSpc>
              <a:spcBef>
                <a:spcPts val="0"/>
              </a:spcBef>
              <a:spcAft>
                <a:spcPts val="0"/>
              </a:spcAft>
              <a:buSzPts val="1600"/>
              <a:buChar char="●"/>
            </a:pPr>
            <a:r>
              <a:rPr lang="en" sz="1600" dirty="0" err="1"/>
              <a:t>Ardupilot</a:t>
            </a:r>
            <a:r>
              <a:rPr lang="en" sz="1600" dirty="0"/>
              <a:t> software</a:t>
            </a:r>
            <a:endParaRPr sz="1600" dirty="0"/>
          </a:p>
          <a:p>
            <a:pPr marL="914400" lvl="1" indent="-330200" rtl="0">
              <a:lnSpc>
                <a:spcPct val="150000"/>
              </a:lnSpc>
              <a:spcBef>
                <a:spcPts val="0"/>
              </a:spcBef>
              <a:spcAft>
                <a:spcPts val="0"/>
              </a:spcAft>
              <a:buSzPts val="1600"/>
              <a:buChar char="○"/>
            </a:pPr>
            <a:r>
              <a:rPr lang="en" sz="1600" dirty="0"/>
              <a:t>Allows for optimized waypoint targeting</a:t>
            </a:r>
            <a:endParaRPr sz="1600" dirty="0"/>
          </a:p>
          <a:p>
            <a:pPr marL="914400" lvl="1" indent="-330200" rtl="0">
              <a:lnSpc>
                <a:spcPct val="150000"/>
              </a:lnSpc>
              <a:spcBef>
                <a:spcPts val="0"/>
              </a:spcBef>
              <a:spcAft>
                <a:spcPts val="0"/>
              </a:spcAft>
              <a:buSzPts val="1600"/>
              <a:buChar char="○"/>
            </a:pPr>
            <a:r>
              <a:rPr lang="en" sz="1600" dirty="0"/>
              <a:t>Accounts for design limitations</a:t>
            </a:r>
            <a:endParaRPr sz="1600" dirty="0"/>
          </a:p>
          <a:p>
            <a:pPr marL="914400" lvl="1" indent="-330200" rtl="0">
              <a:lnSpc>
                <a:spcPct val="150000"/>
              </a:lnSpc>
              <a:spcBef>
                <a:spcPts val="0"/>
              </a:spcBef>
              <a:spcAft>
                <a:spcPts val="0"/>
              </a:spcAft>
              <a:buSzPts val="1600"/>
              <a:buChar char="○"/>
            </a:pPr>
            <a:r>
              <a:rPr lang="en" sz="1600" dirty="0"/>
              <a:t>Determines...</a:t>
            </a:r>
            <a:endParaRPr sz="1600" dirty="0"/>
          </a:p>
          <a:p>
            <a:pPr marL="1371600" lvl="0" indent="-330200" rtl="0">
              <a:lnSpc>
                <a:spcPct val="150000"/>
              </a:lnSpc>
              <a:spcBef>
                <a:spcPts val="0"/>
              </a:spcBef>
              <a:spcAft>
                <a:spcPts val="0"/>
              </a:spcAft>
              <a:buClr>
                <a:srgbClr val="5B5C60"/>
              </a:buClr>
              <a:buSzPts val="1600"/>
              <a:buAutoNum type="arabicPeriod"/>
            </a:pPr>
            <a:r>
              <a:rPr lang="en" sz="1600" dirty="0">
                <a:solidFill>
                  <a:srgbClr val="5B5C60"/>
                </a:solidFill>
              </a:rPr>
              <a:t>Best position for takeoff</a:t>
            </a:r>
            <a:endParaRPr sz="1600" dirty="0">
              <a:solidFill>
                <a:srgbClr val="5B5C60"/>
              </a:solidFill>
            </a:endParaRPr>
          </a:p>
          <a:p>
            <a:pPr marL="1371600" lvl="0" indent="-330200" rtl="0">
              <a:lnSpc>
                <a:spcPct val="150000"/>
              </a:lnSpc>
              <a:spcBef>
                <a:spcPts val="0"/>
              </a:spcBef>
              <a:spcAft>
                <a:spcPts val="0"/>
              </a:spcAft>
              <a:buClr>
                <a:srgbClr val="5B5C60"/>
              </a:buClr>
              <a:buSzPts val="1600"/>
              <a:buAutoNum type="arabicPeriod"/>
            </a:pPr>
            <a:r>
              <a:rPr lang="en" sz="1600" dirty="0">
                <a:solidFill>
                  <a:srgbClr val="5B5C60"/>
                </a:solidFill>
              </a:rPr>
              <a:t>Turns and maneuvers </a:t>
            </a:r>
            <a:endParaRPr sz="1600" dirty="0">
              <a:solidFill>
                <a:srgbClr val="5B5C60"/>
              </a:solidFill>
            </a:endParaRPr>
          </a:p>
          <a:p>
            <a:pPr marL="1371600" lvl="0" indent="-330200" rtl="0">
              <a:lnSpc>
                <a:spcPct val="150000"/>
              </a:lnSpc>
              <a:spcBef>
                <a:spcPts val="0"/>
              </a:spcBef>
              <a:spcAft>
                <a:spcPts val="0"/>
              </a:spcAft>
              <a:buClr>
                <a:srgbClr val="5B5C60"/>
              </a:buClr>
              <a:buSzPts val="1600"/>
              <a:buAutoNum type="arabicPeriod"/>
            </a:pPr>
            <a:r>
              <a:rPr lang="en" sz="1600" dirty="0">
                <a:solidFill>
                  <a:srgbClr val="5B5C60"/>
                </a:solidFill>
              </a:rPr>
              <a:t>Overall course of flight</a:t>
            </a:r>
            <a:endParaRPr sz="1600" dirty="0">
              <a:solidFill>
                <a:srgbClr val="5B5C60"/>
              </a:solidFill>
            </a:endParaRPr>
          </a:p>
          <a:p>
            <a:pPr marL="1371600" lvl="0" indent="-330200" rtl="0">
              <a:lnSpc>
                <a:spcPct val="150000"/>
              </a:lnSpc>
              <a:spcBef>
                <a:spcPts val="0"/>
              </a:spcBef>
              <a:spcAft>
                <a:spcPts val="0"/>
              </a:spcAft>
              <a:buClr>
                <a:srgbClr val="5B5C60"/>
              </a:buClr>
              <a:buSzPts val="1600"/>
              <a:buAutoNum type="arabicPeriod"/>
            </a:pPr>
            <a:r>
              <a:rPr lang="en" sz="1600" dirty="0">
                <a:solidFill>
                  <a:srgbClr val="5B5C60"/>
                </a:solidFill>
              </a:rPr>
              <a:t>Landing</a:t>
            </a:r>
            <a:endParaRPr sz="1600" dirty="0"/>
          </a:p>
          <a:p>
            <a:pPr marL="0" lvl="0" indent="0" rtl="0">
              <a:lnSpc>
                <a:spcPct val="150000"/>
              </a:lnSpc>
              <a:spcBef>
                <a:spcPts val="0"/>
              </a:spcBef>
              <a:spcAft>
                <a:spcPts val="0"/>
              </a:spcAft>
              <a:buNone/>
            </a:pPr>
            <a:endParaRPr sz="1600" dirty="0"/>
          </a:p>
        </p:txBody>
      </p:sp>
      <p:sp>
        <p:nvSpPr>
          <p:cNvPr id="293" name="Shape 29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26</a:t>
            </a:fld>
            <a:endParaRPr/>
          </a:p>
        </p:txBody>
      </p:sp>
      <p:pic>
        <p:nvPicPr>
          <p:cNvPr id="294" name="Shape 294"/>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295" name="Shape 295"/>
          <p:cNvPicPr preferRelativeResize="0"/>
          <p:nvPr/>
        </p:nvPicPr>
        <p:blipFill>
          <a:blip r:embed="rId4">
            <a:alphaModFix/>
          </a:blip>
          <a:stretch>
            <a:fillRect/>
          </a:stretch>
        </p:blipFill>
        <p:spPr>
          <a:xfrm>
            <a:off x="5399400" y="523725"/>
            <a:ext cx="2636178" cy="4256175"/>
          </a:xfrm>
          <a:prstGeom prst="rect">
            <a:avLst/>
          </a:prstGeom>
          <a:noFill/>
          <a:ln>
            <a:noFill/>
          </a:ln>
        </p:spPr>
      </p:pic>
      <p:sp>
        <p:nvSpPr>
          <p:cNvPr id="296" name="Shape 296"/>
          <p:cNvSpPr txBox="1"/>
          <p:nvPr/>
        </p:nvSpPr>
        <p:spPr>
          <a:xfrm>
            <a:off x="5181775" y="4686796"/>
            <a:ext cx="3071400" cy="3336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200" i="1" dirty="0">
                <a:solidFill>
                  <a:srgbClr val="5B5C60"/>
                </a:solidFill>
                <a:latin typeface="Calibri"/>
                <a:ea typeface="Calibri"/>
                <a:cs typeface="Calibri"/>
                <a:sym typeface="Calibri"/>
              </a:rPr>
              <a:t>Operational Analysis for Detection</a:t>
            </a:r>
            <a:endParaRPr sz="1200" i="1" dirty="0">
              <a:solidFill>
                <a:srgbClr val="5B5C6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Communication Integration</a:t>
            </a:r>
            <a:endParaRPr/>
          </a:p>
        </p:txBody>
      </p:sp>
      <p:sp>
        <p:nvSpPr>
          <p:cNvPr id="302" name="Shape 302"/>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0" lvl="0" indent="0">
              <a:lnSpc>
                <a:spcPct val="150000"/>
              </a:lnSpc>
              <a:spcBef>
                <a:spcPts val="0"/>
              </a:spcBef>
              <a:spcAft>
                <a:spcPts val="0"/>
              </a:spcAft>
              <a:buNone/>
            </a:pPr>
            <a:r>
              <a:rPr lang="en" b="1"/>
              <a:t>Maximum Communication Distance:</a:t>
            </a:r>
            <a:r>
              <a:rPr lang="en"/>
              <a:t> 6.63 miles</a:t>
            </a:r>
            <a:endParaRPr/>
          </a:p>
          <a:p>
            <a:pPr marL="0" lvl="0" indent="0">
              <a:lnSpc>
                <a:spcPct val="150000"/>
              </a:lnSpc>
              <a:spcBef>
                <a:spcPts val="0"/>
              </a:spcBef>
              <a:spcAft>
                <a:spcPts val="0"/>
              </a:spcAft>
              <a:buNone/>
            </a:pPr>
            <a:r>
              <a:rPr lang="en" b="1"/>
              <a:t>Line of Sight: </a:t>
            </a:r>
            <a:r>
              <a:rPr lang="en"/>
              <a:t>3 miles</a:t>
            </a:r>
            <a:endParaRPr/>
          </a:p>
          <a:p>
            <a:pPr marL="0" lvl="0" indent="0">
              <a:lnSpc>
                <a:spcPct val="150000"/>
              </a:lnSpc>
              <a:spcBef>
                <a:spcPts val="0"/>
              </a:spcBef>
              <a:spcAft>
                <a:spcPts val="0"/>
              </a:spcAft>
              <a:buNone/>
            </a:pPr>
            <a:r>
              <a:rPr lang="en" b="1"/>
              <a:t>Software: </a:t>
            </a:r>
            <a:r>
              <a:rPr lang="en"/>
              <a:t>ArduPilot</a:t>
            </a:r>
            <a:endParaRPr/>
          </a:p>
        </p:txBody>
      </p:sp>
      <p:sp>
        <p:nvSpPr>
          <p:cNvPr id="303" name="Shape 30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27</a:t>
            </a:fld>
            <a:endParaRPr/>
          </a:p>
        </p:txBody>
      </p:sp>
      <p:pic>
        <p:nvPicPr>
          <p:cNvPr id="304" name="Shape 304"/>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305" name="Shape 305"/>
          <p:cNvPicPr preferRelativeResize="0"/>
          <p:nvPr/>
        </p:nvPicPr>
        <p:blipFill>
          <a:blip r:embed="rId4">
            <a:alphaModFix/>
          </a:blip>
          <a:stretch>
            <a:fillRect/>
          </a:stretch>
        </p:blipFill>
        <p:spPr>
          <a:xfrm>
            <a:off x="4022433" y="750525"/>
            <a:ext cx="5078090" cy="3870048"/>
          </a:xfrm>
          <a:prstGeom prst="rect">
            <a:avLst/>
          </a:prstGeom>
          <a:noFill/>
          <a:ln>
            <a:noFill/>
          </a:ln>
        </p:spPr>
      </p:pic>
      <p:pic>
        <p:nvPicPr>
          <p:cNvPr id="306" name="Shape 306"/>
          <p:cNvPicPr preferRelativeResize="0"/>
          <p:nvPr/>
        </p:nvPicPr>
        <p:blipFill>
          <a:blip r:embed="rId5">
            <a:alphaModFix/>
          </a:blip>
          <a:stretch>
            <a:fillRect/>
          </a:stretch>
        </p:blipFill>
        <p:spPr>
          <a:xfrm>
            <a:off x="471900" y="3005300"/>
            <a:ext cx="3343275" cy="1981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Safety Systems</a:t>
            </a:r>
            <a:endParaRPr/>
          </a:p>
        </p:txBody>
      </p:sp>
      <p:sp>
        <p:nvSpPr>
          <p:cNvPr id="312" name="Shape 312"/>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457200" lvl="0" indent="-330200" rtl="0">
              <a:lnSpc>
                <a:spcPct val="150000"/>
              </a:lnSpc>
              <a:spcBef>
                <a:spcPts val="0"/>
              </a:spcBef>
              <a:spcAft>
                <a:spcPts val="0"/>
              </a:spcAft>
              <a:buSzPts val="1600"/>
              <a:buChar char="●"/>
            </a:pPr>
            <a:r>
              <a:rPr lang="en" sz="1600" b="1"/>
              <a:t>LiDAR (Light Detection and Ranging)</a:t>
            </a:r>
            <a:endParaRPr sz="1600" b="1"/>
          </a:p>
          <a:p>
            <a:pPr marL="914400" lvl="1" indent="-330200" rtl="0">
              <a:lnSpc>
                <a:spcPct val="150000"/>
              </a:lnSpc>
              <a:spcBef>
                <a:spcPts val="0"/>
              </a:spcBef>
              <a:spcAft>
                <a:spcPts val="0"/>
              </a:spcAft>
              <a:buSzPts val="1600"/>
              <a:buChar char="○"/>
            </a:pPr>
            <a:r>
              <a:rPr lang="en" sz="1600"/>
              <a:t>Distance measurement</a:t>
            </a:r>
            <a:endParaRPr sz="1600"/>
          </a:p>
          <a:p>
            <a:pPr marL="1371600" lvl="2" indent="-330200" rtl="0">
              <a:lnSpc>
                <a:spcPct val="150000"/>
              </a:lnSpc>
              <a:spcBef>
                <a:spcPts val="0"/>
              </a:spcBef>
              <a:spcAft>
                <a:spcPts val="0"/>
              </a:spcAft>
              <a:buSzPts val="1600"/>
              <a:buChar char="■"/>
            </a:pPr>
            <a:r>
              <a:rPr lang="en" sz="1600"/>
              <a:t>Autonomous object avoidance</a:t>
            </a:r>
            <a:endParaRPr sz="1600"/>
          </a:p>
          <a:p>
            <a:pPr marL="1828800" lvl="3" indent="-330200" rtl="0">
              <a:lnSpc>
                <a:spcPct val="150000"/>
              </a:lnSpc>
              <a:spcBef>
                <a:spcPts val="0"/>
              </a:spcBef>
              <a:spcAft>
                <a:spcPts val="0"/>
              </a:spcAft>
              <a:buSzPts val="1600"/>
              <a:buChar char="●"/>
            </a:pPr>
            <a:r>
              <a:rPr lang="en" sz="1600"/>
              <a:t>Even when no signal</a:t>
            </a:r>
            <a:endParaRPr sz="1600"/>
          </a:p>
          <a:p>
            <a:pPr marL="457200" lvl="0" indent="-330200" rtl="0">
              <a:lnSpc>
                <a:spcPct val="150000"/>
              </a:lnSpc>
              <a:spcBef>
                <a:spcPts val="0"/>
              </a:spcBef>
              <a:spcAft>
                <a:spcPts val="0"/>
              </a:spcAft>
              <a:buSzPts val="1600"/>
              <a:buChar char="●"/>
            </a:pPr>
            <a:r>
              <a:rPr lang="en" sz="1600" b="1"/>
              <a:t>GPS Integration</a:t>
            </a:r>
            <a:endParaRPr sz="1600" b="1"/>
          </a:p>
          <a:p>
            <a:pPr marL="914400" lvl="1" indent="-330200" rtl="0">
              <a:lnSpc>
                <a:spcPct val="150000"/>
              </a:lnSpc>
              <a:spcBef>
                <a:spcPts val="0"/>
              </a:spcBef>
              <a:spcAft>
                <a:spcPts val="0"/>
              </a:spcAft>
              <a:buSzPts val="1600"/>
              <a:buChar char="○"/>
            </a:pPr>
            <a:r>
              <a:rPr lang="en" sz="1600"/>
              <a:t>ADS-B satellite system triangulation</a:t>
            </a:r>
            <a:endParaRPr sz="1600"/>
          </a:p>
          <a:p>
            <a:pPr marL="914400" lvl="1" indent="-330200">
              <a:lnSpc>
                <a:spcPct val="150000"/>
              </a:lnSpc>
              <a:spcBef>
                <a:spcPts val="0"/>
              </a:spcBef>
              <a:spcAft>
                <a:spcPts val="0"/>
              </a:spcAft>
              <a:buSzPts val="1600"/>
              <a:buChar char="○"/>
            </a:pPr>
            <a:r>
              <a:rPr lang="en" sz="1600"/>
              <a:t>Traffic avoidance capabilities</a:t>
            </a:r>
            <a:endParaRPr sz="1600"/>
          </a:p>
        </p:txBody>
      </p:sp>
      <p:sp>
        <p:nvSpPr>
          <p:cNvPr id="313" name="Shape 31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28</a:t>
            </a:fld>
            <a:endParaRPr/>
          </a:p>
        </p:txBody>
      </p:sp>
      <p:pic>
        <p:nvPicPr>
          <p:cNvPr id="314" name="Shape 314"/>
          <p:cNvPicPr preferRelativeResize="0"/>
          <p:nvPr/>
        </p:nvPicPr>
        <p:blipFill rotWithShape="1">
          <a:blip r:embed="rId3">
            <a:alphaModFix/>
          </a:blip>
          <a:srcRect t="278" b="288"/>
          <a:stretch/>
        </p:blipFill>
        <p:spPr>
          <a:xfrm>
            <a:off x="417025" y="-39350"/>
            <a:ext cx="8309947" cy="333553"/>
          </a:xfrm>
          <a:prstGeom prst="rect">
            <a:avLst/>
          </a:prstGeom>
          <a:noFill/>
          <a:ln>
            <a:noFill/>
          </a:ln>
        </p:spPr>
      </p:pic>
      <p:pic>
        <p:nvPicPr>
          <p:cNvPr id="315" name="Shape 315"/>
          <p:cNvPicPr preferRelativeResize="0"/>
          <p:nvPr/>
        </p:nvPicPr>
        <p:blipFill rotWithShape="1">
          <a:blip r:embed="rId4">
            <a:alphaModFix/>
          </a:blip>
          <a:srcRect t="21777"/>
          <a:stretch/>
        </p:blipFill>
        <p:spPr>
          <a:xfrm>
            <a:off x="5070211" y="736850"/>
            <a:ext cx="4073790" cy="1892548"/>
          </a:xfrm>
          <a:prstGeom prst="rect">
            <a:avLst/>
          </a:prstGeom>
          <a:noFill/>
          <a:ln>
            <a:noFill/>
          </a:ln>
        </p:spPr>
      </p:pic>
      <p:pic>
        <p:nvPicPr>
          <p:cNvPr id="316" name="Shape 316"/>
          <p:cNvPicPr preferRelativeResize="0"/>
          <p:nvPr/>
        </p:nvPicPr>
        <p:blipFill rotWithShape="1">
          <a:blip r:embed="rId5">
            <a:alphaModFix/>
          </a:blip>
          <a:srcRect t="22613" b="18204"/>
          <a:stretch/>
        </p:blipFill>
        <p:spPr>
          <a:xfrm>
            <a:off x="5380618" y="3405883"/>
            <a:ext cx="1516484" cy="929043"/>
          </a:xfrm>
          <a:prstGeom prst="rect">
            <a:avLst/>
          </a:prstGeom>
          <a:noFill/>
          <a:ln>
            <a:noFill/>
          </a:ln>
        </p:spPr>
      </p:pic>
      <p:sp>
        <p:nvSpPr>
          <p:cNvPr id="317" name="Shape 317"/>
          <p:cNvSpPr txBox="1"/>
          <p:nvPr/>
        </p:nvSpPr>
        <p:spPr>
          <a:xfrm>
            <a:off x="5655572" y="2641878"/>
            <a:ext cx="3071400" cy="333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i="1" dirty="0" err="1">
                <a:solidFill>
                  <a:srgbClr val="5B5C60"/>
                </a:solidFill>
                <a:latin typeface="Calibri"/>
                <a:ea typeface="Calibri"/>
                <a:cs typeface="Calibri"/>
                <a:sym typeface="Calibri"/>
              </a:rPr>
              <a:t>LeddarVu</a:t>
            </a:r>
            <a:r>
              <a:rPr lang="en" i="1" dirty="0">
                <a:solidFill>
                  <a:srgbClr val="5B5C60"/>
                </a:solidFill>
                <a:latin typeface="Calibri"/>
                <a:ea typeface="Calibri"/>
                <a:cs typeface="Calibri"/>
                <a:sym typeface="Calibri"/>
              </a:rPr>
              <a:t> Solid State LiDAR Platform</a:t>
            </a:r>
            <a:endParaRPr i="1" dirty="0">
              <a:solidFill>
                <a:srgbClr val="5B5C60"/>
              </a:solidFill>
              <a:latin typeface="Calibri"/>
              <a:ea typeface="Calibri"/>
              <a:cs typeface="Calibri"/>
              <a:sym typeface="Calibri"/>
            </a:endParaRPr>
          </a:p>
        </p:txBody>
      </p:sp>
      <p:sp>
        <p:nvSpPr>
          <p:cNvPr id="318" name="Shape 318"/>
          <p:cNvSpPr txBox="1"/>
          <p:nvPr/>
        </p:nvSpPr>
        <p:spPr>
          <a:xfrm>
            <a:off x="6648201" y="3870404"/>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dirty="0">
                <a:solidFill>
                  <a:srgbClr val="5B5C60"/>
                </a:solidFill>
                <a:latin typeface="Calibri"/>
                <a:ea typeface="Calibri"/>
                <a:cs typeface="Calibri"/>
                <a:sym typeface="Calibri"/>
              </a:rPr>
              <a:t>Ping2020 ADS-B Transceiver</a:t>
            </a:r>
            <a:endParaRPr i="1" dirty="0">
              <a:solidFill>
                <a:srgbClr val="5B5C6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2"/>
        <p:cNvGrpSpPr/>
        <p:nvPr/>
      </p:nvGrpSpPr>
      <p:grpSpPr>
        <a:xfrm>
          <a:off x="0" y="0"/>
          <a:ext cx="0" cy="0"/>
          <a:chOff x="0" y="0"/>
          <a:chExt cx="0" cy="0"/>
        </a:xfrm>
      </p:grpSpPr>
      <p:sp>
        <p:nvSpPr>
          <p:cNvPr id="323" name="Shape 32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29</a:t>
            </a:fld>
            <a:endParaRPr/>
          </a:p>
        </p:txBody>
      </p:sp>
      <p:pic>
        <p:nvPicPr>
          <p:cNvPr id="324" name="Shape 324"/>
          <p:cNvPicPr preferRelativeResize="0"/>
          <p:nvPr/>
        </p:nvPicPr>
        <p:blipFill rotWithShape="1">
          <a:blip r:embed="rId3">
            <a:alphaModFix/>
          </a:blip>
          <a:srcRect l="1446" r="1446"/>
          <a:stretch/>
        </p:blipFill>
        <p:spPr>
          <a:xfrm>
            <a:off x="766300" y="0"/>
            <a:ext cx="7611396"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Engineering Design Process</a:t>
            </a:r>
            <a:endParaRPr/>
          </a:p>
        </p:txBody>
      </p:sp>
      <p:sp>
        <p:nvSpPr>
          <p:cNvPr id="77" name="Shape 7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a:t>
            </a:fld>
            <a:endParaRPr/>
          </a:p>
        </p:txBody>
      </p:sp>
      <p:pic>
        <p:nvPicPr>
          <p:cNvPr id="78" name="Shape 78"/>
          <p:cNvPicPr preferRelativeResize="0"/>
          <p:nvPr/>
        </p:nvPicPr>
        <p:blipFill>
          <a:blip r:embed="rId3">
            <a:alphaModFix/>
          </a:blip>
          <a:stretch>
            <a:fillRect/>
          </a:stretch>
        </p:blipFill>
        <p:spPr>
          <a:xfrm>
            <a:off x="1770938" y="846875"/>
            <a:ext cx="5602126" cy="39232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a:t>Compared to the DJI Agras MG-1 &amp; SenseFly eBee SQ</a:t>
            </a:r>
            <a:endParaRPr sz="2800"/>
          </a:p>
        </p:txBody>
      </p:sp>
      <p:sp>
        <p:nvSpPr>
          <p:cNvPr id="330" name="Shape 330"/>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30</a:t>
            </a:fld>
            <a:endParaRPr/>
          </a:p>
        </p:txBody>
      </p:sp>
      <p:pic>
        <p:nvPicPr>
          <p:cNvPr id="331" name="Shape 331"/>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32" name="Shape 332"/>
          <p:cNvPicPr preferRelativeResize="0"/>
          <p:nvPr/>
        </p:nvPicPr>
        <p:blipFill>
          <a:blip r:embed="rId4">
            <a:alphaModFix/>
          </a:blip>
          <a:stretch>
            <a:fillRect/>
          </a:stretch>
        </p:blipFill>
        <p:spPr>
          <a:xfrm>
            <a:off x="455400" y="1843700"/>
            <a:ext cx="8255077" cy="17379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Initial Costs</a:t>
            </a:r>
            <a:endParaRPr/>
          </a:p>
        </p:txBody>
      </p:sp>
      <p:sp>
        <p:nvSpPr>
          <p:cNvPr id="338" name="Shape 338"/>
          <p:cNvSpPr txBox="1">
            <a:spLocks noGrp="1"/>
          </p:cNvSpPr>
          <p:nvPr>
            <p:ph type="body" idx="1"/>
          </p:nvPr>
        </p:nvSpPr>
        <p:spPr>
          <a:xfrm>
            <a:off x="6245700" y="2255288"/>
            <a:ext cx="2448300" cy="1083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1800"/>
              <a:t>Total Acquisition Cost: $14,447</a:t>
            </a:r>
            <a:endParaRPr sz="1800"/>
          </a:p>
        </p:txBody>
      </p:sp>
      <p:sp>
        <p:nvSpPr>
          <p:cNvPr id="339" name="Shape 339"/>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31</a:t>
            </a:fld>
            <a:endParaRPr/>
          </a:p>
        </p:txBody>
      </p:sp>
      <p:pic>
        <p:nvPicPr>
          <p:cNvPr id="340" name="Shape 340"/>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41" name="Shape 341"/>
          <p:cNvPicPr preferRelativeResize="0"/>
          <p:nvPr/>
        </p:nvPicPr>
        <p:blipFill>
          <a:blip r:embed="rId4">
            <a:alphaModFix/>
          </a:blip>
          <a:stretch>
            <a:fillRect/>
          </a:stretch>
        </p:blipFill>
        <p:spPr>
          <a:xfrm>
            <a:off x="819200" y="753550"/>
            <a:ext cx="5226424" cy="42774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Field Size: Operational Cost Analysis (1/3)</a:t>
            </a:r>
            <a:endParaRPr/>
          </a:p>
        </p:txBody>
      </p:sp>
      <p:sp>
        <p:nvSpPr>
          <p:cNvPr id="347" name="Shape 34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32</a:t>
            </a:fld>
            <a:endParaRPr/>
          </a:p>
        </p:txBody>
      </p:sp>
      <p:pic>
        <p:nvPicPr>
          <p:cNvPr id="348" name="Shape 348"/>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49" name="Shape 349"/>
          <p:cNvPicPr preferRelativeResize="0"/>
          <p:nvPr/>
        </p:nvPicPr>
        <p:blipFill>
          <a:blip r:embed="rId4">
            <a:alphaModFix/>
          </a:blip>
          <a:stretch>
            <a:fillRect/>
          </a:stretch>
        </p:blipFill>
        <p:spPr>
          <a:xfrm>
            <a:off x="1695300" y="1049225"/>
            <a:ext cx="5775300" cy="3662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Field Size: Operational Cost Analysis (2/3)</a:t>
            </a:r>
            <a:endParaRPr/>
          </a:p>
        </p:txBody>
      </p:sp>
      <p:sp>
        <p:nvSpPr>
          <p:cNvPr id="355" name="Shape 355"/>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33</a:t>
            </a:fld>
            <a:endParaRPr/>
          </a:p>
        </p:txBody>
      </p:sp>
      <p:pic>
        <p:nvPicPr>
          <p:cNvPr id="356" name="Shape 356"/>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57" name="Shape 357"/>
          <p:cNvPicPr preferRelativeResize="0"/>
          <p:nvPr/>
        </p:nvPicPr>
        <p:blipFill>
          <a:blip r:embed="rId4">
            <a:alphaModFix/>
          </a:blip>
          <a:stretch>
            <a:fillRect/>
          </a:stretch>
        </p:blipFill>
        <p:spPr>
          <a:xfrm>
            <a:off x="1770950" y="971900"/>
            <a:ext cx="5602100" cy="4068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Field Size: Operational Cost Analysis (3/3)</a:t>
            </a:r>
            <a:endParaRPr/>
          </a:p>
        </p:txBody>
      </p:sp>
      <p:sp>
        <p:nvSpPr>
          <p:cNvPr id="363" name="Shape 36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34</a:t>
            </a:fld>
            <a:endParaRPr/>
          </a:p>
        </p:txBody>
      </p:sp>
      <p:pic>
        <p:nvPicPr>
          <p:cNvPr id="364" name="Shape 364"/>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65" name="Shape 365"/>
          <p:cNvPicPr preferRelativeResize="0"/>
          <p:nvPr/>
        </p:nvPicPr>
        <p:blipFill>
          <a:blip r:embed="rId4">
            <a:alphaModFix/>
          </a:blip>
          <a:stretch>
            <a:fillRect/>
          </a:stretch>
        </p:blipFill>
        <p:spPr>
          <a:xfrm>
            <a:off x="417025" y="1689588"/>
            <a:ext cx="8409477" cy="1764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Company Plan: Annual Detections</a:t>
            </a:r>
            <a:endParaRPr/>
          </a:p>
        </p:txBody>
      </p:sp>
      <p:sp>
        <p:nvSpPr>
          <p:cNvPr id="371" name="Shape 371"/>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35</a:t>
            </a:fld>
            <a:endParaRPr/>
          </a:p>
        </p:txBody>
      </p:sp>
      <p:pic>
        <p:nvPicPr>
          <p:cNvPr id="372" name="Shape 372"/>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73" name="Shape 373"/>
          <p:cNvPicPr preferRelativeResize="0"/>
          <p:nvPr/>
        </p:nvPicPr>
        <p:blipFill rotWithShape="1">
          <a:blip r:embed="rId4">
            <a:alphaModFix/>
          </a:blip>
          <a:srcRect l="139" r="149"/>
          <a:stretch/>
        </p:blipFill>
        <p:spPr>
          <a:xfrm>
            <a:off x="417025" y="1538038"/>
            <a:ext cx="8309949" cy="23214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Company Plan: Profitability Over Five Years</a:t>
            </a:r>
            <a:endParaRPr/>
          </a:p>
        </p:txBody>
      </p:sp>
      <p:sp>
        <p:nvSpPr>
          <p:cNvPr id="379" name="Shape 379"/>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36</a:t>
            </a:fld>
            <a:endParaRPr/>
          </a:p>
        </p:txBody>
      </p:sp>
      <p:pic>
        <p:nvPicPr>
          <p:cNvPr id="380" name="Shape 380"/>
          <p:cNvPicPr preferRelativeResize="0"/>
          <p:nvPr/>
        </p:nvPicPr>
        <p:blipFill rotWithShape="1">
          <a:blip r:embed="rId3">
            <a:alphaModFix/>
          </a:blip>
          <a:srcRect t="3410" b="3419"/>
          <a:stretch/>
        </p:blipFill>
        <p:spPr>
          <a:xfrm>
            <a:off x="417025" y="-39350"/>
            <a:ext cx="8309945" cy="333553"/>
          </a:xfrm>
          <a:prstGeom prst="rect">
            <a:avLst/>
          </a:prstGeom>
          <a:noFill/>
          <a:ln>
            <a:noFill/>
          </a:ln>
        </p:spPr>
      </p:pic>
      <p:pic>
        <p:nvPicPr>
          <p:cNvPr id="381" name="Shape 381"/>
          <p:cNvPicPr preferRelativeResize="0"/>
          <p:nvPr/>
        </p:nvPicPr>
        <p:blipFill rotWithShape="1">
          <a:blip r:embed="rId4">
            <a:alphaModFix/>
          </a:blip>
          <a:srcRect l="228" r="228"/>
          <a:stretch/>
        </p:blipFill>
        <p:spPr>
          <a:xfrm>
            <a:off x="2532900" y="1081675"/>
            <a:ext cx="4100086" cy="37894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Summary</a:t>
            </a:r>
            <a:endParaRPr/>
          </a:p>
        </p:txBody>
      </p:sp>
      <p:sp>
        <p:nvSpPr>
          <p:cNvPr id="387" name="Shape 387"/>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457200" lvl="0" indent="-330200" rtl="0">
              <a:lnSpc>
                <a:spcPct val="150000"/>
              </a:lnSpc>
              <a:spcBef>
                <a:spcPts val="0"/>
              </a:spcBef>
              <a:spcAft>
                <a:spcPts val="0"/>
              </a:spcAft>
              <a:buSzPts val="1600"/>
              <a:buChar char="●"/>
            </a:pPr>
            <a:r>
              <a:rPr lang="en" sz="1600" dirty="0"/>
              <a:t>Exceeded weight constraint of the FAA’s part 107 regulations</a:t>
            </a:r>
            <a:endParaRPr sz="1600" dirty="0"/>
          </a:p>
          <a:p>
            <a:pPr marL="914400" lvl="1" indent="-330200" rtl="0">
              <a:lnSpc>
                <a:spcPct val="150000"/>
              </a:lnSpc>
              <a:spcBef>
                <a:spcPts val="0"/>
              </a:spcBef>
              <a:spcAft>
                <a:spcPts val="0"/>
              </a:spcAft>
              <a:buSzPts val="1600"/>
              <a:buChar char="○"/>
            </a:pPr>
            <a:r>
              <a:rPr lang="en" sz="1600" dirty="0"/>
              <a:t>Reduces cost (3.5x lower)</a:t>
            </a:r>
            <a:endParaRPr sz="1600" dirty="0"/>
          </a:p>
          <a:p>
            <a:pPr marL="914400" lvl="1" indent="-330200" rtl="0">
              <a:lnSpc>
                <a:spcPct val="150000"/>
              </a:lnSpc>
              <a:spcBef>
                <a:spcPts val="0"/>
              </a:spcBef>
              <a:spcAft>
                <a:spcPts val="0"/>
              </a:spcAft>
              <a:buSzPts val="1600"/>
              <a:buChar char="○"/>
            </a:pPr>
            <a:r>
              <a:rPr lang="en" sz="1600" dirty="0"/>
              <a:t>Improves efficiency (18x lower mission run-time)</a:t>
            </a:r>
            <a:endParaRPr sz="1600" dirty="0"/>
          </a:p>
          <a:p>
            <a:pPr marL="914400" lvl="1" indent="-330200" rtl="0">
              <a:lnSpc>
                <a:spcPct val="150000"/>
              </a:lnSpc>
              <a:spcBef>
                <a:spcPts val="0"/>
              </a:spcBef>
              <a:spcAft>
                <a:spcPts val="0"/>
              </a:spcAft>
              <a:buSzPts val="1600"/>
              <a:buChar char="○"/>
            </a:pPr>
            <a:r>
              <a:rPr lang="en" sz="1600" dirty="0"/>
              <a:t>Allows for more pesticide transport (9x more)</a:t>
            </a:r>
            <a:endParaRPr sz="1600" dirty="0"/>
          </a:p>
          <a:p>
            <a:pPr marL="457200" lvl="0" indent="-330200" rtl="0">
              <a:lnSpc>
                <a:spcPct val="150000"/>
              </a:lnSpc>
              <a:spcBef>
                <a:spcPts val="0"/>
              </a:spcBef>
              <a:spcAft>
                <a:spcPts val="0"/>
              </a:spcAft>
              <a:buSzPts val="1600"/>
              <a:buChar char="●"/>
            </a:pPr>
            <a:r>
              <a:rPr lang="en" sz="1600" dirty="0"/>
              <a:t>Modularity – the X181-NR aircraft can perform both APPLICATION and DETECTION</a:t>
            </a:r>
            <a:endParaRPr sz="1600" dirty="0"/>
          </a:p>
          <a:p>
            <a:pPr marL="457200" lvl="0" indent="-330200">
              <a:lnSpc>
                <a:spcPct val="150000"/>
              </a:lnSpc>
              <a:spcBef>
                <a:spcPts val="0"/>
              </a:spcBef>
              <a:spcAft>
                <a:spcPts val="0"/>
              </a:spcAft>
              <a:buSzPts val="1600"/>
              <a:buChar char="●"/>
            </a:pPr>
            <a:r>
              <a:rPr lang="en" sz="1600" dirty="0"/>
              <a:t>Result is a significantly more effective aircraft than those currently on the market (DJI </a:t>
            </a:r>
            <a:r>
              <a:rPr lang="en" sz="1600" dirty="0" err="1"/>
              <a:t>Agras</a:t>
            </a:r>
            <a:r>
              <a:rPr lang="en" sz="1600" dirty="0"/>
              <a:t> MG-1 and </a:t>
            </a:r>
            <a:r>
              <a:rPr lang="en" sz="1600" dirty="0" err="1"/>
              <a:t>eBee</a:t>
            </a:r>
            <a:r>
              <a:rPr lang="en" sz="1600" dirty="0"/>
              <a:t> SQ)</a:t>
            </a:r>
            <a:endParaRPr sz="1600" dirty="0"/>
          </a:p>
        </p:txBody>
      </p:sp>
      <p:sp>
        <p:nvSpPr>
          <p:cNvPr id="388" name="Shape 388"/>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Thank You!</a:t>
            </a:r>
            <a:endParaRPr/>
          </a:p>
        </p:txBody>
      </p:sp>
      <p:sp>
        <p:nvSpPr>
          <p:cNvPr id="394" name="Shape 394"/>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457200" lvl="0" indent="-330200" rtl="0">
              <a:lnSpc>
                <a:spcPct val="150000"/>
              </a:lnSpc>
              <a:spcBef>
                <a:spcPts val="0"/>
              </a:spcBef>
              <a:spcAft>
                <a:spcPts val="0"/>
              </a:spcAft>
              <a:buSzPts val="1600"/>
              <a:buChar char="●"/>
            </a:pPr>
            <a:r>
              <a:rPr lang="en" sz="1600" dirty="0"/>
              <a:t>The Xaverian Engineers would like to thank:</a:t>
            </a:r>
            <a:endParaRPr sz="1600" dirty="0"/>
          </a:p>
          <a:p>
            <a:pPr marL="914400" lvl="1" indent="-330200" rtl="0">
              <a:lnSpc>
                <a:spcPct val="150000"/>
              </a:lnSpc>
              <a:spcBef>
                <a:spcPts val="0"/>
              </a:spcBef>
              <a:spcAft>
                <a:spcPts val="0"/>
              </a:spcAft>
              <a:buSzPts val="1600"/>
              <a:buChar char="○"/>
            </a:pPr>
            <a:r>
              <a:rPr lang="en" sz="1600" dirty="0"/>
              <a:t>Judges</a:t>
            </a:r>
            <a:endParaRPr sz="1600" dirty="0"/>
          </a:p>
          <a:p>
            <a:pPr marL="914400" lvl="1" indent="-330200" rtl="0">
              <a:lnSpc>
                <a:spcPct val="150000"/>
              </a:lnSpc>
              <a:spcBef>
                <a:spcPts val="0"/>
              </a:spcBef>
              <a:spcAft>
                <a:spcPts val="0"/>
              </a:spcAft>
              <a:buSzPts val="1600"/>
              <a:buChar char="○"/>
            </a:pPr>
            <a:r>
              <a:rPr lang="en" sz="1600" dirty="0"/>
              <a:t>Coach</a:t>
            </a:r>
            <a:endParaRPr sz="1600" dirty="0"/>
          </a:p>
          <a:p>
            <a:pPr marL="914400" lvl="1" indent="-330200" rtl="0">
              <a:lnSpc>
                <a:spcPct val="150000"/>
              </a:lnSpc>
              <a:spcBef>
                <a:spcPts val="0"/>
              </a:spcBef>
              <a:spcAft>
                <a:spcPts val="0"/>
              </a:spcAft>
              <a:buSzPts val="1600"/>
              <a:buChar char="○"/>
            </a:pPr>
            <a:r>
              <a:rPr lang="en" sz="1600" dirty="0"/>
              <a:t>Mentors</a:t>
            </a:r>
            <a:endParaRPr sz="1600" dirty="0"/>
          </a:p>
          <a:p>
            <a:pPr marL="914400" lvl="1" indent="-330200" rtl="0">
              <a:lnSpc>
                <a:spcPct val="150000"/>
              </a:lnSpc>
              <a:spcBef>
                <a:spcPts val="0"/>
              </a:spcBef>
              <a:spcAft>
                <a:spcPts val="0"/>
              </a:spcAft>
              <a:buSzPts val="1600"/>
              <a:buChar char="○"/>
            </a:pPr>
            <a:r>
              <a:rPr lang="en" sz="1600" dirty="0"/>
              <a:t>RWDC Sponsors</a:t>
            </a:r>
            <a:endParaRPr sz="1600" dirty="0"/>
          </a:p>
          <a:p>
            <a:pPr marL="914400" lvl="1" indent="-330200">
              <a:lnSpc>
                <a:spcPct val="150000"/>
              </a:lnSpc>
              <a:spcBef>
                <a:spcPts val="0"/>
              </a:spcBef>
              <a:spcAft>
                <a:spcPts val="0"/>
              </a:spcAft>
              <a:buSzPts val="1600"/>
              <a:buChar char="○"/>
            </a:pPr>
            <a:r>
              <a:rPr lang="en" sz="1600" dirty="0"/>
              <a:t>Volunteers</a:t>
            </a:r>
            <a:endParaRPr sz="1600" dirty="0"/>
          </a:p>
        </p:txBody>
      </p:sp>
      <p:sp>
        <p:nvSpPr>
          <p:cNvPr id="395" name="Shape 395"/>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38</a:t>
            </a:fld>
            <a:endParaRPr/>
          </a:p>
        </p:txBody>
      </p:sp>
      <p:pic>
        <p:nvPicPr>
          <p:cNvPr id="396" name="Shape 396"/>
          <p:cNvPicPr preferRelativeResize="0"/>
          <p:nvPr/>
        </p:nvPicPr>
        <p:blipFill rotWithShape="1">
          <a:blip r:embed="rId3">
            <a:alphaModFix/>
          </a:blip>
          <a:srcRect/>
          <a:stretch/>
        </p:blipFill>
        <p:spPr>
          <a:xfrm>
            <a:off x="5265600" y="1425048"/>
            <a:ext cx="3428400" cy="696600"/>
          </a:xfrm>
          <a:prstGeom prst="rect">
            <a:avLst/>
          </a:prstGeom>
          <a:noFill/>
          <a:ln>
            <a:noFill/>
          </a:ln>
        </p:spPr>
      </p:pic>
      <p:pic>
        <p:nvPicPr>
          <p:cNvPr id="397" name="Shape 397"/>
          <p:cNvPicPr preferRelativeResize="0"/>
          <p:nvPr/>
        </p:nvPicPr>
        <p:blipFill rotWithShape="1">
          <a:blip r:embed="rId4">
            <a:alphaModFix/>
          </a:blip>
          <a:srcRect t="12037" b="11146"/>
          <a:stretch/>
        </p:blipFill>
        <p:spPr>
          <a:xfrm>
            <a:off x="2388550" y="3640200"/>
            <a:ext cx="1985400" cy="1143600"/>
          </a:xfrm>
          <a:prstGeom prst="rect">
            <a:avLst/>
          </a:prstGeom>
          <a:noFill/>
          <a:ln>
            <a:noFill/>
          </a:ln>
        </p:spPr>
      </p:pic>
      <p:pic>
        <p:nvPicPr>
          <p:cNvPr id="398" name="Shape 398"/>
          <p:cNvPicPr preferRelativeResize="0"/>
          <p:nvPr/>
        </p:nvPicPr>
        <p:blipFill>
          <a:blip r:embed="rId5">
            <a:alphaModFix/>
          </a:blip>
          <a:stretch>
            <a:fillRect/>
          </a:stretch>
        </p:blipFill>
        <p:spPr>
          <a:xfrm>
            <a:off x="6736225" y="2764950"/>
            <a:ext cx="1294575" cy="1672775"/>
          </a:xfrm>
          <a:prstGeom prst="rect">
            <a:avLst/>
          </a:prstGeom>
          <a:noFill/>
          <a:ln>
            <a:noFill/>
          </a:ln>
        </p:spPr>
      </p:pic>
      <p:pic>
        <p:nvPicPr>
          <p:cNvPr id="399" name="Shape 399"/>
          <p:cNvPicPr preferRelativeResize="0"/>
          <p:nvPr/>
        </p:nvPicPr>
        <p:blipFill>
          <a:blip r:embed="rId6">
            <a:alphaModFix/>
          </a:blip>
          <a:stretch>
            <a:fillRect/>
          </a:stretch>
        </p:blipFill>
        <p:spPr>
          <a:xfrm>
            <a:off x="3579725" y="2414698"/>
            <a:ext cx="2570018" cy="8994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3"/>
        <p:cNvGrpSpPr/>
        <p:nvPr/>
      </p:nvGrpSpPr>
      <p:grpSpPr>
        <a:xfrm>
          <a:off x="0" y="0"/>
          <a:ext cx="0" cy="0"/>
          <a:chOff x="0" y="0"/>
          <a:chExt cx="0" cy="0"/>
        </a:xfrm>
      </p:grpSpPr>
      <p:sp>
        <p:nvSpPr>
          <p:cNvPr id="404" name="Shape 404"/>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39</a:t>
            </a:fld>
            <a:endParaRPr/>
          </a:p>
        </p:txBody>
      </p:sp>
      <p:pic>
        <p:nvPicPr>
          <p:cNvPr id="405" name="Shape 405"/>
          <p:cNvPicPr preferRelativeResize="0"/>
          <p:nvPr/>
        </p:nvPicPr>
        <p:blipFill>
          <a:blip r:embed="rId3">
            <a:alphaModFix/>
          </a:blip>
          <a:stretch>
            <a:fillRect/>
          </a:stretch>
        </p:blipFill>
        <p:spPr>
          <a:xfrm>
            <a:off x="766300" y="0"/>
            <a:ext cx="7611397"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Solution</a:t>
            </a:r>
            <a:endParaRPr/>
          </a:p>
        </p:txBody>
      </p:sp>
      <p:sp>
        <p:nvSpPr>
          <p:cNvPr id="84" name="Shape 84"/>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a:t>
            </a:fld>
            <a:endParaRPr/>
          </a:p>
        </p:txBody>
      </p:sp>
      <p:pic>
        <p:nvPicPr>
          <p:cNvPr id="85" name="Shape 85"/>
          <p:cNvPicPr preferRelativeResize="0"/>
          <p:nvPr/>
        </p:nvPicPr>
        <p:blipFill rotWithShape="1">
          <a:blip r:embed="rId3">
            <a:alphaModFix/>
          </a:blip>
          <a:srcRect t="1904" b="1904"/>
          <a:stretch/>
        </p:blipFill>
        <p:spPr>
          <a:xfrm>
            <a:off x="431275" y="458121"/>
            <a:ext cx="8482150" cy="422725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Maximizing Lift</a:t>
            </a:r>
            <a:endParaRPr/>
          </a:p>
        </p:txBody>
      </p:sp>
      <p:sp>
        <p:nvSpPr>
          <p:cNvPr id="411" name="Shape 411"/>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Clr>
                <a:srgbClr val="5B5C60"/>
              </a:buClr>
              <a:buSzPts val="1400"/>
              <a:buFont typeface="Calibri"/>
              <a:buChar char="●"/>
            </a:pPr>
            <a:r>
              <a:rPr lang="en">
                <a:solidFill>
                  <a:srgbClr val="5B5C60"/>
                </a:solidFill>
              </a:rPr>
              <a:t>X-Foil</a:t>
            </a:r>
            <a:endParaRPr>
              <a:solidFill>
                <a:srgbClr val="5B5C60"/>
              </a:solidFill>
            </a:endParaRPr>
          </a:p>
          <a:p>
            <a:pPr marL="914400" lvl="1" indent="-317500" rtl="0">
              <a:lnSpc>
                <a:spcPct val="150000"/>
              </a:lnSpc>
              <a:spcBef>
                <a:spcPts val="0"/>
              </a:spcBef>
              <a:spcAft>
                <a:spcPts val="0"/>
              </a:spcAft>
              <a:buClr>
                <a:srgbClr val="5B5C60"/>
              </a:buClr>
              <a:buSzPts val="1400"/>
              <a:buFont typeface="Calibri"/>
              <a:buChar char="○"/>
            </a:pPr>
            <a:r>
              <a:rPr lang="en">
                <a:solidFill>
                  <a:srgbClr val="5B5C60"/>
                </a:solidFill>
              </a:rPr>
              <a:t>Chosen Airfoil: Selig 1223</a:t>
            </a:r>
            <a:endParaRPr>
              <a:solidFill>
                <a:srgbClr val="5B5C60"/>
              </a:solidFill>
            </a:endParaRPr>
          </a:p>
          <a:p>
            <a:pPr marL="914400" lvl="1" indent="-317500" rtl="0">
              <a:lnSpc>
                <a:spcPct val="150000"/>
              </a:lnSpc>
              <a:spcBef>
                <a:spcPts val="0"/>
              </a:spcBef>
              <a:spcAft>
                <a:spcPts val="0"/>
              </a:spcAft>
              <a:buClr>
                <a:srgbClr val="5B5C60"/>
              </a:buClr>
              <a:buSzPts val="1400"/>
              <a:buFont typeface="Lato"/>
              <a:buChar char="○"/>
            </a:pPr>
            <a:r>
              <a:rPr lang="en">
                <a:solidFill>
                  <a:srgbClr val="5B5C60"/>
                </a:solidFill>
              </a:rPr>
              <a:t>Coefficient of Lift</a:t>
            </a:r>
            <a:endParaRPr>
              <a:solidFill>
                <a:srgbClr val="5B5C60"/>
              </a:solidFill>
            </a:endParaRPr>
          </a:p>
          <a:p>
            <a:pPr marL="914400" lvl="1" indent="-317500" rtl="0">
              <a:lnSpc>
                <a:spcPct val="150000"/>
              </a:lnSpc>
              <a:spcBef>
                <a:spcPts val="0"/>
              </a:spcBef>
              <a:spcAft>
                <a:spcPts val="0"/>
              </a:spcAft>
              <a:buClr>
                <a:srgbClr val="5B5C60"/>
              </a:buClr>
              <a:buSzPts val="1400"/>
              <a:buFont typeface="Calibri"/>
              <a:buChar char="○"/>
            </a:pPr>
            <a:r>
              <a:rPr lang="en">
                <a:solidFill>
                  <a:srgbClr val="5B5C60"/>
                </a:solidFill>
              </a:rPr>
              <a:t>Wing Design</a:t>
            </a:r>
            <a:endParaRPr>
              <a:solidFill>
                <a:srgbClr val="5B5C60"/>
              </a:solidFill>
            </a:endParaRPr>
          </a:p>
          <a:p>
            <a:pPr marL="914400" lvl="1" indent="-317500" rtl="0">
              <a:lnSpc>
                <a:spcPct val="150000"/>
              </a:lnSpc>
              <a:spcBef>
                <a:spcPts val="0"/>
              </a:spcBef>
              <a:spcAft>
                <a:spcPts val="0"/>
              </a:spcAft>
              <a:buClr>
                <a:srgbClr val="5B5C60"/>
              </a:buClr>
              <a:buSzPts val="1400"/>
              <a:buFont typeface="Calibri"/>
              <a:buChar char="○"/>
            </a:pPr>
            <a:r>
              <a:rPr lang="en">
                <a:solidFill>
                  <a:srgbClr val="5B5C60"/>
                </a:solidFill>
              </a:rPr>
              <a:t>Lift Calculations</a:t>
            </a:r>
            <a:endParaRPr>
              <a:solidFill>
                <a:srgbClr val="5B5C60"/>
              </a:solidFill>
            </a:endParaRPr>
          </a:p>
          <a:p>
            <a:pPr marL="457200" lvl="0" indent="-317500" rtl="0">
              <a:lnSpc>
                <a:spcPct val="150000"/>
              </a:lnSpc>
              <a:spcBef>
                <a:spcPts val="0"/>
              </a:spcBef>
              <a:spcAft>
                <a:spcPts val="0"/>
              </a:spcAft>
              <a:buClr>
                <a:srgbClr val="5B5C60"/>
              </a:buClr>
              <a:buSzPts val="1400"/>
              <a:buFont typeface="Calibri"/>
              <a:buChar char="●"/>
            </a:pPr>
            <a:r>
              <a:rPr lang="en">
                <a:solidFill>
                  <a:srgbClr val="5B5C60"/>
                </a:solidFill>
              </a:rPr>
              <a:t>Wind Tunnel Testing</a:t>
            </a:r>
            <a:endParaRPr>
              <a:solidFill>
                <a:srgbClr val="5B5C60"/>
              </a:solidFill>
            </a:endParaRPr>
          </a:p>
          <a:p>
            <a:pPr marL="914400" lvl="1" indent="-317500" rtl="0">
              <a:lnSpc>
                <a:spcPct val="150000"/>
              </a:lnSpc>
              <a:spcBef>
                <a:spcPts val="0"/>
              </a:spcBef>
              <a:spcAft>
                <a:spcPts val="0"/>
              </a:spcAft>
              <a:buClr>
                <a:srgbClr val="5B5C60"/>
              </a:buClr>
              <a:buSzPts val="1400"/>
              <a:buFont typeface="Calibri"/>
              <a:buChar char="○"/>
            </a:pPr>
            <a:r>
              <a:rPr lang="en">
                <a:solidFill>
                  <a:srgbClr val="5B5C60"/>
                </a:solidFill>
              </a:rPr>
              <a:t>Refined the airframe</a:t>
            </a:r>
            <a:endParaRPr>
              <a:solidFill>
                <a:srgbClr val="5B5C60"/>
              </a:solidFill>
            </a:endParaRPr>
          </a:p>
          <a:p>
            <a:pPr marL="914400" lvl="1" indent="-317500" rtl="0">
              <a:lnSpc>
                <a:spcPct val="150000"/>
              </a:lnSpc>
              <a:spcBef>
                <a:spcPts val="0"/>
              </a:spcBef>
              <a:spcAft>
                <a:spcPts val="0"/>
              </a:spcAft>
              <a:buClr>
                <a:srgbClr val="5B5C60"/>
              </a:buClr>
              <a:buSzPts val="1400"/>
              <a:buFont typeface="Calibri"/>
              <a:buChar char="○"/>
            </a:pPr>
            <a:r>
              <a:rPr lang="en">
                <a:solidFill>
                  <a:srgbClr val="5B5C60"/>
                </a:solidFill>
              </a:rPr>
              <a:t>Force of drag on the UAV</a:t>
            </a:r>
            <a:endParaRPr>
              <a:solidFill>
                <a:srgbClr val="5B5C60"/>
              </a:solidFill>
            </a:endParaRPr>
          </a:p>
          <a:p>
            <a:pPr marL="914400" lvl="1" indent="-317500" rtl="0">
              <a:lnSpc>
                <a:spcPct val="150000"/>
              </a:lnSpc>
              <a:spcBef>
                <a:spcPts val="0"/>
              </a:spcBef>
              <a:spcAft>
                <a:spcPts val="0"/>
              </a:spcAft>
              <a:buClr>
                <a:srgbClr val="5B5C60"/>
              </a:buClr>
              <a:buSzPts val="1400"/>
              <a:buFont typeface="Calibri"/>
              <a:buChar char="○"/>
            </a:pPr>
            <a:r>
              <a:rPr lang="en">
                <a:solidFill>
                  <a:srgbClr val="5B5C60"/>
                </a:solidFill>
              </a:rPr>
              <a:t>Guided Design Process</a:t>
            </a:r>
            <a:endParaRPr>
              <a:solidFill>
                <a:srgbClr val="5B5C60"/>
              </a:solidFill>
            </a:endParaRPr>
          </a:p>
        </p:txBody>
      </p:sp>
      <p:sp>
        <p:nvSpPr>
          <p:cNvPr id="412" name="Shape 412"/>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40</a:t>
            </a:fld>
            <a:endParaRPr/>
          </a:p>
        </p:txBody>
      </p:sp>
      <p:pic>
        <p:nvPicPr>
          <p:cNvPr id="413" name="Shape 413"/>
          <p:cNvPicPr preferRelativeResize="0"/>
          <p:nvPr/>
        </p:nvPicPr>
        <p:blipFill rotWithShape="1">
          <a:blip r:embed="rId3">
            <a:alphaModFix/>
          </a:blip>
          <a:srcRect t="13800"/>
          <a:stretch/>
        </p:blipFill>
        <p:spPr>
          <a:xfrm>
            <a:off x="3702550" y="1049213"/>
            <a:ext cx="5441448" cy="2415525"/>
          </a:xfrm>
          <a:prstGeom prst="rect">
            <a:avLst/>
          </a:prstGeom>
          <a:noFill/>
          <a:ln>
            <a:noFill/>
          </a:ln>
        </p:spPr>
      </p:pic>
      <p:pic>
        <p:nvPicPr>
          <p:cNvPr id="414" name="Shape 414"/>
          <p:cNvPicPr preferRelativeResize="0"/>
          <p:nvPr/>
        </p:nvPicPr>
        <p:blipFill rotWithShape="1">
          <a:blip r:embed="rId4">
            <a:alphaModFix/>
          </a:blip>
          <a:srcRect r="4798"/>
          <a:stretch/>
        </p:blipFill>
        <p:spPr>
          <a:xfrm>
            <a:off x="3702550" y="3464750"/>
            <a:ext cx="3474474" cy="800725"/>
          </a:xfrm>
          <a:prstGeom prst="rect">
            <a:avLst/>
          </a:prstGeom>
          <a:noFill/>
          <a:ln>
            <a:noFill/>
          </a:ln>
        </p:spPr>
      </p:pic>
      <p:pic>
        <p:nvPicPr>
          <p:cNvPr id="415" name="Shape 415"/>
          <p:cNvPicPr preferRelativeResize="0"/>
          <p:nvPr/>
        </p:nvPicPr>
        <p:blipFill rotWithShape="1">
          <a:blip r:embed="rId5">
            <a:alphaModFix/>
          </a:blip>
          <a:srcRect l="62579" t="14384" r="19779" b="57042"/>
          <a:stretch/>
        </p:blipFill>
        <p:spPr>
          <a:xfrm>
            <a:off x="7310611" y="2361858"/>
            <a:ext cx="1827976" cy="221049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9"/>
        <p:cNvGrpSpPr/>
        <p:nvPr/>
      </p:nvGrpSpPr>
      <p:grpSpPr>
        <a:xfrm>
          <a:off x="0" y="0"/>
          <a:ext cx="0" cy="0"/>
          <a:chOff x="0" y="0"/>
          <a:chExt cx="0" cy="0"/>
        </a:xfrm>
      </p:grpSpPr>
      <p:pic>
        <p:nvPicPr>
          <p:cNvPr id="420" name="Shape 420"/>
          <p:cNvPicPr preferRelativeResize="0"/>
          <p:nvPr/>
        </p:nvPicPr>
        <p:blipFill rotWithShape="1">
          <a:blip r:embed="rId3">
            <a:alphaModFix/>
          </a:blip>
          <a:srcRect t="9"/>
          <a:stretch/>
        </p:blipFill>
        <p:spPr>
          <a:xfrm>
            <a:off x="2928175" y="582225"/>
            <a:ext cx="6215828" cy="3723074"/>
          </a:xfrm>
          <a:prstGeom prst="rect">
            <a:avLst/>
          </a:prstGeom>
          <a:noFill/>
          <a:ln>
            <a:noFill/>
          </a:ln>
        </p:spPr>
      </p:pic>
      <p:sp>
        <p:nvSpPr>
          <p:cNvPr id="421" name="Shape 421"/>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Balance</a:t>
            </a:r>
            <a:endParaRPr/>
          </a:p>
        </p:txBody>
      </p:sp>
      <p:sp>
        <p:nvSpPr>
          <p:cNvPr id="422" name="Shape 422"/>
          <p:cNvSpPr txBox="1">
            <a:spLocks noGrp="1"/>
          </p:cNvSpPr>
          <p:nvPr>
            <p:ph type="body" idx="1"/>
          </p:nvPr>
        </p:nvSpPr>
        <p:spPr>
          <a:xfrm>
            <a:off x="471900" y="1273450"/>
            <a:ext cx="3055800" cy="305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600" b="1" i="1" u="sng"/>
          </a:p>
          <a:p>
            <a:pPr marL="0" lvl="0" indent="0">
              <a:spcBef>
                <a:spcPts val="0"/>
              </a:spcBef>
              <a:spcAft>
                <a:spcPts val="0"/>
              </a:spcAft>
              <a:buNone/>
            </a:pPr>
            <a:endParaRPr sz="1600" b="1" i="1" u="sng"/>
          </a:p>
          <a:p>
            <a:pPr marL="0" lvl="0" indent="0" rtl="0">
              <a:spcBef>
                <a:spcPts val="0"/>
              </a:spcBef>
              <a:spcAft>
                <a:spcPts val="0"/>
              </a:spcAft>
              <a:buNone/>
            </a:pPr>
            <a:endParaRPr sz="1600" b="1" i="1" u="sng"/>
          </a:p>
          <a:p>
            <a:pPr marL="0" lvl="0" indent="0">
              <a:spcBef>
                <a:spcPts val="0"/>
              </a:spcBef>
              <a:spcAft>
                <a:spcPts val="0"/>
              </a:spcAft>
              <a:buNone/>
            </a:pPr>
            <a:r>
              <a:rPr lang="en" sz="1600" b="1" i="1" u="sng"/>
              <a:t>Center of lift</a:t>
            </a:r>
            <a:r>
              <a:rPr lang="en" sz="1600" b="1" i="1"/>
              <a:t>:</a:t>
            </a:r>
            <a:r>
              <a:rPr lang="en" sz="1600"/>
              <a:t> 4.6” behind CM</a:t>
            </a:r>
            <a:endParaRPr sz="1600"/>
          </a:p>
          <a:p>
            <a:pPr marL="0" lvl="0" indent="0">
              <a:spcBef>
                <a:spcPts val="0"/>
              </a:spcBef>
              <a:spcAft>
                <a:spcPts val="0"/>
              </a:spcAft>
              <a:buNone/>
            </a:pPr>
            <a:r>
              <a:rPr lang="en" sz="1600" b="1" i="1" u="sng"/>
              <a:t>Tail Center of lift</a:t>
            </a:r>
            <a:r>
              <a:rPr lang="en" sz="1600" b="1" i="1"/>
              <a:t>:</a:t>
            </a:r>
            <a:r>
              <a:rPr lang="en" sz="1600"/>
              <a:t> 75” behind CM</a:t>
            </a:r>
            <a:endParaRPr sz="1600"/>
          </a:p>
        </p:txBody>
      </p:sp>
      <p:sp>
        <p:nvSpPr>
          <p:cNvPr id="423" name="Shape 423"/>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41</a:t>
            </a:fld>
            <a:endParaRPr/>
          </a:p>
        </p:txBody>
      </p:sp>
      <p:pic>
        <p:nvPicPr>
          <p:cNvPr id="424" name="Shape 424"/>
          <p:cNvPicPr preferRelativeResize="0"/>
          <p:nvPr/>
        </p:nvPicPr>
        <p:blipFill rotWithShape="1">
          <a:blip r:embed="rId4">
            <a:alphaModFix/>
          </a:blip>
          <a:srcRect l="514" r="514"/>
          <a:stretch/>
        </p:blipFill>
        <p:spPr>
          <a:xfrm>
            <a:off x="61275" y="2535000"/>
            <a:ext cx="5819476" cy="1647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8"/>
        <p:cNvGrpSpPr/>
        <p:nvPr/>
      </p:nvGrpSpPr>
      <p:grpSpPr>
        <a:xfrm>
          <a:off x="0" y="0"/>
          <a:ext cx="0" cy="0"/>
          <a:chOff x="0" y="0"/>
          <a:chExt cx="0" cy="0"/>
        </a:xfrm>
      </p:grpSpPr>
      <p:sp>
        <p:nvSpPr>
          <p:cNvPr id="429" name="Shape 429"/>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Details - Balance (2): Stabilizer</a:t>
            </a:r>
            <a:endParaRPr/>
          </a:p>
        </p:txBody>
      </p:sp>
      <p:sp>
        <p:nvSpPr>
          <p:cNvPr id="430" name="Shape 430"/>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42</a:t>
            </a:fld>
            <a:endParaRPr/>
          </a:p>
        </p:txBody>
      </p:sp>
      <p:pic>
        <p:nvPicPr>
          <p:cNvPr id="431" name="Shape 431"/>
          <p:cNvPicPr preferRelativeResize="0"/>
          <p:nvPr/>
        </p:nvPicPr>
        <p:blipFill rotWithShape="1">
          <a:blip r:embed="rId3">
            <a:alphaModFix/>
          </a:blip>
          <a:srcRect t="8466"/>
          <a:stretch/>
        </p:blipFill>
        <p:spPr>
          <a:xfrm>
            <a:off x="1475682" y="1049225"/>
            <a:ext cx="6214543" cy="4094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471900" y="206650"/>
            <a:ext cx="8222100" cy="3051000"/>
          </a:xfrm>
          <a:prstGeom prst="rect">
            <a:avLst/>
          </a:prstGeom>
        </p:spPr>
        <p:txBody>
          <a:bodyPr spcFirstLastPara="1" wrap="square" lIns="91425" tIns="91425" rIns="91425" bIns="91425" anchor="t" anchorCtr="0">
            <a:noAutofit/>
          </a:bodyPr>
          <a:lstStyle/>
          <a:p>
            <a:pPr marL="0" lvl="0" indent="0" rtl="0">
              <a:spcBef>
                <a:spcPts val="1200"/>
              </a:spcBef>
              <a:spcAft>
                <a:spcPts val="0"/>
              </a:spcAft>
              <a:buNone/>
            </a:pPr>
            <a:r>
              <a:rPr lang="en" sz="1200" b="1">
                <a:solidFill>
                  <a:srgbClr val="5B5C60"/>
                </a:solidFill>
              </a:rPr>
              <a:t>Additional Final Operational Information</a:t>
            </a:r>
            <a:endParaRPr sz="1200">
              <a:solidFill>
                <a:srgbClr val="5B5C60"/>
              </a:solidFill>
            </a:endParaRPr>
          </a:p>
          <a:p>
            <a:pPr marL="0" lvl="0" indent="0">
              <a:spcBef>
                <a:spcPts val="200"/>
              </a:spcBef>
              <a:spcAft>
                <a:spcPts val="0"/>
              </a:spcAft>
              <a:buNone/>
            </a:pPr>
            <a:r>
              <a:rPr lang="en" sz="1200">
                <a:solidFill>
                  <a:srgbClr val="5B5C60"/>
                </a:solidFill>
              </a:rPr>
              <a:t>	</a:t>
            </a:r>
            <a:r>
              <a:rPr lang="en" sz="1200" b="1">
                <a:solidFill>
                  <a:srgbClr val="5B5C60"/>
                </a:solidFill>
              </a:rPr>
              <a:t>Total Runway Required for Full Payload:</a:t>
            </a:r>
            <a:r>
              <a:rPr lang="en" sz="1200">
                <a:solidFill>
                  <a:srgbClr val="5B5C60"/>
                </a:solidFill>
              </a:rPr>
              <a:t> </a:t>
            </a:r>
            <a:r>
              <a:rPr lang="en" sz="1200" i="1">
                <a:solidFill>
                  <a:srgbClr val="5B5C60"/>
                </a:solidFill>
              </a:rPr>
              <a:t>630 ft</a:t>
            </a:r>
            <a:endParaRPr sz="1200">
              <a:solidFill>
                <a:srgbClr val="5B5C60"/>
              </a:solidFill>
            </a:endParaRPr>
          </a:p>
          <a:p>
            <a:pPr marL="0" lvl="0" indent="0">
              <a:spcBef>
                <a:spcPts val="0"/>
              </a:spcBef>
              <a:spcAft>
                <a:spcPts val="0"/>
              </a:spcAft>
              <a:buNone/>
            </a:pPr>
            <a:r>
              <a:rPr lang="en" sz="1200">
                <a:solidFill>
                  <a:srgbClr val="5B5C60"/>
                </a:solidFill>
              </a:rPr>
              <a:t>		-With an acceleration of 1.67 m/s</a:t>
            </a:r>
            <a:r>
              <a:rPr lang="en" sz="1200" baseline="30000">
                <a:solidFill>
                  <a:srgbClr val="5B5C60"/>
                </a:solidFill>
              </a:rPr>
              <a:t>2</a:t>
            </a:r>
            <a:r>
              <a:rPr lang="en" sz="1200">
                <a:solidFill>
                  <a:srgbClr val="5B5C60"/>
                </a:solidFill>
              </a:rPr>
              <a:t> from the 42.8 lbs of thrust on the 251 lb loaded UAV</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Total Runway Required for Empty Payload/Detection: </a:t>
            </a:r>
            <a:r>
              <a:rPr lang="en" sz="1200" i="1">
                <a:solidFill>
                  <a:srgbClr val="5B5C60"/>
                </a:solidFill>
              </a:rPr>
              <a:t>66 ft</a:t>
            </a:r>
            <a:endParaRPr sz="1200">
              <a:solidFill>
                <a:srgbClr val="5B5C60"/>
              </a:solidFill>
            </a:endParaRPr>
          </a:p>
          <a:p>
            <a:pPr marL="0" lvl="0" indent="0">
              <a:spcBef>
                <a:spcPts val="0"/>
              </a:spcBef>
              <a:spcAft>
                <a:spcPts val="0"/>
              </a:spcAft>
              <a:buNone/>
            </a:pPr>
            <a:r>
              <a:rPr lang="en" sz="1200">
                <a:solidFill>
                  <a:srgbClr val="5B5C60"/>
                </a:solidFill>
              </a:rPr>
              <a:t>		-With an acceleration of 6.58 m/s</a:t>
            </a:r>
            <a:r>
              <a:rPr lang="en" sz="1200" baseline="30000">
                <a:solidFill>
                  <a:srgbClr val="5B5C60"/>
                </a:solidFill>
              </a:rPr>
              <a:t>2</a:t>
            </a:r>
            <a:r>
              <a:rPr lang="en" sz="1200">
                <a:solidFill>
                  <a:srgbClr val="5B5C60"/>
                </a:solidFill>
              </a:rPr>
              <a:t> from the 42.8 lbs of thrust on the 64 lb unloaded UAV </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Thrust (100% Throttle): </a:t>
            </a:r>
            <a:r>
              <a:rPr lang="en" sz="1200" i="1">
                <a:solidFill>
                  <a:srgbClr val="5B5C60"/>
                </a:solidFill>
              </a:rPr>
              <a:t>42.8 lbs</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Top Speed: </a:t>
            </a:r>
            <a:r>
              <a:rPr lang="en" sz="1200" i="1">
                <a:solidFill>
                  <a:srgbClr val="5B5C60"/>
                </a:solidFill>
              </a:rPr>
              <a:t>45.2 mph (20.20 m/s)</a:t>
            </a:r>
            <a:endParaRPr sz="1200" i="1">
              <a:solidFill>
                <a:srgbClr val="5B5C60"/>
              </a:solidFill>
            </a:endParaRPr>
          </a:p>
          <a:p>
            <a:pPr marL="0" lvl="0" indent="0">
              <a:spcBef>
                <a:spcPts val="0"/>
              </a:spcBef>
              <a:spcAft>
                <a:spcPts val="0"/>
              </a:spcAft>
              <a:buNone/>
            </a:pPr>
            <a:r>
              <a:rPr lang="en" sz="1200" b="1" i="1">
                <a:solidFill>
                  <a:srgbClr val="5B5C60"/>
                </a:solidFill>
              </a:rPr>
              <a:t>	</a:t>
            </a:r>
            <a:r>
              <a:rPr lang="en" sz="1200" b="1">
                <a:solidFill>
                  <a:srgbClr val="5B5C60"/>
                </a:solidFill>
              </a:rPr>
              <a:t>Operational Weight (no payload): </a:t>
            </a:r>
            <a:r>
              <a:rPr lang="en" sz="1200" i="1">
                <a:solidFill>
                  <a:srgbClr val="5B5C60"/>
                </a:solidFill>
              </a:rPr>
              <a:t>64 lbs</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Maximum Lift: </a:t>
            </a:r>
            <a:r>
              <a:rPr lang="en" sz="1200" i="1">
                <a:solidFill>
                  <a:srgbClr val="5B5C60"/>
                </a:solidFill>
              </a:rPr>
              <a:t>311 lbs at 45.2 mph</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Fuel Capacity</a:t>
            </a:r>
            <a:r>
              <a:rPr lang="en" sz="1200">
                <a:solidFill>
                  <a:srgbClr val="5B5C60"/>
                </a:solidFill>
              </a:rPr>
              <a:t>: </a:t>
            </a:r>
            <a:r>
              <a:rPr lang="en" sz="1200" i="1">
                <a:solidFill>
                  <a:srgbClr val="5B5C60"/>
                </a:solidFill>
              </a:rPr>
              <a:t>0.93 gal</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Flight Time (full payload):</a:t>
            </a:r>
            <a:r>
              <a:rPr lang="en" sz="1200">
                <a:solidFill>
                  <a:srgbClr val="5B5C60"/>
                </a:solidFill>
              </a:rPr>
              <a:t> </a:t>
            </a:r>
            <a:r>
              <a:rPr lang="en" sz="1200" i="1">
                <a:solidFill>
                  <a:srgbClr val="5B5C60"/>
                </a:solidFill>
              </a:rPr>
              <a:t>2.0 hours*</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Flight Time (no payload): </a:t>
            </a:r>
            <a:r>
              <a:rPr lang="en" sz="1200" i="1">
                <a:solidFill>
                  <a:srgbClr val="5B5C60"/>
                </a:solidFill>
              </a:rPr>
              <a:t>10.0 hours**</a:t>
            </a:r>
            <a:endParaRPr sz="1200" i="1">
              <a:solidFill>
                <a:srgbClr val="5B5C60"/>
              </a:solidFill>
            </a:endParaRPr>
          </a:p>
          <a:p>
            <a:pPr marL="0" lvl="0" indent="0">
              <a:spcBef>
                <a:spcPts val="0"/>
              </a:spcBef>
              <a:spcAft>
                <a:spcPts val="0"/>
              </a:spcAft>
              <a:buNone/>
            </a:pPr>
            <a:r>
              <a:rPr lang="en" sz="1200" i="1">
                <a:solidFill>
                  <a:srgbClr val="5B5C60"/>
                </a:solidFill>
              </a:rPr>
              <a:t>	</a:t>
            </a:r>
            <a:r>
              <a:rPr lang="en" sz="1200" b="1">
                <a:solidFill>
                  <a:srgbClr val="5B5C60"/>
                </a:solidFill>
              </a:rPr>
              <a:t>Stall Speed (full payload):</a:t>
            </a:r>
            <a:r>
              <a:rPr lang="en" sz="1200">
                <a:solidFill>
                  <a:srgbClr val="5B5C60"/>
                </a:solidFill>
              </a:rPr>
              <a:t> </a:t>
            </a:r>
            <a:r>
              <a:rPr lang="en" sz="1200" i="1">
                <a:solidFill>
                  <a:srgbClr val="5B5C60"/>
                </a:solidFill>
              </a:rPr>
              <a:t>40.1 mph</a:t>
            </a:r>
            <a:r>
              <a:rPr lang="en" sz="1200">
                <a:solidFill>
                  <a:srgbClr val="5B5C60"/>
                </a:solidFill>
              </a:rPr>
              <a:t> (decreases exponentially as pesticide is released)</a:t>
            </a:r>
            <a:endParaRPr sz="1200">
              <a:solidFill>
                <a:srgbClr val="5B5C60"/>
              </a:solidFill>
            </a:endParaRPr>
          </a:p>
          <a:p>
            <a:pPr marL="0" lvl="0" indent="0">
              <a:spcBef>
                <a:spcPts val="0"/>
              </a:spcBef>
              <a:spcAft>
                <a:spcPts val="0"/>
              </a:spcAft>
              <a:buNone/>
            </a:pPr>
            <a:r>
              <a:rPr lang="en" sz="1200" i="1">
                <a:solidFill>
                  <a:srgbClr val="5B5C60"/>
                </a:solidFill>
              </a:rPr>
              <a:t>	</a:t>
            </a:r>
            <a:r>
              <a:rPr lang="en" sz="1200" b="1">
                <a:solidFill>
                  <a:srgbClr val="5B5C60"/>
                </a:solidFill>
              </a:rPr>
              <a:t>Stall Speed (no payload):</a:t>
            </a:r>
            <a:r>
              <a:rPr lang="en" sz="1200">
                <a:solidFill>
                  <a:srgbClr val="5B5C60"/>
                </a:solidFill>
              </a:rPr>
              <a:t> </a:t>
            </a:r>
            <a:r>
              <a:rPr lang="en" sz="1200" i="1">
                <a:solidFill>
                  <a:srgbClr val="5B5C60"/>
                </a:solidFill>
              </a:rPr>
              <a:t>20.4 mph</a:t>
            </a:r>
            <a:endParaRPr sz="1200">
              <a:solidFill>
                <a:srgbClr val="5B5C60"/>
              </a:solidFill>
            </a:endParaRPr>
          </a:p>
          <a:p>
            <a:pPr marL="0" lvl="0" indent="0">
              <a:spcBef>
                <a:spcPts val="0"/>
              </a:spcBef>
              <a:spcAft>
                <a:spcPts val="0"/>
              </a:spcAft>
              <a:buNone/>
            </a:pPr>
            <a:r>
              <a:rPr lang="en" sz="1200">
                <a:solidFill>
                  <a:srgbClr val="5B5C60"/>
                </a:solidFill>
              </a:rPr>
              <a:t>	</a:t>
            </a:r>
            <a:r>
              <a:rPr lang="en" sz="1200" b="1">
                <a:solidFill>
                  <a:srgbClr val="5B5C60"/>
                </a:solidFill>
              </a:rPr>
              <a:t>Stall Angle:</a:t>
            </a:r>
            <a:r>
              <a:rPr lang="en" sz="1200">
                <a:solidFill>
                  <a:srgbClr val="5B5C60"/>
                </a:solidFill>
              </a:rPr>
              <a:t> </a:t>
            </a:r>
            <a:r>
              <a:rPr lang="en" sz="1200" i="1">
                <a:solidFill>
                  <a:srgbClr val="5B5C60"/>
                </a:solidFill>
              </a:rPr>
              <a:t>13.2</a:t>
            </a:r>
            <a:r>
              <a:rPr lang="en" sz="1200" b="1" i="1">
                <a:solidFill>
                  <a:srgbClr val="5B5C60"/>
                </a:solidFill>
                <a:highlight>
                  <a:srgbClr val="FFFFFF"/>
                </a:highlight>
              </a:rPr>
              <a:t>°</a:t>
            </a:r>
            <a:endParaRPr sz="1200">
              <a:solidFill>
                <a:srgbClr val="5B5C60"/>
              </a:solidFill>
            </a:endParaRPr>
          </a:p>
          <a:p>
            <a:pPr marL="0" lvl="0" indent="0">
              <a:spcBef>
                <a:spcPts val="0"/>
              </a:spcBef>
              <a:spcAft>
                <a:spcPts val="0"/>
              </a:spcAft>
              <a:buNone/>
            </a:pPr>
            <a:endParaRPr sz="1100">
              <a:solidFill>
                <a:srgbClr val="5B5C60"/>
              </a:solidFill>
            </a:endParaRPr>
          </a:p>
          <a:p>
            <a:pPr marL="0" lvl="0" indent="0">
              <a:spcBef>
                <a:spcPts val="0"/>
              </a:spcBef>
              <a:spcAft>
                <a:spcPts val="0"/>
              </a:spcAft>
              <a:buNone/>
            </a:pPr>
            <a:r>
              <a:rPr lang="en" sz="1100">
                <a:solidFill>
                  <a:srgbClr val="5B5C60"/>
                </a:solidFill>
              </a:rPr>
              <a:t>*To err on the side of caution, the 100% throttle value was used to calculate the full payload flight time.</a:t>
            </a:r>
            <a:endParaRPr sz="1100">
              <a:solidFill>
                <a:srgbClr val="5B5C60"/>
              </a:solidFill>
            </a:endParaRPr>
          </a:p>
          <a:p>
            <a:pPr marL="0" lvl="0" indent="0">
              <a:spcBef>
                <a:spcPts val="0"/>
              </a:spcBef>
              <a:spcAft>
                <a:spcPts val="0"/>
              </a:spcAft>
              <a:buNone/>
            </a:pPr>
            <a:r>
              <a:rPr lang="en" sz="1100">
                <a:solidFill>
                  <a:srgbClr val="5B5C60"/>
                </a:solidFill>
              </a:rPr>
              <a:t>**The speed required to keep the empty craft aloft at 0.0 degree angle of attack is 25 mph, which according to the Godolloairport Static Thrust calculator requires an RPM of 3922 which strains the engine approximately 1 HP. This yields a lb/hr rate of (0.57 lb/hp/hr)(1 hp) = 0.57 lb/hr. With 5.7 pounds of fuel, this results in a 10 hour flight time.</a:t>
            </a:r>
            <a:endParaRPr sz="1100">
              <a:solidFill>
                <a:srgbClr val="5B5C60"/>
              </a:solidFill>
            </a:endParaRPr>
          </a:p>
          <a:p>
            <a:pPr marL="0" lvl="0" indent="0">
              <a:spcBef>
                <a:spcPts val="0"/>
              </a:spcBef>
              <a:spcAft>
                <a:spcPts val="0"/>
              </a:spcAft>
              <a:buNone/>
            </a:pPr>
            <a:endParaRPr>
              <a:solidFill>
                <a:srgbClr val="5B5C60"/>
              </a:solidFill>
            </a:endParaRPr>
          </a:p>
        </p:txBody>
      </p:sp>
      <p:sp>
        <p:nvSpPr>
          <p:cNvPr id="437" name="Shape 43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460950" y="-17907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000"/>
              <a:t>Detection Plan - Detailed</a:t>
            </a:r>
            <a:endParaRPr sz="3000"/>
          </a:p>
        </p:txBody>
      </p:sp>
      <p:sp>
        <p:nvSpPr>
          <p:cNvPr id="443" name="Shape 443"/>
          <p:cNvSpPr txBox="1">
            <a:spLocks noGrp="1"/>
          </p:cNvSpPr>
          <p:nvPr>
            <p:ph type="body" idx="1"/>
          </p:nvPr>
        </p:nvSpPr>
        <p:spPr>
          <a:xfrm>
            <a:off x="460950" y="471425"/>
            <a:ext cx="8222100" cy="3113400"/>
          </a:xfrm>
          <a:prstGeom prst="rect">
            <a:avLst/>
          </a:prstGeom>
        </p:spPr>
        <p:txBody>
          <a:bodyPr spcFirstLastPara="1" wrap="square" lIns="91425" tIns="91425" rIns="91425" bIns="91425" anchor="t" anchorCtr="0">
            <a:noAutofit/>
          </a:bodyPr>
          <a:lstStyle/>
          <a:p>
            <a:pPr marL="457200" lvl="0" indent="0" rtl="0">
              <a:lnSpc>
                <a:spcPct val="125000"/>
              </a:lnSpc>
              <a:spcBef>
                <a:spcPts val="0"/>
              </a:spcBef>
              <a:spcAft>
                <a:spcPts val="0"/>
              </a:spcAft>
              <a:buNone/>
            </a:pPr>
            <a:r>
              <a:rPr lang="en" sz="1000" b="1">
                <a:solidFill>
                  <a:srgbClr val="5B5C60"/>
                </a:solidFill>
              </a:rPr>
              <a:t>1.) Launch from the long outside access road with camera and gimbal payload</a:t>
            </a:r>
            <a:endParaRPr sz="1000">
              <a:solidFill>
                <a:srgbClr val="5B5C60"/>
              </a:solidFill>
            </a:endParaRPr>
          </a:p>
          <a:p>
            <a:pPr marL="457200" lvl="0" indent="0" rtl="0">
              <a:lnSpc>
                <a:spcPct val="125000"/>
              </a:lnSpc>
              <a:spcBef>
                <a:spcPts val="0"/>
              </a:spcBef>
              <a:spcAft>
                <a:spcPts val="0"/>
              </a:spcAft>
              <a:buNone/>
            </a:pPr>
            <a:r>
              <a:rPr lang="en" sz="1000">
                <a:solidFill>
                  <a:srgbClr val="5B5C60"/>
                </a:solidFill>
              </a:rPr>
              <a:t>	-66 feet required at an acceleration of 6.58 m/s^2 (see 2.2.4 thrust analysis)</a:t>
            </a:r>
            <a:endParaRPr sz="1000">
              <a:solidFill>
                <a:srgbClr val="5B5C60"/>
              </a:solidFill>
            </a:endParaRPr>
          </a:p>
          <a:p>
            <a:pPr marL="457200" lvl="0" indent="0" rtl="0">
              <a:lnSpc>
                <a:spcPct val="125000"/>
              </a:lnSpc>
              <a:spcBef>
                <a:spcPts val="0"/>
              </a:spcBef>
              <a:spcAft>
                <a:spcPts val="0"/>
              </a:spcAft>
              <a:buNone/>
            </a:pPr>
            <a:r>
              <a:rPr lang="en" sz="1000">
                <a:solidFill>
                  <a:srgbClr val="5B5C60"/>
                </a:solidFill>
              </a:rPr>
              <a:t>	-1.7 seconds until liftoff</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-2.8 seconds to climb to 400 feet cruising altitude with a net upward thrust of 104 lbs at a 0.0 degree angle of attack, 40 mph airspeed</a:t>
            </a:r>
            <a:endParaRPr sz="1000">
              <a:solidFill>
                <a:srgbClr val="5B5C60"/>
              </a:solidFill>
            </a:endParaRPr>
          </a:p>
          <a:p>
            <a:pPr marL="0" lvl="0" indent="457200" rtl="0">
              <a:lnSpc>
                <a:spcPct val="125000"/>
              </a:lnSpc>
              <a:spcBef>
                <a:spcPts val="0"/>
              </a:spcBef>
              <a:spcAft>
                <a:spcPts val="0"/>
              </a:spcAft>
              <a:buNone/>
            </a:pPr>
            <a:r>
              <a:rPr lang="en" sz="1000" b="1">
                <a:solidFill>
                  <a:srgbClr val="5B5C60"/>
                </a:solidFill>
              </a:rPr>
              <a:t>2.) Maneuver A</a:t>
            </a:r>
            <a:r>
              <a:rPr lang="en" sz="1000">
                <a:solidFill>
                  <a:srgbClr val="5B5C60"/>
                </a:solidFill>
              </a:rPr>
              <a:t> </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-Decrease airspeed to 30.22 mph to conduct Maneuver A (10 degree bank, 347.7 ft turn radius)</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-Turn takes 24 seconds to complete. See section 2.5.</a:t>
            </a:r>
            <a:endParaRPr sz="1000">
              <a:solidFill>
                <a:srgbClr val="5B5C60"/>
              </a:solidFill>
            </a:endParaRPr>
          </a:p>
          <a:p>
            <a:pPr marL="457200" lvl="0" indent="0" rtl="0">
              <a:lnSpc>
                <a:spcPct val="125000"/>
              </a:lnSpc>
              <a:spcBef>
                <a:spcPts val="0"/>
              </a:spcBef>
              <a:spcAft>
                <a:spcPts val="0"/>
              </a:spcAft>
              <a:buNone/>
            </a:pPr>
            <a:r>
              <a:rPr lang="en" sz="1000" b="1">
                <a:solidFill>
                  <a:srgbClr val="5B5C60"/>
                </a:solidFill>
              </a:rPr>
              <a:t>3.) Scanning Pass</a:t>
            </a:r>
            <a:endParaRPr sz="1000" b="1">
              <a:solidFill>
                <a:srgbClr val="5B5C60"/>
              </a:solidFill>
            </a:endParaRPr>
          </a:p>
          <a:p>
            <a:pPr marL="914400" lvl="0" indent="0" rtl="0">
              <a:lnSpc>
                <a:spcPct val="125000"/>
              </a:lnSpc>
              <a:spcBef>
                <a:spcPts val="0"/>
              </a:spcBef>
              <a:spcAft>
                <a:spcPts val="0"/>
              </a:spcAft>
              <a:buNone/>
            </a:pPr>
            <a:r>
              <a:rPr lang="en" sz="1000">
                <a:solidFill>
                  <a:srgbClr val="5B5C60"/>
                </a:solidFill>
              </a:rPr>
              <a:t>-Increase airspeed to 42.5 mph and trim nose down to -3.0 degree angle of attack to decrease coefficient of lift to 0.402, creating a lift equal to the UAV weight</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-Adjust camera gimbal by 3 degrees to be perpendicular with the ground</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-Single pass time = 2.82 minutes at 42.5 mph (2 mile strip)</a:t>
            </a:r>
            <a:endParaRPr sz="1000">
              <a:solidFill>
                <a:srgbClr val="5B5C60"/>
              </a:solidFill>
            </a:endParaRPr>
          </a:p>
          <a:p>
            <a:pPr marL="457200" lvl="0" indent="0" rtl="0">
              <a:lnSpc>
                <a:spcPct val="125000"/>
              </a:lnSpc>
              <a:spcBef>
                <a:spcPts val="0"/>
              </a:spcBef>
              <a:spcAft>
                <a:spcPts val="0"/>
              </a:spcAft>
              <a:buNone/>
            </a:pPr>
            <a:r>
              <a:rPr lang="en" sz="1000" b="1">
                <a:solidFill>
                  <a:srgbClr val="5B5C60"/>
                </a:solidFill>
              </a:rPr>
              <a:t>4.) Repeat Maneuver A and Scanning Pass (7 additional times)</a:t>
            </a:r>
            <a:endParaRPr sz="1000" b="1">
              <a:solidFill>
                <a:srgbClr val="5B5C60"/>
              </a:solidFill>
            </a:endParaRPr>
          </a:p>
          <a:p>
            <a:pPr marL="914400" lvl="0" indent="0" rtl="0">
              <a:lnSpc>
                <a:spcPct val="125000"/>
              </a:lnSpc>
              <a:spcBef>
                <a:spcPts val="0"/>
              </a:spcBef>
              <a:spcAft>
                <a:spcPts val="0"/>
              </a:spcAft>
              <a:buNone/>
            </a:pPr>
            <a:r>
              <a:rPr lang="en" sz="1000">
                <a:solidFill>
                  <a:srgbClr val="5B5C60"/>
                </a:solidFill>
              </a:rPr>
              <a:t>-Total time for 8 Maneuver A’s and Scanning Passes = 25.7 minutes.</a:t>
            </a:r>
            <a:endParaRPr sz="1000">
              <a:solidFill>
                <a:srgbClr val="5B5C60"/>
              </a:solidFill>
            </a:endParaRPr>
          </a:p>
          <a:p>
            <a:pPr marL="457200" lvl="0" indent="0" rtl="0">
              <a:lnSpc>
                <a:spcPct val="125000"/>
              </a:lnSpc>
              <a:spcBef>
                <a:spcPts val="0"/>
              </a:spcBef>
              <a:spcAft>
                <a:spcPts val="0"/>
              </a:spcAft>
              <a:buNone/>
            </a:pPr>
            <a:r>
              <a:rPr lang="en" sz="1000" b="1">
                <a:solidFill>
                  <a:srgbClr val="5B5C60"/>
                </a:solidFill>
              </a:rPr>
              <a:t>5.)</a:t>
            </a:r>
            <a:r>
              <a:rPr lang="en" sz="1000">
                <a:solidFill>
                  <a:srgbClr val="5B5C60"/>
                </a:solidFill>
              </a:rPr>
              <a:t> </a:t>
            </a:r>
            <a:r>
              <a:rPr lang="en" sz="1000" b="1">
                <a:solidFill>
                  <a:srgbClr val="5B5C60"/>
                </a:solidFill>
              </a:rPr>
              <a:t>Maneuver B</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-Decrease airspeed to 32.6 mph to conduct Maneuver B (45 degree bank, 71.3 ft turn radius)</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-Turn takes 4.7 seconds to complete and crosses above the restricted area of the no-fly zone. See section 2.5 for analysis.</a:t>
            </a:r>
            <a:endParaRPr sz="1000">
              <a:solidFill>
                <a:srgbClr val="5B5C60"/>
              </a:solidFill>
            </a:endParaRPr>
          </a:p>
          <a:p>
            <a:pPr marL="457200" lvl="0" indent="0" rtl="0">
              <a:lnSpc>
                <a:spcPct val="125000"/>
              </a:lnSpc>
              <a:spcBef>
                <a:spcPts val="0"/>
              </a:spcBef>
              <a:spcAft>
                <a:spcPts val="0"/>
              </a:spcAft>
              <a:buNone/>
            </a:pPr>
            <a:r>
              <a:rPr lang="en" sz="1000" b="1">
                <a:solidFill>
                  <a:srgbClr val="5B5C60"/>
                </a:solidFill>
              </a:rPr>
              <a:t>6.) Scanning Pass</a:t>
            </a:r>
            <a:endParaRPr sz="1000" b="1">
              <a:solidFill>
                <a:srgbClr val="5B5C60"/>
              </a:solidFill>
            </a:endParaRPr>
          </a:p>
          <a:p>
            <a:pPr marL="457200" lvl="0" indent="0" rtl="0">
              <a:lnSpc>
                <a:spcPct val="125000"/>
              </a:lnSpc>
              <a:spcBef>
                <a:spcPts val="0"/>
              </a:spcBef>
              <a:spcAft>
                <a:spcPts val="0"/>
              </a:spcAft>
              <a:buNone/>
            </a:pPr>
            <a:r>
              <a:rPr lang="en" sz="1000" b="1">
                <a:solidFill>
                  <a:srgbClr val="5B5C60"/>
                </a:solidFill>
              </a:rPr>
              <a:t>7.) Maneuver A + Scanning Pass</a:t>
            </a:r>
            <a:endParaRPr sz="1000" b="1">
              <a:solidFill>
                <a:srgbClr val="5B5C60"/>
              </a:solidFill>
            </a:endParaRPr>
          </a:p>
          <a:p>
            <a:pPr marL="457200" lvl="0" indent="0" rtl="0">
              <a:lnSpc>
                <a:spcPct val="125000"/>
              </a:lnSpc>
              <a:spcBef>
                <a:spcPts val="0"/>
              </a:spcBef>
              <a:spcAft>
                <a:spcPts val="0"/>
              </a:spcAft>
              <a:buNone/>
            </a:pPr>
            <a:r>
              <a:rPr lang="en" sz="1000" b="1">
                <a:solidFill>
                  <a:srgbClr val="5B5C60"/>
                </a:solidFill>
              </a:rPr>
              <a:t>9.) Repeat Maneuver A and Scanning Pass (7 additional times)</a:t>
            </a:r>
            <a:endParaRPr sz="1000">
              <a:solidFill>
                <a:srgbClr val="5B5C60"/>
              </a:solidFill>
            </a:endParaRPr>
          </a:p>
          <a:p>
            <a:pPr marL="914400" lvl="0" indent="0" rtl="0">
              <a:lnSpc>
                <a:spcPct val="125000"/>
              </a:lnSpc>
              <a:spcBef>
                <a:spcPts val="0"/>
              </a:spcBef>
              <a:spcAft>
                <a:spcPts val="0"/>
              </a:spcAft>
              <a:buNone/>
            </a:pPr>
            <a:r>
              <a:rPr lang="en" sz="1000">
                <a:solidFill>
                  <a:srgbClr val="5B5C60"/>
                </a:solidFill>
              </a:rPr>
              <a:t>-Total time for second half of the field (8 maneuver A’s and passes) is 25.7 minutes</a:t>
            </a:r>
            <a:endParaRPr sz="1000">
              <a:solidFill>
                <a:srgbClr val="5B5C60"/>
              </a:solidFill>
            </a:endParaRPr>
          </a:p>
          <a:p>
            <a:pPr marL="457200" lvl="0" indent="0" rtl="0">
              <a:lnSpc>
                <a:spcPct val="125000"/>
              </a:lnSpc>
              <a:spcBef>
                <a:spcPts val="0"/>
              </a:spcBef>
              <a:spcAft>
                <a:spcPts val="0"/>
              </a:spcAft>
              <a:buNone/>
            </a:pPr>
            <a:r>
              <a:rPr lang="en" sz="1000" b="1">
                <a:solidFill>
                  <a:srgbClr val="5B5C60"/>
                </a:solidFill>
              </a:rPr>
              <a:t>10.) Maneuver A</a:t>
            </a:r>
            <a:endParaRPr sz="1000" b="1">
              <a:solidFill>
                <a:srgbClr val="5B5C60"/>
              </a:solidFill>
            </a:endParaRPr>
          </a:p>
          <a:p>
            <a:pPr marL="914400" lvl="0" indent="0" rtl="0">
              <a:lnSpc>
                <a:spcPct val="125000"/>
              </a:lnSpc>
              <a:spcBef>
                <a:spcPts val="0"/>
              </a:spcBef>
              <a:spcAft>
                <a:spcPts val="0"/>
              </a:spcAft>
              <a:buNone/>
            </a:pPr>
            <a:r>
              <a:rPr lang="en" sz="1000">
                <a:solidFill>
                  <a:srgbClr val="5B5C60"/>
                </a:solidFill>
              </a:rPr>
              <a:t>-Land on access road.</a:t>
            </a:r>
            <a:endParaRPr sz="1000">
              <a:solidFill>
                <a:srgbClr val="5B5C60"/>
              </a:solidFill>
            </a:endParaRPr>
          </a:p>
        </p:txBody>
      </p:sp>
      <p:sp>
        <p:nvSpPr>
          <p:cNvPr id="444" name="Shape 444"/>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471900" y="166150"/>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a:t>Engine</a:t>
            </a:r>
            <a:endParaRPr dirty="0"/>
          </a:p>
        </p:txBody>
      </p:sp>
      <p:sp>
        <p:nvSpPr>
          <p:cNvPr id="450" name="Shape 450"/>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45</a:t>
            </a:fld>
            <a:endParaRPr/>
          </a:p>
        </p:txBody>
      </p:sp>
      <p:pic>
        <p:nvPicPr>
          <p:cNvPr id="451" name="Shape 451"/>
          <p:cNvPicPr preferRelativeResize="0"/>
          <p:nvPr/>
        </p:nvPicPr>
        <p:blipFill>
          <a:blip r:embed="rId3">
            <a:alphaModFix/>
          </a:blip>
          <a:stretch>
            <a:fillRect/>
          </a:stretch>
        </p:blipFill>
        <p:spPr>
          <a:xfrm>
            <a:off x="768000" y="933850"/>
            <a:ext cx="6926801" cy="42096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Field Size: Operational Costs &amp; Profit</a:t>
            </a:r>
            <a:endParaRPr/>
          </a:p>
        </p:txBody>
      </p:sp>
      <p:sp>
        <p:nvSpPr>
          <p:cNvPr id="457" name="Shape 457"/>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46</a:t>
            </a:fld>
            <a:endParaRPr/>
          </a:p>
        </p:txBody>
      </p:sp>
      <p:pic>
        <p:nvPicPr>
          <p:cNvPr id="458" name="Shape 458"/>
          <p:cNvPicPr preferRelativeResize="0"/>
          <p:nvPr/>
        </p:nvPicPr>
        <p:blipFill>
          <a:blip r:embed="rId3">
            <a:alphaModFix/>
          </a:blip>
          <a:stretch>
            <a:fillRect/>
          </a:stretch>
        </p:blipFill>
        <p:spPr>
          <a:xfrm>
            <a:off x="471900" y="1602775"/>
            <a:ext cx="2956026" cy="2238468"/>
          </a:xfrm>
          <a:prstGeom prst="rect">
            <a:avLst/>
          </a:prstGeom>
          <a:noFill/>
          <a:ln>
            <a:noFill/>
          </a:ln>
        </p:spPr>
      </p:pic>
      <p:pic>
        <p:nvPicPr>
          <p:cNvPr id="459" name="Shape 459"/>
          <p:cNvPicPr preferRelativeResize="0"/>
          <p:nvPr/>
        </p:nvPicPr>
        <p:blipFill>
          <a:blip r:embed="rId4">
            <a:alphaModFix/>
          </a:blip>
          <a:stretch>
            <a:fillRect/>
          </a:stretch>
        </p:blipFill>
        <p:spPr>
          <a:xfrm>
            <a:off x="3588175" y="1049225"/>
            <a:ext cx="5304220" cy="3520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Corn as Ethanol</a:t>
            </a:r>
            <a:endParaRPr/>
          </a:p>
        </p:txBody>
      </p:sp>
      <p:sp>
        <p:nvSpPr>
          <p:cNvPr id="465" name="Shape 465"/>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47</a:t>
            </a:fld>
            <a:endParaRPr/>
          </a:p>
        </p:txBody>
      </p:sp>
      <p:pic>
        <p:nvPicPr>
          <p:cNvPr id="466" name="Shape 466"/>
          <p:cNvPicPr preferRelativeResize="0"/>
          <p:nvPr/>
        </p:nvPicPr>
        <p:blipFill>
          <a:blip r:embed="rId3">
            <a:alphaModFix/>
          </a:blip>
          <a:stretch>
            <a:fillRect/>
          </a:stretch>
        </p:blipFill>
        <p:spPr>
          <a:xfrm>
            <a:off x="2045738" y="1049225"/>
            <a:ext cx="5052529" cy="3820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Additional Applications</a:t>
            </a:r>
            <a:endParaRPr/>
          </a:p>
        </p:txBody>
      </p:sp>
      <p:sp>
        <p:nvSpPr>
          <p:cNvPr id="472" name="Shape 472"/>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48</a:t>
            </a:fld>
            <a:endParaRPr/>
          </a:p>
        </p:txBody>
      </p:sp>
      <p:sp>
        <p:nvSpPr>
          <p:cNvPr id="473" name="Shape 473"/>
          <p:cNvSpPr txBox="1">
            <a:spLocks noGrp="1"/>
          </p:cNvSpPr>
          <p:nvPr>
            <p:ph type="body" idx="1"/>
          </p:nvPr>
        </p:nvSpPr>
        <p:spPr>
          <a:xfrm>
            <a:off x="471825" y="1281275"/>
            <a:ext cx="3999900" cy="2710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b="1">
                <a:solidFill>
                  <a:srgbClr val="5B5C60"/>
                </a:solidFill>
              </a:rPr>
              <a:t>DETECTION</a:t>
            </a:r>
            <a:endParaRPr b="1">
              <a:solidFill>
                <a:srgbClr val="5B5C60"/>
              </a:solidFill>
            </a:endParaRPr>
          </a:p>
          <a:p>
            <a:pPr marL="457200" lvl="0" indent="-317500" rtl="0">
              <a:lnSpc>
                <a:spcPct val="150000"/>
              </a:lnSpc>
              <a:spcBef>
                <a:spcPts val="800"/>
              </a:spcBef>
              <a:spcAft>
                <a:spcPts val="0"/>
              </a:spcAft>
              <a:buClr>
                <a:srgbClr val="5B5C60"/>
              </a:buClr>
              <a:buSzPts val="1400"/>
              <a:buChar char="●"/>
            </a:pPr>
            <a:r>
              <a:rPr lang="en">
                <a:solidFill>
                  <a:srgbClr val="5B5C60"/>
                </a:solidFill>
              </a:rPr>
              <a:t>Striping for Parking</a:t>
            </a:r>
            <a:endParaRPr>
              <a:solidFill>
                <a:srgbClr val="5B5C60"/>
              </a:solidFill>
            </a:endParaRPr>
          </a:p>
          <a:p>
            <a:pPr marL="457200" lvl="0" indent="-317500" rtl="0">
              <a:lnSpc>
                <a:spcPct val="150000"/>
              </a:lnSpc>
              <a:spcBef>
                <a:spcPts val="0"/>
              </a:spcBef>
              <a:spcAft>
                <a:spcPts val="0"/>
              </a:spcAft>
              <a:buClr>
                <a:srgbClr val="5B5C60"/>
              </a:buClr>
              <a:buSzPts val="1400"/>
              <a:buChar char="●"/>
            </a:pPr>
            <a:r>
              <a:rPr lang="en">
                <a:solidFill>
                  <a:srgbClr val="5B5C60"/>
                </a:solidFill>
              </a:rPr>
              <a:t>Hotspot Detection</a:t>
            </a:r>
            <a:endParaRPr>
              <a:solidFill>
                <a:srgbClr val="5B5C60"/>
              </a:solidFill>
            </a:endParaRPr>
          </a:p>
        </p:txBody>
      </p:sp>
      <p:sp>
        <p:nvSpPr>
          <p:cNvPr id="474" name="Shape 474"/>
          <p:cNvSpPr txBox="1">
            <a:spLocks noGrp="1"/>
          </p:cNvSpPr>
          <p:nvPr>
            <p:ph type="body" idx="4294967295"/>
          </p:nvPr>
        </p:nvSpPr>
        <p:spPr>
          <a:xfrm>
            <a:off x="4694175" y="1281275"/>
            <a:ext cx="3999900" cy="2710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b="1">
                <a:solidFill>
                  <a:srgbClr val="5B5C60"/>
                </a:solidFill>
              </a:rPr>
              <a:t>APPLICATION</a:t>
            </a:r>
            <a:endParaRPr b="1">
              <a:solidFill>
                <a:srgbClr val="5B5C60"/>
              </a:solidFill>
            </a:endParaRPr>
          </a:p>
          <a:p>
            <a:pPr marL="457200" lvl="0" indent="-317500" rtl="0">
              <a:lnSpc>
                <a:spcPct val="150000"/>
              </a:lnSpc>
              <a:spcBef>
                <a:spcPts val="800"/>
              </a:spcBef>
              <a:spcAft>
                <a:spcPts val="0"/>
              </a:spcAft>
              <a:buClr>
                <a:srgbClr val="5B5C60"/>
              </a:buClr>
              <a:buSzPts val="1400"/>
              <a:buChar char="●"/>
            </a:pPr>
            <a:r>
              <a:rPr lang="en">
                <a:solidFill>
                  <a:srgbClr val="5B5C60"/>
                </a:solidFill>
              </a:rPr>
              <a:t>Wildfire Fighting in Hard-to-Reach Areas</a:t>
            </a:r>
            <a:endParaRPr>
              <a:solidFill>
                <a:srgbClr val="5B5C60"/>
              </a:solidFill>
            </a:endParaRPr>
          </a:p>
        </p:txBody>
      </p:sp>
      <p:pic>
        <p:nvPicPr>
          <p:cNvPr id="475" name="Shape 475"/>
          <p:cNvPicPr preferRelativeResize="0"/>
          <p:nvPr/>
        </p:nvPicPr>
        <p:blipFill rotWithShape="1">
          <a:blip r:embed="rId3">
            <a:alphaModFix/>
          </a:blip>
          <a:srcRect b="28140"/>
          <a:stretch/>
        </p:blipFill>
        <p:spPr>
          <a:xfrm>
            <a:off x="4857400" y="2516050"/>
            <a:ext cx="3965571" cy="1982851"/>
          </a:xfrm>
          <a:prstGeom prst="rect">
            <a:avLst/>
          </a:prstGeom>
          <a:noFill/>
          <a:ln w="9525" cap="flat" cmpd="sng">
            <a:solidFill>
              <a:srgbClr val="999999"/>
            </a:solidFill>
            <a:prstDash val="solid"/>
            <a:round/>
            <a:headEnd type="none" w="sm" len="sm"/>
            <a:tailEnd type="none" w="sm" len="sm"/>
          </a:ln>
        </p:spPr>
      </p:pic>
      <p:pic>
        <p:nvPicPr>
          <p:cNvPr id="476" name="Shape 476"/>
          <p:cNvPicPr preferRelativeResize="0"/>
          <p:nvPr/>
        </p:nvPicPr>
        <p:blipFill>
          <a:blip r:embed="rId4">
            <a:alphaModFix/>
          </a:blip>
          <a:stretch>
            <a:fillRect/>
          </a:stretch>
        </p:blipFill>
        <p:spPr>
          <a:xfrm>
            <a:off x="471823" y="2516059"/>
            <a:ext cx="3999900" cy="19828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Part 107 Regulations</a:t>
            </a:r>
            <a:endParaRPr/>
          </a:p>
        </p:txBody>
      </p:sp>
      <p:sp>
        <p:nvSpPr>
          <p:cNvPr id="91" name="Shape 91"/>
          <p:cNvSpPr txBox="1">
            <a:spLocks noGrp="1"/>
          </p:cNvSpPr>
          <p:nvPr>
            <p:ph type="body" idx="1"/>
          </p:nvPr>
        </p:nvSpPr>
        <p:spPr>
          <a:xfrm>
            <a:off x="471900" y="1273450"/>
            <a:ext cx="8222100" cy="3051000"/>
          </a:xfrm>
          <a:prstGeom prst="rect">
            <a:avLst/>
          </a:prstGeom>
        </p:spPr>
        <p:txBody>
          <a:bodyPr spcFirstLastPara="1" wrap="square" lIns="91425" tIns="91425" rIns="91425" bIns="91425" anchor="t" anchorCtr="0">
            <a:noAutofit/>
          </a:bodyPr>
          <a:lstStyle/>
          <a:p>
            <a:pPr marL="457200" lvl="0" indent="-330200" rtl="0">
              <a:lnSpc>
                <a:spcPct val="150000"/>
              </a:lnSpc>
              <a:spcBef>
                <a:spcPts val="0"/>
              </a:spcBef>
              <a:spcAft>
                <a:spcPts val="0"/>
              </a:spcAft>
              <a:buSzPts val="1600"/>
              <a:buChar char="●"/>
            </a:pPr>
            <a:r>
              <a:rPr lang="en" sz="1600"/>
              <a:t>Vehicle must...</a:t>
            </a:r>
            <a:endParaRPr sz="1600"/>
          </a:p>
          <a:p>
            <a:pPr marL="914400" lvl="1" indent="-330200" rtl="0">
              <a:lnSpc>
                <a:spcPct val="150000"/>
              </a:lnSpc>
              <a:spcBef>
                <a:spcPts val="0"/>
              </a:spcBef>
              <a:spcAft>
                <a:spcPts val="0"/>
              </a:spcAft>
              <a:buSzPts val="1600"/>
              <a:buChar char="○"/>
            </a:pPr>
            <a:r>
              <a:rPr lang="en" sz="1600"/>
              <a:t>Operate only in daylight or twilight</a:t>
            </a:r>
            <a:endParaRPr sz="1600"/>
          </a:p>
          <a:p>
            <a:pPr marL="914400" lvl="1" indent="-330200" rtl="0">
              <a:lnSpc>
                <a:spcPct val="150000"/>
              </a:lnSpc>
              <a:spcBef>
                <a:spcPts val="0"/>
              </a:spcBef>
              <a:spcAft>
                <a:spcPts val="0"/>
              </a:spcAft>
              <a:buSzPts val="1600"/>
              <a:buChar char="○"/>
            </a:pPr>
            <a:r>
              <a:rPr lang="en" sz="1600"/>
              <a:t>Stay within 400 ft of ground</a:t>
            </a:r>
            <a:endParaRPr sz="1600"/>
          </a:p>
          <a:p>
            <a:pPr marL="914400" lvl="1" indent="-330200" rtl="0">
              <a:lnSpc>
                <a:spcPct val="150000"/>
              </a:lnSpc>
              <a:spcBef>
                <a:spcPts val="0"/>
              </a:spcBef>
              <a:spcAft>
                <a:spcPts val="0"/>
              </a:spcAft>
              <a:buSzPts val="1600"/>
              <a:buChar char="○"/>
            </a:pPr>
            <a:r>
              <a:rPr lang="en" sz="1600"/>
              <a:t>Not exceed an airspeed of 100 mph (87 knots)</a:t>
            </a:r>
            <a:endParaRPr sz="1600"/>
          </a:p>
          <a:p>
            <a:pPr marL="914400" lvl="1" indent="-330200" rtl="0">
              <a:lnSpc>
                <a:spcPct val="150000"/>
              </a:lnSpc>
              <a:spcBef>
                <a:spcPts val="0"/>
              </a:spcBef>
              <a:spcAft>
                <a:spcPts val="0"/>
              </a:spcAft>
              <a:buSzPts val="1600"/>
              <a:buChar char="○"/>
            </a:pPr>
            <a:r>
              <a:rPr lang="en" sz="1600"/>
              <a:t>Not be flown over anyone not participating in operation</a:t>
            </a:r>
            <a:endParaRPr sz="1600"/>
          </a:p>
          <a:p>
            <a:pPr marL="914400" lvl="1" indent="-330200" rtl="0">
              <a:lnSpc>
                <a:spcPct val="150000"/>
              </a:lnSpc>
              <a:spcBef>
                <a:spcPts val="0"/>
              </a:spcBef>
              <a:spcAft>
                <a:spcPts val="0"/>
              </a:spcAft>
              <a:buSzPts val="1600"/>
              <a:buChar char="○"/>
            </a:pPr>
            <a:r>
              <a:rPr lang="en" sz="1600"/>
              <a:t>Remain in visual line of sight</a:t>
            </a:r>
            <a:endParaRPr sz="1600"/>
          </a:p>
          <a:p>
            <a:pPr marL="457200" lvl="0" indent="-330200" rtl="0">
              <a:lnSpc>
                <a:spcPct val="150000"/>
              </a:lnSpc>
              <a:spcBef>
                <a:spcPts val="0"/>
              </a:spcBef>
              <a:spcAft>
                <a:spcPts val="0"/>
              </a:spcAft>
              <a:buSzPts val="1600"/>
              <a:buChar char="●"/>
            </a:pPr>
            <a:r>
              <a:rPr lang="en" sz="1600"/>
              <a:t>Vehicle and payload must...</a:t>
            </a:r>
            <a:endParaRPr sz="1600"/>
          </a:p>
          <a:p>
            <a:pPr marL="914400" lvl="1" indent="-330200">
              <a:lnSpc>
                <a:spcPct val="150000"/>
              </a:lnSpc>
              <a:spcBef>
                <a:spcPts val="0"/>
              </a:spcBef>
              <a:spcAft>
                <a:spcPts val="0"/>
              </a:spcAft>
              <a:buSzPts val="1600"/>
              <a:buChar char="○"/>
            </a:pPr>
            <a:r>
              <a:rPr lang="en" sz="1600"/>
              <a:t>Not exceed 55 lbs in total weight</a:t>
            </a:r>
            <a:endParaRPr sz="1600"/>
          </a:p>
        </p:txBody>
      </p:sp>
      <p:sp>
        <p:nvSpPr>
          <p:cNvPr id="92" name="Shape 92"/>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4236137" y="3176625"/>
            <a:ext cx="3307925" cy="1966875"/>
          </a:xfrm>
          <a:prstGeom prst="rect">
            <a:avLst/>
          </a:prstGeom>
          <a:noFill/>
          <a:ln>
            <a:noFill/>
          </a:ln>
        </p:spPr>
      </p:pic>
      <p:sp>
        <p:nvSpPr>
          <p:cNvPr id="98" name="Shape 98"/>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Considerations – Spraying Vehicle</a:t>
            </a:r>
            <a:endParaRPr/>
          </a:p>
        </p:txBody>
      </p:sp>
      <p:sp>
        <p:nvSpPr>
          <p:cNvPr id="99" name="Shape 99"/>
          <p:cNvSpPr txBox="1">
            <a:spLocks noGrp="1"/>
          </p:cNvSpPr>
          <p:nvPr>
            <p:ph type="body" idx="1"/>
          </p:nvPr>
        </p:nvSpPr>
        <p:spPr>
          <a:xfrm>
            <a:off x="471900" y="1273450"/>
            <a:ext cx="4521300" cy="3051000"/>
          </a:xfrm>
          <a:prstGeom prst="rect">
            <a:avLst/>
          </a:prstGeom>
        </p:spPr>
        <p:txBody>
          <a:bodyPr spcFirstLastPara="1" wrap="square" lIns="91425" tIns="91425" rIns="91425" bIns="91425" anchor="t" anchorCtr="0">
            <a:noAutofit/>
          </a:bodyPr>
          <a:lstStyle/>
          <a:p>
            <a:pPr marL="457200" lvl="0" indent="-317500" rtl="0">
              <a:lnSpc>
                <a:spcPct val="150000"/>
              </a:lnSpc>
              <a:spcBef>
                <a:spcPts val="0"/>
              </a:spcBef>
              <a:spcAft>
                <a:spcPts val="0"/>
              </a:spcAft>
              <a:buClr>
                <a:srgbClr val="5B5C60"/>
              </a:buClr>
              <a:buSzPts val="1400"/>
              <a:buChar char="●"/>
            </a:pPr>
            <a:r>
              <a:rPr lang="en" dirty="0">
                <a:solidFill>
                  <a:srgbClr val="5B5C60"/>
                </a:solidFill>
              </a:rPr>
              <a:t>Part 107 Regulations</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55 </a:t>
            </a:r>
            <a:r>
              <a:rPr lang="en" dirty="0" err="1">
                <a:solidFill>
                  <a:srgbClr val="5B5C60"/>
                </a:solidFill>
              </a:rPr>
              <a:t>lb</a:t>
            </a:r>
            <a:r>
              <a:rPr lang="en" dirty="0">
                <a:solidFill>
                  <a:srgbClr val="5B5C60"/>
                </a:solidFill>
              </a:rPr>
              <a:t> limit – approximately 28 trips</a:t>
            </a:r>
            <a:endParaRPr dirty="0">
              <a:solidFill>
                <a:srgbClr val="5B5C60"/>
              </a:solidFill>
            </a:endParaRPr>
          </a:p>
          <a:p>
            <a:pPr marL="457200" lvl="0" indent="-317500" rtl="0">
              <a:lnSpc>
                <a:spcPct val="150000"/>
              </a:lnSpc>
              <a:spcBef>
                <a:spcPts val="0"/>
              </a:spcBef>
              <a:spcAft>
                <a:spcPts val="0"/>
              </a:spcAft>
              <a:buClr>
                <a:srgbClr val="5B5C60"/>
              </a:buClr>
              <a:buSzPts val="1400"/>
              <a:buChar char="●"/>
            </a:pPr>
            <a:r>
              <a:rPr lang="en" dirty="0">
                <a:solidFill>
                  <a:srgbClr val="5B5C60"/>
                </a:solidFill>
              </a:rPr>
              <a:t>Requirements</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Heavy-lifting capabilities</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Goal: 4-6 trips -&gt; approx. 250-300 </a:t>
            </a:r>
            <a:r>
              <a:rPr lang="en" dirty="0" err="1">
                <a:solidFill>
                  <a:srgbClr val="5B5C60"/>
                </a:solidFill>
              </a:rPr>
              <a:t>lbs</a:t>
            </a:r>
            <a:r>
              <a:rPr lang="en" dirty="0">
                <a:solidFill>
                  <a:srgbClr val="5B5C60"/>
                </a:solidFill>
              </a:rPr>
              <a:t> lift</a:t>
            </a:r>
            <a:endParaRPr dirty="0">
              <a:solidFill>
                <a:srgbClr val="5B5C60"/>
              </a:solidFill>
            </a:endParaRPr>
          </a:p>
          <a:p>
            <a:pPr marL="914400" lvl="1" indent="-317500" rtl="0">
              <a:lnSpc>
                <a:spcPct val="150000"/>
              </a:lnSpc>
              <a:spcBef>
                <a:spcPts val="0"/>
              </a:spcBef>
              <a:spcAft>
                <a:spcPts val="0"/>
              </a:spcAft>
              <a:buSzPts val="1400"/>
              <a:buChar char="○"/>
            </a:pPr>
            <a:r>
              <a:rPr lang="en" dirty="0"/>
              <a:t>14-foot wingspan limitation</a:t>
            </a:r>
            <a:endParaRPr dirty="0"/>
          </a:p>
          <a:p>
            <a:pPr marL="457200" lvl="0" indent="-317500" rtl="0">
              <a:lnSpc>
                <a:spcPct val="150000"/>
              </a:lnSpc>
              <a:spcBef>
                <a:spcPts val="0"/>
              </a:spcBef>
              <a:spcAft>
                <a:spcPts val="0"/>
              </a:spcAft>
              <a:buClr>
                <a:srgbClr val="5B5C60"/>
              </a:buClr>
              <a:buSzPts val="1400"/>
              <a:buChar char="●"/>
            </a:pPr>
            <a:r>
              <a:rPr lang="en" dirty="0">
                <a:solidFill>
                  <a:srgbClr val="5B5C60"/>
                </a:solidFill>
              </a:rPr>
              <a:t>Types of aircraft</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Fixed Wing Pusher/Tractor</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Multi-rotor</a:t>
            </a:r>
            <a:endParaRPr dirty="0">
              <a:solidFill>
                <a:srgbClr val="5B5C60"/>
              </a:solidFill>
            </a:endParaRPr>
          </a:p>
          <a:p>
            <a:pPr marL="914400" lvl="1" indent="-317500" rtl="0">
              <a:lnSpc>
                <a:spcPct val="150000"/>
              </a:lnSpc>
              <a:spcBef>
                <a:spcPts val="0"/>
              </a:spcBef>
              <a:spcAft>
                <a:spcPts val="0"/>
              </a:spcAft>
              <a:buClr>
                <a:srgbClr val="5B5C60"/>
              </a:buClr>
              <a:buSzPts val="1400"/>
              <a:buChar char="○"/>
            </a:pPr>
            <a:r>
              <a:rPr lang="en" dirty="0">
                <a:solidFill>
                  <a:srgbClr val="5B5C60"/>
                </a:solidFill>
              </a:rPr>
              <a:t>Hybrid (VTOL)</a:t>
            </a:r>
            <a:endParaRPr dirty="0">
              <a:solidFill>
                <a:srgbClr val="5B5C60"/>
              </a:solidFill>
            </a:endParaRPr>
          </a:p>
        </p:txBody>
      </p:sp>
      <p:sp>
        <p:nvSpPr>
          <p:cNvPr id="100" name="Shape 100"/>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6</a:t>
            </a:fld>
            <a:endParaRPr/>
          </a:p>
        </p:txBody>
      </p:sp>
      <p:pic>
        <p:nvPicPr>
          <p:cNvPr id="101" name="Shape 101"/>
          <p:cNvPicPr preferRelativeResize="0"/>
          <p:nvPr/>
        </p:nvPicPr>
        <p:blipFill>
          <a:blip r:embed="rId4">
            <a:alphaModFix/>
          </a:blip>
          <a:stretch>
            <a:fillRect/>
          </a:stretch>
        </p:blipFill>
        <p:spPr>
          <a:xfrm rot="782156">
            <a:off x="4946461" y="1105717"/>
            <a:ext cx="1966957" cy="1354416"/>
          </a:xfrm>
          <a:prstGeom prst="rect">
            <a:avLst/>
          </a:prstGeom>
          <a:noFill/>
          <a:ln>
            <a:noFill/>
          </a:ln>
        </p:spPr>
      </p:pic>
      <p:pic>
        <p:nvPicPr>
          <p:cNvPr id="102" name="Shape 102"/>
          <p:cNvPicPr preferRelativeResize="0"/>
          <p:nvPr/>
        </p:nvPicPr>
        <p:blipFill>
          <a:blip r:embed="rId5">
            <a:alphaModFix/>
          </a:blip>
          <a:stretch>
            <a:fillRect/>
          </a:stretch>
        </p:blipFill>
        <p:spPr>
          <a:xfrm>
            <a:off x="6494850" y="2164863"/>
            <a:ext cx="2078726" cy="1111500"/>
          </a:xfrm>
          <a:prstGeom prst="rect">
            <a:avLst/>
          </a:prstGeom>
          <a:noFill/>
          <a:ln>
            <a:noFill/>
          </a:ln>
        </p:spPr>
      </p:pic>
      <p:sp>
        <p:nvSpPr>
          <p:cNvPr id="103" name="Shape 103"/>
          <p:cNvSpPr txBox="1"/>
          <p:nvPr/>
        </p:nvSpPr>
        <p:spPr>
          <a:xfrm>
            <a:off x="6849300" y="3884600"/>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dirty="0">
                <a:solidFill>
                  <a:srgbClr val="5B5C60"/>
                </a:solidFill>
                <a:latin typeface="Calibri"/>
                <a:ea typeface="Calibri"/>
                <a:cs typeface="Calibri"/>
                <a:sym typeface="Calibri"/>
              </a:rPr>
              <a:t>Hybrid (VTOL)</a:t>
            </a:r>
            <a:endParaRPr i="1" dirty="0">
              <a:solidFill>
                <a:srgbClr val="5B5C60"/>
              </a:solidFill>
              <a:latin typeface="Calibri"/>
              <a:ea typeface="Calibri"/>
              <a:cs typeface="Calibri"/>
              <a:sym typeface="Calibri"/>
            </a:endParaRPr>
          </a:p>
        </p:txBody>
      </p:sp>
      <p:sp>
        <p:nvSpPr>
          <p:cNvPr id="104" name="Shape 104"/>
          <p:cNvSpPr txBox="1"/>
          <p:nvPr/>
        </p:nvSpPr>
        <p:spPr>
          <a:xfrm>
            <a:off x="7869300" y="2070950"/>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a:solidFill>
                  <a:srgbClr val="5B5C60"/>
                </a:solidFill>
                <a:latin typeface="Calibri"/>
                <a:ea typeface="Calibri"/>
                <a:cs typeface="Calibri"/>
                <a:sym typeface="Calibri"/>
              </a:rPr>
              <a:t>Multi-rotor</a:t>
            </a:r>
            <a:endParaRPr i="1">
              <a:solidFill>
                <a:srgbClr val="5B5C60"/>
              </a:solidFill>
              <a:latin typeface="Calibri"/>
              <a:ea typeface="Calibri"/>
              <a:cs typeface="Calibri"/>
              <a:sym typeface="Calibri"/>
            </a:endParaRPr>
          </a:p>
        </p:txBody>
      </p:sp>
      <p:sp>
        <p:nvSpPr>
          <p:cNvPr id="105" name="Shape 105"/>
          <p:cNvSpPr txBox="1"/>
          <p:nvPr/>
        </p:nvSpPr>
        <p:spPr>
          <a:xfrm>
            <a:off x="7027288" y="1273450"/>
            <a:ext cx="2294700" cy="333600"/>
          </a:xfrm>
          <a:prstGeom prst="rect">
            <a:avLst/>
          </a:prstGeom>
          <a:no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i="1" dirty="0">
                <a:solidFill>
                  <a:srgbClr val="5B5C60"/>
                </a:solidFill>
                <a:latin typeface="Calibri"/>
                <a:ea typeface="Calibri"/>
                <a:cs typeface="Calibri"/>
                <a:sym typeface="Calibri"/>
              </a:rPr>
              <a:t>Tractor</a:t>
            </a:r>
            <a:endParaRPr i="1" dirty="0">
              <a:solidFill>
                <a:srgbClr val="5B5C6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Considerations – Detection Vehicle</a:t>
            </a:r>
            <a:endParaRPr/>
          </a:p>
        </p:txBody>
      </p:sp>
      <p:sp>
        <p:nvSpPr>
          <p:cNvPr id="111" name="Shape 111"/>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7</a:t>
            </a:fld>
            <a:endParaRPr/>
          </a:p>
        </p:txBody>
      </p:sp>
      <p:sp>
        <p:nvSpPr>
          <p:cNvPr id="112" name="Shape 112"/>
          <p:cNvSpPr txBox="1">
            <a:spLocks noGrp="1"/>
          </p:cNvSpPr>
          <p:nvPr>
            <p:ph type="body" idx="1"/>
          </p:nvPr>
        </p:nvSpPr>
        <p:spPr>
          <a:xfrm>
            <a:off x="471825" y="1281275"/>
            <a:ext cx="3999900" cy="2710200"/>
          </a:xfrm>
          <a:prstGeom prst="rect">
            <a:avLst/>
          </a:prstGeom>
        </p:spPr>
        <p:txBody>
          <a:bodyPr spcFirstLastPara="1" wrap="square" lIns="91425" tIns="91425" rIns="91425" bIns="91425" anchor="t" anchorCtr="0">
            <a:noAutofit/>
          </a:bodyPr>
          <a:lstStyle/>
          <a:p>
            <a:pPr marL="0" lvl="0" indent="0" algn="ctr">
              <a:lnSpc>
                <a:spcPct val="125000"/>
              </a:lnSpc>
              <a:spcBef>
                <a:spcPts val="0"/>
              </a:spcBef>
              <a:spcAft>
                <a:spcPts val="0"/>
              </a:spcAft>
              <a:buNone/>
            </a:pPr>
            <a:r>
              <a:rPr lang="en" b="1"/>
              <a:t>THE UAV</a:t>
            </a:r>
            <a:endParaRPr b="1"/>
          </a:p>
          <a:p>
            <a:pPr marL="457200" lvl="0" indent="-317500" rtl="0">
              <a:lnSpc>
                <a:spcPct val="125000"/>
              </a:lnSpc>
              <a:spcBef>
                <a:spcPts val="800"/>
              </a:spcBef>
              <a:spcAft>
                <a:spcPts val="0"/>
              </a:spcAft>
              <a:buClr>
                <a:srgbClr val="5B5C60"/>
              </a:buClr>
              <a:buSzPts val="1400"/>
              <a:buChar char="●"/>
            </a:pPr>
            <a:r>
              <a:rPr lang="en"/>
              <a:t>Two Separate UAVs for Spraying and Detection</a:t>
            </a:r>
            <a:endParaRPr/>
          </a:p>
          <a:p>
            <a:pPr marL="914400" lvl="1" indent="-317500" rtl="0">
              <a:lnSpc>
                <a:spcPct val="125000"/>
              </a:lnSpc>
              <a:spcBef>
                <a:spcPts val="0"/>
              </a:spcBef>
              <a:spcAft>
                <a:spcPts val="0"/>
              </a:spcAft>
              <a:buClr>
                <a:srgbClr val="5B5C60"/>
              </a:buClr>
              <a:buSzPts val="1400"/>
              <a:buChar char="○"/>
            </a:pPr>
            <a:r>
              <a:rPr lang="en"/>
              <a:t>Specifically designed UAVs</a:t>
            </a:r>
            <a:endParaRPr/>
          </a:p>
          <a:p>
            <a:pPr marL="914400" lvl="1" indent="-317500" rtl="0">
              <a:lnSpc>
                <a:spcPct val="125000"/>
              </a:lnSpc>
              <a:spcBef>
                <a:spcPts val="0"/>
              </a:spcBef>
              <a:spcAft>
                <a:spcPts val="0"/>
              </a:spcAft>
              <a:buClr>
                <a:srgbClr val="5B5C60"/>
              </a:buClr>
              <a:buSzPts val="1400"/>
              <a:buChar char="○"/>
            </a:pPr>
            <a:r>
              <a:rPr lang="en"/>
              <a:t>More efficient spraying vehicle</a:t>
            </a:r>
            <a:endParaRPr/>
          </a:p>
          <a:p>
            <a:pPr marL="914400" lvl="1" indent="-317500" rtl="0">
              <a:lnSpc>
                <a:spcPct val="125000"/>
              </a:lnSpc>
              <a:spcBef>
                <a:spcPts val="0"/>
              </a:spcBef>
              <a:spcAft>
                <a:spcPts val="0"/>
              </a:spcAft>
              <a:buClr>
                <a:srgbClr val="5B5C60"/>
              </a:buClr>
              <a:buSzPts val="1400"/>
              <a:buChar char="○"/>
            </a:pPr>
            <a:r>
              <a:rPr lang="en"/>
              <a:t>High cost</a:t>
            </a:r>
            <a:endParaRPr/>
          </a:p>
          <a:p>
            <a:pPr marL="457200" lvl="0" indent="-317500" rtl="0">
              <a:lnSpc>
                <a:spcPct val="125000"/>
              </a:lnSpc>
              <a:spcBef>
                <a:spcPts val="0"/>
              </a:spcBef>
              <a:spcAft>
                <a:spcPts val="0"/>
              </a:spcAft>
              <a:buClr>
                <a:srgbClr val="5B5C60"/>
              </a:buClr>
              <a:buSzPts val="1400"/>
              <a:buChar char="●"/>
            </a:pPr>
            <a:r>
              <a:rPr lang="en"/>
              <a:t>One, Modular UAV</a:t>
            </a:r>
            <a:endParaRPr/>
          </a:p>
          <a:p>
            <a:pPr marL="914400" lvl="1" indent="-317500" rtl="0">
              <a:lnSpc>
                <a:spcPct val="125000"/>
              </a:lnSpc>
              <a:spcBef>
                <a:spcPts val="0"/>
              </a:spcBef>
              <a:spcAft>
                <a:spcPts val="0"/>
              </a:spcAft>
              <a:buClr>
                <a:srgbClr val="5B5C60"/>
              </a:buClr>
              <a:buSzPts val="1400"/>
              <a:buChar char="○"/>
            </a:pPr>
            <a:r>
              <a:rPr lang="en"/>
              <a:t>Not as efficient as a dedicated drone</a:t>
            </a:r>
            <a:endParaRPr/>
          </a:p>
          <a:p>
            <a:pPr marL="914400" lvl="1" indent="-317500" rtl="0">
              <a:lnSpc>
                <a:spcPct val="125000"/>
              </a:lnSpc>
              <a:spcBef>
                <a:spcPts val="0"/>
              </a:spcBef>
              <a:spcAft>
                <a:spcPts val="0"/>
              </a:spcAft>
              <a:buClr>
                <a:srgbClr val="5B5C60"/>
              </a:buClr>
              <a:buSzPts val="1400"/>
              <a:buChar char="○"/>
            </a:pPr>
            <a:r>
              <a:rPr lang="en"/>
              <a:t>Low cost</a:t>
            </a:r>
            <a:endParaRPr/>
          </a:p>
        </p:txBody>
      </p:sp>
      <p:sp>
        <p:nvSpPr>
          <p:cNvPr id="113" name="Shape 113"/>
          <p:cNvSpPr txBox="1">
            <a:spLocks noGrp="1"/>
          </p:cNvSpPr>
          <p:nvPr>
            <p:ph type="body" idx="4294967295"/>
          </p:nvPr>
        </p:nvSpPr>
        <p:spPr>
          <a:xfrm>
            <a:off x="4694175" y="1281275"/>
            <a:ext cx="4386600" cy="2710200"/>
          </a:xfrm>
          <a:prstGeom prst="rect">
            <a:avLst/>
          </a:prstGeom>
        </p:spPr>
        <p:txBody>
          <a:bodyPr spcFirstLastPara="1" wrap="square" lIns="91425" tIns="91425" rIns="91425" bIns="91425" anchor="t" anchorCtr="0">
            <a:noAutofit/>
          </a:bodyPr>
          <a:lstStyle/>
          <a:p>
            <a:pPr marL="0" lvl="0" indent="0" algn="ctr">
              <a:lnSpc>
                <a:spcPct val="125000"/>
              </a:lnSpc>
              <a:spcBef>
                <a:spcPts val="0"/>
              </a:spcBef>
              <a:spcAft>
                <a:spcPts val="0"/>
              </a:spcAft>
              <a:buNone/>
            </a:pPr>
            <a:r>
              <a:rPr lang="en" b="1">
                <a:solidFill>
                  <a:srgbClr val="5B5C60"/>
                </a:solidFill>
              </a:rPr>
              <a:t>DETECTION TECHNOLOGY</a:t>
            </a:r>
            <a:endParaRPr b="1">
              <a:solidFill>
                <a:srgbClr val="5B5C60"/>
              </a:solidFill>
            </a:endParaRPr>
          </a:p>
          <a:p>
            <a:pPr marL="457200" lvl="0" indent="-317500" rtl="0">
              <a:lnSpc>
                <a:spcPct val="125000"/>
              </a:lnSpc>
              <a:spcBef>
                <a:spcPts val="800"/>
              </a:spcBef>
              <a:spcAft>
                <a:spcPts val="0"/>
              </a:spcAft>
              <a:buClr>
                <a:srgbClr val="5B5C60"/>
              </a:buClr>
              <a:buSzPts val="1400"/>
              <a:buChar char="●"/>
            </a:pPr>
            <a:r>
              <a:rPr lang="en">
                <a:solidFill>
                  <a:srgbClr val="5B5C60"/>
                </a:solidFill>
              </a:rPr>
              <a:t>Machine Learning Technology</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Frame-by-frame analysis</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Low FOV</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Accuracy potentially limited to test field</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Reliance on visual indicators of infestation</a:t>
            </a:r>
            <a:endParaRPr>
              <a:solidFill>
                <a:srgbClr val="5B5C60"/>
              </a:solidFill>
            </a:endParaRPr>
          </a:p>
          <a:p>
            <a:pPr marL="457200" lvl="0" indent="-317500" rtl="0">
              <a:lnSpc>
                <a:spcPct val="125000"/>
              </a:lnSpc>
              <a:spcBef>
                <a:spcPts val="0"/>
              </a:spcBef>
              <a:spcAft>
                <a:spcPts val="0"/>
              </a:spcAft>
              <a:buClr>
                <a:srgbClr val="5B5C60"/>
              </a:buClr>
              <a:buSzPts val="1400"/>
              <a:buChar char="●"/>
            </a:pPr>
            <a:r>
              <a:rPr lang="en">
                <a:solidFill>
                  <a:srgbClr val="5B5C60"/>
                </a:solidFill>
              </a:rPr>
              <a:t>Normalized Difference Vegetation Index (NDVI) Camera Technology</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Little post-processing required</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High FOV possible</a:t>
            </a:r>
            <a:endParaRPr>
              <a:solidFill>
                <a:srgbClr val="5B5C60"/>
              </a:solidFill>
            </a:endParaRPr>
          </a:p>
          <a:p>
            <a:pPr marL="914400" lvl="1" indent="-317500" rtl="0">
              <a:lnSpc>
                <a:spcPct val="125000"/>
              </a:lnSpc>
              <a:spcBef>
                <a:spcPts val="0"/>
              </a:spcBef>
              <a:spcAft>
                <a:spcPts val="0"/>
              </a:spcAft>
              <a:buClr>
                <a:srgbClr val="5B5C60"/>
              </a:buClr>
              <a:buSzPts val="1400"/>
              <a:buChar char="○"/>
            </a:pPr>
            <a:r>
              <a:rPr lang="en">
                <a:solidFill>
                  <a:srgbClr val="5B5C60"/>
                </a:solidFill>
              </a:rPr>
              <a:t>Accuracy in all fields regardless of conditions</a:t>
            </a:r>
            <a:endParaRPr>
              <a:solidFill>
                <a:srgbClr val="5B5C60"/>
              </a:solidFill>
            </a:endParaRPr>
          </a:p>
        </p:txBody>
      </p:sp>
      <p:cxnSp>
        <p:nvCxnSpPr>
          <p:cNvPr id="114" name="Shape 114"/>
          <p:cNvCxnSpPr/>
          <p:nvPr/>
        </p:nvCxnSpPr>
        <p:spPr>
          <a:xfrm flipH="1">
            <a:off x="4571850" y="1049225"/>
            <a:ext cx="11100" cy="4104900"/>
          </a:xfrm>
          <a:prstGeom prst="straightConnector1">
            <a:avLst/>
          </a:prstGeom>
          <a:noFill/>
          <a:ln w="38100" cap="flat" cmpd="sng">
            <a:solidFill>
              <a:srgbClr val="5B5C60"/>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Preliminary Design</a:t>
            </a:r>
            <a:endParaRPr/>
          </a:p>
        </p:txBody>
      </p:sp>
      <p:sp>
        <p:nvSpPr>
          <p:cNvPr id="120" name="Shape 120"/>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8</a:t>
            </a:fld>
            <a:endParaRPr/>
          </a:p>
        </p:txBody>
      </p:sp>
      <p:sp>
        <p:nvSpPr>
          <p:cNvPr id="121" name="Shape 121"/>
          <p:cNvSpPr txBox="1">
            <a:spLocks noGrp="1"/>
          </p:cNvSpPr>
          <p:nvPr>
            <p:ph type="body" idx="1"/>
          </p:nvPr>
        </p:nvSpPr>
        <p:spPr>
          <a:xfrm>
            <a:off x="471825" y="1281275"/>
            <a:ext cx="3999900" cy="2710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b="1"/>
              <a:t>SPRAYING VEHICLE</a:t>
            </a:r>
            <a:endParaRPr sz="1600" b="1"/>
          </a:p>
          <a:p>
            <a:pPr marL="457200" lvl="0" indent="-330200" rtl="0">
              <a:lnSpc>
                <a:spcPct val="150000"/>
              </a:lnSpc>
              <a:spcBef>
                <a:spcPts val="800"/>
              </a:spcBef>
              <a:spcAft>
                <a:spcPts val="0"/>
              </a:spcAft>
              <a:buClr>
                <a:srgbClr val="5B5C60"/>
              </a:buClr>
              <a:buSzPts val="1600"/>
              <a:buChar char="●"/>
            </a:pPr>
            <a:r>
              <a:rPr lang="en" sz="1600"/>
              <a:t>Fixed-Wing Design - 14 ft</a:t>
            </a:r>
            <a:endParaRPr sz="1600"/>
          </a:p>
          <a:p>
            <a:pPr marL="457200" lvl="0" indent="-330200" rtl="0">
              <a:lnSpc>
                <a:spcPct val="150000"/>
              </a:lnSpc>
              <a:spcBef>
                <a:spcPts val="0"/>
              </a:spcBef>
              <a:spcAft>
                <a:spcPts val="0"/>
              </a:spcAft>
              <a:buClr>
                <a:srgbClr val="5B5C60"/>
              </a:buClr>
              <a:buSzPts val="1600"/>
              <a:buChar char="●"/>
            </a:pPr>
            <a:r>
              <a:rPr lang="en" sz="1600"/>
              <a:t>Carbon Fiber Reinforced Plastic (CFRP) Airframe</a:t>
            </a:r>
            <a:endParaRPr sz="1600"/>
          </a:p>
          <a:p>
            <a:pPr marL="457200" lvl="0" indent="-330200" rtl="0">
              <a:lnSpc>
                <a:spcPct val="150000"/>
              </a:lnSpc>
              <a:spcBef>
                <a:spcPts val="0"/>
              </a:spcBef>
              <a:spcAft>
                <a:spcPts val="0"/>
              </a:spcAft>
              <a:buClr>
                <a:srgbClr val="5B5C60"/>
              </a:buClr>
              <a:buSzPts val="1600"/>
              <a:buChar char="●"/>
            </a:pPr>
            <a:r>
              <a:rPr lang="en" sz="1600"/>
              <a:t>High Wing for increased payload capacity</a:t>
            </a:r>
            <a:endParaRPr sz="1600"/>
          </a:p>
          <a:p>
            <a:pPr marL="457200" lvl="0" indent="-330200" rtl="0">
              <a:lnSpc>
                <a:spcPct val="150000"/>
              </a:lnSpc>
              <a:spcBef>
                <a:spcPts val="0"/>
              </a:spcBef>
              <a:spcAft>
                <a:spcPts val="0"/>
              </a:spcAft>
              <a:buClr>
                <a:srgbClr val="5B5C60"/>
              </a:buClr>
              <a:buSzPts val="1600"/>
              <a:buChar char="●"/>
            </a:pPr>
            <a:r>
              <a:rPr lang="en" sz="1600"/>
              <a:t>Propulsion Configuration: Tractor</a:t>
            </a:r>
            <a:endParaRPr sz="1600"/>
          </a:p>
          <a:p>
            <a:pPr marL="457200" lvl="0" indent="-330200" rtl="0">
              <a:lnSpc>
                <a:spcPct val="150000"/>
              </a:lnSpc>
              <a:spcBef>
                <a:spcPts val="0"/>
              </a:spcBef>
              <a:spcAft>
                <a:spcPts val="0"/>
              </a:spcAft>
              <a:buClr>
                <a:srgbClr val="5B5C60"/>
              </a:buClr>
              <a:buSzPts val="1600"/>
              <a:buChar char="●"/>
            </a:pPr>
            <a:r>
              <a:rPr lang="en" sz="1600"/>
              <a:t>Fuel Injected Engine</a:t>
            </a:r>
            <a:endParaRPr sz="1600"/>
          </a:p>
        </p:txBody>
      </p:sp>
      <p:sp>
        <p:nvSpPr>
          <p:cNvPr id="122" name="Shape 122"/>
          <p:cNvSpPr txBox="1">
            <a:spLocks noGrp="1"/>
          </p:cNvSpPr>
          <p:nvPr>
            <p:ph type="body" idx="4294967295"/>
          </p:nvPr>
        </p:nvSpPr>
        <p:spPr>
          <a:xfrm>
            <a:off x="4694175" y="1281275"/>
            <a:ext cx="3999900" cy="2710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b="1">
                <a:solidFill>
                  <a:srgbClr val="5B5C60"/>
                </a:solidFill>
              </a:rPr>
              <a:t>DETECTION VEHICLE</a:t>
            </a:r>
            <a:endParaRPr sz="1600">
              <a:solidFill>
                <a:srgbClr val="5B5C60"/>
              </a:solidFill>
            </a:endParaRPr>
          </a:p>
          <a:p>
            <a:pPr marL="457200" lvl="0" indent="-330200" rtl="0">
              <a:lnSpc>
                <a:spcPct val="150000"/>
              </a:lnSpc>
              <a:spcBef>
                <a:spcPts val="800"/>
              </a:spcBef>
              <a:spcAft>
                <a:spcPts val="0"/>
              </a:spcAft>
              <a:buClr>
                <a:srgbClr val="5B5C60"/>
              </a:buClr>
              <a:buSzPts val="1600"/>
              <a:buChar char="●"/>
            </a:pPr>
            <a:r>
              <a:rPr lang="en" sz="1600">
                <a:solidFill>
                  <a:srgbClr val="5B5C60"/>
                </a:solidFill>
              </a:rPr>
              <a:t>Modularized Design</a:t>
            </a:r>
            <a:endParaRPr sz="1600">
              <a:solidFill>
                <a:srgbClr val="5B5C60"/>
              </a:solidFill>
            </a:endParaRPr>
          </a:p>
          <a:p>
            <a:pPr marL="914400" lvl="1" indent="-330200" rtl="0">
              <a:lnSpc>
                <a:spcPct val="150000"/>
              </a:lnSpc>
              <a:spcBef>
                <a:spcPts val="0"/>
              </a:spcBef>
              <a:spcAft>
                <a:spcPts val="0"/>
              </a:spcAft>
              <a:buClr>
                <a:srgbClr val="5B5C60"/>
              </a:buClr>
              <a:buSzPts val="1600"/>
              <a:buChar char="○"/>
            </a:pPr>
            <a:r>
              <a:rPr lang="en" sz="1600">
                <a:solidFill>
                  <a:srgbClr val="5B5C60"/>
                </a:solidFill>
              </a:rPr>
              <a:t>Spraying Components are removable from UAV - Boom tubing, pumps, etc.</a:t>
            </a:r>
            <a:endParaRPr sz="1600">
              <a:solidFill>
                <a:srgbClr val="5B5C60"/>
              </a:solidFill>
            </a:endParaRPr>
          </a:p>
          <a:p>
            <a:pPr marL="457200" lvl="0" indent="-330200" rtl="0">
              <a:lnSpc>
                <a:spcPct val="150000"/>
              </a:lnSpc>
              <a:spcBef>
                <a:spcPts val="0"/>
              </a:spcBef>
              <a:spcAft>
                <a:spcPts val="0"/>
              </a:spcAft>
              <a:buClr>
                <a:srgbClr val="5B5C60"/>
              </a:buClr>
              <a:buSzPts val="1600"/>
              <a:buChar char="●"/>
            </a:pPr>
            <a:r>
              <a:rPr lang="en" sz="1600">
                <a:solidFill>
                  <a:srgbClr val="5B5C60"/>
                </a:solidFill>
              </a:rPr>
              <a:t>NDVI Camera Technology</a:t>
            </a:r>
            <a:endParaRPr sz="1600">
              <a:solidFill>
                <a:srgbClr val="5B5C60"/>
              </a:solidFill>
            </a:endParaRPr>
          </a:p>
        </p:txBody>
      </p:sp>
      <p:cxnSp>
        <p:nvCxnSpPr>
          <p:cNvPr id="123" name="Shape 123"/>
          <p:cNvCxnSpPr/>
          <p:nvPr/>
        </p:nvCxnSpPr>
        <p:spPr>
          <a:xfrm flipH="1">
            <a:off x="4571850" y="1049225"/>
            <a:ext cx="11100" cy="4104900"/>
          </a:xfrm>
          <a:prstGeom prst="straightConnector1">
            <a:avLst/>
          </a:prstGeom>
          <a:noFill/>
          <a:ln w="38100" cap="flat" cmpd="sng">
            <a:solidFill>
              <a:srgbClr val="5B5C60"/>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71900" y="2815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Design Process – Spraying Vehicle</a:t>
            </a:r>
            <a:endParaRPr/>
          </a:p>
        </p:txBody>
      </p:sp>
      <p:sp>
        <p:nvSpPr>
          <p:cNvPr id="129" name="Shape 129"/>
          <p:cNvSpPr txBox="1">
            <a:spLocks noGrp="1"/>
          </p:cNvSpPr>
          <p:nvPr>
            <p:ph type="body" idx="1"/>
          </p:nvPr>
        </p:nvSpPr>
        <p:spPr>
          <a:xfrm>
            <a:off x="471900" y="1092300"/>
            <a:ext cx="3663300" cy="32322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5B5C60"/>
              </a:buClr>
              <a:buSzPts val="1200"/>
              <a:buChar char="●"/>
            </a:pPr>
            <a:r>
              <a:rPr lang="en-US" sz="1200" b="1" dirty="0"/>
              <a:t>OVERVIEW OF SYSTEM DESIGN</a:t>
            </a:r>
            <a:endParaRPr sz="1200" b="1" dirty="0"/>
          </a:p>
          <a:p>
            <a:pPr marL="914400" lvl="1" indent="-304800" rtl="0">
              <a:spcBef>
                <a:spcPts val="0"/>
              </a:spcBef>
              <a:spcAft>
                <a:spcPts val="0"/>
              </a:spcAft>
              <a:buClr>
                <a:srgbClr val="5B5C60"/>
              </a:buClr>
              <a:buSzPts val="1200"/>
              <a:buChar char="○"/>
            </a:pPr>
            <a:r>
              <a:rPr lang="en" sz="1200" u="sng" dirty="0"/>
              <a:t>Wings and Lift</a:t>
            </a:r>
            <a:endParaRPr sz="1200" u="sng" dirty="0"/>
          </a:p>
          <a:p>
            <a:pPr marL="1371600" lvl="2" indent="-304800" rtl="0">
              <a:spcBef>
                <a:spcPts val="0"/>
              </a:spcBef>
              <a:spcAft>
                <a:spcPts val="0"/>
              </a:spcAft>
              <a:buClr>
                <a:srgbClr val="5B5C60"/>
              </a:buClr>
              <a:buSzPts val="1200"/>
              <a:buChar char="■"/>
            </a:pPr>
            <a:r>
              <a:rPr lang="en" sz="1200" dirty="0"/>
              <a:t>Airfoil</a:t>
            </a:r>
            <a:endParaRPr sz="1200" dirty="0"/>
          </a:p>
          <a:p>
            <a:pPr marL="1371600" lvl="2" indent="-304800" rtl="0">
              <a:spcBef>
                <a:spcPts val="0"/>
              </a:spcBef>
              <a:spcAft>
                <a:spcPts val="0"/>
              </a:spcAft>
              <a:buClr>
                <a:srgbClr val="5B5C60"/>
              </a:buClr>
              <a:buSzPts val="1200"/>
              <a:buChar char="■"/>
            </a:pPr>
            <a:r>
              <a:rPr lang="en" sz="1200" dirty="0"/>
              <a:t>Wing Configuration</a:t>
            </a:r>
            <a:endParaRPr sz="1200" dirty="0"/>
          </a:p>
          <a:p>
            <a:pPr marL="1371600" lvl="2" indent="-304800" rtl="0">
              <a:spcBef>
                <a:spcPts val="0"/>
              </a:spcBef>
              <a:spcAft>
                <a:spcPts val="0"/>
              </a:spcAft>
              <a:buClr>
                <a:srgbClr val="5B5C60"/>
              </a:buClr>
              <a:buSzPts val="1200"/>
              <a:buChar char="■"/>
            </a:pPr>
            <a:r>
              <a:rPr lang="en" sz="1200" dirty="0"/>
              <a:t>Lift Equation</a:t>
            </a:r>
            <a:endParaRPr sz="1200" dirty="0"/>
          </a:p>
          <a:p>
            <a:pPr marL="914400" lvl="1" indent="-304800" rtl="0">
              <a:spcBef>
                <a:spcPts val="0"/>
              </a:spcBef>
              <a:spcAft>
                <a:spcPts val="0"/>
              </a:spcAft>
              <a:buClr>
                <a:srgbClr val="5B5C60"/>
              </a:buClr>
              <a:buSzPts val="1200"/>
              <a:buChar char="○"/>
            </a:pPr>
            <a:r>
              <a:rPr lang="en" sz="1200" u="sng" dirty="0"/>
              <a:t>Propulsion and Power</a:t>
            </a:r>
            <a:endParaRPr sz="1200" u="sng" dirty="0"/>
          </a:p>
          <a:p>
            <a:pPr marL="1371600" lvl="2" indent="-304800" rtl="0">
              <a:spcBef>
                <a:spcPts val="0"/>
              </a:spcBef>
              <a:spcAft>
                <a:spcPts val="0"/>
              </a:spcAft>
              <a:buClr>
                <a:srgbClr val="5B5C60"/>
              </a:buClr>
              <a:buSzPts val="1200"/>
              <a:buChar char="■"/>
            </a:pPr>
            <a:r>
              <a:rPr lang="en" sz="1200" dirty="0"/>
              <a:t>Max Airspeed</a:t>
            </a:r>
            <a:endParaRPr sz="1200" dirty="0"/>
          </a:p>
          <a:p>
            <a:pPr marL="1371600" lvl="2" indent="-304800" rtl="0">
              <a:spcBef>
                <a:spcPts val="0"/>
              </a:spcBef>
              <a:spcAft>
                <a:spcPts val="0"/>
              </a:spcAft>
              <a:buClr>
                <a:srgbClr val="5B5C60"/>
              </a:buClr>
              <a:buSzPts val="1200"/>
              <a:buChar char="■"/>
            </a:pPr>
            <a:r>
              <a:rPr lang="en" sz="1200" dirty="0"/>
              <a:t>Electric vs Fuel Injected</a:t>
            </a:r>
            <a:endParaRPr sz="1200" dirty="0"/>
          </a:p>
          <a:p>
            <a:pPr marL="1371600" lvl="2" indent="-304800" rtl="0">
              <a:spcBef>
                <a:spcPts val="0"/>
              </a:spcBef>
              <a:spcAft>
                <a:spcPts val="0"/>
              </a:spcAft>
              <a:buClr>
                <a:srgbClr val="5B5C60"/>
              </a:buClr>
              <a:buSzPts val="1200"/>
              <a:buChar char="■"/>
            </a:pPr>
            <a:r>
              <a:rPr lang="en" sz="1200" dirty="0"/>
              <a:t>Flight Time</a:t>
            </a:r>
            <a:endParaRPr sz="1200" dirty="0"/>
          </a:p>
          <a:p>
            <a:pPr marL="1371600" lvl="2" indent="-304800" rtl="0">
              <a:spcBef>
                <a:spcPts val="0"/>
              </a:spcBef>
              <a:spcAft>
                <a:spcPts val="0"/>
              </a:spcAft>
              <a:buClr>
                <a:srgbClr val="5B5C60"/>
              </a:buClr>
              <a:buSzPts val="1200"/>
              <a:buChar char="■"/>
            </a:pPr>
            <a:r>
              <a:rPr lang="en" sz="1200" dirty="0"/>
              <a:t>Propeller Loading</a:t>
            </a:r>
            <a:endParaRPr sz="1200" dirty="0"/>
          </a:p>
          <a:p>
            <a:pPr marL="1371600" lvl="2" indent="-304800" rtl="0">
              <a:spcBef>
                <a:spcPts val="0"/>
              </a:spcBef>
              <a:spcAft>
                <a:spcPts val="0"/>
              </a:spcAft>
              <a:buClr>
                <a:srgbClr val="5B5C60"/>
              </a:buClr>
              <a:buSzPts val="1200"/>
              <a:buChar char="■"/>
            </a:pPr>
            <a:r>
              <a:rPr lang="en" sz="1200" dirty="0" err="1"/>
              <a:t>Thrust:Weight</a:t>
            </a:r>
            <a:endParaRPr sz="1200" dirty="0"/>
          </a:p>
          <a:p>
            <a:pPr marL="914400" lvl="1" indent="-304800" rtl="0">
              <a:spcBef>
                <a:spcPts val="0"/>
              </a:spcBef>
              <a:spcAft>
                <a:spcPts val="0"/>
              </a:spcAft>
              <a:buClr>
                <a:srgbClr val="5B5C60"/>
              </a:buClr>
              <a:buSzPts val="1200"/>
              <a:buChar char="○"/>
            </a:pPr>
            <a:r>
              <a:rPr lang="en" sz="1200" u="sng" dirty="0"/>
              <a:t>Control and Electronics</a:t>
            </a:r>
            <a:endParaRPr sz="1200" u="sng" dirty="0"/>
          </a:p>
          <a:p>
            <a:pPr marL="1371600" lvl="2" indent="-304800" rtl="0">
              <a:spcBef>
                <a:spcPts val="0"/>
              </a:spcBef>
              <a:spcAft>
                <a:spcPts val="0"/>
              </a:spcAft>
              <a:buClr>
                <a:srgbClr val="5B5C60"/>
              </a:buClr>
              <a:buSzPts val="1200"/>
              <a:buChar char="■"/>
            </a:pPr>
            <a:r>
              <a:rPr lang="en" sz="1200" dirty="0"/>
              <a:t>Autopilot and Servos</a:t>
            </a:r>
            <a:endParaRPr sz="1200" dirty="0"/>
          </a:p>
          <a:p>
            <a:pPr marL="1371600" lvl="2" indent="-304800" rtl="0">
              <a:spcBef>
                <a:spcPts val="0"/>
              </a:spcBef>
              <a:spcAft>
                <a:spcPts val="0"/>
              </a:spcAft>
              <a:buClr>
                <a:srgbClr val="5B5C60"/>
              </a:buClr>
              <a:buSzPts val="1200"/>
              <a:buChar char="■"/>
            </a:pPr>
            <a:r>
              <a:rPr lang="en" sz="1200" dirty="0"/>
              <a:t>Data</a:t>
            </a:r>
            <a:endParaRPr sz="1200" dirty="0"/>
          </a:p>
          <a:p>
            <a:pPr marL="914400" lvl="1" indent="-304800" rtl="0">
              <a:spcBef>
                <a:spcPts val="0"/>
              </a:spcBef>
              <a:spcAft>
                <a:spcPts val="0"/>
              </a:spcAft>
              <a:buClr>
                <a:srgbClr val="5B5C60"/>
              </a:buClr>
              <a:buSzPts val="1200"/>
              <a:buChar char="○"/>
            </a:pPr>
            <a:r>
              <a:rPr lang="en" sz="1200" u="sng" dirty="0"/>
              <a:t>Fuselage and Structure</a:t>
            </a:r>
            <a:endParaRPr sz="1200" u="sng" dirty="0"/>
          </a:p>
          <a:p>
            <a:pPr marL="1371600" lvl="2" indent="-304800" rtl="0">
              <a:spcBef>
                <a:spcPts val="0"/>
              </a:spcBef>
              <a:spcAft>
                <a:spcPts val="0"/>
              </a:spcAft>
              <a:buClr>
                <a:srgbClr val="5B5C60"/>
              </a:buClr>
              <a:buSzPts val="1200"/>
              <a:buChar char="■"/>
            </a:pPr>
            <a:r>
              <a:rPr lang="en" sz="1200" dirty="0"/>
              <a:t>Weight optimization</a:t>
            </a:r>
            <a:endParaRPr sz="1200" dirty="0"/>
          </a:p>
          <a:p>
            <a:pPr marL="1371600" lvl="2" indent="-304800" rtl="0">
              <a:spcBef>
                <a:spcPts val="0"/>
              </a:spcBef>
              <a:spcAft>
                <a:spcPts val="0"/>
              </a:spcAft>
              <a:buClr>
                <a:srgbClr val="5B5C60"/>
              </a:buClr>
              <a:buSzPts val="1200"/>
              <a:buChar char="■"/>
            </a:pPr>
            <a:r>
              <a:rPr lang="en" sz="1200" dirty="0"/>
              <a:t>Maneuver Stress</a:t>
            </a:r>
            <a:endParaRPr sz="1200" dirty="0"/>
          </a:p>
        </p:txBody>
      </p:sp>
      <p:sp>
        <p:nvSpPr>
          <p:cNvPr id="130" name="Shape 130"/>
          <p:cNvSpPr txBox="1">
            <a:spLocks noGrp="1"/>
          </p:cNvSpPr>
          <p:nvPr>
            <p:ph type="sldNum" idx="12"/>
          </p:nvPr>
        </p:nvSpPr>
        <p:spPr>
          <a:xfrm>
            <a:off x="7950241" y="469959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9</a:t>
            </a:fld>
            <a:endParaRPr/>
          </a:p>
        </p:txBody>
      </p:sp>
      <p:pic>
        <p:nvPicPr>
          <p:cNvPr id="131" name="Shape 131"/>
          <p:cNvPicPr preferRelativeResize="0"/>
          <p:nvPr/>
        </p:nvPicPr>
        <p:blipFill rotWithShape="1">
          <a:blip r:embed="rId3">
            <a:alphaModFix/>
          </a:blip>
          <a:srcRect t="14206" b="6997"/>
          <a:stretch/>
        </p:blipFill>
        <p:spPr>
          <a:xfrm>
            <a:off x="4737750" y="1270075"/>
            <a:ext cx="4406250" cy="2705600"/>
          </a:xfrm>
          <a:prstGeom prst="rect">
            <a:avLst/>
          </a:prstGeom>
          <a:noFill/>
          <a:ln>
            <a:noFill/>
          </a:ln>
        </p:spPr>
      </p:pic>
      <p:pic>
        <p:nvPicPr>
          <p:cNvPr id="132" name="Shape 132"/>
          <p:cNvPicPr preferRelativeResize="0"/>
          <p:nvPr/>
        </p:nvPicPr>
        <p:blipFill rotWithShape="1">
          <a:blip r:embed="rId4">
            <a:alphaModFix/>
          </a:blip>
          <a:srcRect l="11390" r="1992"/>
          <a:stretch/>
        </p:blipFill>
        <p:spPr>
          <a:xfrm rot="18">
            <a:off x="3364820" y="3208943"/>
            <a:ext cx="2982412" cy="1824841"/>
          </a:xfrm>
          <a:prstGeom prst="rect">
            <a:avLst/>
          </a:prstGeom>
          <a:noFill/>
          <a:ln>
            <a:noFill/>
          </a:ln>
        </p:spPr>
      </p:pic>
      <p:pic>
        <p:nvPicPr>
          <p:cNvPr id="133" name="Shape 133"/>
          <p:cNvPicPr preferRelativeResize="0"/>
          <p:nvPr/>
        </p:nvPicPr>
        <p:blipFill rotWithShape="1">
          <a:blip r:embed="rId5">
            <a:alphaModFix/>
          </a:blip>
          <a:srcRect l="31351" t="50958" r="34537"/>
          <a:stretch/>
        </p:blipFill>
        <p:spPr>
          <a:xfrm>
            <a:off x="6347225" y="4153463"/>
            <a:ext cx="1820250" cy="54615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1379</Words>
  <Application>Microsoft Macintosh PowerPoint</Application>
  <PresentationFormat>On-screen Show (16:9)</PresentationFormat>
  <Paragraphs>391</Paragraphs>
  <Slides>48</Slides>
  <Notes>48</Notes>
  <HiddenSlides>0</HiddenSlides>
  <MMClips>0</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48</vt:i4>
      </vt:variant>
    </vt:vector>
  </HeadingPairs>
  <TitlesOfParts>
    <vt:vector size="50" baseType="lpstr">
      <vt:lpstr>Roboto</vt:lpstr>
      <vt:lpstr>Material</vt:lpstr>
      <vt:lpstr>Slide 1</vt:lpstr>
      <vt:lpstr>Team Formation</vt:lpstr>
      <vt:lpstr>Engineering Design Process</vt:lpstr>
      <vt:lpstr>Our Solution</vt:lpstr>
      <vt:lpstr>Part 107 Regulations</vt:lpstr>
      <vt:lpstr>Design Considerations – Spraying Vehicle</vt:lpstr>
      <vt:lpstr>Design Considerations – Detection Vehicle</vt:lpstr>
      <vt:lpstr>Preliminary Design</vt:lpstr>
      <vt:lpstr>Design Process – Spraying Vehicle</vt:lpstr>
      <vt:lpstr>Slide 10</vt:lpstr>
      <vt:lpstr>Problem Overview</vt:lpstr>
      <vt:lpstr>X181-NR – Capabilities</vt:lpstr>
      <vt:lpstr>DJI Agras MG-1  and X181-NR Comparison</vt:lpstr>
      <vt:lpstr>Design Details – Lift</vt:lpstr>
      <vt:lpstr>Design Details – Propulsion</vt:lpstr>
      <vt:lpstr>Design Details – Application Mission</vt:lpstr>
      <vt:lpstr>Design Details – Structural Analysis</vt:lpstr>
      <vt:lpstr>Slide 18</vt:lpstr>
      <vt:lpstr>Problem Overview</vt:lpstr>
      <vt:lpstr>Mission Details – Camera and Data</vt:lpstr>
      <vt:lpstr>Detection Mission Component: The Mapir Survey2</vt:lpstr>
      <vt:lpstr>eBee SQ Compared to the X181-NR</vt:lpstr>
      <vt:lpstr>Slide 23</vt:lpstr>
      <vt:lpstr>Module</vt:lpstr>
      <vt:lpstr>Mission Details – Flight Plan</vt:lpstr>
      <vt:lpstr>Mission Details – Flight Plan</vt:lpstr>
      <vt:lpstr>Communication Integration</vt:lpstr>
      <vt:lpstr>Safety Systems</vt:lpstr>
      <vt:lpstr>Slide 29</vt:lpstr>
      <vt:lpstr>Compared to the DJI Agras MG-1 &amp; SenseFly eBee SQ</vt:lpstr>
      <vt:lpstr>Initial Costs</vt:lpstr>
      <vt:lpstr>Field Size: Operational Cost Analysis (1/3)</vt:lpstr>
      <vt:lpstr>Field Size: Operational Cost Analysis (2/3)</vt:lpstr>
      <vt:lpstr>Field Size: Operational Cost Analysis (3/3)</vt:lpstr>
      <vt:lpstr>Company Plan: Annual Detections</vt:lpstr>
      <vt:lpstr>Company Plan: Profitability Over Five Years</vt:lpstr>
      <vt:lpstr>Summary</vt:lpstr>
      <vt:lpstr>Thank You!</vt:lpstr>
      <vt:lpstr>Slide 39</vt:lpstr>
      <vt:lpstr>Design Details – Maximizing Lift</vt:lpstr>
      <vt:lpstr>Design Details - Balance</vt:lpstr>
      <vt:lpstr>Design Details - Balance (2): Stabilizer</vt:lpstr>
      <vt:lpstr>Slide 43</vt:lpstr>
      <vt:lpstr>Detection Plan - Detailed</vt:lpstr>
      <vt:lpstr>Engine</vt:lpstr>
      <vt:lpstr>Field Size: Operational Costs &amp; Profit</vt:lpstr>
      <vt:lpstr>Corn as Ethanol</vt:lpstr>
      <vt:lpstr>Additional Applications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Jeff Coppola</cp:lastModifiedBy>
  <cp:revision>2</cp:revision>
  <dcterms:created xsi:type="dcterms:W3CDTF">2018-04-14T20:56:35Z</dcterms:created>
  <dcterms:modified xsi:type="dcterms:W3CDTF">2018-04-14T20:57:08Z</dcterms:modified>
</cp:coreProperties>
</file>