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67" r:id="rId2"/>
    <p:sldId id="268" r:id="rId3"/>
    <p:sldId id="270" r:id="rId4"/>
    <p:sldId id="269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2" r:id="rId26"/>
    <p:sldId id="272" r:id="rId27"/>
    <p:sldId id="301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 autoAdjust="0"/>
    <p:restoredTop sz="92381" autoAdjust="0"/>
  </p:normalViewPr>
  <p:slideViewPr>
    <p:cSldViewPr>
      <p:cViewPr varScale="1">
        <p:scale>
          <a:sx n="118" d="100"/>
          <a:sy n="118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3B4C-6C6C-480C-AE0C-FD9D94DA1533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F131-F82D-4980-A993-218D296A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19125" y="5410200"/>
            <a:ext cx="7924800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591358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0489"/>
            <a:ext cx="7772400" cy="2031111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66E0-B512-4E1E-9108-859DE0FD1E03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3E6-354F-4A8A-9D2F-ED58D86DB847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5AFF-46EA-40B3-B54D-EDAB6626F7B2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547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8D7F-CFC2-4E5A-A812-758D5622B966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5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DDFC-BB8F-46A9-8C51-B06FD41FDF72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201-4568-491D-9816-3198FE09F391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8DF-6F0E-4B04-934D-67DA64D429E6}" type="datetime1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655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C6E-7531-4A37-A6C5-89BAE0006155}" type="datetime1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DE1-6C13-403F-8B7B-AB33E97CA790}" type="datetime1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7011-27FE-4927-9A41-ADB468D16D3C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949A-2B2C-482F-A40D-C021B538A17F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8AB3-34D6-4013-A5E7-C94181B3FD01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26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Introduction to Unmanned Aerial System (UAS)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5194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pic>
        <p:nvPicPr>
          <p:cNvPr id="17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1100" y="338357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Creo: Computer Aided 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867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Thanks to Dr. Florian Hafner, Dr. Brent A. Terwilliger &amp; Dr. Robert Deters, Embry-Riddle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8486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DA5CF9-C75A-46BA-8A05-AEF4115D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5F29D4-BD97-491A-9206-6E474D52ABC0}"/>
              </a:ext>
            </a:extLst>
          </p:cNvPr>
          <p:cNvGrpSpPr/>
          <p:nvPr/>
        </p:nvGrpSpPr>
        <p:grpSpPr>
          <a:xfrm>
            <a:off x="2057400" y="520284"/>
            <a:ext cx="4737726" cy="1651575"/>
            <a:chOff x="4419600" y="1220637"/>
            <a:chExt cx="4737726" cy="16515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223496-EAEE-45A5-BE3B-9B3274FC10DE}"/>
                </a:ext>
              </a:extLst>
            </p:cNvPr>
            <p:cNvSpPr txBox="1"/>
            <p:nvPr/>
          </p:nvSpPr>
          <p:spPr>
            <a:xfrm>
              <a:off x="6019800" y="2287437"/>
              <a:ext cx="31375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Draw a Rectangle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99B2C5-359F-4104-8B9E-DA459E8700DB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2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204B4-A0B2-440B-B6D1-FA3B3F0D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A4853D-1AE8-41B8-B194-D8360D9D8660}"/>
              </a:ext>
            </a:extLst>
          </p:cNvPr>
          <p:cNvGrpSpPr/>
          <p:nvPr/>
        </p:nvGrpSpPr>
        <p:grpSpPr>
          <a:xfrm>
            <a:off x="4419600" y="2819399"/>
            <a:ext cx="4659824" cy="3536951"/>
            <a:chOff x="4419600" y="1220636"/>
            <a:chExt cx="4659824" cy="35369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0B8B3B-4CBD-4CBB-9E5F-33121FC9C3B0}"/>
                </a:ext>
              </a:extLst>
            </p:cNvPr>
            <p:cNvSpPr txBox="1"/>
            <p:nvPr/>
          </p:nvSpPr>
          <p:spPr>
            <a:xfrm>
              <a:off x="5046782" y="3187927"/>
              <a:ext cx="40326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Left Click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Left Click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Middle Click to Finnish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07E6BC-880E-4D0A-AE6C-E66C05BBE772}"/>
                </a:ext>
              </a:extLst>
            </p:cNvPr>
            <p:cNvSpPr/>
            <p:nvPr/>
          </p:nvSpPr>
          <p:spPr>
            <a:xfrm>
              <a:off x="4419600" y="1220636"/>
              <a:ext cx="2057400" cy="1897797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051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0E8053-0196-4C3A-B2A5-77B35126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655D34-07B3-46C7-A981-E3E1E7D1A8A1}"/>
              </a:ext>
            </a:extLst>
          </p:cNvPr>
          <p:cNvGrpSpPr/>
          <p:nvPr/>
        </p:nvGrpSpPr>
        <p:grpSpPr>
          <a:xfrm>
            <a:off x="1838781" y="520284"/>
            <a:ext cx="5933619" cy="1815749"/>
            <a:chOff x="543381" y="1220637"/>
            <a:chExt cx="5933619" cy="18157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1FBF4B-4C3A-4E62-B5FB-878983583C26}"/>
                </a:ext>
              </a:extLst>
            </p:cNvPr>
            <p:cNvSpPr txBox="1"/>
            <p:nvPr/>
          </p:nvSpPr>
          <p:spPr>
            <a:xfrm>
              <a:off x="543381" y="1836057"/>
              <a:ext cx="3926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Need to make sides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equal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43ED53-12F6-43BF-B186-8EDB569ACE94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530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E98397-D62D-4D29-B657-B81CD6A1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25F9D1-D8F2-4858-9F54-86CAB08A637E}"/>
              </a:ext>
            </a:extLst>
          </p:cNvPr>
          <p:cNvGrpSpPr/>
          <p:nvPr/>
        </p:nvGrpSpPr>
        <p:grpSpPr>
          <a:xfrm>
            <a:off x="457200" y="2908745"/>
            <a:ext cx="6095999" cy="1815750"/>
            <a:chOff x="543381" y="1220636"/>
            <a:chExt cx="6095999" cy="18157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1746E7-2A95-4E38-85C8-DD67E46E62F7}"/>
                </a:ext>
              </a:extLst>
            </p:cNvPr>
            <p:cNvSpPr txBox="1"/>
            <p:nvPr/>
          </p:nvSpPr>
          <p:spPr>
            <a:xfrm>
              <a:off x="543381" y="1836057"/>
              <a:ext cx="39265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Need to make sides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equal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BC9AC9-E881-46B1-9120-0C7D0D1437FB}"/>
                </a:ext>
              </a:extLst>
            </p:cNvPr>
            <p:cNvSpPr/>
            <p:nvPr/>
          </p:nvSpPr>
          <p:spPr>
            <a:xfrm>
              <a:off x="4419599" y="1220636"/>
              <a:ext cx="2219781" cy="1815749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31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DA2CA-A393-4024-ACD7-6C2FBDF01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4FEFFB-F77F-452F-8B1E-D58D53ED3DE1}"/>
              </a:ext>
            </a:extLst>
          </p:cNvPr>
          <p:cNvGrpSpPr/>
          <p:nvPr/>
        </p:nvGrpSpPr>
        <p:grpSpPr>
          <a:xfrm>
            <a:off x="2961819" y="381000"/>
            <a:ext cx="6212311" cy="1865531"/>
            <a:chOff x="4419600" y="1220637"/>
            <a:chExt cx="6212311" cy="18655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5784B6-614E-46E4-9670-4435F82EFB92}"/>
                </a:ext>
              </a:extLst>
            </p:cNvPr>
            <p:cNvSpPr txBox="1"/>
            <p:nvPr/>
          </p:nvSpPr>
          <p:spPr>
            <a:xfrm>
              <a:off x="6238657" y="2439837"/>
              <a:ext cx="43932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Fillet – Round Corners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22506C7-8CD8-4C02-A10B-2337DE54FA04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171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505ED-5B70-42AB-B0F3-932B047C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2C202B-5084-49A2-886B-8E1FD82E09ED}"/>
              </a:ext>
            </a:extLst>
          </p:cNvPr>
          <p:cNvGrpSpPr/>
          <p:nvPr/>
        </p:nvGrpSpPr>
        <p:grpSpPr>
          <a:xfrm>
            <a:off x="228600" y="1437866"/>
            <a:ext cx="5372100" cy="1941500"/>
            <a:chOff x="-1066800" y="2138219"/>
            <a:chExt cx="5372100" cy="19415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C955FD-DC4E-47AA-814E-C4401615868D}"/>
                </a:ext>
              </a:extLst>
            </p:cNvPr>
            <p:cNvSpPr txBox="1"/>
            <p:nvPr/>
          </p:nvSpPr>
          <p:spPr>
            <a:xfrm>
              <a:off x="-1066800" y="2138219"/>
              <a:ext cx="376789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Click on 2 adjacent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Sides for each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Corner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B9568F-04B8-4754-BB87-7E1498C39A81}"/>
                </a:ext>
              </a:extLst>
            </p:cNvPr>
            <p:cNvSpPr/>
            <p:nvPr/>
          </p:nvSpPr>
          <p:spPr>
            <a:xfrm>
              <a:off x="2247900" y="3012919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EAEB161-0FDD-47EC-8BE7-3C9EFC9545D1}"/>
              </a:ext>
            </a:extLst>
          </p:cNvPr>
          <p:cNvSpPr/>
          <p:nvPr/>
        </p:nvSpPr>
        <p:spPr>
          <a:xfrm>
            <a:off x="5089550" y="2266807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104FB6-AF1C-4AB7-AEBC-70793826573D}"/>
              </a:ext>
            </a:extLst>
          </p:cNvPr>
          <p:cNvSpPr/>
          <p:nvPr/>
        </p:nvSpPr>
        <p:spPr>
          <a:xfrm>
            <a:off x="3429000" y="4630618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4FA00C-2365-438F-8F57-845D07AF7446}"/>
              </a:ext>
            </a:extLst>
          </p:cNvPr>
          <p:cNvSpPr/>
          <p:nvPr/>
        </p:nvSpPr>
        <p:spPr>
          <a:xfrm>
            <a:off x="5257800" y="4585283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509D56-D21A-4A5E-A962-63E62287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8C73BC4-8907-4235-A7B4-5B2D30E71518}"/>
              </a:ext>
            </a:extLst>
          </p:cNvPr>
          <p:cNvSpPr/>
          <p:nvPr/>
        </p:nvSpPr>
        <p:spPr>
          <a:xfrm>
            <a:off x="5562600" y="408841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C0B7F-41EB-49C4-A2AB-40DB4D1A5977}"/>
              </a:ext>
            </a:extLst>
          </p:cNvPr>
          <p:cNvSpPr txBox="1"/>
          <p:nvPr/>
        </p:nvSpPr>
        <p:spPr>
          <a:xfrm>
            <a:off x="211689" y="1299020"/>
            <a:ext cx="32714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But corner Radii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No equal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So Click Equal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Then Click all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4 Corner Radii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72C343-8599-46AA-8883-21714D05EC08}"/>
              </a:ext>
            </a:extLst>
          </p:cNvPr>
          <p:cNvSpPr/>
          <p:nvPr/>
        </p:nvSpPr>
        <p:spPr>
          <a:xfrm>
            <a:off x="5715000" y="2390041"/>
            <a:ext cx="1371600" cy="7861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E05CE3-CA1C-4FF5-98AD-9683192BAE1C}"/>
              </a:ext>
            </a:extLst>
          </p:cNvPr>
          <p:cNvSpPr/>
          <p:nvPr/>
        </p:nvSpPr>
        <p:spPr>
          <a:xfrm>
            <a:off x="5643966" y="4800600"/>
            <a:ext cx="1371600" cy="7861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E38E6E-E94E-4A58-A762-68EA0C2BC99E}"/>
              </a:ext>
            </a:extLst>
          </p:cNvPr>
          <p:cNvSpPr/>
          <p:nvPr/>
        </p:nvSpPr>
        <p:spPr>
          <a:xfrm>
            <a:off x="3729925" y="2359977"/>
            <a:ext cx="1371600" cy="7861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9C6E79-F81D-4F8B-8A01-467062A2BE16}"/>
              </a:ext>
            </a:extLst>
          </p:cNvPr>
          <p:cNvSpPr/>
          <p:nvPr/>
        </p:nvSpPr>
        <p:spPr>
          <a:xfrm>
            <a:off x="3691691" y="4778650"/>
            <a:ext cx="1371600" cy="7861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55EF14-94C6-4483-8353-FAC8FD33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CE895F-8741-4F96-A901-3DE59C55CC15}"/>
              </a:ext>
            </a:extLst>
          </p:cNvPr>
          <p:cNvGrpSpPr/>
          <p:nvPr/>
        </p:nvGrpSpPr>
        <p:grpSpPr>
          <a:xfrm>
            <a:off x="2667000" y="381000"/>
            <a:ext cx="6331740" cy="2021956"/>
            <a:chOff x="4124781" y="1220637"/>
            <a:chExt cx="6331740" cy="20219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9426F-E9B7-499F-9CF5-0E6C39ED7D55}"/>
                </a:ext>
              </a:extLst>
            </p:cNvPr>
            <p:cNvSpPr txBox="1"/>
            <p:nvPr/>
          </p:nvSpPr>
          <p:spPr>
            <a:xfrm>
              <a:off x="4124781" y="2596262"/>
              <a:ext cx="42330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Click ‘OK’ when done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E0D0AC7-45A2-4A0B-9DEA-2795668CC7E1}"/>
                </a:ext>
              </a:extLst>
            </p:cNvPr>
            <p:cNvSpPr/>
            <p:nvPr/>
          </p:nvSpPr>
          <p:spPr>
            <a:xfrm>
              <a:off x="8399121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43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D67F2-6F55-41FC-8058-04982B9B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A86259-94FB-4A10-808C-4E9F159B2018}"/>
              </a:ext>
            </a:extLst>
          </p:cNvPr>
          <p:cNvGrpSpPr/>
          <p:nvPr/>
        </p:nvGrpSpPr>
        <p:grpSpPr>
          <a:xfrm>
            <a:off x="178746" y="2047234"/>
            <a:ext cx="7517454" cy="3912240"/>
            <a:chOff x="84502" y="1220636"/>
            <a:chExt cx="7517454" cy="391224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0715CC-7B63-4991-B476-098CCAD1198A}"/>
                </a:ext>
              </a:extLst>
            </p:cNvPr>
            <p:cNvSpPr txBox="1"/>
            <p:nvPr/>
          </p:nvSpPr>
          <p:spPr>
            <a:xfrm>
              <a:off x="84502" y="4486545"/>
              <a:ext cx="54486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Middle Click-Drag to Rotate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65F1D3-932F-4B5B-A18C-2977C084F719}"/>
                </a:ext>
              </a:extLst>
            </p:cNvPr>
            <p:cNvSpPr/>
            <p:nvPr/>
          </p:nvSpPr>
          <p:spPr>
            <a:xfrm>
              <a:off x="3334756" y="1220636"/>
              <a:ext cx="4267200" cy="351536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58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8C701-6F53-4759-B6C4-FEC7198D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45DFAA-FC9B-4FC5-B127-52308E9704A3}"/>
              </a:ext>
            </a:extLst>
          </p:cNvPr>
          <p:cNvGrpSpPr/>
          <p:nvPr/>
        </p:nvGrpSpPr>
        <p:grpSpPr>
          <a:xfrm>
            <a:off x="2474489" y="381000"/>
            <a:ext cx="6039700" cy="2419529"/>
            <a:chOff x="4419600" y="1220637"/>
            <a:chExt cx="6039700" cy="24195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6D071E-FDA8-42E2-B8D3-3B359C989E09}"/>
                </a:ext>
              </a:extLst>
            </p:cNvPr>
            <p:cNvSpPr txBox="1"/>
            <p:nvPr/>
          </p:nvSpPr>
          <p:spPr>
            <a:xfrm>
              <a:off x="6238657" y="2439837"/>
              <a:ext cx="42206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Now click ‘Extrude’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 add 3</a:t>
              </a:r>
              <a:r>
                <a:rPr lang="en-US" sz="3600" b="1" baseline="30000" dirty="0">
                  <a:solidFill>
                    <a:srgbClr val="FF0000"/>
                  </a:solidFill>
                </a:rPr>
                <a:t>rd</a:t>
              </a:r>
              <a:r>
                <a:rPr lang="en-US" sz="3600" b="1" dirty="0">
                  <a:solidFill>
                    <a:srgbClr val="FF0000"/>
                  </a:solidFill>
                </a:rPr>
                <a:t> Dimension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377B77-E87E-43BF-9932-B003F0141AF1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302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Creo Parametric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CAD Application for your 3D airframe model designs</a:t>
            </a:r>
          </a:p>
          <a:p>
            <a:r>
              <a:rPr lang="en-US" dirty="0"/>
              <a:t>Structured Design-through-Manufacturing Process Tool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581399"/>
            <a:ext cx="5041656" cy="3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7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52829-E29D-47EC-A562-0C30F9122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05789C-312B-4FAA-BDBB-A7CB9D21B191}"/>
              </a:ext>
            </a:extLst>
          </p:cNvPr>
          <p:cNvGrpSpPr/>
          <p:nvPr/>
        </p:nvGrpSpPr>
        <p:grpSpPr>
          <a:xfrm>
            <a:off x="528104" y="2383583"/>
            <a:ext cx="8277587" cy="3672948"/>
            <a:chOff x="985304" y="1220637"/>
            <a:chExt cx="8277587" cy="3672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B86550-A05D-4742-8D5A-0CA0884D18BA}"/>
                </a:ext>
              </a:extLst>
            </p:cNvPr>
            <p:cNvSpPr txBox="1"/>
            <p:nvPr/>
          </p:nvSpPr>
          <p:spPr>
            <a:xfrm>
              <a:off x="985304" y="4247254"/>
              <a:ext cx="82775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Remember your </a:t>
              </a:r>
              <a:r>
                <a:rPr lang="en-US" sz="3600" b="1" dirty="0" err="1">
                  <a:solidFill>
                    <a:srgbClr val="FF0000"/>
                  </a:solidFill>
                </a:rPr>
                <a:t>Reactangle</a:t>
              </a:r>
              <a:r>
                <a:rPr lang="en-US" sz="3600" b="1" dirty="0">
                  <a:solidFill>
                    <a:srgbClr val="FF0000"/>
                  </a:solidFill>
                </a:rPr>
                <a:t> Width/Length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02A268-2455-4A6E-98CB-8A52EC9F6679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79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0A850-F672-42CC-B91F-2FE1ECAA2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A1CBA9-F7E2-4196-9529-39D17D33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5FC423-B7C0-4745-91F6-CC020B404683}"/>
              </a:ext>
            </a:extLst>
          </p:cNvPr>
          <p:cNvGrpSpPr/>
          <p:nvPr/>
        </p:nvGrpSpPr>
        <p:grpSpPr>
          <a:xfrm>
            <a:off x="0" y="536417"/>
            <a:ext cx="5504444" cy="1989368"/>
            <a:chOff x="972556" y="1220637"/>
            <a:chExt cx="5504444" cy="19893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079F89-14AD-43BD-BEF8-EAD77DF846FD}"/>
                </a:ext>
              </a:extLst>
            </p:cNvPr>
            <p:cNvSpPr txBox="1"/>
            <p:nvPr/>
          </p:nvSpPr>
          <p:spPr>
            <a:xfrm>
              <a:off x="972556" y="2563674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Round Corners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36915D-ED06-4A51-8C81-CC94EC05BD72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303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1524B-BF8F-48D4-AF2D-A3E91C61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ED8128-7B5C-44DE-BB19-FE5D33EF516A}"/>
              </a:ext>
            </a:extLst>
          </p:cNvPr>
          <p:cNvGrpSpPr/>
          <p:nvPr/>
        </p:nvGrpSpPr>
        <p:grpSpPr>
          <a:xfrm>
            <a:off x="178746" y="268069"/>
            <a:ext cx="5002854" cy="3198235"/>
            <a:chOff x="1636527" y="1107706"/>
            <a:chExt cx="5002854" cy="31982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4BF3D0-4B7A-4707-912D-B0B96160B464}"/>
                </a:ext>
              </a:extLst>
            </p:cNvPr>
            <p:cNvSpPr txBox="1"/>
            <p:nvPr/>
          </p:nvSpPr>
          <p:spPr>
            <a:xfrm>
              <a:off x="1636527" y="1107706"/>
              <a:ext cx="496777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Hold ‘Ctrl’ key down and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Click on 2 adjacent sides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Then click Middle Button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22D8A3-A3F0-47A2-A9FC-B0A1D6621BF4}"/>
                </a:ext>
              </a:extLst>
            </p:cNvPr>
            <p:cNvSpPr/>
            <p:nvPr/>
          </p:nvSpPr>
          <p:spPr>
            <a:xfrm>
              <a:off x="4581981" y="3239141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AD096F-8D55-4092-A921-010E4B695F0C}"/>
              </a:ext>
            </a:extLst>
          </p:cNvPr>
          <p:cNvSpPr txBox="1"/>
          <p:nvPr/>
        </p:nvSpPr>
        <p:spPr>
          <a:xfrm>
            <a:off x="161956" y="5103674"/>
            <a:ext cx="7759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Then Rotate Cube (Middle Button Drag)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And do the same on the other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A0524-CC27-4416-95E0-54F4372962CA}"/>
              </a:ext>
            </a:extLst>
          </p:cNvPr>
          <p:cNvSpPr txBox="1"/>
          <p:nvPr/>
        </p:nvSpPr>
        <p:spPr>
          <a:xfrm>
            <a:off x="5399166" y="2593538"/>
            <a:ext cx="3803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Also select Radius</a:t>
            </a:r>
          </a:p>
        </p:txBody>
      </p:sp>
    </p:spTree>
    <p:extLst>
      <p:ext uri="{BB962C8B-B14F-4D97-AF65-F5344CB8AC3E}">
        <p14:creationId xmlns:p14="http://schemas.microsoft.com/office/powerpoint/2010/main" val="269841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DB3FB-E7AB-41EB-84D6-E07EF60E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323422-E901-48B4-B98D-A6BAC66C4E38}"/>
              </a:ext>
            </a:extLst>
          </p:cNvPr>
          <p:cNvSpPr txBox="1"/>
          <p:nvPr/>
        </p:nvSpPr>
        <p:spPr>
          <a:xfrm>
            <a:off x="0" y="314235"/>
            <a:ext cx="7759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Then Rotate Cube (Middle Button Drag)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And do the same on the other side</a:t>
            </a:r>
          </a:p>
        </p:txBody>
      </p:sp>
    </p:spTree>
    <p:extLst>
      <p:ext uri="{BB962C8B-B14F-4D97-AF65-F5344CB8AC3E}">
        <p14:creationId xmlns:p14="http://schemas.microsoft.com/office/powerpoint/2010/main" val="2580337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8BC5A-686F-42C8-8B67-0301319D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94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55478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Creo</a:t>
            </a:r>
            <a:r>
              <a:rPr lang="en-US" b="1" dirty="0"/>
              <a:t> Parametric Exercise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‘Variable Section Sweep’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7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36116-BAA4-4618-A345-D523C810F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006B43-32E6-45A2-B2E3-CCBED4EED0B4}"/>
              </a:ext>
            </a:extLst>
          </p:cNvPr>
          <p:cNvSpPr/>
          <p:nvPr/>
        </p:nvSpPr>
        <p:spPr>
          <a:xfrm>
            <a:off x="2971800" y="205740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8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83C5D-B254-4C2D-BD68-849F4991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FAABC9-2853-4F7C-9D2E-06ECCC720C0C}"/>
              </a:ext>
            </a:extLst>
          </p:cNvPr>
          <p:cNvGrpSpPr/>
          <p:nvPr/>
        </p:nvGrpSpPr>
        <p:grpSpPr>
          <a:xfrm>
            <a:off x="2209800" y="457200"/>
            <a:ext cx="4374565" cy="2419529"/>
            <a:chOff x="4419600" y="1220637"/>
            <a:chExt cx="4374565" cy="24195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102D15-2401-4149-9C34-E31D16392E0D}"/>
                </a:ext>
              </a:extLst>
            </p:cNvPr>
            <p:cNvSpPr txBox="1"/>
            <p:nvPr/>
          </p:nvSpPr>
          <p:spPr>
            <a:xfrm>
              <a:off x="6238657" y="2439837"/>
              <a:ext cx="25555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New Sketch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RIGHT Plane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4E6882-6E72-400E-8EE3-103CA2CCFA1C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AE6AD9A-2297-42BA-8DE4-D657ADF4ABF1}"/>
              </a:ext>
            </a:extLst>
          </p:cNvPr>
          <p:cNvSpPr/>
          <p:nvPr/>
        </p:nvSpPr>
        <p:spPr>
          <a:xfrm>
            <a:off x="6835482" y="190701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09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35CEED-A086-4A99-ACFC-792634E1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C1C6DC-AB6E-49D1-B875-76F1E6818153}"/>
              </a:ext>
            </a:extLst>
          </p:cNvPr>
          <p:cNvGrpSpPr/>
          <p:nvPr/>
        </p:nvGrpSpPr>
        <p:grpSpPr>
          <a:xfrm>
            <a:off x="2038448" y="1281625"/>
            <a:ext cx="4296863" cy="2160290"/>
            <a:chOff x="4248248" y="2045062"/>
            <a:chExt cx="4296863" cy="21602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1BDBA5-D7B3-492D-ABB2-4BCFE13AD096}"/>
                </a:ext>
              </a:extLst>
            </p:cNvPr>
            <p:cNvSpPr txBox="1"/>
            <p:nvPr/>
          </p:nvSpPr>
          <p:spPr>
            <a:xfrm>
              <a:off x="4248248" y="3005023"/>
              <a:ext cx="317381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Change View to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RIGHT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604F56-6D36-4E82-8302-1F89D45AA48C}"/>
                </a:ext>
              </a:extLst>
            </p:cNvPr>
            <p:cNvSpPr/>
            <p:nvPr/>
          </p:nvSpPr>
          <p:spPr>
            <a:xfrm>
              <a:off x="6487711" y="2045062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07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Creo Parametric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2" y="2057400"/>
            <a:ext cx="3122738" cy="1778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339920"/>
            <a:ext cx="2571931" cy="1554820"/>
          </a:xfrm>
          <a:prstGeom prst="rect">
            <a:avLst/>
          </a:prstGeom>
        </p:spPr>
      </p:pic>
      <p:sp>
        <p:nvSpPr>
          <p:cNvPr id="8" name="Right Arrow 6"/>
          <p:cNvSpPr/>
          <p:nvPr/>
        </p:nvSpPr>
        <p:spPr>
          <a:xfrm>
            <a:off x="4350569" y="2819400"/>
            <a:ext cx="452138" cy="34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712196"/>
            <a:ext cx="2910291" cy="1998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15" y="4326687"/>
            <a:ext cx="2346208" cy="2531313"/>
          </a:xfrm>
          <a:prstGeom prst="rect">
            <a:avLst/>
          </a:prstGeom>
        </p:spPr>
      </p:pic>
      <p:sp>
        <p:nvSpPr>
          <p:cNvPr id="11" name="Right Arrow 6"/>
          <p:cNvSpPr/>
          <p:nvPr/>
        </p:nvSpPr>
        <p:spPr>
          <a:xfrm rot="10800000">
            <a:off x="4201813" y="5419927"/>
            <a:ext cx="452138" cy="34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2" name="Right Arrow 6"/>
          <p:cNvSpPr/>
          <p:nvPr/>
        </p:nvSpPr>
        <p:spPr>
          <a:xfrm rot="5400000">
            <a:off x="6781800" y="4093946"/>
            <a:ext cx="452138" cy="344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280027" y="1518607"/>
            <a:ext cx="132760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Designs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6481" y="1534180"/>
            <a:ext cx="94230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7326" y="4226369"/>
            <a:ext cx="378648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Assembled Components</a:t>
            </a:r>
          </a:p>
        </p:txBody>
      </p:sp>
    </p:spTree>
    <p:extLst>
      <p:ext uri="{BB962C8B-B14F-4D97-AF65-F5344CB8AC3E}">
        <p14:creationId xmlns:p14="http://schemas.microsoft.com/office/powerpoint/2010/main" val="2732680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B94C-1308-4366-B799-1469FDE3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C8EB53-4DC4-4D5C-9456-3AC8D06F54D9}"/>
              </a:ext>
            </a:extLst>
          </p:cNvPr>
          <p:cNvGrpSpPr/>
          <p:nvPr/>
        </p:nvGrpSpPr>
        <p:grpSpPr>
          <a:xfrm>
            <a:off x="2209800" y="457200"/>
            <a:ext cx="4617324" cy="2419529"/>
            <a:chOff x="4419600" y="1220637"/>
            <a:chExt cx="4617324" cy="24195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6C9B4B-C25A-45B1-9602-ADAEF580893D}"/>
                </a:ext>
              </a:extLst>
            </p:cNvPr>
            <p:cNvSpPr txBox="1"/>
            <p:nvPr/>
          </p:nvSpPr>
          <p:spPr>
            <a:xfrm>
              <a:off x="6238657" y="2439837"/>
              <a:ext cx="27982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Draw Line on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X-Axis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39BB47A-BEE4-41FD-96FC-4FBEE558A6A5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505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AEAEA6-AAAC-4601-85D2-20D86C78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9340EA-561B-44C1-A3EF-A9623140B0D2}"/>
              </a:ext>
            </a:extLst>
          </p:cNvPr>
          <p:cNvGrpSpPr/>
          <p:nvPr/>
        </p:nvGrpSpPr>
        <p:grpSpPr>
          <a:xfrm>
            <a:off x="304800" y="3122735"/>
            <a:ext cx="7719486" cy="2535685"/>
            <a:chOff x="2133600" y="1220637"/>
            <a:chExt cx="4943940" cy="25356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78D26E-90D9-467E-B5AD-8CB15ED39656}"/>
                </a:ext>
              </a:extLst>
            </p:cNvPr>
            <p:cNvSpPr txBox="1"/>
            <p:nvPr/>
          </p:nvSpPr>
          <p:spPr>
            <a:xfrm>
              <a:off x="2133600" y="2555993"/>
              <a:ext cx="49439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Change Dimensions to 750.00 Total and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250 front (or 500 back)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818BB5-8559-43AF-AD92-FEEB7EB41526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1811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9CC6FF-1E2E-41D1-BEC6-565C8A48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3AAE8B-9E9D-4728-A7ED-3C94C5448E54}"/>
              </a:ext>
            </a:extLst>
          </p:cNvPr>
          <p:cNvGrpSpPr/>
          <p:nvPr/>
        </p:nvGrpSpPr>
        <p:grpSpPr>
          <a:xfrm>
            <a:off x="2274586" y="609600"/>
            <a:ext cx="6158973" cy="3223509"/>
            <a:chOff x="4419600" y="1220637"/>
            <a:chExt cx="6158973" cy="32235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6B6A4-5BC8-4838-B7D9-5B2068BAC34A}"/>
                </a:ext>
              </a:extLst>
            </p:cNvPr>
            <p:cNvSpPr txBox="1"/>
            <p:nvPr/>
          </p:nvSpPr>
          <p:spPr>
            <a:xfrm>
              <a:off x="6458919" y="2689820"/>
              <a:ext cx="411965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Draw 2 Splines for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TOP and BOTTOM of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airplane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946C90-39B5-42F8-A713-05EBD5AC43BF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76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3D3830-E483-42FB-B8CD-24EF3285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CCE745-96F3-4783-B91F-AB92FF0B7888}"/>
              </a:ext>
            </a:extLst>
          </p:cNvPr>
          <p:cNvGrpSpPr/>
          <p:nvPr/>
        </p:nvGrpSpPr>
        <p:grpSpPr>
          <a:xfrm>
            <a:off x="-10332" y="2899703"/>
            <a:ext cx="8097858" cy="3485817"/>
            <a:chOff x="3314484" y="1220637"/>
            <a:chExt cx="3162516" cy="31419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D5E58F-C2E6-442C-820F-48DB50ADFDB1}"/>
                </a:ext>
              </a:extLst>
            </p:cNvPr>
            <p:cNvSpPr txBox="1"/>
            <p:nvPr/>
          </p:nvSpPr>
          <p:spPr>
            <a:xfrm>
              <a:off x="3314484" y="2281957"/>
              <a:ext cx="3028470" cy="208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Bottom is singe Spline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Top is first part (then Middle click once)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Then add second part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Click ‘OK’ top right when done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C48416-4DB2-4A37-855E-D9E8C789A06B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50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AB248-481E-449A-8C96-82754501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275C22-AB62-4178-B793-87B5D6E87110}"/>
              </a:ext>
            </a:extLst>
          </p:cNvPr>
          <p:cNvGrpSpPr/>
          <p:nvPr/>
        </p:nvGrpSpPr>
        <p:grpSpPr>
          <a:xfrm>
            <a:off x="693324" y="457200"/>
            <a:ext cx="3573876" cy="2974383"/>
            <a:chOff x="2903124" y="1220637"/>
            <a:chExt cx="3573876" cy="29743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AE0988-4762-42EF-A6B6-D6C029DCBEEA}"/>
                </a:ext>
              </a:extLst>
            </p:cNvPr>
            <p:cNvSpPr txBox="1"/>
            <p:nvPr/>
          </p:nvSpPr>
          <p:spPr>
            <a:xfrm>
              <a:off x="2903124" y="2994691"/>
              <a:ext cx="24207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New Sketch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TOP Plane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1849BC5-693C-4E2B-8D8F-E41B8007DFFB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9EDD3AB-C16E-40EF-B2A8-97ABAAD33FD6}"/>
              </a:ext>
            </a:extLst>
          </p:cNvPr>
          <p:cNvSpPr/>
          <p:nvPr/>
        </p:nvSpPr>
        <p:spPr>
          <a:xfrm>
            <a:off x="6835482" y="190701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6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EE3C1-9C29-4B3C-8D3E-180FE693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28FD45-5804-460B-A015-B14AA76DDCE3}"/>
              </a:ext>
            </a:extLst>
          </p:cNvPr>
          <p:cNvSpPr/>
          <p:nvPr/>
        </p:nvSpPr>
        <p:spPr>
          <a:xfrm>
            <a:off x="4495800" y="2560808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3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53322-989E-4550-86B7-3FF2BBBC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4F7738-4965-4E44-B7A0-543CED229E6F}"/>
              </a:ext>
            </a:extLst>
          </p:cNvPr>
          <p:cNvGrpSpPr/>
          <p:nvPr/>
        </p:nvGrpSpPr>
        <p:grpSpPr>
          <a:xfrm>
            <a:off x="1399992" y="228600"/>
            <a:ext cx="4536084" cy="3065921"/>
            <a:chOff x="1940916" y="1220637"/>
            <a:chExt cx="4536084" cy="30659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320524-D2B9-40C5-BE95-5BB294AA031A}"/>
                </a:ext>
              </a:extLst>
            </p:cNvPr>
            <p:cNvSpPr txBox="1"/>
            <p:nvPr/>
          </p:nvSpPr>
          <p:spPr>
            <a:xfrm>
              <a:off x="1940916" y="3086229"/>
              <a:ext cx="34410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Draw CENTERINE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Down middle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3EE953-8002-464E-B65F-69219F940AEC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22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58FD5-3D64-4C2F-961B-0A8BBFEF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4DBF57-D0EC-4CF2-9611-F6FE7051EBF5}"/>
              </a:ext>
            </a:extLst>
          </p:cNvPr>
          <p:cNvGrpSpPr/>
          <p:nvPr/>
        </p:nvGrpSpPr>
        <p:grpSpPr>
          <a:xfrm>
            <a:off x="838200" y="685800"/>
            <a:ext cx="3573876" cy="5190374"/>
            <a:chOff x="2903124" y="1220637"/>
            <a:chExt cx="3573876" cy="51903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CD3375-1977-44EF-8BF2-1676555AC2E6}"/>
                </a:ext>
              </a:extLst>
            </p:cNvPr>
            <p:cNvSpPr txBox="1"/>
            <p:nvPr/>
          </p:nvSpPr>
          <p:spPr>
            <a:xfrm>
              <a:off x="2903124" y="2994691"/>
              <a:ext cx="3355406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Use Spline to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Draw left side</a:t>
              </a:r>
            </a:p>
            <a:p>
              <a:endParaRPr lang="en-US" sz="3600" b="1" dirty="0">
                <a:solidFill>
                  <a:srgbClr val="FF0000"/>
                </a:solidFill>
              </a:endParaRP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When done click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Middle Button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Once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E75-3BB3-4C5F-8D4A-5CFD3A73993A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9533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3F3E4-444E-48CA-9813-BBEB67E8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ADF0C37-FBB6-494F-BBCC-05A5EBA56562}"/>
              </a:ext>
            </a:extLst>
          </p:cNvPr>
          <p:cNvGrpSpPr/>
          <p:nvPr/>
        </p:nvGrpSpPr>
        <p:grpSpPr>
          <a:xfrm>
            <a:off x="1828800" y="528953"/>
            <a:ext cx="5097876" cy="3080003"/>
            <a:chOff x="1379124" y="1220637"/>
            <a:chExt cx="5097876" cy="30800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C2A870-6FF2-4A13-851F-06C2D45C0731}"/>
                </a:ext>
              </a:extLst>
            </p:cNvPr>
            <p:cNvSpPr txBox="1"/>
            <p:nvPr/>
          </p:nvSpPr>
          <p:spPr>
            <a:xfrm>
              <a:off x="1379124" y="2546314"/>
              <a:ext cx="242643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Click Mirror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And Select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Centerline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99962E-883A-499A-A462-2D50F92BA2E4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696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1F5C9E-0D7E-4B89-BC9F-505F0D1A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754CA-BE39-4E74-B9F6-B2916F64E986}"/>
              </a:ext>
            </a:extLst>
          </p:cNvPr>
          <p:cNvSpPr txBox="1"/>
          <p:nvPr/>
        </p:nvSpPr>
        <p:spPr>
          <a:xfrm>
            <a:off x="838200" y="1754042"/>
            <a:ext cx="427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Click Middle Button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Adjust Dimensions to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500.00 and 250.00</a:t>
            </a:r>
          </a:p>
        </p:txBody>
      </p:sp>
    </p:spTree>
    <p:extLst>
      <p:ext uri="{BB962C8B-B14F-4D97-AF65-F5344CB8AC3E}">
        <p14:creationId xmlns:p14="http://schemas.microsoft.com/office/powerpoint/2010/main" val="315142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199"/>
            <a:ext cx="8915399" cy="5653007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/>
              <a:t>3 Creo Exercises in Exercises Folder</a:t>
            </a:r>
            <a:br>
              <a:rPr lang="en-US" b="1" dirty="0"/>
            </a:br>
            <a:br>
              <a:rPr lang="en-US" sz="2800" b="1" dirty="0"/>
            </a:br>
            <a:r>
              <a:rPr lang="en-US" sz="2800" b="1" dirty="0"/>
              <a:t>1. Construct a Die</a:t>
            </a:r>
            <a:br>
              <a:rPr lang="en-US" sz="2800" b="1" dirty="0"/>
            </a:br>
            <a:r>
              <a:rPr lang="en-US" sz="2800" b="1" dirty="0"/>
              <a:t>2. Variable Sweep (Fuselage)</a:t>
            </a:r>
            <a:br>
              <a:rPr lang="en-US" sz="2800" b="1" dirty="0"/>
            </a:br>
            <a:r>
              <a:rPr lang="en-US" sz="2800" b="1" dirty="0"/>
              <a:t>3. Wings and Assemblies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26785" r="18343" b="10316"/>
          <a:stretch>
            <a:fillRect/>
          </a:stretch>
        </p:blipFill>
        <p:spPr bwMode="auto">
          <a:xfrm>
            <a:off x="2743200" y="4495800"/>
            <a:ext cx="250175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2" t="28174" r="22694" b="10516"/>
          <a:stretch>
            <a:fillRect/>
          </a:stretch>
        </p:blipFill>
        <p:spPr bwMode="auto">
          <a:xfrm>
            <a:off x="5486400" y="4191000"/>
            <a:ext cx="2465387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788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8B6A6-0405-41CC-8442-8668A7E0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57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2E1E80-2406-47F0-ACED-C902CB66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B5B5F9-3B92-44F7-9D6D-3973E243EAA9}"/>
              </a:ext>
            </a:extLst>
          </p:cNvPr>
          <p:cNvGrpSpPr/>
          <p:nvPr/>
        </p:nvGrpSpPr>
        <p:grpSpPr>
          <a:xfrm>
            <a:off x="1295400" y="500539"/>
            <a:ext cx="3573876" cy="2420385"/>
            <a:chOff x="2903124" y="1220637"/>
            <a:chExt cx="3573876" cy="24203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B9EE9-8568-4252-A6E9-4E3B73019C30}"/>
                </a:ext>
              </a:extLst>
            </p:cNvPr>
            <p:cNvSpPr txBox="1"/>
            <p:nvPr/>
          </p:nvSpPr>
          <p:spPr>
            <a:xfrm>
              <a:off x="2903124" y="2994691"/>
              <a:ext cx="27669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Select SWEEP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1285D0-FE2E-4067-8008-135671AB6767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01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4CCCB0-32B6-4BE6-8921-226171E2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805427E-F57C-4635-B7E1-FB892CC64375}"/>
              </a:ext>
            </a:extLst>
          </p:cNvPr>
          <p:cNvGrpSpPr/>
          <p:nvPr/>
        </p:nvGrpSpPr>
        <p:grpSpPr>
          <a:xfrm>
            <a:off x="830676" y="2486995"/>
            <a:ext cx="2057400" cy="2130778"/>
            <a:chOff x="4419600" y="1220637"/>
            <a:chExt cx="2057400" cy="21307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D4CE9D-D878-49AA-86A0-23F3C1C0C973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64677B-14FD-4814-9D65-A03D89C9E908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812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AC4F1-928F-466F-85A6-523C59FB2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151E0F-5A95-4928-B74F-E6C1B95A807C}"/>
              </a:ext>
            </a:extLst>
          </p:cNvPr>
          <p:cNvGrpSpPr/>
          <p:nvPr/>
        </p:nvGrpSpPr>
        <p:grpSpPr>
          <a:xfrm>
            <a:off x="375731" y="358454"/>
            <a:ext cx="7562263" cy="5632311"/>
            <a:chOff x="-73945" y="-1985438"/>
            <a:chExt cx="7562263" cy="56323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019602-DED8-4069-B695-CB26F2D32D8A}"/>
                </a:ext>
              </a:extLst>
            </p:cNvPr>
            <p:cNvSpPr txBox="1"/>
            <p:nvPr/>
          </p:nvSpPr>
          <p:spPr>
            <a:xfrm>
              <a:off x="-73945" y="-1985438"/>
              <a:ext cx="7562263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Select Centerline First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Then click Add for each other line like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BOTTOM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LEFT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TOP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RIGHT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BOTTOM</a:t>
              </a:r>
            </a:p>
            <a:p>
              <a:endParaRPr lang="en-US" sz="3600" b="1" dirty="0">
                <a:solidFill>
                  <a:srgbClr val="FF0000"/>
                </a:solidFill>
              </a:endParaRPr>
            </a:p>
            <a:p>
              <a:endParaRPr lang="en-US" sz="3600" b="1" dirty="0">
                <a:solidFill>
                  <a:srgbClr val="FF0000"/>
                </a:solidFill>
              </a:endParaRP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(Bottom 2X because 1</a:t>
              </a:r>
              <a:r>
                <a:rPr lang="en-US" sz="3600" b="1" baseline="30000" dirty="0">
                  <a:solidFill>
                    <a:srgbClr val="FF0000"/>
                  </a:solidFill>
                </a:rPr>
                <a:t>st</a:t>
              </a:r>
              <a:r>
                <a:rPr lang="en-US" sz="3600" b="1" dirty="0">
                  <a:solidFill>
                    <a:srgbClr val="FF0000"/>
                  </a:solidFill>
                </a:rPr>
                <a:t> is X-Reference)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9DA27D-C609-4B15-BED6-0F1C2E38EF8C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9AF7AB-7C54-464F-9784-43CD3E1D0B07}"/>
              </a:ext>
            </a:extLst>
          </p:cNvPr>
          <p:cNvGrpSpPr/>
          <p:nvPr/>
        </p:nvGrpSpPr>
        <p:grpSpPr>
          <a:xfrm>
            <a:off x="8077199" y="0"/>
            <a:ext cx="1134063" cy="2130778"/>
            <a:chOff x="4419600" y="1220637"/>
            <a:chExt cx="2057400" cy="21307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D255EE-B468-4A6F-A9A8-276EB4B1EEE6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ED9E20-CBD8-435F-AC6F-51AECEA9AF83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14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73124D-205B-4AF4-AF86-2422A26C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999CC-7461-4F4E-91FE-ABFC636B60F0}"/>
              </a:ext>
            </a:extLst>
          </p:cNvPr>
          <p:cNvGrpSpPr/>
          <p:nvPr/>
        </p:nvGrpSpPr>
        <p:grpSpPr>
          <a:xfrm>
            <a:off x="427495" y="1500180"/>
            <a:ext cx="2057400" cy="2130778"/>
            <a:chOff x="4419600" y="1220637"/>
            <a:chExt cx="2057400" cy="21307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9670CF-0319-4603-82D2-9025EB44ECAC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CB8223-8C03-4DDC-98D7-208F6B653B9F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BC5494-036B-4B2C-8268-52B03165B2AD}"/>
              </a:ext>
            </a:extLst>
          </p:cNvPr>
          <p:cNvSpPr txBox="1"/>
          <p:nvPr/>
        </p:nvSpPr>
        <p:spPr>
          <a:xfrm>
            <a:off x="1066800" y="2791710"/>
            <a:ext cx="681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1. Select Chain 1 to be X-Reference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84F7AA-2304-2940-A1AC-1C9F31EFC3A9}"/>
              </a:ext>
            </a:extLst>
          </p:cNvPr>
          <p:cNvGrpSpPr/>
          <p:nvPr/>
        </p:nvGrpSpPr>
        <p:grpSpPr>
          <a:xfrm>
            <a:off x="401869" y="726340"/>
            <a:ext cx="451184" cy="930901"/>
            <a:chOff x="4419600" y="1220637"/>
            <a:chExt cx="2057400" cy="21307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D52C89-47B3-A34B-8A7A-5918B10F41D2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33235C7-3424-7A48-A9ED-49D030547710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881621B-51A0-0245-8A9C-5E85391BF2F5}"/>
              </a:ext>
            </a:extLst>
          </p:cNvPr>
          <p:cNvSpPr txBox="1"/>
          <p:nvPr/>
        </p:nvSpPr>
        <p:spPr>
          <a:xfrm>
            <a:off x="1066800" y="591234"/>
            <a:ext cx="419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2. Enter sketch mode</a:t>
            </a:r>
          </a:p>
        </p:txBody>
      </p:sp>
    </p:spTree>
    <p:extLst>
      <p:ext uri="{BB962C8B-B14F-4D97-AF65-F5344CB8AC3E}">
        <p14:creationId xmlns:p14="http://schemas.microsoft.com/office/powerpoint/2010/main" val="2527893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6E3FD-00AD-434B-993C-114CC072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4ABCB26-6B03-4154-95AA-4AECCF0F32A5}"/>
              </a:ext>
            </a:extLst>
          </p:cNvPr>
          <p:cNvGrpSpPr/>
          <p:nvPr/>
        </p:nvGrpSpPr>
        <p:grpSpPr>
          <a:xfrm>
            <a:off x="2667000" y="660932"/>
            <a:ext cx="2057400" cy="2130778"/>
            <a:chOff x="4419600" y="1220637"/>
            <a:chExt cx="2057400" cy="21307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1621B7-9770-4636-AA55-10EF490194E7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DD0CB1-08BE-48E4-95D8-B8F0D1D85050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6F99E5-5D4A-44D6-AC63-234BF2181F38}"/>
              </a:ext>
            </a:extLst>
          </p:cNvPr>
          <p:cNvSpPr txBox="1"/>
          <p:nvPr/>
        </p:nvSpPr>
        <p:spPr>
          <a:xfrm>
            <a:off x="685800" y="1886830"/>
            <a:ext cx="78672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Use Spline to connect the front (or end)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4 pieces of your plane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(Hint: They are shown as ‘X’’s in </a:t>
            </a:r>
            <a:r>
              <a:rPr lang="en-US" sz="3600" b="1" dirty="0" err="1">
                <a:solidFill>
                  <a:srgbClr val="FF0000"/>
                </a:solidFill>
              </a:rPr>
              <a:t>Creo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BD4EB-9E79-42C5-94EC-3A5C75F8EB65}"/>
              </a:ext>
            </a:extLst>
          </p:cNvPr>
          <p:cNvGrpSpPr/>
          <p:nvPr/>
        </p:nvGrpSpPr>
        <p:grpSpPr>
          <a:xfrm>
            <a:off x="3711198" y="3829524"/>
            <a:ext cx="2057400" cy="2130778"/>
            <a:chOff x="4419600" y="1220637"/>
            <a:chExt cx="2057400" cy="21307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2A23CA-9620-46AD-8AB4-4301B648AD40}"/>
                </a:ext>
              </a:extLst>
            </p:cNvPr>
            <p:cNvSpPr txBox="1"/>
            <p:nvPr/>
          </p:nvSpPr>
          <p:spPr>
            <a:xfrm>
              <a:off x="4503324" y="2705084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59A5B6-315C-4484-A1C3-B150039B7BF5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B28B21-F91B-4B88-9C45-5B71DC0E0730}"/>
              </a:ext>
            </a:extLst>
          </p:cNvPr>
          <p:cNvSpPr txBox="1"/>
          <p:nvPr/>
        </p:nvSpPr>
        <p:spPr>
          <a:xfrm>
            <a:off x="685800" y="5313970"/>
            <a:ext cx="7154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When done middle click 1 or 2 times</a:t>
            </a:r>
          </a:p>
        </p:txBody>
      </p:sp>
    </p:spTree>
    <p:extLst>
      <p:ext uri="{BB962C8B-B14F-4D97-AF65-F5344CB8AC3E}">
        <p14:creationId xmlns:p14="http://schemas.microsoft.com/office/powerpoint/2010/main" val="1183356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2327D-C8D5-4185-8753-480A6C46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55478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Creo</a:t>
            </a:r>
            <a:r>
              <a:rPr lang="en-US" b="1" dirty="0"/>
              <a:t> Parametric Exercise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‘Construction of a Die’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36116-BAA4-4618-A345-D523C810F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3006B43-32E6-45A2-B2E3-CCBED4EED0B4}"/>
              </a:ext>
            </a:extLst>
          </p:cNvPr>
          <p:cNvSpPr/>
          <p:nvPr/>
        </p:nvSpPr>
        <p:spPr>
          <a:xfrm>
            <a:off x="2971800" y="205740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AA6D9-1170-4DFB-82D3-BD088A0F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6F7BD48-62C0-4D9F-97F8-12E88B9EFB34}"/>
              </a:ext>
            </a:extLst>
          </p:cNvPr>
          <p:cNvSpPr/>
          <p:nvPr/>
        </p:nvSpPr>
        <p:spPr>
          <a:xfrm>
            <a:off x="-571500" y="2133600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3DF6CD-DA11-49B3-962B-4C0CFBCDD58D}"/>
              </a:ext>
            </a:extLst>
          </p:cNvPr>
          <p:cNvSpPr/>
          <p:nvPr/>
        </p:nvSpPr>
        <p:spPr>
          <a:xfrm>
            <a:off x="2278251" y="402383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C0BC6-F947-4910-9D7F-9038CD68AF17}"/>
              </a:ext>
            </a:extLst>
          </p:cNvPr>
          <p:cNvSpPr/>
          <p:nvPr/>
        </p:nvSpPr>
        <p:spPr>
          <a:xfrm>
            <a:off x="4453825" y="1249338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AE868-121A-43C3-8730-AC609063246B}"/>
              </a:ext>
            </a:extLst>
          </p:cNvPr>
          <p:cNvSpPr txBox="1"/>
          <p:nvPr/>
        </p:nvSpPr>
        <p:spPr>
          <a:xfrm>
            <a:off x="914400" y="3581400"/>
            <a:ext cx="1327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Views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C7D4A-BA02-4841-ABCE-E036617514ED}"/>
              </a:ext>
            </a:extLst>
          </p:cNvPr>
          <p:cNvSpPr txBox="1"/>
          <p:nvPr/>
        </p:nvSpPr>
        <p:spPr>
          <a:xfrm>
            <a:off x="6651509" y="1928042"/>
            <a:ext cx="178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Controls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5850A-FFBF-480F-AC6E-0B113E88AF51}"/>
              </a:ext>
            </a:extLst>
          </p:cNvPr>
          <p:cNvSpPr txBox="1"/>
          <p:nvPr/>
        </p:nvSpPr>
        <p:spPr>
          <a:xfrm>
            <a:off x="2516725" y="1576362"/>
            <a:ext cx="1198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Draw</a:t>
            </a:r>
          </a:p>
        </p:txBody>
      </p:sp>
    </p:spTree>
    <p:extLst>
      <p:ext uri="{BB962C8B-B14F-4D97-AF65-F5344CB8AC3E}">
        <p14:creationId xmlns:p14="http://schemas.microsoft.com/office/powerpoint/2010/main" val="61284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CB5B8-C07E-4192-8AB4-B17C372B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673EE35-0578-4497-B057-1742B0F0559C}"/>
              </a:ext>
            </a:extLst>
          </p:cNvPr>
          <p:cNvSpPr/>
          <p:nvPr/>
        </p:nvSpPr>
        <p:spPr>
          <a:xfrm>
            <a:off x="2057400" y="424339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19512A-43F2-4284-95F1-FB82227F3E94}"/>
              </a:ext>
            </a:extLst>
          </p:cNvPr>
          <p:cNvSpPr/>
          <p:nvPr/>
        </p:nvSpPr>
        <p:spPr>
          <a:xfrm>
            <a:off x="6934200" y="1850183"/>
            <a:ext cx="2057400" cy="1066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DB699-D78E-4F67-A183-D666C695AB56}"/>
              </a:ext>
            </a:extLst>
          </p:cNvPr>
          <p:cNvSpPr txBox="1"/>
          <p:nvPr/>
        </p:nvSpPr>
        <p:spPr>
          <a:xfrm>
            <a:off x="6248400" y="2877646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Pick Plane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1F15B-53FB-499F-9B5A-47679C4A094F}"/>
              </a:ext>
            </a:extLst>
          </p:cNvPr>
          <p:cNvSpPr txBox="1"/>
          <p:nvPr/>
        </p:nvSpPr>
        <p:spPr>
          <a:xfrm>
            <a:off x="2057400" y="1658034"/>
            <a:ext cx="275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Draw SKETCH</a:t>
            </a:r>
          </a:p>
        </p:txBody>
      </p:sp>
    </p:spTree>
    <p:extLst>
      <p:ext uri="{BB962C8B-B14F-4D97-AF65-F5344CB8AC3E}">
        <p14:creationId xmlns:p14="http://schemas.microsoft.com/office/powerpoint/2010/main" val="386928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E0393-1F11-4F0A-B2A5-05074B7C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DF8D0-5B17-48D8-B3EB-1F6F156F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ACC9FAE-CFBD-4966-A4A6-5C0A0A9FB0D2}"/>
              </a:ext>
            </a:extLst>
          </p:cNvPr>
          <p:cNvGrpSpPr/>
          <p:nvPr/>
        </p:nvGrpSpPr>
        <p:grpSpPr>
          <a:xfrm>
            <a:off x="4419600" y="1220637"/>
            <a:ext cx="4721952" cy="2144018"/>
            <a:chOff x="4419600" y="1220637"/>
            <a:chExt cx="4721952" cy="21440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5AFF51-E7D5-4F38-912A-852C171B7460}"/>
                </a:ext>
              </a:extLst>
            </p:cNvPr>
            <p:cNvSpPr txBox="1"/>
            <p:nvPr/>
          </p:nvSpPr>
          <p:spPr>
            <a:xfrm>
              <a:off x="6019800" y="2287437"/>
              <a:ext cx="312175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Change View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To Drawing Plane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4C5AF-B732-441B-8F2D-407E4752C0F0}"/>
                </a:ext>
              </a:extLst>
            </p:cNvPr>
            <p:cNvSpPr/>
            <p:nvPr/>
          </p:nvSpPr>
          <p:spPr>
            <a:xfrm>
              <a:off x="4419600" y="1220637"/>
              <a:ext cx="2057400" cy="10668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80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485</Words>
  <Application>Microsoft Macintosh PowerPoint</Application>
  <PresentationFormat>On-screen Show (4:3)</PresentationFormat>
  <Paragraphs>151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Creo Parametric Introduction</vt:lpstr>
      <vt:lpstr>Creo Parametric Process</vt:lpstr>
      <vt:lpstr>3 Creo Exercises in Exercises Folder  1. Construct a Die 2. Variable Sweep (Fuselage) 3. Wings and Assemblies</vt:lpstr>
      <vt:lpstr>Creo Parametric Exercise  ‘Construction of a Die’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Creo Parametric Exercise  ‘Variable Section Sweep’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Design Challenge:  The Nations Innovation Engine</dc:title>
  <dc:creator>Robert</dc:creator>
  <cp:lastModifiedBy>Microsoft Office User</cp:lastModifiedBy>
  <cp:revision>215</cp:revision>
  <dcterms:created xsi:type="dcterms:W3CDTF">2013-01-03T20:44:39Z</dcterms:created>
  <dcterms:modified xsi:type="dcterms:W3CDTF">2024-03-08T21:12:46Z</dcterms:modified>
</cp:coreProperties>
</file>