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8.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Teko"/>
      <p:regular r:id="rId75"/>
      <p:bold r:id="rId76"/>
    </p:embeddedFont>
    <p:embeddedFont>
      <p:font typeface="Oswald Regular"/>
      <p:regular r:id="rId77"/>
      <p:bold r:id="rId78"/>
    </p:embeddedFont>
    <p:embeddedFont>
      <p:font typeface="Amatic SC"/>
      <p:regular r:id="rId79"/>
      <p:bold r:id="rId80"/>
    </p:embeddedFont>
    <p:embeddedFont>
      <p:font typeface="Lato"/>
      <p:regular r:id="rId81"/>
      <p:bold r:id="rId82"/>
      <p:italic r:id="rId83"/>
      <p:boldItalic r:id="rId84"/>
    </p:embeddedFont>
    <p:embeddedFont>
      <p:font typeface="Roboto Condensed"/>
      <p:regular r:id="rId85"/>
      <p:bold r:id="rId86"/>
      <p:italic r:id="rId87"/>
      <p:boldItalic r:id="rId88"/>
    </p:embeddedFont>
    <p:embeddedFont>
      <p:font typeface="Roboto Condensed Light"/>
      <p:regular r:id="rId89"/>
      <p:bold r:id="rId90"/>
      <p:italic r:id="rId91"/>
      <p:boldItalic r:id="rId92"/>
    </p:embeddedFont>
    <p:embeddedFont>
      <p:font typeface="Oswald"/>
      <p:regular r:id="rId93"/>
      <p:bold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9" name="Anhad Singh Chawla"/>
  <p:cmAuthor clrIdx="1" id="1" initials="" lastIdx="3" name="Ashvin Verma"/>
  <p:cmAuthor clrIdx="2" id="2" initials="" lastIdx="2" name="Anonymous"/>
  <p:cmAuthor clrIdx="3" id="3" initials="" lastIdx="3" name="Advitya Singhal"/>
  <p:cmAuthor clrIdx="4" id="4" initials="" lastIdx="3" name="SIDDHANSH NARANG"/>
  <p:cmAuthor clrIdx="5" id="5" initials="" lastIdx="4" name="Aditya Rohan"/>
  <p:cmAuthor clrIdx="6" id="6" initials="" lastIdx="1" name="Aditya Swaminath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2D482E6-9EA7-414D-B49F-F828C4CA5B74}">
  <a:tblStyle styleId="{22D482E6-9EA7-414D-B49F-F828C4CA5B74}" styleName="Table_0">
    <a:wholeTbl>
      <a:tcTxStyle>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E8B7FFA-3717-4949-BBB5-886A0F9DBC8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Lato-boldItalic.fntdata"/><Relationship Id="rId83" Type="http://schemas.openxmlformats.org/officeDocument/2006/relationships/font" Target="fonts/Lato-italic.fntdata"/><Relationship Id="rId42" Type="http://schemas.openxmlformats.org/officeDocument/2006/relationships/slide" Target="slides/slide35.xml"/><Relationship Id="rId86" Type="http://schemas.openxmlformats.org/officeDocument/2006/relationships/font" Target="fonts/RobotoCondensed-bold.fntdata"/><Relationship Id="rId41" Type="http://schemas.openxmlformats.org/officeDocument/2006/relationships/slide" Target="slides/slide34.xml"/><Relationship Id="rId85" Type="http://schemas.openxmlformats.org/officeDocument/2006/relationships/font" Target="fonts/RobotoCondensed-regular.fntdata"/><Relationship Id="rId44" Type="http://schemas.openxmlformats.org/officeDocument/2006/relationships/slide" Target="slides/slide37.xml"/><Relationship Id="rId88" Type="http://schemas.openxmlformats.org/officeDocument/2006/relationships/font" Target="fonts/RobotoCondensed-boldItalic.fntdata"/><Relationship Id="rId43" Type="http://schemas.openxmlformats.org/officeDocument/2006/relationships/slide" Target="slides/slide36.xml"/><Relationship Id="rId87" Type="http://schemas.openxmlformats.org/officeDocument/2006/relationships/font" Target="fonts/RobotoCondensed-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obotoCondensedLight-regular.fntdata"/><Relationship Id="rId80" Type="http://schemas.openxmlformats.org/officeDocument/2006/relationships/font" Target="fonts/AmaticSC-bold.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Teko-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OswaldRegular-regular.fntdata"/><Relationship Id="rId32" Type="http://schemas.openxmlformats.org/officeDocument/2006/relationships/slide" Target="slides/slide25.xml"/><Relationship Id="rId76" Type="http://schemas.openxmlformats.org/officeDocument/2006/relationships/font" Target="fonts/Teko-bold.fntdata"/><Relationship Id="rId35" Type="http://schemas.openxmlformats.org/officeDocument/2006/relationships/slide" Target="slides/slide28.xml"/><Relationship Id="rId79" Type="http://schemas.openxmlformats.org/officeDocument/2006/relationships/font" Target="fonts/AmaticSC-regular.fntdata"/><Relationship Id="rId34" Type="http://schemas.openxmlformats.org/officeDocument/2006/relationships/slide" Target="slides/slide27.xml"/><Relationship Id="rId78" Type="http://schemas.openxmlformats.org/officeDocument/2006/relationships/font" Target="fonts/OswaldRegular-bold.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94" Type="http://schemas.openxmlformats.org/officeDocument/2006/relationships/font" Target="fonts/Oswald-bold.fntdata"/><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RobotoCondensedLight-italic.fntdata"/><Relationship Id="rId90" Type="http://schemas.openxmlformats.org/officeDocument/2006/relationships/font" Target="fonts/RobotoCondensedLight-bold.fntdata"/><Relationship Id="rId93" Type="http://schemas.openxmlformats.org/officeDocument/2006/relationships/font" Target="fonts/Oswald-regular.fntdata"/><Relationship Id="rId92" Type="http://schemas.openxmlformats.org/officeDocument/2006/relationships/font" Target="fonts/RobotoCondensedLight-boldItalic.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14T13:08:31.499">
    <p:pos x="2799" y="2590"/>
    <p:text>I've never seen this retarded helo before (apologies for insensitivity to mental issues)</p:text>
  </p:cm>
  <p:cm authorId="1" idx="1" dt="2020-04-14T12:42:51.790">
    <p:pos x="2799" y="2590"/>
    <p:text>itna woke kabse :o:</p:text>
  </p:cm>
  <p:cm authorId="0" idx="2" dt="2020-04-14T13:08:31.499">
    <p:pos x="2799" y="2590"/>
    <p:text>bahar padhne jaa samajh jayega</p:text>
  </p:cm>
  <p:cm authorId="0" idx="3" dt="2020-04-14T12:37:51.983">
    <p:pos x="307" y="2547"/>
    <p:text>Are you explaining disadvantages of each? Ik 11 personally to be amazing for heavy and reliable transportation</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5" dt="2020-04-14T12:50:55.794">
    <p:pos x="423" y="878"/>
    <p:text>What if it lands on a major road?</p:text>
  </p:cm>
  <p:cm authorId="0" idx="16" dt="2020-04-14T12:51:30.835">
    <p:pos x="196" y="280"/>
    <p:text>INCLUDE SELF DESTRUCT FEATURE</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20-04-14T12:53:26.981">
    <p:pos x="196" y="280"/>
    <p:text>is it possible to increase the text size relative to everything else?</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8" dt="2020-04-14T12:53:49.511">
    <p:pos x="196" y="280"/>
    <p:text>Make dimensions bigger</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9" dt="2020-04-14T12:55:07.734">
    <p:pos x="196" y="124"/>
    <p:text>Have you run any kind of simulation for its aerodynamics, i.e. will it fly? I'm assuming you've made some changes to the design which already exists. if you haven't, ignore.</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0" dt="2020-04-14T12:57:23.686">
    <p:pos x="187" y="818"/>
    <p:text>How does this compare upto existing designs? Its realistic when you show that your design isnt superior than all other designs in every possible way</p:text>
  </p:cm>
  <p:cm authorId="0" idx="21" dt="2020-04-14T12:56:21.811">
    <p:pos x="187" y="918"/>
    <p:text>Convert into table</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2" dt="2020-04-14T12:58:02.869">
    <p:pos x="196" y="280"/>
    <p:text>Convert bullet points to 1.2.3. since it is in sequence</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3" dt="2020-04-16T08:48:11.143">
    <p:pos x="149" y="788"/>
    <p:text>Does this mean if something f's up, you land on a road?</p:text>
  </p:cm>
  <p:cm authorId="4" idx="2" dt="2020-04-14T13:05:07.315">
    <p:pos x="149" y="788"/>
    <p:text>the safe2ditch software will find a park or something clear of ppl so that they is minimum collateral damage and no scene is created.</p:text>
  </p:cm>
  <p:cm authorId="0" idx="24" dt="2020-04-14T13:09:32.021">
    <p:pos x="149" y="788"/>
    <p:text>what about theft or damage when this happens</p:text>
  </p:cm>
  <p:cm authorId="3" idx="3" dt="2020-04-15T16:11:38.594">
    <p:pos x="149" y="788"/>
    <p:text>we have 3 emergency teams around the city and as soon as a crash/ emergency like situation is reported the nearest team will be alerted. They will reach there asap.</p:text>
  </p:cm>
  <p:cm authorId="4" idx="3" dt="2020-04-16T08:48:11.143">
    <p:pos x="149" y="788"/>
    <p:text>yes. the response time is about 2 mins. so the chance of theft is very remote</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5" dt="2020-04-14T13:16:35.638">
    <p:pos x="3023" y="796"/>
    <p:text>Less significant digis please</p:text>
  </p:cm>
  <p:cm authorId="0" idx="26" dt="2020-04-15T05:58:17.999">
    <p:pos x="3023" y="896"/>
    <p:text>Please don't tell me you used the ssdc way of calculating this</p:text>
  </p:cm>
  <p:cm authorId="5" idx="1" dt="2020-04-14T20:05:01.889">
    <p:pos x="3023" y="896"/>
    <p:text>lmao +1</p:text>
  </p:cm>
  <p:cm authorId="6" idx="1" dt="2020-04-15T05:58:17.999">
    <p:pos x="3023" y="896"/>
    <p:text>No no no. imo ssdc costs are a bunch of lucky guesses.</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7" dt="2020-04-14T13:16:20.986">
    <p:pos x="565" y="896"/>
    <p:text>give less significant digits</p:text>
  </p:cm>
  <p:cm authorId="0" idx="28" dt="2020-04-14T20:06:44.625">
    <p:pos x="3081" y="1477"/>
    <p:text>This is as realistic as the average american paying off their student loans while in college</p:text>
  </p:cm>
  <p:cm authorId="0" idx="29" dt="2020-04-14T13:04:55.804">
    <p:pos x="3081" y="1477"/>
    <p:text>nvm the analogy, this figure is bullshit, any businessman can tell.</p:text>
  </p:cm>
  <p:cm authorId="5" idx="2" dt="2020-04-14T20:05:40.259">
    <p:pos x="3081" y="1477"/>
    <p:text>+1</p:text>
  </p:cm>
  <p:cm authorId="5" idx="3" dt="2020-04-14T20:06:29.506">
    <p:pos x="3081" y="1477"/>
    <p:text>Like I said when I looked at the proposal - doesn't matter the figure you're given per pickup because if you can't match Amazon on costs then there's no reason for anyone to pick you over Amazon</p:text>
  </p:cm>
  <p:cm authorId="5" idx="4" dt="2020-04-14T20:06:44.625">
    <p:pos x="3081" y="1477"/>
    <p:text>i.e. you can multiply (profit per customer) by (number of customers = 0)</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15T06:40:11.139">
    <p:pos x="196" y="218"/>
    <p:text>I seriously doubt that you can win on both capacity and cruise speed. Additionally, you also have to consider the range of the aircraft. If that isn't in the presentation, prepare being asked about the range in the Q and A.</p:text>
  </p:cm>
  <p:cm authorId="2" idx="1" dt="2020-04-15T06:40:11.139">
    <p:pos x="196" y="218"/>
    <p:text>Thanks a lot will research on that</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 dt="2020-04-14T12:43:48.354">
    <p:pos x="196" y="280"/>
    <p:text>I'm one of the worst drawers ik and this diagram made me cringe, congrats</p:text>
  </p:cm>
  <p:cm authorId="1" idx="2" dt="2020-04-14T12:43:48.354">
    <p:pos x="196" y="280"/>
    <p:text>And I am the worst drawer ik :)</p:text>
  </p:cm>
  <p:cm authorId="0" idx="6" dt="2020-04-14T12:42:00.293">
    <p:pos x="347" y="929"/>
    <p:text>I'm studying engineering and didn't understand this, make it dumber for american businessmen please</p:text>
  </p:cm>
  <p:cm authorId="0" idx="7" dt="2020-04-14T12:42:00.293">
    <p:pos x="347" y="929"/>
    <p:text>(not the anticlockwise part, the whole thing in general)</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8" dt="2020-04-14T12:48:33.847">
    <p:pos x="147" y="762"/>
    <p:text>I assume this is for maximum speed and zero wind conditions. Is it possible to provide a range figure corresponding to this?</p:text>
  </p:cm>
  <p:cm authorId="3" idx="1" dt="2020-04-14T12:48:33.847">
    <p:pos x="147" y="762"/>
    <p:text>Hi, this is considering the fact that the maximum flight time is 15mins(appx.) and we have to keep a 15 min reserve for other factors like wind speed ,halting at an intersection, etc</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9" dt="2020-04-14T12:43:37.771">
    <p:pos x="196" y="77"/>
    <p:text>Do not elaborate this overly technical nerd section in the presentation</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15T06:41:17.606">
    <p:pos x="196" y="280"/>
    <p:text>I saw this patriot act episode on netflix which said wifi and internet connectivity in some parts of the usa is abysmal, maybe its a better idea to have multiple redundant systems</p:text>
  </p:cm>
  <p:cm authorId="3" idx="2" dt="2020-04-14T12:52:48.237">
    <p:pos x="196" y="280"/>
    <p:text>We also have IMU , GPS and photogrammetry  systems for positioning</p:text>
  </p:cm>
  <p:cm authorId="1" idx="3" dt="2020-04-14T13:56:48.857">
    <p:pos x="196" y="280"/>
    <p:text>ooh nice i also see patriot act</p:text>
  </p:cm>
  <p:cm authorId="2" idx="2" dt="2020-04-15T06:41:17.606">
    <p:pos x="196" y="280"/>
    <p:text>me
 too</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1" dt="2020-04-14T12:48:15.199">
    <p:pos x="196" y="280"/>
    <p:text>Just thinking out loud, lets say whenever a bird gets scared, it has a tendency to dive down(research question, idk), the uav can have an opposite feature to pull up in case of a bird</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2" dt="2020-04-14T12:49:02.582">
    <p:pos x="196" y="280"/>
    <p:text>Easy solution for this is to have them fly at different altitudes, a 2m difference between uavs operating in a particular region ensures they will never crash</p:text>
  </p:cm>
  <p:cm authorId="4" idx="1" dt="2020-04-14T12:49:02.582">
    <p:pos x="196" y="280"/>
    <p:text>yep. Ifr laws state 3nm below FL100 but the uav speed is way too less compared to fixed flight so 500m might also suffice.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14T12:49:34.558">
    <p:pos x="498" y="1373"/>
    <p:text>xD</p:text>
  </p:cm>
  <p:cm authorId="0" idx="14" dt="2020-04-14T12:49:34.558">
    <p:pos x="498" y="1373"/>
    <p:text>I'm not sure what kind of reception you'd get at the speed your uav flies 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8305394e8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305394e8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Greetings! Biryani is a very popular food item in India, and so for no good reason, that’s where we are going to begin. (8 seconds)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8305394e8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305394e8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year’s challenge has put us up to solving this very problem. The aim is to take to the skies and shift the delivery business to unmanned aerial systems. These are to be be sent from a central hub to deliver in a 8*8 km area. We are not required to meet FAA regulations, but instead a set of rules including a 25 kg total mass limit and the requirement of having the capacity for an extra 15 minutes of flight.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8305394e8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305394e8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 Drone-acharya, is a system based on heavy-lifting to increase efficiency by the employment of intermeshing rotors. It has excellent subsystems designed specifically for urban operations. It has several features that will eventually result in acceptance and assimilation into urban life.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3333c55b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3333c55b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will attempt to provide rationale for the design choices we have made and demonstrate the effectiveness of the system.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305394e8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305394e8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start with, we would like to show the design process that we followed. We understand the problem, research and find solutions and finally narrow down the choices. This we repeat at all levels of detail for solving each problem. The biggest strength of this process is its simplicity and yet great effectivity.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8305394e85_1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305394e85_1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considered all the main common basic designs. Firstly, kinetic energy is half mass times velocity </a:t>
            </a:r>
            <a:r>
              <a:rPr lang="en"/>
              <a:t>squared</a:t>
            </a:r>
            <a:r>
              <a:rPr lang="en"/>
              <a:t>, which means that increasing the velocity costs more energy than increasing mass, and thus slow and heavy is the way to go. The fixed wing is extremely effective, but loses out on its lack of </a:t>
            </a:r>
            <a:r>
              <a:rPr lang="en"/>
              <a:t>maneuverability</a:t>
            </a:r>
            <a:r>
              <a:rPr lang="en"/>
              <a:t> and the problem with landing in small areas (the alternative being dropping which needs additional equipment). The common multirotor lacks on weight carrying capacity, efficiency and stability. Hybrids have the advantages of both fixed wings and multirotors, but also the disadvantages of both, along with greater complexity. Another original design was proposed, which involved a single rotor whose thrust was vectored from four points, but abandoned due to a lack of real world testing. Finally, the single rotor with variable blade pitch was chosen. It is stable, can lift heavy weights, is maneuverable, is capable of VTOL, and can safely land using autorotation in case of motor failure.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8305394e85_1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8305394e85_1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Later, we realised that the though the single rotor was better than the designs considered during conceptual design, it was still not ideal. We realised that the aim, by the ½ mv^2 argument was lifting larger weights. In a single rotor, a tail rotor is required. This reduces lift efficiency compared to power consumption, adds additional mass, and required more wiring and strengthening on the tail. Twin rotors like in the chinook solve part of this problem but increase the size of the UAV and the risk due to the larger areas swept by the blades. The solution to this is to bring the rotors close together and tilt them in an intermeshing rotor design like in the Kaman Kmax. The rotors are tilted and synchronised to prevent collision. The system also has other advantages such as lower noise </a:t>
            </a:r>
            <a:r>
              <a:rPr lang="en"/>
              <a:t>emission</a:t>
            </a: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83333c55b6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3333c55b6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time, as we developed the design, we realised it bore a remarkable similarity to the Kaman Huskie. In fact, other than a few modifications, the Huskie fits perfectly. In fact, a UAV version of the Huskie, called the QH 43, has been built. All this provides a lot of verification for the design choice. In fact, aerodynamically, the design has been tested theoretically and over years of service to an extent beyond the scope of this challenge. However, nothing scales down perfectly, so a lot of calculations and simulations were done, and changes made. Mostly, though, the design is a scaled-down version of the Huskie.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83508cea1c_7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3508cea1c_7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final design of the UAV. It differs from the Huskie in terms of the shape of the rear and a hole in the bottom through with packages are dropped. Its rotor blades have the same airfoil as the Huskie, though shosen not for purely that reason and put through a detailed analysis. The rotor blades also have spoilers to reduce noise. It can carry three 5 kg packages, and cruises at 26 m/s. It runs on an electric motor.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83333c55b6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3333c55b6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compared the design to other aerial package delivery services. As we can see, it completely wins out on maximum capacity, because that was a design aim. In terms of speed, it keeps up and has a close cut with zipline. It lags behind in range, but that is because it was designed to function within limited surroundings. Otherwise, though, it can be observed that it it is an excellent system relative to others based on UAV performance.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83333c55b6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3333c55b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will describe the capabilities of the various system components, the role they play in the design, and why they have been chosen.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83508cea1c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83508cea1c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this presentation. We are Samaritan Aerospace, and for this 2020 RWDC International Challenge, we present to you, Drone-Acharya! (9 seconds)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83508cea1c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83508cea1c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packages are suspended side by side, each from a payload release mechanism. The mechanism has a hook with one loose hinged side. The hinged side is held by a spring, but the spring is stretched due to a thread pulling the mechanism from the other side. The thread has a metal end like a tape </a:t>
            </a:r>
            <a:r>
              <a:rPr lang="en"/>
              <a:t>measure’s</a:t>
            </a:r>
            <a:r>
              <a:rPr lang="en"/>
              <a:t> end, which is held back by a ledge. As soon as a servo releases this end, the thread goes loose, allowing the spring to pull back the hinged side of the hook, and the package is released.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835f24eb99_1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35f24eb99_15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motor has been </a:t>
            </a:r>
            <a:r>
              <a:rPr lang="en"/>
              <a:t>chosen</a:t>
            </a:r>
            <a:r>
              <a:rPr lang="en"/>
              <a:t> to fit power and torque requirements, and the battery to power the motor and electronics. The ESC also also provides a configurable battery elimination circuit. The </a:t>
            </a:r>
            <a:r>
              <a:rPr lang="en">
                <a:solidFill>
                  <a:schemeClr val="dk1"/>
                </a:solidFill>
              </a:rPr>
              <a:t>The </a:t>
            </a:r>
            <a:r>
              <a:rPr lang="en">
                <a:solidFill>
                  <a:schemeClr val="dk1"/>
                </a:solidFill>
                <a:highlight>
                  <a:schemeClr val="lt1"/>
                </a:highlight>
              </a:rPr>
              <a:t>ISDT T6 BattGo can charge a fully discharged battery within 40 minutes.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33c187654_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33c187654_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computer is very powerful and versatile, suitable for processing large amounts of data and and running the neural networks used by the videogrammetry navigation systems.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33c187654_6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33c187654_6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WiFi trilateration was chosen over other methods due to the omnipresence of WiFi networks. This allows several nearby measurements and thus high accuracy. Of course, backup systems are maintained.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833c187654_6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833c187654_6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3D videogrammetry is combination of </a:t>
            </a:r>
            <a:r>
              <a:rPr lang="en"/>
              <a:t>photo scanning</a:t>
            </a:r>
            <a:r>
              <a:rPr lang="en"/>
              <a:t> and motion tracking that make it very effective for verification and emergency navigation. It us based on neural networks and has been successfully tested on Skydio drones.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833c187654_6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833c187654_6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high resolution front camera and the other smaller cameras provide a full view around for manual flying and videogrammetry.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833c187654_6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33c187654_6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radars detect both moving and stationary obstacles from a rage of 160 m. </a:t>
            </a:r>
            <a:r>
              <a:rPr lang="en"/>
              <a:t>The minimum reaction time available is as high as 5 seconds, even for a bird flying head on.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833c187654_6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833c187654_6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Integration of electronics has allowed the incorporation of a GPS module that can </a:t>
            </a:r>
            <a:r>
              <a:rPr lang="en"/>
              <a:t>concurrently</a:t>
            </a:r>
            <a:r>
              <a:rPr lang="en"/>
              <a:t> connect to 3 satellite systems, 2 inertial measurement units and a barometric sensor for almost no cost of mass.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833c187654_6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33c187654_6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fixed obstacles are pre-mapped. Larger ones are detected using radars. Birds are prominent moving obstacles. Since birds when afraid have a tendency to do one of a specific set of maneuvers, the UAV may be programmed to move up or hold altitude depending on the situation. Most maneuvers are programmed along with selection criteria based on the surroundings.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833c187654_6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833c187654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radio devices give quick and solid correspondence between the hub and the UAVs.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8305394e8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8305394e8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team consists of Aditya Swaminathan, project manager and scientist, Advitya Singhal, CAD specialist Ashvin Verma, systems engineer Karan Handa, scientist Om Gupta, researcher Siddhansh Narang and Business and Costs Analyst Zohaib Ehtesham. We were also assisted by several senior members of Aeross, the Aerospace Society. We had no mentors. Our coach is Mr. Ajay Goel.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833c187654_6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833c187654_6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Internet systems are a great backup if the radio communication suffers problems. A 5GB per month plan will be used.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83333c55b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3333c55b6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UAV has excellent safety features. It has backups for all its major systems including </a:t>
            </a:r>
            <a:r>
              <a:rPr lang="en"/>
              <a:t>videogrammetry</a:t>
            </a:r>
            <a:r>
              <a:rPr lang="en"/>
              <a:t> and inertial measurements for navigation and obstacle avoidance and internet for communication. It is constantly monitored by a pilot. It is capable of landing safely if required. The UAV is mostly made up of foam, which can reduce impacts.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835f24eb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835f24eb9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battery is always monitored. If there are any problems, the other battery is used to land  as soon as possible, preferably at the Hub, but if necessary, in other locations, maybe even by autorotation.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835f24eb9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835f24eb9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case of motor failure, autorotation will be used. The pilot will take control, with software stabilising the craft for the milliseconds of gap. The pilot will ease the collective and allow the craft to descent. As it goes down, the air passing through the rotor blades gives them kinetic energy, which is utilised in the end to provide a safe landing at the nearest safe spot as determined by NASA’s Safe2Ditch software. The rotor blades will be stopped and the parachute deployed if the blades are damaged. Since the UAV has no landing legs, there are some carbon fibre rods driven through the hull to support it. Rooftops are </a:t>
            </a:r>
            <a:r>
              <a:rPr lang="en"/>
              <a:t>preferred</a:t>
            </a:r>
            <a:r>
              <a:rPr lang="en"/>
              <a:t> landing spots but streets and parks are also an option.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833c187654_6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833c187654_6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UAV is equipped with a parachute for descending in case rotor blades are damaged. There is a servo to open the parachute. A 180 decibel buzzer is used to alert pedestrians in case of an emergency landing.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833c187654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833c187654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computer will be connected to all the sensors using I</a:t>
            </a:r>
            <a:r>
              <a:rPr baseline="30000" lang="en"/>
              <a:t>2</a:t>
            </a:r>
            <a:r>
              <a:rPr lang="en"/>
              <a:t>C interface will be </a:t>
            </a:r>
            <a:r>
              <a:rPr lang="en"/>
              <a:t>used</a:t>
            </a:r>
            <a:r>
              <a:rPr lang="en"/>
              <a:t> </a:t>
            </a:r>
            <a:r>
              <a:rPr lang="en"/>
              <a:t>for</a:t>
            </a:r>
            <a:r>
              <a:rPr lang="en"/>
              <a:t> the sensors. All the </a:t>
            </a:r>
            <a:r>
              <a:rPr lang="en"/>
              <a:t>electronics</a:t>
            </a:r>
            <a:r>
              <a:rPr lang="en"/>
              <a:t> will be powered using the UBEC on the ESC. The breadboard is only for representation, a </a:t>
            </a:r>
            <a:r>
              <a:rPr lang="en"/>
              <a:t>PCB will</a:t>
            </a:r>
            <a:r>
              <a:rPr lang="en"/>
              <a:t> be used in  the UAV.</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835f24eb99_15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835f24eb99_15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servo</a:t>
            </a:r>
            <a:r>
              <a:rPr lang="en"/>
              <a:t> controller,</a:t>
            </a:r>
            <a:r>
              <a:rPr lang="en" sz="1000">
                <a:solidFill>
                  <a:schemeClr val="dk1"/>
                </a:solidFill>
              </a:rPr>
              <a:t>Cytron SC08A will be daisy chained. This can power upto 16 servos using one UART port, thus, saving on the GPIO pins.</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83333c55b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83333c55b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83333c55b6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83333c55b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front view of UAV.</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833c187654_8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833c187654_8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side view of the UAV.</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83333c55b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3333c55b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overview of our presentation. As you can see, we will be covering all aspects of the challenge from engineering to business, justifying every decision we made and trying to convince you that ours is the solution you need. (12 sec)</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833c187654_8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833c187654_8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top view of the UAV.</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33c187654_6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33c187654_6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rPr>
              <a:t>Due to its higher strength-to-weight ratio than other materials often considered for UAVs, carbon fibre will be used for the critical components. The usage of EPP foam for other components will reduce their weight and their influence in shifting the CoM.</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833c187654_6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833c187654_6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833c187654_6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833c187654_6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Rotor blade airfoil analysis was tricky because all software was intended for fixed-wing airfoil </a:t>
            </a:r>
            <a:r>
              <a:rPr lang="en"/>
              <a:t>analysis</a:t>
            </a:r>
            <a:r>
              <a:rPr lang="en"/>
              <a:t>. We stumbled upon the Blade element theory, which described how rotor airfoil activity is different </a:t>
            </a:r>
            <a:r>
              <a:rPr lang="en"/>
              <a:t>across different sections of the blade. Our choice of an asymmetric airfoil was due to the fact that we had carbon fibre at our disposal. Since we didn’t have the ability to experimentally test different airfoils in an intermeshing environment, we looked at all intermeshing helicopters and discovered that most went for the NACA 230xx series. We chose 23012 because it was the most appropriate with the 1,000,000 reynolds number.</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833c187654_6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833c187654_6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83333c55b6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83333c55b6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834312031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834312031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operations begin at 8 AM local time each day, the crew will prepare flight plans for the day taking into account weather and flight restrictions. Plans are prepared such that UAVs arrive at and depart from the Hub at regular intervals, thus maximizing efficiency.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83333c55b6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83333c55b6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departure from the Hub, each UAV undergoes a human assisted pre-flight routine to prepare it for the mission that is outlined above. This serves as both a check to ensure all systems are functional as well as an undertaking of all necessary tasks required for the mission.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835f24eb99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835f24eb99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UAV can dynamically generate a vertical flight profile on the basis of its current load and the height of surrounding obstacles for every individual drop off through an iterative process shown above. This ensures that it reaches its cruise speed of 26 m/s and nominal cruise altitude of 200 ft using as little energy as possible.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3b527c9e5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73b527c9e5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the motor’s peak power output of 1.5 kW and the relatively negligible drag at these low speeds, it is not possible for the UAV to structurally overload itself during maneuvers under normal operating circumstances, as the above plot of load factor with forward speed demonstrates. So, the UAV can safely undertake maneuvers at cruise speed, and need only decelerate if there is not enough space for a turn at cruise speed, which may often be the case inside a city.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83508cea1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3508cea1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start by shedding some light on the overlying metropolitan situation.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83333c55b6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83333c55b6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Outside of neighbourhoods, the UAVs will follow predesignated flight corridors to minimize disturbance to residents and commuters. As there are multiple possible routes to a single neighbourhood, traffic conflicts can be minimized and planning is more flexible.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834312031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34312031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Within neighbourhoods, UAVs fly along roads at reduced speeds and altitudes to alleviate noise and energy wastage from climbing. Due to proximity with other UAVs as well as other obstacles in this flight phase, ATC will specifically monitor UAVs in these regions and intervene with manual vectoring if required.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83333c55b6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83333c55b6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delivery, two conditions must be met: the customer must be present at the site, and there must nothing within the marked safe zone. If these conditions are met, the UAV will descend to its drop height of just under a metre, and deploy the package. The package will be encased in protective wrapping to ensure no damage occurs.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83333c55b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83333c55b6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all packages have been delivered, the UAV will fly back to the Hub and land on its assigned landing pad. If for some reason there are deviations from the schedule and a pad is not available, the UAV will hold in a predesignated holding pattern until space frees up for it to land.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83333c55b6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83333c55b6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landing, the battery is removed from the UAV and it is allowed to cool down before preparations for the next flight begin. After its last flight, the UAV is cleaned and taken inside to prepare it for storage during the night.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83333c55b6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83333c55b6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Hub consists of three distinct floors. The ground floor is used for package preparation and sorting, and has a connected warehouse for temporary storage. The central floor houses the pilots, management and planning crew, and the top floor is the launch deck which holds the 9 launch and landing pads for the UAVs, as well as the ATC building.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7fb5650f9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7fb5650f9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utilise the same 57 crew members throughout the week. The workers will be paid higher than normal wages to compensate them for the extra hours. According to our analysis, this option is still cheaper than hiring more crew, especially due to the added cost associated with adequately training them to operate the equipment safely.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83333c55b6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83333c55b6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after all, we are a company that will conduct these operations. Therefore, the business side of the design has a lot of importance too.</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83333c55b6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83333c55b6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83333c55b6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83333c55b6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net daily profit was calculated to be $111,603. The profit was calculated considering the operating costs and the revenue which included Daily revenue, Volume Bonus and Distance bonus and resulted to be $138,875. We considered as many practical aspects to calculate the operating costs which includes the personnel, maintenance, packaging material, insurance premium, batteries, 4G communication ,WMS software, electricity, miscellaneous cost which resulted in $27,272.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305394e8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305394e8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companies employ, directly or indirectly, individuals on 2-wheelers or delivery trucks or vans, to provide services at home.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834312031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834312031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fixed cost was calculated considering the cost of UAVs, construction cost, solar panels and inverters and other components which also includes miscellaneous cost which includes shelves and other electronic needs. The daily profit was already calculated to be $111,600. The estimated break-even point was found to be 8 days.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835f24eb9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835f24eb9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83333c55b6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83333c55b6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Drone-acharya was designed to be a safe, </a:t>
            </a:r>
            <a:r>
              <a:rPr lang="en"/>
              <a:t>convenient</a:t>
            </a:r>
            <a:r>
              <a:rPr lang="en"/>
              <a:t> solution for customers and for the environment. These benefits were made after taking cost minimization into consideration.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83333c55b6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83333c55b6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8305394e85_1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8305394e85_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835f24eb99_15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835f24eb99_15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835f24eb99_3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835f24eb99_3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835f24eb99_3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835f24eb99_3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833c187654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33c187654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sale, and hence traffic, of commercial vehicles has been on the rise in recent times.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33c187654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33c187654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part of this traffic is delivery vehicles. With e-commerce and the delivery business on the rise, this is likely to soon become a serious problem.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833c187654_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833c187654_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increasing traffic congestion causes </a:t>
            </a:r>
            <a:r>
              <a:rPr lang="en"/>
              <a:t>inconvenience</a:t>
            </a:r>
            <a:r>
              <a:rPr lang="en"/>
              <a:t> and adds to air and noise pollution.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14.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2.xml"/><Relationship Id="rId4"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4.xml"/><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9.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47.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1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1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omments" Target="../comments/comment13.xml"/><Relationship Id="rId4" Type="http://schemas.openxmlformats.org/officeDocument/2006/relationships/image" Target="../media/image63.png"/><Relationship Id="rId5"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comments" Target="../comments/commen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comments" Target="../comments/commen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omments" Target="../comments/comment16.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comments" Target="../comments/commen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comments" Target="../comments/commen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dronesonvideo.com/drone-delivery-around-world/" TargetMode="External"/><Relationship Id="rId4" Type="http://schemas.openxmlformats.org/officeDocument/2006/relationships/hyperlink" Target="http://www.environmentlaw.org.uk/rte.asp?id=38" TargetMode="External"/><Relationship Id="rId5" Type="http://schemas.openxmlformats.org/officeDocument/2006/relationships/hyperlink" Target="http://vespadrones.com/2015/11/29/flir-consolidates-its-leading-position-in-aerial-thermography/"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53" name="Shape 53"/>
        <p:cNvGrpSpPr/>
        <p:nvPr/>
      </p:nvGrpSpPr>
      <p:grpSpPr>
        <a:xfrm>
          <a:off x="0" y="0"/>
          <a:ext cx="0" cy="0"/>
          <a:chOff x="0" y="0"/>
          <a:chExt cx="0" cy="0"/>
        </a:xfrm>
      </p:grpSpPr>
      <p:sp>
        <p:nvSpPr>
          <p:cNvPr id="54" name="Google Shape;54;p13"/>
          <p:cNvSpPr txBox="1"/>
          <p:nvPr/>
        </p:nvSpPr>
        <p:spPr>
          <a:xfrm>
            <a:off x="149700" y="1584025"/>
            <a:ext cx="8994300" cy="18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0">
                <a:latin typeface="Amatic SC"/>
                <a:ea typeface="Amatic SC"/>
                <a:cs typeface="Amatic SC"/>
                <a:sym typeface="Amatic SC"/>
              </a:rPr>
              <a:t>B-IRYANI</a:t>
            </a:r>
            <a:r>
              <a:rPr lang="en" sz="12000">
                <a:latin typeface="Amatic SC"/>
                <a:ea typeface="Amatic SC"/>
                <a:cs typeface="Amatic SC"/>
                <a:sym typeface="Amatic SC"/>
              </a:rPr>
              <a:t>!</a:t>
            </a:r>
            <a:endParaRPr sz="12000">
              <a:latin typeface="Amatic SC"/>
              <a:ea typeface="Amatic SC"/>
              <a:cs typeface="Amatic SC"/>
              <a:sym typeface="Amatic SC"/>
            </a:endParaRPr>
          </a:p>
        </p:txBody>
      </p:sp>
      <p:sp>
        <p:nvSpPr>
          <p:cNvPr id="55" name="Google Shape;55;p13"/>
          <p:cNvSpPr txBox="1"/>
          <p:nvPr/>
        </p:nvSpPr>
        <p:spPr>
          <a:xfrm>
            <a:off x="374925" y="335475"/>
            <a:ext cx="1452900" cy="5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rgbClr val="CCCCCC"/>
                </a:solidFill>
              </a:rPr>
              <a:t>ਸਵਾਗਤ ਹੈ </a:t>
            </a:r>
            <a:endParaRPr>
              <a:solidFill>
                <a:srgbClr val="CCCCCC"/>
              </a:solidFill>
            </a:endParaRPr>
          </a:p>
        </p:txBody>
      </p:sp>
      <p:sp>
        <p:nvSpPr>
          <p:cNvPr id="56" name="Google Shape;56;p13"/>
          <p:cNvSpPr txBox="1"/>
          <p:nvPr/>
        </p:nvSpPr>
        <p:spPr>
          <a:xfrm>
            <a:off x="6855825" y="733550"/>
            <a:ext cx="1806000" cy="5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rgbClr val="999999"/>
                </a:solidFill>
              </a:rPr>
              <a:t>வரவேற்பு</a:t>
            </a:r>
            <a:endParaRPr>
              <a:solidFill>
                <a:srgbClr val="999999"/>
              </a:solidFill>
            </a:endParaRPr>
          </a:p>
        </p:txBody>
      </p:sp>
      <p:sp>
        <p:nvSpPr>
          <p:cNvPr id="57" name="Google Shape;57;p13"/>
          <p:cNvSpPr txBox="1"/>
          <p:nvPr/>
        </p:nvSpPr>
        <p:spPr>
          <a:xfrm>
            <a:off x="1665600" y="4158275"/>
            <a:ext cx="2442600" cy="6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rgbClr val="B7B7B7"/>
                </a:solidFill>
                <a:highlight>
                  <a:srgbClr val="FFE599"/>
                </a:highlight>
              </a:rPr>
              <a:t>സ്വാഗതം</a:t>
            </a:r>
            <a:endParaRPr sz="3000">
              <a:solidFill>
                <a:srgbClr val="B7B7B7"/>
              </a:solidFill>
            </a:endParaRPr>
          </a:p>
        </p:txBody>
      </p:sp>
      <p:sp>
        <p:nvSpPr>
          <p:cNvPr id="58" name="Google Shape;58;p13"/>
          <p:cNvSpPr txBox="1"/>
          <p:nvPr/>
        </p:nvSpPr>
        <p:spPr>
          <a:xfrm>
            <a:off x="8082025" y="2690675"/>
            <a:ext cx="1743600" cy="5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rgbClr val="999999"/>
                </a:solidFill>
                <a:highlight>
                  <a:srgbClr val="FFE599"/>
                </a:highlight>
              </a:rPr>
              <a:t>سلام</a:t>
            </a:r>
            <a:endParaRPr sz="3000">
              <a:solidFill>
                <a:srgbClr val="999999"/>
              </a:solidFill>
            </a:endParaRPr>
          </a:p>
        </p:txBody>
      </p:sp>
      <p:sp>
        <p:nvSpPr>
          <p:cNvPr id="59" name="Google Shape;59;p13"/>
          <p:cNvSpPr txBox="1"/>
          <p:nvPr/>
        </p:nvSpPr>
        <p:spPr>
          <a:xfrm>
            <a:off x="532475" y="1926750"/>
            <a:ext cx="980700" cy="5064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en" sz="2400">
                <a:solidFill>
                  <a:srgbClr val="CCCCCC"/>
                </a:solidFill>
                <a:highlight>
                  <a:srgbClr val="FFE599"/>
                </a:highlight>
              </a:rPr>
              <a:t>హలో</a:t>
            </a:r>
            <a:endParaRPr sz="2400">
              <a:solidFill>
                <a:srgbClr val="CCCCCC"/>
              </a:solidFill>
              <a:highlight>
                <a:srgbClr val="FFE599"/>
              </a:highlight>
            </a:endParaRPr>
          </a:p>
          <a:p>
            <a:pPr indent="0" lvl="0" marL="0" rtl="0" algn="l">
              <a:spcBef>
                <a:spcPts val="0"/>
              </a:spcBef>
              <a:spcAft>
                <a:spcPts val="0"/>
              </a:spcAft>
              <a:buNone/>
            </a:pPr>
            <a:r>
              <a:t/>
            </a:r>
            <a:endParaRPr>
              <a:solidFill>
                <a:srgbClr val="999999"/>
              </a:solidFill>
            </a:endParaRPr>
          </a:p>
        </p:txBody>
      </p:sp>
      <p:sp>
        <p:nvSpPr>
          <p:cNvPr id="60" name="Google Shape;60;p13"/>
          <p:cNvSpPr txBox="1"/>
          <p:nvPr/>
        </p:nvSpPr>
        <p:spPr>
          <a:xfrm>
            <a:off x="4188800" y="3304675"/>
            <a:ext cx="15693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999999"/>
              </a:solidFill>
            </a:endParaRPr>
          </a:p>
          <a:p>
            <a:pPr indent="0" lvl="0" marL="0" rtl="0" algn="l">
              <a:spcBef>
                <a:spcPts val="0"/>
              </a:spcBef>
              <a:spcAft>
                <a:spcPts val="0"/>
              </a:spcAft>
              <a:buNone/>
            </a:pPr>
            <a:r>
              <a:rPr lang="en" sz="3000">
                <a:solidFill>
                  <a:srgbClr val="999999"/>
                </a:solidFill>
                <a:highlight>
                  <a:srgbClr val="FFE599"/>
                </a:highlight>
              </a:rPr>
              <a:t>ନମସ୍କାର</a:t>
            </a:r>
            <a:endParaRPr sz="3000">
              <a:solidFill>
                <a:srgbClr val="999999"/>
              </a:solidFill>
              <a:highlight>
                <a:srgbClr val="FFE599"/>
              </a:highlight>
            </a:endParaRPr>
          </a:p>
        </p:txBody>
      </p:sp>
      <p:sp>
        <p:nvSpPr>
          <p:cNvPr id="61" name="Google Shape;61;p13"/>
          <p:cNvSpPr txBox="1"/>
          <p:nvPr/>
        </p:nvSpPr>
        <p:spPr>
          <a:xfrm>
            <a:off x="4782100" y="358275"/>
            <a:ext cx="1665600" cy="506400"/>
          </a:xfrm>
          <a:prstGeom prst="rect">
            <a:avLst/>
          </a:prstGeom>
          <a:no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lang="en" sz="2100">
                <a:solidFill>
                  <a:srgbClr val="999999"/>
                </a:solidFill>
                <a:highlight>
                  <a:srgbClr val="FFE599"/>
                </a:highlight>
              </a:rPr>
              <a:t>ഹലോ</a:t>
            </a:r>
            <a:endParaRPr sz="2100">
              <a:solidFill>
                <a:srgbClr val="999999"/>
              </a:solidFill>
              <a:highlight>
                <a:srgbClr val="FFE599"/>
              </a:highlight>
            </a:endParaRPr>
          </a:p>
          <a:p>
            <a:pPr indent="0" lvl="0" marL="0" rtl="0" algn="l">
              <a:spcBef>
                <a:spcPts val="0"/>
              </a:spcBef>
              <a:spcAft>
                <a:spcPts val="0"/>
              </a:spcAft>
              <a:buNone/>
            </a:pPr>
            <a:r>
              <a:t/>
            </a:r>
            <a:endParaRPr>
              <a:solidFill>
                <a:srgbClr val="999999"/>
              </a:solidFill>
            </a:endParaRPr>
          </a:p>
        </p:txBody>
      </p:sp>
      <p:sp>
        <p:nvSpPr>
          <p:cNvPr id="62" name="Google Shape;62;p13"/>
          <p:cNvSpPr txBox="1"/>
          <p:nvPr/>
        </p:nvSpPr>
        <p:spPr>
          <a:xfrm>
            <a:off x="6626750" y="3883675"/>
            <a:ext cx="2300100" cy="3486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en" sz="3000">
                <a:solidFill>
                  <a:srgbClr val="999999"/>
                </a:solidFill>
                <a:highlight>
                  <a:srgbClr val="FFE599"/>
                </a:highlight>
              </a:rPr>
              <a:t>வணக்கம்</a:t>
            </a:r>
            <a:endParaRPr sz="3000">
              <a:solidFill>
                <a:srgbClr val="999999"/>
              </a:solidFill>
              <a:highlight>
                <a:srgbClr val="FFE599"/>
              </a:highlight>
            </a:endParaRPr>
          </a:p>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532475" y="3438925"/>
            <a:ext cx="980700" cy="5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CCCC"/>
                </a:solidFill>
                <a:highlight>
                  <a:srgbClr val="FFE599"/>
                </a:highlight>
                <a:latin typeface="Teko"/>
                <a:ea typeface="Teko"/>
                <a:cs typeface="Teko"/>
                <a:sym typeface="Teko"/>
              </a:rPr>
              <a:t>बिरयानी!</a:t>
            </a:r>
            <a:endParaRPr sz="2400">
              <a:latin typeface="Teko"/>
              <a:ea typeface="Teko"/>
              <a:cs typeface="Teko"/>
              <a:sym typeface="Teko"/>
            </a:endParaRPr>
          </a:p>
        </p:txBody>
      </p:sp>
      <p:sp>
        <p:nvSpPr>
          <p:cNvPr id="64" name="Google Shape;64;p13"/>
          <p:cNvSpPr txBox="1"/>
          <p:nvPr/>
        </p:nvSpPr>
        <p:spPr>
          <a:xfrm>
            <a:off x="2637675" y="887475"/>
            <a:ext cx="1252500" cy="4359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en" sz="2400">
                <a:solidFill>
                  <a:srgbClr val="B7B7B7"/>
                </a:solidFill>
                <a:highlight>
                  <a:srgbClr val="FFE599"/>
                </a:highlight>
              </a:rPr>
              <a:t>ಹಲೋ</a:t>
            </a:r>
            <a:endParaRPr sz="2400">
              <a:solidFill>
                <a:srgbClr val="B7B7B7"/>
              </a:solidFill>
              <a:highlight>
                <a:srgbClr val="FFE599"/>
              </a:highlight>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p:nvPr/>
        </p:nvSpPr>
        <p:spPr>
          <a:xfrm>
            <a:off x="-348950" y="-1082925"/>
            <a:ext cx="2420100" cy="2420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txBox="1"/>
          <p:nvPr>
            <p:ph type="title"/>
          </p:nvPr>
        </p:nvSpPr>
        <p:spPr>
          <a:xfrm>
            <a:off x="426000" y="254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This Year’s Challenge</a:t>
            </a:r>
            <a:endParaRPr>
              <a:latin typeface="Roboto Condensed"/>
              <a:ea typeface="Roboto Condensed"/>
              <a:cs typeface="Roboto Condensed"/>
              <a:sym typeface="Roboto Condensed"/>
            </a:endParaRPr>
          </a:p>
        </p:txBody>
      </p:sp>
      <p:pic>
        <p:nvPicPr>
          <p:cNvPr id="156" name="Google Shape;156;p22"/>
          <p:cNvPicPr preferRelativeResize="0"/>
          <p:nvPr/>
        </p:nvPicPr>
        <p:blipFill>
          <a:blip r:embed="rId3">
            <a:alphaModFix/>
          </a:blip>
          <a:stretch>
            <a:fillRect/>
          </a:stretch>
        </p:blipFill>
        <p:spPr>
          <a:xfrm>
            <a:off x="7683548" y="143950"/>
            <a:ext cx="1049978" cy="1023400"/>
          </a:xfrm>
          <a:prstGeom prst="rect">
            <a:avLst/>
          </a:prstGeom>
          <a:noFill/>
          <a:ln>
            <a:noFill/>
          </a:ln>
        </p:spPr>
      </p:pic>
      <p:sp>
        <p:nvSpPr>
          <p:cNvPr id="157" name="Google Shape;157;p22"/>
          <p:cNvSpPr txBox="1"/>
          <p:nvPr/>
        </p:nvSpPr>
        <p:spPr>
          <a:xfrm>
            <a:off x="796225" y="1964550"/>
            <a:ext cx="3838500" cy="20238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1100"/>
              <a:buFont typeface="Arial"/>
              <a:buNone/>
            </a:pPr>
            <a:r>
              <a:rPr lang="en">
                <a:solidFill>
                  <a:schemeClr val="dk1"/>
                </a:solidFill>
                <a:latin typeface="Roboto Condensed"/>
                <a:ea typeface="Roboto Condensed"/>
                <a:cs typeface="Roboto Condensed"/>
                <a:sym typeface="Roboto Condensed"/>
              </a:rPr>
              <a:t>This year’s challenge the development of a UAS </a:t>
            </a:r>
            <a:r>
              <a:rPr b="1" lang="en">
                <a:solidFill>
                  <a:schemeClr val="dk1"/>
                </a:solidFill>
                <a:latin typeface="Roboto Condensed"/>
                <a:ea typeface="Roboto Condensed"/>
                <a:cs typeface="Roboto Condensed"/>
                <a:sym typeface="Roboto Condensed"/>
              </a:rPr>
              <a:t>(Unmanned Aerial System) </a:t>
            </a:r>
            <a:r>
              <a:rPr lang="en">
                <a:solidFill>
                  <a:schemeClr val="dk1"/>
                </a:solidFill>
                <a:latin typeface="Roboto Condensed"/>
                <a:ea typeface="Roboto Condensed"/>
                <a:cs typeface="Roboto Condensed"/>
                <a:sym typeface="Roboto Condensed"/>
              </a:rPr>
              <a:t>for package delivery</a:t>
            </a:r>
            <a:r>
              <a:rPr b="1" lang="en">
                <a:solidFill>
                  <a:schemeClr val="dk1"/>
                </a:solidFill>
                <a:latin typeface="Roboto Condensed"/>
                <a:ea typeface="Roboto Condensed"/>
                <a:cs typeface="Roboto Condensed"/>
                <a:sym typeface="Roboto Condensed"/>
              </a:rPr>
              <a:t>.</a:t>
            </a:r>
            <a:endParaRPr b="1">
              <a:solidFill>
                <a:schemeClr val="dk1"/>
              </a:solidFill>
              <a:latin typeface="Roboto Condensed"/>
              <a:ea typeface="Roboto Condensed"/>
              <a:cs typeface="Roboto Condensed"/>
              <a:sym typeface="Roboto Condensed"/>
            </a:endParaRPr>
          </a:p>
          <a:p>
            <a:pPr indent="0" lvl="0" marL="0" rtl="0" algn="l">
              <a:lnSpc>
                <a:spcPct val="140000"/>
              </a:lnSpc>
              <a:spcBef>
                <a:spcPts val="1000"/>
              </a:spcBef>
              <a:spcAft>
                <a:spcPts val="0"/>
              </a:spcAft>
              <a:buClr>
                <a:schemeClr val="dk1"/>
              </a:buClr>
              <a:buSzPts val="1100"/>
              <a:buFont typeface="Arial"/>
              <a:buNone/>
            </a:pPr>
            <a:r>
              <a:rPr lang="en">
                <a:solidFill>
                  <a:schemeClr val="dk1"/>
                </a:solidFill>
                <a:latin typeface="Roboto Condensed"/>
                <a:ea typeface="Roboto Condensed"/>
                <a:cs typeface="Roboto Condensed"/>
                <a:sym typeface="Roboto Condensed"/>
              </a:rPr>
              <a:t>It requires careful designing of aerial and ground elements that account for the challenges of delivering in an </a:t>
            </a:r>
            <a:r>
              <a:rPr b="1" lang="en">
                <a:solidFill>
                  <a:schemeClr val="dk1"/>
                </a:solidFill>
                <a:latin typeface="Roboto Condensed"/>
                <a:ea typeface="Roboto Condensed"/>
                <a:cs typeface="Roboto Condensed"/>
                <a:sym typeface="Roboto Condensed"/>
              </a:rPr>
              <a:t>urban area. </a:t>
            </a:r>
            <a:endParaRPr b="1">
              <a:solidFill>
                <a:schemeClr val="dk1"/>
              </a:solidFill>
              <a:latin typeface="Roboto Condensed"/>
              <a:ea typeface="Roboto Condensed"/>
              <a:cs typeface="Roboto Condensed"/>
              <a:sym typeface="Roboto Condensed"/>
            </a:endParaRPr>
          </a:p>
          <a:p>
            <a:pPr indent="0" lvl="0" marL="0" rtl="0" algn="l">
              <a:lnSpc>
                <a:spcPct val="140000"/>
              </a:lnSpc>
              <a:spcBef>
                <a:spcPts val="1000"/>
              </a:spcBef>
              <a:spcAft>
                <a:spcPts val="0"/>
              </a:spcAft>
              <a:buClr>
                <a:schemeClr val="dk1"/>
              </a:buClr>
              <a:buSzPts val="1100"/>
              <a:buFont typeface="Arial"/>
              <a:buNone/>
            </a:pPr>
            <a:r>
              <a:rPr lang="en">
                <a:solidFill>
                  <a:schemeClr val="dk1"/>
                </a:solidFill>
                <a:latin typeface="Roboto Condensed"/>
                <a:ea typeface="Roboto Condensed"/>
                <a:cs typeface="Roboto Condensed"/>
                <a:sym typeface="Roboto Condensed"/>
              </a:rPr>
              <a:t>The business case is an important aspect of the challenge.</a:t>
            </a:r>
            <a:endParaRPr>
              <a:solidFill>
                <a:schemeClr val="dk1"/>
              </a:solidFill>
              <a:latin typeface="Roboto Condensed"/>
              <a:ea typeface="Roboto Condensed"/>
              <a:cs typeface="Roboto Condensed"/>
              <a:sym typeface="Roboto Condensed"/>
            </a:endParaRPr>
          </a:p>
          <a:p>
            <a:pPr indent="0" lvl="0" marL="0" rtl="0" algn="l">
              <a:lnSpc>
                <a:spcPct val="140000"/>
              </a:lnSpc>
              <a:spcBef>
                <a:spcPts val="1000"/>
              </a:spcBef>
              <a:spcAft>
                <a:spcPts val="1000"/>
              </a:spcAft>
              <a:buNone/>
            </a:pPr>
            <a:r>
              <a:t/>
            </a:r>
            <a:endParaRPr>
              <a:latin typeface="Roboto Condensed"/>
              <a:ea typeface="Roboto Condensed"/>
              <a:cs typeface="Roboto Condensed"/>
              <a:sym typeface="Roboto Condensed"/>
            </a:endParaRPr>
          </a:p>
        </p:txBody>
      </p:sp>
      <p:pic>
        <p:nvPicPr>
          <p:cNvPr id="158" name="Google Shape;158;p22"/>
          <p:cNvPicPr preferRelativeResize="0"/>
          <p:nvPr/>
        </p:nvPicPr>
        <p:blipFill>
          <a:blip r:embed="rId4">
            <a:alphaModFix/>
          </a:blip>
          <a:stretch>
            <a:fillRect/>
          </a:stretch>
        </p:blipFill>
        <p:spPr>
          <a:xfrm>
            <a:off x="5044625" y="1552525"/>
            <a:ext cx="3309000" cy="29640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159" name="Google Shape;159;p22"/>
          <p:cNvSpPr txBox="1"/>
          <p:nvPr/>
        </p:nvSpPr>
        <p:spPr>
          <a:xfrm>
            <a:off x="7758050" y="1615225"/>
            <a:ext cx="4326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[7]</a:t>
            </a:r>
            <a:endParaRPr/>
          </a:p>
        </p:txBody>
      </p:sp>
      <p:sp>
        <p:nvSpPr>
          <p:cNvPr id="160" name="Google Shape;160;p22"/>
          <p:cNvSpPr/>
          <p:nvPr/>
        </p:nvSpPr>
        <p:spPr>
          <a:xfrm>
            <a:off x="7423450" y="4668107"/>
            <a:ext cx="2420100" cy="2420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p:nvPr/>
        </p:nvSpPr>
        <p:spPr>
          <a:xfrm>
            <a:off x="-479150" y="-1138750"/>
            <a:ext cx="2306100" cy="23061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3"/>
          <p:cNvPicPr preferRelativeResize="0"/>
          <p:nvPr/>
        </p:nvPicPr>
        <p:blipFill>
          <a:blip r:embed="rId3">
            <a:alphaModFix/>
          </a:blip>
          <a:stretch>
            <a:fillRect/>
          </a:stretch>
        </p:blipFill>
        <p:spPr>
          <a:xfrm>
            <a:off x="7683548" y="143950"/>
            <a:ext cx="1049978" cy="1023400"/>
          </a:xfrm>
          <a:prstGeom prst="rect">
            <a:avLst/>
          </a:prstGeom>
          <a:noFill/>
          <a:ln>
            <a:noFill/>
          </a:ln>
        </p:spPr>
      </p:pic>
      <p:sp>
        <p:nvSpPr>
          <p:cNvPr id="167" name="Google Shape;167;p23"/>
          <p:cNvSpPr txBox="1"/>
          <p:nvPr/>
        </p:nvSpPr>
        <p:spPr>
          <a:xfrm>
            <a:off x="317500" y="1167350"/>
            <a:ext cx="3383400" cy="37881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Roboto Condensed"/>
              <a:buChar char="➔"/>
            </a:pPr>
            <a:r>
              <a:rPr lang="en">
                <a:latin typeface="Roboto Condensed"/>
                <a:ea typeface="Roboto Condensed"/>
                <a:cs typeface="Roboto Condensed"/>
                <a:sym typeface="Roboto Condensed"/>
              </a:rPr>
              <a:t>Intermeshing</a:t>
            </a:r>
            <a:r>
              <a:rPr lang="en">
                <a:latin typeface="Roboto Condensed"/>
                <a:ea typeface="Roboto Condensed"/>
                <a:cs typeface="Roboto Condensed"/>
                <a:sym typeface="Roboto Condensed"/>
              </a:rPr>
              <a:t> rotors provide </a:t>
            </a:r>
            <a:r>
              <a:rPr b="1" lang="en">
                <a:latin typeface="Roboto Condensed"/>
                <a:ea typeface="Roboto Condensed"/>
                <a:cs typeface="Roboto Condensed"/>
                <a:sym typeface="Roboto Condensed"/>
              </a:rPr>
              <a:t>high efficiency</a:t>
            </a:r>
            <a:r>
              <a:rPr lang="en">
                <a:latin typeface="Roboto Condensed"/>
                <a:ea typeface="Roboto Condensed"/>
                <a:cs typeface="Roboto Condensed"/>
                <a:sym typeface="Roboto Condensed"/>
              </a:rPr>
              <a:t> and, along with rotor blade spoilers, </a:t>
            </a:r>
            <a:r>
              <a:rPr b="1" lang="en">
                <a:latin typeface="Roboto Condensed"/>
                <a:ea typeface="Roboto Condensed"/>
                <a:cs typeface="Roboto Condensed"/>
                <a:sym typeface="Roboto Condensed"/>
              </a:rPr>
              <a:t>unparalleled noise reduction.</a:t>
            </a:r>
            <a:endParaRPr b="1">
              <a:latin typeface="Roboto Condensed"/>
              <a:ea typeface="Roboto Condensed"/>
              <a:cs typeface="Roboto Condensed"/>
              <a:sym typeface="Roboto Condensed"/>
            </a:endParaRPr>
          </a:p>
          <a:p>
            <a:pPr indent="-317500" lvl="0" marL="457200" rtl="0" algn="l">
              <a:lnSpc>
                <a:spcPct val="150000"/>
              </a:lnSpc>
              <a:spcBef>
                <a:spcPts val="1000"/>
              </a:spcBef>
              <a:spcAft>
                <a:spcPts val="0"/>
              </a:spcAft>
              <a:buSzPts val="1400"/>
              <a:buFont typeface="Roboto Condensed"/>
              <a:buChar char="➔"/>
            </a:pPr>
            <a:r>
              <a:rPr lang="en">
                <a:latin typeface="Roboto Condensed"/>
                <a:ea typeface="Roboto Condensed"/>
                <a:cs typeface="Roboto Condensed"/>
                <a:sym typeface="Roboto Condensed"/>
              </a:rPr>
              <a:t>Capable of carrying </a:t>
            </a:r>
            <a:r>
              <a:rPr b="1" lang="en">
                <a:latin typeface="Roboto Condensed"/>
                <a:ea typeface="Roboto Condensed"/>
                <a:cs typeface="Roboto Condensed"/>
                <a:sym typeface="Roboto Condensed"/>
              </a:rPr>
              <a:t>three</a:t>
            </a:r>
            <a:r>
              <a:rPr lang="en">
                <a:latin typeface="Roboto Condensed"/>
                <a:ea typeface="Roboto Condensed"/>
                <a:cs typeface="Roboto Condensed"/>
                <a:sym typeface="Roboto Condensed"/>
              </a:rPr>
              <a:t> packages (a total of 15 kg) as payload. </a:t>
            </a:r>
            <a:endParaRPr>
              <a:latin typeface="Roboto Condensed"/>
              <a:ea typeface="Roboto Condensed"/>
              <a:cs typeface="Roboto Condensed"/>
              <a:sym typeface="Roboto Condensed"/>
            </a:endParaRPr>
          </a:p>
          <a:p>
            <a:pPr indent="-317500" lvl="0" marL="457200" rtl="0" algn="l">
              <a:lnSpc>
                <a:spcPct val="150000"/>
              </a:lnSpc>
              <a:spcBef>
                <a:spcPts val="1000"/>
              </a:spcBef>
              <a:spcAft>
                <a:spcPts val="0"/>
              </a:spcAft>
              <a:buSzPts val="1400"/>
              <a:buFont typeface="Roboto Condensed"/>
              <a:buChar char="➔"/>
            </a:pPr>
            <a:r>
              <a:rPr b="1" lang="en">
                <a:latin typeface="Roboto Condensed"/>
                <a:ea typeface="Roboto Condensed"/>
                <a:cs typeface="Roboto Condensed"/>
                <a:sym typeface="Roboto Condensed"/>
              </a:rPr>
              <a:t>Excellent navigation and obstacle avoidance </a:t>
            </a:r>
            <a:r>
              <a:rPr lang="en">
                <a:latin typeface="Roboto Condensed"/>
                <a:ea typeface="Roboto Condensed"/>
                <a:cs typeface="Roboto Condensed"/>
                <a:sym typeface="Roboto Condensed"/>
              </a:rPr>
              <a:t>systems for urban operations.</a:t>
            </a:r>
            <a:endParaRPr>
              <a:latin typeface="Roboto Condensed"/>
              <a:ea typeface="Roboto Condensed"/>
              <a:cs typeface="Roboto Condensed"/>
              <a:sym typeface="Roboto Condensed"/>
            </a:endParaRPr>
          </a:p>
          <a:p>
            <a:pPr indent="-317500" lvl="0" marL="457200" rtl="0" algn="l">
              <a:lnSpc>
                <a:spcPct val="150000"/>
              </a:lnSpc>
              <a:spcBef>
                <a:spcPts val="1000"/>
              </a:spcBef>
              <a:spcAft>
                <a:spcPts val="1000"/>
              </a:spcAft>
              <a:buSzPts val="1400"/>
              <a:buFont typeface="Roboto Condensed"/>
              <a:buChar char="➔"/>
            </a:pPr>
            <a:r>
              <a:rPr b="1" lang="en">
                <a:latin typeface="Roboto Condensed"/>
                <a:ea typeface="Roboto Condensed"/>
                <a:cs typeface="Roboto Condensed"/>
                <a:sym typeface="Roboto Condensed"/>
              </a:rPr>
              <a:t>Quiet and safe</a:t>
            </a:r>
            <a:r>
              <a:rPr lang="en">
                <a:latin typeface="Roboto Condensed"/>
                <a:ea typeface="Roboto Condensed"/>
                <a:cs typeface="Roboto Condensed"/>
                <a:sym typeface="Roboto Condensed"/>
              </a:rPr>
              <a:t>- can be accepted by city residents.</a:t>
            </a:r>
            <a:endParaRPr>
              <a:latin typeface="Roboto Condensed"/>
              <a:ea typeface="Roboto Condensed"/>
              <a:cs typeface="Roboto Condensed"/>
              <a:sym typeface="Roboto Condensed"/>
            </a:endParaRPr>
          </a:p>
        </p:txBody>
      </p:sp>
      <p:pic>
        <p:nvPicPr>
          <p:cNvPr id="168" name="Google Shape;168;p23"/>
          <p:cNvPicPr preferRelativeResize="0"/>
          <p:nvPr/>
        </p:nvPicPr>
        <p:blipFill rotWithShape="1">
          <a:blip r:embed="rId4">
            <a:alphaModFix/>
          </a:blip>
          <a:srcRect b="0" l="2535" r="11212" t="1652"/>
          <a:stretch/>
        </p:blipFill>
        <p:spPr>
          <a:xfrm>
            <a:off x="3700900" y="1167475"/>
            <a:ext cx="5154648" cy="3306450"/>
          </a:xfrm>
          <a:prstGeom prst="rect">
            <a:avLst/>
          </a:prstGeom>
          <a:noFill/>
          <a:ln>
            <a:noFill/>
          </a:ln>
        </p:spPr>
      </p:pic>
      <p:sp>
        <p:nvSpPr>
          <p:cNvPr id="169" name="Google Shape;169;p23"/>
          <p:cNvSpPr txBox="1"/>
          <p:nvPr/>
        </p:nvSpPr>
        <p:spPr>
          <a:xfrm>
            <a:off x="577075" y="301075"/>
            <a:ext cx="6222300" cy="8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Roboto Condensed"/>
                <a:ea typeface="Roboto Condensed"/>
                <a:cs typeface="Roboto Condensed"/>
                <a:sym typeface="Roboto Condensed"/>
              </a:rPr>
              <a:t>Our Solution</a:t>
            </a:r>
            <a:endParaRPr sz="28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9CB9C"/>
        </a:solidFill>
      </p:bgPr>
    </p:bg>
    <p:spTree>
      <p:nvGrpSpPr>
        <p:cNvPr id="173" name="Shape 173"/>
        <p:cNvGrpSpPr/>
        <p:nvPr/>
      </p:nvGrpSpPr>
      <p:grpSpPr>
        <a:xfrm>
          <a:off x="0" y="0"/>
          <a:ext cx="0" cy="0"/>
          <a:chOff x="0" y="0"/>
          <a:chExt cx="0" cy="0"/>
        </a:xfrm>
      </p:grpSpPr>
      <p:sp>
        <p:nvSpPr>
          <p:cNvPr id="174" name="Google Shape;174;p24"/>
          <p:cNvSpPr txBox="1"/>
          <p:nvPr>
            <p:ph type="title"/>
          </p:nvPr>
        </p:nvSpPr>
        <p:spPr>
          <a:xfrm>
            <a:off x="437175" y="19046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Condensed Light"/>
                <a:ea typeface="Roboto Condensed Light"/>
                <a:cs typeface="Roboto Condensed Light"/>
                <a:sym typeface="Roboto Condensed Light"/>
              </a:rPr>
              <a:t>Design Rationale</a:t>
            </a:r>
            <a:endParaRPr>
              <a:solidFill>
                <a:srgbClr val="FFFFFF"/>
              </a:solidFill>
              <a:latin typeface="Roboto Condensed Light"/>
              <a:ea typeface="Roboto Condensed Light"/>
              <a:cs typeface="Roboto Condensed Light"/>
              <a:sym typeface="Roboto Condensed Light"/>
            </a:endParaRPr>
          </a:p>
        </p:txBody>
      </p:sp>
      <p:sp>
        <p:nvSpPr>
          <p:cNvPr id="175" name="Google Shape;175;p24"/>
          <p:cNvSpPr/>
          <p:nvPr/>
        </p:nvSpPr>
        <p:spPr>
          <a:xfrm>
            <a:off x="4038072" y="2643525"/>
            <a:ext cx="2079600" cy="6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176" name="Google Shape;176;p24"/>
          <p:cNvPicPr preferRelativeResize="0"/>
          <p:nvPr/>
        </p:nvPicPr>
        <p:blipFill rotWithShape="1">
          <a:blip r:embed="rId3">
            <a:alphaModFix/>
          </a:blip>
          <a:srcRect b="0" l="25645" r="0" t="27012"/>
          <a:stretch/>
        </p:blipFill>
        <p:spPr>
          <a:xfrm>
            <a:off x="0" y="0"/>
            <a:ext cx="3525401" cy="3460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5"/>
          <p:cNvPicPr preferRelativeResize="0"/>
          <p:nvPr/>
        </p:nvPicPr>
        <p:blipFill>
          <a:blip r:embed="rId3">
            <a:alphaModFix/>
          </a:blip>
          <a:stretch>
            <a:fillRect/>
          </a:stretch>
        </p:blipFill>
        <p:spPr>
          <a:xfrm>
            <a:off x="5060200" y="1003374"/>
            <a:ext cx="2797500" cy="3728096"/>
          </a:xfrm>
          <a:prstGeom prst="rect">
            <a:avLst/>
          </a:prstGeom>
          <a:noFill/>
          <a:ln>
            <a:noFill/>
          </a:ln>
        </p:spPr>
      </p:pic>
      <p:sp>
        <p:nvSpPr>
          <p:cNvPr id="182" name="Google Shape;182;p25"/>
          <p:cNvSpPr/>
          <p:nvPr/>
        </p:nvSpPr>
        <p:spPr>
          <a:xfrm>
            <a:off x="7415350" y="0"/>
            <a:ext cx="1261800" cy="126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793375" y="1003375"/>
            <a:ext cx="2797500" cy="8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800">
                <a:solidFill>
                  <a:schemeClr val="dk1"/>
                </a:solidFill>
                <a:latin typeface="Roboto Condensed"/>
                <a:ea typeface="Roboto Condensed"/>
                <a:cs typeface="Roboto Condensed"/>
                <a:sym typeface="Roboto Condensed"/>
              </a:rPr>
              <a:t>Phase 1: Conceptual Design</a:t>
            </a:r>
            <a:endParaRPr b="1" sz="1800">
              <a:latin typeface="Roboto Condensed"/>
              <a:ea typeface="Roboto Condensed"/>
              <a:cs typeface="Roboto Condensed"/>
              <a:sym typeface="Roboto Condensed"/>
            </a:endParaRPr>
          </a:p>
        </p:txBody>
      </p:sp>
      <p:sp>
        <p:nvSpPr>
          <p:cNvPr id="184" name="Google Shape;184;p25"/>
          <p:cNvSpPr txBox="1"/>
          <p:nvPr/>
        </p:nvSpPr>
        <p:spPr>
          <a:xfrm>
            <a:off x="793375" y="2359675"/>
            <a:ext cx="2797500" cy="8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800">
                <a:solidFill>
                  <a:schemeClr val="dk1"/>
                </a:solidFill>
                <a:latin typeface="Roboto Condensed"/>
                <a:ea typeface="Roboto Condensed"/>
                <a:cs typeface="Roboto Condensed"/>
                <a:sym typeface="Roboto Condensed"/>
              </a:rPr>
              <a:t>Phase 2: Preliminary Design</a:t>
            </a:r>
            <a:endParaRPr b="1" sz="1800">
              <a:latin typeface="Roboto Condensed"/>
              <a:ea typeface="Roboto Condensed"/>
              <a:cs typeface="Roboto Condensed"/>
              <a:sym typeface="Roboto Condensed"/>
            </a:endParaRPr>
          </a:p>
        </p:txBody>
      </p:sp>
      <p:sp>
        <p:nvSpPr>
          <p:cNvPr id="185" name="Google Shape;185;p25"/>
          <p:cNvSpPr txBox="1"/>
          <p:nvPr/>
        </p:nvSpPr>
        <p:spPr>
          <a:xfrm>
            <a:off x="855025" y="3723488"/>
            <a:ext cx="2674200" cy="8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800">
                <a:solidFill>
                  <a:schemeClr val="dk1"/>
                </a:solidFill>
                <a:latin typeface="Roboto Condensed"/>
                <a:ea typeface="Roboto Condensed"/>
                <a:cs typeface="Roboto Condensed"/>
                <a:sym typeface="Roboto Condensed"/>
              </a:rPr>
              <a:t>Phase 3: Detailed Design</a:t>
            </a:r>
            <a:endParaRPr b="1" sz="1800">
              <a:latin typeface="Roboto Condensed"/>
              <a:ea typeface="Roboto Condensed"/>
              <a:cs typeface="Roboto Condensed"/>
              <a:sym typeface="Roboto Condensed"/>
            </a:endParaRPr>
          </a:p>
        </p:txBody>
      </p:sp>
      <p:sp>
        <p:nvSpPr>
          <p:cNvPr id="186" name="Google Shape;186;p25"/>
          <p:cNvSpPr txBox="1"/>
          <p:nvPr/>
        </p:nvSpPr>
        <p:spPr>
          <a:xfrm>
            <a:off x="793375" y="1475825"/>
            <a:ext cx="2616300" cy="8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Lato"/>
                <a:ea typeface="Lato"/>
                <a:cs typeface="Lato"/>
                <a:sym typeface="Lato"/>
              </a:rPr>
              <a:t>Understanding the challenge,</a:t>
            </a:r>
            <a:endParaRPr>
              <a:solidFill>
                <a:srgbClr val="999999"/>
              </a:solidFill>
              <a:latin typeface="Lato"/>
              <a:ea typeface="Lato"/>
              <a:cs typeface="Lato"/>
              <a:sym typeface="Lato"/>
            </a:endParaRPr>
          </a:p>
          <a:p>
            <a:pPr indent="0" lvl="0" marL="0" rtl="0" algn="l">
              <a:spcBef>
                <a:spcPts val="0"/>
              </a:spcBef>
              <a:spcAft>
                <a:spcPts val="0"/>
              </a:spcAft>
              <a:buNone/>
            </a:pPr>
            <a:r>
              <a:rPr lang="en">
                <a:solidFill>
                  <a:srgbClr val="999999"/>
                </a:solidFill>
                <a:latin typeface="Lato"/>
                <a:ea typeface="Lato"/>
                <a:cs typeface="Lato"/>
                <a:sym typeface="Lato"/>
              </a:rPr>
              <a:t>consideration of designs</a:t>
            </a:r>
            <a:endParaRPr>
              <a:solidFill>
                <a:srgbClr val="999999"/>
              </a:solidFill>
              <a:latin typeface="Lato"/>
              <a:ea typeface="Lato"/>
              <a:cs typeface="Lato"/>
              <a:sym typeface="Lato"/>
            </a:endParaRPr>
          </a:p>
        </p:txBody>
      </p:sp>
      <p:sp>
        <p:nvSpPr>
          <p:cNvPr id="187" name="Google Shape;187;p25"/>
          <p:cNvSpPr txBox="1"/>
          <p:nvPr/>
        </p:nvSpPr>
        <p:spPr>
          <a:xfrm>
            <a:off x="883975" y="2839650"/>
            <a:ext cx="2616300" cy="8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Lato"/>
                <a:ea typeface="Lato"/>
                <a:cs typeface="Lato"/>
                <a:sym typeface="Lato"/>
              </a:rPr>
              <a:t>Further design considerations and research on proposed designs, and entire project</a:t>
            </a:r>
            <a:endParaRPr>
              <a:solidFill>
                <a:srgbClr val="999999"/>
              </a:solidFill>
              <a:latin typeface="Lato"/>
              <a:ea typeface="Lato"/>
              <a:cs typeface="Lato"/>
              <a:sym typeface="Lato"/>
            </a:endParaRPr>
          </a:p>
        </p:txBody>
      </p:sp>
      <p:sp>
        <p:nvSpPr>
          <p:cNvPr id="188" name="Google Shape;188;p25"/>
          <p:cNvSpPr txBox="1"/>
          <p:nvPr/>
        </p:nvSpPr>
        <p:spPr>
          <a:xfrm>
            <a:off x="883975" y="4132175"/>
            <a:ext cx="2616300" cy="8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Lato"/>
                <a:ea typeface="Lato"/>
                <a:cs typeface="Lato"/>
                <a:sym typeface="Lato"/>
              </a:rPr>
              <a:t>Finalising aspects of designs, and project as a whole</a:t>
            </a:r>
            <a:endParaRPr>
              <a:solidFill>
                <a:srgbClr val="999999"/>
              </a:solidFill>
              <a:latin typeface="Lato"/>
              <a:ea typeface="Lato"/>
              <a:cs typeface="Lato"/>
              <a:sym typeface="Lato"/>
            </a:endParaRPr>
          </a:p>
        </p:txBody>
      </p:sp>
      <p:sp>
        <p:nvSpPr>
          <p:cNvPr id="189" name="Google Shape;189;p25"/>
          <p:cNvSpPr txBox="1"/>
          <p:nvPr/>
        </p:nvSpPr>
        <p:spPr>
          <a:xfrm>
            <a:off x="417050" y="139025"/>
            <a:ext cx="4234500" cy="5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Roboto Condensed"/>
                <a:ea typeface="Roboto Condensed"/>
                <a:cs typeface="Roboto Condensed"/>
                <a:sym typeface="Roboto Condensed"/>
              </a:rPr>
              <a:t>Engineering Design Process</a:t>
            </a:r>
            <a:endParaRPr sz="2800">
              <a:latin typeface="Roboto Condensed"/>
              <a:ea typeface="Roboto Condensed"/>
              <a:cs typeface="Roboto Condensed"/>
              <a:sym typeface="Roboto Condensed"/>
            </a:endParaRPr>
          </a:p>
        </p:txBody>
      </p:sp>
      <p:sp>
        <p:nvSpPr>
          <p:cNvPr id="190" name="Google Shape;190;p25"/>
          <p:cNvSpPr txBox="1"/>
          <p:nvPr/>
        </p:nvSpPr>
        <p:spPr>
          <a:xfrm>
            <a:off x="1261825" y="684375"/>
            <a:ext cx="1860600" cy="1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5"/>
          <p:cNvSpPr/>
          <p:nvPr/>
        </p:nvSpPr>
        <p:spPr>
          <a:xfrm flipH="1" rot="10800000">
            <a:off x="1525900" y="721586"/>
            <a:ext cx="1476900" cy="32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392425" y="143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Designs Considered (Conceptual)</a:t>
            </a:r>
            <a:endParaRPr>
              <a:latin typeface="Roboto Condensed"/>
              <a:ea typeface="Roboto Condensed"/>
              <a:cs typeface="Roboto Condensed"/>
              <a:sym typeface="Roboto Condensed"/>
            </a:endParaRPr>
          </a:p>
        </p:txBody>
      </p:sp>
      <p:pic>
        <p:nvPicPr>
          <p:cNvPr id="197" name="Google Shape;197;p26"/>
          <p:cNvPicPr preferRelativeResize="0"/>
          <p:nvPr/>
        </p:nvPicPr>
        <p:blipFill rotWithShape="1">
          <a:blip r:embed="rId3">
            <a:alphaModFix/>
          </a:blip>
          <a:srcRect b="17177" l="3993" r="12282" t="0"/>
          <a:stretch/>
        </p:blipFill>
        <p:spPr>
          <a:xfrm>
            <a:off x="321625" y="955938"/>
            <a:ext cx="3376148" cy="1695975"/>
          </a:xfrm>
          <a:prstGeom prst="rect">
            <a:avLst/>
          </a:prstGeom>
          <a:noFill/>
          <a:ln>
            <a:noFill/>
          </a:ln>
        </p:spPr>
      </p:pic>
      <p:pic>
        <p:nvPicPr>
          <p:cNvPr id="198" name="Google Shape;198;p26"/>
          <p:cNvPicPr preferRelativeResize="0"/>
          <p:nvPr/>
        </p:nvPicPr>
        <p:blipFill rotWithShape="1">
          <a:blip r:embed="rId4">
            <a:alphaModFix/>
          </a:blip>
          <a:srcRect b="22972" l="7106" r="0" t="21162"/>
          <a:stretch/>
        </p:blipFill>
        <p:spPr>
          <a:xfrm>
            <a:off x="4854224" y="2814249"/>
            <a:ext cx="2820113" cy="1695976"/>
          </a:xfrm>
          <a:prstGeom prst="rect">
            <a:avLst/>
          </a:prstGeom>
          <a:noFill/>
          <a:ln>
            <a:noFill/>
          </a:ln>
        </p:spPr>
      </p:pic>
      <p:pic>
        <p:nvPicPr>
          <p:cNvPr id="199" name="Google Shape;199;p26"/>
          <p:cNvPicPr preferRelativeResize="0"/>
          <p:nvPr/>
        </p:nvPicPr>
        <p:blipFill>
          <a:blip r:embed="rId5">
            <a:alphaModFix/>
          </a:blip>
          <a:stretch>
            <a:fillRect/>
          </a:stretch>
        </p:blipFill>
        <p:spPr>
          <a:xfrm>
            <a:off x="3899298" y="1030788"/>
            <a:ext cx="4761826" cy="1545500"/>
          </a:xfrm>
          <a:prstGeom prst="rect">
            <a:avLst/>
          </a:prstGeom>
          <a:noFill/>
          <a:ln>
            <a:noFill/>
          </a:ln>
        </p:spPr>
      </p:pic>
      <p:pic>
        <p:nvPicPr>
          <p:cNvPr id="200" name="Google Shape;200;p26"/>
          <p:cNvPicPr preferRelativeResize="0"/>
          <p:nvPr/>
        </p:nvPicPr>
        <p:blipFill rotWithShape="1">
          <a:blip r:embed="rId6">
            <a:alphaModFix/>
          </a:blip>
          <a:srcRect b="0" l="13280" r="6859" t="13119"/>
          <a:stretch/>
        </p:blipFill>
        <p:spPr>
          <a:xfrm>
            <a:off x="814750" y="2571752"/>
            <a:ext cx="3376150" cy="2456211"/>
          </a:xfrm>
          <a:prstGeom prst="rect">
            <a:avLst/>
          </a:prstGeom>
          <a:noFill/>
          <a:ln>
            <a:noFill/>
          </a:ln>
        </p:spPr>
      </p:pic>
      <p:sp>
        <p:nvSpPr>
          <p:cNvPr id="201" name="Google Shape;201;p26"/>
          <p:cNvSpPr/>
          <p:nvPr/>
        </p:nvSpPr>
        <p:spPr>
          <a:xfrm flipH="1" rot="10800000">
            <a:off x="1914100" y="716661"/>
            <a:ext cx="1476900" cy="32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txBox="1"/>
          <p:nvPr/>
        </p:nvSpPr>
        <p:spPr>
          <a:xfrm>
            <a:off x="3349250" y="968100"/>
            <a:ext cx="4068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[8]</a:t>
            </a:r>
            <a:endParaRPr>
              <a:latin typeface="Roboto Condensed"/>
              <a:ea typeface="Roboto Condensed"/>
              <a:cs typeface="Roboto Condensed"/>
              <a:sym typeface="Roboto Condensed"/>
            </a:endParaRPr>
          </a:p>
        </p:txBody>
      </p:sp>
      <p:sp>
        <p:nvSpPr>
          <p:cNvPr id="203" name="Google Shape;203;p26"/>
          <p:cNvSpPr txBox="1"/>
          <p:nvPr/>
        </p:nvSpPr>
        <p:spPr>
          <a:xfrm>
            <a:off x="7963325" y="1030800"/>
            <a:ext cx="4068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[9]</a:t>
            </a:r>
            <a:endParaRPr>
              <a:latin typeface="Roboto Condensed"/>
              <a:ea typeface="Roboto Condensed"/>
              <a:cs typeface="Roboto Condensed"/>
              <a:sym typeface="Roboto Condensed"/>
            </a:endParaRPr>
          </a:p>
        </p:txBody>
      </p:sp>
      <p:sp>
        <p:nvSpPr>
          <p:cNvPr id="204" name="Google Shape;204;p26"/>
          <p:cNvSpPr txBox="1"/>
          <p:nvPr/>
        </p:nvSpPr>
        <p:spPr>
          <a:xfrm>
            <a:off x="3582300" y="4175425"/>
            <a:ext cx="4956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[10]</a:t>
            </a:r>
            <a:endParaRPr>
              <a:latin typeface="Roboto Condensed"/>
              <a:ea typeface="Roboto Condensed"/>
              <a:cs typeface="Roboto Condensed"/>
              <a:sym typeface="Roboto Condensed"/>
            </a:endParaRPr>
          </a:p>
        </p:txBody>
      </p:sp>
      <p:sp>
        <p:nvSpPr>
          <p:cNvPr id="205" name="Google Shape;205;p26"/>
          <p:cNvSpPr txBox="1"/>
          <p:nvPr/>
        </p:nvSpPr>
        <p:spPr>
          <a:xfrm>
            <a:off x="7267525" y="4175425"/>
            <a:ext cx="4956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[11]</a:t>
            </a:r>
            <a:endParaRPr>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7"/>
          <p:cNvSpPr txBox="1"/>
          <p:nvPr>
            <p:ph type="title"/>
          </p:nvPr>
        </p:nvSpPr>
        <p:spPr>
          <a:xfrm>
            <a:off x="435250" y="221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Designs Considered (Preliminary)</a:t>
            </a:r>
            <a:endParaRPr>
              <a:latin typeface="Roboto Condensed"/>
              <a:ea typeface="Roboto Condensed"/>
              <a:cs typeface="Roboto Condensed"/>
              <a:sym typeface="Roboto Condensed"/>
            </a:endParaRPr>
          </a:p>
        </p:txBody>
      </p:sp>
      <p:pic>
        <p:nvPicPr>
          <p:cNvPr id="211" name="Google Shape;211;p27"/>
          <p:cNvPicPr preferRelativeResize="0"/>
          <p:nvPr/>
        </p:nvPicPr>
        <p:blipFill>
          <a:blip r:embed="rId4">
            <a:alphaModFix/>
          </a:blip>
          <a:stretch>
            <a:fillRect/>
          </a:stretch>
        </p:blipFill>
        <p:spPr>
          <a:xfrm>
            <a:off x="488725" y="1791550"/>
            <a:ext cx="3759799" cy="2252025"/>
          </a:xfrm>
          <a:prstGeom prst="rect">
            <a:avLst/>
          </a:prstGeom>
          <a:noFill/>
          <a:ln>
            <a:noFill/>
          </a:ln>
        </p:spPr>
      </p:pic>
      <p:pic>
        <p:nvPicPr>
          <p:cNvPr id="212" name="Google Shape;212;p27"/>
          <p:cNvPicPr preferRelativeResize="0"/>
          <p:nvPr/>
        </p:nvPicPr>
        <p:blipFill rotWithShape="1">
          <a:blip r:embed="rId5">
            <a:alphaModFix/>
          </a:blip>
          <a:srcRect b="14542" l="0" r="0" t="18474"/>
          <a:stretch/>
        </p:blipFill>
        <p:spPr>
          <a:xfrm>
            <a:off x="4450095" y="1791550"/>
            <a:ext cx="4483030" cy="2252025"/>
          </a:xfrm>
          <a:prstGeom prst="rect">
            <a:avLst/>
          </a:prstGeom>
          <a:noFill/>
          <a:ln>
            <a:noFill/>
          </a:ln>
        </p:spPr>
      </p:pic>
      <p:sp>
        <p:nvSpPr>
          <p:cNvPr id="213" name="Google Shape;213;p27"/>
          <p:cNvSpPr/>
          <p:nvPr/>
        </p:nvSpPr>
        <p:spPr>
          <a:xfrm flipH="1" rot="10800000">
            <a:off x="1892725" y="794061"/>
            <a:ext cx="1476900" cy="32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7"/>
          <p:cNvSpPr txBox="1"/>
          <p:nvPr/>
        </p:nvSpPr>
        <p:spPr>
          <a:xfrm>
            <a:off x="488725" y="404357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t>
            </a:r>
            <a:r>
              <a:rPr lang="en">
                <a:latin typeface="Roboto Condensed"/>
                <a:ea typeface="Roboto Condensed"/>
                <a:cs typeface="Roboto Condensed"/>
                <a:sym typeface="Roboto Condensed"/>
              </a:rPr>
              <a:t>1</a:t>
            </a:r>
            <a:r>
              <a:rPr lang="en">
                <a:latin typeface="Roboto Condensed"/>
                <a:ea typeface="Roboto Condensed"/>
                <a:cs typeface="Roboto Condensed"/>
                <a:sym typeface="Roboto Condensed"/>
              </a:rPr>
              <a:t>2</a:t>
            </a:r>
            <a:r>
              <a:rPr lang="en">
                <a:latin typeface="Roboto Condensed"/>
                <a:ea typeface="Roboto Condensed"/>
                <a:cs typeface="Roboto Condensed"/>
                <a:sym typeface="Roboto Condensed"/>
              </a:rPr>
              <a:t>]</a:t>
            </a:r>
            <a:endParaRPr>
              <a:latin typeface="Roboto Condensed"/>
              <a:ea typeface="Roboto Condensed"/>
              <a:cs typeface="Roboto Condensed"/>
              <a:sym typeface="Roboto Condensed"/>
            </a:endParaRPr>
          </a:p>
        </p:txBody>
      </p:sp>
      <p:sp>
        <p:nvSpPr>
          <p:cNvPr id="215" name="Google Shape;215;p27"/>
          <p:cNvSpPr txBox="1"/>
          <p:nvPr/>
        </p:nvSpPr>
        <p:spPr>
          <a:xfrm>
            <a:off x="4443550" y="41122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t>
            </a:r>
            <a:r>
              <a:rPr lang="en">
                <a:latin typeface="Roboto Condensed"/>
                <a:ea typeface="Roboto Condensed"/>
                <a:cs typeface="Roboto Condensed"/>
                <a:sym typeface="Roboto Condensed"/>
              </a:rPr>
              <a:t>1</a:t>
            </a:r>
            <a:r>
              <a:rPr lang="en">
                <a:latin typeface="Roboto Condensed"/>
                <a:ea typeface="Roboto Condensed"/>
                <a:cs typeface="Roboto Condensed"/>
                <a:sym typeface="Roboto Condensed"/>
              </a:rPr>
              <a:t>3]</a:t>
            </a:r>
            <a:endParaRPr>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28"/>
          <p:cNvSpPr txBox="1"/>
          <p:nvPr>
            <p:ph type="title"/>
          </p:nvPr>
        </p:nvSpPr>
        <p:spPr>
          <a:xfrm>
            <a:off x="444300" y="1043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Condensed"/>
                <a:ea typeface="Roboto Condensed"/>
                <a:cs typeface="Roboto Condensed"/>
                <a:sym typeface="Roboto Condensed"/>
              </a:rPr>
              <a:t>Design Refined</a:t>
            </a:r>
            <a:endParaRPr>
              <a:solidFill>
                <a:srgbClr val="FFFFFF"/>
              </a:solidFill>
              <a:latin typeface="Roboto Condensed"/>
              <a:ea typeface="Roboto Condensed"/>
              <a:cs typeface="Roboto Condensed"/>
              <a:sym typeface="Roboto Condensed"/>
            </a:endParaRPr>
          </a:p>
        </p:txBody>
      </p:sp>
      <p:sp>
        <p:nvSpPr>
          <p:cNvPr id="221" name="Google Shape;221;p28"/>
          <p:cNvSpPr/>
          <p:nvPr/>
        </p:nvSpPr>
        <p:spPr>
          <a:xfrm flipH="1" rot="10800000">
            <a:off x="4270300" y="677061"/>
            <a:ext cx="1476900" cy="32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txBox="1"/>
          <p:nvPr/>
        </p:nvSpPr>
        <p:spPr>
          <a:xfrm>
            <a:off x="8407350" y="223300"/>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Condensed"/>
                <a:ea typeface="Roboto Condensed"/>
                <a:cs typeface="Roboto Condensed"/>
                <a:sym typeface="Roboto Condensed"/>
              </a:rPr>
              <a:t>[14]</a:t>
            </a:r>
            <a:endParaRPr>
              <a:solidFill>
                <a:srgbClr val="FFFFFF"/>
              </a:solidFill>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29"/>
          <p:cNvPicPr preferRelativeResize="0"/>
          <p:nvPr/>
        </p:nvPicPr>
        <p:blipFill rotWithShape="1">
          <a:blip r:embed="rId3">
            <a:alphaModFix/>
          </a:blip>
          <a:srcRect b="0" l="2535" r="11212" t="1652"/>
          <a:stretch/>
        </p:blipFill>
        <p:spPr>
          <a:xfrm>
            <a:off x="859113" y="268200"/>
            <a:ext cx="7425773" cy="4763275"/>
          </a:xfrm>
          <a:prstGeom prst="rect">
            <a:avLst/>
          </a:prstGeom>
          <a:noFill/>
          <a:ln>
            <a:noFill/>
          </a:ln>
        </p:spPr>
      </p:pic>
      <p:sp>
        <p:nvSpPr>
          <p:cNvPr id="228" name="Google Shape;228;p29"/>
          <p:cNvSpPr txBox="1"/>
          <p:nvPr>
            <p:ph type="title"/>
          </p:nvPr>
        </p:nvSpPr>
        <p:spPr>
          <a:xfrm>
            <a:off x="519925" y="268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Final Design</a:t>
            </a:r>
            <a:endParaRPr>
              <a:latin typeface="Roboto Condensed"/>
              <a:ea typeface="Roboto Condensed"/>
              <a:cs typeface="Roboto Condensed"/>
              <a:sym typeface="Roboto Condensed"/>
            </a:endParaRPr>
          </a:p>
        </p:txBody>
      </p:sp>
      <p:sp>
        <p:nvSpPr>
          <p:cNvPr id="229" name="Google Shape;229;p29"/>
          <p:cNvSpPr/>
          <p:nvPr/>
        </p:nvSpPr>
        <p:spPr>
          <a:xfrm flipH="1" rot="10800000">
            <a:off x="859125" y="840911"/>
            <a:ext cx="1476900" cy="32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0"/>
          <p:cNvSpPr txBox="1"/>
          <p:nvPr>
            <p:ph type="title"/>
          </p:nvPr>
        </p:nvSpPr>
        <p:spPr>
          <a:xfrm>
            <a:off x="311700" y="346875"/>
            <a:ext cx="8520600" cy="6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Condensed"/>
                <a:ea typeface="Roboto Condensed"/>
                <a:cs typeface="Roboto Condensed"/>
                <a:sym typeface="Roboto Condensed"/>
              </a:rPr>
              <a:t>Comparison</a:t>
            </a:r>
            <a:r>
              <a:rPr lang="en">
                <a:latin typeface="Roboto Condensed"/>
                <a:ea typeface="Roboto Condensed"/>
                <a:cs typeface="Roboto Condensed"/>
                <a:sym typeface="Roboto Condensed"/>
              </a:rPr>
              <a:t> with other air-based delivery services</a:t>
            </a:r>
            <a:endParaRPr>
              <a:latin typeface="Roboto Condensed"/>
              <a:ea typeface="Roboto Condensed"/>
              <a:cs typeface="Roboto Condensed"/>
              <a:sym typeface="Roboto Condensed"/>
            </a:endParaRPr>
          </a:p>
        </p:txBody>
      </p:sp>
      <p:sp>
        <p:nvSpPr>
          <p:cNvPr id="235" name="Google Shape;235;p30"/>
          <p:cNvSpPr/>
          <p:nvPr/>
        </p:nvSpPr>
        <p:spPr>
          <a:xfrm>
            <a:off x="3737550" y="949275"/>
            <a:ext cx="1465500" cy="29400"/>
          </a:xfrm>
          <a:prstGeom prst="rect">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30" title="Points scored"/>
          <p:cNvPicPr preferRelativeResize="0"/>
          <p:nvPr/>
        </p:nvPicPr>
        <p:blipFill rotWithShape="1">
          <a:blip r:embed="rId4">
            <a:alphaModFix/>
          </a:blip>
          <a:srcRect b="0" l="-2960" r="2960" t="0"/>
          <a:stretch/>
        </p:blipFill>
        <p:spPr>
          <a:xfrm>
            <a:off x="311700" y="1236500"/>
            <a:ext cx="2746950" cy="3192425"/>
          </a:xfrm>
          <a:prstGeom prst="rect">
            <a:avLst/>
          </a:prstGeom>
          <a:noFill/>
          <a:ln>
            <a:noFill/>
          </a:ln>
        </p:spPr>
      </p:pic>
      <p:pic>
        <p:nvPicPr>
          <p:cNvPr id="237" name="Google Shape;237;p30" title="Points scored"/>
          <p:cNvPicPr preferRelativeResize="0"/>
          <p:nvPr/>
        </p:nvPicPr>
        <p:blipFill rotWithShape="1">
          <a:blip r:embed="rId5">
            <a:alphaModFix/>
          </a:blip>
          <a:srcRect b="0" l="0" r="0" t="0"/>
          <a:stretch/>
        </p:blipFill>
        <p:spPr>
          <a:xfrm>
            <a:off x="3321950" y="1238625"/>
            <a:ext cx="2705076" cy="3192424"/>
          </a:xfrm>
          <a:prstGeom prst="rect">
            <a:avLst/>
          </a:prstGeom>
          <a:noFill/>
          <a:ln>
            <a:noFill/>
          </a:ln>
        </p:spPr>
      </p:pic>
      <p:pic>
        <p:nvPicPr>
          <p:cNvPr id="238" name="Google Shape;238;p30" title="Points scored"/>
          <p:cNvPicPr preferRelativeResize="0"/>
          <p:nvPr/>
        </p:nvPicPr>
        <p:blipFill>
          <a:blip r:embed="rId6">
            <a:alphaModFix/>
          </a:blip>
          <a:stretch>
            <a:fillRect/>
          </a:stretch>
        </p:blipFill>
        <p:spPr>
          <a:xfrm>
            <a:off x="6290325" y="1236500"/>
            <a:ext cx="2638875" cy="3192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C982"/>
            </a:gs>
            <a:gs pos="100000">
              <a:srgbClr val="F58F09"/>
            </a:gs>
          </a:gsLst>
          <a:lin ang="5400012" scaled="0"/>
        </a:gradFill>
      </p:bgPr>
    </p:bg>
    <p:spTree>
      <p:nvGrpSpPr>
        <p:cNvPr id="242" name="Shape 242"/>
        <p:cNvGrpSpPr/>
        <p:nvPr/>
      </p:nvGrpSpPr>
      <p:grpSpPr>
        <a:xfrm>
          <a:off x="0" y="0"/>
          <a:ext cx="0" cy="0"/>
          <a:chOff x="0" y="0"/>
          <a:chExt cx="0" cy="0"/>
        </a:xfrm>
      </p:grpSpPr>
      <p:pic>
        <p:nvPicPr>
          <p:cNvPr id="243" name="Google Shape;243;p31"/>
          <p:cNvPicPr preferRelativeResize="0"/>
          <p:nvPr/>
        </p:nvPicPr>
        <p:blipFill rotWithShape="1">
          <a:blip r:embed="rId3">
            <a:alphaModFix/>
          </a:blip>
          <a:srcRect b="0" l="0" r="0" t="0"/>
          <a:stretch/>
        </p:blipFill>
        <p:spPr>
          <a:xfrm>
            <a:off x="2007088" y="-242025"/>
            <a:ext cx="5627526" cy="5627551"/>
          </a:xfrm>
          <a:prstGeom prst="rect">
            <a:avLst/>
          </a:prstGeom>
          <a:noFill/>
          <a:ln>
            <a:noFill/>
          </a:ln>
        </p:spPr>
      </p:pic>
      <p:sp>
        <p:nvSpPr>
          <p:cNvPr id="244" name="Google Shape;244;p31"/>
          <p:cNvSpPr txBox="1"/>
          <p:nvPr>
            <p:ph type="title"/>
          </p:nvPr>
        </p:nvSpPr>
        <p:spPr>
          <a:xfrm>
            <a:off x="387300" y="2100438"/>
            <a:ext cx="8756700" cy="94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Condensed Light"/>
                <a:ea typeface="Roboto Condensed Light"/>
                <a:cs typeface="Roboto Condensed Light"/>
                <a:sym typeface="Roboto Condensed Light"/>
              </a:rPr>
              <a:t>System Components</a:t>
            </a:r>
            <a:endParaRPr>
              <a:solidFill>
                <a:schemeClr val="lt1"/>
              </a:solidFill>
              <a:latin typeface="Roboto Condensed Light"/>
              <a:ea typeface="Roboto Condensed Light"/>
              <a:cs typeface="Roboto Condensed Light"/>
              <a:sym typeface="Roboto Condensed Light"/>
            </a:endParaRPr>
          </a:p>
        </p:txBody>
      </p:sp>
      <p:sp>
        <p:nvSpPr>
          <p:cNvPr id="245" name="Google Shape;245;p31"/>
          <p:cNvSpPr/>
          <p:nvPr/>
        </p:nvSpPr>
        <p:spPr>
          <a:xfrm>
            <a:off x="4055563" y="2860275"/>
            <a:ext cx="1530600" cy="3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4"/>
          <p:cNvSpPr txBox="1"/>
          <p:nvPr/>
        </p:nvSpPr>
        <p:spPr>
          <a:xfrm>
            <a:off x="2943750" y="4222200"/>
            <a:ext cx="3256500" cy="64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434343"/>
                </a:solidFill>
                <a:latin typeface="Oswald"/>
                <a:ea typeface="Oswald"/>
                <a:cs typeface="Oswald"/>
                <a:sym typeface="Oswald"/>
              </a:rPr>
              <a:t>FY20 </a:t>
            </a:r>
            <a:r>
              <a:rPr b="1" lang="en" sz="1800">
                <a:solidFill>
                  <a:srgbClr val="434343"/>
                </a:solidFill>
                <a:latin typeface="Oswald"/>
                <a:ea typeface="Oswald"/>
                <a:cs typeface="Oswald"/>
                <a:sym typeface="Oswald"/>
              </a:rPr>
              <a:t>RWDC</a:t>
            </a:r>
            <a:r>
              <a:rPr lang="en" sz="1800">
                <a:solidFill>
                  <a:srgbClr val="434343"/>
                </a:solidFill>
                <a:latin typeface="Oswald"/>
                <a:ea typeface="Oswald"/>
                <a:cs typeface="Oswald"/>
                <a:sym typeface="Oswald"/>
              </a:rPr>
              <a:t> International Challenge</a:t>
            </a:r>
            <a:endParaRPr sz="1800">
              <a:solidFill>
                <a:srgbClr val="434343"/>
              </a:solidFill>
              <a:latin typeface="Oswald"/>
              <a:ea typeface="Oswald"/>
              <a:cs typeface="Oswald"/>
              <a:sym typeface="Oswald"/>
            </a:endParaRPr>
          </a:p>
        </p:txBody>
      </p:sp>
      <p:sp>
        <p:nvSpPr>
          <p:cNvPr id="70" name="Google Shape;70;p14"/>
          <p:cNvSpPr txBox="1"/>
          <p:nvPr/>
        </p:nvSpPr>
        <p:spPr>
          <a:xfrm>
            <a:off x="311700" y="4222200"/>
            <a:ext cx="19878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Oswald Regular"/>
                <a:ea typeface="Oswald Regular"/>
                <a:cs typeface="Oswald Regular"/>
                <a:sym typeface="Oswald Regular"/>
              </a:rPr>
              <a:t>Delhi Public School, R.K Puram, India</a:t>
            </a:r>
            <a:endParaRPr>
              <a:solidFill>
                <a:srgbClr val="666666"/>
              </a:solidFill>
              <a:latin typeface="Oswald Regular"/>
              <a:ea typeface="Oswald Regular"/>
              <a:cs typeface="Oswald Regular"/>
              <a:sym typeface="Oswald Regular"/>
            </a:endParaRPr>
          </a:p>
        </p:txBody>
      </p:sp>
      <p:sp>
        <p:nvSpPr>
          <p:cNvPr id="71" name="Google Shape;71;p14"/>
          <p:cNvSpPr txBox="1"/>
          <p:nvPr/>
        </p:nvSpPr>
        <p:spPr>
          <a:xfrm>
            <a:off x="4489075" y="4295825"/>
            <a:ext cx="4398900" cy="921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666666"/>
                </a:solidFill>
                <a:latin typeface="Oswald Regular"/>
                <a:ea typeface="Oswald Regular"/>
                <a:cs typeface="Oswald Regular"/>
                <a:sym typeface="Oswald Regular"/>
              </a:rPr>
              <a:t>Q.S.I. International School </a:t>
            </a:r>
            <a:endParaRPr>
              <a:solidFill>
                <a:srgbClr val="666666"/>
              </a:solidFill>
              <a:latin typeface="Oswald Regular"/>
              <a:ea typeface="Oswald Regular"/>
              <a:cs typeface="Oswald Regular"/>
              <a:sym typeface="Oswald Regular"/>
            </a:endParaRPr>
          </a:p>
          <a:p>
            <a:pPr indent="0" lvl="0" marL="0" rtl="0" algn="r">
              <a:spcBef>
                <a:spcPts val="0"/>
              </a:spcBef>
              <a:spcAft>
                <a:spcPts val="0"/>
              </a:spcAft>
              <a:buNone/>
            </a:pPr>
            <a:r>
              <a:rPr lang="en">
                <a:solidFill>
                  <a:srgbClr val="666666"/>
                </a:solidFill>
                <a:latin typeface="Oswald Regular"/>
                <a:ea typeface="Oswald Regular"/>
                <a:cs typeface="Oswald Regular"/>
                <a:sym typeface="Oswald Regular"/>
              </a:rPr>
              <a:t>of Dushanbe, Tajikistan</a:t>
            </a:r>
            <a:endParaRPr>
              <a:solidFill>
                <a:srgbClr val="666666"/>
              </a:solidFill>
              <a:latin typeface="Oswald Regular"/>
              <a:ea typeface="Oswald Regular"/>
              <a:cs typeface="Oswald Regular"/>
              <a:sym typeface="Oswald Regular"/>
            </a:endParaRPr>
          </a:p>
        </p:txBody>
      </p:sp>
      <p:sp>
        <p:nvSpPr>
          <p:cNvPr id="72" name="Google Shape;72;p14"/>
          <p:cNvSpPr txBox="1"/>
          <p:nvPr/>
        </p:nvSpPr>
        <p:spPr>
          <a:xfrm>
            <a:off x="2165775" y="112400"/>
            <a:ext cx="5078400" cy="67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666666"/>
                </a:solidFill>
                <a:latin typeface="Rockwell"/>
                <a:ea typeface="Rockwell"/>
                <a:cs typeface="Rockwell"/>
                <a:sym typeface="Rockwell"/>
              </a:rPr>
              <a:t>SAMARITAN AEROSPACE Inc.</a:t>
            </a:r>
            <a:endParaRPr sz="2200">
              <a:solidFill>
                <a:srgbClr val="666666"/>
              </a:solidFill>
              <a:latin typeface="Rockwell"/>
              <a:ea typeface="Rockwell"/>
              <a:cs typeface="Rockwell"/>
              <a:sym typeface="Rockwell"/>
            </a:endParaRPr>
          </a:p>
        </p:txBody>
      </p:sp>
      <p:pic>
        <p:nvPicPr>
          <p:cNvPr id="73" name="Google Shape;73;p14"/>
          <p:cNvPicPr preferRelativeResize="0"/>
          <p:nvPr/>
        </p:nvPicPr>
        <p:blipFill rotWithShape="1">
          <a:blip r:embed="rId3">
            <a:alphaModFix/>
          </a:blip>
          <a:srcRect b="0" l="69" r="79" t="0"/>
          <a:stretch/>
        </p:blipFill>
        <p:spPr>
          <a:xfrm>
            <a:off x="2756874" y="1541563"/>
            <a:ext cx="3819550" cy="2410875"/>
          </a:xfrm>
          <a:prstGeom prst="rect">
            <a:avLst/>
          </a:prstGeom>
          <a:noFill/>
          <a:ln>
            <a:noFill/>
          </a:ln>
        </p:spPr>
      </p:pic>
      <p:sp>
        <p:nvSpPr>
          <p:cNvPr id="74" name="Google Shape;74;p14"/>
          <p:cNvSpPr txBox="1"/>
          <p:nvPr>
            <p:ph type="ctrTitle"/>
          </p:nvPr>
        </p:nvSpPr>
        <p:spPr>
          <a:xfrm>
            <a:off x="1570500" y="577750"/>
            <a:ext cx="6003000" cy="8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000000"/>
                </a:solidFill>
                <a:latin typeface="Oswald"/>
                <a:ea typeface="Oswald"/>
                <a:cs typeface="Oswald"/>
                <a:sym typeface="Oswald"/>
              </a:rPr>
              <a:t>DRONE-ACHARYA</a:t>
            </a:r>
            <a:endParaRPr sz="4800">
              <a:solidFill>
                <a:srgbClr val="000000"/>
              </a:solidFill>
              <a:latin typeface="Oswald"/>
              <a:ea typeface="Oswald"/>
              <a:cs typeface="Oswald"/>
              <a:sym typeface="Oswald"/>
            </a:endParaRPr>
          </a:p>
        </p:txBody>
      </p:sp>
      <p:sp>
        <p:nvSpPr>
          <p:cNvPr id="75" name="Google Shape;75;p14"/>
          <p:cNvSpPr/>
          <p:nvPr/>
        </p:nvSpPr>
        <p:spPr>
          <a:xfrm>
            <a:off x="3175350" y="1356875"/>
            <a:ext cx="2793300" cy="47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Payload</a:t>
            </a:r>
            <a:r>
              <a:rPr lang="en">
                <a:latin typeface="Oswald"/>
                <a:ea typeface="Oswald"/>
                <a:cs typeface="Oswald"/>
                <a:sym typeface="Oswald"/>
              </a:rPr>
              <a:t> </a:t>
            </a:r>
            <a:endParaRPr>
              <a:latin typeface="Oswald"/>
              <a:ea typeface="Oswald"/>
              <a:cs typeface="Oswald"/>
              <a:sym typeface="Oswald"/>
            </a:endParaRPr>
          </a:p>
        </p:txBody>
      </p:sp>
      <p:sp>
        <p:nvSpPr>
          <p:cNvPr id="251" name="Google Shape;251;p32"/>
          <p:cNvSpPr txBox="1"/>
          <p:nvPr>
            <p:ph idx="1" type="body"/>
          </p:nvPr>
        </p:nvSpPr>
        <p:spPr>
          <a:xfrm>
            <a:off x="552350" y="1474925"/>
            <a:ext cx="4581900" cy="2652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Three packages suspended sides by side from release mechanisms.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Connected via </a:t>
            </a:r>
            <a:r>
              <a:rPr b="1" lang="en">
                <a:solidFill>
                  <a:srgbClr val="000000"/>
                </a:solidFill>
                <a:latin typeface="Roboto Condensed"/>
                <a:ea typeface="Roboto Condensed"/>
                <a:cs typeface="Roboto Condensed"/>
                <a:sym typeface="Roboto Condensed"/>
              </a:rPr>
              <a:t>hook on top</a:t>
            </a:r>
            <a:r>
              <a:rPr lang="en">
                <a:solidFill>
                  <a:srgbClr val="000000"/>
                </a:solidFill>
                <a:latin typeface="Roboto Condensed"/>
                <a:ea typeface="Roboto Condensed"/>
                <a:cs typeface="Roboto Condensed"/>
                <a:sym typeface="Roboto Condensed"/>
              </a:rPr>
              <a:t> to hinge</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Hinge connected to </a:t>
            </a:r>
            <a:r>
              <a:rPr i="1" lang="en">
                <a:solidFill>
                  <a:srgbClr val="000000"/>
                </a:solidFill>
                <a:latin typeface="Roboto Condensed"/>
                <a:ea typeface="Roboto Condensed"/>
                <a:cs typeface="Roboto Condensed"/>
                <a:sym typeface="Roboto Condensed"/>
              </a:rPr>
              <a:t>loose part connected to thread</a:t>
            </a:r>
            <a:endParaRPr i="1">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With </a:t>
            </a:r>
            <a:r>
              <a:rPr lang="en">
                <a:solidFill>
                  <a:srgbClr val="000000"/>
                </a:solidFill>
                <a:latin typeface="Roboto Condensed"/>
                <a:ea typeface="Roboto Condensed"/>
                <a:cs typeface="Roboto Condensed"/>
                <a:sym typeface="Roboto Condensed"/>
              </a:rPr>
              <a:t>a</a:t>
            </a:r>
            <a:r>
              <a:rPr b="1" lang="en">
                <a:solidFill>
                  <a:srgbClr val="000000"/>
                </a:solidFill>
                <a:latin typeface="Roboto Condensed"/>
                <a:ea typeface="Roboto Condensed"/>
                <a:cs typeface="Roboto Condensed"/>
                <a:sym typeface="Roboto Condensed"/>
              </a:rPr>
              <a:t>nticlockwise movement of servo</a:t>
            </a:r>
            <a:r>
              <a:rPr lang="en">
                <a:solidFill>
                  <a:srgbClr val="000000"/>
                </a:solidFill>
                <a:latin typeface="Roboto Condensed"/>
                <a:ea typeface="Roboto Condensed"/>
                <a:cs typeface="Roboto Condensed"/>
                <a:sym typeface="Roboto Condensed"/>
              </a:rPr>
              <a:t>, the thread is released, thus opening the hinged part and releasing the package. </a:t>
            </a:r>
            <a:endParaRPr b="1">
              <a:solidFill>
                <a:srgbClr val="000000"/>
              </a:solidFill>
              <a:latin typeface="Roboto Condensed"/>
              <a:ea typeface="Roboto Condensed"/>
              <a:cs typeface="Roboto Condensed"/>
              <a:sym typeface="Roboto Condensed"/>
            </a:endParaRPr>
          </a:p>
        </p:txBody>
      </p:sp>
      <p:pic>
        <p:nvPicPr>
          <p:cNvPr id="252" name="Google Shape;252;p32"/>
          <p:cNvPicPr preferRelativeResize="0"/>
          <p:nvPr/>
        </p:nvPicPr>
        <p:blipFill rotWithShape="1">
          <a:blip r:embed="rId4">
            <a:alphaModFix/>
          </a:blip>
          <a:srcRect b="11647" l="6643" r="5935" t="378"/>
          <a:stretch/>
        </p:blipFill>
        <p:spPr>
          <a:xfrm>
            <a:off x="5263100" y="696300"/>
            <a:ext cx="3291475" cy="3801350"/>
          </a:xfrm>
          <a:prstGeom prst="rect">
            <a:avLst/>
          </a:prstGeom>
          <a:noFill/>
          <a:ln>
            <a:noFill/>
          </a:ln>
        </p:spPr>
      </p:pic>
      <p:sp>
        <p:nvSpPr>
          <p:cNvPr id="253" name="Google Shape;253;p32"/>
          <p:cNvSpPr/>
          <p:nvPr/>
        </p:nvSpPr>
        <p:spPr>
          <a:xfrm>
            <a:off x="311700" y="10177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Motor, Battery, ESC and battery charger </a:t>
            </a:r>
            <a:endParaRPr>
              <a:latin typeface="Roboto Condensed"/>
              <a:ea typeface="Roboto Condensed"/>
              <a:cs typeface="Roboto Condensed"/>
              <a:sym typeface="Roboto Condensed"/>
            </a:endParaRPr>
          </a:p>
        </p:txBody>
      </p:sp>
      <p:sp>
        <p:nvSpPr>
          <p:cNvPr id="259" name="Google Shape;259;p33"/>
          <p:cNvSpPr txBox="1"/>
          <p:nvPr>
            <p:ph idx="1" type="body"/>
          </p:nvPr>
        </p:nvSpPr>
        <p:spPr>
          <a:xfrm>
            <a:off x="234425" y="1210775"/>
            <a:ext cx="4260300" cy="2925600"/>
          </a:xfrm>
          <a:prstGeom prst="rect">
            <a:avLst/>
          </a:prstGeom>
        </p:spPr>
        <p:txBody>
          <a:bodyPr anchorCtr="0" anchor="t" bIns="91425" lIns="91425" spcFirstLastPara="1" rIns="91425" wrap="square" tIns="91425">
            <a:noAutofit/>
          </a:bodyPr>
          <a:lstStyle/>
          <a:p>
            <a:pPr indent="-323850" lvl="0" marL="457200" marR="57150" rtl="0" algn="l">
              <a:lnSpc>
                <a:spcPct val="115000"/>
              </a:lnSpc>
              <a:spcBef>
                <a:spcPts val="0"/>
              </a:spcBef>
              <a:spcAft>
                <a:spcPts val="0"/>
              </a:spcAft>
              <a:buClr>
                <a:schemeClr val="dk1"/>
              </a:buClr>
              <a:buSzPts val="1500"/>
              <a:buFont typeface="Roboto Condensed"/>
              <a:buChar char="➔"/>
            </a:pPr>
            <a:r>
              <a:rPr lang="en" sz="1500">
                <a:solidFill>
                  <a:schemeClr val="dk1"/>
                </a:solidFill>
                <a:latin typeface="Roboto Condensed"/>
                <a:ea typeface="Roboto Condensed"/>
                <a:cs typeface="Roboto Condensed"/>
                <a:sym typeface="Roboto Condensed"/>
              </a:rPr>
              <a:t>Scorpion SII-4020-420KV motor provides the required </a:t>
            </a:r>
            <a:r>
              <a:rPr b="1" lang="en" sz="1500">
                <a:solidFill>
                  <a:schemeClr val="dk1"/>
                </a:solidFill>
                <a:latin typeface="Roboto Condensed"/>
                <a:ea typeface="Roboto Condensed"/>
                <a:cs typeface="Roboto Condensed"/>
                <a:sym typeface="Roboto Condensed"/>
              </a:rPr>
              <a:t>1.5 kW</a:t>
            </a:r>
            <a:r>
              <a:rPr lang="en" sz="1500">
                <a:solidFill>
                  <a:schemeClr val="dk1"/>
                </a:solidFill>
                <a:latin typeface="Roboto Condensed"/>
                <a:ea typeface="Roboto Condensed"/>
                <a:cs typeface="Roboto Condensed"/>
                <a:sym typeface="Roboto Condensed"/>
              </a:rPr>
              <a:t> peak </a:t>
            </a:r>
            <a:r>
              <a:rPr lang="en" sz="1500">
                <a:solidFill>
                  <a:schemeClr val="dk1"/>
                </a:solidFill>
                <a:latin typeface="Roboto Condensed"/>
                <a:ea typeface="Roboto Condensed"/>
                <a:cs typeface="Roboto Condensed"/>
                <a:sym typeface="Roboto Condensed"/>
              </a:rPr>
              <a:t>continuous</a:t>
            </a:r>
            <a:r>
              <a:rPr lang="en" sz="1500">
                <a:solidFill>
                  <a:schemeClr val="dk1"/>
                </a:solidFill>
                <a:latin typeface="Roboto Condensed"/>
                <a:ea typeface="Roboto Condensed"/>
                <a:cs typeface="Roboto Condensed"/>
                <a:sym typeface="Roboto Condensed"/>
              </a:rPr>
              <a:t> power output and the necessary torque, but is also very light.</a:t>
            </a:r>
            <a:endParaRPr sz="1500">
              <a:solidFill>
                <a:schemeClr val="dk1"/>
              </a:solidFill>
              <a:latin typeface="Roboto Condensed"/>
              <a:ea typeface="Roboto Condensed"/>
              <a:cs typeface="Roboto Condensed"/>
              <a:sym typeface="Roboto Condensed"/>
            </a:endParaRPr>
          </a:p>
          <a:p>
            <a:pPr indent="-323850" lvl="0" marL="457200" marR="57150" rtl="0" algn="l">
              <a:lnSpc>
                <a:spcPct val="115000"/>
              </a:lnSpc>
              <a:spcBef>
                <a:spcPts val="1000"/>
              </a:spcBef>
              <a:spcAft>
                <a:spcPts val="0"/>
              </a:spcAft>
              <a:buClr>
                <a:schemeClr val="dk1"/>
              </a:buClr>
              <a:buSzPts val="1500"/>
              <a:buFont typeface="Roboto Condensed"/>
              <a:buChar char="➔"/>
            </a:pPr>
            <a:r>
              <a:rPr lang="en" sz="1500">
                <a:solidFill>
                  <a:schemeClr val="dk1"/>
                </a:solidFill>
                <a:latin typeface="Roboto Condensed"/>
                <a:ea typeface="Roboto Condensed"/>
                <a:cs typeface="Roboto Condensed"/>
                <a:sym typeface="Roboto Condensed"/>
              </a:rPr>
              <a:t>Turnigy High with capacity 16,000mAh battery is used. It can provide enough </a:t>
            </a:r>
            <a:r>
              <a:rPr lang="en" sz="1500">
                <a:solidFill>
                  <a:schemeClr val="dk1"/>
                </a:solidFill>
                <a:latin typeface="Roboto Condensed"/>
                <a:ea typeface="Roboto Condensed"/>
                <a:cs typeface="Roboto Condensed"/>
                <a:sym typeface="Roboto Condensed"/>
              </a:rPr>
              <a:t>power to run for </a:t>
            </a:r>
            <a:r>
              <a:rPr b="1" lang="en" sz="1500">
                <a:solidFill>
                  <a:schemeClr val="dk1"/>
                </a:solidFill>
                <a:latin typeface="Roboto Condensed"/>
                <a:ea typeface="Roboto Condensed"/>
                <a:cs typeface="Roboto Condensed"/>
                <a:sym typeface="Roboto Condensed"/>
              </a:rPr>
              <a:t>30 mins</a:t>
            </a:r>
            <a:r>
              <a:rPr b="1" baseline="30000" lang="en" sz="1500">
                <a:solidFill>
                  <a:schemeClr val="dk1"/>
                </a:solidFill>
                <a:latin typeface="Roboto Condensed"/>
                <a:ea typeface="Roboto Condensed"/>
                <a:cs typeface="Roboto Condensed"/>
                <a:sym typeface="Roboto Condensed"/>
              </a:rPr>
              <a:t>*</a:t>
            </a:r>
            <a:r>
              <a:rPr lang="en" sz="1500">
                <a:solidFill>
                  <a:schemeClr val="dk1"/>
                </a:solidFill>
                <a:latin typeface="Roboto Condensed"/>
                <a:ea typeface="Roboto Condensed"/>
                <a:cs typeface="Roboto Condensed"/>
                <a:sym typeface="Roboto Condensed"/>
              </a:rPr>
              <a:t>.</a:t>
            </a:r>
            <a:endParaRPr sz="1500">
              <a:solidFill>
                <a:schemeClr val="dk1"/>
              </a:solidFill>
              <a:latin typeface="Roboto Condensed"/>
              <a:ea typeface="Roboto Condensed"/>
              <a:cs typeface="Roboto Condensed"/>
              <a:sym typeface="Roboto Condensed"/>
            </a:endParaRPr>
          </a:p>
          <a:p>
            <a:pPr indent="-323850" lvl="0" marL="457200" marR="57150" rtl="0" algn="l">
              <a:lnSpc>
                <a:spcPct val="115000"/>
              </a:lnSpc>
              <a:spcBef>
                <a:spcPts val="1000"/>
              </a:spcBef>
              <a:spcAft>
                <a:spcPts val="0"/>
              </a:spcAft>
              <a:buClr>
                <a:schemeClr val="dk1"/>
              </a:buClr>
              <a:buSzPts val="1500"/>
              <a:buFont typeface="Roboto Condensed"/>
              <a:buChar char="➔"/>
            </a:pPr>
            <a:r>
              <a:rPr lang="en" sz="1500">
                <a:solidFill>
                  <a:schemeClr val="dk1"/>
                </a:solidFill>
                <a:latin typeface="Roboto Condensed"/>
                <a:ea typeface="Roboto Condensed"/>
                <a:cs typeface="Roboto Condensed"/>
                <a:sym typeface="Roboto Condensed"/>
              </a:rPr>
              <a:t>The FrSky Neuron 60 BL-32 will be used to because of the </a:t>
            </a:r>
            <a:r>
              <a:rPr b="1" lang="en" sz="1500">
                <a:solidFill>
                  <a:schemeClr val="dk1"/>
                </a:solidFill>
                <a:latin typeface="Roboto Condensed"/>
                <a:ea typeface="Roboto Condensed"/>
                <a:cs typeface="Roboto Condensed"/>
                <a:sym typeface="Roboto Condensed"/>
              </a:rPr>
              <a:t>versatile UBEC </a:t>
            </a:r>
            <a:r>
              <a:rPr lang="en" sz="1500">
                <a:solidFill>
                  <a:schemeClr val="dk1"/>
                </a:solidFill>
                <a:latin typeface="Roboto Condensed"/>
                <a:ea typeface="Roboto Condensed"/>
                <a:cs typeface="Roboto Condensed"/>
                <a:sym typeface="Roboto Condensed"/>
              </a:rPr>
              <a:t>capability. </a:t>
            </a:r>
            <a:endParaRPr sz="1500">
              <a:solidFill>
                <a:schemeClr val="dk1"/>
              </a:solidFill>
              <a:latin typeface="Roboto Condensed"/>
              <a:ea typeface="Roboto Condensed"/>
              <a:cs typeface="Roboto Condensed"/>
              <a:sym typeface="Roboto Condensed"/>
            </a:endParaRPr>
          </a:p>
          <a:p>
            <a:pPr indent="-323850" lvl="0" marL="457200" marR="57150" rtl="0" algn="l">
              <a:lnSpc>
                <a:spcPct val="115000"/>
              </a:lnSpc>
              <a:spcBef>
                <a:spcPts val="1000"/>
              </a:spcBef>
              <a:spcAft>
                <a:spcPts val="1000"/>
              </a:spcAft>
              <a:buClr>
                <a:schemeClr val="dk1"/>
              </a:buClr>
              <a:buSzPts val="1500"/>
              <a:buFont typeface="Roboto Condensed"/>
              <a:buChar char="➔"/>
            </a:pPr>
            <a:r>
              <a:rPr lang="en" sz="1500">
                <a:solidFill>
                  <a:schemeClr val="dk1"/>
                </a:solidFill>
                <a:latin typeface="Roboto Condensed"/>
                <a:ea typeface="Roboto Condensed"/>
                <a:cs typeface="Roboto Condensed"/>
                <a:sym typeface="Roboto Condensed"/>
              </a:rPr>
              <a:t>The </a:t>
            </a:r>
            <a:r>
              <a:rPr lang="en" sz="1500">
                <a:solidFill>
                  <a:schemeClr val="dk1"/>
                </a:solidFill>
                <a:latin typeface="Roboto Condensed"/>
                <a:ea typeface="Roboto Condensed"/>
                <a:cs typeface="Roboto Condensed"/>
                <a:sym typeface="Roboto Condensed"/>
              </a:rPr>
              <a:t>The </a:t>
            </a:r>
            <a:r>
              <a:rPr lang="en" sz="1500">
                <a:solidFill>
                  <a:schemeClr val="dk1"/>
                </a:solidFill>
                <a:highlight>
                  <a:schemeClr val="lt1"/>
                </a:highlight>
                <a:latin typeface="Roboto Condensed"/>
                <a:ea typeface="Roboto Condensed"/>
                <a:cs typeface="Roboto Condensed"/>
                <a:sym typeface="Roboto Condensed"/>
              </a:rPr>
              <a:t>ISDT T6 BattGo ,with it’s 30A output,it can charge a fully discharged battery in 40 mins.</a:t>
            </a:r>
            <a:endParaRPr sz="1500">
              <a:solidFill>
                <a:schemeClr val="dk1"/>
              </a:solidFill>
              <a:latin typeface="Roboto Condensed"/>
              <a:ea typeface="Roboto Condensed"/>
              <a:cs typeface="Roboto Condensed"/>
              <a:sym typeface="Roboto Condensed"/>
            </a:endParaRPr>
          </a:p>
        </p:txBody>
      </p:sp>
      <p:pic>
        <p:nvPicPr>
          <p:cNvPr id="260" name="Google Shape;260;p33"/>
          <p:cNvPicPr preferRelativeResize="0"/>
          <p:nvPr/>
        </p:nvPicPr>
        <p:blipFill rotWithShape="1">
          <a:blip r:embed="rId4">
            <a:alphaModFix/>
          </a:blip>
          <a:srcRect b="3158" l="35331" r="6643" t="2288"/>
          <a:stretch/>
        </p:blipFill>
        <p:spPr>
          <a:xfrm>
            <a:off x="4961750" y="1069025"/>
            <a:ext cx="2009575" cy="2456125"/>
          </a:xfrm>
          <a:prstGeom prst="rect">
            <a:avLst/>
          </a:prstGeom>
          <a:noFill/>
          <a:ln>
            <a:noFill/>
          </a:ln>
        </p:spPr>
      </p:pic>
      <p:sp>
        <p:nvSpPr>
          <p:cNvPr id="261" name="Google Shape;261;p33"/>
          <p:cNvSpPr/>
          <p:nvPr/>
        </p:nvSpPr>
        <p:spPr>
          <a:xfrm>
            <a:off x="977550" y="10177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txBox="1"/>
          <p:nvPr/>
        </p:nvSpPr>
        <p:spPr>
          <a:xfrm>
            <a:off x="4320000" y="87597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[15]</a:t>
            </a:r>
            <a:endParaRPr>
              <a:latin typeface="Roboto Condensed"/>
              <a:ea typeface="Roboto Condensed"/>
              <a:cs typeface="Roboto Condensed"/>
              <a:sym typeface="Roboto Condensed"/>
            </a:endParaRPr>
          </a:p>
        </p:txBody>
      </p:sp>
      <p:sp>
        <p:nvSpPr>
          <p:cNvPr id="263" name="Google Shape;263;p33"/>
          <p:cNvSpPr txBox="1"/>
          <p:nvPr/>
        </p:nvSpPr>
        <p:spPr>
          <a:xfrm>
            <a:off x="7109075" y="31718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[17]</a:t>
            </a:r>
            <a:endParaRPr>
              <a:latin typeface="Roboto Condensed"/>
              <a:ea typeface="Roboto Condensed"/>
              <a:cs typeface="Roboto Condensed"/>
              <a:sym typeface="Roboto Condensed"/>
            </a:endParaRPr>
          </a:p>
        </p:txBody>
      </p:sp>
      <p:pic>
        <p:nvPicPr>
          <p:cNvPr id="264" name="Google Shape;264;p33"/>
          <p:cNvPicPr preferRelativeResize="0"/>
          <p:nvPr/>
        </p:nvPicPr>
        <p:blipFill>
          <a:blip r:embed="rId5">
            <a:alphaModFix/>
          </a:blip>
          <a:stretch>
            <a:fillRect/>
          </a:stretch>
        </p:blipFill>
        <p:spPr>
          <a:xfrm>
            <a:off x="5334550" y="3451425"/>
            <a:ext cx="2876550" cy="1590675"/>
          </a:xfrm>
          <a:prstGeom prst="rect">
            <a:avLst/>
          </a:prstGeom>
          <a:noFill/>
          <a:ln>
            <a:noFill/>
          </a:ln>
        </p:spPr>
      </p:pic>
      <p:pic>
        <p:nvPicPr>
          <p:cNvPr id="265" name="Google Shape;265;p33"/>
          <p:cNvPicPr preferRelativeResize="0"/>
          <p:nvPr/>
        </p:nvPicPr>
        <p:blipFill>
          <a:blip r:embed="rId6">
            <a:alphaModFix/>
          </a:blip>
          <a:stretch>
            <a:fillRect/>
          </a:stretch>
        </p:blipFill>
        <p:spPr>
          <a:xfrm>
            <a:off x="6922313" y="1122925"/>
            <a:ext cx="2143125" cy="2143125"/>
          </a:xfrm>
          <a:prstGeom prst="rect">
            <a:avLst/>
          </a:prstGeom>
          <a:noFill/>
          <a:ln>
            <a:noFill/>
          </a:ln>
        </p:spPr>
      </p:pic>
      <p:sp>
        <p:nvSpPr>
          <p:cNvPr id="266" name="Google Shape;266;p33"/>
          <p:cNvSpPr txBox="1"/>
          <p:nvPr/>
        </p:nvSpPr>
        <p:spPr>
          <a:xfrm>
            <a:off x="7814600" y="739525"/>
            <a:ext cx="6249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[16] </a:t>
            </a:r>
            <a:endParaRPr>
              <a:latin typeface="Roboto Condensed"/>
              <a:ea typeface="Roboto Condensed"/>
              <a:cs typeface="Roboto Condensed"/>
              <a:sym typeface="Roboto Condensed"/>
            </a:endParaRPr>
          </a:p>
        </p:txBody>
      </p:sp>
      <p:sp>
        <p:nvSpPr>
          <p:cNvPr id="267" name="Google Shape;267;p33"/>
          <p:cNvSpPr txBox="1"/>
          <p:nvPr/>
        </p:nvSpPr>
        <p:spPr>
          <a:xfrm>
            <a:off x="1308325" y="4558675"/>
            <a:ext cx="41415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*All the </a:t>
            </a:r>
            <a:r>
              <a:rPr lang="en">
                <a:latin typeface="Roboto Condensed"/>
                <a:ea typeface="Roboto Condensed"/>
                <a:cs typeface="Roboto Condensed"/>
                <a:sym typeface="Roboto Condensed"/>
              </a:rPr>
              <a:t>electronic</a:t>
            </a:r>
            <a:r>
              <a:rPr lang="en">
                <a:latin typeface="Roboto Condensed"/>
                <a:ea typeface="Roboto Condensed"/>
                <a:cs typeface="Roboto Condensed"/>
                <a:sym typeface="Roboto Condensed"/>
              </a:rPr>
              <a:t> calculations are done </a:t>
            </a:r>
            <a:r>
              <a:rPr lang="en">
                <a:latin typeface="Roboto Condensed"/>
                <a:ea typeface="Roboto Condensed"/>
                <a:cs typeface="Roboto Condensed"/>
                <a:sym typeface="Roboto Condensed"/>
              </a:rPr>
              <a:t>considering</a:t>
            </a:r>
            <a:r>
              <a:rPr lang="en">
                <a:latin typeface="Roboto Condensed"/>
                <a:ea typeface="Roboto Condensed"/>
                <a:cs typeface="Roboto Condensed"/>
                <a:sym typeface="Roboto Condensed"/>
              </a:rPr>
              <a:t> dissipation of energy as heat.</a:t>
            </a:r>
            <a:endParaRPr>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4"/>
          <p:cNvSpPr txBox="1"/>
          <p:nvPr>
            <p:ph idx="1" type="body"/>
          </p:nvPr>
        </p:nvSpPr>
        <p:spPr>
          <a:xfrm>
            <a:off x="439475" y="746775"/>
            <a:ext cx="4654500" cy="380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Roboto Condensed"/>
              <a:buChar char="➔"/>
            </a:pPr>
            <a:r>
              <a:rPr i="1" lang="en" sz="1600">
                <a:solidFill>
                  <a:srgbClr val="000000"/>
                </a:solidFill>
                <a:latin typeface="Roboto Condensed"/>
                <a:ea typeface="Roboto Condensed"/>
                <a:cs typeface="Roboto Condensed"/>
                <a:sym typeface="Roboto Condensed"/>
              </a:rPr>
              <a:t>F</a:t>
            </a:r>
            <a:r>
              <a:rPr i="1" lang="en" sz="1600">
                <a:solidFill>
                  <a:srgbClr val="000000"/>
                </a:solidFill>
                <a:latin typeface="Roboto Condensed"/>
                <a:ea typeface="Roboto Condensed"/>
                <a:cs typeface="Roboto Condensed"/>
                <a:sym typeface="Roboto Condensed"/>
              </a:rPr>
              <a:t>ast and power-efficient</a:t>
            </a:r>
            <a:r>
              <a:rPr lang="en" sz="1600">
                <a:solidFill>
                  <a:srgbClr val="000000"/>
                </a:solidFill>
                <a:latin typeface="Roboto Condensed"/>
                <a:ea typeface="Roboto Condensed"/>
                <a:cs typeface="Roboto Condensed"/>
                <a:sym typeface="Roboto Condensed"/>
              </a:rPr>
              <a:t>, rated at </a:t>
            </a:r>
            <a:r>
              <a:rPr b="1" lang="en" sz="1600">
                <a:solidFill>
                  <a:srgbClr val="000000"/>
                </a:solidFill>
                <a:latin typeface="Roboto Condensed"/>
                <a:ea typeface="Roboto Condensed"/>
                <a:cs typeface="Roboto Condensed"/>
                <a:sym typeface="Roboto Condensed"/>
              </a:rPr>
              <a:t>7.5W</a:t>
            </a:r>
            <a:endParaRPr b="1"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b="1" lang="en" sz="1600">
                <a:solidFill>
                  <a:srgbClr val="000000"/>
                </a:solidFill>
                <a:latin typeface="Roboto Condensed"/>
                <a:ea typeface="Roboto Condensed"/>
                <a:cs typeface="Roboto Condensed"/>
                <a:sym typeface="Roboto Condensed"/>
              </a:rPr>
              <a:t>8 GB</a:t>
            </a:r>
            <a:r>
              <a:rPr lang="en" sz="1600">
                <a:solidFill>
                  <a:srgbClr val="000000"/>
                </a:solidFill>
                <a:latin typeface="Roboto Condensed"/>
                <a:ea typeface="Roboto Condensed"/>
                <a:cs typeface="Roboto Condensed"/>
                <a:sym typeface="Roboto Condensed"/>
              </a:rPr>
              <a:t> RAM, </a:t>
            </a:r>
            <a:r>
              <a:rPr b="1" lang="en" sz="1600">
                <a:solidFill>
                  <a:srgbClr val="000000"/>
                </a:solidFill>
                <a:latin typeface="Roboto Condensed"/>
                <a:ea typeface="Roboto Condensed"/>
                <a:cs typeface="Roboto Condensed"/>
                <a:sym typeface="Roboto Condensed"/>
              </a:rPr>
              <a:t>256</a:t>
            </a:r>
            <a:r>
              <a:rPr lang="en" sz="1600">
                <a:solidFill>
                  <a:srgbClr val="000000"/>
                </a:solidFill>
                <a:latin typeface="Roboto Condensed"/>
                <a:ea typeface="Roboto Condensed"/>
                <a:cs typeface="Roboto Condensed"/>
                <a:sym typeface="Roboto Condensed"/>
              </a:rPr>
              <a:t> CUDA cores with NVIDIA Pascal™ GPU architecture.</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b="1" lang="en" sz="1600">
                <a:solidFill>
                  <a:srgbClr val="000000"/>
                </a:solidFill>
                <a:latin typeface="Roboto Condensed"/>
                <a:ea typeface="Roboto Condensed"/>
                <a:cs typeface="Roboto Condensed"/>
                <a:sym typeface="Roboto Condensed"/>
              </a:rPr>
              <a:t>Quad-Core</a:t>
            </a:r>
            <a:r>
              <a:rPr lang="en" sz="1600">
                <a:solidFill>
                  <a:srgbClr val="000000"/>
                </a:solidFill>
                <a:latin typeface="Roboto Condensed"/>
                <a:ea typeface="Roboto Condensed"/>
                <a:cs typeface="Roboto Condensed"/>
                <a:sym typeface="Roboto Condensed"/>
              </a:rPr>
              <a:t> ARM® Cortex®-A57 MPCore and </a:t>
            </a:r>
            <a:r>
              <a:rPr b="1" lang="en" sz="1600">
                <a:solidFill>
                  <a:srgbClr val="000000"/>
                </a:solidFill>
                <a:latin typeface="Roboto Condensed"/>
                <a:ea typeface="Roboto Condensed"/>
                <a:cs typeface="Roboto Condensed"/>
                <a:sym typeface="Roboto Condensed"/>
              </a:rPr>
              <a:t>32 GB</a:t>
            </a:r>
            <a:r>
              <a:rPr lang="en" sz="1600">
                <a:solidFill>
                  <a:srgbClr val="000000"/>
                </a:solidFill>
                <a:latin typeface="Roboto Condensed"/>
                <a:ea typeface="Roboto Condensed"/>
                <a:cs typeface="Roboto Condensed"/>
                <a:sym typeface="Roboto Condensed"/>
              </a:rPr>
              <a:t> Storage </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Firmware is </a:t>
            </a:r>
            <a:r>
              <a:rPr i="1" lang="en" sz="1600">
                <a:solidFill>
                  <a:srgbClr val="000000"/>
                </a:solidFill>
                <a:latin typeface="Roboto Condensed"/>
                <a:ea typeface="Roboto Condensed"/>
                <a:cs typeface="Roboto Condensed"/>
                <a:sym typeface="Roboto Condensed"/>
              </a:rPr>
              <a:t>supported by Linux.</a:t>
            </a:r>
            <a:endParaRPr i="1"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It has </a:t>
            </a:r>
            <a:r>
              <a:rPr b="1" lang="en" sz="1600">
                <a:solidFill>
                  <a:srgbClr val="000000"/>
                </a:solidFill>
                <a:latin typeface="Roboto Condensed"/>
                <a:ea typeface="Roboto Condensed"/>
                <a:cs typeface="Roboto Condensed"/>
                <a:sym typeface="Roboto Condensed"/>
              </a:rPr>
              <a:t>very versatile</a:t>
            </a:r>
            <a:r>
              <a:rPr lang="en" sz="1600">
                <a:solidFill>
                  <a:srgbClr val="000000"/>
                </a:solidFill>
                <a:latin typeface="Roboto Condensed"/>
                <a:ea typeface="Roboto Condensed"/>
                <a:cs typeface="Roboto Condensed"/>
                <a:sym typeface="Roboto Condensed"/>
              </a:rPr>
              <a:t> </a:t>
            </a:r>
            <a:r>
              <a:rPr b="1" lang="en" sz="1600">
                <a:solidFill>
                  <a:srgbClr val="000000"/>
                </a:solidFill>
                <a:latin typeface="Roboto Condensed"/>
                <a:ea typeface="Roboto Condensed"/>
                <a:cs typeface="Roboto Condensed"/>
                <a:sym typeface="Roboto Condensed"/>
              </a:rPr>
              <a:t>peripheral interface</a:t>
            </a:r>
            <a:r>
              <a:rPr lang="en" sz="1600">
                <a:solidFill>
                  <a:srgbClr val="000000"/>
                </a:solidFill>
                <a:latin typeface="Roboto Condensed"/>
                <a:ea typeface="Roboto Condensed"/>
                <a:cs typeface="Roboto Condensed"/>
                <a:sym typeface="Roboto Condensed"/>
              </a:rPr>
              <a:t> options including  8 I</a:t>
            </a:r>
            <a:r>
              <a:rPr baseline="30000" lang="en" sz="1600">
                <a:solidFill>
                  <a:srgbClr val="000000"/>
                </a:solidFill>
                <a:latin typeface="Roboto Condensed"/>
                <a:ea typeface="Roboto Condensed"/>
                <a:cs typeface="Roboto Condensed"/>
                <a:sym typeface="Roboto Condensed"/>
              </a:rPr>
              <a:t>2</a:t>
            </a:r>
            <a:r>
              <a:rPr lang="en" sz="1600">
                <a:solidFill>
                  <a:srgbClr val="000000"/>
                </a:solidFill>
                <a:latin typeface="Roboto Condensed"/>
                <a:ea typeface="Roboto Condensed"/>
                <a:cs typeface="Roboto Condensed"/>
                <a:sym typeface="Roboto Condensed"/>
              </a:rPr>
              <a:t>C | 5 x UART | 3 x SPI |2 x CAN |3 x USB 3.0, 3 x USB 2.0.</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100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 It can decode videos at over </a:t>
            </a:r>
            <a:r>
              <a:rPr b="1" lang="en" sz="1600">
                <a:solidFill>
                  <a:srgbClr val="000000"/>
                </a:solidFill>
                <a:latin typeface="Roboto Condensed"/>
                <a:ea typeface="Roboto Condensed"/>
                <a:cs typeface="Roboto Condensed"/>
                <a:sym typeface="Roboto Condensed"/>
              </a:rPr>
              <a:t>500MP/sec</a:t>
            </a:r>
            <a:r>
              <a:rPr lang="en" sz="1600">
                <a:solidFill>
                  <a:srgbClr val="000000"/>
                </a:solidFill>
                <a:latin typeface="Roboto Condensed"/>
                <a:ea typeface="Roboto Condensed"/>
                <a:cs typeface="Roboto Condensed"/>
                <a:sym typeface="Roboto Condensed"/>
              </a:rPr>
              <a:t> and encode at over </a:t>
            </a:r>
            <a:r>
              <a:rPr b="1" lang="en" sz="1600">
                <a:solidFill>
                  <a:srgbClr val="000000"/>
                </a:solidFill>
                <a:latin typeface="Roboto Condensed"/>
                <a:ea typeface="Roboto Condensed"/>
                <a:cs typeface="Roboto Condensed"/>
                <a:sym typeface="Roboto Condensed"/>
              </a:rPr>
              <a:t>1000MP/sec.</a:t>
            </a:r>
            <a:endParaRPr b="1" sz="1600">
              <a:solidFill>
                <a:srgbClr val="000000"/>
              </a:solidFill>
              <a:latin typeface="Roboto Condensed"/>
              <a:ea typeface="Roboto Condensed"/>
              <a:cs typeface="Roboto Condensed"/>
              <a:sym typeface="Roboto Condensed"/>
            </a:endParaRPr>
          </a:p>
        </p:txBody>
      </p:sp>
      <p:sp>
        <p:nvSpPr>
          <p:cNvPr id="273" name="Google Shape;273;p34"/>
          <p:cNvSpPr txBox="1"/>
          <p:nvPr>
            <p:ph type="title"/>
          </p:nvPr>
        </p:nvSpPr>
        <p:spPr>
          <a:xfrm>
            <a:off x="311700" y="122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Main Computer- </a:t>
            </a:r>
            <a:r>
              <a:rPr lang="en">
                <a:latin typeface="Oswald"/>
                <a:ea typeface="Oswald"/>
                <a:cs typeface="Oswald"/>
                <a:sym typeface="Oswald"/>
              </a:rPr>
              <a:t>nVidia Jetson TX2</a:t>
            </a:r>
            <a:endParaRPr>
              <a:latin typeface="Oswald"/>
              <a:ea typeface="Oswald"/>
              <a:cs typeface="Oswald"/>
              <a:sym typeface="Oswald"/>
            </a:endParaRPr>
          </a:p>
        </p:txBody>
      </p:sp>
      <p:pic>
        <p:nvPicPr>
          <p:cNvPr id="274" name="Google Shape;274;p34"/>
          <p:cNvPicPr preferRelativeResize="0"/>
          <p:nvPr/>
        </p:nvPicPr>
        <p:blipFill rotWithShape="1">
          <a:blip r:embed="rId4">
            <a:alphaModFix/>
          </a:blip>
          <a:srcRect b="20355" l="13134" r="13075" t="11291"/>
          <a:stretch/>
        </p:blipFill>
        <p:spPr>
          <a:xfrm>
            <a:off x="5093975" y="1393775"/>
            <a:ext cx="3572849" cy="2080025"/>
          </a:xfrm>
          <a:prstGeom prst="rect">
            <a:avLst/>
          </a:prstGeom>
          <a:noFill/>
          <a:ln>
            <a:noFill/>
          </a:ln>
        </p:spPr>
      </p:pic>
      <p:sp>
        <p:nvSpPr>
          <p:cNvPr id="275" name="Google Shape;275;p34"/>
          <p:cNvSpPr/>
          <p:nvPr/>
        </p:nvSpPr>
        <p:spPr>
          <a:xfrm>
            <a:off x="1874650" y="69547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txBox="1"/>
          <p:nvPr/>
        </p:nvSpPr>
        <p:spPr>
          <a:xfrm>
            <a:off x="8024550" y="9838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[18]</a:t>
            </a:r>
            <a:endParaRPr>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5"/>
          <p:cNvSpPr/>
          <p:nvPr/>
        </p:nvSpPr>
        <p:spPr>
          <a:xfrm>
            <a:off x="4104800" y="575675"/>
            <a:ext cx="3316800" cy="3400800"/>
          </a:xfrm>
          <a:prstGeom prst="ellipse">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5"/>
          <p:cNvSpPr/>
          <p:nvPr/>
        </p:nvSpPr>
        <p:spPr>
          <a:xfrm>
            <a:off x="6587625" y="419675"/>
            <a:ext cx="2148900" cy="2125500"/>
          </a:xfrm>
          <a:prstGeom prst="ellipse">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5"/>
          <p:cNvSpPr/>
          <p:nvPr/>
        </p:nvSpPr>
        <p:spPr>
          <a:xfrm>
            <a:off x="6026300" y="2192325"/>
            <a:ext cx="4827000" cy="4647300"/>
          </a:xfrm>
          <a:prstGeom prst="ellipse">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WiFi Trilateration</a:t>
            </a:r>
            <a:endParaRPr>
              <a:latin typeface="Oswald"/>
              <a:ea typeface="Oswald"/>
              <a:cs typeface="Oswald"/>
              <a:sym typeface="Oswald"/>
            </a:endParaRPr>
          </a:p>
        </p:txBody>
      </p:sp>
      <p:sp>
        <p:nvSpPr>
          <p:cNvPr id="285" name="Google Shape;285;p35"/>
          <p:cNvSpPr/>
          <p:nvPr/>
        </p:nvSpPr>
        <p:spPr>
          <a:xfrm>
            <a:off x="7455825" y="1372286"/>
            <a:ext cx="412500" cy="2274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a:off x="7803954" y="1186515"/>
            <a:ext cx="30300" cy="2274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a:off x="8324025" y="4330931"/>
            <a:ext cx="412500" cy="2316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p:nvPr/>
        </p:nvSpPr>
        <p:spPr>
          <a:xfrm>
            <a:off x="8672154" y="4141653"/>
            <a:ext cx="30300" cy="2316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a:off x="5488349" y="2114106"/>
            <a:ext cx="412500" cy="2274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a:off x="5836394" y="1928325"/>
            <a:ext cx="30300" cy="2274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p:nvPr/>
        </p:nvSpPr>
        <p:spPr>
          <a:xfrm>
            <a:off x="7126983" y="2261226"/>
            <a:ext cx="561000" cy="420900"/>
          </a:xfrm>
          <a:prstGeom prst="roundRect">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p:nvPr/>
        </p:nvSpPr>
        <p:spPr>
          <a:xfrm>
            <a:off x="7493616" y="2270450"/>
            <a:ext cx="655800" cy="828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p:nvPr/>
        </p:nvSpPr>
        <p:spPr>
          <a:xfrm>
            <a:off x="7333201" y="2109275"/>
            <a:ext cx="153000" cy="303600"/>
          </a:xfrm>
          <a:prstGeom prst="roundRect">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flipH="1" rot="10800000">
            <a:off x="6720675" y="2109277"/>
            <a:ext cx="1373700" cy="513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8088910" y="2192326"/>
            <a:ext cx="153000" cy="303600"/>
          </a:xfrm>
          <a:prstGeom prst="roundRect">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txBox="1"/>
          <p:nvPr/>
        </p:nvSpPr>
        <p:spPr>
          <a:xfrm>
            <a:off x="413925" y="1017725"/>
            <a:ext cx="3565500" cy="3548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The UAVs systems measure </a:t>
            </a:r>
            <a:r>
              <a:rPr b="1" lang="en" sz="1600">
                <a:latin typeface="Roboto Condensed"/>
                <a:ea typeface="Roboto Condensed"/>
                <a:cs typeface="Roboto Condensed"/>
                <a:sym typeface="Roboto Condensed"/>
              </a:rPr>
              <a:t>signal strength</a:t>
            </a:r>
            <a:r>
              <a:rPr lang="en" sz="1600">
                <a:latin typeface="Roboto Condensed"/>
                <a:ea typeface="Roboto Condensed"/>
                <a:cs typeface="Roboto Condensed"/>
                <a:sym typeface="Roboto Condensed"/>
              </a:rPr>
              <a:t> to various nearby WiFi networks with known locations.</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It does </a:t>
            </a:r>
            <a:r>
              <a:rPr b="1" lang="en" sz="1600">
                <a:latin typeface="Roboto Condensed"/>
                <a:ea typeface="Roboto Condensed"/>
                <a:cs typeface="Roboto Condensed"/>
                <a:sym typeface="Roboto Condensed"/>
              </a:rPr>
              <a:t>not need to connect</a:t>
            </a:r>
            <a:r>
              <a:rPr lang="en" sz="1600">
                <a:latin typeface="Roboto Condensed"/>
                <a:ea typeface="Roboto Condensed"/>
                <a:cs typeface="Roboto Condensed"/>
                <a:sym typeface="Roboto Condensed"/>
              </a:rPr>
              <a:t>.</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WiFi networks are better for trilateration that other means because </a:t>
            </a:r>
            <a:r>
              <a:rPr lang="en" sz="1600">
                <a:latin typeface="Roboto Condensed"/>
                <a:ea typeface="Roboto Condensed"/>
                <a:cs typeface="Roboto Condensed"/>
                <a:sym typeface="Roboto Condensed"/>
              </a:rPr>
              <a:t>their </a:t>
            </a:r>
            <a:r>
              <a:rPr b="1" lang="en" sz="1600">
                <a:latin typeface="Roboto Condensed"/>
                <a:ea typeface="Roboto Condensed"/>
                <a:cs typeface="Roboto Condensed"/>
                <a:sym typeface="Roboto Condensed"/>
              </a:rPr>
              <a:t>ubiquity</a:t>
            </a:r>
            <a:r>
              <a:rPr lang="en" sz="1600">
                <a:latin typeface="Roboto Condensed"/>
                <a:ea typeface="Roboto Condensed"/>
                <a:cs typeface="Roboto Condensed"/>
                <a:sym typeface="Roboto Condensed"/>
              </a:rPr>
              <a:t> in a city.</a:t>
            </a:r>
            <a:endParaRPr sz="1600">
              <a:latin typeface="Roboto Condensed"/>
              <a:ea typeface="Roboto Condensed"/>
              <a:cs typeface="Roboto Condensed"/>
              <a:sym typeface="Roboto Condensed"/>
            </a:endParaRPr>
          </a:p>
          <a:p>
            <a:pPr indent="-330200" lvl="0" marL="457200" rtl="0" algn="l">
              <a:spcBef>
                <a:spcPts val="1000"/>
              </a:spcBef>
              <a:spcAft>
                <a:spcPts val="1000"/>
              </a:spcAft>
              <a:buSzPts val="1600"/>
              <a:buFont typeface="Roboto Condensed"/>
              <a:buChar char="➔"/>
            </a:pPr>
            <a:r>
              <a:rPr lang="en" sz="1600">
                <a:latin typeface="Roboto Condensed"/>
                <a:ea typeface="Roboto Condensed"/>
                <a:cs typeface="Roboto Condensed"/>
                <a:sym typeface="Roboto Condensed"/>
              </a:rPr>
              <a:t>The accuracy </a:t>
            </a:r>
            <a:r>
              <a:rPr b="1" lang="en" sz="1600">
                <a:latin typeface="Roboto Condensed"/>
                <a:ea typeface="Roboto Condensed"/>
                <a:cs typeface="Roboto Condensed"/>
                <a:sym typeface="Roboto Condensed"/>
              </a:rPr>
              <a:t>increases with more </a:t>
            </a:r>
            <a:r>
              <a:rPr lang="en" sz="1600">
                <a:latin typeface="Roboto Condensed"/>
                <a:ea typeface="Roboto Condensed"/>
                <a:cs typeface="Roboto Condensed"/>
                <a:sym typeface="Roboto Condensed"/>
              </a:rPr>
              <a:t>available networks checked against at any moment.</a:t>
            </a:r>
            <a:endParaRPr sz="1600">
              <a:latin typeface="Roboto Condensed"/>
              <a:ea typeface="Roboto Condensed"/>
              <a:cs typeface="Roboto Condensed"/>
              <a:sym typeface="Roboto Condensed"/>
            </a:endParaRPr>
          </a:p>
        </p:txBody>
      </p:sp>
      <p:cxnSp>
        <p:nvCxnSpPr>
          <p:cNvPr id="297" name="Google Shape;297;p35"/>
          <p:cNvCxnSpPr>
            <a:stCxn id="289" idx="3"/>
            <a:endCxn id="293" idx="2"/>
          </p:cNvCxnSpPr>
          <p:nvPr/>
        </p:nvCxnSpPr>
        <p:spPr>
          <a:xfrm>
            <a:off x="5900849" y="2227806"/>
            <a:ext cx="1509000" cy="185100"/>
          </a:xfrm>
          <a:prstGeom prst="straightConnector1">
            <a:avLst/>
          </a:prstGeom>
          <a:noFill/>
          <a:ln cap="flat" cmpd="sng" w="9525">
            <a:solidFill>
              <a:schemeClr val="dk2"/>
            </a:solidFill>
            <a:prstDash val="dash"/>
            <a:round/>
            <a:headEnd len="med" w="med" type="none"/>
            <a:tailEnd len="med" w="med" type="none"/>
          </a:ln>
        </p:spPr>
      </p:cxnSp>
      <p:cxnSp>
        <p:nvCxnSpPr>
          <p:cNvPr id="298" name="Google Shape;298;p35"/>
          <p:cNvCxnSpPr>
            <a:stCxn id="285" idx="2"/>
            <a:endCxn id="293" idx="2"/>
          </p:cNvCxnSpPr>
          <p:nvPr/>
        </p:nvCxnSpPr>
        <p:spPr>
          <a:xfrm flipH="1">
            <a:off x="7409775" y="1599686"/>
            <a:ext cx="252300" cy="813300"/>
          </a:xfrm>
          <a:prstGeom prst="straightConnector1">
            <a:avLst/>
          </a:prstGeom>
          <a:noFill/>
          <a:ln cap="flat" cmpd="sng" w="9525">
            <a:solidFill>
              <a:schemeClr val="dk2"/>
            </a:solidFill>
            <a:prstDash val="dash"/>
            <a:round/>
            <a:headEnd len="med" w="med" type="none"/>
            <a:tailEnd len="med" w="med" type="none"/>
          </a:ln>
        </p:spPr>
      </p:cxnSp>
      <p:cxnSp>
        <p:nvCxnSpPr>
          <p:cNvPr id="299" name="Google Shape;299;p35"/>
          <p:cNvCxnSpPr>
            <a:stCxn id="287" idx="1"/>
            <a:endCxn id="293" idx="2"/>
          </p:cNvCxnSpPr>
          <p:nvPr/>
        </p:nvCxnSpPr>
        <p:spPr>
          <a:xfrm rot="10800000">
            <a:off x="7409625" y="2412731"/>
            <a:ext cx="914400" cy="2034000"/>
          </a:xfrm>
          <a:prstGeom prst="straightConnector1">
            <a:avLst/>
          </a:prstGeom>
          <a:noFill/>
          <a:ln cap="flat" cmpd="sng" w="9525">
            <a:solidFill>
              <a:schemeClr val="dk2"/>
            </a:solidFill>
            <a:prstDash val="dash"/>
            <a:round/>
            <a:headEnd len="med" w="med" type="none"/>
            <a:tailEnd len="med" w="med" type="none"/>
          </a:ln>
        </p:spPr>
      </p:cxnSp>
      <p:sp>
        <p:nvSpPr>
          <p:cNvPr id="300" name="Google Shape;300;p35"/>
          <p:cNvSpPr/>
          <p:nvPr/>
        </p:nvSpPr>
        <p:spPr>
          <a:xfrm>
            <a:off x="762225" y="9664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36"/>
          <p:cNvPicPr preferRelativeResize="0"/>
          <p:nvPr/>
        </p:nvPicPr>
        <p:blipFill>
          <a:blip r:embed="rId3">
            <a:alphaModFix/>
          </a:blip>
          <a:stretch>
            <a:fillRect/>
          </a:stretch>
        </p:blipFill>
        <p:spPr>
          <a:xfrm>
            <a:off x="4382375" y="2419200"/>
            <a:ext cx="4366074" cy="2453318"/>
          </a:xfrm>
          <a:prstGeom prst="rect">
            <a:avLst/>
          </a:prstGeom>
          <a:noFill/>
          <a:ln>
            <a:noFill/>
          </a:ln>
        </p:spPr>
      </p:pic>
      <p:sp>
        <p:nvSpPr>
          <p:cNvPr id="306" name="Google Shape;306;p36"/>
          <p:cNvSpPr txBox="1"/>
          <p:nvPr>
            <p:ph type="title"/>
          </p:nvPr>
        </p:nvSpPr>
        <p:spPr>
          <a:xfrm>
            <a:off x="311700" y="161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Videogrammetry</a:t>
            </a:r>
            <a:endParaRPr>
              <a:latin typeface="Oswald"/>
              <a:ea typeface="Oswald"/>
              <a:cs typeface="Oswald"/>
              <a:sym typeface="Oswald"/>
            </a:endParaRPr>
          </a:p>
        </p:txBody>
      </p:sp>
      <p:sp>
        <p:nvSpPr>
          <p:cNvPr id="307" name="Google Shape;307;p36"/>
          <p:cNvSpPr txBox="1"/>
          <p:nvPr>
            <p:ph idx="1" type="body"/>
          </p:nvPr>
        </p:nvSpPr>
        <p:spPr>
          <a:xfrm>
            <a:off x="500825" y="568725"/>
            <a:ext cx="754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Real-time video feed from multiple cameras is the </a:t>
            </a:r>
            <a:r>
              <a:rPr i="1" lang="en">
                <a:solidFill>
                  <a:srgbClr val="000000"/>
                </a:solidFill>
                <a:latin typeface="Roboto Condensed"/>
                <a:ea typeface="Roboto Condensed"/>
                <a:cs typeface="Roboto Condensed"/>
                <a:sym typeface="Roboto Condensed"/>
              </a:rPr>
              <a:t>input</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Used to form a </a:t>
            </a:r>
            <a:r>
              <a:rPr b="1" i="1" lang="en">
                <a:solidFill>
                  <a:srgbClr val="000000"/>
                </a:solidFill>
                <a:latin typeface="Roboto Condensed"/>
                <a:ea typeface="Roboto Condensed"/>
                <a:cs typeface="Roboto Condensed"/>
                <a:sym typeface="Roboto Condensed"/>
              </a:rPr>
              <a:t>virtual 3D map</a:t>
            </a:r>
            <a:r>
              <a:rPr i="1" lang="en">
                <a:solidFill>
                  <a:srgbClr val="000000"/>
                </a:solidFill>
                <a:latin typeface="Roboto Condensed"/>
                <a:ea typeface="Roboto Condensed"/>
                <a:cs typeface="Roboto Condensed"/>
                <a:sym typeface="Roboto Condensed"/>
              </a:rPr>
              <a:t> of the environment</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map is used to </a:t>
            </a:r>
            <a:r>
              <a:rPr b="1" lang="en">
                <a:solidFill>
                  <a:srgbClr val="000000"/>
                </a:solidFill>
                <a:latin typeface="Roboto Condensed"/>
                <a:ea typeface="Roboto Condensed"/>
                <a:cs typeface="Roboto Condensed"/>
                <a:sym typeface="Roboto Condensed"/>
              </a:rPr>
              <a:t>navigate</a:t>
            </a:r>
            <a:r>
              <a:rPr lang="en">
                <a:solidFill>
                  <a:srgbClr val="000000"/>
                </a:solidFill>
                <a:latin typeface="Roboto Condensed"/>
                <a:ea typeface="Roboto Condensed"/>
                <a:cs typeface="Roboto Condensed"/>
                <a:sym typeface="Roboto Condensed"/>
              </a:rPr>
              <a:t> and for close range</a:t>
            </a:r>
            <a:r>
              <a:rPr b="1" lang="en">
                <a:solidFill>
                  <a:srgbClr val="000000"/>
                </a:solidFill>
                <a:latin typeface="Roboto Condensed"/>
                <a:ea typeface="Roboto Condensed"/>
                <a:cs typeface="Roboto Condensed"/>
                <a:sym typeface="Roboto Condensed"/>
              </a:rPr>
              <a:t> obstacle detection</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Combines the sensor data and </a:t>
            </a:r>
            <a:r>
              <a:rPr b="1" lang="en">
                <a:solidFill>
                  <a:srgbClr val="000000"/>
                </a:solidFill>
                <a:latin typeface="Roboto Condensed"/>
                <a:ea typeface="Roboto Condensed"/>
                <a:cs typeface="Roboto Condensed"/>
                <a:sym typeface="Roboto Condensed"/>
              </a:rPr>
              <a:t>motion tracking</a:t>
            </a:r>
            <a:r>
              <a:rPr lang="en">
                <a:solidFill>
                  <a:srgbClr val="000000"/>
                </a:solidFill>
                <a:latin typeface="Roboto Condensed"/>
                <a:ea typeface="Roboto Condensed"/>
                <a:cs typeface="Roboto Condensed"/>
                <a:sym typeface="Roboto Condensed"/>
              </a:rPr>
              <a:t> </a:t>
            </a:r>
            <a:endParaRPr>
              <a:solidFill>
                <a:srgbClr val="000000"/>
              </a:solidFill>
              <a:latin typeface="Roboto Condensed"/>
              <a:ea typeface="Roboto Condensed"/>
              <a:cs typeface="Roboto Condensed"/>
              <a:sym typeface="Roboto Condensed"/>
            </a:endParaRPr>
          </a:p>
          <a:p>
            <a:pPr indent="0" lvl="0" marL="457200" rtl="0" algn="l">
              <a:spcBef>
                <a:spcPts val="1000"/>
              </a:spcBef>
              <a:spcAft>
                <a:spcPts val="0"/>
              </a:spcAft>
              <a:buNone/>
            </a:pPr>
            <a:r>
              <a:rPr lang="en">
                <a:solidFill>
                  <a:srgbClr val="000000"/>
                </a:solidFill>
                <a:latin typeface="Roboto Condensed"/>
                <a:ea typeface="Roboto Condensed"/>
                <a:cs typeface="Roboto Condensed"/>
                <a:sym typeface="Roboto Condensed"/>
              </a:rPr>
              <a:t>using neural networks for interpolation.</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Proved to work very effectively in Skydio </a:t>
            </a:r>
            <a:endParaRPr>
              <a:solidFill>
                <a:srgbClr val="000000"/>
              </a:solidFill>
              <a:latin typeface="Roboto Condensed"/>
              <a:ea typeface="Roboto Condensed"/>
              <a:cs typeface="Roboto Condensed"/>
              <a:sym typeface="Roboto Condensed"/>
            </a:endParaRPr>
          </a:p>
          <a:p>
            <a:pPr indent="0" lvl="0" marL="457200" rtl="0" algn="l">
              <a:spcBef>
                <a:spcPts val="1000"/>
              </a:spcBef>
              <a:spcAft>
                <a:spcPts val="1000"/>
              </a:spcAft>
              <a:buNone/>
            </a:pPr>
            <a:r>
              <a:rPr lang="en">
                <a:solidFill>
                  <a:srgbClr val="000000"/>
                </a:solidFill>
                <a:latin typeface="Roboto Condensed"/>
                <a:ea typeface="Roboto Condensed"/>
                <a:cs typeface="Roboto Condensed"/>
                <a:sym typeface="Roboto Condensed"/>
              </a:rPr>
              <a:t>drones.</a:t>
            </a:r>
            <a:endParaRPr>
              <a:solidFill>
                <a:srgbClr val="000000"/>
              </a:solidFill>
              <a:latin typeface="Roboto Condensed"/>
              <a:ea typeface="Roboto Condensed"/>
              <a:cs typeface="Roboto Condensed"/>
              <a:sym typeface="Roboto Condensed"/>
            </a:endParaRPr>
          </a:p>
        </p:txBody>
      </p:sp>
      <p:sp>
        <p:nvSpPr>
          <p:cNvPr id="308" name="Google Shape;308;p36"/>
          <p:cNvSpPr/>
          <p:nvPr/>
        </p:nvSpPr>
        <p:spPr>
          <a:xfrm>
            <a:off x="1010878" y="73427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6"/>
          <p:cNvSpPr txBox="1"/>
          <p:nvPr/>
        </p:nvSpPr>
        <p:spPr>
          <a:xfrm>
            <a:off x="8144175" y="10177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[19]</a:t>
            </a:r>
            <a:endParaRPr>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7"/>
          <p:cNvSpPr txBox="1"/>
          <p:nvPr>
            <p:ph type="title"/>
          </p:nvPr>
        </p:nvSpPr>
        <p:spPr>
          <a:xfrm>
            <a:off x="311700" y="1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Cameras</a:t>
            </a:r>
            <a:endParaRPr>
              <a:latin typeface="Oswald"/>
              <a:ea typeface="Oswald"/>
              <a:cs typeface="Oswald"/>
              <a:sym typeface="Oswald"/>
            </a:endParaRPr>
          </a:p>
        </p:txBody>
      </p:sp>
      <p:sp>
        <p:nvSpPr>
          <p:cNvPr id="315" name="Google Shape;315;p37"/>
          <p:cNvSpPr txBox="1"/>
          <p:nvPr>
            <p:ph idx="1" type="body"/>
          </p:nvPr>
        </p:nvSpPr>
        <p:spPr>
          <a:xfrm>
            <a:off x="431300" y="959525"/>
            <a:ext cx="4353300" cy="3921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The cameras cover all view around the UAV, which is important for the functioning of </a:t>
            </a:r>
            <a:r>
              <a:rPr b="1" i="1" lang="en" sz="1600">
                <a:solidFill>
                  <a:srgbClr val="000000"/>
                </a:solidFill>
                <a:latin typeface="Roboto Condensed"/>
                <a:ea typeface="Roboto Condensed"/>
                <a:cs typeface="Roboto Condensed"/>
                <a:sym typeface="Roboto Condensed"/>
              </a:rPr>
              <a:t>videogrammetry</a:t>
            </a:r>
            <a:r>
              <a:rPr lang="en" sz="1600">
                <a:solidFill>
                  <a:srgbClr val="000000"/>
                </a:solidFill>
                <a:latin typeface="Roboto Condensed"/>
                <a:ea typeface="Roboto Condensed"/>
                <a:cs typeface="Roboto Condensed"/>
                <a:sym typeface="Roboto Condensed"/>
              </a:rPr>
              <a:t> and for </a:t>
            </a:r>
            <a:r>
              <a:rPr i="1" lang="en" sz="1600">
                <a:solidFill>
                  <a:srgbClr val="000000"/>
                </a:solidFill>
                <a:latin typeface="Roboto Condensed"/>
                <a:ea typeface="Roboto Condensed"/>
                <a:cs typeface="Roboto Condensed"/>
                <a:sym typeface="Roboto Condensed"/>
              </a:rPr>
              <a:t>manual control by pilot</a:t>
            </a:r>
            <a:r>
              <a:rPr lang="en" sz="1600">
                <a:solidFill>
                  <a:srgbClr val="000000"/>
                </a:solidFill>
                <a:latin typeface="Roboto Condensed"/>
                <a:ea typeface="Roboto Condensed"/>
                <a:cs typeface="Roboto Condensed"/>
                <a:sym typeface="Roboto Condensed"/>
              </a:rPr>
              <a:t>.</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The front view is the most important at high speeds, so there is a </a:t>
            </a:r>
            <a:r>
              <a:rPr b="1" lang="en" sz="1600">
                <a:solidFill>
                  <a:srgbClr val="000000"/>
                </a:solidFill>
                <a:latin typeface="Roboto Condensed"/>
                <a:ea typeface="Roboto Condensed"/>
                <a:cs typeface="Roboto Condensed"/>
                <a:sym typeface="Roboto Condensed"/>
              </a:rPr>
              <a:t>high resolution front camera</a:t>
            </a:r>
            <a:r>
              <a:rPr lang="en" sz="1600">
                <a:solidFill>
                  <a:srgbClr val="000000"/>
                </a:solidFill>
                <a:latin typeface="Roboto Condensed"/>
                <a:ea typeface="Roboto Condensed"/>
                <a:cs typeface="Roboto Condensed"/>
                <a:sym typeface="Roboto Condensed"/>
              </a:rPr>
              <a:t>: the Mi 4k Action Camera. It has a very low power consumption.</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100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Other views are covered by 7 smaller highly </a:t>
            </a:r>
            <a:r>
              <a:rPr lang="en" sz="1600">
                <a:solidFill>
                  <a:srgbClr val="000000"/>
                </a:solidFill>
                <a:latin typeface="Roboto Condensed"/>
                <a:ea typeface="Roboto Condensed"/>
                <a:cs typeface="Roboto Condensed"/>
                <a:sym typeface="Roboto Condensed"/>
              </a:rPr>
              <a:t>efficient </a:t>
            </a:r>
            <a:r>
              <a:rPr b="1" lang="en" sz="1600">
                <a:solidFill>
                  <a:srgbClr val="000000"/>
                </a:solidFill>
                <a:latin typeface="Roboto Condensed"/>
                <a:ea typeface="Roboto Condensed"/>
                <a:cs typeface="Roboto Condensed"/>
                <a:sym typeface="Roboto Condensed"/>
              </a:rPr>
              <a:t>wide-field-of-view</a:t>
            </a:r>
            <a:r>
              <a:rPr lang="en" sz="1600">
                <a:solidFill>
                  <a:srgbClr val="000000"/>
                </a:solidFill>
                <a:latin typeface="Roboto Condensed"/>
                <a:ea typeface="Roboto Condensed"/>
                <a:cs typeface="Roboto Condensed"/>
                <a:sym typeface="Roboto Condensed"/>
              </a:rPr>
              <a:t> IMX 258 based cameras HD cameras.The footage from these cameras can also be demanded by the pilot.</a:t>
            </a:r>
            <a:endParaRPr sz="1600">
              <a:solidFill>
                <a:srgbClr val="000000"/>
              </a:solidFill>
              <a:latin typeface="Roboto Condensed"/>
              <a:ea typeface="Roboto Condensed"/>
              <a:cs typeface="Roboto Condensed"/>
              <a:sym typeface="Roboto Condensed"/>
            </a:endParaRPr>
          </a:p>
        </p:txBody>
      </p:sp>
      <p:pic>
        <p:nvPicPr>
          <p:cNvPr id="316" name="Google Shape;316;p37"/>
          <p:cNvPicPr preferRelativeResize="0"/>
          <p:nvPr/>
        </p:nvPicPr>
        <p:blipFill rotWithShape="1">
          <a:blip r:embed="rId3">
            <a:alphaModFix/>
          </a:blip>
          <a:srcRect b="4944" l="18858" r="53305" t="5960"/>
          <a:stretch/>
        </p:blipFill>
        <p:spPr>
          <a:xfrm>
            <a:off x="6338725" y="2883825"/>
            <a:ext cx="1148300" cy="1997600"/>
          </a:xfrm>
          <a:prstGeom prst="rect">
            <a:avLst/>
          </a:prstGeom>
          <a:noFill/>
          <a:ln>
            <a:noFill/>
          </a:ln>
        </p:spPr>
      </p:pic>
      <p:sp>
        <p:nvSpPr>
          <p:cNvPr id="317" name="Google Shape;317;p37"/>
          <p:cNvSpPr/>
          <p:nvPr/>
        </p:nvSpPr>
        <p:spPr>
          <a:xfrm>
            <a:off x="431300" y="758725"/>
            <a:ext cx="8718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7"/>
          <p:cNvSpPr txBox="1"/>
          <p:nvPr/>
        </p:nvSpPr>
        <p:spPr>
          <a:xfrm>
            <a:off x="8144175" y="10177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[21]</a:t>
            </a:r>
            <a:endParaRPr>
              <a:latin typeface="Roboto Condensed"/>
              <a:ea typeface="Roboto Condensed"/>
              <a:cs typeface="Roboto Condensed"/>
              <a:sym typeface="Roboto Condensed"/>
            </a:endParaRPr>
          </a:p>
        </p:txBody>
      </p:sp>
      <p:sp>
        <p:nvSpPr>
          <p:cNvPr id="319" name="Google Shape;319;p37"/>
          <p:cNvSpPr txBox="1"/>
          <p:nvPr/>
        </p:nvSpPr>
        <p:spPr>
          <a:xfrm>
            <a:off x="7640175" y="275307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[22]</a:t>
            </a:r>
            <a:endParaRPr>
              <a:latin typeface="Roboto Condensed"/>
              <a:ea typeface="Roboto Condensed"/>
              <a:cs typeface="Roboto Condensed"/>
              <a:sym typeface="Roboto Condensed"/>
            </a:endParaRPr>
          </a:p>
        </p:txBody>
      </p:sp>
      <p:pic>
        <p:nvPicPr>
          <p:cNvPr id="320" name="Google Shape;320;p37"/>
          <p:cNvPicPr preferRelativeResize="0"/>
          <p:nvPr/>
        </p:nvPicPr>
        <p:blipFill>
          <a:blip r:embed="rId4">
            <a:alphaModFix/>
          </a:blip>
          <a:stretch>
            <a:fillRect/>
          </a:stretch>
        </p:blipFill>
        <p:spPr>
          <a:xfrm>
            <a:off x="5255371" y="857600"/>
            <a:ext cx="2941604" cy="1833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Radars</a:t>
            </a:r>
            <a:endParaRPr>
              <a:latin typeface="Oswald"/>
              <a:ea typeface="Oswald"/>
              <a:cs typeface="Oswald"/>
              <a:sym typeface="Oswald"/>
            </a:endParaRPr>
          </a:p>
        </p:txBody>
      </p:sp>
      <p:sp>
        <p:nvSpPr>
          <p:cNvPr id="326" name="Google Shape;326;p38"/>
          <p:cNvSpPr txBox="1"/>
          <p:nvPr>
            <p:ph idx="1" type="body"/>
          </p:nvPr>
        </p:nvSpPr>
        <p:spPr>
          <a:xfrm>
            <a:off x="601500" y="1209950"/>
            <a:ext cx="4391400" cy="301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Range of </a:t>
            </a:r>
            <a:r>
              <a:rPr b="1" lang="en">
                <a:solidFill>
                  <a:srgbClr val="000000"/>
                </a:solidFill>
                <a:latin typeface="Roboto Condensed"/>
                <a:ea typeface="Roboto Condensed"/>
                <a:cs typeface="Roboto Condensed"/>
                <a:sym typeface="Roboto Condensed"/>
              </a:rPr>
              <a:t>160</a:t>
            </a:r>
            <a:r>
              <a:rPr b="1" lang="en">
                <a:solidFill>
                  <a:srgbClr val="000000"/>
                </a:solidFill>
                <a:latin typeface="Roboto Condensed"/>
                <a:ea typeface="Roboto Condensed"/>
                <a:cs typeface="Roboto Condensed"/>
                <a:sym typeface="Roboto Condensed"/>
              </a:rPr>
              <a:t> m</a:t>
            </a:r>
            <a:r>
              <a:rPr lang="en">
                <a:solidFill>
                  <a:srgbClr val="000000"/>
                </a:solidFill>
                <a:latin typeface="Roboto Condensed"/>
                <a:ea typeface="Roboto Condensed"/>
                <a:cs typeface="Roboto Condensed"/>
                <a:sym typeface="Roboto Condensed"/>
              </a:rPr>
              <a:t>. Allows </a:t>
            </a:r>
            <a:r>
              <a:rPr b="1" lang="en">
                <a:solidFill>
                  <a:srgbClr val="000000"/>
                </a:solidFill>
                <a:latin typeface="Roboto Condensed"/>
                <a:ea typeface="Roboto Condensed"/>
                <a:cs typeface="Roboto Condensed"/>
                <a:sym typeface="Roboto Condensed"/>
              </a:rPr>
              <a:t>7 seconds</a:t>
            </a:r>
            <a:r>
              <a:rPr lang="en">
                <a:solidFill>
                  <a:srgbClr val="000000"/>
                </a:solidFill>
                <a:latin typeface="Roboto Condensed"/>
                <a:ea typeface="Roboto Condensed"/>
                <a:cs typeface="Roboto Condensed"/>
                <a:sym typeface="Roboto Condensed"/>
              </a:rPr>
              <a:t> for reaction to stationary objects and </a:t>
            </a:r>
            <a:r>
              <a:rPr b="1" lang="en">
                <a:solidFill>
                  <a:srgbClr val="000000"/>
                </a:solidFill>
                <a:latin typeface="Roboto Condensed"/>
                <a:ea typeface="Roboto Condensed"/>
                <a:cs typeface="Roboto Condensed"/>
                <a:sym typeface="Roboto Condensed"/>
              </a:rPr>
              <a:t>5 seconds</a:t>
            </a:r>
            <a:r>
              <a:rPr lang="en">
                <a:solidFill>
                  <a:srgbClr val="000000"/>
                </a:solidFill>
                <a:latin typeface="Roboto Condensed"/>
                <a:ea typeface="Roboto Condensed"/>
                <a:cs typeface="Roboto Condensed"/>
                <a:sym typeface="Roboto Condensed"/>
              </a:rPr>
              <a:t> for a bird flying head-on, considering the UAV is operating at the maximum speed.</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Doppler shift analysis allows </a:t>
            </a:r>
            <a:r>
              <a:rPr i="1" lang="en">
                <a:solidFill>
                  <a:srgbClr val="000000"/>
                </a:solidFill>
                <a:latin typeface="Roboto Condensed"/>
                <a:ea typeface="Roboto Condensed"/>
                <a:cs typeface="Roboto Condensed"/>
                <a:sym typeface="Roboto Condensed"/>
              </a:rPr>
              <a:t>determination of the speed </a:t>
            </a:r>
            <a:r>
              <a:rPr b="1" i="1" lang="en">
                <a:solidFill>
                  <a:srgbClr val="000000"/>
                </a:solidFill>
                <a:latin typeface="Roboto Condensed"/>
                <a:ea typeface="Roboto Condensed"/>
                <a:cs typeface="Roboto Condensed"/>
                <a:sym typeface="Roboto Condensed"/>
              </a:rPr>
              <a:t>very accurately</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b="1" lang="en">
                <a:solidFill>
                  <a:srgbClr val="000000"/>
                </a:solidFill>
                <a:latin typeface="Roboto Condensed"/>
                <a:ea typeface="Roboto Condensed"/>
                <a:cs typeface="Roboto Condensed"/>
                <a:sym typeface="Roboto Condensed"/>
              </a:rPr>
              <a:t>Five </a:t>
            </a:r>
            <a:r>
              <a:rPr lang="en">
                <a:solidFill>
                  <a:srgbClr val="000000"/>
                </a:solidFill>
                <a:latin typeface="Roboto Condensed"/>
                <a:ea typeface="Roboto Condensed"/>
                <a:cs typeface="Roboto Condensed"/>
                <a:sym typeface="Roboto Condensed"/>
              </a:rPr>
              <a:t>radars mounted at various locations on the </a:t>
            </a:r>
            <a:r>
              <a:rPr lang="en">
                <a:solidFill>
                  <a:srgbClr val="000000"/>
                </a:solidFill>
                <a:latin typeface="Roboto Condensed"/>
                <a:ea typeface="Roboto Condensed"/>
                <a:cs typeface="Roboto Condensed"/>
                <a:sym typeface="Roboto Condensed"/>
              </a:rPr>
              <a:t>UAV along</a:t>
            </a:r>
            <a:r>
              <a:rPr lang="en">
                <a:solidFill>
                  <a:srgbClr val="000000"/>
                </a:solidFill>
                <a:latin typeface="Roboto Condensed"/>
                <a:ea typeface="Roboto Condensed"/>
                <a:cs typeface="Roboto Condensed"/>
                <a:sym typeface="Roboto Condensed"/>
              </a:rPr>
              <a:t> with servos to </a:t>
            </a:r>
            <a:r>
              <a:rPr lang="en">
                <a:solidFill>
                  <a:srgbClr val="000000"/>
                </a:solidFill>
                <a:latin typeface="Roboto Condensed"/>
                <a:ea typeface="Roboto Condensed"/>
                <a:cs typeface="Roboto Condensed"/>
                <a:sym typeface="Roboto Condensed"/>
              </a:rPr>
              <a:t>increase</a:t>
            </a:r>
            <a:r>
              <a:rPr lang="en">
                <a:solidFill>
                  <a:srgbClr val="000000"/>
                </a:solidFill>
                <a:latin typeface="Roboto Condensed"/>
                <a:ea typeface="Roboto Condensed"/>
                <a:cs typeface="Roboto Condensed"/>
                <a:sym typeface="Roboto Condensed"/>
              </a:rPr>
              <a:t> the angular </a:t>
            </a:r>
            <a:r>
              <a:rPr lang="en">
                <a:solidFill>
                  <a:srgbClr val="000000"/>
                </a:solidFill>
                <a:latin typeface="Roboto Condensed"/>
                <a:ea typeface="Roboto Condensed"/>
                <a:cs typeface="Roboto Condensed"/>
                <a:sym typeface="Roboto Condensed"/>
              </a:rPr>
              <a:t>range</a:t>
            </a:r>
            <a:r>
              <a:rPr lang="en">
                <a:solidFill>
                  <a:srgbClr val="000000"/>
                </a:solidFill>
                <a:latin typeface="Roboto Condensed"/>
                <a:ea typeface="Roboto Condensed"/>
                <a:cs typeface="Roboto Condensed"/>
                <a:sym typeface="Roboto Condensed"/>
              </a:rPr>
              <a:t> of the UAV. </a:t>
            </a:r>
            <a:endParaRPr>
              <a:solidFill>
                <a:srgbClr val="000000"/>
              </a:solidFill>
              <a:latin typeface="Roboto Condensed"/>
              <a:ea typeface="Roboto Condensed"/>
              <a:cs typeface="Roboto Condensed"/>
              <a:sym typeface="Roboto Condensed"/>
            </a:endParaRPr>
          </a:p>
        </p:txBody>
      </p:sp>
      <p:sp>
        <p:nvSpPr>
          <p:cNvPr id="327" name="Google Shape;327;p38"/>
          <p:cNvSpPr/>
          <p:nvPr/>
        </p:nvSpPr>
        <p:spPr>
          <a:xfrm>
            <a:off x="416400" y="1017725"/>
            <a:ext cx="8469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8"/>
          <p:cNvSpPr txBox="1"/>
          <p:nvPr/>
        </p:nvSpPr>
        <p:spPr>
          <a:xfrm>
            <a:off x="8421000" y="130047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[23]</a:t>
            </a:r>
            <a:endParaRPr>
              <a:latin typeface="Roboto Condensed"/>
              <a:ea typeface="Roboto Condensed"/>
              <a:cs typeface="Roboto Condensed"/>
              <a:sym typeface="Roboto Condensed"/>
            </a:endParaRPr>
          </a:p>
        </p:txBody>
      </p:sp>
      <p:pic>
        <p:nvPicPr>
          <p:cNvPr id="329" name="Google Shape;329;p38"/>
          <p:cNvPicPr preferRelativeResize="0"/>
          <p:nvPr/>
        </p:nvPicPr>
        <p:blipFill>
          <a:blip r:embed="rId4">
            <a:alphaModFix/>
          </a:blip>
          <a:stretch>
            <a:fillRect/>
          </a:stretch>
        </p:blipFill>
        <p:spPr>
          <a:xfrm>
            <a:off x="5597825" y="1721450"/>
            <a:ext cx="2143125" cy="2143125"/>
          </a:xfrm>
          <a:prstGeom prst="rect">
            <a:avLst/>
          </a:prstGeom>
          <a:noFill/>
          <a:ln>
            <a:noFill/>
          </a:ln>
        </p:spPr>
      </p:pic>
      <p:sp>
        <p:nvSpPr>
          <p:cNvPr id="330" name="Google Shape;330;p38"/>
          <p:cNvSpPr txBox="1"/>
          <p:nvPr/>
        </p:nvSpPr>
        <p:spPr>
          <a:xfrm>
            <a:off x="6150700" y="1555850"/>
            <a:ext cx="1677600" cy="1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1.04 cm</a:t>
            </a:r>
            <a:endParaRPr>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Roboto Condensed"/>
              <a:ea typeface="Roboto Condensed"/>
              <a:cs typeface="Roboto Condensed"/>
              <a:sym typeface="Roboto Condensed"/>
            </a:endParaRPr>
          </a:p>
        </p:txBody>
      </p:sp>
      <p:sp>
        <p:nvSpPr>
          <p:cNvPr id="331" name="Google Shape;331;p38"/>
          <p:cNvSpPr txBox="1"/>
          <p:nvPr/>
        </p:nvSpPr>
        <p:spPr>
          <a:xfrm>
            <a:off x="7577025" y="2710200"/>
            <a:ext cx="1677600" cy="1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1.04cm</a:t>
            </a:r>
            <a:endParaRPr>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39"/>
          <p:cNvSpPr txBox="1"/>
          <p:nvPr>
            <p:ph type="title"/>
          </p:nvPr>
        </p:nvSpPr>
        <p:spPr>
          <a:xfrm>
            <a:off x="311700" y="147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Integrated Navigation components</a:t>
            </a:r>
            <a:endParaRPr>
              <a:highlight>
                <a:srgbClr val="FFFF00"/>
              </a:highlight>
              <a:latin typeface="Oswald"/>
              <a:ea typeface="Oswald"/>
              <a:cs typeface="Oswald"/>
              <a:sym typeface="Oswald"/>
            </a:endParaRPr>
          </a:p>
        </p:txBody>
      </p:sp>
      <p:sp>
        <p:nvSpPr>
          <p:cNvPr id="337" name="Google Shape;337;p39"/>
          <p:cNvSpPr txBox="1"/>
          <p:nvPr>
            <p:ph idx="1" type="body"/>
          </p:nvPr>
        </p:nvSpPr>
        <p:spPr>
          <a:xfrm>
            <a:off x="772500" y="1008475"/>
            <a:ext cx="5290800" cy="3324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GPS, </a:t>
            </a:r>
            <a:r>
              <a:rPr lang="en" sz="1400">
                <a:solidFill>
                  <a:srgbClr val="000000"/>
                </a:solidFill>
                <a:latin typeface="Roboto Condensed"/>
                <a:ea typeface="Roboto Condensed"/>
                <a:cs typeface="Roboto Condensed"/>
                <a:sym typeface="Roboto Condensed"/>
              </a:rPr>
              <a:t>inertial</a:t>
            </a:r>
            <a:r>
              <a:rPr lang="en" sz="1400">
                <a:solidFill>
                  <a:srgbClr val="000000"/>
                </a:solidFill>
                <a:latin typeface="Roboto Condensed"/>
                <a:ea typeface="Roboto Condensed"/>
                <a:cs typeface="Roboto Condensed"/>
                <a:sym typeface="Roboto Condensed"/>
              </a:rPr>
              <a:t> measurement and barometric sensors have negligible weight and power consumption, yet it can lend </a:t>
            </a:r>
            <a:r>
              <a:rPr i="1" lang="en" sz="1400">
                <a:solidFill>
                  <a:srgbClr val="000000"/>
                </a:solidFill>
                <a:latin typeface="Roboto Condensed"/>
                <a:ea typeface="Roboto Condensed"/>
                <a:cs typeface="Roboto Condensed"/>
                <a:sym typeface="Roboto Condensed"/>
              </a:rPr>
              <a:t>high accuracy</a:t>
            </a:r>
            <a:r>
              <a:rPr lang="en" sz="1400">
                <a:solidFill>
                  <a:srgbClr val="000000"/>
                </a:solidFill>
                <a:latin typeface="Roboto Condensed"/>
                <a:ea typeface="Roboto Condensed"/>
                <a:cs typeface="Roboto Condensed"/>
                <a:sym typeface="Roboto Condensed"/>
              </a:rPr>
              <a:t> </a:t>
            </a:r>
            <a:r>
              <a:rPr lang="en" sz="1400">
                <a:solidFill>
                  <a:srgbClr val="000000"/>
                </a:solidFill>
                <a:latin typeface="Roboto Condensed"/>
                <a:ea typeface="Roboto Condensed"/>
                <a:cs typeface="Roboto Condensed"/>
                <a:sym typeface="Roboto Condensed"/>
              </a:rPr>
              <a:t>to</a:t>
            </a:r>
            <a:r>
              <a:rPr lang="en" sz="1400">
                <a:solidFill>
                  <a:srgbClr val="000000"/>
                </a:solidFill>
                <a:latin typeface="Roboto Condensed"/>
                <a:ea typeface="Roboto Condensed"/>
                <a:cs typeface="Roboto Condensed"/>
                <a:sym typeface="Roboto Condensed"/>
              </a:rPr>
              <a:t> the system. The </a:t>
            </a:r>
            <a:r>
              <a:rPr b="1" lang="en" sz="1400">
                <a:solidFill>
                  <a:srgbClr val="000000"/>
                </a:solidFill>
                <a:latin typeface="Roboto Condensed"/>
                <a:ea typeface="Roboto Condensed"/>
                <a:cs typeface="Roboto Condensed"/>
                <a:sym typeface="Roboto Condensed"/>
              </a:rPr>
              <a:t>I</a:t>
            </a:r>
            <a:r>
              <a:rPr b="1" baseline="30000" lang="en" sz="1400">
                <a:solidFill>
                  <a:srgbClr val="000000"/>
                </a:solidFill>
                <a:latin typeface="Roboto Condensed"/>
                <a:ea typeface="Roboto Condensed"/>
                <a:cs typeface="Roboto Condensed"/>
                <a:sym typeface="Roboto Condensed"/>
              </a:rPr>
              <a:t>2</a:t>
            </a:r>
            <a:r>
              <a:rPr b="1" lang="en" sz="1400">
                <a:solidFill>
                  <a:srgbClr val="000000"/>
                </a:solidFill>
                <a:latin typeface="Roboto Condensed"/>
                <a:ea typeface="Roboto Condensed"/>
                <a:cs typeface="Roboto Condensed"/>
                <a:sym typeface="Roboto Condensed"/>
              </a:rPr>
              <a:t>C</a:t>
            </a:r>
            <a:r>
              <a:rPr lang="en" sz="1400">
                <a:solidFill>
                  <a:srgbClr val="000000"/>
                </a:solidFill>
                <a:latin typeface="Roboto Condensed"/>
                <a:ea typeface="Roboto Condensed"/>
                <a:cs typeface="Roboto Condensed"/>
                <a:sym typeface="Roboto Condensed"/>
              </a:rPr>
              <a:t> interface will be used for data transfer.</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The GPS chip can also access </a:t>
            </a:r>
            <a:r>
              <a:rPr i="1" lang="en" sz="1400">
                <a:solidFill>
                  <a:srgbClr val="000000"/>
                </a:solidFill>
                <a:latin typeface="Roboto Condensed"/>
                <a:ea typeface="Roboto Condensed"/>
                <a:cs typeface="Roboto Condensed"/>
                <a:sym typeface="Roboto Condensed"/>
              </a:rPr>
              <a:t>GLONASS</a:t>
            </a:r>
            <a:r>
              <a:rPr lang="en" sz="1400">
                <a:solidFill>
                  <a:srgbClr val="000000"/>
                </a:solidFill>
                <a:latin typeface="Roboto Condensed"/>
                <a:ea typeface="Roboto Condensed"/>
                <a:cs typeface="Roboto Condensed"/>
                <a:sym typeface="Roboto Condensed"/>
              </a:rPr>
              <a:t>, </a:t>
            </a:r>
            <a:r>
              <a:rPr i="1" lang="en" sz="1400">
                <a:solidFill>
                  <a:srgbClr val="000000"/>
                </a:solidFill>
                <a:latin typeface="Roboto Condensed"/>
                <a:ea typeface="Roboto Condensed"/>
                <a:cs typeface="Roboto Condensed"/>
                <a:sym typeface="Roboto Condensed"/>
              </a:rPr>
              <a:t>Beidou</a:t>
            </a:r>
            <a:r>
              <a:rPr lang="en" sz="1400">
                <a:solidFill>
                  <a:srgbClr val="000000"/>
                </a:solidFill>
                <a:latin typeface="Roboto Condensed"/>
                <a:ea typeface="Roboto Condensed"/>
                <a:cs typeface="Roboto Condensed"/>
                <a:sym typeface="Roboto Condensed"/>
              </a:rPr>
              <a:t>, </a:t>
            </a:r>
            <a:r>
              <a:rPr lang="en" sz="1400">
                <a:solidFill>
                  <a:srgbClr val="000000"/>
                </a:solidFill>
                <a:latin typeface="Roboto Condensed"/>
                <a:ea typeface="Roboto Condensed"/>
                <a:cs typeface="Roboto Condensed"/>
                <a:sym typeface="Roboto Condensed"/>
              </a:rPr>
              <a:t>Galileo</a:t>
            </a:r>
            <a:r>
              <a:rPr lang="en" sz="1400">
                <a:solidFill>
                  <a:srgbClr val="000000"/>
                </a:solidFill>
                <a:latin typeface="Roboto Condensed"/>
                <a:ea typeface="Roboto Condensed"/>
                <a:cs typeface="Roboto Condensed"/>
                <a:sym typeface="Roboto Condensed"/>
              </a:rPr>
              <a:t>, etc which makes is much more </a:t>
            </a:r>
            <a:r>
              <a:rPr b="1" lang="en" sz="1400">
                <a:solidFill>
                  <a:srgbClr val="000000"/>
                </a:solidFill>
                <a:latin typeface="Roboto Condensed"/>
                <a:ea typeface="Roboto Condensed"/>
                <a:cs typeface="Roboto Condensed"/>
                <a:sym typeface="Roboto Condensed"/>
              </a:rPr>
              <a:t>versatile and accurate</a:t>
            </a:r>
            <a:r>
              <a:rPr lang="en" sz="1400">
                <a:solidFill>
                  <a:srgbClr val="000000"/>
                </a:solidFill>
                <a:latin typeface="Roboto Condensed"/>
                <a:ea typeface="Roboto Condensed"/>
                <a:cs typeface="Roboto Condensed"/>
                <a:sym typeface="Roboto Condensed"/>
              </a:rPr>
              <a:t>.</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The GPS sensor, NEO-M8N u-blox can connect to 3 such </a:t>
            </a:r>
            <a:r>
              <a:rPr lang="en" sz="1400">
                <a:solidFill>
                  <a:srgbClr val="000000"/>
                </a:solidFill>
                <a:latin typeface="Roboto Condensed"/>
                <a:ea typeface="Roboto Condensed"/>
                <a:cs typeface="Roboto Condensed"/>
                <a:sym typeface="Roboto Condensed"/>
              </a:rPr>
              <a:t>radionavigation systems </a:t>
            </a:r>
            <a:r>
              <a:rPr b="1" lang="en" sz="1400">
                <a:solidFill>
                  <a:srgbClr val="000000"/>
                </a:solidFill>
                <a:latin typeface="Roboto Condensed"/>
                <a:ea typeface="Roboto Condensed"/>
                <a:cs typeface="Roboto Condensed"/>
                <a:sym typeface="Roboto Condensed"/>
              </a:rPr>
              <a:t>concurrently</a:t>
            </a:r>
            <a:r>
              <a:rPr lang="en" sz="1400">
                <a:solidFill>
                  <a:srgbClr val="000000"/>
                </a:solidFill>
                <a:latin typeface="Roboto Condensed"/>
                <a:ea typeface="Roboto Condensed"/>
                <a:cs typeface="Roboto Condensed"/>
                <a:sym typeface="Roboto Condensed"/>
              </a:rPr>
              <a:t> increasing accuracy.</a:t>
            </a:r>
            <a:r>
              <a:rPr lang="en" sz="1400">
                <a:solidFill>
                  <a:srgbClr val="000000"/>
                </a:solidFill>
                <a:latin typeface="Roboto Condensed"/>
                <a:ea typeface="Roboto Condensed"/>
                <a:cs typeface="Roboto Condensed"/>
                <a:sym typeface="Roboto Condensed"/>
              </a:rPr>
              <a:t> </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The </a:t>
            </a:r>
            <a:r>
              <a:rPr lang="en" sz="1400">
                <a:solidFill>
                  <a:srgbClr val="000000"/>
                </a:solidFill>
                <a:latin typeface="Roboto Condensed"/>
                <a:ea typeface="Roboto Condensed"/>
                <a:cs typeface="Roboto Condensed"/>
                <a:sym typeface="Roboto Condensed"/>
              </a:rPr>
              <a:t>SparkFun IMU LSM9DS1 and 9250 are the 2 IMU which provide</a:t>
            </a:r>
            <a:r>
              <a:rPr b="1" lang="en" sz="1400">
                <a:solidFill>
                  <a:srgbClr val="000000"/>
                </a:solidFill>
                <a:latin typeface="Roboto Condensed"/>
                <a:ea typeface="Roboto Condensed"/>
                <a:cs typeface="Roboto Condensed"/>
                <a:sym typeface="Roboto Condensed"/>
              </a:rPr>
              <a:t> 9 DOF</a:t>
            </a:r>
            <a:r>
              <a:rPr lang="en" sz="1400">
                <a:solidFill>
                  <a:srgbClr val="000000"/>
                </a:solidFill>
                <a:latin typeface="Roboto Condensed"/>
                <a:ea typeface="Roboto Condensed"/>
                <a:cs typeface="Roboto Condensed"/>
                <a:sym typeface="Roboto Condensed"/>
              </a:rPr>
              <a:t> and </a:t>
            </a:r>
            <a:r>
              <a:rPr b="1" lang="en" sz="1400">
                <a:solidFill>
                  <a:srgbClr val="000000"/>
                </a:solidFill>
                <a:latin typeface="Roboto Condensed"/>
                <a:ea typeface="Roboto Condensed"/>
                <a:cs typeface="Roboto Condensed"/>
                <a:sym typeface="Roboto Condensed"/>
              </a:rPr>
              <a:t>high accuracy</a:t>
            </a:r>
            <a:r>
              <a:rPr lang="en" sz="1400">
                <a:solidFill>
                  <a:srgbClr val="000000"/>
                </a:solidFill>
                <a:latin typeface="Roboto Condensed"/>
                <a:ea typeface="Roboto Condensed"/>
                <a:cs typeface="Roboto Condensed"/>
                <a:sym typeface="Roboto Condensed"/>
              </a:rPr>
              <a:t>.</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Digikey MS5611-01BA will be used as the </a:t>
            </a:r>
            <a:r>
              <a:rPr b="1" lang="en" sz="1400">
                <a:solidFill>
                  <a:srgbClr val="000000"/>
                </a:solidFill>
                <a:latin typeface="Roboto Condensed"/>
                <a:ea typeface="Roboto Condensed"/>
                <a:cs typeface="Roboto Condensed"/>
                <a:sym typeface="Roboto Condensed"/>
              </a:rPr>
              <a:t>barometric</a:t>
            </a:r>
            <a:r>
              <a:rPr lang="en" sz="1400">
                <a:solidFill>
                  <a:srgbClr val="000000"/>
                </a:solidFill>
                <a:latin typeface="Roboto Condensed"/>
                <a:ea typeface="Roboto Condensed"/>
                <a:cs typeface="Roboto Condensed"/>
                <a:sym typeface="Roboto Condensed"/>
              </a:rPr>
              <a:t> sensor.</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100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All the sensors are the respective latest editions.</a:t>
            </a:r>
            <a:endParaRPr sz="1400">
              <a:solidFill>
                <a:srgbClr val="000000"/>
              </a:solidFill>
              <a:latin typeface="Roboto Condensed"/>
              <a:ea typeface="Roboto Condensed"/>
              <a:cs typeface="Roboto Condensed"/>
              <a:sym typeface="Roboto Condensed"/>
            </a:endParaRPr>
          </a:p>
        </p:txBody>
      </p:sp>
      <p:sp>
        <p:nvSpPr>
          <p:cNvPr id="338" name="Google Shape;338;p39"/>
          <p:cNvSpPr/>
          <p:nvPr/>
        </p:nvSpPr>
        <p:spPr>
          <a:xfrm>
            <a:off x="413925" y="778250"/>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9" name="Google Shape;339;p39"/>
          <p:cNvPicPr preferRelativeResize="0"/>
          <p:nvPr/>
        </p:nvPicPr>
        <p:blipFill>
          <a:blip r:embed="rId3">
            <a:alphaModFix/>
          </a:blip>
          <a:stretch>
            <a:fillRect/>
          </a:stretch>
        </p:blipFill>
        <p:spPr>
          <a:xfrm>
            <a:off x="5934800" y="147025"/>
            <a:ext cx="2435925" cy="1948750"/>
          </a:xfrm>
          <a:prstGeom prst="rect">
            <a:avLst/>
          </a:prstGeom>
          <a:noFill/>
          <a:ln>
            <a:noFill/>
          </a:ln>
        </p:spPr>
      </p:pic>
      <p:sp>
        <p:nvSpPr>
          <p:cNvPr id="340" name="Google Shape;340;p39"/>
          <p:cNvSpPr txBox="1"/>
          <p:nvPr/>
        </p:nvSpPr>
        <p:spPr>
          <a:xfrm>
            <a:off x="8293975" y="1134500"/>
            <a:ext cx="7053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[24]</a:t>
            </a:r>
            <a:endParaRPr>
              <a:latin typeface="Roboto Condensed"/>
              <a:ea typeface="Roboto Condensed"/>
              <a:cs typeface="Roboto Condensed"/>
              <a:sym typeface="Roboto Condensed"/>
            </a:endParaRPr>
          </a:p>
        </p:txBody>
      </p:sp>
      <p:sp>
        <p:nvSpPr>
          <p:cNvPr id="341" name="Google Shape;341;p39"/>
          <p:cNvSpPr txBox="1"/>
          <p:nvPr/>
        </p:nvSpPr>
        <p:spPr>
          <a:xfrm>
            <a:off x="7932775" y="2571750"/>
            <a:ext cx="7053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[25]</a:t>
            </a:r>
            <a:endParaRPr>
              <a:latin typeface="Roboto Condensed"/>
              <a:ea typeface="Roboto Condensed"/>
              <a:cs typeface="Roboto Condensed"/>
              <a:sym typeface="Roboto Condensed"/>
            </a:endParaRPr>
          </a:p>
        </p:txBody>
      </p:sp>
      <p:pic>
        <p:nvPicPr>
          <p:cNvPr id="342" name="Google Shape;342;p39"/>
          <p:cNvPicPr preferRelativeResize="0"/>
          <p:nvPr/>
        </p:nvPicPr>
        <p:blipFill>
          <a:blip r:embed="rId4">
            <a:alphaModFix/>
          </a:blip>
          <a:stretch>
            <a:fillRect/>
          </a:stretch>
        </p:blipFill>
        <p:spPr>
          <a:xfrm rot="5">
            <a:off x="6353942" y="2329923"/>
            <a:ext cx="1419217" cy="851472"/>
          </a:xfrm>
          <a:prstGeom prst="rect">
            <a:avLst/>
          </a:prstGeom>
          <a:noFill/>
          <a:ln>
            <a:noFill/>
          </a:ln>
        </p:spPr>
      </p:pic>
      <p:pic>
        <p:nvPicPr>
          <p:cNvPr id="343" name="Google Shape;343;p39"/>
          <p:cNvPicPr preferRelativeResize="0"/>
          <p:nvPr/>
        </p:nvPicPr>
        <p:blipFill>
          <a:blip r:embed="rId5">
            <a:alphaModFix/>
          </a:blip>
          <a:stretch>
            <a:fillRect/>
          </a:stretch>
        </p:blipFill>
        <p:spPr>
          <a:xfrm>
            <a:off x="6662675" y="3339325"/>
            <a:ext cx="1708050" cy="1368650"/>
          </a:xfrm>
          <a:prstGeom prst="rect">
            <a:avLst/>
          </a:prstGeom>
          <a:noFill/>
          <a:ln>
            <a:noFill/>
          </a:ln>
        </p:spPr>
      </p:pic>
      <p:sp>
        <p:nvSpPr>
          <p:cNvPr id="344" name="Google Shape;344;p39"/>
          <p:cNvSpPr txBox="1"/>
          <p:nvPr/>
        </p:nvSpPr>
        <p:spPr>
          <a:xfrm>
            <a:off x="187650" y="1470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45" name="Google Shape;345;p39"/>
          <p:cNvSpPr txBox="1"/>
          <p:nvPr/>
        </p:nvSpPr>
        <p:spPr>
          <a:xfrm>
            <a:off x="8476850" y="3476825"/>
            <a:ext cx="5223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Obstacle Avoidance</a:t>
            </a:r>
            <a:endParaRPr>
              <a:latin typeface="Oswald"/>
              <a:ea typeface="Oswald"/>
              <a:cs typeface="Oswald"/>
              <a:sym typeface="Oswald"/>
            </a:endParaRPr>
          </a:p>
        </p:txBody>
      </p:sp>
      <p:sp>
        <p:nvSpPr>
          <p:cNvPr id="351" name="Google Shape;351;p40"/>
          <p:cNvSpPr txBox="1"/>
          <p:nvPr/>
        </p:nvSpPr>
        <p:spPr>
          <a:xfrm>
            <a:off x="99225" y="1337650"/>
            <a:ext cx="4172400" cy="2362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Major fixed obstacles are recorded and </a:t>
            </a:r>
            <a:r>
              <a:rPr b="1" lang="en" sz="1600">
                <a:latin typeface="Roboto Condensed"/>
                <a:ea typeface="Roboto Condensed"/>
                <a:cs typeface="Roboto Condensed"/>
                <a:sym typeface="Roboto Condensed"/>
              </a:rPr>
              <a:t>included</a:t>
            </a:r>
            <a:r>
              <a:rPr lang="en" sz="1600">
                <a:latin typeface="Roboto Condensed"/>
                <a:ea typeface="Roboto Condensed"/>
                <a:cs typeface="Roboto Condensed"/>
                <a:sym typeface="Roboto Condensed"/>
              </a:rPr>
              <a:t> on a 2D map. </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UAV is informed of </a:t>
            </a:r>
            <a:r>
              <a:rPr i="1" lang="en" sz="1600">
                <a:latin typeface="Roboto Condensed"/>
                <a:ea typeface="Roboto Condensed"/>
                <a:cs typeface="Roboto Condensed"/>
                <a:sym typeface="Roboto Condensed"/>
              </a:rPr>
              <a:t>nearby UAVs</a:t>
            </a:r>
            <a:r>
              <a:rPr lang="en" sz="1600">
                <a:latin typeface="Roboto Condensed"/>
                <a:ea typeface="Roboto Condensed"/>
                <a:cs typeface="Roboto Condensed"/>
                <a:sym typeface="Roboto Condensed"/>
              </a:rPr>
              <a:t> by the ATC</a:t>
            </a:r>
            <a:r>
              <a:rPr lang="en" sz="1600">
                <a:latin typeface="Roboto Condensed"/>
                <a:ea typeface="Roboto Condensed"/>
                <a:cs typeface="Roboto Condensed"/>
                <a:sym typeface="Roboto Condensed"/>
              </a:rPr>
              <a:t>.</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Other obstacles are dealt with by the </a:t>
            </a:r>
            <a:r>
              <a:rPr b="1" lang="en" sz="1600">
                <a:latin typeface="Roboto Condensed"/>
                <a:ea typeface="Roboto Condensed"/>
                <a:cs typeface="Roboto Condensed"/>
                <a:sym typeface="Roboto Condensed"/>
              </a:rPr>
              <a:t>obstacle avoidance systems</a:t>
            </a:r>
            <a:r>
              <a:rPr lang="en" sz="1600">
                <a:latin typeface="Roboto Condensed"/>
                <a:ea typeface="Roboto Condensed"/>
                <a:cs typeface="Roboto Condensed"/>
                <a:sym typeface="Roboto Condensed"/>
              </a:rPr>
              <a:t>, a combination of </a:t>
            </a:r>
            <a:r>
              <a:rPr b="1" lang="en" sz="1600">
                <a:latin typeface="Roboto Condensed"/>
                <a:ea typeface="Roboto Condensed"/>
                <a:cs typeface="Roboto Condensed"/>
                <a:sym typeface="Roboto Condensed"/>
              </a:rPr>
              <a:t>multiple radars and camera systems </a:t>
            </a:r>
            <a:r>
              <a:rPr lang="en" sz="1600">
                <a:latin typeface="Roboto Condensed"/>
                <a:ea typeface="Roboto Condensed"/>
                <a:cs typeface="Roboto Condensed"/>
                <a:sym typeface="Roboto Condensed"/>
              </a:rPr>
              <a:t>along with sophisticated </a:t>
            </a:r>
            <a:r>
              <a:rPr lang="en" sz="1600">
                <a:latin typeface="Roboto Condensed"/>
                <a:ea typeface="Roboto Condensed"/>
                <a:cs typeface="Roboto Condensed"/>
                <a:sym typeface="Roboto Condensed"/>
              </a:rPr>
              <a:t>processing</a:t>
            </a:r>
            <a:r>
              <a:rPr lang="en" sz="1600">
                <a:latin typeface="Roboto Condensed"/>
                <a:ea typeface="Roboto Condensed"/>
                <a:cs typeface="Roboto Condensed"/>
                <a:sym typeface="Roboto Condensed"/>
              </a:rPr>
              <a:t> software that allow detection of any obstacle.</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UAV follows one of a series of pre-decided maneuvers depending on the surroundings.</a:t>
            </a:r>
            <a:endParaRPr sz="1600">
              <a:latin typeface="Roboto Condensed"/>
              <a:ea typeface="Roboto Condensed"/>
              <a:cs typeface="Roboto Condensed"/>
              <a:sym typeface="Roboto Condensed"/>
            </a:endParaRPr>
          </a:p>
          <a:p>
            <a:pPr indent="0" lvl="0" marL="0" rtl="0" algn="l">
              <a:spcBef>
                <a:spcPts val="1000"/>
              </a:spcBef>
              <a:spcAft>
                <a:spcPts val="1000"/>
              </a:spcAft>
              <a:buNone/>
            </a:pPr>
            <a:r>
              <a:t/>
            </a:r>
            <a:endParaRPr sz="1800">
              <a:latin typeface="Roboto Condensed"/>
              <a:ea typeface="Roboto Condensed"/>
              <a:cs typeface="Roboto Condensed"/>
              <a:sym typeface="Roboto Condensed"/>
            </a:endParaRPr>
          </a:p>
        </p:txBody>
      </p:sp>
      <p:sp>
        <p:nvSpPr>
          <p:cNvPr id="352" name="Google Shape;352;p40"/>
          <p:cNvSpPr/>
          <p:nvPr/>
        </p:nvSpPr>
        <p:spPr>
          <a:xfrm>
            <a:off x="424946" y="981756"/>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40"/>
          <p:cNvPicPr preferRelativeResize="0"/>
          <p:nvPr/>
        </p:nvPicPr>
        <p:blipFill>
          <a:blip r:embed="rId4">
            <a:alphaModFix/>
          </a:blip>
          <a:stretch>
            <a:fillRect/>
          </a:stretch>
        </p:blipFill>
        <p:spPr>
          <a:xfrm>
            <a:off x="4271625" y="1512125"/>
            <a:ext cx="4801251" cy="3052876"/>
          </a:xfrm>
          <a:prstGeom prst="rect">
            <a:avLst/>
          </a:prstGeom>
          <a:noFill/>
          <a:ln>
            <a:noFill/>
          </a:ln>
        </p:spPr>
      </p:pic>
      <p:sp>
        <p:nvSpPr>
          <p:cNvPr id="354" name="Google Shape;354;p40"/>
          <p:cNvSpPr txBox="1"/>
          <p:nvPr/>
        </p:nvSpPr>
        <p:spPr>
          <a:xfrm>
            <a:off x="8144175" y="10177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[20]</a:t>
            </a:r>
            <a:endParaRPr>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Radio</a:t>
            </a:r>
            <a:endParaRPr>
              <a:latin typeface="Oswald"/>
              <a:ea typeface="Oswald"/>
              <a:cs typeface="Oswald"/>
              <a:sym typeface="Oswald"/>
            </a:endParaRPr>
          </a:p>
        </p:txBody>
      </p:sp>
      <p:sp>
        <p:nvSpPr>
          <p:cNvPr id="360" name="Google Shape;360;p41"/>
          <p:cNvSpPr txBox="1"/>
          <p:nvPr>
            <p:ph idx="1" type="body"/>
          </p:nvPr>
        </p:nvSpPr>
        <p:spPr>
          <a:xfrm>
            <a:off x="595975" y="1118725"/>
            <a:ext cx="3610500" cy="4116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Due to </a:t>
            </a:r>
            <a:r>
              <a:rPr i="1" lang="en" sz="1400">
                <a:solidFill>
                  <a:srgbClr val="000000"/>
                </a:solidFill>
                <a:latin typeface="Roboto Condensed"/>
                <a:ea typeface="Roboto Condensed"/>
                <a:cs typeface="Roboto Condensed"/>
                <a:sym typeface="Roboto Condensed"/>
              </a:rPr>
              <a:t>high speed</a:t>
            </a:r>
            <a:r>
              <a:rPr lang="en" sz="1400">
                <a:solidFill>
                  <a:srgbClr val="000000"/>
                </a:solidFill>
                <a:latin typeface="Roboto Condensed"/>
                <a:ea typeface="Roboto Condensed"/>
                <a:cs typeface="Roboto Condensed"/>
                <a:sym typeface="Roboto Condensed"/>
              </a:rPr>
              <a:t> and </a:t>
            </a:r>
            <a:r>
              <a:rPr i="1" lang="en" sz="1400">
                <a:solidFill>
                  <a:srgbClr val="000000"/>
                </a:solidFill>
                <a:latin typeface="Roboto Condensed"/>
                <a:ea typeface="Roboto Condensed"/>
                <a:cs typeface="Roboto Condensed"/>
                <a:sym typeface="Roboto Condensed"/>
              </a:rPr>
              <a:t>high reliability</a:t>
            </a:r>
            <a:r>
              <a:rPr lang="en" sz="1400">
                <a:solidFill>
                  <a:srgbClr val="000000"/>
                </a:solidFill>
                <a:latin typeface="Roboto Condensed"/>
                <a:ea typeface="Roboto Condensed"/>
                <a:cs typeface="Roboto Condensed"/>
                <a:sym typeface="Roboto Condensed"/>
              </a:rPr>
              <a:t> radio is </a:t>
            </a:r>
            <a:r>
              <a:rPr b="1" lang="en" sz="1400">
                <a:solidFill>
                  <a:srgbClr val="000000"/>
                </a:solidFill>
                <a:latin typeface="Roboto Condensed"/>
                <a:ea typeface="Roboto Condensed"/>
                <a:cs typeface="Roboto Condensed"/>
                <a:sym typeface="Roboto Condensed"/>
              </a:rPr>
              <a:t>primary </a:t>
            </a:r>
            <a:r>
              <a:rPr lang="en" sz="1400">
                <a:solidFill>
                  <a:srgbClr val="000000"/>
                </a:solidFill>
                <a:latin typeface="Roboto Condensed"/>
                <a:ea typeface="Roboto Condensed"/>
                <a:cs typeface="Roboto Condensed"/>
                <a:sym typeface="Roboto Condensed"/>
              </a:rPr>
              <a:t>means of communication.</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Internet systems have been maintained as a </a:t>
            </a:r>
            <a:r>
              <a:rPr b="1" lang="en" sz="1400">
                <a:solidFill>
                  <a:srgbClr val="000000"/>
                </a:solidFill>
                <a:latin typeface="Roboto Condensed"/>
                <a:ea typeface="Roboto Condensed"/>
                <a:cs typeface="Roboto Condensed"/>
                <a:sym typeface="Roboto Condensed"/>
              </a:rPr>
              <a:t>backup</a:t>
            </a:r>
            <a:r>
              <a:rPr lang="en" sz="1400">
                <a:solidFill>
                  <a:srgbClr val="000000"/>
                </a:solidFill>
                <a:latin typeface="Roboto Condensed"/>
                <a:ea typeface="Roboto Condensed"/>
                <a:cs typeface="Roboto Condensed"/>
                <a:sym typeface="Roboto Condensed"/>
              </a:rPr>
              <a:t>, in case of bad signal reception or interference.</a:t>
            </a:r>
            <a:endParaRPr sz="1400">
              <a:solidFill>
                <a:srgbClr val="000000"/>
              </a:solidFill>
              <a:latin typeface="Roboto Condensed"/>
              <a:ea typeface="Roboto Condensed"/>
              <a:cs typeface="Roboto Condensed"/>
              <a:sym typeface="Roboto Condensed"/>
            </a:endParaRPr>
          </a:p>
          <a:p>
            <a:pPr indent="-317500" lvl="0" marL="457200" rtl="0" algn="l">
              <a:spcBef>
                <a:spcPts val="1000"/>
              </a:spcBef>
              <a:spcAft>
                <a:spcPts val="0"/>
              </a:spcAft>
              <a:buClr>
                <a:srgbClr val="000000"/>
              </a:buClr>
              <a:buSzPts val="1400"/>
              <a:buFont typeface="Roboto Condensed"/>
              <a:buChar char="➔"/>
            </a:pPr>
            <a:r>
              <a:rPr lang="en" sz="1400">
                <a:solidFill>
                  <a:srgbClr val="000000"/>
                </a:solidFill>
                <a:latin typeface="Roboto Condensed"/>
                <a:ea typeface="Roboto Condensed"/>
                <a:cs typeface="Roboto Condensed"/>
                <a:sym typeface="Roboto Condensed"/>
              </a:rPr>
              <a:t>The following are used:</a:t>
            </a:r>
            <a:endParaRPr sz="1400">
              <a:solidFill>
                <a:srgbClr val="000000"/>
              </a:solidFill>
              <a:latin typeface="Roboto Condensed"/>
              <a:ea typeface="Roboto Condensed"/>
              <a:cs typeface="Roboto Condensed"/>
              <a:sym typeface="Roboto Condensed"/>
            </a:endParaRPr>
          </a:p>
          <a:p>
            <a:pPr indent="-317500" lvl="1" marL="914400" rtl="0" algn="l">
              <a:spcBef>
                <a:spcPts val="1000"/>
              </a:spcBef>
              <a:spcAft>
                <a:spcPts val="0"/>
              </a:spcAft>
              <a:buClr>
                <a:srgbClr val="000000"/>
              </a:buClr>
              <a:buSzPts val="1400"/>
              <a:buFont typeface="Roboto Condensed"/>
              <a:buChar char="◆"/>
            </a:pPr>
            <a:r>
              <a:rPr lang="en">
                <a:solidFill>
                  <a:srgbClr val="000000"/>
                </a:solidFill>
                <a:latin typeface="Roboto Condensed"/>
                <a:ea typeface="Roboto Condensed"/>
                <a:cs typeface="Roboto Condensed"/>
                <a:sym typeface="Roboto Condensed"/>
              </a:rPr>
              <a:t>Eachine TS832 Boscam</a:t>
            </a:r>
            <a:endParaRPr>
              <a:solidFill>
                <a:srgbClr val="000000"/>
              </a:solidFill>
              <a:latin typeface="Roboto Condensed"/>
              <a:ea typeface="Roboto Condensed"/>
              <a:cs typeface="Roboto Condensed"/>
              <a:sym typeface="Roboto Condensed"/>
            </a:endParaRPr>
          </a:p>
          <a:p>
            <a:pPr indent="-317500" lvl="1" marL="914400" rtl="0" algn="l">
              <a:spcBef>
                <a:spcPts val="1000"/>
              </a:spcBef>
              <a:spcAft>
                <a:spcPts val="0"/>
              </a:spcAft>
              <a:buClr>
                <a:srgbClr val="000000"/>
              </a:buClr>
              <a:buSzPts val="1400"/>
              <a:buFont typeface="Roboto Condensed"/>
              <a:buChar char="◆"/>
            </a:pPr>
            <a:r>
              <a:rPr lang="en">
                <a:solidFill>
                  <a:srgbClr val="000000"/>
                </a:solidFill>
                <a:latin typeface="Roboto Condensed"/>
                <a:ea typeface="Roboto Condensed"/>
                <a:cs typeface="Roboto Condensed"/>
                <a:sym typeface="Roboto Condensed"/>
              </a:rPr>
              <a:t>RC832 48CH FPV AV Receiver</a:t>
            </a:r>
            <a:endParaRPr>
              <a:solidFill>
                <a:srgbClr val="000000"/>
              </a:solidFill>
              <a:latin typeface="Roboto Condensed"/>
              <a:ea typeface="Roboto Condensed"/>
              <a:cs typeface="Roboto Condensed"/>
              <a:sym typeface="Roboto Condensed"/>
            </a:endParaRPr>
          </a:p>
          <a:p>
            <a:pPr indent="-317500" lvl="1" marL="914400" rtl="0" algn="l">
              <a:spcBef>
                <a:spcPts val="1000"/>
              </a:spcBef>
              <a:spcAft>
                <a:spcPts val="0"/>
              </a:spcAft>
              <a:buClr>
                <a:srgbClr val="000000"/>
              </a:buClr>
              <a:buSzPts val="1400"/>
              <a:buFont typeface="Roboto Condensed"/>
              <a:buChar char="◆"/>
            </a:pPr>
            <a:r>
              <a:rPr lang="en">
                <a:solidFill>
                  <a:srgbClr val="000000"/>
                </a:solidFill>
                <a:latin typeface="Roboto Condensed"/>
                <a:ea typeface="Roboto Condensed"/>
                <a:cs typeface="Roboto Condensed"/>
                <a:sym typeface="Roboto Condensed"/>
              </a:rPr>
              <a:t>Turnigy T6A-V2 AFHDS with TBS Crossfire Micro Rx Tx</a:t>
            </a:r>
            <a:endParaRPr>
              <a:solidFill>
                <a:srgbClr val="000000"/>
              </a:solidFill>
              <a:latin typeface="Roboto Condensed"/>
              <a:ea typeface="Roboto Condensed"/>
              <a:cs typeface="Roboto Condensed"/>
              <a:sym typeface="Roboto Condensed"/>
            </a:endParaRPr>
          </a:p>
          <a:p>
            <a:pPr indent="0" lvl="0" marL="914400" rtl="0" algn="l">
              <a:spcBef>
                <a:spcPts val="1000"/>
              </a:spcBef>
              <a:spcAft>
                <a:spcPts val="0"/>
              </a:spcAft>
              <a:buNone/>
            </a:pPr>
            <a:r>
              <a:t/>
            </a:r>
            <a:endParaRPr>
              <a:solidFill>
                <a:srgbClr val="000000"/>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sz="1400">
              <a:solidFill>
                <a:srgbClr val="000000"/>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sz="1400">
              <a:solidFill>
                <a:srgbClr val="000000"/>
              </a:solidFill>
              <a:latin typeface="Roboto Condensed"/>
              <a:ea typeface="Roboto Condensed"/>
              <a:cs typeface="Roboto Condensed"/>
              <a:sym typeface="Roboto Condensed"/>
            </a:endParaRPr>
          </a:p>
          <a:p>
            <a:pPr indent="0" lvl="0" marL="457200" rtl="0" algn="l">
              <a:spcBef>
                <a:spcPts val="1000"/>
              </a:spcBef>
              <a:spcAft>
                <a:spcPts val="0"/>
              </a:spcAft>
              <a:buNone/>
            </a:pPr>
            <a:r>
              <a:rPr lang="en" sz="1400">
                <a:solidFill>
                  <a:srgbClr val="000000"/>
                </a:solidFill>
                <a:latin typeface="Roboto Condensed"/>
                <a:ea typeface="Roboto Condensed"/>
                <a:cs typeface="Roboto Condensed"/>
                <a:sym typeface="Roboto Condensed"/>
              </a:rPr>
              <a:t>             </a:t>
            </a:r>
            <a:endParaRPr sz="1400">
              <a:solidFill>
                <a:srgbClr val="000000"/>
              </a:solidFill>
              <a:latin typeface="Roboto Condensed"/>
              <a:ea typeface="Roboto Condensed"/>
              <a:cs typeface="Roboto Condensed"/>
              <a:sym typeface="Roboto Condensed"/>
            </a:endParaRPr>
          </a:p>
          <a:p>
            <a:pPr indent="0" lvl="0" marL="457200" rtl="0" algn="l">
              <a:spcBef>
                <a:spcPts val="1000"/>
              </a:spcBef>
              <a:spcAft>
                <a:spcPts val="0"/>
              </a:spcAft>
              <a:buNone/>
            </a:pPr>
            <a:r>
              <a:t/>
            </a:r>
            <a:endParaRPr sz="1400">
              <a:solidFill>
                <a:srgbClr val="000000"/>
              </a:solidFill>
              <a:latin typeface="Roboto Condensed"/>
              <a:ea typeface="Roboto Condensed"/>
              <a:cs typeface="Roboto Condensed"/>
              <a:sym typeface="Roboto Condensed"/>
            </a:endParaRPr>
          </a:p>
          <a:p>
            <a:pPr indent="0" lvl="0" marL="457200" rtl="0" algn="l">
              <a:spcBef>
                <a:spcPts val="1000"/>
              </a:spcBef>
              <a:spcAft>
                <a:spcPts val="1000"/>
              </a:spcAft>
              <a:buNone/>
            </a:pPr>
            <a:r>
              <a:t/>
            </a:r>
            <a:endParaRPr sz="1400">
              <a:solidFill>
                <a:srgbClr val="000000"/>
              </a:solidFill>
              <a:latin typeface="Roboto Condensed"/>
              <a:ea typeface="Roboto Condensed"/>
              <a:cs typeface="Roboto Condensed"/>
              <a:sym typeface="Roboto Condensed"/>
            </a:endParaRPr>
          </a:p>
        </p:txBody>
      </p:sp>
      <p:pic>
        <p:nvPicPr>
          <p:cNvPr id="361" name="Google Shape;361;p41"/>
          <p:cNvPicPr preferRelativeResize="0"/>
          <p:nvPr/>
        </p:nvPicPr>
        <p:blipFill rotWithShape="1">
          <a:blip r:embed="rId3">
            <a:alphaModFix/>
          </a:blip>
          <a:srcRect b="2583" l="25434" r="25415" t="3809"/>
          <a:stretch/>
        </p:blipFill>
        <p:spPr>
          <a:xfrm>
            <a:off x="6569600" y="566375"/>
            <a:ext cx="1947075" cy="3708101"/>
          </a:xfrm>
          <a:prstGeom prst="rect">
            <a:avLst/>
          </a:prstGeom>
          <a:noFill/>
          <a:ln>
            <a:noFill/>
          </a:ln>
        </p:spPr>
      </p:pic>
      <p:sp>
        <p:nvSpPr>
          <p:cNvPr id="362" name="Google Shape;362;p41"/>
          <p:cNvSpPr/>
          <p:nvPr/>
        </p:nvSpPr>
        <p:spPr>
          <a:xfrm>
            <a:off x="402400" y="1017725"/>
            <a:ext cx="4701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1"/>
          <p:cNvSpPr txBox="1"/>
          <p:nvPr/>
        </p:nvSpPr>
        <p:spPr>
          <a:xfrm>
            <a:off x="6813625" y="6829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[27]</a:t>
            </a:r>
            <a:endParaRPr>
              <a:latin typeface="Roboto Condensed"/>
              <a:ea typeface="Roboto Condensed"/>
              <a:cs typeface="Roboto Condensed"/>
              <a:sym typeface="Roboto Condensed"/>
            </a:endParaRPr>
          </a:p>
        </p:txBody>
      </p:sp>
      <p:sp>
        <p:nvSpPr>
          <p:cNvPr id="364" name="Google Shape;364;p41"/>
          <p:cNvSpPr txBox="1"/>
          <p:nvPr/>
        </p:nvSpPr>
        <p:spPr>
          <a:xfrm>
            <a:off x="7385475" y="22530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[28]</a:t>
            </a:r>
            <a:endParaRPr>
              <a:latin typeface="Roboto Condensed"/>
              <a:ea typeface="Roboto Condensed"/>
              <a:cs typeface="Roboto Condensed"/>
              <a:sym typeface="Roboto Condensed"/>
            </a:endParaRPr>
          </a:p>
        </p:txBody>
      </p:sp>
      <p:pic>
        <p:nvPicPr>
          <p:cNvPr id="365" name="Google Shape;365;p41"/>
          <p:cNvPicPr preferRelativeResize="0"/>
          <p:nvPr/>
        </p:nvPicPr>
        <p:blipFill rotWithShape="1">
          <a:blip r:embed="rId4">
            <a:alphaModFix/>
          </a:blip>
          <a:srcRect b="14768" l="0" r="0" t="30165"/>
          <a:stretch/>
        </p:blipFill>
        <p:spPr>
          <a:xfrm>
            <a:off x="4866313" y="1118725"/>
            <a:ext cx="2451317" cy="1349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5"/>
          <p:cNvSpPr/>
          <p:nvPr/>
        </p:nvSpPr>
        <p:spPr>
          <a:xfrm>
            <a:off x="-407100" y="-1151300"/>
            <a:ext cx="2306100" cy="23061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15"/>
          <p:cNvPicPr preferRelativeResize="0"/>
          <p:nvPr/>
        </p:nvPicPr>
        <p:blipFill rotWithShape="1">
          <a:blip r:embed="rId3">
            <a:alphaModFix/>
          </a:blip>
          <a:srcRect b="11119" l="0" r="78916" t="0"/>
          <a:stretch/>
        </p:blipFill>
        <p:spPr>
          <a:xfrm>
            <a:off x="3779775" y="1773200"/>
            <a:ext cx="1728535" cy="1705675"/>
          </a:xfrm>
          <a:prstGeom prst="rect">
            <a:avLst/>
          </a:prstGeom>
          <a:noFill/>
          <a:ln>
            <a:noFill/>
          </a:ln>
        </p:spPr>
      </p:pic>
      <p:pic>
        <p:nvPicPr>
          <p:cNvPr id="82" name="Google Shape;82;p15"/>
          <p:cNvPicPr preferRelativeResize="0"/>
          <p:nvPr/>
        </p:nvPicPr>
        <p:blipFill>
          <a:blip r:embed="rId4">
            <a:alphaModFix/>
          </a:blip>
          <a:stretch>
            <a:fillRect/>
          </a:stretch>
        </p:blipFill>
        <p:spPr>
          <a:xfrm>
            <a:off x="8208225" y="154550"/>
            <a:ext cx="660075" cy="643375"/>
          </a:xfrm>
          <a:prstGeom prst="rect">
            <a:avLst/>
          </a:prstGeom>
          <a:noFill/>
          <a:ln>
            <a:noFill/>
          </a:ln>
        </p:spPr>
      </p:pic>
      <p:sp>
        <p:nvSpPr>
          <p:cNvPr id="83" name="Google Shape;83;p15"/>
          <p:cNvSpPr txBox="1"/>
          <p:nvPr/>
        </p:nvSpPr>
        <p:spPr>
          <a:xfrm>
            <a:off x="623400" y="4052750"/>
            <a:ext cx="16260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Zohaib Ehtesham</a:t>
            </a:r>
            <a:endParaRPr>
              <a:latin typeface="Roboto Condensed"/>
              <a:ea typeface="Roboto Condensed"/>
              <a:cs typeface="Roboto Condensed"/>
              <a:sym typeface="Roboto Condensed"/>
            </a:endParaRPr>
          </a:p>
        </p:txBody>
      </p:sp>
      <p:sp>
        <p:nvSpPr>
          <p:cNvPr id="84" name="Google Shape;84;p15"/>
          <p:cNvSpPr txBox="1"/>
          <p:nvPr/>
        </p:nvSpPr>
        <p:spPr>
          <a:xfrm>
            <a:off x="623400" y="3262738"/>
            <a:ext cx="16260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Om Gupta</a:t>
            </a:r>
            <a:endParaRPr>
              <a:latin typeface="Roboto Condensed"/>
              <a:ea typeface="Roboto Condensed"/>
              <a:cs typeface="Roboto Condensed"/>
              <a:sym typeface="Roboto Condensed"/>
            </a:endParaRPr>
          </a:p>
        </p:txBody>
      </p:sp>
      <p:sp>
        <p:nvSpPr>
          <p:cNvPr id="85" name="Google Shape;85;p15"/>
          <p:cNvSpPr txBox="1"/>
          <p:nvPr/>
        </p:nvSpPr>
        <p:spPr>
          <a:xfrm>
            <a:off x="623400" y="1677988"/>
            <a:ext cx="18192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Aditya </a:t>
            </a:r>
            <a:r>
              <a:rPr lang="en">
                <a:latin typeface="Roboto Condensed"/>
                <a:ea typeface="Roboto Condensed"/>
                <a:cs typeface="Roboto Condensed"/>
                <a:sym typeface="Roboto Condensed"/>
              </a:rPr>
              <a:t>Swaminathan</a:t>
            </a:r>
            <a:endParaRPr>
              <a:latin typeface="Roboto Condensed"/>
              <a:ea typeface="Roboto Condensed"/>
              <a:cs typeface="Roboto Condensed"/>
              <a:sym typeface="Roboto Condensed"/>
            </a:endParaRPr>
          </a:p>
        </p:txBody>
      </p:sp>
      <p:sp>
        <p:nvSpPr>
          <p:cNvPr id="86" name="Google Shape;86;p15"/>
          <p:cNvSpPr txBox="1"/>
          <p:nvPr/>
        </p:nvSpPr>
        <p:spPr>
          <a:xfrm>
            <a:off x="623400" y="2867738"/>
            <a:ext cx="18192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Karan Handa</a:t>
            </a:r>
            <a:endParaRPr>
              <a:latin typeface="Roboto Condensed"/>
              <a:ea typeface="Roboto Condensed"/>
              <a:cs typeface="Roboto Condensed"/>
              <a:sym typeface="Roboto Condensed"/>
            </a:endParaRPr>
          </a:p>
        </p:txBody>
      </p:sp>
      <p:sp>
        <p:nvSpPr>
          <p:cNvPr id="87" name="Google Shape;87;p15"/>
          <p:cNvSpPr txBox="1"/>
          <p:nvPr/>
        </p:nvSpPr>
        <p:spPr>
          <a:xfrm>
            <a:off x="623400" y="2075375"/>
            <a:ext cx="18192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Advitya Singhal</a:t>
            </a:r>
            <a:endParaRPr>
              <a:latin typeface="Roboto Condensed"/>
              <a:ea typeface="Roboto Condensed"/>
              <a:cs typeface="Roboto Condensed"/>
              <a:sym typeface="Roboto Condensed"/>
            </a:endParaRPr>
          </a:p>
        </p:txBody>
      </p:sp>
      <p:sp>
        <p:nvSpPr>
          <p:cNvPr id="88" name="Google Shape;88;p15"/>
          <p:cNvSpPr txBox="1"/>
          <p:nvPr/>
        </p:nvSpPr>
        <p:spPr>
          <a:xfrm>
            <a:off x="623400" y="3657750"/>
            <a:ext cx="18192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Siddhansh Narang</a:t>
            </a:r>
            <a:endParaRPr>
              <a:latin typeface="Roboto Condensed"/>
              <a:ea typeface="Roboto Condensed"/>
              <a:cs typeface="Roboto Condensed"/>
              <a:sym typeface="Roboto Condensed"/>
            </a:endParaRPr>
          </a:p>
        </p:txBody>
      </p:sp>
      <p:sp>
        <p:nvSpPr>
          <p:cNvPr id="89" name="Google Shape;89;p15"/>
          <p:cNvSpPr txBox="1"/>
          <p:nvPr/>
        </p:nvSpPr>
        <p:spPr>
          <a:xfrm>
            <a:off x="623400" y="1154800"/>
            <a:ext cx="22224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Condensed"/>
                <a:ea typeface="Roboto Condensed"/>
                <a:cs typeface="Roboto Condensed"/>
                <a:sym typeface="Roboto Condensed"/>
              </a:rPr>
              <a:t>Team</a:t>
            </a:r>
            <a:endParaRPr b="1" sz="1800">
              <a:latin typeface="Roboto Condensed"/>
              <a:ea typeface="Roboto Condensed"/>
              <a:cs typeface="Roboto Condensed"/>
              <a:sym typeface="Roboto Condensed"/>
            </a:endParaRPr>
          </a:p>
        </p:txBody>
      </p:sp>
      <p:sp>
        <p:nvSpPr>
          <p:cNvPr id="90" name="Google Shape;90;p15"/>
          <p:cNvSpPr txBox="1"/>
          <p:nvPr/>
        </p:nvSpPr>
        <p:spPr>
          <a:xfrm>
            <a:off x="5508300" y="952600"/>
            <a:ext cx="26133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600">
                <a:latin typeface="Roboto Condensed"/>
                <a:ea typeface="Roboto Condensed"/>
                <a:cs typeface="Roboto Condensed"/>
                <a:sym typeface="Roboto Condensed"/>
              </a:rPr>
              <a:t>We also thank the following for their unwavering support:</a:t>
            </a:r>
            <a:endParaRPr b="1" sz="1600">
              <a:latin typeface="Roboto Condensed"/>
              <a:ea typeface="Roboto Condensed"/>
              <a:cs typeface="Roboto Condensed"/>
              <a:sym typeface="Roboto Condensed"/>
            </a:endParaRPr>
          </a:p>
        </p:txBody>
      </p:sp>
      <p:sp>
        <p:nvSpPr>
          <p:cNvPr id="91" name="Google Shape;91;p15"/>
          <p:cNvSpPr txBox="1"/>
          <p:nvPr/>
        </p:nvSpPr>
        <p:spPr>
          <a:xfrm>
            <a:off x="5983725" y="1706837"/>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Vinamr Loomba Sachdeva</a:t>
            </a:r>
            <a:endParaRPr>
              <a:latin typeface="Roboto Condensed"/>
              <a:ea typeface="Roboto Condensed"/>
              <a:cs typeface="Roboto Condensed"/>
              <a:sym typeface="Roboto Condensed"/>
            </a:endParaRPr>
          </a:p>
        </p:txBody>
      </p:sp>
      <p:sp>
        <p:nvSpPr>
          <p:cNvPr id="92" name="Google Shape;92;p15"/>
          <p:cNvSpPr txBox="1"/>
          <p:nvPr/>
        </p:nvSpPr>
        <p:spPr>
          <a:xfrm>
            <a:off x="5983725" y="2145475"/>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Aditya Rohan Sengupta</a:t>
            </a:r>
            <a:endParaRPr>
              <a:latin typeface="Roboto Condensed"/>
              <a:ea typeface="Roboto Condensed"/>
              <a:cs typeface="Roboto Condensed"/>
              <a:sym typeface="Roboto Condensed"/>
            </a:endParaRPr>
          </a:p>
        </p:txBody>
      </p:sp>
      <p:sp>
        <p:nvSpPr>
          <p:cNvPr id="93" name="Google Shape;93;p15"/>
          <p:cNvSpPr txBox="1"/>
          <p:nvPr>
            <p:ph type="title"/>
          </p:nvPr>
        </p:nvSpPr>
        <p:spPr>
          <a:xfrm>
            <a:off x="623400" y="379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Team Formation</a:t>
            </a:r>
            <a:endParaRPr b="1">
              <a:latin typeface="Roboto Condensed"/>
              <a:ea typeface="Roboto Condensed"/>
              <a:cs typeface="Roboto Condensed"/>
              <a:sym typeface="Roboto Condensed"/>
            </a:endParaRPr>
          </a:p>
        </p:txBody>
      </p:sp>
      <p:sp>
        <p:nvSpPr>
          <p:cNvPr id="94" name="Google Shape;94;p15"/>
          <p:cNvSpPr txBox="1"/>
          <p:nvPr/>
        </p:nvSpPr>
        <p:spPr>
          <a:xfrm>
            <a:off x="623400" y="2472738"/>
            <a:ext cx="18192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Ashvin Verma</a:t>
            </a:r>
            <a:endParaRPr>
              <a:latin typeface="Roboto Condensed"/>
              <a:ea typeface="Roboto Condensed"/>
              <a:cs typeface="Roboto Condensed"/>
              <a:sym typeface="Roboto Condensed"/>
            </a:endParaRPr>
          </a:p>
        </p:txBody>
      </p:sp>
      <p:sp>
        <p:nvSpPr>
          <p:cNvPr id="95" name="Google Shape;95;p15"/>
          <p:cNvSpPr txBox="1"/>
          <p:nvPr/>
        </p:nvSpPr>
        <p:spPr>
          <a:xfrm>
            <a:off x="5983725" y="2584087"/>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Kushagra Gupta</a:t>
            </a:r>
            <a:endParaRPr>
              <a:latin typeface="Roboto Condensed"/>
              <a:ea typeface="Roboto Condensed"/>
              <a:cs typeface="Roboto Condensed"/>
              <a:sym typeface="Roboto Condensed"/>
            </a:endParaRPr>
          </a:p>
        </p:txBody>
      </p:sp>
      <p:sp>
        <p:nvSpPr>
          <p:cNvPr id="96" name="Google Shape;96;p15"/>
          <p:cNvSpPr txBox="1"/>
          <p:nvPr/>
        </p:nvSpPr>
        <p:spPr>
          <a:xfrm>
            <a:off x="5983725" y="3022700"/>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Anhad Singh Chawla</a:t>
            </a:r>
            <a:endParaRPr>
              <a:latin typeface="Roboto Condensed"/>
              <a:ea typeface="Roboto Condensed"/>
              <a:cs typeface="Roboto Condensed"/>
              <a:sym typeface="Roboto Condensed"/>
            </a:endParaRPr>
          </a:p>
        </p:txBody>
      </p:sp>
      <p:pic>
        <p:nvPicPr>
          <p:cNvPr id="97" name="Google Shape;97;p15"/>
          <p:cNvPicPr preferRelativeResize="0"/>
          <p:nvPr/>
        </p:nvPicPr>
        <p:blipFill>
          <a:blip r:embed="rId5">
            <a:alphaModFix/>
          </a:blip>
          <a:stretch>
            <a:fillRect/>
          </a:stretch>
        </p:blipFill>
        <p:spPr>
          <a:xfrm>
            <a:off x="2765850" y="3749025"/>
            <a:ext cx="3547251" cy="321000"/>
          </a:xfrm>
          <a:prstGeom prst="rect">
            <a:avLst/>
          </a:prstGeom>
          <a:noFill/>
          <a:ln>
            <a:noFill/>
          </a:ln>
        </p:spPr>
      </p:pic>
      <p:sp>
        <p:nvSpPr>
          <p:cNvPr id="98" name="Google Shape;98;p15"/>
          <p:cNvSpPr/>
          <p:nvPr/>
        </p:nvSpPr>
        <p:spPr>
          <a:xfrm>
            <a:off x="7593900" y="4335100"/>
            <a:ext cx="2306100" cy="23061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txBox="1"/>
          <p:nvPr/>
        </p:nvSpPr>
        <p:spPr>
          <a:xfrm>
            <a:off x="7379500" y="3749013"/>
            <a:ext cx="8550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Condensed"/>
                <a:ea typeface="Roboto Condensed"/>
                <a:cs typeface="Roboto Condensed"/>
                <a:sym typeface="Roboto Condensed"/>
              </a:rPr>
              <a:t>Coach</a:t>
            </a:r>
            <a:endParaRPr b="1" sz="1800">
              <a:latin typeface="Roboto Condensed"/>
              <a:ea typeface="Roboto Condensed"/>
              <a:cs typeface="Roboto Condensed"/>
              <a:sym typeface="Roboto Condensed"/>
            </a:endParaRPr>
          </a:p>
        </p:txBody>
      </p:sp>
      <p:sp>
        <p:nvSpPr>
          <p:cNvPr id="100" name="Google Shape;100;p15"/>
          <p:cNvSpPr txBox="1"/>
          <p:nvPr/>
        </p:nvSpPr>
        <p:spPr>
          <a:xfrm>
            <a:off x="5983725" y="4124962"/>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Mr. Ajay Goel</a:t>
            </a:r>
            <a:endParaRPr>
              <a:latin typeface="Roboto Condensed"/>
              <a:ea typeface="Roboto Condensed"/>
              <a:cs typeface="Roboto Condensed"/>
              <a:sym typeface="Roboto Condensed"/>
            </a:endParaRPr>
          </a:p>
        </p:txBody>
      </p:sp>
      <p:sp>
        <p:nvSpPr>
          <p:cNvPr id="101" name="Google Shape;101;p15"/>
          <p:cNvSpPr txBox="1"/>
          <p:nvPr/>
        </p:nvSpPr>
        <p:spPr>
          <a:xfrm>
            <a:off x="5898400" y="3385862"/>
            <a:ext cx="2153700" cy="321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Roboto Condensed"/>
                <a:ea typeface="Roboto Condensed"/>
                <a:cs typeface="Roboto Condensed"/>
                <a:sym typeface="Roboto Condensed"/>
              </a:rPr>
              <a:t>Anhad Singh</a:t>
            </a:r>
            <a:endParaRPr>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Internet</a:t>
            </a:r>
            <a:endParaRPr>
              <a:latin typeface="Oswald"/>
              <a:ea typeface="Oswald"/>
              <a:cs typeface="Oswald"/>
              <a:sym typeface="Oswald"/>
            </a:endParaRPr>
          </a:p>
        </p:txBody>
      </p:sp>
      <p:sp>
        <p:nvSpPr>
          <p:cNvPr id="371" name="Google Shape;371;p42"/>
          <p:cNvSpPr txBox="1"/>
          <p:nvPr>
            <p:ph idx="1" type="body"/>
          </p:nvPr>
        </p:nvSpPr>
        <p:spPr>
          <a:xfrm>
            <a:off x="790700" y="2180850"/>
            <a:ext cx="3898800" cy="132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Available as a </a:t>
            </a:r>
            <a:r>
              <a:rPr b="1" lang="en">
                <a:solidFill>
                  <a:srgbClr val="000000"/>
                </a:solidFill>
                <a:latin typeface="Roboto Condensed"/>
                <a:ea typeface="Roboto Condensed"/>
                <a:cs typeface="Roboto Condensed"/>
                <a:sym typeface="Roboto Condensed"/>
              </a:rPr>
              <a:t>backup </a:t>
            </a:r>
            <a:r>
              <a:rPr lang="en">
                <a:solidFill>
                  <a:srgbClr val="000000"/>
                </a:solidFill>
                <a:latin typeface="Roboto Condensed"/>
                <a:ea typeface="Roboto Condensed"/>
                <a:cs typeface="Roboto Condensed"/>
                <a:sym typeface="Roboto Condensed"/>
              </a:rPr>
              <a:t>due to the slight unreliability of radio.</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b="1" lang="en">
                <a:solidFill>
                  <a:srgbClr val="000000"/>
                </a:solidFill>
                <a:latin typeface="Roboto Condensed"/>
                <a:ea typeface="Roboto Condensed"/>
                <a:cs typeface="Roboto Condensed"/>
                <a:sym typeface="Roboto Condensed"/>
              </a:rPr>
              <a:t>Sprint</a:t>
            </a:r>
            <a:r>
              <a:rPr lang="en">
                <a:solidFill>
                  <a:srgbClr val="000000"/>
                </a:solidFill>
                <a:latin typeface="Roboto Condensed"/>
                <a:ea typeface="Roboto Condensed"/>
                <a:cs typeface="Roboto Condensed"/>
                <a:sym typeface="Roboto Condensed"/>
              </a:rPr>
              <a:t> </a:t>
            </a:r>
            <a:r>
              <a:rPr lang="en">
                <a:solidFill>
                  <a:srgbClr val="000000"/>
                </a:solidFill>
                <a:latin typeface="Roboto Condensed"/>
                <a:ea typeface="Roboto Condensed"/>
                <a:cs typeface="Roboto Condensed"/>
                <a:sym typeface="Roboto Condensed"/>
              </a:rPr>
              <a:t>5GB/</a:t>
            </a:r>
            <a:r>
              <a:rPr lang="en">
                <a:solidFill>
                  <a:srgbClr val="000000"/>
                </a:solidFill>
                <a:latin typeface="Roboto Condensed"/>
                <a:ea typeface="Roboto Condensed"/>
                <a:cs typeface="Roboto Condensed"/>
                <a:sym typeface="Roboto Condensed"/>
              </a:rPr>
              <a:t>month plans will be used.</a:t>
            </a:r>
            <a:endParaRPr>
              <a:solidFill>
                <a:srgbClr val="000000"/>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a:solidFill>
                <a:srgbClr val="000000"/>
              </a:solidFill>
              <a:latin typeface="Roboto Condensed"/>
              <a:ea typeface="Roboto Condensed"/>
              <a:cs typeface="Roboto Condensed"/>
              <a:sym typeface="Roboto Condensed"/>
            </a:endParaRPr>
          </a:p>
          <a:p>
            <a:pPr indent="0" lvl="0" marL="457200" rtl="0" algn="l">
              <a:spcBef>
                <a:spcPts val="1000"/>
              </a:spcBef>
              <a:spcAft>
                <a:spcPts val="1000"/>
              </a:spcAft>
              <a:buNone/>
            </a:pPr>
            <a:r>
              <a:t/>
            </a:r>
            <a:endParaRPr>
              <a:solidFill>
                <a:srgbClr val="000000"/>
              </a:solidFill>
              <a:latin typeface="Roboto Condensed"/>
              <a:ea typeface="Roboto Condensed"/>
              <a:cs typeface="Roboto Condensed"/>
              <a:sym typeface="Roboto Condensed"/>
            </a:endParaRPr>
          </a:p>
        </p:txBody>
      </p:sp>
      <p:pic>
        <p:nvPicPr>
          <p:cNvPr id="372" name="Google Shape;372;p42"/>
          <p:cNvPicPr preferRelativeResize="0"/>
          <p:nvPr/>
        </p:nvPicPr>
        <p:blipFill rotWithShape="1">
          <a:blip r:embed="rId4">
            <a:alphaModFix/>
          </a:blip>
          <a:srcRect b="0" l="23203" r="20023" t="0"/>
          <a:stretch/>
        </p:blipFill>
        <p:spPr>
          <a:xfrm>
            <a:off x="5275075" y="1313650"/>
            <a:ext cx="3110026" cy="2853125"/>
          </a:xfrm>
          <a:prstGeom prst="rect">
            <a:avLst/>
          </a:prstGeom>
          <a:noFill/>
          <a:ln>
            <a:noFill/>
          </a:ln>
        </p:spPr>
      </p:pic>
      <p:sp>
        <p:nvSpPr>
          <p:cNvPr id="373" name="Google Shape;373;p42"/>
          <p:cNvSpPr/>
          <p:nvPr/>
        </p:nvSpPr>
        <p:spPr>
          <a:xfrm>
            <a:off x="311700" y="1017725"/>
            <a:ext cx="10266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2"/>
          <p:cNvSpPr txBox="1"/>
          <p:nvPr/>
        </p:nvSpPr>
        <p:spPr>
          <a:xfrm>
            <a:off x="6230300" y="1272100"/>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[29]</a:t>
            </a:r>
            <a:endParaRPr>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Safety Features</a:t>
            </a:r>
            <a:endParaRPr>
              <a:latin typeface="Oswald"/>
              <a:ea typeface="Oswald"/>
              <a:cs typeface="Oswald"/>
              <a:sym typeface="Oswald"/>
            </a:endParaRPr>
          </a:p>
        </p:txBody>
      </p:sp>
      <p:sp>
        <p:nvSpPr>
          <p:cNvPr id="380" name="Google Shape;380;p43"/>
          <p:cNvSpPr txBox="1"/>
          <p:nvPr>
            <p:ph idx="1" type="body"/>
          </p:nvPr>
        </p:nvSpPr>
        <p:spPr>
          <a:xfrm>
            <a:off x="672450" y="1394400"/>
            <a:ext cx="7799100" cy="2918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Emergency landing components ensure that the UAV lands safely </a:t>
            </a:r>
            <a:r>
              <a:rPr b="1" lang="en">
                <a:solidFill>
                  <a:srgbClr val="000000"/>
                </a:solidFill>
                <a:latin typeface="Roboto Condensed"/>
                <a:ea typeface="Roboto Condensed"/>
                <a:cs typeface="Roboto Condensed"/>
                <a:sym typeface="Roboto Condensed"/>
              </a:rPr>
              <a:t>with minimum damage</a:t>
            </a:r>
            <a:r>
              <a:rPr lang="en">
                <a:solidFill>
                  <a:srgbClr val="000000"/>
                </a:solidFill>
                <a:latin typeface="Roboto Condensed"/>
                <a:ea typeface="Roboto Condensed"/>
                <a:cs typeface="Roboto Condensed"/>
                <a:sym typeface="Roboto Condensed"/>
              </a:rPr>
              <a:t> to </a:t>
            </a:r>
            <a:r>
              <a:rPr i="1" lang="en">
                <a:solidFill>
                  <a:srgbClr val="000000"/>
                </a:solidFill>
                <a:latin typeface="Roboto Condensed"/>
                <a:ea typeface="Roboto Condensed"/>
                <a:cs typeface="Roboto Condensed"/>
                <a:sym typeface="Roboto Condensed"/>
              </a:rPr>
              <a:t>itself</a:t>
            </a:r>
            <a:r>
              <a:rPr lang="en">
                <a:solidFill>
                  <a:srgbClr val="000000"/>
                </a:solidFill>
                <a:latin typeface="Roboto Condensed"/>
                <a:ea typeface="Roboto Condensed"/>
                <a:cs typeface="Roboto Condensed"/>
                <a:sym typeface="Roboto Condensed"/>
              </a:rPr>
              <a:t> and </a:t>
            </a:r>
            <a:r>
              <a:rPr i="1" lang="en">
                <a:solidFill>
                  <a:srgbClr val="000000"/>
                </a:solidFill>
                <a:latin typeface="Roboto Condensed"/>
                <a:ea typeface="Roboto Condensed"/>
                <a:cs typeface="Roboto Condensed"/>
                <a:sym typeface="Roboto Condensed"/>
              </a:rPr>
              <a:t>its surroundings</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Backups are kept for the main navigation and communications components.</a:t>
            </a:r>
            <a:endParaRPr>
              <a:solidFill>
                <a:srgbClr val="000000"/>
              </a:solidFill>
              <a:latin typeface="Roboto Condensed"/>
              <a:ea typeface="Roboto Condensed"/>
              <a:cs typeface="Roboto Condensed"/>
              <a:sym typeface="Roboto Condensed"/>
            </a:endParaRPr>
          </a:p>
          <a:p>
            <a:pPr indent="-342900" lvl="1" marL="914400" rtl="0" algn="l">
              <a:spcBef>
                <a:spcPts val="1000"/>
              </a:spcBef>
              <a:spcAft>
                <a:spcPts val="0"/>
              </a:spcAft>
              <a:buClr>
                <a:srgbClr val="000000"/>
              </a:buClr>
              <a:buSzPts val="1800"/>
              <a:buFont typeface="Roboto Condensed"/>
              <a:buChar char="◆"/>
            </a:pPr>
            <a:r>
              <a:rPr lang="en" sz="1800">
                <a:solidFill>
                  <a:srgbClr val="000000"/>
                </a:solidFill>
                <a:latin typeface="Roboto Condensed"/>
                <a:ea typeface="Roboto Condensed"/>
                <a:cs typeface="Roboto Condensed"/>
                <a:sym typeface="Roboto Condensed"/>
              </a:rPr>
              <a:t>The UAV can be </a:t>
            </a:r>
            <a:r>
              <a:rPr b="1" lang="en" sz="1800">
                <a:solidFill>
                  <a:srgbClr val="000000"/>
                </a:solidFill>
                <a:latin typeface="Roboto Condensed"/>
                <a:ea typeface="Roboto Condensed"/>
                <a:cs typeface="Roboto Condensed"/>
                <a:sym typeface="Roboto Condensed"/>
              </a:rPr>
              <a:t>monitored and flown</a:t>
            </a:r>
            <a:r>
              <a:rPr lang="en" sz="1800">
                <a:solidFill>
                  <a:srgbClr val="000000"/>
                </a:solidFill>
                <a:latin typeface="Roboto Condensed"/>
                <a:ea typeface="Roboto Condensed"/>
                <a:cs typeface="Roboto Condensed"/>
                <a:sym typeface="Roboto Condensed"/>
              </a:rPr>
              <a:t> using its </a:t>
            </a:r>
            <a:r>
              <a:rPr i="1" lang="en" sz="1800">
                <a:solidFill>
                  <a:srgbClr val="000000"/>
                </a:solidFill>
                <a:latin typeface="Roboto Condensed"/>
                <a:ea typeface="Roboto Condensed"/>
                <a:cs typeface="Roboto Condensed"/>
                <a:sym typeface="Roboto Condensed"/>
              </a:rPr>
              <a:t>internet capabilities</a:t>
            </a:r>
            <a:r>
              <a:rPr lang="en" sz="1800">
                <a:solidFill>
                  <a:srgbClr val="000000"/>
                </a:solidFill>
                <a:latin typeface="Roboto Condensed"/>
                <a:ea typeface="Roboto Condensed"/>
                <a:cs typeface="Roboto Condensed"/>
                <a:sym typeface="Roboto Condensed"/>
              </a:rPr>
              <a:t>.</a:t>
            </a:r>
            <a:endParaRPr sz="1800">
              <a:solidFill>
                <a:srgbClr val="000000"/>
              </a:solidFill>
              <a:latin typeface="Roboto Condensed"/>
              <a:ea typeface="Roboto Condensed"/>
              <a:cs typeface="Roboto Condensed"/>
              <a:sym typeface="Roboto Condensed"/>
            </a:endParaRPr>
          </a:p>
          <a:p>
            <a:pPr indent="-342900" lvl="1" marL="914400" rtl="0" algn="l">
              <a:spcBef>
                <a:spcPts val="1000"/>
              </a:spcBef>
              <a:spcAft>
                <a:spcPts val="0"/>
              </a:spcAft>
              <a:buClr>
                <a:srgbClr val="000000"/>
              </a:buClr>
              <a:buSzPts val="1800"/>
              <a:buFont typeface="Roboto Condensed"/>
              <a:buChar char="◆"/>
            </a:pPr>
            <a:r>
              <a:rPr b="1" lang="en" sz="1800">
                <a:solidFill>
                  <a:srgbClr val="000000"/>
                </a:solidFill>
                <a:latin typeface="Roboto Condensed"/>
                <a:ea typeface="Roboto Condensed"/>
                <a:cs typeface="Roboto Condensed"/>
                <a:sym typeface="Roboto Condensed"/>
              </a:rPr>
              <a:t>Location determination</a:t>
            </a:r>
            <a:r>
              <a:rPr lang="en" sz="1800">
                <a:solidFill>
                  <a:srgbClr val="000000"/>
                </a:solidFill>
                <a:latin typeface="Roboto Condensed"/>
                <a:ea typeface="Roboto Condensed"/>
                <a:cs typeface="Roboto Condensed"/>
                <a:sym typeface="Roboto Condensed"/>
              </a:rPr>
              <a:t> using </a:t>
            </a:r>
            <a:r>
              <a:rPr i="1" lang="en" sz="1800">
                <a:solidFill>
                  <a:srgbClr val="000000"/>
                </a:solidFill>
                <a:latin typeface="Roboto Condensed"/>
                <a:ea typeface="Roboto Condensed"/>
                <a:cs typeface="Roboto Condensed"/>
                <a:sym typeface="Roboto Condensed"/>
              </a:rPr>
              <a:t>3D videogrammetry</a:t>
            </a:r>
            <a:r>
              <a:rPr lang="en" sz="1800">
                <a:solidFill>
                  <a:srgbClr val="000000"/>
                </a:solidFill>
                <a:latin typeface="Roboto Condensed"/>
                <a:ea typeface="Roboto Condensed"/>
                <a:cs typeface="Roboto Condensed"/>
                <a:sym typeface="Roboto Condensed"/>
              </a:rPr>
              <a:t> and inertial navigation.</a:t>
            </a:r>
            <a:endParaRPr sz="1800">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UAV is constantly monitored by a </a:t>
            </a:r>
            <a:r>
              <a:rPr b="1" lang="en">
                <a:solidFill>
                  <a:srgbClr val="000000"/>
                </a:solidFill>
                <a:latin typeface="Roboto Condensed"/>
                <a:ea typeface="Roboto Condensed"/>
                <a:cs typeface="Roboto Condensed"/>
                <a:sym typeface="Roboto Condensed"/>
              </a:rPr>
              <a:t>pilot</a:t>
            </a:r>
            <a:r>
              <a:rPr lang="en">
                <a:solidFill>
                  <a:srgbClr val="000000"/>
                </a:solidFill>
                <a:latin typeface="Roboto Condensed"/>
                <a:ea typeface="Roboto Condensed"/>
                <a:cs typeface="Roboto Condensed"/>
                <a:sym typeface="Roboto Condensed"/>
              </a:rPr>
              <a:t>, who can take over if there are any problems.</a:t>
            </a:r>
            <a:endParaRPr>
              <a:solidFill>
                <a:srgbClr val="000000"/>
              </a:solidFill>
              <a:latin typeface="Roboto Condensed"/>
              <a:ea typeface="Roboto Condensed"/>
              <a:cs typeface="Roboto Condensed"/>
              <a:sym typeface="Roboto Condensed"/>
            </a:endParaRPr>
          </a:p>
        </p:txBody>
      </p:sp>
      <p:sp>
        <p:nvSpPr>
          <p:cNvPr id="381" name="Google Shape;381;p43"/>
          <p:cNvSpPr/>
          <p:nvPr/>
        </p:nvSpPr>
        <p:spPr>
          <a:xfrm>
            <a:off x="657900" y="9664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Oswald"/>
                <a:ea typeface="Oswald"/>
                <a:cs typeface="Oswald"/>
                <a:sym typeface="Oswald"/>
              </a:rPr>
              <a:t>Emergency Landings- Battery Failure</a:t>
            </a:r>
            <a:endParaRPr>
              <a:latin typeface="Oswald"/>
              <a:ea typeface="Oswald"/>
              <a:cs typeface="Oswald"/>
              <a:sym typeface="Oswald"/>
            </a:endParaRPr>
          </a:p>
          <a:p>
            <a:pPr indent="0" lvl="0" marL="0" rtl="0" algn="l">
              <a:spcBef>
                <a:spcPts val="0"/>
              </a:spcBef>
              <a:spcAft>
                <a:spcPts val="0"/>
              </a:spcAft>
              <a:buNone/>
            </a:pPr>
            <a:r>
              <a:t/>
            </a:r>
            <a:endParaRPr/>
          </a:p>
        </p:txBody>
      </p:sp>
      <p:sp>
        <p:nvSpPr>
          <p:cNvPr id="387" name="Google Shape;387;p44"/>
          <p:cNvSpPr txBox="1"/>
          <p:nvPr>
            <p:ph idx="1" type="body"/>
          </p:nvPr>
        </p:nvSpPr>
        <p:spPr>
          <a:xfrm>
            <a:off x="1514650" y="2074325"/>
            <a:ext cx="5553600" cy="187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Condensed"/>
              <a:buChar char="➔"/>
            </a:pPr>
            <a:r>
              <a:rPr lang="en">
                <a:solidFill>
                  <a:schemeClr val="dk1"/>
                </a:solidFill>
                <a:latin typeface="Roboto Condensed"/>
                <a:ea typeface="Roboto Condensed"/>
                <a:cs typeface="Roboto Condensed"/>
                <a:sym typeface="Roboto Condensed"/>
              </a:rPr>
              <a:t>The battery’s temperature is constantly monitored.</a:t>
            </a:r>
            <a:endParaRPr>
              <a:solidFill>
                <a:schemeClr val="dk1"/>
              </a:solidFill>
              <a:latin typeface="Roboto Condensed"/>
              <a:ea typeface="Roboto Condensed"/>
              <a:cs typeface="Roboto Condensed"/>
              <a:sym typeface="Roboto Condensed"/>
            </a:endParaRPr>
          </a:p>
          <a:p>
            <a:pPr indent="-342900" lvl="0" marL="457200" rtl="0" algn="l">
              <a:spcBef>
                <a:spcPts val="1000"/>
              </a:spcBef>
              <a:spcAft>
                <a:spcPts val="0"/>
              </a:spcAft>
              <a:buClr>
                <a:schemeClr val="dk1"/>
              </a:buClr>
              <a:buSzPts val="1800"/>
              <a:buFont typeface="Roboto Condensed"/>
              <a:buChar char="➔"/>
            </a:pPr>
            <a:r>
              <a:rPr lang="en">
                <a:solidFill>
                  <a:schemeClr val="dk1"/>
                </a:solidFill>
                <a:latin typeface="Roboto Condensed"/>
                <a:ea typeface="Roboto Condensed"/>
                <a:cs typeface="Roboto Condensed"/>
                <a:sym typeface="Roboto Condensed"/>
              </a:rPr>
              <a:t>In the event of a temperature spike, the UAV will use </a:t>
            </a:r>
            <a:r>
              <a:rPr b="1" lang="en">
                <a:solidFill>
                  <a:schemeClr val="dk1"/>
                </a:solidFill>
                <a:latin typeface="Roboto Condensed"/>
                <a:ea typeface="Roboto Condensed"/>
                <a:cs typeface="Roboto Condensed"/>
                <a:sym typeface="Roboto Condensed"/>
              </a:rPr>
              <a:t>NASA’s Safe2ditch</a:t>
            </a:r>
            <a:r>
              <a:rPr lang="en">
                <a:solidFill>
                  <a:schemeClr val="dk1"/>
                </a:solidFill>
                <a:latin typeface="Roboto Condensed"/>
                <a:ea typeface="Roboto Condensed"/>
                <a:cs typeface="Roboto Condensed"/>
                <a:sym typeface="Roboto Condensed"/>
              </a:rPr>
              <a:t> software to find a suitable spot to land by autorotation without collateral damage damage. </a:t>
            </a:r>
            <a:endParaRPr>
              <a:solidFill>
                <a:schemeClr val="dk1"/>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a:solidFill>
                <a:schemeClr val="dk1"/>
              </a:solidFill>
              <a:latin typeface="Roboto Condensed"/>
              <a:ea typeface="Roboto Condensed"/>
              <a:cs typeface="Roboto Condensed"/>
              <a:sym typeface="Roboto Condensed"/>
            </a:endParaRPr>
          </a:p>
          <a:p>
            <a:pPr indent="0" lvl="0" marL="0" rtl="0" algn="l">
              <a:spcBef>
                <a:spcPts val="1000"/>
              </a:spcBef>
              <a:spcAft>
                <a:spcPts val="1000"/>
              </a:spcAft>
              <a:buNone/>
            </a:pPr>
            <a:r>
              <a:t/>
            </a:r>
            <a:endParaRPr>
              <a:latin typeface="Roboto Condensed"/>
              <a:ea typeface="Roboto Condensed"/>
              <a:cs typeface="Roboto Condensed"/>
              <a:sym typeface="Roboto Condensed"/>
            </a:endParaRPr>
          </a:p>
        </p:txBody>
      </p:sp>
      <p:sp>
        <p:nvSpPr>
          <p:cNvPr id="388" name="Google Shape;388;p44"/>
          <p:cNvSpPr/>
          <p:nvPr/>
        </p:nvSpPr>
        <p:spPr>
          <a:xfrm>
            <a:off x="2125850" y="10177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5"/>
          <p:cNvSpPr txBox="1"/>
          <p:nvPr>
            <p:ph type="title"/>
          </p:nvPr>
        </p:nvSpPr>
        <p:spPr>
          <a:xfrm>
            <a:off x="311700" y="215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Oswald"/>
                <a:ea typeface="Oswald"/>
                <a:cs typeface="Oswald"/>
                <a:sym typeface="Oswald"/>
              </a:rPr>
              <a:t>Emergency Landings- Motor/Rotor Blade Problems </a:t>
            </a:r>
            <a:endParaRPr/>
          </a:p>
        </p:txBody>
      </p:sp>
      <p:sp>
        <p:nvSpPr>
          <p:cNvPr id="394" name="Google Shape;394;p45"/>
          <p:cNvSpPr txBox="1"/>
          <p:nvPr>
            <p:ph idx="1" type="body"/>
          </p:nvPr>
        </p:nvSpPr>
        <p:spPr>
          <a:xfrm>
            <a:off x="435850" y="1082850"/>
            <a:ext cx="3643800" cy="3206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If the motor fails, a pilot will take control and perform </a:t>
            </a:r>
            <a:r>
              <a:rPr b="1" i="1" lang="en">
                <a:solidFill>
                  <a:srgbClr val="000000"/>
                </a:solidFill>
                <a:latin typeface="Roboto Condensed"/>
                <a:ea typeface="Roboto Condensed"/>
                <a:cs typeface="Roboto Condensed"/>
                <a:sym typeface="Roboto Condensed"/>
              </a:rPr>
              <a:t>autorotation</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A safe landing spot is determined using </a:t>
            </a:r>
            <a:r>
              <a:rPr b="1" lang="en">
                <a:solidFill>
                  <a:srgbClr val="000000"/>
                </a:solidFill>
                <a:latin typeface="Roboto Condensed"/>
                <a:ea typeface="Roboto Condensed"/>
                <a:cs typeface="Roboto Condensed"/>
                <a:sym typeface="Roboto Condensed"/>
              </a:rPr>
              <a:t>Safe2Ditch</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If rotor blades are damaged, they will be </a:t>
            </a:r>
            <a:r>
              <a:rPr i="1" lang="en">
                <a:solidFill>
                  <a:srgbClr val="000000"/>
                </a:solidFill>
                <a:latin typeface="Roboto Condensed"/>
                <a:ea typeface="Roboto Condensed"/>
                <a:cs typeface="Roboto Condensed"/>
                <a:sym typeface="Roboto Condensed"/>
              </a:rPr>
              <a:t>stopped</a:t>
            </a:r>
            <a:r>
              <a:rPr lang="en">
                <a:solidFill>
                  <a:srgbClr val="000000"/>
                </a:solidFill>
                <a:latin typeface="Roboto Condensed"/>
                <a:ea typeface="Roboto Condensed"/>
                <a:cs typeface="Roboto Condensed"/>
                <a:sym typeface="Roboto Condensed"/>
              </a:rPr>
              <a:t> using the motor </a:t>
            </a:r>
            <a:r>
              <a:rPr lang="en">
                <a:solidFill>
                  <a:srgbClr val="000000"/>
                </a:solidFill>
                <a:latin typeface="Roboto Condensed"/>
                <a:ea typeface="Roboto Condensed"/>
                <a:cs typeface="Roboto Condensed"/>
                <a:sym typeface="Roboto Condensed"/>
              </a:rPr>
              <a:t>brakes</a:t>
            </a:r>
            <a:r>
              <a:rPr lang="en">
                <a:solidFill>
                  <a:srgbClr val="000000"/>
                </a:solidFill>
                <a:latin typeface="Roboto Condensed"/>
                <a:ea typeface="Roboto Condensed"/>
                <a:cs typeface="Roboto Condensed"/>
                <a:sym typeface="Roboto Condensed"/>
              </a:rPr>
              <a:t> and the UAV will descend using a </a:t>
            </a:r>
            <a:r>
              <a:rPr b="1" lang="en">
                <a:solidFill>
                  <a:srgbClr val="000000"/>
                </a:solidFill>
                <a:latin typeface="Roboto Condensed"/>
                <a:ea typeface="Roboto Condensed"/>
                <a:cs typeface="Roboto Condensed"/>
                <a:sym typeface="Roboto Condensed"/>
              </a:rPr>
              <a:t>parachute</a:t>
            </a:r>
            <a:r>
              <a:rPr lang="en">
                <a:solidFill>
                  <a:srgbClr val="000000"/>
                </a:solidFill>
                <a:latin typeface="Roboto Condensed"/>
                <a:ea typeface="Roboto Condensed"/>
                <a:cs typeface="Roboto Condensed"/>
                <a:sym typeface="Roboto Condensed"/>
              </a:rPr>
              <a:t>.</a:t>
            </a:r>
            <a:endParaRPr>
              <a:solidFill>
                <a:srgbClr val="000000"/>
              </a:solidFill>
              <a:latin typeface="Roboto Condensed"/>
              <a:ea typeface="Roboto Condensed"/>
              <a:cs typeface="Roboto Condensed"/>
              <a:sym typeface="Roboto Condensed"/>
            </a:endParaRPr>
          </a:p>
        </p:txBody>
      </p:sp>
      <p:pic>
        <p:nvPicPr>
          <p:cNvPr id="395" name="Google Shape;395;p45"/>
          <p:cNvPicPr preferRelativeResize="0"/>
          <p:nvPr/>
        </p:nvPicPr>
        <p:blipFill rotWithShape="1">
          <a:blip r:embed="rId3">
            <a:alphaModFix/>
          </a:blip>
          <a:srcRect b="4800" l="5875" r="6947" t="4800"/>
          <a:stretch/>
        </p:blipFill>
        <p:spPr>
          <a:xfrm>
            <a:off x="4500250" y="1082763"/>
            <a:ext cx="4143351" cy="3206825"/>
          </a:xfrm>
          <a:prstGeom prst="rect">
            <a:avLst/>
          </a:prstGeom>
          <a:noFill/>
          <a:ln>
            <a:noFill/>
          </a:ln>
        </p:spPr>
      </p:pic>
      <p:sp>
        <p:nvSpPr>
          <p:cNvPr id="396" name="Google Shape;396;p45"/>
          <p:cNvSpPr/>
          <p:nvPr/>
        </p:nvSpPr>
        <p:spPr>
          <a:xfrm>
            <a:off x="2877625" y="78777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5"/>
          <p:cNvSpPr txBox="1"/>
          <p:nvPr/>
        </p:nvSpPr>
        <p:spPr>
          <a:xfrm>
            <a:off x="8000600" y="11722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[30]</a:t>
            </a:r>
            <a:endParaRPr>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6"/>
          <p:cNvSpPr txBox="1"/>
          <p:nvPr>
            <p:ph type="title"/>
          </p:nvPr>
        </p:nvSpPr>
        <p:spPr>
          <a:xfrm>
            <a:off x="311700" y="436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Emergency Components</a:t>
            </a:r>
            <a:endParaRPr>
              <a:latin typeface="Oswald"/>
              <a:ea typeface="Oswald"/>
              <a:cs typeface="Oswald"/>
              <a:sym typeface="Oswald"/>
            </a:endParaRPr>
          </a:p>
        </p:txBody>
      </p:sp>
      <p:sp>
        <p:nvSpPr>
          <p:cNvPr id="403" name="Google Shape;403;p46"/>
          <p:cNvSpPr txBox="1"/>
          <p:nvPr>
            <p:ph idx="1" type="body"/>
          </p:nvPr>
        </p:nvSpPr>
        <p:spPr>
          <a:xfrm>
            <a:off x="311700" y="1403675"/>
            <a:ext cx="3910800" cy="2929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a:t>
            </a:r>
            <a:r>
              <a:rPr b="1" lang="en">
                <a:solidFill>
                  <a:srgbClr val="000000"/>
                </a:solidFill>
                <a:latin typeface="Roboto Condensed"/>
                <a:ea typeface="Roboto Condensed"/>
                <a:cs typeface="Roboto Condensed"/>
                <a:sym typeface="Roboto Condensed"/>
              </a:rPr>
              <a:t>180 dB</a:t>
            </a:r>
            <a:r>
              <a:rPr lang="en">
                <a:solidFill>
                  <a:srgbClr val="000000"/>
                </a:solidFill>
                <a:latin typeface="Roboto Condensed"/>
                <a:ea typeface="Roboto Condensed"/>
                <a:cs typeface="Roboto Condensed"/>
                <a:sym typeface="Roboto Condensed"/>
              </a:rPr>
              <a:t> buzzer alerts surrounding pedestrians. It has its own battery and is long lasting.</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parachute has been chosen for </a:t>
            </a:r>
            <a:r>
              <a:rPr b="1" lang="en">
                <a:solidFill>
                  <a:srgbClr val="000000"/>
                </a:solidFill>
                <a:latin typeface="Roboto Condensed"/>
                <a:ea typeface="Roboto Condensed"/>
                <a:cs typeface="Roboto Condensed"/>
                <a:sym typeface="Roboto Condensed"/>
              </a:rPr>
              <a:t>very low weight</a:t>
            </a:r>
            <a:r>
              <a:rPr lang="en">
                <a:solidFill>
                  <a:srgbClr val="000000"/>
                </a:solidFill>
                <a:latin typeface="Roboto Condensed"/>
                <a:ea typeface="Roboto Condensed"/>
                <a:cs typeface="Roboto Condensed"/>
                <a:sym typeface="Roboto Condensed"/>
              </a:rPr>
              <a:t> despite its high cost. </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parachute is released by a </a:t>
            </a:r>
            <a:r>
              <a:rPr b="1" lang="en">
                <a:solidFill>
                  <a:srgbClr val="000000"/>
                </a:solidFill>
                <a:latin typeface="Roboto Condensed"/>
                <a:ea typeface="Roboto Condensed"/>
                <a:cs typeface="Roboto Condensed"/>
                <a:sym typeface="Roboto Condensed"/>
              </a:rPr>
              <a:t>servo</a:t>
            </a:r>
            <a:r>
              <a:rPr lang="en">
                <a:solidFill>
                  <a:srgbClr val="000000"/>
                </a:solidFill>
                <a:latin typeface="Roboto Condensed"/>
                <a:ea typeface="Roboto Condensed"/>
                <a:cs typeface="Roboto Condensed"/>
                <a:sym typeface="Roboto Condensed"/>
              </a:rPr>
              <a:t> .</a:t>
            </a:r>
            <a:endParaRPr>
              <a:solidFill>
                <a:srgbClr val="000000"/>
              </a:solidFill>
              <a:latin typeface="Roboto Condensed"/>
              <a:ea typeface="Roboto Condensed"/>
              <a:cs typeface="Roboto Condensed"/>
              <a:sym typeface="Roboto Condensed"/>
            </a:endParaRPr>
          </a:p>
        </p:txBody>
      </p:sp>
      <p:pic>
        <p:nvPicPr>
          <p:cNvPr id="404" name="Google Shape;404;p46"/>
          <p:cNvPicPr preferRelativeResize="0"/>
          <p:nvPr/>
        </p:nvPicPr>
        <p:blipFill>
          <a:blip r:embed="rId3">
            <a:alphaModFix/>
          </a:blip>
          <a:stretch>
            <a:fillRect/>
          </a:stretch>
        </p:blipFill>
        <p:spPr>
          <a:xfrm>
            <a:off x="4509526" y="281500"/>
            <a:ext cx="3978925" cy="2514975"/>
          </a:xfrm>
          <a:prstGeom prst="rect">
            <a:avLst/>
          </a:prstGeom>
          <a:noFill/>
          <a:ln>
            <a:noFill/>
          </a:ln>
        </p:spPr>
      </p:pic>
      <p:pic>
        <p:nvPicPr>
          <p:cNvPr id="405" name="Google Shape;405;p46"/>
          <p:cNvPicPr preferRelativeResize="0"/>
          <p:nvPr/>
        </p:nvPicPr>
        <p:blipFill>
          <a:blip r:embed="rId4">
            <a:alphaModFix/>
          </a:blip>
          <a:stretch>
            <a:fillRect/>
          </a:stretch>
        </p:blipFill>
        <p:spPr>
          <a:xfrm>
            <a:off x="4769049" y="2970125"/>
            <a:ext cx="1403049" cy="2060200"/>
          </a:xfrm>
          <a:prstGeom prst="rect">
            <a:avLst/>
          </a:prstGeom>
          <a:noFill/>
          <a:ln>
            <a:noFill/>
          </a:ln>
        </p:spPr>
      </p:pic>
      <p:pic>
        <p:nvPicPr>
          <p:cNvPr id="406" name="Google Shape;406;p46"/>
          <p:cNvPicPr preferRelativeResize="0"/>
          <p:nvPr/>
        </p:nvPicPr>
        <p:blipFill rotWithShape="1">
          <a:blip r:embed="rId5">
            <a:alphaModFix/>
          </a:blip>
          <a:srcRect b="12174" l="21900" r="22627" t="13226"/>
          <a:stretch/>
        </p:blipFill>
        <p:spPr>
          <a:xfrm>
            <a:off x="6562997" y="2970121"/>
            <a:ext cx="1925450" cy="1939276"/>
          </a:xfrm>
          <a:prstGeom prst="rect">
            <a:avLst/>
          </a:prstGeom>
          <a:noFill/>
          <a:ln>
            <a:noFill/>
          </a:ln>
        </p:spPr>
      </p:pic>
      <p:sp>
        <p:nvSpPr>
          <p:cNvPr id="407" name="Google Shape;407;p46"/>
          <p:cNvSpPr/>
          <p:nvPr/>
        </p:nvSpPr>
        <p:spPr>
          <a:xfrm>
            <a:off x="1228725" y="1008850"/>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6"/>
          <p:cNvSpPr txBox="1"/>
          <p:nvPr/>
        </p:nvSpPr>
        <p:spPr>
          <a:xfrm>
            <a:off x="7904925" y="436150"/>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[31]</a:t>
            </a:r>
            <a:endParaRPr>
              <a:latin typeface="Roboto Condensed"/>
              <a:ea typeface="Roboto Condensed"/>
              <a:cs typeface="Roboto Condensed"/>
              <a:sym typeface="Roboto Condensed"/>
            </a:endParaRPr>
          </a:p>
        </p:txBody>
      </p:sp>
      <p:sp>
        <p:nvSpPr>
          <p:cNvPr id="409" name="Google Shape;409;p46"/>
          <p:cNvSpPr txBox="1"/>
          <p:nvPr/>
        </p:nvSpPr>
        <p:spPr>
          <a:xfrm>
            <a:off x="5760700" y="2859900"/>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[32]</a:t>
            </a:r>
            <a:endParaRPr>
              <a:latin typeface="Roboto Condensed"/>
              <a:ea typeface="Roboto Condensed"/>
              <a:cs typeface="Roboto Condensed"/>
              <a:sym typeface="Roboto Condensed"/>
            </a:endParaRPr>
          </a:p>
        </p:txBody>
      </p:sp>
      <p:sp>
        <p:nvSpPr>
          <p:cNvPr id="410" name="Google Shape;410;p46"/>
          <p:cNvSpPr txBox="1"/>
          <p:nvPr/>
        </p:nvSpPr>
        <p:spPr>
          <a:xfrm>
            <a:off x="8161875" y="2970125"/>
            <a:ext cx="504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[33]</a:t>
            </a:r>
            <a:endParaRPr>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Overall Electrical Configuration</a:t>
            </a:r>
            <a:endParaRPr>
              <a:latin typeface="Oswald"/>
              <a:ea typeface="Oswald"/>
              <a:cs typeface="Oswald"/>
              <a:sym typeface="Oswald"/>
            </a:endParaRPr>
          </a:p>
        </p:txBody>
      </p:sp>
      <p:sp>
        <p:nvSpPr>
          <p:cNvPr id="416" name="Google Shape;416;p47"/>
          <p:cNvSpPr/>
          <p:nvPr/>
        </p:nvSpPr>
        <p:spPr>
          <a:xfrm>
            <a:off x="1755050" y="10177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47"/>
          <p:cNvPicPr preferRelativeResize="0"/>
          <p:nvPr/>
        </p:nvPicPr>
        <p:blipFill>
          <a:blip r:embed="rId4">
            <a:alphaModFix/>
          </a:blip>
          <a:stretch>
            <a:fillRect/>
          </a:stretch>
        </p:blipFill>
        <p:spPr>
          <a:xfrm>
            <a:off x="953850" y="1173575"/>
            <a:ext cx="7094925" cy="3769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48"/>
          <p:cNvSpPr/>
          <p:nvPr/>
        </p:nvSpPr>
        <p:spPr>
          <a:xfrm>
            <a:off x="1755050" y="1017725"/>
            <a:ext cx="1503000" cy="51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Electrical Configuration of Servos</a:t>
            </a:r>
            <a:endParaRPr>
              <a:latin typeface="Oswald"/>
              <a:ea typeface="Oswald"/>
              <a:cs typeface="Oswald"/>
              <a:sym typeface="Oswald"/>
            </a:endParaRPr>
          </a:p>
        </p:txBody>
      </p:sp>
      <p:sp>
        <p:nvSpPr>
          <p:cNvPr id="424" name="Google Shape;424;p48"/>
          <p:cNvSpPr txBox="1"/>
          <p:nvPr/>
        </p:nvSpPr>
        <p:spPr>
          <a:xfrm>
            <a:off x="264900" y="1368650"/>
            <a:ext cx="2891700" cy="349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sz="1800">
                <a:latin typeface="Roboto Condensed"/>
                <a:ea typeface="Roboto Condensed"/>
                <a:cs typeface="Roboto Condensed"/>
                <a:sym typeface="Roboto Condensed"/>
              </a:rPr>
              <a:t>The Cytron SC08A will be used as the servo controller. </a:t>
            </a:r>
            <a:endParaRPr sz="1800">
              <a:latin typeface="Roboto Condensed"/>
              <a:ea typeface="Roboto Condensed"/>
              <a:cs typeface="Roboto Condensed"/>
              <a:sym typeface="Roboto Condensed"/>
            </a:endParaRPr>
          </a:p>
          <a:p>
            <a:pPr indent="-342900" lvl="0" marL="457200" rtl="0" algn="l">
              <a:spcBef>
                <a:spcPts val="1000"/>
              </a:spcBef>
              <a:spcAft>
                <a:spcPts val="0"/>
              </a:spcAft>
              <a:buSzPts val="1800"/>
              <a:buChar char="➔"/>
            </a:pPr>
            <a:r>
              <a:rPr lang="en" sz="1800">
                <a:latin typeface="Roboto Condensed"/>
                <a:ea typeface="Roboto Condensed"/>
                <a:cs typeface="Roboto Condensed"/>
                <a:sym typeface="Roboto Condensed"/>
              </a:rPr>
              <a:t>2 of them will be</a:t>
            </a:r>
            <a:r>
              <a:rPr b="1" lang="en" sz="1800">
                <a:latin typeface="Roboto Condensed"/>
                <a:ea typeface="Roboto Condensed"/>
                <a:cs typeface="Roboto Condensed"/>
                <a:sym typeface="Roboto Condensed"/>
              </a:rPr>
              <a:t> daisy chained</a:t>
            </a:r>
            <a:r>
              <a:rPr lang="en" sz="1800">
                <a:latin typeface="Roboto Condensed"/>
                <a:ea typeface="Roboto Condensed"/>
                <a:cs typeface="Roboto Condensed"/>
                <a:sym typeface="Roboto Condensed"/>
              </a:rPr>
              <a:t> to control 15 servos.</a:t>
            </a:r>
            <a:endParaRPr sz="1800">
              <a:latin typeface="Roboto Condensed"/>
              <a:ea typeface="Roboto Condensed"/>
              <a:cs typeface="Roboto Condensed"/>
              <a:sym typeface="Roboto Condensed"/>
            </a:endParaRPr>
          </a:p>
          <a:p>
            <a:pPr indent="-342900" lvl="0" marL="457200" rtl="0" algn="l">
              <a:spcBef>
                <a:spcPts val="1000"/>
              </a:spcBef>
              <a:spcAft>
                <a:spcPts val="1000"/>
              </a:spcAft>
              <a:buSzPts val="1800"/>
              <a:buChar char="➔"/>
            </a:pPr>
            <a:r>
              <a:rPr lang="en" sz="1800">
                <a:latin typeface="Roboto Condensed"/>
                <a:ea typeface="Roboto Condensed"/>
                <a:cs typeface="Roboto Condensed"/>
                <a:sym typeface="Roboto Condensed"/>
              </a:rPr>
              <a:t>The </a:t>
            </a:r>
            <a:r>
              <a:rPr b="1" lang="en" sz="1800">
                <a:latin typeface="Roboto Condensed"/>
                <a:ea typeface="Roboto Condensed"/>
                <a:cs typeface="Roboto Condensed"/>
                <a:sym typeface="Roboto Condensed"/>
              </a:rPr>
              <a:t>UART interface </a:t>
            </a:r>
            <a:r>
              <a:rPr lang="en" sz="1800">
                <a:latin typeface="Roboto Condensed"/>
                <a:ea typeface="Roboto Condensed"/>
                <a:cs typeface="Roboto Condensed"/>
                <a:sym typeface="Roboto Condensed"/>
              </a:rPr>
              <a:t>will be used for data transfer between the servo controller and the Jetson TX2.</a:t>
            </a:r>
            <a:endParaRPr sz="1800">
              <a:latin typeface="Roboto Condensed"/>
              <a:ea typeface="Roboto Condensed"/>
              <a:cs typeface="Roboto Condensed"/>
              <a:sym typeface="Roboto Condensed"/>
            </a:endParaRPr>
          </a:p>
        </p:txBody>
      </p:sp>
      <p:pic>
        <p:nvPicPr>
          <p:cNvPr id="425" name="Google Shape;425;p48"/>
          <p:cNvPicPr preferRelativeResize="0"/>
          <p:nvPr/>
        </p:nvPicPr>
        <p:blipFill>
          <a:blip r:embed="rId3">
            <a:alphaModFix/>
          </a:blip>
          <a:stretch>
            <a:fillRect/>
          </a:stretch>
        </p:blipFill>
        <p:spPr>
          <a:xfrm rot="5400000">
            <a:off x="3540188" y="-351437"/>
            <a:ext cx="4884350" cy="6004424"/>
          </a:xfrm>
          <a:prstGeom prst="rect">
            <a:avLst/>
          </a:prstGeom>
          <a:noFill/>
          <a:ln>
            <a:noFill/>
          </a:ln>
        </p:spPr>
      </p:pic>
      <p:sp>
        <p:nvSpPr>
          <p:cNvPr id="426" name="Google Shape;426;p48"/>
          <p:cNvSpPr txBox="1"/>
          <p:nvPr/>
        </p:nvSpPr>
        <p:spPr>
          <a:xfrm>
            <a:off x="5253875" y="4867550"/>
            <a:ext cx="618000" cy="1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gnd</a:t>
            </a:r>
            <a:endParaRPr sz="900"/>
          </a:p>
        </p:txBody>
      </p:sp>
      <p:sp>
        <p:nvSpPr>
          <p:cNvPr id="427" name="Google Shape;427;p48"/>
          <p:cNvSpPr txBox="1"/>
          <p:nvPr/>
        </p:nvSpPr>
        <p:spPr>
          <a:xfrm>
            <a:off x="5215175" y="4657875"/>
            <a:ext cx="695400" cy="1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vcc</a:t>
            </a:r>
            <a:endParaRPr sz="1100"/>
          </a:p>
        </p:txBody>
      </p:sp>
      <p:sp>
        <p:nvSpPr>
          <p:cNvPr id="428" name="Google Shape;428;p48"/>
          <p:cNvSpPr txBox="1"/>
          <p:nvPr/>
        </p:nvSpPr>
        <p:spPr>
          <a:xfrm>
            <a:off x="7593825" y="176600"/>
            <a:ext cx="8721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Controller input</a:t>
            </a:r>
            <a:endParaRPr sz="1100"/>
          </a:p>
        </p:txBody>
      </p:sp>
      <p:sp>
        <p:nvSpPr>
          <p:cNvPr id="429" name="Google Shape;429;p48"/>
          <p:cNvSpPr txBox="1"/>
          <p:nvPr/>
        </p:nvSpPr>
        <p:spPr>
          <a:xfrm>
            <a:off x="4572000" y="4657875"/>
            <a:ext cx="794700" cy="1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Servo power</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3F3F3"/>
            </a:gs>
            <a:gs pos="100000">
              <a:srgbClr val="CFE2F3"/>
            </a:gs>
            <a:gs pos="100000">
              <a:srgbClr val="045962"/>
            </a:gs>
          </a:gsLst>
          <a:lin ang="2700006" scaled="0"/>
        </a:gradFill>
      </p:bgPr>
    </p:bg>
    <p:spTree>
      <p:nvGrpSpPr>
        <p:cNvPr id="433" name="Shape 433"/>
        <p:cNvGrpSpPr/>
        <p:nvPr/>
      </p:nvGrpSpPr>
      <p:grpSpPr>
        <a:xfrm>
          <a:off x="0" y="0"/>
          <a:ext cx="0" cy="0"/>
          <a:chOff x="0" y="0"/>
          <a:chExt cx="0" cy="0"/>
        </a:xfrm>
      </p:grpSpPr>
      <p:sp>
        <p:nvSpPr>
          <p:cNvPr id="434" name="Google Shape;434;p49"/>
          <p:cNvSpPr/>
          <p:nvPr/>
        </p:nvSpPr>
        <p:spPr>
          <a:xfrm>
            <a:off x="3213825" y="2929950"/>
            <a:ext cx="2079600" cy="62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highlight>
                <a:srgbClr val="FFFFFF"/>
              </a:highlight>
            </a:endParaRPr>
          </a:p>
        </p:txBody>
      </p:sp>
      <p:pic>
        <p:nvPicPr>
          <p:cNvPr id="435" name="Google Shape;435;p49"/>
          <p:cNvPicPr preferRelativeResize="0"/>
          <p:nvPr/>
        </p:nvPicPr>
        <p:blipFill rotWithShape="1">
          <a:blip r:embed="rId3">
            <a:alphaModFix/>
          </a:blip>
          <a:srcRect b="0" l="0" r="39766" t="0"/>
          <a:stretch/>
        </p:blipFill>
        <p:spPr>
          <a:xfrm>
            <a:off x="5611800" y="-331550"/>
            <a:ext cx="3532199" cy="5806601"/>
          </a:xfrm>
          <a:prstGeom prst="rect">
            <a:avLst/>
          </a:prstGeom>
          <a:noFill/>
          <a:ln>
            <a:noFill/>
          </a:ln>
        </p:spPr>
      </p:pic>
      <p:sp>
        <p:nvSpPr>
          <p:cNvPr id="436" name="Google Shape;436;p49"/>
          <p:cNvSpPr txBox="1"/>
          <p:nvPr>
            <p:ph type="title"/>
          </p:nvPr>
        </p:nvSpPr>
        <p:spPr>
          <a:xfrm>
            <a:off x="311700" y="2377199"/>
            <a:ext cx="8520600" cy="4596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Condensed"/>
                <a:ea typeface="Roboto Condensed"/>
                <a:cs typeface="Roboto Condensed"/>
                <a:sym typeface="Roboto Condensed"/>
              </a:rPr>
              <a:t>Design Analysis</a:t>
            </a:r>
            <a:endParaRPr b="1">
              <a:solidFill>
                <a:srgbClr val="FFFFFF"/>
              </a:solidFill>
              <a:latin typeface="Roboto Condensed"/>
              <a:ea typeface="Roboto Condensed"/>
              <a:cs typeface="Roboto Condensed"/>
              <a:sym typeface="Roboto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Front View of </a:t>
            </a:r>
            <a:r>
              <a:rPr lang="en">
                <a:latin typeface="Oswald"/>
                <a:ea typeface="Oswald"/>
                <a:cs typeface="Oswald"/>
                <a:sym typeface="Oswald"/>
              </a:rPr>
              <a:t>UAV</a:t>
            </a:r>
            <a:endParaRPr>
              <a:latin typeface="Oswald"/>
              <a:ea typeface="Oswald"/>
              <a:cs typeface="Oswald"/>
              <a:sym typeface="Oswald"/>
            </a:endParaRPr>
          </a:p>
        </p:txBody>
      </p:sp>
      <p:sp>
        <p:nvSpPr>
          <p:cNvPr id="442" name="Google Shape;442;p50"/>
          <p:cNvSpPr/>
          <p:nvPr/>
        </p:nvSpPr>
        <p:spPr>
          <a:xfrm>
            <a:off x="440675" y="1017725"/>
            <a:ext cx="17376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3" name="Google Shape;443;p50"/>
          <p:cNvPicPr preferRelativeResize="0"/>
          <p:nvPr/>
        </p:nvPicPr>
        <p:blipFill rotWithShape="1">
          <a:blip r:embed="rId4">
            <a:alphaModFix/>
          </a:blip>
          <a:srcRect b="28113" l="27191" r="46802" t="36749"/>
          <a:stretch/>
        </p:blipFill>
        <p:spPr>
          <a:xfrm>
            <a:off x="2360800" y="1017725"/>
            <a:ext cx="4852402" cy="3687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Side View of UAV</a:t>
            </a:r>
            <a:endParaRPr>
              <a:latin typeface="Oswald"/>
              <a:ea typeface="Oswald"/>
              <a:cs typeface="Oswald"/>
              <a:sym typeface="Oswald"/>
            </a:endParaRPr>
          </a:p>
        </p:txBody>
      </p:sp>
      <p:pic>
        <p:nvPicPr>
          <p:cNvPr id="449" name="Google Shape;449;p51"/>
          <p:cNvPicPr preferRelativeResize="0"/>
          <p:nvPr/>
        </p:nvPicPr>
        <p:blipFill rotWithShape="1">
          <a:blip r:embed="rId3">
            <a:alphaModFix/>
          </a:blip>
          <a:srcRect b="9235" l="13116" r="22553" t="24421"/>
          <a:stretch/>
        </p:blipFill>
        <p:spPr>
          <a:xfrm>
            <a:off x="1187375" y="1017725"/>
            <a:ext cx="6423137" cy="3724326"/>
          </a:xfrm>
          <a:prstGeom prst="rect">
            <a:avLst/>
          </a:prstGeom>
          <a:noFill/>
          <a:ln>
            <a:noFill/>
          </a:ln>
        </p:spPr>
      </p:pic>
      <p:sp>
        <p:nvSpPr>
          <p:cNvPr id="450" name="Google Shape;450;p51"/>
          <p:cNvSpPr/>
          <p:nvPr/>
        </p:nvSpPr>
        <p:spPr>
          <a:xfrm>
            <a:off x="1187375" y="1017725"/>
            <a:ext cx="14130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6"/>
          <p:cNvSpPr txBox="1"/>
          <p:nvPr>
            <p:ph idx="1" type="body"/>
          </p:nvPr>
        </p:nvSpPr>
        <p:spPr>
          <a:xfrm>
            <a:off x="1872075" y="892250"/>
            <a:ext cx="5560200" cy="3951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Problems with existing delivery systems.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Key design features of the solution.</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Design process and rationale.</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Systems components.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Design analysis.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Concept of operations.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business case.</a:t>
            </a:r>
            <a:endParaRPr>
              <a:solidFill>
                <a:srgbClr val="000000"/>
              </a:solidFill>
              <a:latin typeface="Roboto Condensed"/>
              <a:ea typeface="Roboto Condensed"/>
              <a:cs typeface="Roboto Condensed"/>
              <a:sym typeface="Roboto Condensed"/>
            </a:endParaRPr>
          </a:p>
        </p:txBody>
      </p:sp>
      <p:sp>
        <p:nvSpPr>
          <p:cNvPr id="107" name="Google Shape;107;p16"/>
          <p:cNvSpPr/>
          <p:nvPr/>
        </p:nvSpPr>
        <p:spPr>
          <a:xfrm>
            <a:off x="-647050" y="-764000"/>
            <a:ext cx="2306100" cy="23061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txBox="1"/>
          <p:nvPr>
            <p:ph type="title"/>
          </p:nvPr>
        </p:nvSpPr>
        <p:spPr>
          <a:xfrm>
            <a:off x="311700" y="319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Overview</a:t>
            </a:r>
            <a:endParaRPr b="1">
              <a:latin typeface="Roboto Condensed"/>
              <a:ea typeface="Roboto Condensed"/>
              <a:cs typeface="Roboto Condensed"/>
              <a:sym typeface="Roboto Condensed"/>
            </a:endParaRPr>
          </a:p>
        </p:txBody>
      </p:sp>
      <p:pic>
        <p:nvPicPr>
          <p:cNvPr id="109" name="Google Shape;109;p16"/>
          <p:cNvPicPr preferRelativeResize="0"/>
          <p:nvPr/>
        </p:nvPicPr>
        <p:blipFill>
          <a:blip r:embed="rId3">
            <a:alphaModFix/>
          </a:blip>
          <a:stretch>
            <a:fillRect/>
          </a:stretch>
        </p:blipFill>
        <p:spPr>
          <a:xfrm>
            <a:off x="8208225" y="154550"/>
            <a:ext cx="660075" cy="643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Top View of UAV</a:t>
            </a:r>
            <a:endParaRPr>
              <a:latin typeface="Oswald"/>
              <a:ea typeface="Oswald"/>
              <a:cs typeface="Oswald"/>
              <a:sym typeface="Oswald"/>
            </a:endParaRPr>
          </a:p>
        </p:txBody>
      </p:sp>
      <p:pic>
        <p:nvPicPr>
          <p:cNvPr id="456" name="Google Shape;456;p52"/>
          <p:cNvPicPr preferRelativeResize="0"/>
          <p:nvPr/>
        </p:nvPicPr>
        <p:blipFill rotWithShape="1">
          <a:blip r:embed="rId3">
            <a:alphaModFix/>
          </a:blip>
          <a:srcRect b="11617" l="10104" r="15980" t="22933"/>
          <a:stretch/>
        </p:blipFill>
        <p:spPr>
          <a:xfrm>
            <a:off x="1441000" y="1229425"/>
            <a:ext cx="6727874" cy="3349549"/>
          </a:xfrm>
          <a:prstGeom prst="rect">
            <a:avLst/>
          </a:prstGeom>
          <a:noFill/>
          <a:ln>
            <a:noFill/>
          </a:ln>
        </p:spPr>
      </p:pic>
      <p:sp>
        <p:nvSpPr>
          <p:cNvPr id="457" name="Google Shape;457;p52"/>
          <p:cNvSpPr/>
          <p:nvPr/>
        </p:nvSpPr>
        <p:spPr>
          <a:xfrm>
            <a:off x="411225" y="1017725"/>
            <a:ext cx="18177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3"/>
          <p:cNvSpPr txBox="1"/>
          <p:nvPr>
            <p:ph type="title"/>
          </p:nvPr>
        </p:nvSpPr>
        <p:spPr>
          <a:xfrm>
            <a:off x="311700" y="197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Materials</a:t>
            </a:r>
            <a:endParaRPr>
              <a:latin typeface="Oswald"/>
              <a:ea typeface="Oswald"/>
              <a:cs typeface="Oswald"/>
              <a:sym typeface="Oswald"/>
            </a:endParaRPr>
          </a:p>
        </p:txBody>
      </p:sp>
      <p:pic>
        <p:nvPicPr>
          <p:cNvPr id="463" name="Google Shape;463;p53"/>
          <p:cNvPicPr preferRelativeResize="0"/>
          <p:nvPr/>
        </p:nvPicPr>
        <p:blipFill rotWithShape="1">
          <a:blip r:embed="rId4">
            <a:alphaModFix/>
          </a:blip>
          <a:srcRect b="0" l="24062" r="30103" t="0"/>
          <a:stretch/>
        </p:blipFill>
        <p:spPr>
          <a:xfrm>
            <a:off x="520275" y="902525"/>
            <a:ext cx="3112200" cy="3819525"/>
          </a:xfrm>
          <a:prstGeom prst="rect">
            <a:avLst/>
          </a:prstGeom>
          <a:noFill/>
          <a:ln>
            <a:noFill/>
          </a:ln>
        </p:spPr>
      </p:pic>
      <p:pic>
        <p:nvPicPr>
          <p:cNvPr id="464" name="Google Shape;464;p53"/>
          <p:cNvPicPr preferRelativeResize="0"/>
          <p:nvPr/>
        </p:nvPicPr>
        <p:blipFill rotWithShape="1">
          <a:blip r:embed="rId5">
            <a:alphaModFix/>
          </a:blip>
          <a:srcRect b="0" l="7893" r="0" t="2229"/>
          <a:stretch/>
        </p:blipFill>
        <p:spPr>
          <a:xfrm>
            <a:off x="4229100" y="458875"/>
            <a:ext cx="2978699" cy="2603525"/>
          </a:xfrm>
          <a:prstGeom prst="rect">
            <a:avLst/>
          </a:prstGeom>
          <a:noFill/>
          <a:ln>
            <a:noFill/>
          </a:ln>
        </p:spPr>
      </p:pic>
      <p:sp>
        <p:nvSpPr>
          <p:cNvPr id="465" name="Google Shape;465;p53"/>
          <p:cNvSpPr txBox="1"/>
          <p:nvPr/>
        </p:nvSpPr>
        <p:spPr>
          <a:xfrm>
            <a:off x="3412800" y="3062400"/>
            <a:ext cx="5419500" cy="107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Condensed"/>
              <a:buChar char="➔"/>
            </a:pPr>
            <a:r>
              <a:rPr lang="en" sz="1800">
                <a:latin typeface="Roboto Condensed"/>
                <a:ea typeface="Roboto Condensed"/>
                <a:cs typeface="Roboto Condensed"/>
                <a:sym typeface="Roboto Condensed"/>
              </a:rPr>
              <a:t>Static-stress simulation was run to gather data.</a:t>
            </a:r>
            <a:endParaRPr sz="18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sz="1800">
                <a:latin typeface="Roboto Condensed"/>
                <a:ea typeface="Roboto Condensed"/>
                <a:cs typeface="Roboto Condensed"/>
                <a:sym typeface="Roboto Condensed"/>
              </a:rPr>
              <a:t>C</a:t>
            </a:r>
            <a:r>
              <a:rPr lang="en" sz="1800">
                <a:latin typeface="Roboto Condensed"/>
                <a:ea typeface="Roboto Condensed"/>
                <a:cs typeface="Roboto Condensed"/>
                <a:sym typeface="Roboto Condensed"/>
              </a:rPr>
              <a:t>arbon fiber is only used at high-stress areas.</a:t>
            </a:r>
            <a:endParaRPr sz="18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sz="1800">
                <a:latin typeface="Roboto Condensed"/>
                <a:ea typeface="Roboto Condensed"/>
                <a:cs typeface="Roboto Condensed"/>
                <a:sym typeface="Roboto Condensed"/>
              </a:rPr>
              <a:t>EPP Foam is used otherwise.</a:t>
            </a:r>
            <a:endParaRPr sz="1800">
              <a:latin typeface="Roboto Condensed"/>
              <a:ea typeface="Roboto Condensed"/>
              <a:cs typeface="Roboto Condensed"/>
              <a:sym typeface="Roboto Condensed"/>
            </a:endParaRPr>
          </a:p>
          <a:p>
            <a:pPr indent="-342900" lvl="0" marL="457200" rtl="0" algn="l">
              <a:spcBef>
                <a:spcPts val="0"/>
              </a:spcBef>
              <a:spcAft>
                <a:spcPts val="0"/>
              </a:spcAft>
              <a:buSzPts val="1800"/>
              <a:buFont typeface="Roboto Condensed"/>
              <a:buChar char="➔"/>
            </a:pPr>
            <a:r>
              <a:rPr lang="en" sz="1800">
                <a:latin typeface="Roboto Condensed"/>
                <a:ea typeface="Roboto Condensed"/>
                <a:cs typeface="Roboto Condensed"/>
                <a:sym typeface="Roboto Condensed"/>
              </a:rPr>
              <a:t>There are some vertical carbon fibre rods driven through the hull to support in in an emergency landing, since there are no landing legs.</a:t>
            </a:r>
            <a:endParaRPr sz="1800">
              <a:latin typeface="Roboto Condensed"/>
              <a:ea typeface="Roboto Condensed"/>
              <a:cs typeface="Roboto Condensed"/>
              <a:sym typeface="Roboto Condensed"/>
            </a:endParaRPr>
          </a:p>
        </p:txBody>
      </p:sp>
      <p:sp>
        <p:nvSpPr>
          <p:cNvPr id="466" name="Google Shape;466;p53"/>
          <p:cNvSpPr txBox="1"/>
          <p:nvPr/>
        </p:nvSpPr>
        <p:spPr>
          <a:xfrm>
            <a:off x="414300" y="2571738"/>
            <a:ext cx="10308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Carbon Fiber</a:t>
            </a:r>
            <a:endParaRPr>
              <a:latin typeface="Roboto Condensed"/>
              <a:ea typeface="Roboto Condensed"/>
              <a:cs typeface="Roboto Condensed"/>
              <a:sym typeface="Roboto Condensed"/>
            </a:endParaRPr>
          </a:p>
        </p:txBody>
      </p:sp>
      <p:sp>
        <p:nvSpPr>
          <p:cNvPr id="467" name="Google Shape;467;p53"/>
          <p:cNvSpPr txBox="1"/>
          <p:nvPr/>
        </p:nvSpPr>
        <p:spPr>
          <a:xfrm>
            <a:off x="311700" y="3769950"/>
            <a:ext cx="1133400" cy="3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EPP Foam</a:t>
            </a:r>
            <a:endParaRPr>
              <a:latin typeface="Roboto Condensed"/>
              <a:ea typeface="Roboto Condensed"/>
              <a:cs typeface="Roboto Condensed"/>
              <a:sym typeface="Roboto Condensed"/>
            </a:endParaRPr>
          </a:p>
        </p:txBody>
      </p:sp>
      <p:sp>
        <p:nvSpPr>
          <p:cNvPr id="468" name="Google Shape;468;p53"/>
          <p:cNvSpPr/>
          <p:nvPr/>
        </p:nvSpPr>
        <p:spPr>
          <a:xfrm flipH="1" rot="10800000">
            <a:off x="8051100" y="587438"/>
            <a:ext cx="781200" cy="2190600"/>
          </a:xfrm>
          <a:prstGeom prst="rect">
            <a:avLst/>
          </a:prstGeom>
          <a:gradFill>
            <a:gsLst>
              <a:gs pos="0">
                <a:srgbClr val="0000FF"/>
              </a:gs>
              <a:gs pos="19000">
                <a:srgbClr val="00FFFF"/>
              </a:gs>
              <a:gs pos="40000">
                <a:srgbClr val="00FF00"/>
              </a:gs>
              <a:gs pos="70000">
                <a:srgbClr val="FFFF00"/>
              </a:gs>
              <a:gs pos="100000">
                <a:srgbClr val="FF0000"/>
              </a:gs>
            </a:gsLst>
            <a:lin ang="5400012"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txBox="1"/>
          <p:nvPr/>
        </p:nvSpPr>
        <p:spPr>
          <a:xfrm>
            <a:off x="7550700" y="2382625"/>
            <a:ext cx="500400" cy="3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Low</a:t>
            </a:r>
            <a:endParaRPr b="1">
              <a:latin typeface="Roboto Condensed"/>
              <a:ea typeface="Roboto Condensed"/>
              <a:cs typeface="Roboto Condensed"/>
              <a:sym typeface="Roboto Condensed"/>
            </a:endParaRPr>
          </a:p>
        </p:txBody>
      </p:sp>
      <p:sp>
        <p:nvSpPr>
          <p:cNvPr id="470" name="Google Shape;470;p53"/>
          <p:cNvSpPr txBox="1"/>
          <p:nvPr/>
        </p:nvSpPr>
        <p:spPr>
          <a:xfrm>
            <a:off x="7471975" y="587450"/>
            <a:ext cx="579000" cy="3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High</a:t>
            </a:r>
            <a:endParaRPr b="1">
              <a:latin typeface="Roboto Condensed"/>
              <a:ea typeface="Roboto Condensed"/>
              <a:cs typeface="Roboto Condensed"/>
              <a:sym typeface="Roboto Condensed"/>
            </a:endParaRPr>
          </a:p>
        </p:txBody>
      </p:sp>
      <p:cxnSp>
        <p:nvCxnSpPr>
          <p:cNvPr id="471" name="Google Shape;471;p53"/>
          <p:cNvCxnSpPr/>
          <p:nvPr/>
        </p:nvCxnSpPr>
        <p:spPr>
          <a:xfrm rot="10800000">
            <a:off x="1158300" y="4019800"/>
            <a:ext cx="556200" cy="0"/>
          </a:xfrm>
          <a:prstGeom prst="straightConnector1">
            <a:avLst/>
          </a:prstGeom>
          <a:noFill/>
          <a:ln cap="flat" cmpd="sng" w="9525">
            <a:solidFill>
              <a:schemeClr val="dk2"/>
            </a:solidFill>
            <a:prstDash val="solid"/>
            <a:round/>
            <a:headEnd len="med" w="med" type="none"/>
            <a:tailEnd len="med" w="med" type="none"/>
          </a:ln>
        </p:spPr>
      </p:cxnSp>
      <p:cxnSp>
        <p:nvCxnSpPr>
          <p:cNvPr id="472" name="Google Shape;472;p53"/>
          <p:cNvCxnSpPr/>
          <p:nvPr/>
        </p:nvCxnSpPr>
        <p:spPr>
          <a:xfrm rot="10800000">
            <a:off x="1110675" y="2851375"/>
            <a:ext cx="990600" cy="6900"/>
          </a:xfrm>
          <a:prstGeom prst="straightConnector1">
            <a:avLst/>
          </a:prstGeom>
          <a:noFill/>
          <a:ln cap="flat" cmpd="sng" w="9525">
            <a:solidFill>
              <a:schemeClr val="dk2"/>
            </a:solidFill>
            <a:prstDash val="solid"/>
            <a:round/>
            <a:headEnd len="med" w="med" type="none"/>
            <a:tailEnd len="med" w="med" type="none"/>
          </a:ln>
        </p:spPr>
      </p:cxnSp>
      <p:sp>
        <p:nvSpPr>
          <p:cNvPr id="473" name="Google Shape;473;p53"/>
          <p:cNvSpPr/>
          <p:nvPr/>
        </p:nvSpPr>
        <p:spPr>
          <a:xfrm>
            <a:off x="396600" y="770075"/>
            <a:ext cx="7812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4"/>
          <p:cNvSpPr txBox="1"/>
          <p:nvPr>
            <p:ph type="title"/>
          </p:nvPr>
        </p:nvSpPr>
        <p:spPr>
          <a:xfrm>
            <a:off x="311700" y="445025"/>
            <a:ext cx="611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Component</a:t>
            </a:r>
            <a:r>
              <a:rPr lang="en">
                <a:latin typeface="Oswald"/>
                <a:ea typeface="Oswald"/>
                <a:cs typeface="Oswald"/>
                <a:sym typeface="Oswald"/>
              </a:rPr>
              <a:t> Placement</a:t>
            </a:r>
            <a:endParaRPr>
              <a:latin typeface="Oswald"/>
              <a:ea typeface="Oswald"/>
              <a:cs typeface="Oswald"/>
              <a:sym typeface="Oswald"/>
            </a:endParaRPr>
          </a:p>
        </p:txBody>
      </p:sp>
      <p:sp>
        <p:nvSpPr>
          <p:cNvPr id="479" name="Google Shape;479;p54"/>
          <p:cNvSpPr/>
          <p:nvPr/>
        </p:nvSpPr>
        <p:spPr>
          <a:xfrm>
            <a:off x="428475" y="1017725"/>
            <a:ext cx="19479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0" name="Google Shape;480;p54"/>
          <p:cNvPicPr preferRelativeResize="0"/>
          <p:nvPr/>
        </p:nvPicPr>
        <p:blipFill>
          <a:blip r:embed="rId3">
            <a:alphaModFix/>
          </a:blip>
          <a:stretch>
            <a:fillRect/>
          </a:stretch>
        </p:blipFill>
        <p:spPr>
          <a:xfrm>
            <a:off x="480587" y="1221325"/>
            <a:ext cx="8182825" cy="3822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Rotor </a:t>
            </a:r>
            <a:r>
              <a:rPr lang="en">
                <a:latin typeface="Oswald"/>
                <a:ea typeface="Oswald"/>
                <a:cs typeface="Oswald"/>
                <a:sym typeface="Oswald"/>
              </a:rPr>
              <a:t>Airfoil</a:t>
            </a:r>
            <a:endParaRPr>
              <a:latin typeface="Oswald"/>
              <a:ea typeface="Oswald"/>
              <a:cs typeface="Oswald"/>
              <a:sym typeface="Oswald"/>
            </a:endParaRPr>
          </a:p>
        </p:txBody>
      </p:sp>
      <p:sp>
        <p:nvSpPr>
          <p:cNvPr id="486" name="Google Shape;486;p55"/>
          <p:cNvSpPr/>
          <p:nvPr/>
        </p:nvSpPr>
        <p:spPr>
          <a:xfrm>
            <a:off x="389650" y="1017725"/>
            <a:ext cx="6069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5"/>
          <p:cNvSpPr txBox="1"/>
          <p:nvPr/>
        </p:nvSpPr>
        <p:spPr>
          <a:xfrm>
            <a:off x="297425" y="1299000"/>
            <a:ext cx="3353400" cy="3576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Roboto Condensed"/>
              <a:buChar char="➔"/>
            </a:pPr>
            <a:r>
              <a:rPr b="1" lang="en" sz="1800">
                <a:solidFill>
                  <a:schemeClr val="dk1"/>
                </a:solidFill>
                <a:latin typeface="Roboto Condensed"/>
                <a:ea typeface="Roboto Condensed"/>
                <a:cs typeface="Roboto Condensed"/>
                <a:sym typeface="Roboto Condensed"/>
              </a:rPr>
              <a:t>Asymmetric airfoil</a:t>
            </a:r>
            <a:r>
              <a:rPr lang="en" sz="1800">
                <a:solidFill>
                  <a:schemeClr val="dk1"/>
                </a:solidFill>
                <a:latin typeface="Roboto Condensed"/>
                <a:ea typeface="Roboto Condensed"/>
                <a:cs typeface="Roboto Condensed"/>
                <a:sym typeface="Roboto Condensed"/>
              </a:rPr>
              <a:t> was chosen because the tensile strength of carbon fibre was being used.</a:t>
            </a:r>
            <a:endParaRPr sz="1800">
              <a:solidFill>
                <a:schemeClr val="dk1"/>
              </a:solidFill>
              <a:latin typeface="Roboto Condensed"/>
              <a:ea typeface="Roboto Condensed"/>
              <a:cs typeface="Roboto Condensed"/>
              <a:sym typeface="Roboto Condensed"/>
            </a:endParaRPr>
          </a:p>
          <a:p>
            <a:pPr indent="-342900" lvl="0" marL="457200" rtl="0" algn="l">
              <a:lnSpc>
                <a:spcPct val="115000"/>
              </a:lnSpc>
              <a:spcBef>
                <a:spcPts val="100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The NACA 23012 was used as the airfoil.</a:t>
            </a:r>
            <a:endParaRPr sz="1800">
              <a:solidFill>
                <a:schemeClr val="dk1"/>
              </a:solidFill>
              <a:latin typeface="Roboto Condensed"/>
              <a:ea typeface="Roboto Condensed"/>
              <a:cs typeface="Roboto Condensed"/>
              <a:sym typeface="Roboto Condensed"/>
            </a:endParaRPr>
          </a:p>
          <a:p>
            <a:pPr indent="-342900" lvl="0" marL="457200" rtl="0" algn="l">
              <a:lnSpc>
                <a:spcPct val="115000"/>
              </a:lnSpc>
              <a:spcBef>
                <a:spcPts val="1000"/>
              </a:spcBef>
              <a:spcAft>
                <a:spcPts val="100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Reynolds number calculated was approx 1,000,000.</a:t>
            </a:r>
            <a:endParaRPr sz="1800">
              <a:solidFill>
                <a:schemeClr val="dk1"/>
              </a:solidFill>
              <a:latin typeface="Roboto Condensed"/>
              <a:ea typeface="Roboto Condensed"/>
              <a:cs typeface="Roboto Condensed"/>
              <a:sym typeface="Roboto Condensed"/>
            </a:endParaRPr>
          </a:p>
        </p:txBody>
      </p:sp>
      <p:pic>
        <p:nvPicPr>
          <p:cNvPr id="488" name="Google Shape;488;p55"/>
          <p:cNvPicPr preferRelativeResize="0"/>
          <p:nvPr/>
        </p:nvPicPr>
        <p:blipFill rotWithShape="1">
          <a:blip r:embed="rId3">
            <a:alphaModFix/>
          </a:blip>
          <a:srcRect b="11613" l="32651" r="25076" t="11781"/>
          <a:stretch/>
        </p:blipFill>
        <p:spPr>
          <a:xfrm>
            <a:off x="4550525" y="190651"/>
            <a:ext cx="3604027" cy="3673717"/>
          </a:xfrm>
          <a:prstGeom prst="rect">
            <a:avLst/>
          </a:prstGeom>
          <a:noFill/>
          <a:ln>
            <a:noFill/>
          </a:ln>
        </p:spPr>
      </p:pic>
      <p:pic>
        <p:nvPicPr>
          <p:cNvPr id="489" name="Google Shape;489;p55"/>
          <p:cNvPicPr preferRelativeResize="0"/>
          <p:nvPr/>
        </p:nvPicPr>
        <p:blipFill rotWithShape="1">
          <a:blip r:embed="rId4">
            <a:alphaModFix/>
          </a:blip>
          <a:srcRect b="55635" l="32591" r="26370" t="31403"/>
          <a:stretch/>
        </p:blipFill>
        <p:spPr>
          <a:xfrm>
            <a:off x="4550531" y="4099950"/>
            <a:ext cx="3604013" cy="6402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Some Major Calculation Results</a:t>
            </a:r>
            <a:endParaRPr>
              <a:latin typeface="Oswald"/>
              <a:ea typeface="Oswald"/>
              <a:cs typeface="Oswald"/>
              <a:sym typeface="Oswald"/>
            </a:endParaRPr>
          </a:p>
        </p:txBody>
      </p:sp>
      <p:sp>
        <p:nvSpPr>
          <p:cNvPr id="495" name="Google Shape;495;p56"/>
          <p:cNvSpPr/>
          <p:nvPr/>
        </p:nvSpPr>
        <p:spPr>
          <a:xfrm>
            <a:off x="403600" y="1017725"/>
            <a:ext cx="2079600" cy="62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6"/>
          <p:cNvSpPr txBox="1"/>
          <p:nvPr/>
        </p:nvSpPr>
        <p:spPr>
          <a:xfrm>
            <a:off x="297425" y="1299000"/>
            <a:ext cx="8520600" cy="3576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Hover power requirement </a:t>
            </a:r>
            <a:r>
              <a:rPr b="1" lang="en" sz="1800">
                <a:solidFill>
                  <a:schemeClr val="dk1"/>
                </a:solidFill>
                <a:latin typeface="Roboto Condensed"/>
                <a:ea typeface="Roboto Condensed"/>
                <a:cs typeface="Roboto Condensed"/>
                <a:sym typeface="Roboto Condensed"/>
              </a:rPr>
              <a:t>1.4 kW</a:t>
            </a:r>
            <a:r>
              <a:rPr lang="en" sz="1800">
                <a:solidFill>
                  <a:schemeClr val="dk1"/>
                </a:solidFill>
                <a:latin typeface="Roboto Condensed"/>
                <a:ea typeface="Roboto Condensed"/>
                <a:cs typeface="Roboto Condensed"/>
                <a:sym typeface="Roboto Condensed"/>
              </a:rPr>
              <a:t> at maximum weight.</a:t>
            </a:r>
            <a:endParaRPr sz="1800">
              <a:solidFill>
                <a:schemeClr val="dk1"/>
              </a:solidFill>
              <a:latin typeface="Roboto Condensed"/>
              <a:ea typeface="Roboto Condensed"/>
              <a:cs typeface="Roboto Condensed"/>
              <a:sym typeface="Roboto Condensed"/>
            </a:endParaRPr>
          </a:p>
          <a:p>
            <a:pPr indent="-342900" lvl="0" marL="457200" rtl="0" algn="l">
              <a:lnSpc>
                <a:spcPct val="115000"/>
              </a:lnSpc>
              <a:spcBef>
                <a:spcPts val="100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Cruise power at </a:t>
            </a:r>
            <a:r>
              <a:rPr i="1" lang="en" sz="1800">
                <a:solidFill>
                  <a:schemeClr val="dk1"/>
                </a:solidFill>
                <a:latin typeface="Roboto Condensed"/>
                <a:ea typeface="Roboto Condensed"/>
                <a:cs typeface="Roboto Condensed"/>
                <a:sym typeface="Roboto Condensed"/>
              </a:rPr>
              <a:t>25 kg, 20 kg, 15 kg, and 10 kg</a:t>
            </a:r>
            <a:r>
              <a:rPr lang="en" sz="1800">
                <a:solidFill>
                  <a:schemeClr val="dk1"/>
                </a:solidFill>
                <a:latin typeface="Roboto Condensed"/>
                <a:ea typeface="Roboto Condensed"/>
                <a:cs typeface="Roboto Condensed"/>
                <a:sym typeface="Roboto Condensed"/>
              </a:rPr>
              <a:t> gross weight calculated to be 0.75 kW, 0.54 kW, 0.36 kW, and 0.21 kW respectively.</a:t>
            </a:r>
            <a:endParaRPr sz="1800">
              <a:solidFill>
                <a:schemeClr val="dk1"/>
              </a:solidFill>
              <a:latin typeface="Roboto Condensed"/>
              <a:ea typeface="Roboto Condensed"/>
              <a:cs typeface="Roboto Condensed"/>
              <a:sym typeface="Roboto Condensed"/>
            </a:endParaRPr>
          </a:p>
          <a:p>
            <a:pPr indent="-342900" lvl="0" marL="457200" rtl="0" algn="l">
              <a:lnSpc>
                <a:spcPct val="115000"/>
              </a:lnSpc>
              <a:spcBef>
                <a:spcPts val="100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Average flight time is estimated to be </a:t>
            </a:r>
            <a:r>
              <a:rPr b="1" lang="en" sz="1800">
                <a:solidFill>
                  <a:schemeClr val="dk1"/>
                </a:solidFill>
                <a:latin typeface="Roboto Condensed"/>
                <a:ea typeface="Roboto Condensed"/>
                <a:cs typeface="Roboto Condensed"/>
                <a:sym typeface="Roboto Condensed"/>
              </a:rPr>
              <a:t>12 minutes</a:t>
            </a:r>
            <a:r>
              <a:rPr lang="en" sz="1800">
                <a:solidFill>
                  <a:schemeClr val="dk1"/>
                </a:solidFill>
                <a:latin typeface="Roboto Condensed"/>
                <a:ea typeface="Roboto Condensed"/>
                <a:cs typeface="Roboto Condensed"/>
                <a:sym typeface="Roboto Condensed"/>
              </a:rPr>
              <a:t>, with the maximum flight time for the farthest deliveries being </a:t>
            </a:r>
            <a:r>
              <a:rPr lang="en" sz="1800">
                <a:solidFill>
                  <a:schemeClr val="dk1"/>
                </a:solidFill>
                <a:latin typeface="Roboto Condensed"/>
                <a:ea typeface="Roboto Condensed"/>
                <a:cs typeface="Roboto Condensed"/>
                <a:sym typeface="Roboto Condensed"/>
              </a:rPr>
              <a:t>15 minutes</a:t>
            </a:r>
            <a:r>
              <a:rPr lang="en" sz="1800">
                <a:solidFill>
                  <a:schemeClr val="dk1"/>
                </a:solidFill>
                <a:latin typeface="Roboto Condensed"/>
                <a:ea typeface="Roboto Condensed"/>
                <a:cs typeface="Roboto Condensed"/>
                <a:sym typeface="Roboto Condensed"/>
              </a:rPr>
              <a:t>. </a:t>
            </a:r>
            <a:endParaRPr sz="1800">
              <a:solidFill>
                <a:schemeClr val="dk1"/>
              </a:solidFill>
              <a:latin typeface="Roboto Condensed"/>
              <a:ea typeface="Roboto Condensed"/>
              <a:cs typeface="Roboto Condensed"/>
              <a:sym typeface="Roboto Condensed"/>
            </a:endParaRPr>
          </a:p>
          <a:p>
            <a:pPr indent="-342900" lvl="0" marL="457200" rtl="0" algn="l">
              <a:lnSpc>
                <a:spcPct val="115000"/>
              </a:lnSpc>
              <a:spcBef>
                <a:spcPts val="1000"/>
              </a:spcBef>
              <a:spcAft>
                <a:spcPts val="100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Total battery capacity required for longest flight plan including 15 minute backup flight capacity, </a:t>
            </a:r>
            <a:r>
              <a:rPr lang="en" sz="1800">
                <a:solidFill>
                  <a:schemeClr val="dk1"/>
                </a:solidFill>
                <a:latin typeface="Roboto Condensed"/>
                <a:ea typeface="Roboto Condensed"/>
                <a:cs typeface="Roboto Condensed"/>
                <a:sym typeface="Roboto Condensed"/>
              </a:rPr>
              <a:t>requirement is </a:t>
            </a:r>
            <a:r>
              <a:rPr b="1" lang="en" sz="1800">
                <a:solidFill>
                  <a:schemeClr val="dk1"/>
                </a:solidFill>
                <a:latin typeface="Roboto Condensed"/>
                <a:ea typeface="Roboto Condensed"/>
                <a:cs typeface="Roboto Condensed"/>
                <a:sym typeface="Roboto Condensed"/>
              </a:rPr>
              <a:t>16 Ah</a:t>
            </a:r>
            <a:r>
              <a:rPr lang="en" sz="1800">
                <a:solidFill>
                  <a:schemeClr val="dk1"/>
                </a:solidFill>
                <a:latin typeface="Roboto Condensed"/>
                <a:ea typeface="Roboto Condensed"/>
                <a:cs typeface="Roboto Condensed"/>
                <a:sym typeface="Roboto Condensed"/>
              </a:rPr>
              <a:t>.</a:t>
            </a:r>
            <a:endParaRPr sz="1800">
              <a:solidFill>
                <a:schemeClr val="dk1"/>
              </a:solidFill>
              <a:latin typeface="Roboto Condensed"/>
              <a:ea typeface="Roboto Condensed"/>
              <a:cs typeface="Roboto Condensed"/>
              <a:sym typeface="Roboto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500" name="Shape 500"/>
        <p:cNvGrpSpPr/>
        <p:nvPr/>
      </p:nvGrpSpPr>
      <p:grpSpPr>
        <a:xfrm>
          <a:off x="0" y="0"/>
          <a:ext cx="0" cy="0"/>
          <a:chOff x="0" y="0"/>
          <a:chExt cx="0" cy="0"/>
        </a:xfrm>
      </p:grpSpPr>
      <p:pic>
        <p:nvPicPr>
          <p:cNvPr id="501" name="Google Shape;501;p57"/>
          <p:cNvPicPr preferRelativeResize="0"/>
          <p:nvPr/>
        </p:nvPicPr>
        <p:blipFill>
          <a:blip r:embed="rId3">
            <a:alphaModFix amt="80000"/>
          </a:blip>
          <a:stretch>
            <a:fillRect/>
          </a:stretch>
        </p:blipFill>
        <p:spPr>
          <a:xfrm>
            <a:off x="521849" y="664236"/>
            <a:ext cx="3707951" cy="3707975"/>
          </a:xfrm>
          <a:prstGeom prst="rect">
            <a:avLst/>
          </a:prstGeom>
          <a:noFill/>
          <a:ln>
            <a:noFill/>
          </a:ln>
        </p:spPr>
      </p:pic>
      <p:sp>
        <p:nvSpPr>
          <p:cNvPr id="502" name="Google Shape;502;p57"/>
          <p:cNvSpPr txBox="1"/>
          <p:nvPr/>
        </p:nvSpPr>
        <p:spPr>
          <a:xfrm>
            <a:off x="2523650" y="2202900"/>
            <a:ext cx="4330800" cy="7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chemeClr val="lt1"/>
                </a:solidFill>
                <a:latin typeface="Roboto Condensed"/>
                <a:ea typeface="Roboto Condensed"/>
                <a:cs typeface="Roboto Condensed"/>
                <a:sym typeface="Roboto Condensed"/>
              </a:rPr>
              <a:t>Concept Of Operations</a:t>
            </a:r>
            <a:endParaRPr sz="3600">
              <a:solidFill>
                <a:schemeClr val="lt1"/>
              </a:solidFill>
              <a:latin typeface="Roboto Condensed"/>
              <a:ea typeface="Roboto Condensed"/>
              <a:cs typeface="Roboto Condensed"/>
              <a:sym typeface="Roboto Condensed"/>
            </a:endParaRPr>
          </a:p>
        </p:txBody>
      </p:sp>
      <p:sp>
        <p:nvSpPr>
          <p:cNvPr id="503" name="Google Shape;503;p57"/>
          <p:cNvSpPr/>
          <p:nvPr/>
        </p:nvSpPr>
        <p:spPr>
          <a:xfrm>
            <a:off x="3649250" y="2911950"/>
            <a:ext cx="20796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Preparations</a:t>
            </a:r>
            <a:endParaRPr>
              <a:latin typeface="Oswald"/>
              <a:ea typeface="Oswald"/>
              <a:cs typeface="Oswald"/>
              <a:sym typeface="Oswald"/>
            </a:endParaRPr>
          </a:p>
        </p:txBody>
      </p:sp>
      <p:sp>
        <p:nvSpPr>
          <p:cNvPr id="509" name="Google Shape;509;p58"/>
          <p:cNvSpPr txBox="1"/>
          <p:nvPr>
            <p:ph idx="1" type="body"/>
          </p:nvPr>
        </p:nvSpPr>
        <p:spPr>
          <a:xfrm>
            <a:off x="311700" y="1415300"/>
            <a:ext cx="8520600" cy="3227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Operations are from </a:t>
            </a:r>
            <a:r>
              <a:rPr b="1" lang="en">
                <a:solidFill>
                  <a:srgbClr val="000000"/>
                </a:solidFill>
                <a:latin typeface="Roboto Condensed"/>
                <a:ea typeface="Roboto Condensed"/>
                <a:cs typeface="Roboto Condensed"/>
                <a:sym typeface="Roboto Condensed"/>
              </a:rPr>
              <a:t>0800-1700</a:t>
            </a:r>
            <a:r>
              <a:rPr lang="en">
                <a:solidFill>
                  <a:srgbClr val="000000"/>
                </a:solidFill>
                <a:latin typeface="Roboto Condensed"/>
                <a:ea typeface="Roboto Condensed"/>
                <a:cs typeface="Roboto Condensed"/>
                <a:sym typeface="Roboto Condensed"/>
              </a:rPr>
              <a:t> hrs local time.</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i="1" lang="en">
                <a:solidFill>
                  <a:srgbClr val="000000"/>
                </a:solidFill>
                <a:latin typeface="Roboto Condensed"/>
                <a:ea typeface="Roboto Condensed"/>
                <a:cs typeface="Roboto Condensed"/>
                <a:sym typeface="Roboto Condensed"/>
              </a:rPr>
              <a:t>Every morning, flight plans are prepared</a:t>
            </a:r>
            <a:r>
              <a:rPr lang="en">
                <a:solidFill>
                  <a:srgbClr val="000000"/>
                </a:solidFill>
                <a:latin typeface="Roboto Condensed"/>
                <a:ea typeface="Roboto Condensed"/>
                <a:cs typeface="Roboto Condensed"/>
                <a:sym typeface="Roboto Condensed"/>
              </a:rPr>
              <a:t>, considering METAR reports and NOTAMs/TFRs for the local airspace, with </a:t>
            </a:r>
            <a:r>
              <a:rPr lang="en">
                <a:solidFill>
                  <a:srgbClr val="000000"/>
                </a:solidFill>
                <a:latin typeface="Roboto Condensed"/>
                <a:ea typeface="Roboto Condensed"/>
                <a:cs typeface="Roboto Condensed"/>
                <a:sym typeface="Roboto Condensed"/>
              </a:rPr>
              <a:t>software</a:t>
            </a:r>
            <a:r>
              <a:rPr lang="en">
                <a:solidFill>
                  <a:srgbClr val="000000"/>
                </a:solidFill>
                <a:latin typeface="Roboto Condensed"/>
                <a:ea typeface="Roboto Condensed"/>
                <a:cs typeface="Roboto Condensed"/>
                <a:sym typeface="Roboto Condensed"/>
              </a:rPr>
              <a:t> such as ForeFlight, </a:t>
            </a:r>
            <a:r>
              <a:rPr lang="en" sz="1700">
                <a:solidFill>
                  <a:schemeClr val="dk1"/>
                </a:solidFill>
                <a:latin typeface="Roboto Condensed"/>
                <a:ea typeface="Roboto Condensed"/>
                <a:cs typeface="Roboto Condensed"/>
                <a:sym typeface="Roboto Condensed"/>
              </a:rPr>
              <a:t>Garmin Pilot and Next Generation Flight Management System (</a:t>
            </a:r>
            <a:r>
              <a:rPr b="1" lang="en" sz="1700">
                <a:solidFill>
                  <a:schemeClr val="dk1"/>
                </a:solidFill>
                <a:latin typeface="Roboto Condensed"/>
                <a:ea typeface="Roboto Condensed"/>
                <a:cs typeface="Roboto Condensed"/>
                <a:sym typeface="Roboto Condensed"/>
              </a:rPr>
              <a:t>NGFMS</a:t>
            </a:r>
            <a:r>
              <a:rPr lang="en" sz="1700">
                <a:solidFill>
                  <a:schemeClr val="dk1"/>
                </a:solidFill>
                <a:latin typeface="Roboto Condensed"/>
                <a:ea typeface="Roboto Condensed"/>
                <a:cs typeface="Roboto Condensed"/>
                <a:sym typeface="Roboto Condensed"/>
              </a:rPr>
              <a:t>) by Honeywell.</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Prior planning includes</a:t>
            </a:r>
            <a:r>
              <a:rPr lang="en">
                <a:solidFill>
                  <a:srgbClr val="000000"/>
                </a:solidFill>
                <a:latin typeface="Roboto Condensed"/>
                <a:ea typeface="Roboto Condensed"/>
                <a:cs typeface="Roboto Condensed"/>
                <a:sym typeface="Roboto Condensed"/>
              </a:rPr>
              <a:t> </a:t>
            </a:r>
            <a:r>
              <a:rPr b="1" lang="en">
                <a:solidFill>
                  <a:srgbClr val="000000"/>
                </a:solidFill>
                <a:latin typeface="Roboto Condensed"/>
                <a:ea typeface="Roboto Condensed"/>
                <a:cs typeface="Roboto Condensed"/>
                <a:sym typeface="Roboto Condensed"/>
              </a:rPr>
              <a:t>elimination of possible collisions</a:t>
            </a:r>
            <a:r>
              <a:rPr lang="en">
                <a:solidFill>
                  <a:srgbClr val="000000"/>
                </a:solidFill>
                <a:latin typeface="Roboto Condensed"/>
                <a:ea typeface="Roboto Condensed"/>
                <a:cs typeface="Roboto Condensed"/>
                <a:sym typeface="Roboto Condensed"/>
              </a:rPr>
              <a:t> between UAVs and optimisation of the schedule to ensure a </a:t>
            </a:r>
            <a:r>
              <a:rPr b="1" lang="en">
                <a:solidFill>
                  <a:srgbClr val="000000"/>
                </a:solidFill>
                <a:latin typeface="Roboto Condensed"/>
                <a:ea typeface="Roboto Condensed"/>
                <a:cs typeface="Roboto Condensed"/>
                <a:sym typeface="Roboto Condensed"/>
              </a:rPr>
              <a:t>uniform</a:t>
            </a:r>
            <a:r>
              <a:rPr lang="en">
                <a:solidFill>
                  <a:srgbClr val="000000"/>
                </a:solidFill>
                <a:latin typeface="Roboto Condensed"/>
                <a:ea typeface="Roboto Condensed"/>
                <a:cs typeface="Roboto Condensed"/>
                <a:sym typeface="Roboto Condensed"/>
              </a:rPr>
              <a:t> take-off and landing rate at the Hub.</a:t>
            </a:r>
            <a:endParaRPr>
              <a:solidFill>
                <a:srgbClr val="000000"/>
              </a:solidFill>
              <a:latin typeface="Roboto Condensed"/>
              <a:ea typeface="Roboto Condensed"/>
              <a:cs typeface="Roboto Condensed"/>
              <a:sym typeface="Roboto Condensed"/>
            </a:endParaRPr>
          </a:p>
        </p:txBody>
      </p:sp>
      <p:sp>
        <p:nvSpPr>
          <p:cNvPr id="510" name="Google Shape;510;p58"/>
          <p:cNvSpPr/>
          <p:nvPr/>
        </p:nvSpPr>
        <p:spPr>
          <a:xfrm>
            <a:off x="3993250" y="992427"/>
            <a:ext cx="1234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Pre-mission</a:t>
            </a:r>
            <a:endParaRPr>
              <a:latin typeface="Oswald"/>
              <a:ea typeface="Oswald"/>
              <a:cs typeface="Oswald"/>
              <a:sym typeface="Oswald"/>
            </a:endParaRPr>
          </a:p>
        </p:txBody>
      </p:sp>
      <p:sp>
        <p:nvSpPr>
          <p:cNvPr id="516" name="Google Shape;516;p59"/>
          <p:cNvSpPr txBox="1"/>
          <p:nvPr/>
        </p:nvSpPr>
        <p:spPr>
          <a:xfrm>
            <a:off x="673650" y="1564325"/>
            <a:ext cx="7796700" cy="2803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EA9999"/>
              </a:buClr>
              <a:buSzPts val="1800"/>
              <a:buFont typeface="Roboto Condensed"/>
              <a:buAutoNum type="arabicPeriod"/>
            </a:pPr>
            <a:r>
              <a:rPr lang="en" sz="1800">
                <a:latin typeface="Roboto Condensed"/>
                <a:ea typeface="Roboto Condensed"/>
                <a:cs typeface="Roboto Condensed"/>
                <a:sym typeface="Roboto Condensed"/>
              </a:rPr>
              <a:t>Packages are prepared and </a:t>
            </a:r>
            <a:r>
              <a:rPr b="1" lang="en" sz="1800">
                <a:latin typeface="Roboto Condensed"/>
                <a:ea typeface="Roboto Condensed"/>
                <a:cs typeface="Roboto Condensed"/>
                <a:sym typeface="Roboto Condensed"/>
              </a:rPr>
              <a:t>loaded</a:t>
            </a:r>
            <a:r>
              <a:rPr lang="en" sz="1800">
                <a:latin typeface="Roboto Condensed"/>
                <a:ea typeface="Roboto Condensed"/>
                <a:cs typeface="Roboto Condensed"/>
                <a:sym typeface="Roboto Condensed"/>
              </a:rPr>
              <a:t> in.</a:t>
            </a:r>
            <a:endParaRPr sz="1800">
              <a:latin typeface="Roboto Condensed"/>
              <a:ea typeface="Roboto Condensed"/>
              <a:cs typeface="Roboto Condensed"/>
              <a:sym typeface="Roboto Condensed"/>
            </a:endParaRPr>
          </a:p>
          <a:p>
            <a:pPr indent="-342900" lvl="0" marL="457200" rtl="0" algn="l">
              <a:spcBef>
                <a:spcPts val="1000"/>
              </a:spcBef>
              <a:spcAft>
                <a:spcPts val="0"/>
              </a:spcAft>
              <a:buClr>
                <a:srgbClr val="EA9999"/>
              </a:buClr>
              <a:buSzPts val="1800"/>
              <a:buFont typeface="Roboto Condensed"/>
              <a:buAutoNum type="arabicPeriod"/>
            </a:pPr>
            <a:r>
              <a:rPr lang="en" sz="1800">
                <a:latin typeface="Roboto Condensed"/>
                <a:ea typeface="Roboto Condensed"/>
                <a:cs typeface="Roboto Condensed"/>
                <a:sym typeface="Roboto Condensed"/>
              </a:rPr>
              <a:t>UAV Systems, as well as flight control surfaces, are </a:t>
            </a:r>
            <a:r>
              <a:rPr b="1" lang="en" sz="1800">
                <a:latin typeface="Roboto Condensed"/>
                <a:ea typeface="Roboto Condensed"/>
                <a:cs typeface="Roboto Condensed"/>
                <a:sym typeface="Roboto Condensed"/>
              </a:rPr>
              <a:t>checked</a:t>
            </a:r>
            <a:r>
              <a:rPr lang="en" sz="1800">
                <a:latin typeface="Roboto Condensed"/>
                <a:ea typeface="Roboto Condensed"/>
                <a:cs typeface="Roboto Condensed"/>
                <a:sym typeface="Roboto Condensed"/>
              </a:rPr>
              <a:t> with a tablet connected </a:t>
            </a:r>
            <a:r>
              <a:rPr lang="en" sz="1800">
                <a:latin typeface="Roboto Condensed"/>
                <a:ea typeface="Roboto Condensed"/>
                <a:cs typeface="Roboto Condensed"/>
                <a:sym typeface="Roboto Condensed"/>
              </a:rPr>
              <a:t>t</a:t>
            </a:r>
            <a:r>
              <a:rPr lang="en" sz="1800">
                <a:latin typeface="Roboto Condensed"/>
                <a:ea typeface="Roboto Condensed"/>
                <a:cs typeface="Roboto Condensed"/>
                <a:sym typeface="Roboto Condensed"/>
              </a:rPr>
              <a:t>o the main onboard computer.</a:t>
            </a:r>
            <a:endParaRPr sz="1800">
              <a:latin typeface="Roboto Condensed"/>
              <a:ea typeface="Roboto Condensed"/>
              <a:cs typeface="Roboto Condensed"/>
              <a:sym typeface="Roboto Condensed"/>
            </a:endParaRPr>
          </a:p>
          <a:p>
            <a:pPr indent="-342900" lvl="0" marL="457200" rtl="0" algn="l">
              <a:spcBef>
                <a:spcPts val="1000"/>
              </a:spcBef>
              <a:spcAft>
                <a:spcPts val="0"/>
              </a:spcAft>
              <a:buClr>
                <a:srgbClr val="EA9999"/>
              </a:buClr>
              <a:buSzPts val="1800"/>
              <a:buFont typeface="Roboto Condensed"/>
              <a:buAutoNum type="arabicPeriod"/>
            </a:pPr>
            <a:r>
              <a:rPr lang="en" sz="1800">
                <a:latin typeface="Roboto Condensed"/>
                <a:ea typeface="Roboto Condensed"/>
                <a:cs typeface="Roboto Condensed"/>
                <a:sym typeface="Roboto Condensed"/>
              </a:rPr>
              <a:t>The battery is </a:t>
            </a:r>
            <a:r>
              <a:rPr b="1" lang="en" sz="1800">
                <a:latin typeface="Roboto Condensed"/>
                <a:ea typeface="Roboto Condensed"/>
                <a:cs typeface="Roboto Condensed"/>
                <a:sym typeface="Roboto Condensed"/>
              </a:rPr>
              <a:t>replaced</a:t>
            </a:r>
            <a:r>
              <a:rPr lang="en" sz="1800">
                <a:latin typeface="Roboto Condensed"/>
                <a:ea typeface="Roboto Condensed"/>
                <a:cs typeface="Roboto Condensed"/>
                <a:sym typeface="Roboto Condensed"/>
              </a:rPr>
              <a:t>.</a:t>
            </a:r>
            <a:endParaRPr sz="1800">
              <a:latin typeface="Roboto Condensed"/>
              <a:ea typeface="Roboto Condensed"/>
              <a:cs typeface="Roboto Condensed"/>
              <a:sym typeface="Roboto Condensed"/>
            </a:endParaRPr>
          </a:p>
          <a:p>
            <a:pPr indent="-342900" lvl="0" marL="457200" rtl="0" algn="l">
              <a:spcBef>
                <a:spcPts val="1000"/>
              </a:spcBef>
              <a:spcAft>
                <a:spcPts val="0"/>
              </a:spcAft>
              <a:buClr>
                <a:srgbClr val="EA9999"/>
              </a:buClr>
              <a:buSzPts val="1800"/>
              <a:buFont typeface="Roboto Condensed"/>
              <a:buAutoNum type="arabicPeriod"/>
            </a:pPr>
            <a:r>
              <a:rPr b="1" lang="en" sz="1800">
                <a:latin typeface="Roboto Condensed"/>
                <a:ea typeface="Roboto Condensed"/>
                <a:cs typeface="Roboto Condensed"/>
                <a:sym typeface="Roboto Condensed"/>
              </a:rPr>
              <a:t>Flight plan</a:t>
            </a:r>
            <a:r>
              <a:rPr lang="en" sz="1800">
                <a:latin typeface="Roboto Condensed"/>
                <a:ea typeface="Roboto Condensed"/>
                <a:cs typeface="Roboto Condensed"/>
                <a:sym typeface="Roboto Condensed"/>
              </a:rPr>
              <a:t> is loaded in.</a:t>
            </a:r>
            <a:endParaRPr sz="1800">
              <a:latin typeface="Roboto Condensed"/>
              <a:ea typeface="Roboto Condensed"/>
              <a:cs typeface="Roboto Condensed"/>
              <a:sym typeface="Roboto Condensed"/>
            </a:endParaRPr>
          </a:p>
          <a:p>
            <a:pPr indent="-342900" lvl="0" marL="457200" rtl="0" algn="l">
              <a:spcBef>
                <a:spcPts val="1000"/>
              </a:spcBef>
              <a:spcAft>
                <a:spcPts val="0"/>
              </a:spcAft>
              <a:buClr>
                <a:srgbClr val="EA9999"/>
              </a:buClr>
              <a:buSzPts val="1800"/>
              <a:buFont typeface="Roboto Condensed"/>
              <a:buAutoNum type="arabicPeriod"/>
            </a:pPr>
            <a:r>
              <a:rPr lang="en" sz="1800">
                <a:latin typeface="Roboto Condensed"/>
                <a:ea typeface="Roboto Condensed"/>
                <a:cs typeface="Roboto Condensed"/>
                <a:sym typeface="Roboto Condensed"/>
              </a:rPr>
              <a:t>UAV loaded onto </a:t>
            </a:r>
            <a:r>
              <a:rPr b="1" lang="en" sz="1800">
                <a:latin typeface="Roboto Condensed"/>
                <a:ea typeface="Roboto Condensed"/>
                <a:cs typeface="Roboto Condensed"/>
                <a:sym typeface="Roboto Condensed"/>
              </a:rPr>
              <a:t>special launch apparatus</a:t>
            </a:r>
            <a:r>
              <a:rPr lang="en" sz="1800">
                <a:latin typeface="Roboto Condensed"/>
                <a:ea typeface="Roboto Condensed"/>
                <a:cs typeface="Roboto Condensed"/>
                <a:sym typeface="Roboto Condensed"/>
              </a:rPr>
              <a:t>.</a:t>
            </a:r>
            <a:endParaRPr sz="1800">
              <a:latin typeface="Roboto Condensed"/>
              <a:ea typeface="Roboto Condensed"/>
              <a:cs typeface="Roboto Condensed"/>
              <a:sym typeface="Roboto Condensed"/>
            </a:endParaRPr>
          </a:p>
          <a:p>
            <a:pPr indent="-342900" lvl="0" marL="457200" rtl="0" algn="l">
              <a:spcBef>
                <a:spcPts val="1000"/>
              </a:spcBef>
              <a:spcAft>
                <a:spcPts val="0"/>
              </a:spcAft>
              <a:buClr>
                <a:srgbClr val="EA9999"/>
              </a:buClr>
              <a:buSzPts val="1800"/>
              <a:buFont typeface="Roboto Condensed"/>
              <a:buAutoNum type="arabicPeriod"/>
            </a:pPr>
            <a:r>
              <a:rPr lang="en" sz="1800">
                <a:latin typeface="Roboto Condensed"/>
                <a:ea typeface="Roboto Condensed"/>
                <a:cs typeface="Roboto Condensed"/>
                <a:sym typeface="Roboto Condensed"/>
              </a:rPr>
              <a:t>The radio is connected and and tested.</a:t>
            </a:r>
            <a:endParaRPr sz="1800">
              <a:latin typeface="Roboto Condensed"/>
              <a:ea typeface="Roboto Condensed"/>
              <a:cs typeface="Roboto Condensed"/>
              <a:sym typeface="Roboto Condensed"/>
            </a:endParaRPr>
          </a:p>
          <a:p>
            <a:pPr indent="-342900" lvl="0" marL="457200" rtl="0" algn="l">
              <a:spcBef>
                <a:spcPts val="1000"/>
              </a:spcBef>
              <a:spcAft>
                <a:spcPts val="1000"/>
              </a:spcAft>
              <a:buClr>
                <a:srgbClr val="EA9999"/>
              </a:buClr>
              <a:buSzPts val="1800"/>
              <a:buFont typeface="Roboto Condensed"/>
              <a:buAutoNum type="arabicPeriod"/>
            </a:pPr>
            <a:r>
              <a:rPr lang="en" sz="1800">
                <a:latin typeface="Roboto Condensed"/>
                <a:ea typeface="Roboto Condensed"/>
                <a:cs typeface="Roboto Condensed"/>
                <a:sym typeface="Roboto Condensed"/>
              </a:rPr>
              <a:t>ATC </a:t>
            </a:r>
            <a:r>
              <a:rPr b="1" lang="en" sz="1800">
                <a:latin typeface="Roboto Condensed"/>
                <a:ea typeface="Roboto Condensed"/>
                <a:cs typeface="Roboto Condensed"/>
                <a:sym typeface="Roboto Condensed"/>
              </a:rPr>
              <a:t>clearance</a:t>
            </a:r>
            <a:r>
              <a:rPr lang="en" sz="1800">
                <a:latin typeface="Roboto Condensed"/>
                <a:ea typeface="Roboto Condensed"/>
                <a:cs typeface="Roboto Condensed"/>
                <a:sym typeface="Roboto Condensed"/>
              </a:rPr>
              <a:t> and departure vectors requested.</a:t>
            </a:r>
            <a:endParaRPr sz="1800">
              <a:latin typeface="Roboto Condensed"/>
              <a:ea typeface="Roboto Condensed"/>
              <a:cs typeface="Roboto Condensed"/>
              <a:sym typeface="Roboto Condensed"/>
            </a:endParaRPr>
          </a:p>
        </p:txBody>
      </p:sp>
      <p:sp>
        <p:nvSpPr>
          <p:cNvPr id="517" name="Google Shape;517;p59"/>
          <p:cNvSpPr/>
          <p:nvPr/>
        </p:nvSpPr>
        <p:spPr>
          <a:xfrm>
            <a:off x="4363350" y="994729"/>
            <a:ext cx="4173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60"/>
          <p:cNvSpPr txBox="1"/>
          <p:nvPr>
            <p:ph type="title"/>
          </p:nvPr>
        </p:nvSpPr>
        <p:spPr>
          <a:xfrm>
            <a:off x="774750" y="182200"/>
            <a:ext cx="300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Vertical Navigation</a:t>
            </a:r>
            <a:endParaRPr>
              <a:latin typeface="Oswald"/>
              <a:ea typeface="Oswald"/>
              <a:cs typeface="Oswald"/>
              <a:sym typeface="Oswald"/>
            </a:endParaRPr>
          </a:p>
        </p:txBody>
      </p:sp>
      <p:sp>
        <p:nvSpPr>
          <p:cNvPr id="523" name="Google Shape;523;p60"/>
          <p:cNvSpPr txBox="1"/>
          <p:nvPr>
            <p:ph idx="1" type="body"/>
          </p:nvPr>
        </p:nvSpPr>
        <p:spPr>
          <a:xfrm>
            <a:off x="135600" y="776738"/>
            <a:ext cx="4436400" cy="4015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Upon take-off, the UAV </a:t>
            </a:r>
            <a:r>
              <a:rPr lang="en" sz="1600">
                <a:solidFill>
                  <a:srgbClr val="000000"/>
                </a:solidFill>
                <a:latin typeface="Roboto Condensed"/>
                <a:ea typeface="Roboto Condensed"/>
                <a:cs typeface="Roboto Condensed"/>
                <a:sym typeface="Roboto Condensed"/>
              </a:rPr>
              <a:t>first ascends vertically </a:t>
            </a:r>
            <a:r>
              <a:rPr lang="en" sz="1600">
                <a:solidFill>
                  <a:srgbClr val="000000"/>
                </a:solidFill>
                <a:latin typeface="Roboto Condensed"/>
                <a:ea typeface="Roboto Condensed"/>
                <a:cs typeface="Roboto Condensed"/>
                <a:sym typeface="Roboto Condensed"/>
              </a:rPr>
              <a:t>to </a:t>
            </a:r>
            <a:r>
              <a:rPr lang="en" sz="1600">
                <a:solidFill>
                  <a:srgbClr val="000000"/>
                </a:solidFill>
                <a:latin typeface="Roboto Condensed"/>
                <a:ea typeface="Roboto Condensed"/>
                <a:cs typeface="Roboto Condensed"/>
                <a:sym typeface="Roboto Condensed"/>
              </a:rPr>
              <a:t>clear surrounding obstacles (if required)</a:t>
            </a:r>
            <a:r>
              <a:rPr lang="en" sz="1600">
                <a:solidFill>
                  <a:srgbClr val="000000"/>
                </a:solidFill>
                <a:latin typeface="Roboto Condensed"/>
                <a:ea typeface="Roboto Condensed"/>
                <a:cs typeface="Roboto Condensed"/>
                <a:sym typeface="Roboto Condensed"/>
              </a:rPr>
              <a:t>.</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Once the designated acceleration altitude is reached, the UAV pitches over in the direction of the next target and accelerates to a cruise speed of </a:t>
            </a:r>
            <a:r>
              <a:rPr b="1" lang="en" sz="1600">
                <a:solidFill>
                  <a:srgbClr val="000000"/>
                </a:solidFill>
                <a:latin typeface="Roboto Condensed"/>
                <a:ea typeface="Roboto Condensed"/>
                <a:cs typeface="Roboto Condensed"/>
                <a:sym typeface="Roboto Condensed"/>
              </a:rPr>
              <a:t>26 m/s</a:t>
            </a:r>
            <a:r>
              <a:rPr lang="en" sz="1600">
                <a:solidFill>
                  <a:srgbClr val="000000"/>
                </a:solidFill>
                <a:latin typeface="Roboto Condensed"/>
                <a:ea typeface="Roboto Condensed"/>
                <a:cs typeface="Roboto Condensed"/>
                <a:sym typeface="Roboto Condensed"/>
              </a:rPr>
              <a:t> while climbing.</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The acceleration altitude is determined on the basis of the UAV’s minimum climb rate at cruise speed, thus ensuring minimum time is spent in the inefficient vertical ascent phase.</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100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Nominal cruise altitude is </a:t>
            </a:r>
            <a:r>
              <a:rPr b="1" lang="en" sz="1600">
                <a:solidFill>
                  <a:srgbClr val="000000"/>
                </a:solidFill>
                <a:latin typeface="Roboto Condensed"/>
                <a:ea typeface="Roboto Condensed"/>
                <a:cs typeface="Roboto Condensed"/>
                <a:sym typeface="Roboto Condensed"/>
              </a:rPr>
              <a:t>200 ft</a:t>
            </a:r>
            <a:r>
              <a:rPr lang="en" sz="1600">
                <a:solidFill>
                  <a:srgbClr val="000000"/>
                </a:solidFill>
                <a:latin typeface="Roboto Condensed"/>
                <a:ea typeface="Roboto Condensed"/>
                <a:cs typeface="Roboto Condensed"/>
                <a:sym typeface="Roboto Condensed"/>
              </a:rPr>
              <a:t>, though it may be lower for shorter intra-neighbourhood hops.</a:t>
            </a:r>
            <a:endParaRPr sz="1600">
              <a:solidFill>
                <a:srgbClr val="000000"/>
              </a:solidFill>
              <a:latin typeface="Roboto Condensed"/>
              <a:ea typeface="Roboto Condensed"/>
              <a:cs typeface="Roboto Condensed"/>
              <a:sym typeface="Roboto Condensed"/>
            </a:endParaRPr>
          </a:p>
        </p:txBody>
      </p:sp>
      <p:pic>
        <p:nvPicPr>
          <p:cNvPr id="524" name="Google Shape;524;p60"/>
          <p:cNvPicPr preferRelativeResize="0"/>
          <p:nvPr/>
        </p:nvPicPr>
        <p:blipFill>
          <a:blip r:embed="rId3">
            <a:alphaModFix/>
          </a:blip>
          <a:stretch>
            <a:fillRect/>
          </a:stretch>
        </p:blipFill>
        <p:spPr>
          <a:xfrm>
            <a:off x="4697400" y="1485913"/>
            <a:ext cx="4364100" cy="2597125"/>
          </a:xfrm>
          <a:prstGeom prst="rect">
            <a:avLst/>
          </a:prstGeom>
          <a:noFill/>
          <a:ln>
            <a:noFill/>
          </a:ln>
        </p:spPr>
      </p:pic>
      <p:sp>
        <p:nvSpPr>
          <p:cNvPr id="525" name="Google Shape;525;p60"/>
          <p:cNvSpPr/>
          <p:nvPr/>
        </p:nvSpPr>
        <p:spPr>
          <a:xfrm>
            <a:off x="903125" y="754900"/>
            <a:ext cx="12819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61"/>
          <p:cNvSpPr txBox="1"/>
          <p:nvPr>
            <p:ph type="title"/>
          </p:nvPr>
        </p:nvSpPr>
        <p:spPr>
          <a:xfrm>
            <a:off x="774750" y="182200"/>
            <a:ext cx="300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Maneuver Analysis</a:t>
            </a:r>
            <a:endParaRPr>
              <a:latin typeface="Oswald"/>
              <a:ea typeface="Oswald"/>
              <a:cs typeface="Oswald"/>
              <a:sym typeface="Oswald"/>
            </a:endParaRPr>
          </a:p>
        </p:txBody>
      </p:sp>
      <p:sp>
        <p:nvSpPr>
          <p:cNvPr id="531" name="Google Shape;531;p61"/>
          <p:cNvSpPr txBox="1"/>
          <p:nvPr>
            <p:ph idx="1" type="body"/>
          </p:nvPr>
        </p:nvSpPr>
        <p:spPr>
          <a:xfrm>
            <a:off x="135600" y="776738"/>
            <a:ext cx="4436400" cy="4015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Plotting the bank angle and load factor for an altitude preserving turn at various speeds shows that the UAV remains under a load factor of </a:t>
            </a:r>
            <a:r>
              <a:rPr b="1" lang="en" sz="1600">
                <a:solidFill>
                  <a:srgbClr val="000000"/>
                </a:solidFill>
                <a:latin typeface="Roboto Condensed"/>
                <a:ea typeface="Roboto Condensed"/>
                <a:cs typeface="Roboto Condensed"/>
                <a:sym typeface="Roboto Condensed"/>
              </a:rPr>
              <a:t>2</a:t>
            </a:r>
            <a:r>
              <a:rPr lang="en" sz="1600">
                <a:solidFill>
                  <a:srgbClr val="000000"/>
                </a:solidFill>
                <a:latin typeface="Roboto Condensed"/>
                <a:ea typeface="Roboto Condensed"/>
                <a:cs typeface="Roboto Condensed"/>
                <a:sym typeface="Roboto Condensed"/>
              </a:rPr>
              <a:t> and bank angle of </a:t>
            </a:r>
            <a:r>
              <a:rPr b="1" lang="en" sz="1600">
                <a:solidFill>
                  <a:srgbClr val="000000"/>
                </a:solidFill>
                <a:latin typeface="Roboto Condensed"/>
                <a:ea typeface="Roboto Condensed"/>
                <a:cs typeface="Roboto Condensed"/>
                <a:sym typeface="Roboto Condensed"/>
              </a:rPr>
              <a:t>60°</a:t>
            </a:r>
            <a:r>
              <a:rPr lang="en" sz="1600">
                <a:solidFill>
                  <a:srgbClr val="000000"/>
                </a:solidFill>
                <a:latin typeface="Roboto Condensed"/>
                <a:ea typeface="Roboto Condensed"/>
                <a:cs typeface="Roboto Condensed"/>
                <a:sym typeface="Roboto Condensed"/>
              </a:rPr>
              <a:t> in and beyond its operating regime of up to 26 m/s.</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Hence, maneuvering capability is usually restricted not by structural or aerodynamic considerations, but by the available turn radius.</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100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Inside the city, the UAV may have to slow to less than 10 m/s during turns, but can perform evasive maneuvers safely even at cruise speed.</a:t>
            </a:r>
            <a:endParaRPr sz="1600">
              <a:solidFill>
                <a:srgbClr val="000000"/>
              </a:solidFill>
              <a:latin typeface="Roboto Condensed"/>
              <a:ea typeface="Roboto Condensed"/>
              <a:cs typeface="Roboto Condensed"/>
              <a:sym typeface="Roboto Condensed"/>
            </a:endParaRPr>
          </a:p>
        </p:txBody>
      </p:sp>
      <p:sp>
        <p:nvSpPr>
          <p:cNvPr id="532" name="Google Shape;532;p61"/>
          <p:cNvSpPr/>
          <p:nvPr/>
        </p:nvSpPr>
        <p:spPr>
          <a:xfrm>
            <a:off x="879350" y="754900"/>
            <a:ext cx="16866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61"/>
          <p:cNvPicPr preferRelativeResize="0"/>
          <p:nvPr/>
        </p:nvPicPr>
        <p:blipFill>
          <a:blip r:embed="rId3">
            <a:alphaModFix/>
          </a:blip>
          <a:stretch>
            <a:fillRect/>
          </a:stretch>
        </p:blipFill>
        <p:spPr>
          <a:xfrm>
            <a:off x="4665075" y="414225"/>
            <a:ext cx="4267200" cy="43780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113" name="Shape 113"/>
        <p:cNvGrpSpPr/>
        <p:nvPr/>
      </p:nvGrpSpPr>
      <p:grpSpPr>
        <a:xfrm>
          <a:off x="0" y="0"/>
          <a:ext cx="0" cy="0"/>
          <a:chOff x="0" y="0"/>
          <a:chExt cx="0" cy="0"/>
        </a:xfrm>
      </p:grpSpPr>
      <p:pic>
        <p:nvPicPr>
          <p:cNvPr id="114" name="Google Shape;114;p17"/>
          <p:cNvPicPr preferRelativeResize="0"/>
          <p:nvPr/>
        </p:nvPicPr>
        <p:blipFill>
          <a:blip r:embed="rId3">
            <a:alphaModFix/>
          </a:blip>
          <a:stretch>
            <a:fillRect/>
          </a:stretch>
        </p:blipFill>
        <p:spPr>
          <a:xfrm>
            <a:off x="1757375" y="-242950"/>
            <a:ext cx="5629400" cy="5629400"/>
          </a:xfrm>
          <a:prstGeom prst="rect">
            <a:avLst/>
          </a:prstGeom>
          <a:noFill/>
          <a:ln>
            <a:noFill/>
          </a:ln>
        </p:spPr>
      </p:pic>
      <p:sp>
        <p:nvSpPr>
          <p:cNvPr id="115" name="Google Shape;115;p17"/>
          <p:cNvSpPr txBox="1"/>
          <p:nvPr/>
        </p:nvSpPr>
        <p:spPr>
          <a:xfrm>
            <a:off x="3399150" y="2079275"/>
            <a:ext cx="3000300" cy="7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Condensed"/>
                <a:ea typeface="Roboto Condensed"/>
                <a:cs typeface="Roboto Condensed"/>
                <a:sym typeface="Roboto Condensed"/>
              </a:rPr>
              <a:t>Background </a:t>
            </a:r>
            <a:endParaRPr b="1" sz="3600">
              <a:solidFill>
                <a:srgbClr val="FFFFFF"/>
              </a:solidFill>
              <a:latin typeface="Roboto Condensed"/>
              <a:ea typeface="Roboto Condensed"/>
              <a:cs typeface="Roboto Condensed"/>
              <a:sym typeface="Roboto Condensed"/>
            </a:endParaRPr>
          </a:p>
        </p:txBody>
      </p:sp>
      <p:sp>
        <p:nvSpPr>
          <p:cNvPr id="116" name="Google Shape;116;p17"/>
          <p:cNvSpPr/>
          <p:nvPr/>
        </p:nvSpPr>
        <p:spPr>
          <a:xfrm>
            <a:off x="4854750" y="2675650"/>
            <a:ext cx="799800" cy="5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2"/>
          <p:cNvSpPr txBox="1"/>
          <p:nvPr>
            <p:ph type="title"/>
          </p:nvPr>
        </p:nvSpPr>
        <p:spPr>
          <a:xfrm>
            <a:off x="149000" y="182225"/>
            <a:ext cx="3855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Flight to Delivery Location</a:t>
            </a:r>
            <a:endParaRPr>
              <a:latin typeface="Oswald"/>
              <a:ea typeface="Oswald"/>
              <a:cs typeface="Oswald"/>
              <a:sym typeface="Oswald"/>
            </a:endParaRPr>
          </a:p>
        </p:txBody>
      </p:sp>
      <p:sp>
        <p:nvSpPr>
          <p:cNvPr id="539" name="Google Shape;539;p62"/>
          <p:cNvSpPr txBox="1"/>
          <p:nvPr>
            <p:ph idx="1" type="body"/>
          </p:nvPr>
        </p:nvSpPr>
        <p:spPr>
          <a:xfrm>
            <a:off x="236625" y="1251450"/>
            <a:ext cx="3550500" cy="3604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Roboto Condensed"/>
              <a:buChar char="➔"/>
            </a:pPr>
            <a:r>
              <a:rPr i="1" lang="en" sz="1600">
                <a:solidFill>
                  <a:srgbClr val="000000"/>
                </a:solidFill>
                <a:latin typeface="Roboto Condensed"/>
                <a:ea typeface="Roboto Condensed"/>
                <a:cs typeface="Roboto Condensed"/>
                <a:sym typeface="Roboto Condensed"/>
              </a:rPr>
              <a:t>Pre-decided flight corridors</a:t>
            </a:r>
            <a:r>
              <a:rPr lang="en" sz="1600">
                <a:solidFill>
                  <a:srgbClr val="000000"/>
                </a:solidFill>
                <a:latin typeface="Roboto Condensed"/>
                <a:ea typeface="Roboto Condensed"/>
                <a:cs typeface="Roboto Condensed"/>
                <a:sym typeface="Roboto Condensed"/>
              </a:rPr>
              <a:t> (shown by thick lines in the figure) along </a:t>
            </a:r>
            <a:r>
              <a:rPr lang="en" sz="1600">
                <a:solidFill>
                  <a:srgbClr val="000000"/>
                </a:solidFill>
                <a:latin typeface="Roboto Condensed"/>
                <a:ea typeface="Roboto Condensed"/>
                <a:cs typeface="Roboto Condensed"/>
                <a:sym typeface="Roboto Condensed"/>
              </a:rPr>
              <a:t>major roads</a:t>
            </a:r>
            <a:r>
              <a:rPr lang="en" sz="1600">
                <a:solidFill>
                  <a:srgbClr val="000000"/>
                </a:solidFill>
                <a:latin typeface="Roboto Condensed"/>
                <a:ea typeface="Roboto Condensed"/>
                <a:cs typeface="Roboto Condensed"/>
                <a:sym typeface="Roboto Condensed"/>
              </a:rPr>
              <a:t> are adhered to </a:t>
            </a:r>
            <a:r>
              <a:rPr b="1" lang="en" sz="1600">
                <a:solidFill>
                  <a:srgbClr val="000000"/>
                </a:solidFill>
                <a:latin typeface="Roboto Condensed"/>
                <a:ea typeface="Roboto Condensed"/>
                <a:cs typeface="Roboto Condensed"/>
                <a:sym typeface="Roboto Condensed"/>
              </a:rPr>
              <a:t>reduce public nuisance</a:t>
            </a:r>
            <a:r>
              <a:rPr lang="en" sz="1600">
                <a:solidFill>
                  <a:srgbClr val="000000"/>
                </a:solidFill>
                <a:latin typeface="Roboto Condensed"/>
                <a:ea typeface="Roboto Condensed"/>
                <a:cs typeface="Roboto Condensed"/>
                <a:sym typeface="Roboto Condensed"/>
              </a:rPr>
              <a:t>.</a:t>
            </a:r>
            <a:endParaRPr sz="1600">
              <a:solidFill>
                <a:srgbClr val="000000"/>
              </a:solidFill>
              <a:latin typeface="Roboto Condensed"/>
              <a:ea typeface="Roboto Condensed"/>
              <a:cs typeface="Roboto Condensed"/>
              <a:sym typeface="Roboto Condensed"/>
            </a:endParaRPr>
          </a:p>
          <a:p>
            <a:pPr indent="-330200" lvl="0" marL="457200" rtl="0" algn="l">
              <a:spcBef>
                <a:spcPts val="1000"/>
              </a:spcBef>
              <a:spcAft>
                <a:spcPts val="100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The flight corridors allow </a:t>
            </a:r>
            <a:r>
              <a:rPr i="1" lang="en" sz="1600">
                <a:solidFill>
                  <a:srgbClr val="000000"/>
                </a:solidFill>
                <a:latin typeface="Roboto Condensed"/>
                <a:ea typeface="Roboto Condensed"/>
                <a:cs typeface="Roboto Condensed"/>
                <a:sym typeface="Roboto Condensed"/>
              </a:rPr>
              <a:t>dif</a:t>
            </a:r>
            <a:r>
              <a:rPr i="1" lang="en" sz="1600">
                <a:solidFill>
                  <a:srgbClr val="000000"/>
                </a:solidFill>
                <a:latin typeface="Roboto Condensed"/>
                <a:ea typeface="Roboto Condensed"/>
                <a:cs typeface="Roboto Condensed"/>
                <a:sym typeface="Roboto Condensed"/>
              </a:rPr>
              <a:t>ferent ways to reach each neighbourhood</a:t>
            </a:r>
            <a:r>
              <a:rPr lang="en" sz="1600">
                <a:solidFill>
                  <a:srgbClr val="000000"/>
                </a:solidFill>
                <a:latin typeface="Roboto Condensed"/>
                <a:ea typeface="Roboto Condensed"/>
                <a:cs typeface="Roboto Condensed"/>
                <a:sym typeface="Roboto Condensed"/>
              </a:rPr>
              <a:t> (as can be seen in the figure showing three ways of reaching neighbourhood R ). </a:t>
            </a:r>
            <a:r>
              <a:rPr b="1" lang="en" sz="1600">
                <a:solidFill>
                  <a:srgbClr val="000000"/>
                </a:solidFill>
                <a:latin typeface="Roboto Condensed"/>
                <a:ea typeface="Roboto Condensed"/>
                <a:cs typeface="Roboto Condensed"/>
                <a:sym typeface="Roboto Condensed"/>
              </a:rPr>
              <a:t>Enables flexibility in planning.</a:t>
            </a:r>
            <a:endParaRPr b="1" sz="1600">
              <a:solidFill>
                <a:srgbClr val="000000"/>
              </a:solidFill>
              <a:latin typeface="Roboto Condensed"/>
              <a:ea typeface="Roboto Condensed"/>
              <a:cs typeface="Roboto Condensed"/>
              <a:sym typeface="Roboto Condensed"/>
            </a:endParaRPr>
          </a:p>
        </p:txBody>
      </p:sp>
      <p:pic>
        <p:nvPicPr>
          <p:cNvPr id="540" name="Google Shape;540;p62"/>
          <p:cNvPicPr preferRelativeResize="0"/>
          <p:nvPr/>
        </p:nvPicPr>
        <p:blipFill rotWithShape="1">
          <a:blip r:embed="rId4">
            <a:alphaModFix/>
          </a:blip>
          <a:srcRect b="991" l="0" r="1127" t="853"/>
          <a:stretch/>
        </p:blipFill>
        <p:spPr>
          <a:xfrm>
            <a:off x="4091650" y="0"/>
            <a:ext cx="5052350" cy="5143500"/>
          </a:xfrm>
          <a:prstGeom prst="rect">
            <a:avLst/>
          </a:prstGeom>
          <a:noFill/>
          <a:ln>
            <a:noFill/>
          </a:ln>
        </p:spPr>
      </p:pic>
      <p:sp>
        <p:nvSpPr>
          <p:cNvPr id="541" name="Google Shape;541;p62"/>
          <p:cNvSpPr/>
          <p:nvPr/>
        </p:nvSpPr>
        <p:spPr>
          <a:xfrm>
            <a:off x="6472087" y="2205619"/>
            <a:ext cx="281100" cy="2037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2"/>
          <p:cNvSpPr/>
          <p:nvPr/>
        </p:nvSpPr>
        <p:spPr>
          <a:xfrm>
            <a:off x="7012539" y="1410820"/>
            <a:ext cx="281100" cy="2037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2"/>
          <p:cNvSpPr/>
          <p:nvPr/>
        </p:nvSpPr>
        <p:spPr>
          <a:xfrm>
            <a:off x="8016122" y="1410820"/>
            <a:ext cx="281100" cy="2037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2"/>
          <p:cNvSpPr/>
          <p:nvPr/>
        </p:nvSpPr>
        <p:spPr>
          <a:xfrm rot="-5400000">
            <a:off x="7491600" y="867587"/>
            <a:ext cx="294300" cy="1944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2"/>
          <p:cNvSpPr/>
          <p:nvPr/>
        </p:nvSpPr>
        <p:spPr>
          <a:xfrm>
            <a:off x="7012539" y="684432"/>
            <a:ext cx="281100" cy="2037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2"/>
          <p:cNvSpPr/>
          <p:nvPr/>
        </p:nvSpPr>
        <p:spPr>
          <a:xfrm rot="5400000">
            <a:off x="6768189" y="1961280"/>
            <a:ext cx="294300" cy="1944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2"/>
          <p:cNvSpPr/>
          <p:nvPr/>
        </p:nvSpPr>
        <p:spPr>
          <a:xfrm rot="-5400000">
            <a:off x="6240125" y="1961269"/>
            <a:ext cx="294300" cy="1944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2"/>
          <p:cNvSpPr/>
          <p:nvPr/>
        </p:nvSpPr>
        <p:spPr>
          <a:xfrm>
            <a:off x="6008982" y="1251445"/>
            <a:ext cx="281100" cy="2037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2"/>
          <p:cNvSpPr/>
          <p:nvPr/>
        </p:nvSpPr>
        <p:spPr>
          <a:xfrm>
            <a:off x="1105850" y="754925"/>
            <a:ext cx="20796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63"/>
          <p:cNvSpPr txBox="1"/>
          <p:nvPr>
            <p:ph type="title"/>
          </p:nvPr>
        </p:nvSpPr>
        <p:spPr>
          <a:xfrm>
            <a:off x="311700" y="253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Flight Inside Neighbourhood</a:t>
            </a:r>
            <a:endParaRPr>
              <a:latin typeface="Oswald"/>
              <a:ea typeface="Oswald"/>
              <a:cs typeface="Oswald"/>
              <a:sym typeface="Oswald"/>
            </a:endParaRPr>
          </a:p>
        </p:txBody>
      </p:sp>
      <p:sp>
        <p:nvSpPr>
          <p:cNvPr id="555" name="Google Shape;555;p63"/>
          <p:cNvSpPr txBox="1"/>
          <p:nvPr>
            <p:ph idx="1" type="body"/>
          </p:nvPr>
        </p:nvSpPr>
        <p:spPr>
          <a:xfrm>
            <a:off x="354475" y="1105875"/>
            <a:ext cx="5805000" cy="3220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The neighbourhood will be entered from the point nearest to first location to minimize time</a:t>
            </a:r>
            <a:r>
              <a:rPr i="1" lang="en" sz="1600">
                <a:solidFill>
                  <a:schemeClr val="dk1"/>
                </a:solidFill>
                <a:latin typeface="Roboto Condensed"/>
                <a:ea typeface="Roboto Condensed"/>
                <a:cs typeface="Roboto Condensed"/>
                <a:sym typeface="Roboto Condensed"/>
              </a:rPr>
              <a:t> </a:t>
            </a:r>
            <a:r>
              <a:rPr lang="en" sz="1600">
                <a:solidFill>
                  <a:schemeClr val="dk1"/>
                </a:solidFill>
                <a:latin typeface="Roboto Condensed"/>
                <a:ea typeface="Roboto Condensed"/>
                <a:cs typeface="Roboto Condensed"/>
                <a:sym typeface="Roboto Condensed"/>
              </a:rPr>
              <a:t>taken within neighbourhood.</a:t>
            </a:r>
            <a:endParaRPr sz="1600">
              <a:solidFill>
                <a:schemeClr val="dk1"/>
              </a:solidFill>
              <a:latin typeface="Roboto Condensed"/>
              <a:ea typeface="Roboto Condensed"/>
              <a:cs typeface="Roboto Condensed"/>
              <a:sym typeface="Roboto Condensed"/>
            </a:endParaRPr>
          </a:p>
          <a:p>
            <a:pPr indent="-330200" lvl="0" marL="457200" rtl="0" algn="l">
              <a:spcBef>
                <a:spcPts val="100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Within neighbourhoods, UAVs will fly at </a:t>
            </a:r>
            <a:r>
              <a:rPr b="1" lang="en" sz="1600">
                <a:solidFill>
                  <a:schemeClr val="dk1"/>
                </a:solidFill>
                <a:latin typeface="Roboto Condensed"/>
                <a:ea typeface="Roboto Condensed"/>
                <a:cs typeface="Roboto Condensed"/>
                <a:sym typeface="Roboto Condensed"/>
              </a:rPr>
              <a:t>lower altitudes</a:t>
            </a:r>
            <a:r>
              <a:rPr lang="en" sz="1600">
                <a:solidFill>
                  <a:schemeClr val="dk1"/>
                </a:solidFill>
                <a:latin typeface="Roboto Condensed"/>
                <a:ea typeface="Roboto Condensed"/>
                <a:cs typeface="Roboto Condensed"/>
                <a:sym typeface="Roboto Condensed"/>
              </a:rPr>
              <a:t> at </a:t>
            </a:r>
            <a:r>
              <a:rPr b="1" lang="en" sz="1600">
                <a:solidFill>
                  <a:schemeClr val="dk1"/>
                </a:solidFill>
                <a:latin typeface="Roboto Condensed"/>
                <a:ea typeface="Roboto Condensed"/>
                <a:cs typeface="Roboto Condensed"/>
                <a:sym typeface="Roboto Condensed"/>
              </a:rPr>
              <a:t>half the cruise speed</a:t>
            </a:r>
            <a:r>
              <a:rPr lang="en" sz="1600">
                <a:solidFill>
                  <a:schemeClr val="dk1"/>
                </a:solidFill>
                <a:latin typeface="Roboto Condensed"/>
                <a:ea typeface="Roboto Condensed"/>
                <a:cs typeface="Roboto Condensed"/>
                <a:sym typeface="Roboto Condensed"/>
              </a:rPr>
              <a:t> to reduce noise and power consumption.</a:t>
            </a:r>
            <a:endParaRPr sz="1600">
              <a:solidFill>
                <a:schemeClr val="dk1"/>
              </a:solidFill>
              <a:latin typeface="Roboto Condensed"/>
              <a:ea typeface="Roboto Condensed"/>
              <a:cs typeface="Roboto Condensed"/>
              <a:sym typeface="Roboto Condensed"/>
            </a:endParaRPr>
          </a:p>
          <a:p>
            <a:pPr indent="-330200" lvl="0" marL="457200" rtl="0" algn="l">
              <a:spcBef>
                <a:spcPts val="100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This is the only time noise levels are concerning; the presence of </a:t>
            </a:r>
            <a:r>
              <a:rPr b="1" lang="en" sz="1600">
                <a:solidFill>
                  <a:schemeClr val="dk1"/>
                </a:solidFill>
                <a:latin typeface="Roboto Condensed"/>
                <a:ea typeface="Roboto Condensed"/>
                <a:cs typeface="Roboto Condensed"/>
                <a:sym typeface="Roboto Condensed"/>
              </a:rPr>
              <a:t>spoilers </a:t>
            </a:r>
            <a:r>
              <a:rPr lang="en" sz="1600">
                <a:solidFill>
                  <a:schemeClr val="dk1"/>
                </a:solidFill>
                <a:latin typeface="Roboto Condensed"/>
                <a:ea typeface="Roboto Condensed"/>
                <a:cs typeface="Roboto Condensed"/>
                <a:sym typeface="Roboto Condensed"/>
              </a:rPr>
              <a:t>on the rotors helps to mitigate this problem in addition to increasing overall flight efficiency.</a:t>
            </a:r>
            <a:endParaRPr sz="1600">
              <a:solidFill>
                <a:schemeClr val="dk1"/>
              </a:solidFill>
              <a:latin typeface="Roboto Condensed"/>
              <a:ea typeface="Roboto Condensed"/>
              <a:cs typeface="Roboto Condensed"/>
              <a:sym typeface="Roboto Condensed"/>
            </a:endParaRPr>
          </a:p>
          <a:p>
            <a:pPr indent="-330200" lvl="0" marL="457200" rtl="0" algn="l">
              <a:spcBef>
                <a:spcPts val="100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Overall, the UAV will </a:t>
            </a:r>
            <a:r>
              <a:rPr b="1" lang="en" sz="1600">
                <a:solidFill>
                  <a:schemeClr val="dk1"/>
                </a:solidFill>
                <a:latin typeface="Roboto Condensed"/>
                <a:ea typeface="Roboto Condensed"/>
                <a:cs typeface="Roboto Condensed"/>
                <a:sym typeface="Roboto Condensed"/>
              </a:rPr>
              <a:t>follow roads</a:t>
            </a:r>
            <a:r>
              <a:rPr i="1" lang="en" sz="1600">
                <a:solidFill>
                  <a:schemeClr val="dk1"/>
                </a:solidFill>
                <a:latin typeface="Roboto Condensed"/>
                <a:ea typeface="Roboto Condensed"/>
                <a:cs typeface="Roboto Condensed"/>
                <a:sym typeface="Roboto Condensed"/>
              </a:rPr>
              <a:t> </a:t>
            </a:r>
            <a:r>
              <a:rPr lang="en" sz="1600">
                <a:solidFill>
                  <a:schemeClr val="dk1"/>
                </a:solidFill>
                <a:latin typeface="Roboto Condensed"/>
                <a:ea typeface="Roboto Condensed"/>
                <a:cs typeface="Roboto Condensed"/>
                <a:sym typeface="Roboto Condensed"/>
              </a:rPr>
              <a:t>within the neighbourhood. </a:t>
            </a:r>
            <a:endParaRPr sz="1600">
              <a:solidFill>
                <a:schemeClr val="dk1"/>
              </a:solidFill>
              <a:latin typeface="Roboto Condensed"/>
              <a:ea typeface="Roboto Condensed"/>
              <a:cs typeface="Roboto Condensed"/>
              <a:sym typeface="Roboto Condensed"/>
            </a:endParaRPr>
          </a:p>
          <a:p>
            <a:pPr indent="-330200" lvl="0" marL="457200" rtl="0" algn="l">
              <a:spcBef>
                <a:spcPts val="100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a:t>
            </a:r>
            <a:r>
              <a:rPr lang="en" sz="1600">
                <a:solidFill>
                  <a:schemeClr val="dk1"/>
                </a:solidFill>
                <a:latin typeface="Roboto Condensed"/>
                <a:ea typeface="Roboto Condensed"/>
                <a:cs typeface="Roboto Condensed"/>
                <a:sym typeface="Roboto Condensed"/>
              </a:rPr>
              <a:t>ue to higher chances of collision between UAVs, the ATC will closely monitor UAV flight paths in delivery neighbourhoods</a:t>
            </a:r>
            <a:r>
              <a:rPr lang="en" sz="1600">
                <a:solidFill>
                  <a:schemeClr val="dk1"/>
                </a:solidFill>
                <a:latin typeface="Roboto Condensed"/>
                <a:ea typeface="Roboto Condensed"/>
                <a:cs typeface="Roboto Condensed"/>
                <a:sym typeface="Roboto Condensed"/>
              </a:rPr>
              <a:t> and manually vector the UAVs if needed.</a:t>
            </a:r>
            <a:endParaRPr sz="1600">
              <a:solidFill>
                <a:schemeClr val="dk1"/>
              </a:solidFill>
              <a:latin typeface="Roboto Condensed"/>
              <a:ea typeface="Roboto Condensed"/>
              <a:cs typeface="Roboto Condensed"/>
              <a:sym typeface="Roboto Condensed"/>
            </a:endParaRPr>
          </a:p>
          <a:p>
            <a:pPr indent="0" lvl="0" marL="0" rtl="0" algn="l">
              <a:spcBef>
                <a:spcPts val="1000"/>
              </a:spcBef>
              <a:spcAft>
                <a:spcPts val="1600"/>
              </a:spcAft>
              <a:buNone/>
            </a:pPr>
            <a:r>
              <a:t/>
            </a:r>
            <a:endParaRPr/>
          </a:p>
        </p:txBody>
      </p:sp>
      <p:sp>
        <p:nvSpPr>
          <p:cNvPr id="556" name="Google Shape;556;p63"/>
          <p:cNvSpPr/>
          <p:nvPr/>
        </p:nvSpPr>
        <p:spPr>
          <a:xfrm>
            <a:off x="427350" y="789125"/>
            <a:ext cx="20796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63"/>
          <p:cNvPicPr preferRelativeResize="0"/>
          <p:nvPr/>
        </p:nvPicPr>
        <p:blipFill rotWithShape="1">
          <a:blip r:embed="rId3">
            <a:alphaModFix/>
          </a:blip>
          <a:srcRect b="40088" l="0" r="84681" t="36834"/>
          <a:stretch/>
        </p:blipFill>
        <p:spPr>
          <a:xfrm>
            <a:off x="6479422" y="1398350"/>
            <a:ext cx="2000403" cy="3049500"/>
          </a:xfrm>
          <a:prstGeom prst="rect">
            <a:avLst/>
          </a:prstGeom>
          <a:noFill/>
          <a:ln>
            <a:noFill/>
          </a:ln>
        </p:spPr>
      </p:pic>
      <p:cxnSp>
        <p:nvCxnSpPr>
          <p:cNvPr id="558" name="Google Shape;558;p63"/>
          <p:cNvCxnSpPr>
            <a:endCxn id="559" idx="4"/>
          </p:cNvCxnSpPr>
          <p:nvPr/>
        </p:nvCxnSpPr>
        <p:spPr>
          <a:xfrm>
            <a:off x="6535943" y="1822863"/>
            <a:ext cx="6600" cy="859500"/>
          </a:xfrm>
          <a:prstGeom prst="straightConnector1">
            <a:avLst/>
          </a:prstGeom>
          <a:noFill/>
          <a:ln cap="flat" cmpd="sng" w="76200">
            <a:solidFill>
              <a:srgbClr val="000000"/>
            </a:solidFill>
            <a:prstDash val="solid"/>
            <a:round/>
            <a:headEnd len="med" w="med" type="none"/>
            <a:tailEnd len="med" w="med" type="none"/>
          </a:ln>
        </p:spPr>
      </p:cxnSp>
      <p:cxnSp>
        <p:nvCxnSpPr>
          <p:cNvPr id="560" name="Google Shape;560;p63"/>
          <p:cNvCxnSpPr/>
          <p:nvPr/>
        </p:nvCxnSpPr>
        <p:spPr>
          <a:xfrm>
            <a:off x="6522721" y="2517272"/>
            <a:ext cx="1103400" cy="1414800"/>
          </a:xfrm>
          <a:prstGeom prst="straightConnector1">
            <a:avLst/>
          </a:prstGeom>
          <a:noFill/>
          <a:ln cap="flat" cmpd="sng" w="76200">
            <a:solidFill>
              <a:srgbClr val="000000"/>
            </a:solidFill>
            <a:prstDash val="solid"/>
            <a:round/>
            <a:headEnd len="med" w="med" type="none"/>
            <a:tailEnd len="med" w="med" type="none"/>
          </a:ln>
        </p:spPr>
      </p:cxnSp>
      <p:cxnSp>
        <p:nvCxnSpPr>
          <p:cNvPr id="561" name="Google Shape;561;p63"/>
          <p:cNvCxnSpPr>
            <a:endCxn id="562" idx="4"/>
          </p:cNvCxnSpPr>
          <p:nvPr/>
        </p:nvCxnSpPr>
        <p:spPr>
          <a:xfrm flipH="1" rot="10800000">
            <a:off x="7599894" y="3045164"/>
            <a:ext cx="65700" cy="873900"/>
          </a:xfrm>
          <a:prstGeom prst="straightConnector1">
            <a:avLst/>
          </a:prstGeom>
          <a:noFill/>
          <a:ln cap="flat" cmpd="sng" w="76200">
            <a:solidFill>
              <a:srgbClr val="000000"/>
            </a:solidFill>
            <a:prstDash val="solid"/>
            <a:round/>
            <a:headEnd len="med" w="med" type="none"/>
            <a:tailEnd len="med" w="med" type="none"/>
          </a:ln>
        </p:spPr>
      </p:cxnSp>
      <p:cxnSp>
        <p:nvCxnSpPr>
          <p:cNvPr id="563" name="Google Shape;563;p63"/>
          <p:cNvCxnSpPr/>
          <p:nvPr/>
        </p:nvCxnSpPr>
        <p:spPr>
          <a:xfrm flipH="1" rot="10800000">
            <a:off x="7665471" y="1848274"/>
            <a:ext cx="459600" cy="1067700"/>
          </a:xfrm>
          <a:prstGeom prst="straightConnector1">
            <a:avLst/>
          </a:prstGeom>
          <a:noFill/>
          <a:ln cap="flat" cmpd="sng" w="76200">
            <a:solidFill>
              <a:srgbClr val="000000"/>
            </a:solidFill>
            <a:prstDash val="solid"/>
            <a:round/>
            <a:headEnd len="med" w="med" type="none"/>
            <a:tailEnd len="med" w="med" type="none"/>
          </a:ln>
        </p:spPr>
      </p:cxnSp>
      <p:sp>
        <p:nvSpPr>
          <p:cNvPr id="562" name="Google Shape;562;p63"/>
          <p:cNvSpPr/>
          <p:nvPr/>
        </p:nvSpPr>
        <p:spPr>
          <a:xfrm>
            <a:off x="7547244" y="2800964"/>
            <a:ext cx="236700" cy="2442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3"/>
          <p:cNvSpPr/>
          <p:nvPr/>
        </p:nvSpPr>
        <p:spPr>
          <a:xfrm>
            <a:off x="7494579" y="3755925"/>
            <a:ext cx="236700" cy="2442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3"/>
          <p:cNvSpPr/>
          <p:nvPr/>
        </p:nvSpPr>
        <p:spPr>
          <a:xfrm>
            <a:off x="6424193" y="2438163"/>
            <a:ext cx="236700" cy="2442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3"/>
          <p:cNvSpPr/>
          <p:nvPr/>
        </p:nvSpPr>
        <p:spPr>
          <a:xfrm rot="1415438">
            <a:off x="7679310" y="2259588"/>
            <a:ext cx="431785" cy="245005"/>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3"/>
          <p:cNvSpPr/>
          <p:nvPr/>
        </p:nvSpPr>
        <p:spPr>
          <a:xfrm rot="302408">
            <a:off x="7448766" y="3213826"/>
            <a:ext cx="433677" cy="244257"/>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3"/>
          <p:cNvSpPr/>
          <p:nvPr/>
        </p:nvSpPr>
        <p:spPr>
          <a:xfrm rot="8618970">
            <a:off x="6806491" y="2990652"/>
            <a:ext cx="430218" cy="246256"/>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3"/>
          <p:cNvSpPr/>
          <p:nvPr/>
        </p:nvSpPr>
        <p:spPr>
          <a:xfrm rot="-10633365">
            <a:off x="6325908" y="2004761"/>
            <a:ext cx="433409" cy="244225"/>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3"/>
          <p:cNvSpPr/>
          <p:nvPr/>
        </p:nvSpPr>
        <p:spPr>
          <a:xfrm rot="-5402428">
            <a:off x="7267315" y="1753078"/>
            <a:ext cx="424800" cy="249600"/>
          </a:xfrm>
          <a:prstGeom prst="triangle">
            <a:avLst>
              <a:gd fmla="val 50000"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Delivery</a:t>
            </a:r>
            <a:endParaRPr>
              <a:latin typeface="Oswald"/>
              <a:ea typeface="Oswald"/>
              <a:cs typeface="Oswald"/>
              <a:sym typeface="Oswald"/>
            </a:endParaRPr>
          </a:p>
        </p:txBody>
      </p:sp>
      <p:sp>
        <p:nvSpPr>
          <p:cNvPr id="575" name="Google Shape;575;p64"/>
          <p:cNvSpPr txBox="1"/>
          <p:nvPr>
            <p:ph idx="1" type="body"/>
          </p:nvPr>
        </p:nvSpPr>
        <p:spPr>
          <a:xfrm>
            <a:off x="515250" y="811950"/>
            <a:ext cx="7624200" cy="351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oboto Condensed"/>
              <a:ea typeface="Roboto Condensed"/>
              <a:cs typeface="Roboto Condensed"/>
              <a:sym typeface="Roboto Condensed"/>
            </a:endParaRPr>
          </a:p>
          <a:p>
            <a:pPr indent="-342900" lvl="0" marL="457200" rtl="0" algn="l">
              <a:spcBef>
                <a:spcPts val="1000"/>
              </a:spcBef>
              <a:spcAft>
                <a:spcPts val="0"/>
              </a:spcAft>
              <a:buClr>
                <a:schemeClr val="dk1"/>
              </a:buClr>
              <a:buSzPts val="1800"/>
              <a:buFont typeface="Roboto Condensed"/>
              <a:buChar char="➔"/>
            </a:pPr>
            <a:r>
              <a:rPr lang="en">
                <a:solidFill>
                  <a:schemeClr val="dk1"/>
                </a:solidFill>
                <a:latin typeface="Roboto Condensed"/>
                <a:ea typeface="Roboto Condensed"/>
                <a:cs typeface="Roboto Condensed"/>
                <a:sym typeface="Roboto Condensed"/>
              </a:rPr>
              <a:t>UAV will </a:t>
            </a:r>
            <a:r>
              <a:rPr b="1" lang="en">
                <a:solidFill>
                  <a:schemeClr val="dk1"/>
                </a:solidFill>
                <a:latin typeface="Roboto Condensed"/>
                <a:ea typeface="Roboto Condensed"/>
                <a:cs typeface="Roboto Condensed"/>
                <a:sym typeface="Roboto Condensed"/>
              </a:rPr>
              <a:t>drop </a:t>
            </a:r>
            <a:r>
              <a:rPr lang="en">
                <a:solidFill>
                  <a:schemeClr val="dk1"/>
                </a:solidFill>
                <a:latin typeface="Roboto Condensed"/>
                <a:ea typeface="Roboto Condensed"/>
                <a:cs typeface="Roboto Condensed"/>
                <a:sym typeface="Roboto Condensed"/>
              </a:rPr>
              <a:t>the package from &lt;1 m above the designated spot to avoid landing. Packages will be adequately wrapped to protect the contents.</a:t>
            </a:r>
            <a:endParaRPr>
              <a:solidFill>
                <a:schemeClr val="dk1"/>
              </a:solidFill>
              <a:latin typeface="Roboto Condensed"/>
              <a:ea typeface="Roboto Condensed"/>
              <a:cs typeface="Roboto Condensed"/>
              <a:sym typeface="Roboto Condensed"/>
            </a:endParaRPr>
          </a:p>
          <a:p>
            <a:pPr indent="-342900" lvl="0" marL="457200" rtl="0" algn="l">
              <a:spcBef>
                <a:spcPts val="1000"/>
              </a:spcBef>
              <a:spcAft>
                <a:spcPts val="0"/>
              </a:spcAft>
              <a:buClr>
                <a:schemeClr val="dk1"/>
              </a:buClr>
              <a:buSzPts val="1800"/>
              <a:buFont typeface="Roboto Condensed"/>
              <a:buChar char="➔"/>
            </a:pPr>
            <a:r>
              <a:rPr lang="en">
                <a:solidFill>
                  <a:schemeClr val="dk1"/>
                </a:solidFill>
                <a:latin typeface="Roboto Condensed"/>
                <a:ea typeface="Roboto Condensed"/>
                <a:cs typeface="Roboto Condensed"/>
                <a:sym typeface="Roboto Condensed"/>
              </a:rPr>
              <a:t>To avoid theft, the </a:t>
            </a:r>
            <a:r>
              <a:rPr b="1" lang="en">
                <a:solidFill>
                  <a:schemeClr val="dk1"/>
                </a:solidFill>
                <a:latin typeface="Roboto Condensed"/>
                <a:ea typeface="Roboto Condensed"/>
                <a:cs typeface="Roboto Condensed"/>
                <a:sym typeface="Roboto Condensed"/>
              </a:rPr>
              <a:t>customer will be required to be present</a:t>
            </a:r>
            <a:r>
              <a:rPr lang="en">
                <a:solidFill>
                  <a:schemeClr val="dk1"/>
                </a:solidFill>
                <a:latin typeface="Roboto Condensed"/>
                <a:ea typeface="Roboto Condensed"/>
                <a:cs typeface="Roboto Condensed"/>
                <a:sym typeface="Roboto Condensed"/>
              </a:rPr>
              <a:t>, as guaranteed by multiple confirmations requested from them at various times.</a:t>
            </a:r>
            <a:endParaRPr>
              <a:solidFill>
                <a:schemeClr val="dk1"/>
              </a:solidFill>
              <a:latin typeface="Roboto Condensed"/>
              <a:ea typeface="Roboto Condensed"/>
              <a:cs typeface="Roboto Condensed"/>
              <a:sym typeface="Roboto Condensed"/>
            </a:endParaRPr>
          </a:p>
          <a:p>
            <a:pPr indent="-342900" lvl="0" marL="457200" rtl="0" algn="l">
              <a:spcBef>
                <a:spcPts val="1000"/>
              </a:spcBef>
              <a:spcAft>
                <a:spcPts val="0"/>
              </a:spcAft>
              <a:buClr>
                <a:schemeClr val="dk1"/>
              </a:buClr>
              <a:buSzPts val="1800"/>
              <a:buFont typeface="Roboto Condensed"/>
              <a:buChar char="➔"/>
            </a:pPr>
            <a:r>
              <a:rPr lang="en">
                <a:solidFill>
                  <a:schemeClr val="dk1"/>
                </a:solidFill>
                <a:latin typeface="Roboto Condensed"/>
                <a:ea typeface="Roboto Condensed"/>
                <a:cs typeface="Roboto Condensed"/>
                <a:sym typeface="Roboto Condensed"/>
              </a:rPr>
              <a:t>A </a:t>
            </a:r>
            <a:r>
              <a:rPr b="1" lang="en">
                <a:solidFill>
                  <a:schemeClr val="dk1"/>
                </a:solidFill>
                <a:latin typeface="Roboto Condensed"/>
                <a:ea typeface="Roboto Condensed"/>
                <a:cs typeface="Roboto Condensed"/>
                <a:sym typeface="Roboto Condensed"/>
              </a:rPr>
              <a:t>minimum safe distance</a:t>
            </a:r>
            <a:r>
              <a:rPr lang="en">
                <a:solidFill>
                  <a:schemeClr val="dk1"/>
                </a:solidFill>
                <a:latin typeface="Roboto Condensed"/>
                <a:ea typeface="Roboto Condensed"/>
                <a:cs typeface="Roboto Condensed"/>
                <a:sym typeface="Roboto Condensed"/>
              </a:rPr>
              <a:t> will be marked. Any breach will cause the UAV to abort the delivery and move away for safety of the UAV as well as the people. Intentional breach will result in fines and legal action against violators.</a:t>
            </a:r>
            <a:endParaRPr>
              <a:solidFill>
                <a:schemeClr val="dk1"/>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a:p>
          <a:p>
            <a:pPr indent="0" lvl="0" marL="0" rtl="0" algn="l">
              <a:spcBef>
                <a:spcPts val="1600"/>
              </a:spcBef>
              <a:spcAft>
                <a:spcPts val="1600"/>
              </a:spcAft>
              <a:buNone/>
            </a:pPr>
            <a:r>
              <a:t/>
            </a:r>
            <a:endParaRPr/>
          </a:p>
        </p:txBody>
      </p:sp>
      <p:sp>
        <p:nvSpPr>
          <p:cNvPr id="576" name="Google Shape;576;p64"/>
          <p:cNvSpPr/>
          <p:nvPr/>
        </p:nvSpPr>
        <p:spPr>
          <a:xfrm>
            <a:off x="426428" y="988971"/>
            <a:ext cx="826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Return Flight to Hub</a:t>
            </a:r>
            <a:endParaRPr>
              <a:latin typeface="Oswald"/>
              <a:ea typeface="Oswald"/>
              <a:cs typeface="Oswald"/>
              <a:sym typeface="Oswald"/>
            </a:endParaRPr>
          </a:p>
        </p:txBody>
      </p:sp>
      <p:sp>
        <p:nvSpPr>
          <p:cNvPr id="582" name="Google Shape;582;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During the return flight back to hub the energy consumption by the UAV will be </a:t>
            </a:r>
            <a:r>
              <a:rPr b="1" lang="en" sz="2000">
                <a:solidFill>
                  <a:schemeClr val="dk1"/>
                </a:solidFill>
                <a:latin typeface="Roboto Condensed"/>
                <a:ea typeface="Roboto Condensed"/>
                <a:cs typeface="Roboto Condensed"/>
                <a:sym typeface="Roboto Condensed"/>
              </a:rPr>
              <a:t>significantly</a:t>
            </a:r>
            <a:r>
              <a:rPr lang="en" sz="2000">
                <a:solidFill>
                  <a:schemeClr val="dk1"/>
                </a:solidFill>
                <a:latin typeface="Roboto Condensed"/>
                <a:ea typeface="Roboto Condensed"/>
                <a:cs typeface="Roboto Condensed"/>
                <a:sym typeface="Roboto Condensed"/>
              </a:rPr>
              <a:t> </a:t>
            </a:r>
            <a:r>
              <a:rPr b="1" lang="en" sz="2000">
                <a:solidFill>
                  <a:schemeClr val="dk1"/>
                </a:solidFill>
                <a:latin typeface="Roboto Condensed"/>
                <a:ea typeface="Roboto Condensed"/>
                <a:cs typeface="Roboto Condensed"/>
                <a:sym typeface="Roboto Condensed"/>
              </a:rPr>
              <a:t>reduced</a:t>
            </a:r>
            <a:r>
              <a:rPr lang="en" sz="2000">
                <a:solidFill>
                  <a:schemeClr val="dk1"/>
                </a:solidFill>
                <a:latin typeface="Roboto Condensed"/>
                <a:ea typeface="Roboto Condensed"/>
                <a:cs typeface="Roboto Condensed"/>
                <a:sym typeface="Roboto Condensed"/>
              </a:rPr>
              <a:t> due the absence of the payload.</a:t>
            </a:r>
            <a:endParaRPr sz="2000">
              <a:solidFill>
                <a:schemeClr val="dk1"/>
              </a:solidFill>
              <a:latin typeface="Roboto Condensed"/>
              <a:ea typeface="Roboto Condensed"/>
              <a:cs typeface="Roboto Condensed"/>
              <a:sym typeface="Roboto Condensed"/>
            </a:endParaRPr>
          </a:p>
          <a:p>
            <a:pPr indent="-355600" lvl="0" marL="457200" rtl="0" algn="l">
              <a:spcBef>
                <a:spcPts val="100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UAV will approach its assigned landing pad, which is </a:t>
            </a:r>
            <a:r>
              <a:rPr b="1" lang="en" sz="2000">
                <a:solidFill>
                  <a:schemeClr val="dk1"/>
                </a:solidFill>
                <a:latin typeface="Roboto Condensed"/>
                <a:ea typeface="Roboto Condensed"/>
                <a:cs typeface="Roboto Condensed"/>
                <a:sym typeface="Roboto Condensed"/>
              </a:rPr>
              <a:t>equipped to receive</a:t>
            </a:r>
            <a:r>
              <a:rPr lang="en" sz="2000">
                <a:solidFill>
                  <a:schemeClr val="dk1"/>
                </a:solidFill>
                <a:latin typeface="Roboto Condensed"/>
                <a:ea typeface="Roboto Condensed"/>
                <a:cs typeface="Roboto Condensed"/>
                <a:sym typeface="Roboto Condensed"/>
              </a:rPr>
              <a:t> it.</a:t>
            </a:r>
            <a:endParaRPr sz="2000">
              <a:solidFill>
                <a:schemeClr val="dk1"/>
              </a:solidFill>
              <a:latin typeface="Roboto Condensed"/>
              <a:ea typeface="Roboto Condensed"/>
              <a:cs typeface="Roboto Condensed"/>
              <a:sym typeface="Roboto Condensed"/>
            </a:endParaRPr>
          </a:p>
          <a:p>
            <a:pPr indent="-355600" lvl="0" marL="457200" rtl="0" algn="l">
              <a:spcBef>
                <a:spcPts val="100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Flight planning and specific assignment of UAVs to stations </a:t>
            </a:r>
            <a:r>
              <a:rPr b="1" lang="en" sz="2000">
                <a:solidFill>
                  <a:schemeClr val="dk1"/>
                </a:solidFill>
                <a:latin typeface="Roboto Condensed"/>
                <a:ea typeface="Roboto Condensed"/>
                <a:cs typeface="Roboto Condensed"/>
                <a:sym typeface="Roboto Condensed"/>
              </a:rPr>
              <a:t>ensures the availability</a:t>
            </a:r>
            <a:r>
              <a:rPr lang="en" sz="2000">
                <a:solidFill>
                  <a:schemeClr val="dk1"/>
                </a:solidFill>
                <a:latin typeface="Roboto Condensed"/>
                <a:ea typeface="Roboto Condensed"/>
                <a:cs typeface="Roboto Condensed"/>
                <a:sym typeface="Roboto Condensed"/>
              </a:rPr>
              <a:t> of that landing pad at the time the UAV returns.</a:t>
            </a:r>
            <a:endParaRPr sz="2000">
              <a:solidFill>
                <a:schemeClr val="dk1"/>
              </a:solidFill>
              <a:latin typeface="Roboto Condensed"/>
              <a:ea typeface="Roboto Condensed"/>
              <a:cs typeface="Roboto Condensed"/>
              <a:sym typeface="Roboto Condensed"/>
            </a:endParaRPr>
          </a:p>
          <a:p>
            <a:pPr indent="-355600" lvl="0" marL="457200" rtl="0" algn="l">
              <a:spcBef>
                <a:spcPts val="1000"/>
              </a:spcBef>
              <a:spcAft>
                <a:spcPts val="100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If due to problems landing space is not available, the UAV will be instructed by the ATC to remain in a designated </a:t>
            </a:r>
            <a:r>
              <a:rPr b="1" lang="en" sz="2000">
                <a:solidFill>
                  <a:schemeClr val="dk1"/>
                </a:solidFill>
                <a:latin typeface="Roboto Condensed"/>
                <a:ea typeface="Roboto Condensed"/>
                <a:cs typeface="Roboto Condensed"/>
                <a:sym typeface="Roboto Condensed"/>
              </a:rPr>
              <a:t>holding pattern</a:t>
            </a:r>
            <a:r>
              <a:rPr lang="en" sz="2000">
                <a:solidFill>
                  <a:schemeClr val="dk1"/>
                </a:solidFill>
                <a:latin typeface="Roboto Condensed"/>
                <a:ea typeface="Roboto Condensed"/>
                <a:cs typeface="Roboto Condensed"/>
                <a:sym typeface="Roboto Condensed"/>
              </a:rPr>
              <a:t> around the hub (as this is more efficient than hovering) until a bay</a:t>
            </a:r>
            <a:r>
              <a:rPr lang="en" sz="2000">
                <a:solidFill>
                  <a:schemeClr val="dk1"/>
                </a:solidFill>
                <a:latin typeface="Roboto Condensed"/>
                <a:ea typeface="Roboto Condensed"/>
                <a:cs typeface="Roboto Condensed"/>
                <a:sym typeface="Roboto Condensed"/>
              </a:rPr>
              <a:t> </a:t>
            </a:r>
            <a:r>
              <a:rPr lang="en" sz="2000">
                <a:solidFill>
                  <a:schemeClr val="dk1"/>
                </a:solidFill>
                <a:latin typeface="Roboto Condensed"/>
                <a:ea typeface="Roboto Condensed"/>
                <a:cs typeface="Roboto Condensed"/>
                <a:sym typeface="Roboto Condensed"/>
              </a:rPr>
              <a:t>is vacated.</a:t>
            </a:r>
            <a:endParaRPr sz="2000">
              <a:solidFill>
                <a:schemeClr val="dk1"/>
              </a:solidFill>
              <a:latin typeface="Roboto Condensed"/>
              <a:ea typeface="Roboto Condensed"/>
              <a:cs typeface="Roboto Condensed"/>
              <a:sym typeface="Roboto Condensed"/>
            </a:endParaRPr>
          </a:p>
        </p:txBody>
      </p:sp>
      <p:sp>
        <p:nvSpPr>
          <p:cNvPr id="583" name="Google Shape;583;p65"/>
          <p:cNvSpPr/>
          <p:nvPr/>
        </p:nvSpPr>
        <p:spPr>
          <a:xfrm>
            <a:off x="408374" y="978021"/>
            <a:ext cx="1240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Post Mission</a:t>
            </a:r>
            <a:endParaRPr>
              <a:latin typeface="Oswald"/>
              <a:ea typeface="Oswald"/>
              <a:cs typeface="Oswald"/>
              <a:sym typeface="Oswald"/>
            </a:endParaRPr>
          </a:p>
        </p:txBody>
      </p:sp>
      <p:sp>
        <p:nvSpPr>
          <p:cNvPr id="589" name="Google Shape;589;p66"/>
          <p:cNvSpPr txBox="1"/>
          <p:nvPr>
            <p:ph idx="1" type="body"/>
          </p:nvPr>
        </p:nvSpPr>
        <p:spPr>
          <a:xfrm>
            <a:off x="1007850" y="1581125"/>
            <a:ext cx="7128300" cy="288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After the UAV safely lands on the bay and the rotors come to a full stop, the UAV is removed from the pad by technicians.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The battery is removed </a:t>
            </a:r>
            <a:r>
              <a:rPr lang="en">
                <a:solidFill>
                  <a:srgbClr val="000000"/>
                </a:solidFill>
                <a:latin typeface="Roboto Condensed"/>
                <a:ea typeface="Roboto Condensed"/>
                <a:cs typeface="Roboto Condensed"/>
                <a:sym typeface="Roboto Condensed"/>
              </a:rPr>
              <a:t>and taken to be charged, and electronics are allowed to </a:t>
            </a:r>
            <a:r>
              <a:rPr b="1" lang="en">
                <a:solidFill>
                  <a:srgbClr val="000000"/>
                </a:solidFill>
                <a:latin typeface="Roboto Condensed"/>
                <a:ea typeface="Roboto Condensed"/>
                <a:cs typeface="Roboto Condensed"/>
                <a:sym typeface="Roboto Condensed"/>
              </a:rPr>
              <a:t>cool down.</a:t>
            </a:r>
            <a:r>
              <a:rPr lang="en">
                <a:solidFill>
                  <a:srgbClr val="000000"/>
                </a:solidFill>
                <a:latin typeface="Roboto Condensed"/>
                <a:ea typeface="Roboto Condensed"/>
                <a:cs typeface="Roboto Condensed"/>
                <a:sym typeface="Roboto Condensed"/>
              </a:rPr>
              <a:t> If the UAV has more missions in its schedule for the day, it goes through the pre-mission routine once again and is readied for departure. </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Once all the missions for the day are over, the UAV is taken below the flight deck and is thoroughly cleaned and stored for the night.</a:t>
            </a:r>
            <a:endParaRPr>
              <a:solidFill>
                <a:srgbClr val="000000"/>
              </a:solidFill>
              <a:latin typeface="Roboto Condensed"/>
              <a:ea typeface="Roboto Condensed"/>
              <a:cs typeface="Roboto Condensed"/>
              <a:sym typeface="Roboto Condensed"/>
            </a:endParaRPr>
          </a:p>
        </p:txBody>
      </p:sp>
      <p:sp>
        <p:nvSpPr>
          <p:cNvPr id="590" name="Google Shape;590;p66"/>
          <p:cNvSpPr/>
          <p:nvPr/>
        </p:nvSpPr>
        <p:spPr>
          <a:xfrm>
            <a:off x="1176739" y="984300"/>
            <a:ext cx="826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67"/>
          <p:cNvSpPr txBox="1"/>
          <p:nvPr>
            <p:ph type="title"/>
          </p:nvPr>
        </p:nvSpPr>
        <p:spPr>
          <a:xfrm>
            <a:off x="265150" y="335400"/>
            <a:ext cx="249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Hub Design</a:t>
            </a:r>
            <a:endParaRPr>
              <a:latin typeface="Oswald"/>
              <a:ea typeface="Oswald"/>
              <a:cs typeface="Oswald"/>
              <a:sym typeface="Oswald"/>
            </a:endParaRPr>
          </a:p>
        </p:txBody>
      </p:sp>
      <p:sp>
        <p:nvSpPr>
          <p:cNvPr id="596" name="Google Shape;596;p67"/>
          <p:cNvSpPr/>
          <p:nvPr/>
        </p:nvSpPr>
        <p:spPr>
          <a:xfrm>
            <a:off x="6271118" y="1286044"/>
            <a:ext cx="2110800" cy="1780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7" name="Google Shape;597;p67"/>
          <p:cNvCxnSpPr/>
          <p:nvPr/>
        </p:nvCxnSpPr>
        <p:spPr>
          <a:xfrm flipH="1" rot="10800000">
            <a:off x="6271117" y="1837556"/>
            <a:ext cx="2110800" cy="11700"/>
          </a:xfrm>
          <a:prstGeom prst="straightConnector1">
            <a:avLst/>
          </a:prstGeom>
          <a:noFill/>
          <a:ln cap="flat" cmpd="sng" w="9525">
            <a:solidFill>
              <a:srgbClr val="000000"/>
            </a:solidFill>
            <a:prstDash val="solid"/>
            <a:round/>
            <a:headEnd len="med" w="med" type="none"/>
            <a:tailEnd len="med" w="med" type="none"/>
          </a:ln>
        </p:spPr>
      </p:cxnSp>
      <p:cxnSp>
        <p:nvCxnSpPr>
          <p:cNvPr id="598" name="Google Shape;598;p67"/>
          <p:cNvCxnSpPr/>
          <p:nvPr/>
        </p:nvCxnSpPr>
        <p:spPr>
          <a:xfrm flipH="1" rot="10800000">
            <a:off x="6271117" y="2429297"/>
            <a:ext cx="2110800" cy="11700"/>
          </a:xfrm>
          <a:prstGeom prst="straightConnector1">
            <a:avLst/>
          </a:prstGeom>
          <a:noFill/>
          <a:ln cap="flat" cmpd="sng" w="9525">
            <a:solidFill>
              <a:srgbClr val="000000"/>
            </a:solidFill>
            <a:prstDash val="solid"/>
            <a:round/>
            <a:headEnd len="med" w="med" type="none"/>
            <a:tailEnd len="med" w="med" type="none"/>
          </a:ln>
        </p:spPr>
      </p:cxnSp>
      <p:sp>
        <p:nvSpPr>
          <p:cNvPr id="599" name="Google Shape;599;p67"/>
          <p:cNvSpPr/>
          <p:nvPr/>
        </p:nvSpPr>
        <p:spPr>
          <a:xfrm>
            <a:off x="6983500" y="720025"/>
            <a:ext cx="686100" cy="572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0" name="Google Shape;600;p67"/>
          <p:cNvCxnSpPr/>
          <p:nvPr/>
        </p:nvCxnSpPr>
        <p:spPr>
          <a:xfrm>
            <a:off x="7767500" y="710250"/>
            <a:ext cx="2400" cy="584400"/>
          </a:xfrm>
          <a:prstGeom prst="straightConnector1">
            <a:avLst/>
          </a:prstGeom>
          <a:noFill/>
          <a:ln cap="flat" cmpd="sng" w="9525">
            <a:solidFill>
              <a:srgbClr val="000000"/>
            </a:solidFill>
            <a:prstDash val="solid"/>
            <a:round/>
            <a:headEnd len="med" w="med" type="triangle"/>
            <a:tailEnd len="med" w="med" type="triangle"/>
          </a:ln>
        </p:spPr>
      </p:cxnSp>
      <p:sp>
        <p:nvSpPr>
          <p:cNvPr id="601" name="Google Shape;601;p67"/>
          <p:cNvSpPr txBox="1"/>
          <p:nvPr/>
        </p:nvSpPr>
        <p:spPr>
          <a:xfrm>
            <a:off x="8508025" y="2656711"/>
            <a:ext cx="422700" cy="18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2.7 m</a:t>
            </a:r>
            <a:endParaRPr>
              <a:latin typeface="Roboto Condensed"/>
              <a:ea typeface="Roboto Condensed"/>
              <a:cs typeface="Roboto Condensed"/>
              <a:sym typeface="Roboto Condensed"/>
            </a:endParaRPr>
          </a:p>
        </p:txBody>
      </p:sp>
      <p:sp>
        <p:nvSpPr>
          <p:cNvPr id="602" name="Google Shape;602;p67"/>
          <p:cNvSpPr txBox="1"/>
          <p:nvPr/>
        </p:nvSpPr>
        <p:spPr>
          <a:xfrm>
            <a:off x="7818145" y="908106"/>
            <a:ext cx="422700" cy="18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2.7 m</a:t>
            </a:r>
            <a:endParaRPr>
              <a:latin typeface="Roboto Condensed"/>
              <a:ea typeface="Roboto Condensed"/>
              <a:cs typeface="Roboto Condensed"/>
              <a:sym typeface="Roboto Condensed"/>
            </a:endParaRPr>
          </a:p>
        </p:txBody>
      </p:sp>
      <p:sp>
        <p:nvSpPr>
          <p:cNvPr id="603" name="Google Shape;603;p67"/>
          <p:cNvSpPr/>
          <p:nvPr/>
        </p:nvSpPr>
        <p:spPr>
          <a:xfrm>
            <a:off x="993678" y="908100"/>
            <a:ext cx="826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4" name="Google Shape;604;p67"/>
          <p:cNvCxnSpPr>
            <a:stCxn id="599" idx="1"/>
            <a:endCxn id="605" idx="3"/>
          </p:cNvCxnSpPr>
          <p:nvPr/>
        </p:nvCxnSpPr>
        <p:spPr>
          <a:xfrm flipH="1">
            <a:off x="5488900" y="1006375"/>
            <a:ext cx="1494600" cy="7800"/>
          </a:xfrm>
          <a:prstGeom prst="straightConnector1">
            <a:avLst/>
          </a:prstGeom>
          <a:noFill/>
          <a:ln cap="flat" cmpd="sng" w="9525">
            <a:solidFill>
              <a:schemeClr val="dk2"/>
            </a:solidFill>
            <a:prstDash val="solid"/>
            <a:round/>
            <a:headEnd len="med" w="med" type="none"/>
            <a:tailEnd len="med" w="med" type="stealth"/>
          </a:ln>
        </p:spPr>
      </p:cxnSp>
      <p:cxnSp>
        <p:nvCxnSpPr>
          <p:cNvPr id="606" name="Google Shape;606;p67"/>
          <p:cNvCxnSpPr/>
          <p:nvPr/>
        </p:nvCxnSpPr>
        <p:spPr>
          <a:xfrm flipH="1">
            <a:off x="5603525" y="1612875"/>
            <a:ext cx="657600" cy="19800"/>
          </a:xfrm>
          <a:prstGeom prst="straightConnector1">
            <a:avLst/>
          </a:prstGeom>
          <a:noFill/>
          <a:ln cap="flat" cmpd="sng" w="9525">
            <a:solidFill>
              <a:schemeClr val="dk2"/>
            </a:solidFill>
            <a:prstDash val="solid"/>
            <a:round/>
            <a:headEnd len="med" w="med" type="none"/>
            <a:tailEnd len="med" w="med" type="stealth"/>
          </a:ln>
        </p:spPr>
      </p:cxnSp>
      <p:cxnSp>
        <p:nvCxnSpPr>
          <p:cNvPr id="607" name="Google Shape;607;p67"/>
          <p:cNvCxnSpPr>
            <a:stCxn id="596" idx="1"/>
          </p:cNvCxnSpPr>
          <p:nvPr/>
        </p:nvCxnSpPr>
        <p:spPr>
          <a:xfrm rot="10800000">
            <a:off x="6116618" y="2176444"/>
            <a:ext cx="154500" cy="0"/>
          </a:xfrm>
          <a:prstGeom prst="straightConnector1">
            <a:avLst/>
          </a:prstGeom>
          <a:noFill/>
          <a:ln cap="flat" cmpd="sng" w="9525">
            <a:solidFill>
              <a:schemeClr val="dk2"/>
            </a:solidFill>
            <a:prstDash val="solid"/>
            <a:round/>
            <a:headEnd len="med" w="med" type="none"/>
            <a:tailEnd len="med" w="med" type="stealth"/>
          </a:ln>
        </p:spPr>
      </p:cxnSp>
      <p:sp>
        <p:nvSpPr>
          <p:cNvPr id="605" name="Google Shape;605;p67"/>
          <p:cNvSpPr txBox="1"/>
          <p:nvPr/>
        </p:nvSpPr>
        <p:spPr>
          <a:xfrm>
            <a:off x="5006575" y="794100"/>
            <a:ext cx="4824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ATC</a:t>
            </a:r>
            <a:endParaRPr>
              <a:latin typeface="Roboto Condensed"/>
              <a:ea typeface="Roboto Condensed"/>
              <a:cs typeface="Roboto Condensed"/>
              <a:sym typeface="Roboto Condensed"/>
            </a:endParaRPr>
          </a:p>
        </p:txBody>
      </p:sp>
      <p:sp>
        <p:nvSpPr>
          <p:cNvPr id="608" name="Google Shape;608;p67"/>
          <p:cNvSpPr txBox="1"/>
          <p:nvPr/>
        </p:nvSpPr>
        <p:spPr>
          <a:xfrm>
            <a:off x="4974425" y="1396875"/>
            <a:ext cx="826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Launch Deck</a:t>
            </a:r>
            <a:endParaRPr>
              <a:latin typeface="Roboto Condensed"/>
              <a:ea typeface="Roboto Condensed"/>
              <a:cs typeface="Roboto Condensed"/>
              <a:sym typeface="Roboto Condensed"/>
            </a:endParaRPr>
          </a:p>
        </p:txBody>
      </p:sp>
      <p:pic>
        <p:nvPicPr>
          <p:cNvPr id="609" name="Google Shape;609;p67"/>
          <p:cNvPicPr preferRelativeResize="0"/>
          <p:nvPr/>
        </p:nvPicPr>
        <p:blipFill rotWithShape="1">
          <a:blip r:embed="rId3">
            <a:alphaModFix/>
          </a:blip>
          <a:srcRect b="0" l="9804" r="0" t="0"/>
          <a:stretch/>
        </p:blipFill>
        <p:spPr>
          <a:xfrm>
            <a:off x="6619514" y="3202125"/>
            <a:ext cx="1718811" cy="1780801"/>
          </a:xfrm>
          <a:prstGeom prst="rect">
            <a:avLst/>
          </a:prstGeom>
          <a:noFill/>
          <a:ln>
            <a:noFill/>
          </a:ln>
        </p:spPr>
      </p:pic>
      <p:sp>
        <p:nvSpPr>
          <p:cNvPr id="610" name="Google Shape;610;p67"/>
          <p:cNvSpPr/>
          <p:nvPr/>
        </p:nvSpPr>
        <p:spPr>
          <a:xfrm>
            <a:off x="7161675" y="3776925"/>
            <a:ext cx="595200" cy="578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1" name="Google Shape;611;p67"/>
          <p:cNvCxnSpPr>
            <a:endCxn id="612" idx="3"/>
          </p:cNvCxnSpPr>
          <p:nvPr/>
        </p:nvCxnSpPr>
        <p:spPr>
          <a:xfrm flipH="1">
            <a:off x="6009725" y="3459600"/>
            <a:ext cx="1114800" cy="1800"/>
          </a:xfrm>
          <a:prstGeom prst="straightConnector1">
            <a:avLst/>
          </a:prstGeom>
          <a:noFill/>
          <a:ln cap="flat" cmpd="sng" w="9525">
            <a:solidFill>
              <a:schemeClr val="dk2"/>
            </a:solidFill>
            <a:prstDash val="solid"/>
            <a:round/>
            <a:headEnd len="med" w="med" type="none"/>
            <a:tailEnd len="med" w="med" type="stealth"/>
          </a:ln>
        </p:spPr>
      </p:cxnSp>
      <p:sp>
        <p:nvSpPr>
          <p:cNvPr id="613" name="Google Shape;613;p67"/>
          <p:cNvSpPr txBox="1"/>
          <p:nvPr/>
        </p:nvSpPr>
        <p:spPr>
          <a:xfrm>
            <a:off x="5475000" y="1999650"/>
            <a:ext cx="5952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7"/>
          <p:cNvSpPr txBox="1"/>
          <p:nvPr/>
        </p:nvSpPr>
        <p:spPr>
          <a:xfrm>
            <a:off x="4974425" y="1966650"/>
            <a:ext cx="11706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Planning and Monitoring</a:t>
            </a:r>
            <a:endParaRPr>
              <a:latin typeface="Roboto Condensed"/>
              <a:ea typeface="Roboto Condensed"/>
              <a:cs typeface="Roboto Condensed"/>
              <a:sym typeface="Roboto Condensed"/>
            </a:endParaRPr>
          </a:p>
        </p:txBody>
      </p:sp>
      <p:sp>
        <p:nvSpPr>
          <p:cNvPr id="615" name="Google Shape;615;p67"/>
          <p:cNvSpPr txBox="1"/>
          <p:nvPr/>
        </p:nvSpPr>
        <p:spPr>
          <a:xfrm>
            <a:off x="4974425" y="2436500"/>
            <a:ext cx="11706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Package Preparation and Sorting</a:t>
            </a:r>
            <a:endParaRPr>
              <a:latin typeface="Roboto Condensed"/>
              <a:ea typeface="Roboto Condensed"/>
              <a:cs typeface="Roboto Condensed"/>
              <a:sym typeface="Roboto Condensed"/>
            </a:endParaRPr>
          </a:p>
        </p:txBody>
      </p:sp>
      <p:sp>
        <p:nvSpPr>
          <p:cNvPr id="612" name="Google Shape;612;p67"/>
          <p:cNvSpPr txBox="1"/>
          <p:nvPr/>
        </p:nvSpPr>
        <p:spPr>
          <a:xfrm>
            <a:off x="4974425" y="3241200"/>
            <a:ext cx="1035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Launching/Receiving Station</a:t>
            </a:r>
            <a:endParaRPr>
              <a:latin typeface="Roboto Condensed"/>
              <a:ea typeface="Roboto Condensed"/>
              <a:cs typeface="Roboto Condensed"/>
              <a:sym typeface="Roboto Condensed"/>
            </a:endParaRPr>
          </a:p>
        </p:txBody>
      </p:sp>
      <p:sp>
        <p:nvSpPr>
          <p:cNvPr id="616" name="Google Shape;616;p67"/>
          <p:cNvSpPr txBox="1"/>
          <p:nvPr/>
        </p:nvSpPr>
        <p:spPr>
          <a:xfrm>
            <a:off x="4974425" y="4078900"/>
            <a:ext cx="11706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Repair and Maintenance Station</a:t>
            </a:r>
            <a:endParaRPr>
              <a:latin typeface="Roboto Condensed"/>
              <a:ea typeface="Roboto Condensed"/>
              <a:cs typeface="Roboto Condensed"/>
              <a:sym typeface="Roboto Condensed"/>
            </a:endParaRPr>
          </a:p>
        </p:txBody>
      </p:sp>
      <p:sp>
        <p:nvSpPr>
          <p:cNvPr id="617" name="Google Shape;617;p67"/>
          <p:cNvSpPr txBox="1"/>
          <p:nvPr/>
        </p:nvSpPr>
        <p:spPr>
          <a:xfrm>
            <a:off x="809025" y="1396875"/>
            <a:ext cx="3357600" cy="3056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Roboto Condensed"/>
              <a:buChar char="➔"/>
            </a:pPr>
            <a:r>
              <a:rPr lang="en" sz="1600">
                <a:latin typeface="Roboto Condensed"/>
                <a:ea typeface="Roboto Condensed"/>
                <a:cs typeface="Roboto Condensed"/>
                <a:sym typeface="Roboto Condensed"/>
              </a:rPr>
              <a:t>Packages prepared and sorted in ground floor.</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Each top floor launch station has a preparation station below it.</a:t>
            </a:r>
            <a:endParaRPr sz="1600">
              <a:latin typeface="Roboto Condensed"/>
              <a:ea typeface="Roboto Condensed"/>
              <a:cs typeface="Roboto Condensed"/>
              <a:sym typeface="Roboto Condensed"/>
            </a:endParaRPr>
          </a:p>
          <a:p>
            <a:pPr indent="-330200" lvl="0" marL="457200" rtl="0" algn="l">
              <a:spcBef>
                <a:spcPts val="1000"/>
              </a:spcBef>
              <a:spcAft>
                <a:spcPts val="0"/>
              </a:spcAft>
              <a:buSzPts val="1600"/>
              <a:buFont typeface="Roboto Condensed"/>
              <a:buChar char="➔"/>
            </a:pPr>
            <a:r>
              <a:rPr lang="en" sz="1600">
                <a:latin typeface="Roboto Condensed"/>
                <a:ea typeface="Roboto Condensed"/>
                <a:cs typeface="Roboto Condensed"/>
                <a:sym typeface="Roboto Condensed"/>
              </a:rPr>
              <a:t>In the middle is the room for pilots and the planning crew. Packages pass through with dumbwaiter system.</a:t>
            </a:r>
            <a:endParaRPr sz="1600">
              <a:latin typeface="Roboto Condensed"/>
              <a:ea typeface="Roboto Condensed"/>
              <a:cs typeface="Roboto Condensed"/>
              <a:sym typeface="Roboto Condensed"/>
            </a:endParaRPr>
          </a:p>
          <a:p>
            <a:pPr indent="-330200" lvl="0" marL="457200" rtl="0" algn="l">
              <a:spcBef>
                <a:spcPts val="1000"/>
              </a:spcBef>
              <a:spcAft>
                <a:spcPts val="1000"/>
              </a:spcAft>
              <a:buSzPts val="1600"/>
              <a:buFont typeface="Roboto Condensed"/>
              <a:buChar char="➔"/>
            </a:pPr>
            <a:r>
              <a:rPr lang="en" sz="1600">
                <a:latin typeface="Roboto Condensed"/>
                <a:ea typeface="Roboto Condensed"/>
                <a:cs typeface="Roboto Condensed"/>
                <a:sym typeface="Roboto Condensed"/>
              </a:rPr>
              <a:t>A storage warehouse is attached to the main structure.</a:t>
            </a:r>
            <a:endParaRPr sz="1600">
              <a:latin typeface="Roboto Condensed"/>
              <a:ea typeface="Roboto Condensed"/>
              <a:cs typeface="Roboto Condensed"/>
              <a:sym typeface="Roboto Condensed"/>
            </a:endParaRPr>
          </a:p>
        </p:txBody>
      </p:sp>
      <p:cxnSp>
        <p:nvCxnSpPr>
          <p:cNvPr id="618" name="Google Shape;618;p67"/>
          <p:cNvCxnSpPr/>
          <p:nvPr/>
        </p:nvCxnSpPr>
        <p:spPr>
          <a:xfrm>
            <a:off x="7485350" y="4094850"/>
            <a:ext cx="566700" cy="0"/>
          </a:xfrm>
          <a:prstGeom prst="straightConnector1">
            <a:avLst/>
          </a:prstGeom>
          <a:noFill/>
          <a:ln cap="flat" cmpd="sng" w="9525">
            <a:solidFill>
              <a:srgbClr val="000000"/>
            </a:solidFill>
            <a:prstDash val="solid"/>
            <a:round/>
            <a:headEnd len="med" w="med" type="triangle"/>
            <a:tailEnd len="med" w="med" type="triangle"/>
          </a:ln>
        </p:spPr>
      </p:cxnSp>
      <p:sp>
        <p:nvSpPr>
          <p:cNvPr id="619" name="Google Shape;619;p67"/>
          <p:cNvSpPr txBox="1"/>
          <p:nvPr/>
        </p:nvSpPr>
        <p:spPr>
          <a:xfrm>
            <a:off x="7557350" y="3890211"/>
            <a:ext cx="422700" cy="188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a:latin typeface="Roboto Condensed"/>
                <a:ea typeface="Roboto Condensed"/>
                <a:cs typeface="Roboto Condensed"/>
                <a:sym typeface="Roboto Condensed"/>
              </a:rPr>
              <a:t>5</a:t>
            </a:r>
            <a:r>
              <a:rPr lang="en">
                <a:latin typeface="Roboto Condensed"/>
                <a:ea typeface="Roboto Condensed"/>
                <a:cs typeface="Roboto Condensed"/>
                <a:sym typeface="Roboto Condensed"/>
              </a:rPr>
              <a:t> m</a:t>
            </a:r>
            <a:endParaRPr>
              <a:latin typeface="Roboto Condensed"/>
              <a:ea typeface="Roboto Condensed"/>
              <a:cs typeface="Roboto Condensed"/>
              <a:sym typeface="Roboto Condensed"/>
            </a:endParaRPr>
          </a:p>
        </p:txBody>
      </p:sp>
      <p:cxnSp>
        <p:nvCxnSpPr>
          <p:cNvPr id="620" name="Google Shape;620;p67"/>
          <p:cNvCxnSpPr/>
          <p:nvPr/>
        </p:nvCxnSpPr>
        <p:spPr>
          <a:xfrm flipH="1">
            <a:off x="7029375" y="621600"/>
            <a:ext cx="594300" cy="300"/>
          </a:xfrm>
          <a:prstGeom prst="straightConnector1">
            <a:avLst/>
          </a:prstGeom>
          <a:noFill/>
          <a:ln cap="flat" cmpd="sng" w="9525">
            <a:solidFill>
              <a:srgbClr val="000000"/>
            </a:solidFill>
            <a:prstDash val="solid"/>
            <a:round/>
            <a:headEnd len="med" w="med" type="triangle"/>
            <a:tailEnd len="med" w="med" type="triangle"/>
          </a:ln>
        </p:spPr>
      </p:cxnSp>
      <p:sp>
        <p:nvSpPr>
          <p:cNvPr id="621" name="Google Shape;621;p67"/>
          <p:cNvSpPr txBox="1"/>
          <p:nvPr/>
        </p:nvSpPr>
        <p:spPr>
          <a:xfrm>
            <a:off x="7115195" y="387281"/>
            <a:ext cx="422700" cy="188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a:latin typeface="Roboto Condensed"/>
                <a:ea typeface="Roboto Condensed"/>
                <a:cs typeface="Roboto Condensed"/>
                <a:sym typeface="Roboto Condensed"/>
              </a:rPr>
              <a:t>2</a:t>
            </a:r>
            <a:r>
              <a:rPr lang="en">
                <a:latin typeface="Roboto Condensed"/>
                <a:ea typeface="Roboto Condensed"/>
                <a:cs typeface="Roboto Condensed"/>
                <a:sym typeface="Roboto Condensed"/>
              </a:rPr>
              <a:t> m</a:t>
            </a:r>
            <a:endParaRPr>
              <a:latin typeface="Roboto Condensed"/>
              <a:ea typeface="Roboto Condensed"/>
              <a:cs typeface="Roboto Condensed"/>
              <a:sym typeface="Roboto Condensed"/>
            </a:endParaRPr>
          </a:p>
        </p:txBody>
      </p:sp>
      <p:cxnSp>
        <p:nvCxnSpPr>
          <p:cNvPr id="622" name="Google Shape;622;p67"/>
          <p:cNvCxnSpPr/>
          <p:nvPr/>
        </p:nvCxnSpPr>
        <p:spPr>
          <a:xfrm>
            <a:off x="8472075" y="2458850"/>
            <a:ext cx="2400" cy="584400"/>
          </a:xfrm>
          <a:prstGeom prst="straightConnector1">
            <a:avLst/>
          </a:prstGeom>
          <a:noFill/>
          <a:ln cap="flat" cmpd="sng" w="9525">
            <a:solidFill>
              <a:srgbClr val="000000"/>
            </a:solidFill>
            <a:prstDash val="solid"/>
            <a:round/>
            <a:headEnd len="med" w="med" type="triangle"/>
            <a:tailEnd len="med" w="med" type="triangle"/>
          </a:ln>
        </p:spPr>
      </p:cxnSp>
      <p:cxnSp>
        <p:nvCxnSpPr>
          <p:cNvPr id="623" name="Google Shape;623;p67"/>
          <p:cNvCxnSpPr/>
          <p:nvPr/>
        </p:nvCxnSpPr>
        <p:spPr>
          <a:xfrm rot="10800000">
            <a:off x="6116618" y="2751044"/>
            <a:ext cx="154500" cy="0"/>
          </a:xfrm>
          <a:prstGeom prst="straightConnector1">
            <a:avLst/>
          </a:prstGeom>
          <a:noFill/>
          <a:ln cap="flat" cmpd="sng" w="9525">
            <a:solidFill>
              <a:schemeClr val="dk2"/>
            </a:solidFill>
            <a:prstDash val="solid"/>
            <a:round/>
            <a:headEnd len="med" w="med" type="none"/>
            <a:tailEnd len="med" w="med" type="stealth"/>
          </a:ln>
        </p:spPr>
      </p:cxnSp>
      <p:cxnSp>
        <p:nvCxnSpPr>
          <p:cNvPr id="624" name="Google Shape;624;p67"/>
          <p:cNvCxnSpPr/>
          <p:nvPr/>
        </p:nvCxnSpPr>
        <p:spPr>
          <a:xfrm flipH="1">
            <a:off x="6145025" y="4299225"/>
            <a:ext cx="1114800" cy="18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68"/>
          <p:cNvSpPr txBox="1"/>
          <p:nvPr>
            <p:ph type="title"/>
          </p:nvPr>
        </p:nvSpPr>
        <p:spPr>
          <a:xfrm>
            <a:off x="135100" y="182404"/>
            <a:ext cx="678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Human Resource</a:t>
            </a:r>
            <a:endParaRPr/>
          </a:p>
          <a:p>
            <a:pPr indent="0" lvl="0" marL="0" rtl="0" algn="l">
              <a:spcBef>
                <a:spcPts val="0"/>
              </a:spcBef>
              <a:spcAft>
                <a:spcPts val="0"/>
              </a:spcAft>
              <a:buNone/>
            </a:pPr>
            <a:r>
              <a:t/>
            </a:r>
            <a:endParaRPr/>
          </a:p>
        </p:txBody>
      </p:sp>
      <p:sp>
        <p:nvSpPr>
          <p:cNvPr id="630" name="Google Shape;630;p68"/>
          <p:cNvSpPr txBox="1"/>
          <p:nvPr>
            <p:ph idx="1" type="body"/>
          </p:nvPr>
        </p:nvSpPr>
        <p:spPr>
          <a:xfrm>
            <a:off x="554700" y="2087174"/>
            <a:ext cx="3048300" cy="162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Two shifts of workers.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Work seven days a week.</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1.25 × normal wages.</a:t>
            </a:r>
            <a:endParaRPr>
              <a:solidFill>
                <a:srgbClr val="000000"/>
              </a:solidFill>
              <a:latin typeface="Roboto Condensed"/>
              <a:ea typeface="Roboto Condensed"/>
              <a:cs typeface="Roboto Condensed"/>
              <a:sym typeface="Roboto Condensed"/>
            </a:endParaRPr>
          </a:p>
          <a:p>
            <a:pPr indent="0" lvl="0" marL="0" rtl="0" algn="l">
              <a:spcBef>
                <a:spcPts val="1000"/>
              </a:spcBef>
              <a:spcAft>
                <a:spcPts val="0"/>
              </a:spcAft>
              <a:buNone/>
            </a:pPr>
            <a:r>
              <a:t/>
            </a:r>
            <a:endParaRPr>
              <a:solidFill>
                <a:srgbClr val="000000"/>
              </a:solidFill>
              <a:latin typeface="Roboto Condensed"/>
              <a:ea typeface="Roboto Condensed"/>
              <a:cs typeface="Roboto Condensed"/>
              <a:sym typeface="Roboto Condensed"/>
            </a:endParaRPr>
          </a:p>
          <a:p>
            <a:pPr indent="0" lvl="0" marL="457200" rtl="0" algn="l">
              <a:spcBef>
                <a:spcPts val="1000"/>
              </a:spcBef>
              <a:spcAft>
                <a:spcPts val="1000"/>
              </a:spcAft>
              <a:buNone/>
            </a:pPr>
            <a:r>
              <a:t/>
            </a:r>
            <a:endParaRPr>
              <a:solidFill>
                <a:srgbClr val="000000"/>
              </a:solidFill>
              <a:latin typeface="Roboto Condensed"/>
              <a:ea typeface="Roboto Condensed"/>
              <a:cs typeface="Roboto Condensed"/>
              <a:sym typeface="Roboto Condensed"/>
            </a:endParaRPr>
          </a:p>
        </p:txBody>
      </p:sp>
      <p:graphicFrame>
        <p:nvGraphicFramePr>
          <p:cNvPr id="631" name="Google Shape;631;p68"/>
          <p:cNvGraphicFramePr/>
          <p:nvPr/>
        </p:nvGraphicFramePr>
        <p:xfrm>
          <a:off x="3952150" y="755100"/>
          <a:ext cx="3000000" cy="3000000"/>
        </p:xfrm>
        <a:graphic>
          <a:graphicData uri="http://schemas.openxmlformats.org/drawingml/2006/table">
            <a:tbl>
              <a:tblPr>
                <a:noFill/>
                <a:tableStyleId>{22D482E6-9EA7-414D-B49F-F828C4CA5B74}</a:tableStyleId>
              </a:tblPr>
              <a:tblGrid>
                <a:gridCol w="2992725"/>
                <a:gridCol w="1283600"/>
              </a:tblGrid>
              <a:tr h="745925">
                <a:tc>
                  <a:txBody>
                    <a:bodyPr/>
                    <a:lstStyle/>
                    <a:p>
                      <a:pPr indent="0" lvl="0" marL="0" marR="57150" rtl="0" algn="ctr">
                        <a:lnSpc>
                          <a:spcPct val="150000"/>
                        </a:lnSpc>
                        <a:spcBef>
                          <a:spcPts val="0"/>
                        </a:spcBef>
                        <a:spcAft>
                          <a:spcPts val="0"/>
                        </a:spcAft>
                        <a:buNone/>
                      </a:pPr>
                      <a:r>
                        <a:rPr b="1" lang="en" sz="1600">
                          <a:latin typeface="Roboto Condensed"/>
                          <a:ea typeface="Roboto Condensed"/>
                          <a:cs typeface="Roboto Condensed"/>
                          <a:sym typeface="Roboto Condensed"/>
                        </a:rPr>
                        <a:t>Category</a:t>
                      </a:r>
                      <a:endParaRPr b="1" sz="1600">
                        <a:latin typeface="Roboto Condensed"/>
                        <a:ea typeface="Roboto Condensed"/>
                        <a:cs typeface="Roboto Condensed"/>
                        <a:sym typeface="Roboto Condensed"/>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c>
                  <a:txBody>
                    <a:bodyPr/>
                    <a:lstStyle/>
                    <a:p>
                      <a:pPr indent="0" lvl="0" marL="0" marR="57150" rtl="0" algn="ctr">
                        <a:lnSpc>
                          <a:spcPct val="150000"/>
                        </a:lnSpc>
                        <a:spcBef>
                          <a:spcPts val="0"/>
                        </a:spcBef>
                        <a:spcAft>
                          <a:spcPts val="0"/>
                        </a:spcAft>
                        <a:buNone/>
                      </a:pPr>
                      <a:r>
                        <a:rPr b="1" lang="en" sz="1600">
                          <a:latin typeface="Roboto Condensed"/>
                          <a:ea typeface="Roboto Condensed"/>
                          <a:cs typeface="Roboto Condensed"/>
                          <a:sym typeface="Roboto Condensed"/>
                        </a:rPr>
                        <a:t>Number of Personnel</a:t>
                      </a:r>
                      <a:endParaRPr b="1" sz="1600">
                        <a:latin typeface="Roboto Condensed"/>
                        <a:ea typeface="Roboto Condensed"/>
                        <a:cs typeface="Roboto Condensed"/>
                        <a:sym typeface="Roboto Condensed"/>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r>
              <a:tr h="354750">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Safety Pilots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9</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r>
              <a:tr h="704275">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Maintenance/ Aircraft Launch and Recovery</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9</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r>
              <a:tr h="354750">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Payload Operators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9</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r>
              <a:tr h="354750">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Package Handlers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8</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r>
              <a:tr h="354750">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Package Collectors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2</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r>
              <a:tr h="354750">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Air Traffic Managers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7</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1"/>
                    </a:solidFill>
                  </a:tcPr>
                </a:tc>
              </a:tr>
              <a:tr h="704275">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Emergency and Response Teams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c>
                  <a:txBody>
                    <a:bodyPr/>
                    <a:lstStyle/>
                    <a:p>
                      <a:pPr indent="0" lvl="0" marL="0" marR="57150" rtl="0" algn="l">
                        <a:lnSpc>
                          <a:spcPct val="150000"/>
                        </a:lnSpc>
                        <a:spcBef>
                          <a:spcPts val="0"/>
                        </a:spcBef>
                        <a:spcAft>
                          <a:spcPts val="0"/>
                        </a:spcAft>
                        <a:buNone/>
                      </a:pPr>
                      <a:r>
                        <a:rPr lang="en" sz="1600">
                          <a:latin typeface="Roboto Condensed"/>
                          <a:ea typeface="Roboto Condensed"/>
                          <a:cs typeface="Roboto Condensed"/>
                          <a:sym typeface="Roboto Condensed"/>
                        </a:rPr>
                        <a:t>6 (3 teams)</a:t>
                      </a:r>
                      <a:endParaRPr sz="1600">
                        <a:latin typeface="Roboto Condensed"/>
                        <a:ea typeface="Roboto Condensed"/>
                        <a:cs typeface="Roboto Condensed"/>
                        <a:sym typeface="Roboto Condensed"/>
                      </a:endParaRPr>
                    </a:p>
                  </a:txBody>
                  <a:tcPr marT="0" marB="0" marR="0" marL="914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599"/>
                    </a:solidFill>
                  </a:tcPr>
                </a:tc>
              </a:tr>
            </a:tbl>
          </a:graphicData>
        </a:graphic>
      </p:graphicFrame>
      <p:sp>
        <p:nvSpPr>
          <p:cNvPr id="632" name="Google Shape;632;p68"/>
          <p:cNvSpPr/>
          <p:nvPr/>
        </p:nvSpPr>
        <p:spPr>
          <a:xfrm>
            <a:off x="554690" y="692400"/>
            <a:ext cx="988200" cy="627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636" name="Shape 636"/>
        <p:cNvGrpSpPr/>
        <p:nvPr/>
      </p:nvGrpSpPr>
      <p:grpSpPr>
        <a:xfrm>
          <a:off x="0" y="0"/>
          <a:ext cx="0" cy="0"/>
          <a:chOff x="0" y="0"/>
          <a:chExt cx="0" cy="0"/>
        </a:xfrm>
      </p:grpSpPr>
      <p:sp>
        <p:nvSpPr>
          <p:cNvPr id="637" name="Google Shape;637;p69"/>
          <p:cNvSpPr txBox="1"/>
          <p:nvPr>
            <p:ph type="title"/>
          </p:nvPr>
        </p:nvSpPr>
        <p:spPr>
          <a:xfrm>
            <a:off x="3977900" y="1894225"/>
            <a:ext cx="3442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Condensed"/>
                <a:ea typeface="Roboto Condensed"/>
                <a:cs typeface="Roboto Condensed"/>
                <a:sym typeface="Roboto Condensed"/>
              </a:rPr>
              <a:t>Business Case</a:t>
            </a:r>
            <a:endParaRPr b="1">
              <a:solidFill>
                <a:srgbClr val="FFFFFF"/>
              </a:solidFill>
              <a:latin typeface="Roboto Condensed"/>
              <a:ea typeface="Roboto Condensed"/>
              <a:cs typeface="Roboto Condensed"/>
              <a:sym typeface="Roboto Condensed"/>
            </a:endParaRPr>
          </a:p>
        </p:txBody>
      </p:sp>
      <p:sp>
        <p:nvSpPr>
          <p:cNvPr id="638" name="Google Shape;638;p69"/>
          <p:cNvSpPr/>
          <p:nvPr/>
        </p:nvSpPr>
        <p:spPr>
          <a:xfrm>
            <a:off x="5050700" y="2643525"/>
            <a:ext cx="1297200" cy="48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9" name="Google Shape;639;p69"/>
          <p:cNvPicPr preferRelativeResize="0"/>
          <p:nvPr/>
        </p:nvPicPr>
        <p:blipFill rotWithShape="1">
          <a:blip r:embed="rId3">
            <a:alphaModFix/>
          </a:blip>
          <a:srcRect b="6888" l="1207" r="42901" t="6140"/>
          <a:stretch/>
        </p:blipFill>
        <p:spPr>
          <a:xfrm rot="-10799994">
            <a:off x="1" y="-24723"/>
            <a:ext cx="3186624" cy="519294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cxnSp>
        <p:nvCxnSpPr>
          <p:cNvPr id="644" name="Google Shape;644;p70"/>
          <p:cNvCxnSpPr/>
          <p:nvPr/>
        </p:nvCxnSpPr>
        <p:spPr>
          <a:xfrm>
            <a:off x="2365450" y="5036775"/>
            <a:ext cx="5395500" cy="10500"/>
          </a:xfrm>
          <a:prstGeom prst="straightConnector1">
            <a:avLst/>
          </a:prstGeom>
          <a:noFill/>
          <a:ln cap="flat" cmpd="sng" w="152400">
            <a:solidFill>
              <a:srgbClr val="FFFFFF"/>
            </a:solidFill>
            <a:prstDash val="solid"/>
            <a:round/>
            <a:headEnd len="med" w="med" type="none"/>
            <a:tailEnd len="med" w="med" type="none"/>
          </a:ln>
        </p:spPr>
      </p:cxnSp>
      <p:cxnSp>
        <p:nvCxnSpPr>
          <p:cNvPr id="645" name="Google Shape;645;p70"/>
          <p:cNvCxnSpPr/>
          <p:nvPr/>
        </p:nvCxnSpPr>
        <p:spPr>
          <a:xfrm flipH="1" rot="10800000">
            <a:off x="2365450" y="170675"/>
            <a:ext cx="3423600" cy="16200"/>
          </a:xfrm>
          <a:prstGeom prst="straightConnector1">
            <a:avLst/>
          </a:prstGeom>
          <a:noFill/>
          <a:ln cap="flat" cmpd="sng" w="38100">
            <a:solidFill>
              <a:srgbClr val="FFFFFF"/>
            </a:solidFill>
            <a:prstDash val="solid"/>
            <a:round/>
            <a:headEnd len="med" w="med" type="none"/>
            <a:tailEnd len="med" w="med" type="none"/>
          </a:ln>
        </p:spPr>
      </p:cxnSp>
      <p:cxnSp>
        <p:nvCxnSpPr>
          <p:cNvPr id="646" name="Google Shape;646;p70"/>
          <p:cNvCxnSpPr/>
          <p:nvPr/>
        </p:nvCxnSpPr>
        <p:spPr>
          <a:xfrm flipH="1" rot="10800000">
            <a:off x="2777850" y="685025"/>
            <a:ext cx="3476700" cy="15900"/>
          </a:xfrm>
          <a:prstGeom prst="straightConnector1">
            <a:avLst/>
          </a:prstGeom>
          <a:noFill/>
          <a:ln cap="flat" cmpd="sng" w="76200">
            <a:solidFill>
              <a:srgbClr val="FFFFFF"/>
            </a:solidFill>
            <a:prstDash val="solid"/>
            <a:round/>
            <a:headEnd len="med" w="med" type="none"/>
            <a:tailEnd len="med" w="med" type="none"/>
          </a:ln>
        </p:spPr>
      </p:cxnSp>
      <p:cxnSp>
        <p:nvCxnSpPr>
          <p:cNvPr id="647" name="Google Shape;647;p70"/>
          <p:cNvCxnSpPr/>
          <p:nvPr/>
        </p:nvCxnSpPr>
        <p:spPr>
          <a:xfrm>
            <a:off x="2755575" y="3044550"/>
            <a:ext cx="3343800" cy="0"/>
          </a:xfrm>
          <a:prstGeom prst="straightConnector1">
            <a:avLst/>
          </a:prstGeom>
          <a:noFill/>
          <a:ln cap="flat" cmpd="sng" w="38100">
            <a:solidFill>
              <a:srgbClr val="FFFFFF"/>
            </a:solidFill>
            <a:prstDash val="solid"/>
            <a:round/>
            <a:headEnd len="med" w="med" type="none"/>
            <a:tailEnd len="med" w="med" type="none"/>
          </a:ln>
        </p:spPr>
      </p:cxnSp>
      <p:pic>
        <p:nvPicPr>
          <p:cNvPr id="648" name="Google Shape;648;p70"/>
          <p:cNvPicPr preferRelativeResize="0"/>
          <p:nvPr/>
        </p:nvPicPr>
        <p:blipFill>
          <a:blip r:embed="rId3">
            <a:alphaModFix/>
          </a:blip>
          <a:stretch>
            <a:fillRect/>
          </a:stretch>
        </p:blipFill>
        <p:spPr>
          <a:xfrm>
            <a:off x="1256588" y="964975"/>
            <a:ext cx="6519219" cy="4031050"/>
          </a:xfrm>
          <a:prstGeom prst="rect">
            <a:avLst/>
          </a:prstGeom>
          <a:noFill/>
          <a:ln>
            <a:noFill/>
          </a:ln>
        </p:spPr>
      </p:pic>
      <p:sp>
        <p:nvSpPr>
          <p:cNvPr id="649" name="Google Shape;649;p70"/>
          <p:cNvSpPr txBox="1"/>
          <p:nvPr>
            <p:ph type="title"/>
          </p:nvPr>
        </p:nvSpPr>
        <p:spPr>
          <a:xfrm>
            <a:off x="311700" y="2895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Summary of Costs</a:t>
            </a:r>
            <a:endParaRPr>
              <a:latin typeface="Oswald"/>
              <a:ea typeface="Oswald"/>
              <a:cs typeface="Oswald"/>
              <a:sym typeface="Oswald"/>
            </a:endParaRPr>
          </a:p>
        </p:txBody>
      </p:sp>
      <p:sp>
        <p:nvSpPr>
          <p:cNvPr id="650" name="Google Shape;650;p70"/>
          <p:cNvSpPr/>
          <p:nvPr/>
        </p:nvSpPr>
        <p:spPr>
          <a:xfrm>
            <a:off x="3839250" y="806175"/>
            <a:ext cx="1465500" cy="56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71"/>
          <p:cNvSpPr txBox="1"/>
          <p:nvPr>
            <p:ph type="title"/>
          </p:nvPr>
        </p:nvSpPr>
        <p:spPr>
          <a:xfrm>
            <a:off x="124050" y="3899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Revenue and Operating Costs</a:t>
            </a:r>
            <a:r>
              <a:rPr lang="en">
                <a:latin typeface="Oswald"/>
                <a:ea typeface="Oswald"/>
                <a:cs typeface="Oswald"/>
                <a:sym typeface="Oswald"/>
              </a:rPr>
              <a:t>*</a:t>
            </a:r>
            <a:endParaRPr>
              <a:latin typeface="Oswald"/>
              <a:ea typeface="Oswald"/>
              <a:cs typeface="Oswald"/>
              <a:sym typeface="Oswald"/>
            </a:endParaRPr>
          </a:p>
        </p:txBody>
      </p:sp>
      <p:graphicFrame>
        <p:nvGraphicFramePr>
          <p:cNvPr id="656" name="Google Shape;656;p71"/>
          <p:cNvGraphicFramePr/>
          <p:nvPr/>
        </p:nvGraphicFramePr>
        <p:xfrm>
          <a:off x="717075" y="1263763"/>
          <a:ext cx="3000000" cy="3000000"/>
        </p:xfrm>
        <a:graphic>
          <a:graphicData uri="http://schemas.openxmlformats.org/drawingml/2006/table">
            <a:tbl>
              <a:tblPr>
                <a:noFill/>
                <a:tableStyleId>{EE8B7FFA-3717-4949-BBB5-886A0F9DBC85}</a:tableStyleId>
              </a:tblPr>
              <a:tblGrid>
                <a:gridCol w="1621725"/>
                <a:gridCol w="1047775"/>
              </a:tblGrid>
              <a:tr h="446175">
                <a:tc gridSpan="2">
                  <a:txBody>
                    <a:bodyPr/>
                    <a:lstStyle/>
                    <a:p>
                      <a:pPr indent="0" lvl="0" marL="0" rtl="0" algn="ctr">
                        <a:spcBef>
                          <a:spcPts val="0"/>
                        </a:spcBef>
                        <a:spcAft>
                          <a:spcPts val="0"/>
                        </a:spcAft>
                        <a:buNone/>
                      </a:pPr>
                      <a:r>
                        <a:rPr b="1" lang="en" sz="1800">
                          <a:latin typeface="Roboto Condensed"/>
                          <a:ea typeface="Roboto Condensed"/>
                          <a:cs typeface="Roboto Condensed"/>
                          <a:sym typeface="Roboto Condensed"/>
                        </a:rPr>
                        <a:t>Revenue</a:t>
                      </a:r>
                      <a:endParaRPr b="1" sz="18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r>
              <a:tr h="376200">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Delivery Revenue</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
                          <a:latin typeface="Roboto Condensed"/>
                          <a:ea typeface="Roboto Condensed"/>
                          <a:cs typeface="Roboto Condensed"/>
                          <a:sym typeface="Roboto Condensed"/>
                        </a:rPr>
                        <a:t>$75,000</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4850">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Volume Bonus</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r">
                        <a:spcBef>
                          <a:spcPts val="0"/>
                        </a:spcBef>
                        <a:spcAft>
                          <a:spcPts val="0"/>
                        </a:spcAft>
                        <a:buNone/>
                      </a:pPr>
                      <a:r>
                        <a:rPr lang="en">
                          <a:latin typeface="Roboto Condensed"/>
                          <a:ea typeface="Roboto Condensed"/>
                          <a:cs typeface="Roboto Condensed"/>
                          <a:sym typeface="Roboto Condensed"/>
                        </a:rPr>
                        <a:t>$37,000</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329750">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Distance Bonus</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
                          <a:latin typeface="Roboto Condensed"/>
                          <a:ea typeface="Roboto Condensed"/>
                          <a:cs typeface="Roboto Condensed"/>
                          <a:sym typeface="Roboto Condensed"/>
                        </a:rPr>
                        <a:t>$26,875</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58950">
                <a:tc>
                  <a:txBody>
                    <a:bodyPr/>
                    <a:lstStyle/>
                    <a:p>
                      <a:pPr indent="0" lvl="0" marL="0" rtl="0" algn="ctr">
                        <a:spcBef>
                          <a:spcPts val="0"/>
                        </a:spcBef>
                        <a:spcAft>
                          <a:spcPts val="0"/>
                        </a:spcAft>
                        <a:buNone/>
                      </a:pPr>
                      <a:r>
                        <a:rPr b="1" lang="en">
                          <a:latin typeface="Roboto Condensed"/>
                          <a:ea typeface="Roboto Condensed"/>
                          <a:cs typeface="Roboto Condensed"/>
                          <a:sym typeface="Roboto Condensed"/>
                        </a:rPr>
                        <a:t>Total</a:t>
                      </a:r>
                      <a:endParaRPr b="1">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r">
                        <a:spcBef>
                          <a:spcPts val="0"/>
                        </a:spcBef>
                        <a:spcAft>
                          <a:spcPts val="0"/>
                        </a:spcAft>
                        <a:buNone/>
                      </a:pPr>
                      <a:r>
                        <a:rPr b="1" lang="en">
                          <a:latin typeface="Roboto Condensed"/>
                          <a:ea typeface="Roboto Condensed"/>
                          <a:cs typeface="Roboto Condensed"/>
                          <a:sym typeface="Roboto Condensed"/>
                        </a:rPr>
                        <a:t>$138,875</a:t>
                      </a:r>
                      <a:endParaRPr b="1">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bl>
          </a:graphicData>
        </a:graphic>
      </p:graphicFrame>
      <p:graphicFrame>
        <p:nvGraphicFramePr>
          <p:cNvPr id="657" name="Google Shape;657;p71"/>
          <p:cNvGraphicFramePr/>
          <p:nvPr/>
        </p:nvGraphicFramePr>
        <p:xfrm>
          <a:off x="4799325" y="1263775"/>
          <a:ext cx="3000000" cy="3000000"/>
        </p:xfrm>
        <a:graphic>
          <a:graphicData uri="http://schemas.openxmlformats.org/drawingml/2006/table">
            <a:tbl>
              <a:tblPr>
                <a:noFill/>
                <a:tableStyleId>{EE8B7FFA-3717-4949-BBB5-886A0F9DBC85}</a:tableStyleId>
              </a:tblPr>
              <a:tblGrid>
                <a:gridCol w="2018600"/>
                <a:gridCol w="1233250"/>
              </a:tblGrid>
              <a:tr h="273075">
                <a:tc gridSpan="2">
                  <a:txBody>
                    <a:bodyPr/>
                    <a:lstStyle/>
                    <a:p>
                      <a:pPr indent="0" lvl="0" marL="0" rtl="0" algn="ctr">
                        <a:spcBef>
                          <a:spcPts val="0"/>
                        </a:spcBef>
                        <a:spcAft>
                          <a:spcPts val="0"/>
                        </a:spcAft>
                        <a:buNone/>
                      </a:pPr>
                      <a:r>
                        <a:rPr b="1" lang="en" sz="1800">
                          <a:latin typeface="Roboto Condensed"/>
                          <a:ea typeface="Roboto Condensed"/>
                          <a:cs typeface="Roboto Condensed"/>
                          <a:sym typeface="Roboto Condensed"/>
                        </a:rPr>
                        <a:t>Operating Costs</a:t>
                      </a:r>
                      <a:r>
                        <a:rPr b="1" lang="en" sz="1800">
                          <a:latin typeface="Roboto Condensed"/>
                          <a:ea typeface="Roboto Condensed"/>
                          <a:cs typeface="Roboto Condensed"/>
                          <a:sym typeface="Roboto Condensed"/>
                        </a:rPr>
                        <a:t> </a:t>
                      </a:r>
                      <a:endParaRPr b="1" sz="18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Personnel</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$16,087</a:t>
                      </a:r>
                      <a:r>
                        <a:rPr lang="en">
                          <a:latin typeface="Roboto Condensed"/>
                          <a:ea typeface="Roboto Condensed"/>
                          <a:cs typeface="Roboto Condensed"/>
                          <a:sym typeface="Roboto Condensed"/>
                        </a:rPr>
                        <a:t>.5</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Maintenance</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$98.2</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Packaging Material</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$3535</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Insurance Premium</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$6943.75</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Batteries </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$261.4</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5000">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Sprint 4G Communication</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$25</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inFlow Software</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$2.63</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Electricity</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$28.1</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273075">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Miscellaneous</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Condensed"/>
                          <a:ea typeface="Roboto Condensed"/>
                          <a:cs typeface="Roboto Condensed"/>
                          <a:sym typeface="Roboto Condensed"/>
                        </a:rPr>
                        <a:t>$300</a:t>
                      </a:r>
                      <a:endParaRPr>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6475">
                <a:tc>
                  <a:txBody>
                    <a:bodyPr/>
                    <a:lstStyle/>
                    <a:p>
                      <a:pPr indent="0" lvl="0" marL="0" rtl="0" algn="ctr">
                        <a:spcBef>
                          <a:spcPts val="0"/>
                        </a:spcBef>
                        <a:spcAft>
                          <a:spcPts val="0"/>
                        </a:spcAft>
                        <a:buNone/>
                      </a:pPr>
                      <a:r>
                        <a:rPr b="1" lang="en">
                          <a:latin typeface="Roboto Condensed"/>
                          <a:ea typeface="Roboto Condensed"/>
                          <a:cs typeface="Roboto Condensed"/>
                          <a:sym typeface="Roboto Condensed"/>
                        </a:rPr>
                        <a:t>Total</a:t>
                      </a:r>
                      <a:endParaRPr b="1">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b="1" lang="en">
                          <a:latin typeface="Roboto Condensed"/>
                          <a:ea typeface="Roboto Condensed"/>
                          <a:cs typeface="Roboto Condensed"/>
                          <a:sym typeface="Roboto Condensed"/>
                        </a:rPr>
                        <a:t>$27,272</a:t>
                      </a:r>
                      <a:endParaRPr b="1">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bl>
          </a:graphicData>
        </a:graphic>
      </p:graphicFrame>
      <p:sp>
        <p:nvSpPr>
          <p:cNvPr id="658" name="Google Shape;658;p71"/>
          <p:cNvSpPr/>
          <p:nvPr/>
        </p:nvSpPr>
        <p:spPr>
          <a:xfrm>
            <a:off x="3737550" y="939650"/>
            <a:ext cx="1465500" cy="56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1"/>
          <p:cNvSpPr txBox="1"/>
          <p:nvPr/>
        </p:nvSpPr>
        <p:spPr>
          <a:xfrm>
            <a:off x="717075" y="3281425"/>
            <a:ext cx="2669400" cy="7713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Roboto Condensed"/>
                <a:ea typeface="Roboto Condensed"/>
                <a:cs typeface="Roboto Condensed"/>
                <a:sym typeface="Roboto Condensed"/>
              </a:rPr>
              <a:t>Net Daily Profit</a:t>
            </a:r>
            <a:endParaRPr sz="2000">
              <a:latin typeface="Roboto Condensed"/>
              <a:ea typeface="Roboto Condensed"/>
              <a:cs typeface="Roboto Condensed"/>
              <a:sym typeface="Roboto Condensed"/>
            </a:endParaRPr>
          </a:p>
          <a:p>
            <a:pPr indent="0" lvl="0" marL="0" rtl="0" algn="l">
              <a:spcBef>
                <a:spcPts val="0"/>
              </a:spcBef>
              <a:spcAft>
                <a:spcPts val="0"/>
              </a:spcAft>
              <a:buNone/>
            </a:pPr>
            <a:r>
              <a:rPr b="1" lang="en" sz="2000">
                <a:latin typeface="Roboto Condensed"/>
                <a:ea typeface="Roboto Condensed"/>
                <a:cs typeface="Roboto Condensed"/>
                <a:sym typeface="Roboto Condensed"/>
              </a:rPr>
              <a:t>$111,603</a:t>
            </a:r>
            <a:endParaRPr b="1" sz="2000">
              <a:latin typeface="Roboto Condensed"/>
              <a:ea typeface="Roboto Condensed"/>
              <a:cs typeface="Roboto Condensed"/>
              <a:sym typeface="Roboto Condensed"/>
            </a:endParaRPr>
          </a:p>
        </p:txBody>
      </p:sp>
      <p:sp>
        <p:nvSpPr>
          <p:cNvPr id="660" name="Google Shape;660;p71"/>
          <p:cNvSpPr txBox="1"/>
          <p:nvPr/>
        </p:nvSpPr>
        <p:spPr>
          <a:xfrm>
            <a:off x="717075" y="4480500"/>
            <a:ext cx="908400" cy="5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*Per day</a:t>
            </a:r>
            <a:endParaRPr>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8"/>
          <p:cNvSpPr txBox="1"/>
          <p:nvPr/>
        </p:nvSpPr>
        <p:spPr>
          <a:xfrm>
            <a:off x="319575" y="301050"/>
            <a:ext cx="9009300" cy="21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Roboto Condensed"/>
                <a:ea typeface="Roboto Condensed"/>
                <a:cs typeface="Roboto Condensed"/>
                <a:sym typeface="Roboto Condensed"/>
              </a:rPr>
              <a:t>Most companies rely on a </a:t>
            </a:r>
            <a:r>
              <a:rPr b="1" lang="en" sz="1800">
                <a:latin typeface="Roboto Condensed"/>
                <a:ea typeface="Roboto Condensed"/>
                <a:cs typeface="Roboto Condensed"/>
                <a:sym typeface="Roboto Condensed"/>
              </a:rPr>
              <a:t>manual delivery system</a:t>
            </a:r>
            <a:r>
              <a:rPr lang="en" sz="1800">
                <a:latin typeface="Roboto Condensed"/>
                <a:ea typeface="Roboto Condensed"/>
                <a:cs typeface="Roboto Condensed"/>
                <a:sym typeface="Roboto Condensed"/>
              </a:rPr>
              <a:t> to deliver their products to customers.</a:t>
            </a:r>
            <a:endParaRPr b="1" sz="1800">
              <a:latin typeface="Roboto Condensed"/>
              <a:ea typeface="Roboto Condensed"/>
              <a:cs typeface="Roboto Condensed"/>
              <a:sym typeface="Roboto Condensed"/>
            </a:endParaRPr>
          </a:p>
        </p:txBody>
      </p:sp>
      <p:pic>
        <p:nvPicPr>
          <p:cNvPr id="122" name="Google Shape;122;p18"/>
          <p:cNvPicPr preferRelativeResize="0"/>
          <p:nvPr/>
        </p:nvPicPr>
        <p:blipFill rotWithShape="1">
          <a:blip r:embed="rId3">
            <a:alphaModFix/>
          </a:blip>
          <a:srcRect b="2575" l="9453" r="0" t="44219"/>
          <a:stretch/>
        </p:blipFill>
        <p:spPr>
          <a:xfrm>
            <a:off x="0" y="1114425"/>
            <a:ext cx="9143999" cy="4029076"/>
          </a:xfrm>
          <a:prstGeom prst="rect">
            <a:avLst/>
          </a:prstGeom>
          <a:noFill/>
          <a:ln>
            <a:noFill/>
          </a:ln>
        </p:spPr>
      </p:pic>
      <p:sp>
        <p:nvSpPr>
          <p:cNvPr id="123" name="Google Shape;123;p18"/>
          <p:cNvSpPr txBox="1"/>
          <p:nvPr/>
        </p:nvSpPr>
        <p:spPr>
          <a:xfrm>
            <a:off x="7958675" y="776100"/>
            <a:ext cx="769200" cy="4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[1]</a:t>
            </a:r>
            <a:endParaRPr>
              <a:latin typeface="Roboto Condensed"/>
              <a:ea typeface="Roboto Condensed"/>
              <a:cs typeface="Roboto Condensed"/>
              <a:sym typeface="Roboto Condense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72"/>
          <p:cNvSpPr txBox="1"/>
          <p:nvPr>
            <p:ph type="title"/>
          </p:nvPr>
        </p:nvSpPr>
        <p:spPr>
          <a:xfrm>
            <a:off x="124050" y="3899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Fixed Costs and Breakeven</a:t>
            </a:r>
            <a:endParaRPr>
              <a:latin typeface="Oswald"/>
              <a:ea typeface="Oswald"/>
              <a:cs typeface="Oswald"/>
              <a:sym typeface="Oswald"/>
            </a:endParaRPr>
          </a:p>
        </p:txBody>
      </p:sp>
      <p:sp>
        <p:nvSpPr>
          <p:cNvPr id="666" name="Google Shape;666;p72"/>
          <p:cNvSpPr/>
          <p:nvPr/>
        </p:nvSpPr>
        <p:spPr>
          <a:xfrm>
            <a:off x="3737550" y="939650"/>
            <a:ext cx="1465500" cy="56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67" name="Google Shape;667;p72"/>
          <p:cNvGraphicFramePr/>
          <p:nvPr/>
        </p:nvGraphicFramePr>
        <p:xfrm>
          <a:off x="898082" y="1422472"/>
          <a:ext cx="3000000" cy="3000000"/>
        </p:xfrm>
        <a:graphic>
          <a:graphicData uri="http://schemas.openxmlformats.org/drawingml/2006/table">
            <a:tbl>
              <a:tblPr>
                <a:noFill/>
                <a:tableStyleId>{EE8B7FFA-3717-4949-BBB5-886A0F9DBC85}</a:tableStyleId>
              </a:tblPr>
              <a:tblGrid>
                <a:gridCol w="1878375"/>
                <a:gridCol w="961100"/>
              </a:tblGrid>
              <a:tr h="277175">
                <a:tc gridSpan="2">
                  <a:txBody>
                    <a:bodyPr/>
                    <a:lstStyle/>
                    <a:p>
                      <a:pPr indent="0" lvl="0" marL="0" rtl="0" algn="ctr">
                        <a:spcBef>
                          <a:spcPts val="0"/>
                        </a:spcBef>
                        <a:spcAft>
                          <a:spcPts val="0"/>
                        </a:spcAft>
                        <a:buNone/>
                      </a:pPr>
                      <a:r>
                        <a:rPr b="1" lang="en" sz="2000">
                          <a:latin typeface="Roboto Condensed"/>
                          <a:ea typeface="Roboto Condensed"/>
                          <a:cs typeface="Roboto Condensed"/>
                          <a:sym typeface="Roboto Condensed"/>
                        </a:rPr>
                        <a:t>Fixed Costs</a:t>
                      </a:r>
                      <a:endParaRPr b="1" sz="20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r>
              <a:tr h="257300">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Cost of UAVs</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 $106,870</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8700">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Construction Cost</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$447,740</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387575">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Solar Panels and Inverters</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$192,890</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7575">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Other Components</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$21,000</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r h="257300">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Miscellaneous</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Roboto Condensed"/>
                          <a:ea typeface="Roboto Condensed"/>
                          <a:cs typeface="Roboto Condensed"/>
                          <a:sym typeface="Roboto Condensed"/>
                        </a:rPr>
                        <a:t>$16,500</a:t>
                      </a:r>
                      <a:endParaRPr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57300">
                <a:tc>
                  <a:txBody>
                    <a:bodyPr/>
                    <a:lstStyle/>
                    <a:p>
                      <a:pPr indent="0" lvl="0" marL="0" rtl="0" algn="ctr">
                        <a:spcBef>
                          <a:spcPts val="0"/>
                        </a:spcBef>
                        <a:spcAft>
                          <a:spcPts val="0"/>
                        </a:spcAft>
                        <a:buNone/>
                      </a:pPr>
                      <a:r>
                        <a:rPr b="1" lang="en" sz="1600">
                          <a:latin typeface="Roboto Condensed"/>
                          <a:ea typeface="Roboto Condensed"/>
                          <a:cs typeface="Roboto Condensed"/>
                          <a:sym typeface="Roboto Condensed"/>
                        </a:rPr>
                        <a:t>Total</a:t>
                      </a:r>
                      <a:endParaRPr b="1"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n" sz="1600">
                          <a:latin typeface="Roboto Condensed"/>
                          <a:ea typeface="Roboto Condensed"/>
                          <a:cs typeface="Roboto Condensed"/>
                          <a:sym typeface="Roboto Condensed"/>
                        </a:rPr>
                        <a:t>$</a:t>
                      </a:r>
                      <a:r>
                        <a:rPr b="1" lang="en" sz="1600">
                          <a:latin typeface="Roboto Condensed"/>
                          <a:ea typeface="Roboto Condensed"/>
                          <a:cs typeface="Roboto Condensed"/>
                          <a:sym typeface="Roboto Condensed"/>
                        </a:rPr>
                        <a:t>785,000</a:t>
                      </a:r>
                      <a:endParaRPr b="1" sz="1600">
                        <a:latin typeface="Roboto Condensed"/>
                        <a:ea typeface="Roboto Condensed"/>
                        <a:cs typeface="Roboto Condensed"/>
                        <a:sym typeface="Roboto Condense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bl>
          </a:graphicData>
        </a:graphic>
      </p:graphicFrame>
      <p:sp>
        <p:nvSpPr>
          <p:cNvPr id="668" name="Google Shape;668;p72"/>
          <p:cNvSpPr txBox="1"/>
          <p:nvPr/>
        </p:nvSpPr>
        <p:spPr>
          <a:xfrm>
            <a:off x="898075" y="3922125"/>
            <a:ext cx="2839500" cy="3558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Roboto Condensed"/>
                <a:ea typeface="Roboto Condensed"/>
                <a:cs typeface="Roboto Condensed"/>
                <a:sym typeface="Roboto Condensed"/>
              </a:rPr>
              <a:t>Net Daily Profit: $111,600</a:t>
            </a:r>
            <a:endParaRPr b="1" sz="1600">
              <a:latin typeface="Roboto Condensed"/>
              <a:ea typeface="Roboto Condensed"/>
              <a:cs typeface="Roboto Condensed"/>
              <a:sym typeface="Roboto Condensed"/>
            </a:endParaRPr>
          </a:p>
        </p:txBody>
      </p:sp>
      <p:sp>
        <p:nvSpPr>
          <p:cNvPr id="669" name="Google Shape;669;p72"/>
          <p:cNvSpPr txBox="1"/>
          <p:nvPr/>
        </p:nvSpPr>
        <p:spPr>
          <a:xfrm>
            <a:off x="4892600" y="2346150"/>
            <a:ext cx="2839500" cy="8427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Roboto Condensed"/>
                <a:ea typeface="Roboto Condensed"/>
                <a:cs typeface="Roboto Condensed"/>
                <a:sym typeface="Roboto Condensed"/>
              </a:rPr>
              <a:t>Break-even achieved within</a:t>
            </a:r>
            <a:r>
              <a:rPr b="1" lang="en" sz="2300">
                <a:latin typeface="Roboto Condensed"/>
                <a:ea typeface="Roboto Condensed"/>
                <a:cs typeface="Roboto Condensed"/>
                <a:sym typeface="Roboto Condensed"/>
              </a:rPr>
              <a:t> </a:t>
            </a:r>
            <a:r>
              <a:rPr b="1" lang="en" sz="2300">
                <a:latin typeface="Roboto Condensed"/>
                <a:ea typeface="Roboto Condensed"/>
                <a:cs typeface="Roboto Condensed"/>
                <a:sym typeface="Roboto Condensed"/>
              </a:rPr>
              <a:t>8 days</a:t>
            </a:r>
            <a:endParaRPr sz="2300">
              <a:latin typeface="Roboto Condensed"/>
              <a:ea typeface="Roboto Condensed"/>
              <a:cs typeface="Roboto Condensed"/>
              <a:sym typeface="Roboto Condense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73"/>
          <p:cNvSpPr txBox="1"/>
          <p:nvPr>
            <p:ph type="title"/>
          </p:nvPr>
        </p:nvSpPr>
        <p:spPr>
          <a:xfrm>
            <a:off x="311700" y="372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Future Expansion</a:t>
            </a:r>
            <a:endParaRPr>
              <a:latin typeface="Oswald"/>
              <a:ea typeface="Oswald"/>
              <a:cs typeface="Oswald"/>
              <a:sym typeface="Oswald"/>
            </a:endParaRPr>
          </a:p>
        </p:txBody>
      </p:sp>
      <p:sp>
        <p:nvSpPr>
          <p:cNvPr id="675" name="Google Shape;675;p73"/>
          <p:cNvSpPr txBox="1"/>
          <p:nvPr>
            <p:ph idx="1" type="body"/>
          </p:nvPr>
        </p:nvSpPr>
        <p:spPr>
          <a:xfrm>
            <a:off x="1708700" y="1093925"/>
            <a:ext cx="5576100" cy="35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Roboto Condensed"/>
                <a:ea typeface="Roboto Condensed"/>
                <a:cs typeface="Roboto Condensed"/>
                <a:sym typeface="Roboto Condensed"/>
              </a:rPr>
              <a:t>The high revenue obtained by neighbourhood completion bonus will be utilised in </a:t>
            </a:r>
            <a:r>
              <a:rPr b="1" lang="en">
                <a:solidFill>
                  <a:srgbClr val="000000"/>
                </a:solidFill>
                <a:latin typeface="Roboto Condensed"/>
                <a:ea typeface="Roboto Condensed"/>
                <a:cs typeface="Roboto Condensed"/>
                <a:sym typeface="Roboto Condensed"/>
              </a:rPr>
              <a:t>future expansion</a:t>
            </a:r>
            <a:r>
              <a:rPr lang="en">
                <a:solidFill>
                  <a:srgbClr val="000000"/>
                </a:solidFill>
                <a:latin typeface="Roboto Condensed"/>
                <a:ea typeface="Roboto Condensed"/>
                <a:cs typeface="Roboto Condensed"/>
                <a:sym typeface="Roboto Condensed"/>
              </a:rPr>
              <a:t> and </a:t>
            </a:r>
            <a:r>
              <a:rPr lang="en">
                <a:solidFill>
                  <a:srgbClr val="000000"/>
                </a:solidFill>
                <a:latin typeface="Roboto Condensed"/>
                <a:ea typeface="Roboto Condensed"/>
                <a:cs typeface="Roboto Condensed"/>
                <a:sym typeface="Roboto Condensed"/>
              </a:rPr>
              <a:t>further</a:t>
            </a:r>
            <a:r>
              <a:rPr lang="en">
                <a:solidFill>
                  <a:srgbClr val="000000"/>
                </a:solidFill>
                <a:latin typeface="Roboto Condensed"/>
                <a:ea typeface="Roboto Condensed"/>
                <a:cs typeface="Roboto Condensed"/>
                <a:sym typeface="Roboto Condensed"/>
              </a:rPr>
              <a:t> </a:t>
            </a:r>
            <a:r>
              <a:rPr b="1" lang="en">
                <a:solidFill>
                  <a:srgbClr val="000000"/>
                </a:solidFill>
                <a:latin typeface="Roboto Condensed"/>
                <a:ea typeface="Roboto Condensed"/>
                <a:cs typeface="Roboto Condensed"/>
                <a:sym typeface="Roboto Condensed"/>
              </a:rPr>
              <a:t>development</a:t>
            </a:r>
            <a:r>
              <a:rPr lang="en">
                <a:solidFill>
                  <a:srgbClr val="000000"/>
                </a:solidFill>
                <a:latin typeface="Roboto Condensed"/>
                <a:ea typeface="Roboto Condensed"/>
                <a:cs typeface="Roboto Condensed"/>
                <a:sym typeface="Roboto Condensed"/>
              </a:rPr>
              <a:t> of the UAV network. This revenue will also be used to </a:t>
            </a:r>
            <a:r>
              <a:rPr b="1" lang="en">
                <a:solidFill>
                  <a:srgbClr val="000000"/>
                </a:solidFill>
                <a:latin typeface="Roboto Condensed"/>
                <a:ea typeface="Roboto Condensed"/>
                <a:cs typeface="Roboto Condensed"/>
                <a:sym typeface="Roboto Condensed"/>
              </a:rPr>
              <a:t>buy out competition</a:t>
            </a:r>
            <a:r>
              <a:rPr lang="en">
                <a:solidFill>
                  <a:srgbClr val="000000"/>
                </a:solidFill>
                <a:latin typeface="Roboto Condensed"/>
                <a:ea typeface="Roboto Condensed"/>
                <a:cs typeface="Roboto Condensed"/>
                <a:sym typeface="Roboto Condensed"/>
              </a:rPr>
              <a:t>. </a:t>
            </a:r>
            <a:endParaRPr>
              <a:solidFill>
                <a:srgbClr val="000000"/>
              </a:solidFill>
              <a:latin typeface="Roboto Condensed"/>
              <a:ea typeface="Roboto Condensed"/>
              <a:cs typeface="Roboto Condensed"/>
              <a:sym typeface="Roboto Condensed"/>
            </a:endParaRPr>
          </a:p>
          <a:p>
            <a:pPr indent="0" lvl="0" marL="0" rtl="0" algn="l">
              <a:spcBef>
                <a:spcPts val="1600"/>
              </a:spcBef>
              <a:spcAft>
                <a:spcPts val="0"/>
              </a:spcAft>
              <a:buNone/>
            </a:pPr>
            <a:r>
              <a:rPr lang="en">
                <a:solidFill>
                  <a:srgbClr val="000000"/>
                </a:solidFill>
                <a:latin typeface="Roboto Condensed"/>
                <a:ea typeface="Roboto Condensed"/>
                <a:cs typeface="Roboto Condensed"/>
                <a:sym typeface="Roboto Condensed"/>
              </a:rPr>
              <a:t>Additionally, the money may go into</a:t>
            </a:r>
            <a:r>
              <a:rPr lang="en">
                <a:solidFill>
                  <a:srgbClr val="000000"/>
                </a:solidFill>
                <a:latin typeface="Roboto Condensed"/>
                <a:ea typeface="Roboto Condensed"/>
                <a:cs typeface="Roboto Condensed"/>
                <a:sym typeface="Roboto Condensed"/>
              </a:rPr>
              <a:t> </a:t>
            </a:r>
            <a:r>
              <a:rPr b="1" lang="en">
                <a:solidFill>
                  <a:srgbClr val="000000"/>
                </a:solidFill>
                <a:latin typeface="Roboto Condensed"/>
                <a:ea typeface="Roboto Condensed"/>
                <a:cs typeface="Roboto Condensed"/>
                <a:sym typeface="Roboto Condensed"/>
              </a:rPr>
              <a:t>scholarships and sponsorships</a:t>
            </a:r>
            <a:r>
              <a:rPr lang="en">
                <a:solidFill>
                  <a:srgbClr val="000000"/>
                </a:solidFill>
                <a:latin typeface="Roboto Condensed"/>
                <a:ea typeface="Roboto Condensed"/>
                <a:cs typeface="Roboto Condensed"/>
                <a:sym typeface="Roboto Condensed"/>
              </a:rPr>
              <a:t> such as into RWDC, to other </a:t>
            </a:r>
            <a:r>
              <a:rPr b="1" lang="en">
                <a:solidFill>
                  <a:srgbClr val="000000"/>
                </a:solidFill>
                <a:latin typeface="Roboto Condensed"/>
                <a:ea typeface="Roboto Condensed"/>
                <a:cs typeface="Roboto Condensed"/>
                <a:sym typeface="Roboto Condensed"/>
              </a:rPr>
              <a:t>branches</a:t>
            </a:r>
            <a:r>
              <a:rPr lang="en">
                <a:solidFill>
                  <a:srgbClr val="000000"/>
                </a:solidFill>
                <a:latin typeface="Roboto Condensed"/>
                <a:ea typeface="Roboto Condensed"/>
                <a:cs typeface="Roboto Condensed"/>
                <a:sym typeface="Roboto Condensed"/>
              </a:rPr>
              <a:t> the company establishes, and </a:t>
            </a:r>
            <a:r>
              <a:rPr b="1" lang="en">
                <a:solidFill>
                  <a:srgbClr val="000000"/>
                </a:solidFill>
                <a:latin typeface="Roboto Condensed"/>
                <a:ea typeface="Roboto Condensed"/>
                <a:cs typeface="Roboto Condensed"/>
                <a:sym typeface="Roboto Condensed"/>
              </a:rPr>
              <a:t>shareholder</a:t>
            </a:r>
            <a:r>
              <a:rPr lang="en">
                <a:solidFill>
                  <a:srgbClr val="000000"/>
                </a:solidFill>
                <a:latin typeface="Roboto Condensed"/>
                <a:ea typeface="Roboto Condensed"/>
                <a:cs typeface="Roboto Condensed"/>
                <a:sym typeface="Roboto Condensed"/>
              </a:rPr>
              <a:t> </a:t>
            </a:r>
            <a:r>
              <a:rPr b="1" lang="en">
                <a:solidFill>
                  <a:srgbClr val="000000"/>
                </a:solidFill>
                <a:latin typeface="Roboto Condensed"/>
                <a:ea typeface="Roboto Condensed"/>
                <a:cs typeface="Roboto Condensed"/>
                <a:sym typeface="Roboto Condensed"/>
              </a:rPr>
              <a:t>dividends</a:t>
            </a:r>
            <a:r>
              <a:rPr lang="en">
                <a:solidFill>
                  <a:srgbClr val="000000"/>
                </a:solidFill>
                <a:latin typeface="Roboto Condensed"/>
                <a:ea typeface="Roboto Condensed"/>
                <a:cs typeface="Roboto Condensed"/>
                <a:sym typeface="Roboto Condensed"/>
              </a:rPr>
              <a:t>. It will also be used in </a:t>
            </a:r>
            <a:r>
              <a:rPr b="1" lang="en">
                <a:solidFill>
                  <a:srgbClr val="000000"/>
                </a:solidFill>
                <a:latin typeface="Roboto Condensed"/>
                <a:ea typeface="Roboto Condensed"/>
                <a:cs typeface="Roboto Condensed"/>
                <a:sym typeface="Roboto Condensed"/>
              </a:rPr>
              <a:t>advertising</a:t>
            </a:r>
            <a:r>
              <a:rPr lang="en">
                <a:solidFill>
                  <a:srgbClr val="000000"/>
                </a:solidFill>
                <a:latin typeface="Roboto Condensed"/>
                <a:ea typeface="Roboto Condensed"/>
                <a:cs typeface="Roboto Condensed"/>
                <a:sym typeface="Roboto Condensed"/>
              </a:rPr>
              <a:t> campaigns.</a:t>
            </a:r>
            <a:endParaRPr>
              <a:solidFill>
                <a:srgbClr val="000000"/>
              </a:solidFill>
              <a:latin typeface="Roboto Condensed"/>
              <a:ea typeface="Roboto Condensed"/>
              <a:cs typeface="Roboto Condensed"/>
              <a:sym typeface="Roboto Condensed"/>
            </a:endParaRPr>
          </a:p>
          <a:p>
            <a:pPr indent="0" lvl="0" marL="0" rtl="0" algn="l">
              <a:spcBef>
                <a:spcPts val="1600"/>
              </a:spcBef>
              <a:spcAft>
                <a:spcPts val="0"/>
              </a:spcAft>
              <a:buNone/>
            </a:pPr>
            <a:r>
              <a:rPr lang="en">
                <a:solidFill>
                  <a:srgbClr val="000000"/>
                </a:solidFill>
                <a:latin typeface="Roboto Condensed"/>
                <a:ea typeface="Roboto Condensed"/>
                <a:cs typeface="Roboto Condensed"/>
                <a:sym typeface="Roboto Condensed"/>
              </a:rPr>
              <a:t>In any case, this </a:t>
            </a:r>
            <a:r>
              <a:rPr lang="en">
                <a:solidFill>
                  <a:srgbClr val="000000"/>
                </a:solidFill>
                <a:latin typeface="Roboto Condensed"/>
                <a:ea typeface="Roboto Condensed"/>
                <a:cs typeface="Roboto Condensed"/>
                <a:sym typeface="Roboto Condensed"/>
              </a:rPr>
              <a:t>money is not discussed much</a:t>
            </a:r>
            <a:r>
              <a:rPr lang="en">
                <a:solidFill>
                  <a:srgbClr val="000000"/>
                </a:solidFill>
                <a:latin typeface="Roboto Condensed"/>
                <a:ea typeface="Roboto Condensed"/>
                <a:cs typeface="Roboto Condensed"/>
                <a:sym typeface="Roboto Condensed"/>
              </a:rPr>
              <a:t> here</a:t>
            </a:r>
            <a:r>
              <a:rPr lang="en">
                <a:solidFill>
                  <a:srgbClr val="000000"/>
                </a:solidFill>
                <a:latin typeface="Roboto Condensed"/>
                <a:ea typeface="Roboto Condensed"/>
                <a:cs typeface="Roboto Condensed"/>
                <a:sym typeface="Roboto Condensed"/>
              </a:rPr>
              <a:t> since it will not be directly involved with the UAV </a:t>
            </a:r>
            <a:r>
              <a:rPr lang="en">
                <a:solidFill>
                  <a:srgbClr val="000000"/>
                </a:solidFill>
                <a:latin typeface="Roboto Condensed"/>
                <a:ea typeface="Roboto Condensed"/>
                <a:cs typeface="Roboto Condensed"/>
                <a:sym typeface="Roboto Condensed"/>
              </a:rPr>
              <a:t>operations.</a:t>
            </a:r>
            <a:endParaRPr>
              <a:solidFill>
                <a:srgbClr val="000000"/>
              </a:solidFill>
              <a:latin typeface="Roboto Condensed"/>
              <a:ea typeface="Roboto Condensed"/>
              <a:cs typeface="Roboto Condensed"/>
              <a:sym typeface="Roboto Condensed"/>
            </a:endParaRPr>
          </a:p>
          <a:p>
            <a:pPr indent="0" lvl="0" marL="0" rtl="0" algn="l">
              <a:spcBef>
                <a:spcPts val="1600"/>
              </a:spcBef>
              <a:spcAft>
                <a:spcPts val="1600"/>
              </a:spcAft>
              <a:buNone/>
            </a:pPr>
            <a:r>
              <a:t/>
            </a:r>
            <a:endParaRPr>
              <a:solidFill>
                <a:srgbClr val="000000"/>
              </a:solidFill>
              <a:latin typeface="Roboto Condensed"/>
              <a:ea typeface="Roboto Condensed"/>
              <a:cs typeface="Roboto Condensed"/>
              <a:sym typeface="Roboto Condense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74"/>
          <p:cNvSpPr txBox="1"/>
          <p:nvPr>
            <p:ph type="title"/>
          </p:nvPr>
        </p:nvSpPr>
        <p:spPr>
          <a:xfrm>
            <a:off x="0" y="19567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Benefits</a:t>
            </a:r>
            <a:endParaRPr>
              <a:solidFill>
                <a:srgbClr val="000000"/>
              </a:solidFill>
              <a:latin typeface="Oswald"/>
              <a:ea typeface="Oswald"/>
              <a:cs typeface="Oswald"/>
              <a:sym typeface="Oswald"/>
            </a:endParaRPr>
          </a:p>
        </p:txBody>
      </p:sp>
      <p:sp>
        <p:nvSpPr>
          <p:cNvPr id="681" name="Google Shape;681;p74"/>
          <p:cNvSpPr txBox="1"/>
          <p:nvPr>
            <p:ph idx="1" type="body"/>
          </p:nvPr>
        </p:nvSpPr>
        <p:spPr>
          <a:xfrm>
            <a:off x="748850" y="1001200"/>
            <a:ext cx="38232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3C78D8"/>
              </a:buClr>
              <a:buSzPts val="1600"/>
              <a:buFont typeface="Roboto Condensed"/>
              <a:buChar char="●"/>
            </a:pPr>
            <a:r>
              <a:rPr lang="en" sz="1600">
                <a:solidFill>
                  <a:srgbClr val="000000"/>
                </a:solidFill>
                <a:latin typeface="Roboto Condensed"/>
                <a:ea typeface="Roboto Condensed"/>
                <a:cs typeface="Roboto Condensed"/>
                <a:sym typeface="Roboto Condensed"/>
              </a:rPr>
              <a:t>Safe</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Designed for urban environment</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160m obstacle avoidance </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Multiple back-ups for each system.</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Well-prepared with myriad of contingencies</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Well-designed emergency landing procedures.</a:t>
            </a:r>
            <a:endParaRPr sz="1600">
              <a:solidFill>
                <a:srgbClr val="000000"/>
              </a:solidFill>
              <a:latin typeface="Roboto Condensed"/>
              <a:ea typeface="Roboto Condensed"/>
              <a:cs typeface="Roboto Condensed"/>
              <a:sym typeface="Roboto Condensed"/>
            </a:endParaRPr>
          </a:p>
          <a:p>
            <a:pPr indent="-330200" lvl="0" marL="457200" rtl="0" algn="l">
              <a:spcBef>
                <a:spcPts val="0"/>
              </a:spcBef>
              <a:spcAft>
                <a:spcPts val="0"/>
              </a:spcAft>
              <a:buClr>
                <a:srgbClr val="6AA84F"/>
              </a:buClr>
              <a:buSzPts val="1600"/>
              <a:buFont typeface="Roboto Condensed"/>
              <a:buChar char="●"/>
            </a:pPr>
            <a:r>
              <a:rPr lang="en" sz="1600">
                <a:solidFill>
                  <a:srgbClr val="000000"/>
                </a:solidFill>
                <a:latin typeface="Roboto Condensed"/>
                <a:ea typeface="Roboto Condensed"/>
                <a:cs typeface="Roboto Condensed"/>
                <a:sym typeface="Roboto Condensed"/>
              </a:rPr>
              <a:t>Sustainabl</a:t>
            </a:r>
            <a:r>
              <a:rPr lang="en" sz="1600">
                <a:solidFill>
                  <a:srgbClr val="000000"/>
                </a:solidFill>
                <a:latin typeface="Roboto Condensed"/>
                <a:ea typeface="Roboto Condensed"/>
                <a:cs typeface="Roboto Condensed"/>
                <a:sym typeface="Roboto Condensed"/>
              </a:rPr>
              <a:t>e</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Runs on electricity</a:t>
            </a:r>
            <a:endParaRPr sz="1600">
              <a:solidFill>
                <a:srgbClr val="000000"/>
              </a:solidFill>
              <a:latin typeface="Roboto Condensed"/>
              <a:ea typeface="Roboto Condensed"/>
              <a:cs typeface="Roboto Condensed"/>
              <a:sym typeface="Roboto Condensed"/>
            </a:endParaRPr>
          </a:p>
          <a:p>
            <a:pPr indent="-330200" lvl="1" marL="914400" rtl="0" algn="l">
              <a:spcBef>
                <a:spcPts val="0"/>
              </a:spcBef>
              <a:spcAft>
                <a:spcPts val="0"/>
              </a:spcAft>
              <a:buClr>
                <a:srgbClr val="000000"/>
              </a:buClr>
              <a:buSzPts val="1600"/>
              <a:buFont typeface="Roboto Condensed"/>
              <a:buChar char="○"/>
            </a:pPr>
            <a:r>
              <a:rPr lang="en" sz="1600">
                <a:solidFill>
                  <a:srgbClr val="000000"/>
                </a:solidFill>
                <a:latin typeface="Roboto Condensed"/>
                <a:ea typeface="Roboto Condensed"/>
                <a:cs typeface="Roboto Condensed"/>
                <a:sym typeface="Roboto Condensed"/>
              </a:rPr>
              <a:t>Majority of the electricity will be  generated by solar panels</a:t>
            </a:r>
            <a:endParaRPr sz="1600">
              <a:solidFill>
                <a:srgbClr val="000000"/>
              </a:solidFill>
              <a:latin typeface="Roboto Condensed"/>
              <a:ea typeface="Roboto Condensed"/>
              <a:cs typeface="Roboto Condensed"/>
              <a:sym typeface="Roboto Condensed"/>
            </a:endParaRPr>
          </a:p>
          <a:p>
            <a:pPr indent="0" lvl="0" marL="457200" rtl="0" algn="l">
              <a:spcBef>
                <a:spcPts val="1000"/>
              </a:spcBef>
              <a:spcAft>
                <a:spcPts val="1000"/>
              </a:spcAft>
              <a:buNone/>
            </a:pPr>
            <a:r>
              <a:t/>
            </a:r>
            <a:endParaRPr sz="1600">
              <a:solidFill>
                <a:srgbClr val="000000"/>
              </a:solidFill>
              <a:latin typeface="Roboto Condensed"/>
              <a:ea typeface="Roboto Condensed"/>
              <a:cs typeface="Roboto Condensed"/>
              <a:sym typeface="Roboto Condensed"/>
            </a:endParaRPr>
          </a:p>
        </p:txBody>
      </p:sp>
      <p:sp>
        <p:nvSpPr>
          <p:cNvPr id="682" name="Google Shape;682;p74"/>
          <p:cNvSpPr/>
          <p:nvPr/>
        </p:nvSpPr>
        <p:spPr>
          <a:xfrm>
            <a:off x="4290450" y="768375"/>
            <a:ext cx="563100" cy="49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4"/>
          <p:cNvSpPr txBox="1"/>
          <p:nvPr>
            <p:ph idx="1" type="body"/>
          </p:nvPr>
        </p:nvSpPr>
        <p:spPr>
          <a:xfrm>
            <a:off x="4879575" y="1001200"/>
            <a:ext cx="34875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FFD966"/>
              </a:buClr>
              <a:buSzPts val="1600"/>
              <a:buFont typeface="Roboto Condensed"/>
              <a:buChar char="●"/>
            </a:pPr>
            <a:r>
              <a:rPr lang="en" sz="1600">
                <a:solidFill>
                  <a:schemeClr val="dk1"/>
                </a:solidFill>
                <a:latin typeface="Roboto Condensed"/>
                <a:ea typeface="Roboto Condensed"/>
                <a:cs typeface="Roboto Condensed"/>
                <a:sym typeface="Roboto Condensed"/>
              </a:rPr>
              <a:t>Convenient</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Low noise levels</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App for easy customer interaction</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Fast delivery</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Minimal human interaction (appropriate for current COVID-19 pandemic)</a:t>
            </a:r>
            <a:endParaRPr sz="1600">
              <a:solidFill>
                <a:schemeClr val="dk1"/>
              </a:solidFill>
              <a:latin typeface="Roboto Condensed"/>
              <a:ea typeface="Roboto Condensed"/>
              <a:cs typeface="Roboto Condensed"/>
              <a:sym typeface="Roboto Condensed"/>
            </a:endParaRPr>
          </a:p>
          <a:p>
            <a:pPr indent="-330200" lvl="0" marL="457200" rtl="0" algn="l">
              <a:spcBef>
                <a:spcPts val="0"/>
              </a:spcBef>
              <a:spcAft>
                <a:spcPts val="0"/>
              </a:spcAft>
              <a:buClr>
                <a:srgbClr val="E06666"/>
              </a:buClr>
              <a:buSzPts val="1600"/>
              <a:buFont typeface="Roboto Condensed"/>
              <a:buChar char="●"/>
            </a:pPr>
            <a:r>
              <a:rPr lang="en" sz="1600">
                <a:solidFill>
                  <a:schemeClr val="dk1"/>
                </a:solidFill>
                <a:latin typeface="Roboto Condensed"/>
                <a:ea typeface="Roboto Condensed"/>
                <a:cs typeface="Roboto Condensed"/>
                <a:sym typeface="Roboto Condensed"/>
              </a:rPr>
              <a:t>Profitable</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Three packages per UAV</a:t>
            </a:r>
            <a:endParaRPr sz="1600">
              <a:solidFill>
                <a:schemeClr val="dk1"/>
              </a:solidFill>
              <a:latin typeface="Roboto Condensed"/>
              <a:ea typeface="Roboto Condensed"/>
              <a:cs typeface="Roboto Condensed"/>
              <a:sym typeface="Roboto Condensed"/>
            </a:endParaRPr>
          </a:p>
          <a:p>
            <a:pPr indent="-330200" lvl="1" marL="9144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Quick break-even</a:t>
            </a:r>
            <a:endParaRPr sz="1600">
              <a:solidFill>
                <a:schemeClr val="dk1"/>
              </a:solidFill>
              <a:latin typeface="Roboto Condensed"/>
              <a:ea typeface="Roboto Condensed"/>
              <a:cs typeface="Roboto Condensed"/>
              <a:sym typeface="Roboto Condensed"/>
            </a:endParaRPr>
          </a:p>
          <a:p>
            <a:pPr indent="0" lvl="0" marL="457200" rtl="0" algn="l">
              <a:spcBef>
                <a:spcPts val="1000"/>
              </a:spcBef>
              <a:spcAft>
                <a:spcPts val="1000"/>
              </a:spcAft>
              <a:buNone/>
            </a:pPr>
            <a:r>
              <a:t/>
            </a:r>
            <a:endParaRPr sz="1600">
              <a:solidFill>
                <a:srgbClr val="000000"/>
              </a:solidFill>
              <a:latin typeface="Roboto Condensed"/>
              <a:ea typeface="Roboto Condensed"/>
              <a:cs typeface="Roboto Condensed"/>
              <a:sym typeface="Roboto Condense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75"/>
          <p:cNvSpPr txBox="1"/>
          <p:nvPr>
            <p:ph type="title"/>
          </p:nvPr>
        </p:nvSpPr>
        <p:spPr>
          <a:xfrm>
            <a:off x="311700" y="351275"/>
            <a:ext cx="8520600" cy="5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Unique Selling Proposition</a:t>
            </a:r>
            <a:r>
              <a:rPr lang="en">
                <a:latin typeface="Oswald"/>
                <a:ea typeface="Oswald"/>
                <a:cs typeface="Oswald"/>
                <a:sym typeface="Oswald"/>
              </a:rPr>
              <a:t>s</a:t>
            </a:r>
            <a:endParaRPr>
              <a:solidFill>
                <a:srgbClr val="3C78D8"/>
              </a:solidFill>
              <a:latin typeface="Oswald"/>
              <a:ea typeface="Oswald"/>
              <a:cs typeface="Oswald"/>
              <a:sym typeface="Oswald"/>
            </a:endParaRPr>
          </a:p>
        </p:txBody>
      </p:sp>
      <p:sp>
        <p:nvSpPr>
          <p:cNvPr id="689" name="Google Shape;689;p75"/>
          <p:cNvSpPr txBox="1"/>
          <p:nvPr>
            <p:ph idx="1" type="body"/>
          </p:nvPr>
        </p:nvSpPr>
        <p:spPr>
          <a:xfrm>
            <a:off x="681750" y="1504575"/>
            <a:ext cx="7577100" cy="253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Replacement of operating costs by </a:t>
            </a:r>
            <a:r>
              <a:rPr i="1" lang="en">
                <a:solidFill>
                  <a:srgbClr val="000000"/>
                </a:solidFill>
                <a:latin typeface="Roboto Condensed"/>
                <a:ea typeface="Roboto Condensed"/>
                <a:cs typeface="Roboto Condensed"/>
                <a:sym typeface="Roboto Condensed"/>
              </a:rPr>
              <a:t>recoverable fixed costs</a:t>
            </a:r>
            <a:r>
              <a:rPr lang="en">
                <a:solidFill>
                  <a:srgbClr val="000000"/>
                </a:solidFill>
                <a:latin typeface="Roboto Condensed"/>
                <a:ea typeface="Roboto Condensed"/>
                <a:cs typeface="Roboto Condensed"/>
                <a:sym typeface="Roboto Condensed"/>
              </a:rPr>
              <a:t>, by reducing working hours and increasing the number of UAVs.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High volume operations:  Delivery to </a:t>
            </a:r>
            <a:r>
              <a:rPr b="1" lang="en">
                <a:solidFill>
                  <a:srgbClr val="000000"/>
                </a:solidFill>
                <a:latin typeface="Roboto Condensed"/>
                <a:ea typeface="Roboto Condensed"/>
                <a:cs typeface="Roboto Condensed"/>
                <a:sym typeface="Roboto Condensed"/>
              </a:rPr>
              <a:t>all</a:t>
            </a:r>
            <a:r>
              <a:rPr lang="en">
                <a:solidFill>
                  <a:srgbClr val="000000"/>
                </a:solidFill>
                <a:latin typeface="Roboto Condensed"/>
                <a:ea typeface="Roboto Condensed"/>
                <a:cs typeface="Roboto Condensed"/>
                <a:sym typeface="Roboto Condensed"/>
              </a:rPr>
              <a:t> neighbourhoods due to high revenue generation of 50$ per package and bonuses.</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Carrying </a:t>
            </a:r>
            <a:r>
              <a:rPr i="1" lang="en">
                <a:solidFill>
                  <a:srgbClr val="000000"/>
                </a:solidFill>
                <a:latin typeface="Roboto Condensed"/>
                <a:ea typeface="Roboto Condensed"/>
                <a:cs typeface="Roboto Condensed"/>
                <a:sym typeface="Roboto Condensed"/>
              </a:rPr>
              <a:t>three</a:t>
            </a:r>
            <a:r>
              <a:rPr lang="en">
                <a:solidFill>
                  <a:srgbClr val="000000"/>
                </a:solidFill>
                <a:latin typeface="Roboto Condensed"/>
                <a:ea typeface="Roboto Condensed"/>
                <a:cs typeface="Roboto Condensed"/>
                <a:sym typeface="Roboto Condensed"/>
              </a:rPr>
              <a:t> packages per </a:t>
            </a:r>
            <a:r>
              <a:rPr lang="en">
                <a:solidFill>
                  <a:srgbClr val="000000"/>
                </a:solidFill>
                <a:latin typeface="Roboto Condensed"/>
                <a:ea typeface="Roboto Condensed"/>
                <a:cs typeface="Roboto Condensed"/>
                <a:sym typeface="Roboto Condensed"/>
              </a:rPr>
              <a:t>UAV </a:t>
            </a:r>
            <a:r>
              <a:rPr lang="en">
                <a:solidFill>
                  <a:srgbClr val="000000"/>
                </a:solidFill>
                <a:latin typeface="Roboto Condensed"/>
                <a:ea typeface="Roboto Condensed"/>
                <a:cs typeface="Roboto Condensed"/>
                <a:sym typeface="Roboto Condensed"/>
              </a:rPr>
              <a:t>makes the system </a:t>
            </a:r>
            <a:r>
              <a:rPr b="1" lang="en">
                <a:solidFill>
                  <a:srgbClr val="000000"/>
                </a:solidFill>
                <a:latin typeface="Roboto Condensed"/>
                <a:ea typeface="Roboto Condensed"/>
                <a:cs typeface="Roboto Condensed"/>
                <a:sym typeface="Roboto Condensed"/>
              </a:rPr>
              <a:t>highly efficient.</a:t>
            </a:r>
            <a:endParaRPr b="1">
              <a:solidFill>
                <a:srgbClr val="000000"/>
              </a:solidFill>
              <a:latin typeface="Roboto Condensed"/>
              <a:ea typeface="Roboto Condensed"/>
              <a:cs typeface="Roboto Condensed"/>
              <a:sym typeface="Roboto Condensed"/>
            </a:endParaRPr>
          </a:p>
          <a:p>
            <a:pPr indent="-342900" lvl="0" marL="457200" rtl="0" algn="l">
              <a:spcBef>
                <a:spcPts val="1000"/>
              </a:spcBef>
              <a:spcAft>
                <a:spcPts val="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Large margins for </a:t>
            </a:r>
            <a:r>
              <a:rPr i="1" lang="en">
                <a:solidFill>
                  <a:srgbClr val="000000"/>
                </a:solidFill>
                <a:latin typeface="Roboto Condensed"/>
                <a:ea typeface="Roboto Condensed"/>
                <a:cs typeface="Roboto Condensed"/>
                <a:sym typeface="Roboto Condensed"/>
              </a:rPr>
              <a:t>emergencies</a:t>
            </a:r>
            <a:r>
              <a:rPr lang="en">
                <a:solidFill>
                  <a:srgbClr val="000000"/>
                </a:solidFill>
                <a:latin typeface="Roboto Condensed"/>
                <a:ea typeface="Roboto Condensed"/>
                <a:cs typeface="Roboto Condensed"/>
                <a:sym typeface="Roboto Condensed"/>
              </a:rPr>
              <a:t> and large-scale future expansion.</a:t>
            </a:r>
            <a:endParaRPr>
              <a:solidFill>
                <a:srgbClr val="000000"/>
              </a:solidFill>
              <a:latin typeface="Roboto Condensed"/>
              <a:ea typeface="Roboto Condensed"/>
              <a:cs typeface="Roboto Condensed"/>
              <a:sym typeface="Roboto Condensed"/>
            </a:endParaRPr>
          </a:p>
          <a:p>
            <a:pPr indent="-342900" lvl="0" marL="457200" rtl="0" algn="l">
              <a:spcBef>
                <a:spcPts val="1000"/>
              </a:spcBef>
              <a:spcAft>
                <a:spcPts val="1000"/>
              </a:spcAft>
              <a:buClr>
                <a:srgbClr val="000000"/>
              </a:buClr>
              <a:buSzPts val="1800"/>
              <a:buFont typeface="Roboto Condensed"/>
              <a:buChar char="➔"/>
            </a:pPr>
            <a:r>
              <a:rPr lang="en">
                <a:solidFill>
                  <a:srgbClr val="000000"/>
                </a:solidFill>
                <a:latin typeface="Roboto Condensed"/>
                <a:ea typeface="Roboto Condensed"/>
                <a:cs typeface="Roboto Condensed"/>
                <a:sym typeface="Roboto Condensed"/>
              </a:rPr>
              <a:t>Employment of </a:t>
            </a:r>
            <a:r>
              <a:rPr b="1" lang="en">
                <a:solidFill>
                  <a:srgbClr val="000000"/>
                </a:solidFill>
                <a:latin typeface="Roboto Condensed"/>
                <a:ea typeface="Roboto Condensed"/>
                <a:cs typeface="Roboto Condensed"/>
                <a:sym typeface="Roboto Condensed"/>
              </a:rPr>
              <a:t>two shifts</a:t>
            </a:r>
            <a:r>
              <a:rPr lang="en">
                <a:solidFill>
                  <a:srgbClr val="000000"/>
                </a:solidFill>
                <a:latin typeface="Roboto Condensed"/>
                <a:ea typeface="Roboto Condensed"/>
                <a:cs typeface="Roboto Condensed"/>
                <a:sym typeface="Roboto Condensed"/>
              </a:rPr>
              <a:t> of workers.</a:t>
            </a:r>
            <a:endParaRPr>
              <a:solidFill>
                <a:srgbClr val="000000"/>
              </a:solidFill>
              <a:latin typeface="Roboto Condensed"/>
              <a:ea typeface="Roboto Condensed"/>
              <a:cs typeface="Roboto Condensed"/>
              <a:sym typeface="Roboto Condensed"/>
            </a:endParaRPr>
          </a:p>
        </p:txBody>
      </p:sp>
      <p:sp>
        <p:nvSpPr>
          <p:cNvPr id="690" name="Google Shape;690;p75"/>
          <p:cNvSpPr/>
          <p:nvPr/>
        </p:nvSpPr>
        <p:spPr>
          <a:xfrm>
            <a:off x="3737550" y="939650"/>
            <a:ext cx="1465500" cy="56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Image </a:t>
            </a:r>
            <a:r>
              <a:rPr lang="en">
                <a:latin typeface="Oswald"/>
                <a:ea typeface="Oswald"/>
                <a:cs typeface="Oswald"/>
                <a:sym typeface="Oswald"/>
              </a:rPr>
              <a:t>Credits</a:t>
            </a:r>
            <a:endParaRPr>
              <a:latin typeface="Oswald"/>
              <a:ea typeface="Oswald"/>
              <a:cs typeface="Oswald"/>
              <a:sym typeface="Oswald"/>
            </a:endParaRPr>
          </a:p>
        </p:txBody>
      </p:sp>
      <p:sp>
        <p:nvSpPr>
          <p:cNvPr id="696" name="Google Shape;696;p76"/>
          <p:cNvSpPr txBox="1"/>
          <p:nvPr>
            <p:ph idx="1" type="body"/>
          </p:nvPr>
        </p:nvSpPr>
        <p:spPr>
          <a:xfrm>
            <a:off x="311700" y="1017725"/>
            <a:ext cx="8520600" cy="37788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Lucian Alexe. Retrieved from https://unsplash.com/.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Rebekah Blocker. Retrieved from https://unsplash.com/.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Top Drone Package Delivery Projects Around the World. Retrieved from </a:t>
            </a:r>
            <a:r>
              <a:rPr lang="en" sz="1400">
                <a:solidFill>
                  <a:schemeClr val="dk1"/>
                </a:solidFill>
                <a:uFill>
                  <a:noFill/>
                </a:uFill>
                <a:latin typeface="Roboto Condensed"/>
                <a:ea typeface="Roboto Condensed"/>
                <a:cs typeface="Roboto Condensed"/>
                <a:sym typeface="Roboto Condensed"/>
                <a:hlinkClick r:id="rId3"/>
              </a:rPr>
              <a:t>https://dronesonvideo.com/drone-delivery-around-world/</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Alexander Popov. Retrieved from https://unsplash.com/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Road Traffic. Retrieved from </a:t>
            </a:r>
            <a:r>
              <a:rPr lang="en" sz="1400">
                <a:solidFill>
                  <a:schemeClr val="dk1"/>
                </a:solidFill>
                <a:uFill>
                  <a:noFill/>
                </a:uFill>
                <a:latin typeface="Roboto Condensed"/>
                <a:ea typeface="Roboto Condensed"/>
                <a:cs typeface="Roboto Condensed"/>
                <a:sym typeface="Roboto Condensed"/>
                <a:hlinkClick r:id="rId4"/>
              </a:rPr>
              <a:t>http://www.environmentlaw.org.uk/rte.asp?id=38</a:t>
            </a:r>
            <a:r>
              <a:rPr lang="en" sz="1400">
                <a:solidFill>
                  <a:schemeClr val="dk1"/>
                </a:solidFill>
                <a:latin typeface="Roboto Condensed"/>
                <a:ea typeface="Roboto Condensed"/>
                <a:cs typeface="Roboto Condensed"/>
                <a:sym typeface="Roboto Condensed"/>
              </a:rPr>
              <a:t> </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Iwona Castiello d'Antonio. Retrieved from https://unsplash.com/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Drone Delivery. Retrieved from https://dronesonvideo.com/drone-delivery-around-world/</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Fixed-Wing UAV. Retrieved from </a:t>
            </a:r>
            <a:r>
              <a:rPr lang="en" sz="1400">
                <a:solidFill>
                  <a:schemeClr val="dk1"/>
                </a:solidFill>
                <a:uFill>
                  <a:noFill/>
                </a:uFill>
                <a:latin typeface="Roboto Condensed"/>
                <a:ea typeface="Roboto Condensed"/>
                <a:cs typeface="Roboto Condensed"/>
                <a:sym typeface="Roboto Condensed"/>
                <a:hlinkClick r:id="rId5"/>
              </a:rPr>
              <a:t>http://vespadrones.com/2015/11/29/flir-consolidates-its-leading-position-in-aerial-thermography/</a:t>
            </a:r>
            <a:r>
              <a:rPr lang="en" sz="1400">
                <a:solidFill>
                  <a:schemeClr val="dk1"/>
                </a:solidFill>
                <a:latin typeface="Roboto Condensed"/>
                <a:ea typeface="Roboto Condensed"/>
                <a:cs typeface="Roboto Condensed"/>
                <a:sym typeface="Roboto Condensed"/>
              </a:rPr>
              <a:t> </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Single Rotor UAV. Retrieved from https://buybestquadcopter.com/drone-types/.</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Hybrid UAV. Retrieved from https://www.uasvision.com/2017/02/22/affordable-ready-to-fly-hybrid-vtol-drone/.</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Multirotor UAV. Retrieved from https://shop.autelrobotics.com/.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Twin rotors UAV. Retrieved from https://defense-update.com/20110808_ghost.html.</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Intermeshing rotors UAV. Retrieved from http://www.indomiliter.com/sdo-50v2-ini-dia-drone-copter-andalan-basarnas/comment-page-1/.</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Kaman HH-43 Huskie. Retrieved from http://shelbs2.deviantart.com/art/Kaman-HH-43-Huskie-168425214.</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 sz="1400">
                <a:solidFill>
                  <a:schemeClr val="dk1"/>
                </a:solidFill>
                <a:latin typeface="Roboto Condensed"/>
                <a:ea typeface="Roboto Condensed"/>
                <a:cs typeface="Roboto Condensed"/>
                <a:sym typeface="Roboto Condensed"/>
              </a:rPr>
              <a:t>Motor. Retrieved from http://www.scorpionsystem.com/catalog/aeroplane/motors_1/sii-40/SII_4020-420/.</a:t>
            </a:r>
            <a:endParaRPr sz="14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chemeClr val="dk1"/>
              </a:buClr>
              <a:buSzPts val="1100"/>
              <a:buFont typeface="Arial"/>
              <a:buNone/>
            </a:pPr>
            <a:r>
              <a:t/>
            </a:r>
            <a:endParaRPr sz="1400">
              <a:solidFill>
                <a:srgbClr val="000000"/>
              </a:solidFill>
              <a:latin typeface="Roboto Condensed"/>
              <a:ea typeface="Roboto Condensed"/>
              <a:cs typeface="Roboto Condensed"/>
              <a:sym typeface="Roboto Condense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Image Credits</a:t>
            </a:r>
            <a:endParaRPr>
              <a:latin typeface="Oswald"/>
              <a:ea typeface="Oswald"/>
              <a:cs typeface="Oswald"/>
              <a:sym typeface="Oswald"/>
            </a:endParaRPr>
          </a:p>
        </p:txBody>
      </p:sp>
      <p:sp>
        <p:nvSpPr>
          <p:cNvPr id="702" name="Google Shape;702;p77"/>
          <p:cNvSpPr txBox="1"/>
          <p:nvPr>
            <p:ph idx="1" type="body"/>
          </p:nvPr>
        </p:nvSpPr>
        <p:spPr>
          <a:xfrm>
            <a:off x="311700" y="1017725"/>
            <a:ext cx="8520600" cy="3663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FrSky Neuron 60. Retrieved from https://www.frsky-rc.com/product/neuron-60/</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Battery. Retrieved from https://www.amazon.com/Turnigy-High-Capacity-20000mAh-Multi-Rotor/dp/B07DRDG7V8.</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nVidia Jetson TX2. Retrieved from https://techcrunch.com/2017/03/07/nvidias-jetson-tx2-makes-ai-computing-possible-within-cameras-sensors-and-more/</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Videogrammetry. Retrieved from https://www.researchgate.net/publication/264563727_Global_calibration_for_muti-camera_videogrammetric_system_with_large-scale_field-of-view.</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Obstacle Avoidance. Retrieved from https://www.researchgate.net/figure/Sense-Detect-Avoid-definition-12_fig3_266327376</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Main camera. Retrieved from https://www.xiaomitoday.com/get-xiaomi-mijia-camera-mini-4k-action-camera-for-just-87-99-at-gearbes/</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Camera sensor. </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AWR1843. Retrieved from https://www.ti.com/product/AWR1843</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15"/>
            </a:pPr>
            <a:r>
              <a:rPr lang="en" sz="1400">
                <a:solidFill>
                  <a:schemeClr val="dk1"/>
                </a:solidFill>
                <a:latin typeface="Roboto Condensed"/>
                <a:ea typeface="Roboto Condensed"/>
                <a:cs typeface="Roboto Condensed"/>
                <a:sym typeface="Roboto Condensed"/>
              </a:rPr>
              <a:t>GPS. Retrieved from https://www.u-blox.com/en/product/neo-m8-series</a:t>
            </a:r>
            <a:endParaRPr sz="14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None/>
            </a:pPr>
            <a:r>
              <a:t/>
            </a:r>
            <a:endParaRPr sz="1400">
              <a:solidFill>
                <a:schemeClr val="dk1"/>
              </a:solidFill>
              <a:latin typeface="Roboto Condensed"/>
              <a:ea typeface="Roboto Condensed"/>
              <a:cs typeface="Roboto Condensed"/>
              <a:sym typeface="Roboto Condense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Image Credits</a:t>
            </a:r>
            <a:endParaRPr>
              <a:latin typeface="Oswald"/>
              <a:ea typeface="Oswald"/>
              <a:cs typeface="Oswald"/>
              <a:sym typeface="Oswald"/>
            </a:endParaRPr>
          </a:p>
        </p:txBody>
      </p:sp>
      <p:sp>
        <p:nvSpPr>
          <p:cNvPr id="708" name="Google Shape;708;p78"/>
          <p:cNvSpPr txBox="1"/>
          <p:nvPr>
            <p:ph idx="1" type="body"/>
          </p:nvPr>
        </p:nvSpPr>
        <p:spPr>
          <a:xfrm>
            <a:off x="342375" y="1175450"/>
            <a:ext cx="8520600" cy="3663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Inertial Measurement Unit. Retrieved from https://www.robotgear.com.au/Product.aspx/Details/3222-SparkFun-9-Degrees-of-Freedom-IMU-Breakout-LSM9DS1</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AutoNum type="arabicPeriod" startAt="24"/>
            </a:pPr>
            <a:r>
              <a:rPr lang="en" sz="1400">
                <a:solidFill>
                  <a:schemeClr val="dk1"/>
                </a:solidFill>
                <a:latin typeface="Roboto Condensed"/>
                <a:ea typeface="Roboto Condensed"/>
                <a:cs typeface="Roboto Condensed"/>
                <a:sym typeface="Roboto Condensed"/>
              </a:rPr>
              <a:t>TBS Crossfire. Retrieved from </a:t>
            </a:r>
            <a:r>
              <a:rPr lang="en" sz="1400">
                <a:solidFill>
                  <a:schemeClr val="dk1"/>
                </a:solidFill>
              </a:rPr>
              <a:t>https://www.visionfpv.com/products/tbs-crossfire-micro-tx-nano-rx-bundle</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Eachine TS832 Boscam. Retrieved from https://www.banggood.in/Eachine-TS832-FPV-5_8G-32CH-600mW-Wireless-AV-Transmitter-p-975425.html?cur_warehouse=CN</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Huawei dongle. Retrieved from https://www.alibaba.com/product-detail/Huawei-Unlocked-E3372h-153-Hi-Link_60575276806.html</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Autorotation. Retrieved from https://www.danubewings.com/straight-in-autorotation/</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Parachute. Retrieved from https://the-rocketman.com/</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Mace personal lock. Retrieved from https://www.vigilantpps.com/products/mace-80457-black</a:t>
            </a:r>
            <a:endParaRPr sz="1400">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startAt="24"/>
            </a:pPr>
            <a:r>
              <a:rPr lang="en" sz="1400">
                <a:solidFill>
                  <a:schemeClr val="dk1"/>
                </a:solidFill>
                <a:latin typeface="Roboto Condensed"/>
                <a:ea typeface="Roboto Condensed"/>
                <a:cs typeface="Roboto Condensed"/>
                <a:sym typeface="Roboto Condensed"/>
              </a:rPr>
              <a:t>Servo motor. Retrieved from https://robu.in/product/towerpro-sg90-9gm-1-2kg-180-degree-rotation-servo-motor-good-quality/</a:t>
            </a:r>
            <a:endParaRPr sz="1400">
              <a:solidFill>
                <a:srgbClr val="000000"/>
              </a:solidFill>
              <a:latin typeface="Roboto Condensed"/>
              <a:ea typeface="Roboto Condensed"/>
              <a:cs typeface="Roboto Condensed"/>
              <a:sym typeface="Roboto Condense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712" name="Shape 712"/>
        <p:cNvGrpSpPr/>
        <p:nvPr/>
      </p:nvGrpSpPr>
      <p:grpSpPr>
        <a:xfrm>
          <a:off x="0" y="0"/>
          <a:ext cx="0" cy="0"/>
          <a:chOff x="0" y="0"/>
          <a:chExt cx="0" cy="0"/>
        </a:xfrm>
      </p:grpSpPr>
      <p:sp>
        <p:nvSpPr>
          <p:cNvPr id="713" name="Google Shape;713;p79"/>
          <p:cNvSpPr txBox="1"/>
          <p:nvPr>
            <p:ph type="title"/>
          </p:nvPr>
        </p:nvSpPr>
        <p:spPr>
          <a:xfrm>
            <a:off x="1358725" y="1709600"/>
            <a:ext cx="7315800" cy="184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0">
                <a:solidFill>
                  <a:srgbClr val="FFFFFF"/>
                </a:solidFill>
                <a:latin typeface="Oswald"/>
                <a:ea typeface="Oswald"/>
                <a:cs typeface="Oswald"/>
                <a:sym typeface="Oswald"/>
              </a:rPr>
              <a:t>THANK YOU!</a:t>
            </a:r>
            <a:endParaRPr sz="10000">
              <a:solidFill>
                <a:srgbClr val="FFFFFF"/>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19"/>
          <p:cNvPicPr preferRelativeResize="0"/>
          <p:nvPr/>
        </p:nvPicPr>
        <p:blipFill rotWithShape="1">
          <a:blip r:embed="rId3">
            <a:alphaModFix/>
          </a:blip>
          <a:srcRect b="0" l="0" r="0" t="1068"/>
          <a:stretch/>
        </p:blipFill>
        <p:spPr>
          <a:xfrm>
            <a:off x="0" y="-7825"/>
            <a:ext cx="3465875" cy="5143500"/>
          </a:xfrm>
          <a:prstGeom prst="rect">
            <a:avLst/>
          </a:prstGeom>
          <a:noFill/>
          <a:ln>
            <a:noFill/>
          </a:ln>
        </p:spPr>
      </p:pic>
      <p:pic>
        <p:nvPicPr>
          <p:cNvPr id="129" name="Google Shape;129;p19"/>
          <p:cNvPicPr preferRelativeResize="0"/>
          <p:nvPr/>
        </p:nvPicPr>
        <p:blipFill>
          <a:blip r:embed="rId4">
            <a:alphaModFix/>
          </a:blip>
          <a:stretch>
            <a:fillRect/>
          </a:stretch>
        </p:blipFill>
        <p:spPr>
          <a:xfrm>
            <a:off x="4030400" y="342064"/>
            <a:ext cx="4577474" cy="2951175"/>
          </a:xfrm>
          <a:prstGeom prst="rect">
            <a:avLst/>
          </a:prstGeom>
          <a:noFill/>
          <a:ln>
            <a:noFill/>
          </a:ln>
          <a:effectLst>
            <a:outerShdw blurRad="57150" rotWithShape="0" algn="bl" dir="5400000" dist="19050">
              <a:srgbClr val="000000">
                <a:alpha val="50000"/>
              </a:srgbClr>
            </a:outerShdw>
          </a:effectLst>
        </p:spPr>
      </p:pic>
      <p:sp>
        <p:nvSpPr>
          <p:cNvPr id="130" name="Google Shape;130;p19"/>
          <p:cNvSpPr txBox="1"/>
          <p:nvPr/>
        </p:nvSpPr>
        <p:spPr>
          <a:xfrm>
            <a:off x="3929950" y="3859400"/>
            <a:ext cx="4282800" cy="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Roboto Condensed"/>
                <a:ea typeface="Roboto Condensed"/>
                <a:cs typeface="Roboto Condensed"/>
                <a:sym typeface="Roboto Condensed"/>
              </a:rPr>
              <a:t>Increase in commercial vehicle sales has led to </a:t>
            </a:r>
            <a:r>
              <a:rPr b="1" lang="en" sz="1800">
                <a:latin typeface="Roboto Condensed"/>
                <a:ea typeface="Roboto Condensed"/>
                <a:cs typeface="Roboto Condensed"/>
                <a:sym typeface="Roboto Condensed"/>
              </a:rPr>
              <a:t>rise in traffic</a:t>
            </a:r>
            <a:r>
              <a:rPr lang="en" sz="1800">
                <a:latin typeface="Roboto Condensed"/>
                <a:ea typeface="Roboto Condensed"/>
                <a:cs typeface="Roboto Condensed"/>
                <a:sym typeface="Roboto Condensed"/>
              </a:rPr>
              <a:t> in metropolitan areas.</a:t>
            </a:r>
            <a:endParaRPr sz="1800">
              <a:latin typeface="Roboto Condensed"/>
              <a:ea typeface="Roboto Condensed"/>
              <a:cs typeface="Roboto Condensed"/>
              <a:sym typeface="Roboto Condensed"/>
            </a:endParaRPr>
          </a:p>
          <a:p>
            <a:pPr indent="0" lvl="0" marL="0" rtl="0" algn="l">
              <a:spcBef>
                <a:spcPts val="0"/>
              </a:spcBef>
              <a:spcAft>
                <a:spcPts val="0"/>
              </a:spcAft>
              <a:buNone/>
            </a:pPr>
            <a:r>
              <a:t/>
            </a:r>
            <a:endParaRPr sz="1800">
              <a:latin typeface="Roboto Condensed"/>
              <a:ea typeface="Roboto Condensed"/>
              <a:cs typeface="Roboto Condensed"/>
              <a:sym typeface="Roboto Condensed"/>
            </a:endParaRPr>
          </a:p>
        </p:txBody>
      </p:sp>
      <p:sp>
        <p:nvSpPr>
          <p:cNvPr id="131" name="Google Shape;131;p19"/>
          <p:cNvSpPr txBox="1"/>
          <p:nvPr/>
        </p:nvSpPr>
        <p:spPr>
          <a:xfrm>
            <a:off x="8304000" y="342075"/>
            <a:ext cx="500700" cy="2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[3]</a:t>
            </a:r>
            <a:endParaRPr>
              <a:latin typeface="Roboto Condensed"/>
              <a:ea typeface="Roboto Condensed"/>
              <a:cs typeface="Roboto Condensed"/>
              <a:sym typeface="Roboto Condensed"/>
            </a:endParaRPr>
          </a:p>
        </p:txBody>
      </p:sp>
      <p:sp>
        <p:nvSpPr>
          <p:cNvPr id="132" name="Google Shape;132;p19"/>
          <p:cNvSpPr txBox="1"/>
          <p:nvPr/>
        </p:nvSpPr>
        <p:spPr>
          <a:xfrm>
            <a:off x="3430600" y="-7825"/>
            <a:ext cx="3669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a:t>
            </a:r>
            <a:r>
              <a:rPr lang="en">
                <a:latin typeface="Roboto Condensed"/>
                <a:ea typeface="Roboto Condensed"/>
                <a:cs typeface="Roboto Condensed"/>
                <a:sym typeface="Roboto Condensed"/>
              </a:rPr>
              <a:t>2</a:t>
            </a:r>
            <a:r>
              <a:rPr lang="en">
                <a:latin typeface="Roboto Condensed"/>
                <a:ea typeface="Roboto Condensed"/>
                <a:cs typeface="Roboto Condensed"/>
                <a:sym typeface="Roboto Condensed"/>
              </a:rPr>
              <a:t>]</a:t>
            </a:r>
            <a:endParaRPr>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0"/>
          <p:cNvPicPr preferRelativeResize="0"/>
          <p:nvPr/>
        </p:nvPicPr>
        <p:blipFill rotWithShape="1">
          <a:blip r:embed="rId3">
            <a:alphaModFix/>
          </a:blip>
          <a:srcRect b="27703" l="19891" r="11375" t="0"/>
          <a:stretch/>
        </p:blipFill>
        <p:spPr>
          <a:xfrm>
            <a:off x="3841000" y="0"/>
            <a:ext cx="5302999" cy="3718600"/>
          </a:xfrm>
          <a:prstGeom prst="rect">
            <a:avLst/>
          </a:prstGeom>
          <a:noFill/>
          <a:ln>
            <a:noFill/>
          </a:ln>
        </p:spPr>
      </p:pic>
      <p:pic>
        <p:nvPicPr>
          <p:cNvPr id="138" name="Google Shape;138;p20"/>
          <p:cNvPicPr preferRelativeResize="0"/>
          <p:nvPr/>
        </p:nvPicPr>
        <p:blipFill rotWithShape="1">
          <a:blip r:embed="rId4">
            <a:alphaModFix/>
          </a:blip>
          <a:srcRect b="5123" l="0" r="0" t="0"/>
          <a:stretch/>
        </p:blipFill>
        <p:spPr>
          <a:xfrm>
            <a:off x="3841000" y="3718600"/>
            <a:ext cx="5303001" cy="1424900"/>
          </a:xfrm>
          <a:prstGeom prst="rect">
            <a:avLst/>
          </a:prstGeom>
          <a:noFill/>
          <a:ln>
            <a:noFill/>
          </a:ln>
          <a:effectLst>
            <a:outerShdw blurRad="57150" rotWithShape="0" algn="bl" dir="5400000" dist="19050">
              <a:srgbClr val="000000">
                <a:alpha val="50000"/>
              </a:srgbClr>
            </a:outerShdw>
          </a:effectLst>
        </p:spPr>
      </p:pic>
      <p:sp>
        <p:nvSpPr>
          <p:cNvPr id="139" name="Google Shape;139;p20"/>
          <p:cNvSpPr txBox="1"/>
          <p:nvPr/>
        </p:nvSpPr>
        <p:spPr>
          <a:xfrm>
            <a:off x="593825" y="1794300"/>
            <a:ext cx="2647800" cy="17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Condensed"/>
                <a:ea typeface="Roboto Condensed"/>
                <a:cs typeface="Roboto Condensed"/>
                <a:sym typeface="Roboto Condensed"/>
              </a:rPr>
              <a:t>This commercial traffic causes widespread pollution in </a:t>
            </a:r>
            <a:r>
              <a:rPr b="1" lang="en" sz="1800">
                <a:latin typeface="Roboto Condensed"/>
                <a:ea typeface="Roboto Condensed"/>
                <a:cs typeface="Roboto Condensed"/>
                <a:sym typeface="Roboto Condensed"/>
              </a:rPr>
              <a:t>public areas</a:t>
            </a:r>
            <a:r>
              <a:rPr lang="en" sz="1800">
                <a:latin typeface="Roboto Condensed"/>
                <a:ea typeface="Roboto Condensed"/>
                <a:cs typeface="Roboto Condensed"/>
                <a:sym typeface="Roboto Condensed"/>
              </a:rPr>
              <a:t> of cities, reducing quality of life.</a:t>
            </a:r>
            <a:endParaRPr sz="1800">
              <a:latin typeface="Roboto Condensed"/>
              <a:ea typeface="Roboto Condensed"/>
              <a:cs typeface="Roboto Condensed"/>
              <a:sym typeface="Roboto Condensed"/>
            </a:endParaRPr>
          </a:p>
        </p:txBody>
      </p:sp>
      <p:sp>
        <p:nvSpPr>
          <p:cNvPr id="140" name="Google Shape;140;p20"/>
          <p:cNvSpPr txBox="1"/>
          <p:nvPr/>
        </p:nvSpPr>
        <p:spPr>
          <a:xfrm>
            <a:off x="8714400" y="3718600"/>
            <a:ext cx="4212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[5]</a:t>
            </a:r>
            <a:endParaRPr>
              <a:latin typeface="Roboto Condensed"/>
              <a:ea typeface="Roboto Condensed"/>
              <a:cs typeface="Roboto Condensed"/>
              <a:sym typeface="Roboto Condensed"/>
            </a:endParaRPr>
          </a:p>
        </p:txBody>
      </p:sp>
      <p:sp>
        <p:nvSpPr>
          <p:cNvPr id="141" name="Google Shape;141;p20"/>
          <p:cNvSpPr txBox="1"/>
          <p:nvPr/>
        </p:nvSpPr>
        <p:spPr>
          <a:xfrm>
            <a:off x="8706000" y="0"/>
            <a:ext cx="4380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[4]</a:t>
            </a:r>
            <a:endParaRPr>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1"/>
          <p:cNvSpPr txBox="1"/>
          <p:nvPr/>
        </p:nvSpPr>
        <p:spPr>
          <a:xfrm>
            <a:off x="811363" y="4219200"/>
            <a:ext cx="7690500" cy="21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Roboto Condensed"/>
                <a:ea typeface="Roboto Condensed"/>
                <a:cs typeface="Roboto Condensed"/>
                <a:sym typeface="Roboto Condensed"/>
              </a:rPr>
              <a:t>This increase in traffic, also increases the number of jams and </a:t>
            </a:r>
            <a:r>
              <a:rPr b="1" lang="en" sz="1800">
                <a:latin typeface="Roboto Condensed"/>
                <a:ea typeface="Roboto Condensed"/>
                <a:cs typeface="Roboto Condensed"/>
                <a:sym typeface="Roboto Condensed"/>
              </a:rPr>
              <a:t>slows the pace of traffic</a:t>
            </a:r>
            <a:r>
              <a:rPr lang="en" sz="1800">
                <a:latin typeface="Roboto Condensed"/>
                <a:ea typeface="Roboto Condensed"/>
                <a:cs typeface="Roboto Condensed"/>
                <a:sym typeface="Roboto Condensed"/>
              </a:rPr>
              <a:t>, further contributing to pollution.</a:t>
            </a:r>
            <a:endParaRPr sz="1800">
              <a:latin typeface="Roboto Condensed"/>
              <a:ea typeface="Roboto Condensed"/>
              <a:cs typeface="Roboto Condensed"/>
              <a:sym typeface="Roboto Condensed"/>
            </a:endParaRPr>
          </a:p>
        </p:txBody>
      </p:sp>
      <p:pic>
        <p:nvPicPr>
          <p:cNvPr id="147" name="Google Shape;147;p21"/>
          <p:cNvPicPr preferRelativeResize="0"/>
          <p:nvPr/>
        </p:nvPicPr>
        <p:blipFill rotWithShape="1">
          <a:blip r:embed="rId3">
            <a:alphaModFix/>
          </a:blip>
          <a:srcRect b="0" l="0" r="0" t="32060"/>
          <a:stretch/>
        </p:blipFill>
        <p:spPr>
          <a:xfrm>
            <a:off x="-18750" y="0"/>
            <a:ext cx="9181501" cy="4155701"/>
          </a:xfrm>
          <a:prstGeom prst="rect">
            <a:avLst/>
          </a:prstGeom>
          <a:noFill/>
          <a:ln>
            <a:noFill/>
          </a:ln>
        </p:spPr>
      </p:pic>
      <p:sp>
        <p:nvSpPr>
          <p:cNvPr id="148" name="Google Shape;148;p21"/>
          <p:cNvSpPr txBox="1"/>
          <p:nvPr/>
        </p:nvSpPr>
        <p:spPr>
          <a:xfrm>
            <a:off x="8562350" y="225075"/>
            <a:ext cx="4092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nvSpPr>
        <p:spPr>
          <a:xfrm>
            <a:off x="8544650" y="177100"/>
            <a:ext cx="4446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[6]</a:t>
            </a:r>
            <a:endParaRPr>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