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67" r:id="rId2"/>
    <p:sldId id="257" r:id="rId3"/>
    <p:sldId id="300" r:id="rId4"/>
    <p:sldId id="301" r:id="rId5"/>
    <p:sldId id="282" r:id="rId6"/>
    <p:sldId id="262" r:id="rId7"/>
    <p:sldId id="261" r:id="rId8"/>
    <p:sldId id="263" r:id="rId9"/>
    <p:sldId id="285" r:id="rId10"/>
    <p:sldId id="293" r:id="rId11"/>
    <p:sldId id="295" r:id="rId12"/>
    <p:sldId id="303" r:id="rId13"/>
    <p:sldId id="294" r:id="rId14"/>
    <p:sldId id="298" r:id="rId15"/>
    <p:sldId id="299" r:id="rId16"/>
    <p:sldId id="264" r:id="rId17"/>
    <p:sldId id="287" r:id="rId18"/>
    <p:sldId id="302" r:id="rId19"/>
    <p:sldId id="297" r:id="rId20"/>
    <p:sldId id="296"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79" autoAdjust="0"/>
    <p:restoredTop sz="94660"/>
  </p:normalViewPr>
  <p:slideViewPr>
    <p:cSldViewPr>
      <p:cViewPr varScale="1">
        <p:scale>
          <a:sx n="109" d="100"/>
          <a:sy n="109" d="100"/>
        </p:scale>
        <p:origin x="-1528" y="-1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D9DA54-2519-CC4A-B7B5-880434AD3FEE}"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ACAEC898-201A-1B4F-AA3E-F8D6D563B16D}">
      <dgm:prSet phldrT="[Text]"/>
      <dgm:spPr/>
      <dgm:t>
        <a:bodyPr/>
        <a:lstStyle/>
        <a:p>
          <a:r>
            <a:rPr lang="en-US" dirty="0" smtClean="0"/>
            <a:t>1 </a:t>
          </a:r>
        </a:p>
        <a:p>
          <a:r>
            <a:rPr lang="en-US" dirty="0" smtClean="0"/>
            <a:t>Define Problem</a:t>
          </a:r>
          <a:endParaRPr lang="en-US" dirty="0"/>
        </a:p>
      </dgm:t>
    </dgm:pt>
    <dgm:pt modelId="{9843C7AF-CE5B-B441-A89E-C253BAACDE12}" type="parTrans" cxnId="{2BEFCA46-FEDB-4844-8844-4B9C3A6E1BED}">
      <dgm:prSet/>
      <dgm:spPr/>
      <dgm:t>
        <a:bodyPr/>
        <a:lstStyle/>
        <a:p>
          <a:endParaRPr lang="en-US"/>
        </a:p>
      </dgm:t>
    </dgm:pt>
    <dgm:pt modelId="{53C0E16C-BED4-724B-B5A5-27AC8F02CCC7}" type="sibTrans" cxnId="{2BEFCA46-FEDB-4844-8844-4B9C3A6E1BED}">
      <dgm:prSet/>
      <dgm:spPr/>
      <dgm:t>
        <a:bodyPr/>
        <a:lstStyle/>
        <a:p>
          <a:endParaRPr lang="en-US"/>
        </a:p>
      </dgm:t>
    </dgm:pt>
    <dgm:pt modelId="{95742609-85E7-F741-944F-B40C20069F14}">
      <dgm:prSet phldrT="[Text]"/>
      <dgm:spPr/>
      <dgm:t>
        <a:bodyPr/>
        <a:lstStyle/>
        <a:p>
          <a:r>
            <a:rPr lang="en-US" dirty="0" smtClean="0"/>
            <a:t>2 </a:t>
          </a:r>
        </a:p>
        <a:p>
          <a:r>
            <a:rPr lang="en-US" dirty="0" smtClean="0"/>
            <a:t>Research</a:t>
          </a:r>
          <a:endParaRPr lang="en-US" dirty="0"/>
        </a:p>
      </dgm:t>
    </dgm:pt>
    <dgm:pt modelId="{BA0835CB-6E01-E748-B202-34280A8DB101}" type="parTrans" cxnId="{3F38C533-C932-5C4F-AFCA-3F77E3A47E04}">
      <dgm:prSet/>
      <dgm:spPr/>
      <dgm:t>
        <a:bodyPr/>
        <a:lstStyle/>
        <a:p>
          <a:endParaRPr lang="en-US"/>
        </a:p>
      </dgm:t>
    </dgm:pt>
    <dgm:pt modelId="{19EBF7F3-1619-AE45-B0E0-B0F72937AF15}" type="sibTrans" cxnId="{3F38C533-C932-5C4F-AFCA-3F77E3A47E04}">
      <dgm:prSet/>
      <dgm:spPr/>
      <dgm:t>
        <a:bodyPr/>
        <a:lstStyle/>
        <a:p>
          <a:endParaRPr lang="en-US"/>
        </a:p>
      </dgm:t>
    </dgm:pt>
    <dgm:pt modelId="{91EFF35B-C2F7-D84F-A5E6-E8428CA25F68}">
      <dgm:prSet phldrT="[Text]"/>
      <dgm:spPr/>
      <dgm:t>
        <a:bodyPr/>
        <a:lstStyle/>
        <a:p>
          <a:r>
            <a:rPr lang="en-US" dirty="0" smtClean="0"/>
            <a:t>3  </a:t>
          </a:r>
        </a:p>
        <a:p>
          <a:r>
            <a:rPr lang="en-US" dirty="0" smtClean="0"/>
            <a:t>Create Solutions</a:t>
          </a:r>
          <a:endParaRPr lang="en-US" dirty="0"/>
        </a:p>
      </dgm:t>
    </dgm:pt>
    <dgm:pt modelId="{842EE431-E48C-A145-8686-86BB795AB7C6}" type="parTrans" cxnId="{12CD88C3-C5AC-AF46-8B15-0F686935F76B}">
      <dgm:prSet/>
      <dgm:spPr/>
      <dgm:t>
        <a:bodyPr/>
        <a:lstStyle/>
        <a:p>
          <a:endParaRPr lang="en-US"/>
        </a:p>
      </dgm:t>
    </dgm:pt>
    <dgm:pt modelId="{F3A67B79-B112-3145-BEAE-F2970F539E66}" type="sibTrans" cxnId="{12CD88C3-C5AC-AF46-8B15-0F686935F76B}">
      <dgm:prSet/>
      <dgm:spPr/>
      <dgm:t>
        <a:bodyPr/>
        <a:lstStyle/>
        <a:p>
          <a:endParaRPr lang="en-US"/>
        </a:p>
      </dgm:t>
    </dgm:pt>
    <dgm:pt modelId="{8B191192-B7BF-6E40-AD57-C3CB727DABA8}">
      <dgm:prSet phldrT="[Text]"/>
      <dgm:spPr/>
      <dgm:t>
        <a:bodyPr/>
        <a:lstStyle/>
        <a:p>
          <a:r>
            <a:rPr lang="en-US" dirty="0" smtClean="0"/>
            <a:t>4 </a:t>
          </a:r>
        </a:p>
        <a:p>
          <a:r>
            <a:rPr lang="en-US" dirty="0" smtClean="0"/>
            <a:t>Analyze &amp; Select</a:t>
          </a:r>
          <a:endParaRPr lang="en-US" dirty="0"/>
        </a:p>
      </dgm:t>
    </dgm:pt>
    <dgm:pt modelId="{92BB4F25-6FFE-9345-ACA2-47EB0F981DA0}" type="parTrans" cxnId="{A6054992-2B0A-B245-AAFD-DAF2AD31D105}">
      <dgm:prSet/>
      <dgm:spPr/>
      <dgm:t>
        <a:bodyPr/>
        <a:lstStyle/>
        <a:p>
          <a:endParaRPr lang="en-US"/>
        </a:p>
      </dgm:t>
    </dgm:pt>
    <dgm:pt modelId="{98ED5117-68A2-5A42-BAE7-17A86EC88831}" type="sibTrans" cxnId="{A6054992-2B0A-B245-AAFD-DAF2AD31D105}">
      <dgm:prSet/>
      <dgm:spPr/>
      <dgm:t>
        <a:bodyPr/>
        <a:lstStyle/>
        <a:p>
          <a:endParaRPr lang="en-US"/>
        </a:p>
      </dgm:t>
    </dgm:pt>
    <dgm:pt modelId="{2C937DB0-30DA-1540-8651-C4D076C23F0B}">
      <dgm:prSet phldrT="[Text]"/>
      <dgm:spPr/>
      <dgm:t>
        <a:bodyPr/>
        <a:lstStyle/>
        <a:p>
          <a:r>
            <a:rPr lang="en-US" dirty="0" smtClean="0"/>
            <a:t>5 </a:t>
          </a:r>
        </a:p>
        <a:p>
          <a:r>
            <a:rPr lang="en-US" dirty="0" smtClean="0"/>
            <a:t>Test</a:t>
          </a:r>
          <a:endParaRPr lang="en-US" dirty="0"/>
        </a:p>
      </dgm:t>
    </dgm:pt>
    <dgm:pt modelId="{613427F7-9F9E-8E48-BAC9-F8B82F4BBFED}" type="parTrans" cxnId="{8C9F1967-E13E-F14A-B395-D55C77F94C92}">
      <dgm:prSet/>
      <dgm:spPr/>
      <dgm:t>
        <a:bodyPr/>
        <a:lstStyle/>
        <a:p>
          <a:endParaRPr lang="en-US"/>
        </a:p>
      </dgm:t>
    </dgm:pt>
    <dgm:pt modelId="{2D05F102-99CF-F844-A98C-0DFD77F6F7F7}" type="sibTrans" cxnId="{8C9F1967-E13E-F14A-B395-D55C77F94C92}">
      <dgm:prSet/>
      <dgm:spPr/>
      <dgm:t>
        <a:bodyPr/>
        <a:lstStyle/>
        <a:p>
          <a:endParaRPr lang="en-US"/>
        </a:p>
      </dgm:t>
    </dgm:pt>
    <dgm:pt modelId="{D62A40CE-10B8-824C-B584-C7127D546B5B}" type="pres">
      <dgm:prSet presAssocID="{72D9DA54-2519-CC4A-B7B5-880434AD3FEE}" presName="Name0" presStyleCnt="0">
        <dgm:presLayoutVars>
          <dgm:dir/>
          <dgm:resizeHandles val="exact"/>
        </dgm:presLayoutVars>
      </dgm:prSet>
      <dgm:spPr/>
      <dgm:t>
        <a:bodyPr/>
        <a:lstStyle/>
        <a:p>
          <a:endParaRPr lang="en-US"/>
        </a:p>
      </dgm:t>
    </dgm:pt>
    <dgm:pt modelId="{CBE224B6-BD51-CE4A-8E3E-3D446D7E1316}" type="pres">
      <dgm:prSet presAssocID="{72D9DA54-2519-CC4A-B7B5-880434AD3FEE}" presName="cycle" presStyleCnt="0"/>
      <dgm:spPr/>
    </dgm:pt>
    <dgm:pt modelId="{70A96148-A8FD-724A-AF53-C9744C72B36D}" type="pres">
      <dgm:prSet presAssocID="{ACAEC898-201A-1B4F-AA3E-F8D6D563B16D}" presName="nodeFirstNode" presStyleLbl="node1" presStyleIdx="0" presStyleCnt="5">
        <dgm:presLayoutVars>
          <dgm:bulletEnabled val="1"/>
        </dgm:presLayoutVars>
      </dgm:prSet>
      <dgm:spPr/>
      <dgm:t>
        <a:bodyPr/>
        <a:lstStyle/>
        <a:p>
          <a:endParaRPr lang="en-US"/>
        </a:p>
      </dgm:t>
    </dgm:pt>
    <dgm:pt modelId="{80021658-D587-A647-AB64-C8A30FFB2DE8}" type="pres">
      <dgm:prSet presAssocID="{53C0E16C-BED4-724B-B5A5-27AC8F02CCC7}" presName="sibTransFirstNode" presStyleLbl="bgShp" presStyleIdx="0" presStyleCnt="1"/>
      <dgm:spPr/>
      <dgm:t>
        <a:bodyPr/>
        <a:lstStyle/>
        <a:p>
          <a:endParaRPr lang="en-US"/>
        </a:p>
      </dgm:t>
    </dgm:pt>
    <dgm:pt modelId="{94E3A003-CCA3-8E4F-BA3E-B80C3BFAE4F3}" type="pres">
      <dgm:prSet presAssocID="{95742609-85E7-F741-944F-B40C20069F14}" presName="nodeFollowingNodes" presStyleLbl="node1" presStyleIdx="1" presStyleCnt="5">
        <dgm:presLayoutVars>
          <dgm:bulletEnabled val="1"/>
        </dgm:presLayoutVars>
      </dgm:prSet>
      <dgm:spPr/>
      <dgm:t>
        <a:bodyPr/>
        <a:lstStyle/>
        <a:p>
          <a:endParaRPr lang="en-US"/>
        </a:p>
      </dgm:t>
    </dgm:pt>
    <dgm:pt modelId="{C681FDDF-4780-5248-990B-9D6CA3B56428}" type="pres">
      <dgm:prSet presAssocID="{91EFF35B-C2F7-D84F-A5E6-E8428CA25F68}" presName="nodeFollowingNodes" presStyleLbl="node1" presStyleIdx="2" presStyleCnt="5">
        <dgm:presLayoutVars>
          <dgm:bulletEnabled val="1"/>
        </dgm:presLayoutVars>
      </dgm:prSet>
      <dgm:spPr/>
      <dgm:t>
        <a:bodyPr/>
        <a:lstStyle/>
        <a:p>
          <a:endParaRPr lang="en-US"/>
        </a:p>
      </dgm:t>
    </dgm:pt>
    <dgm:pt modelId="{6A4A745F-377C-6642-934F-84871B13EFCE}" type="pres">
      <dgm:prSet presAssocID="{8B191192-B7BF-6E40-AD57-C3CB727DABA8}" presName="nodeFollowingNodes" presStyleLbl="node1" presStyleIdx="3" presStyleCnt="5">
        <dgm:presLayoutVars>
          <dgm:bulletEnabled val="1"/>
        </dgm:presLayoutVars>
      </dgm:prSet>
      <dgm:spPr/>
      <dgm:t>
        <a:bodyPr/>
        <a:lstStyle/>
        <a:p>
          <a:endParaRPr lang="en-US"/>
        </a:p>
      </dgm:t>
    </dgm:pt>
    <dgm:pt modelId="{0F2BE37D-DE17-764E-BAEE-42DC28A213F3}" type="pres">
      <dgm:prSet presAssocID="{2C937DB0-30DA-1540-8651-C4D076C23F0B}" presName="nodeFollowingNodes" presStyleLbl="node1" presStyleIdx="4" presStyleCnt="5">
        <dgm:presLayoutVars>
          <dgm:bulletEnabled val="1"/>
        </dgm:presLayoutVars>
      </dgm:prSet>
      <dgm:spPr/>
      <dgm:t>
        <a:bodyPr/>
        <a:lstStyle/>
        <a:p>
          <a:endParaRPr lang="en-US"/>
        </a:p>
      </dgm:t>
    </dgm:pt>
  </dgm:ptLst>
  <dgm:cxnLst>
    <dgm:cxn modelId="{1A97FCC8-07F7-3F47-876D-AE026592CE51}" type="presOf" srcId="{8B191192-B7BF-6E40-AD57-C3CB727DABA8}" destId="{6A4A745F-377C-6642-934F-84871B13EFCE}" srcOrd="0" destOrd="0" presId="urn:microsoft.com/office/officeart/2005/8/layout/cycle3"/>
    <dgm:cxn modelId="{C40A608B-48C7-C847-9938-8123E680288A}" type="presOf" srcId="{53C0E16C-BED4-724B-B5A5-27AC8F02CCC7}" destId="{80021658-D587-A647-AB64-C8A30FFB2DE8}" srcOrd="0" destOrd="0" presId="urn:microsoft.com/office/officeart/2005/8/layout/cycle3"/>
    <dgm:cxn modelId="{E9B35D61-AF6B-C143-B72A-A71D9DDE8D6D}" type="presOf" srcId="{91EFF35B-C2F7-D84F-A5E6-E8428CA25F68}" destId="{C681FDDF-4780-5248-990B-9D6CA3B56428}" srcOrd="0" destOrd="0" presId="urn:microsoft.com/office/officeart/2005/8/layout/cycle3"/>
    <dgm:cxn modelId="{AF35381C-31E5-2946-BF2B-B0643DE82360}" type="presOf" srcId="{2C937DB0-30DA-1540-8651-C4D076C23F0B}" destId="{0F2BE37D-DE17-764E-BAEE-42DC28A213F3}" srcOrd="0" destOrd="0" presId="urn:microsoft.com/office/officeart/2005/8/layout/cycle3"/>
    <dgm:cxn modelId="{2BEFCA46-FEDB-4844-8844-4B9C3A6E1BED}" srcId="{72D9DA54-2519-CC4A-B7B5-880434AD3FEE}" destId="{ACAEC898-201A-1B4F-AA3E-F8D6D563B16D}" srcOrd="0" destOrd="0" parTransId="{9843C7AF-CE5B-B441-A89E-C253BAACDE12}" sibTransId="{53C0E16C-BED4-724B-B5A5-27AC8F02CCC7}"/>
    <dgm:cxn modelId="{4E031C2D-5F93-374D-B243-F9FC67CECC51}" type="presOf" srcId="{72D9DA54-2519-CC4A-B7B5-880434AD3FEE}" destId="{D62A40CE-10B8-824C-B584-C7127D546B5B}" srcOrd="0" destOrd="0" presId="urn:microsoft.com/office/officeart/2005/8/layout/cycle3"/>
    <dgm:cxn modelId="{3F38C533-C932-5C4F-AFCA-3F77E3A47E04}" srcId="{72D9DA54-2519-CC4A-B7B5-880434AD3FEE}" destId="{95742609-85E7-F741-944F-B40C20069F14}" srcOrd="1" destOrd="0" parTransId="{BA0835CB-6E01-E748-B202-34280A8DB101}" sibTransId="{19EBF7F3-1619-AE45-B0E0-B0F72937AF15}"/>
    <dgm:cxn modelId="{A6054992-2B0A-B245-AAFD-DAF2AD31D105}" srcId="{72D9DA54-2519-CC4A-B7B5-880434AD3FEE}" destId="{8B191192-B7BF-6E40-AD57-C3CB727DABA8}" srcOrd="3" destOrd="0" parTransId="{92BB4F25-6FFE-9345-ACA2-47EB0F981DA0}" sibTransId="{98ED5117-68A2-5A42-BAE7-17A86EC88831}"/>
    <dgm:cxn modelId="{A15CFAA5-5E92-2345-A485-6F201A610E39}" type="presOf" srcId="{ACAEC898-201A-1B4F-AA3E-F8D6D563B16D}" destId="{70A96148-A8FD-724A-AF53-C9744C72B36D}" srcOrd="0" destOrd="0" presId="urn:microsoft.com/office/officeart/2005/8/layout/cycle3"/>
    <dgm:cxn modelId="{261D56E2-91A4-3244-99B1-1F58656D82C1}" type="presOf" srcId="{95742609-85E7-F741-944F-B40C20069F14}" destId="{94E3A003-CCA3-8E4F-BA3E-B80C3BFAE4F3}" srcOrd="0" destOrd="0" presId="urn:microsoft.com/office/officeart/2005/8/layout/cycle3"/>
    <dgm:cxn modelId="{12CD88C3-C5AC-AF46-8B15-0F686935F76B}" srcId="{72D9DA54-2519-CC4A-B7B5-880434AD3FEE}" destId="{91EFF35B-C2F7-D84F-A5E6-E8428CA25F68}" srcOrd="2" destOrd="0" parTransId="{842EE431-E48C-A145-8686-86BB795AB7C6}" sibTransId="{F3A67B79-B112-3145-BEAE-F2970F539E66}"/>
    <dgm:cxn modelId="{8C9F1967-E13E-F14A-B395-D55C77F94C92}" srcId="{72D9DA54-2519-CC4A-B7B5-880434AD3FEE}" destId="{2C937DB0-30DA-1540-8651-C4D076C23F0B}" srcOrd="4" destOrd="0" parTransId="{613427F7-9F9E-8E48-BAC9-F8B82F4BBFED}" sibTransId="{2D05F102-99CF-F844-A98C-0DFD77F6F7F7}"/>
    <dgm:cxn modelId="{458ED228-102A-894C-80F9-F8EA31D75502}" type="presParOf" srcId="{D62A40CE-10B8-824C-B584-C7127D546B5B}" destId="{CBE224B6-BD51-CE4A-8E3E-3D446D7E1316}" srcOrd="0" destOrd="0" presId="urn:microsoft.com/office/officeart/2005/8/layout/cycle3"/>
    <dgm:cxn modelId="{69798461-9DFC-254D-BEE5-78E7D4554CFF}" type="presParOf" srcId="{CBE224B6-BD51-CE4A-8E3E-3D446D7E1316}" destId="{70A96148-A8FD-724A-AF53-C9744C72B36D}" srcOrd="0" destOrd="0" presId="urn:microsoft.com/office/officeart/2005/8/layout/cycle3"/>
    <dgm:cxn modelId="{74DEF60F-0B77-8542-A2B7-3D7839B08343}" type="presParOf" srcId="{CBE224B6-BD51-CE4A-8E3E-3D446D7E1316}" destId="{80021658-D587-A647-AB64-C8A30FFB2DE8}" srcOrd="1" destOrd="0" presId="urn:microsoft.com/office/officeart/2005/8/layout/cycle3"/>
    <dgm:cxn modelId="{6C983C19-5043-EE4C-9E3D-BCB2866305BE}" type="presParOf" srcId="{CBE224B6-BD51-CE4A-8E3E-3D446D7E1316}" destId="{94E3A003-CCA3-8E4F-BA3E-B80C3BFAE4F3}" srcOrd="2" destOrd="0" presId="urn:microsoft.com/office/officeart/2005/8/layout/cycle3"/>
    <dgm:cxn modelId="{BEFA5AAE-A9C8-F14E-BCF7-C35F5BD6C79F}" type="presParOf" srcId="{CBE224B6-BD51-CE4A-8E3E-3D446D7E1316}" destId="{C681FDDF-4780-5248-990B-9D6CA3B56428}" srcOrd="3" destOrd="0" presId="urn:microsoft.com/office/officeart/2005/8/layout/cycle3"/>
    <dgm:cxn modelId="{27DF4281-A8DB-9F4C-ADE0-28885C27141D}" type="presParOf" srcId="{CBE224B6-BD51-CE4A-8E3E-3D446D7E1316}" destId="{6A4A745F-377C-6642-934F-84871B13EFCE}" srcOrd="4" destOrd="0" presId="urn:microsoft.com/office/officeart/2005/8/layout/cycle3"/>
    <dgm:cxn modelId="{EC0B9101-66AC-A34C-9FA9-A59729A73412}" type="presParOf" srcId="{CBE224B6-BD51-CE4A-8E3E-3D446D7E1316}" destId="{0F2BE37D-DE17-764E-BAEE-42DC28A213F3}"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021658-D587-A647-AB64-C8A30FFB2DE8}">
      <dsp:nvSpPr>
        <dsp:cNvPr id="0" name=""/>
        <dsp:cNvSpPr/>
      </dsp:nvSpPr>
      <dsp:spPr>
        <a:xfrm>
          <a:off x="558783" y="-10829"/>
          <a:ext cx="2540033" cy="2540033"/>
        </a:xfrm>
        <a:prstGeom prst="circularArrow">
          <a:avLst>
            <a:gd name="adj1" fmla="val 5544"/>
            <a:gd name="adj2" fmla="val 330680"/>
            <a:gd name="adj3" fmla="val 13930723"/>
            <a:gd name="adj4" fmla="val 17292458"/>
            <a:gd name="adj5" fmla="val 5757"/>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0A96148-A8FD-724A-AF53-C9744C72B36D}">
      <dsp:nvSpPr>
        <dsp:cNvPr id="0" name=""/>
        <dsp:cNvSpPr/>
      </dsp:nvSpPr>
      <dsp:spPr>
        <a:xfrm>
          <a:off x="1274266" y="1366"/>
          <a:ext cx="1109067" cy="55453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1 </a:t>
          </a:r>
        </a:p>
        <a:p>
          <a:pPr lvl="0" algn="ctr" defTabSz="488950">
            <a:lnSpc>
              <a:spcPct val="90000"/>
            </a:lnSpc>
            <a:spcBef>
              <a:spcPct val="0"/>
            </a:spcBef>
            <a:spcAft>
              <a:spcPct val="35000"/>
            </a:spcAft>
          </a:pPr>
          <a:r>
            <a:rPr lang="en-US" sz="1100" kern="1200" dirty="0" smtClean="0"/>
            <a:t>Define Problem</a:t>
          </a:r>
          <a:endParaRPr lang="en-US" sz="1100" kern="1200" dirty="0"/>
        </a:p>
      </dsp:txBody>
      <dsp:txXfrm>
        <a:off x="1301336" y="28436"/>
        <a:ext cx="1054927" cy="500393"/>
      </dsp:txXfrm>
    </dsp:sp>
    <dsp:sp modelId="{94E3A003-CCA3-8E4F-BA3E-B80C3BFAE4F3}">
      <dsp:nvSpPr>
        <dsp:cNvPr id="0" name=""/>
        <dsp:cNvSpPr/>
      </dsp:nvSpPr>
      <dsp:spPr>
        <a:xfrm>
          <a:off x="2304422" y="749818"/>
          <a:ext cx="1109067" cy="55453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2 </a:t>
          </a:r>
        </a:p>
        <a:p>
          <a:pPr lvl="0" algn="ctr" defTabSz="488950">
            <a:lnSpc>
              <a:spcPct val="90000"/>
            </a:lnSpc>
            <a:spcBef>
              <a:spcPct val="0"/>
            </a:spcBef>
            <a:spcAft>
              <a:spcPct val="35000"/>
            </a:spcAft>
          </a:pPr>
          <a:r>
            <a:rPr lang="en-US" sz="1100" kern="1200" dirty="0" smtClean="0"/>
            <a:t>Research</a:t>
          </a:r>
          <a:endParaRPr lang="en-US" sz="1100" kern="1200" dirty="0"/>
        </a:p>
      </dsp:txBody>
      <dsp:txXfrm>
        <a:off x="2331492" y="776888"/>
        <a:ext cx="1054927" cy="500393"/>
      </dsp:txXfrm>
    </dsp:sp>
    <dsp:sp modelId="{C681FDDF-4780-5248-990B-9D6CA3B56428}">
      <dsp:nvSpPr>
        <dsp:cNvPr id="0" name=""/>
        <dsp:cNvSpPr/>
      </dsp:nvSpPr>
      <dsp:spPr>
        <a:xfrm>
          <a:off x="1910937" y="1960839"/>
          <a:ext cx="1109067" cy="55453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3  </a:t>
          </a:r>
        </a:p>
        <a:p>
          <a:pPr lvl="0" algn="ctr" defTabSz="488950">
            <a:lnSpc>
              <a:spcPct val="90000"/>
            </a:lnSpc>
            <a:spcBef>
              <a:spcPct val="0"/>
            </a:spcBef>
            <a:spcAft>
              <a:spcPct val="35000"/>
            </a:spcAft>
          </a:pPr>
          <a:r>
            <a:rPr lang="en-US" sz="1100" kern="1200" dirty="0" smtClean="0"/>
            <a:t>Create Solutions</a:t>
          </a:r>
          <a:endParaRPr lang="en-US" sz="1100" kern="1200" dirty="0"/>
        </a:p>
      </dsp:txBody>
      <dsp:txXfrm>
        <a:off x="1938007" y="1987909"/>
        <a:ext cx="1054927" cy="500393"/>
      </dsp:txXfrm>
    </dsp:sp>
    <dsp:sp modelId="{6A4A745F-377C-6642-934F-84871B13EFCE}">
      <dsp:nvSpPr>
        <dsp:cNvPr id="0" name=""/>
        <dsp:cNvSpPr/>
      </dsp:nvSpPr>
      <dsp:spPr>
        <a:xfrm>
          <a:off x="637595" y="1960839"/>
          <a:ext cx="1109067" cy="55453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4 </a:t>
          </a:r>
        </a:p>
        <a:p>
          <a:pPr lvl="0" algn="ctr" defTabSz="488950">
            <a:lnSpc>
              <a:spcPct val="90000"/>
            </a:lnSpc>
            <a:spcBef>
              <a:spcPct val="0"/>
            </a:spcBef>
            <a:spcAft>
              <a:spcPct val="35000"/>
            </a:spcAft>
          </a:pPr>
          <a:r>
            <a:rPr lang="en-US" sz="1100" kern="1200" dirty="0" smtClean="0"/>
            <a:t>Analyze &amp; Select</a:t>
          </a:r>
          <a:endParaRPr lang="en-US" sz="1100" kern="1200" dirty="0"/>
        </a:p>
      </dsp:txBody>
      <dsp:txXfrm>
        <a:off x="664665" y="1987909"/>
        <a:ext cx="1054927" cy="500393"/>
      </dsp:txXfrm>
    </dsp:sp>
    <dsp:sp modelId="{0F2BE37D-DE17-764E-BAEE-42DC28A213F3}">
      <dsp:nvSpPr>
        <dsp:cNvPr id="0" name=""/>
        <dsp:cNvSpPr/>
      </dsp:nvSpPr>
      <dsp:spPr>
        <a:xfrm>
          <a:off x="244110" y="749818"/>
          <a:ext cx="1109067" cy="55453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5 </a:t>
          </a:r>
        </a:p>
        <a:p>
          <a:pPr lvl="0" algn="ctr" defTabSz="488950">
            <a:lnSpc>
              <a:spcPct val="90000"/>
            </a:lnSpc>
            <a:spcBef>
              <a:spcPct val="0"/>
            </a:spcBef>
            <a:spcAft>
              <a:spcPct val="35000"/>
            </a:spcAft>
          </a:pPr>
          <a:r>
            <a:rPr lang="en-US" sz="1100" kern="1200" dirty="0" smtClean="0"/>
            <a:t>Test</a:t>
          </a:r>
          <a:endParaRPr lang="en-US" sz="1100" kern="1200" dirty="0"/>
        </a:p>
      </dsp:txBody>
      <dsp:txXfrm>
        <a:off x="271180" y="776888"/>
        <a:ext cx="1054927" cy="500393"/>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743B4C-6C6C-480C-AE0C-FD9D94DA1533}" type="datetimeFigureOut">
              <a:rPr lang="en-US" smtClean="0"/>
              <a:pPr/>
              <a:t>9/23/24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43F131-F82D-4980-A993-218D296A267E}" type="slidenum">
              <a:rPr lang="en-US" smtClean="0"/>
              <a:pPr/>
              <a:t>‹#›</a:t>
            </a:fld>
            <a:endParaRPr lang="en-US"/>
          </a:p>
        </p:txBody>
      </p:sp>
    </p:spTree>
    <p:extLst>
      <p:ext uri="{BB962C8B-B14F-4D97-AF65-F5344CB8AC3E}">
        <p14:creationId xmlns:p14="http://schemas.microsoft.com/office/powerpoint/2010/main" val="454619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3F131-F82D-4980-A993-218D296A267E}" type="slidenum">
              <a:rPr lang="en-US" smtClean="0"/>
              <a:pPr/>
              <a:t>7</a:t>
            </a:fld>
            <a:endParaRPr lang="en-US"/>
          </a:p>
        </p:txBody>
      </p:sp>
    </p:spTree>
    <p:extLst>
      <p:ext uri="{BB962C8B-B14F-4D97-AF65-F5344CB8AC3E}">
        <p14:creationId xmlns:p14="http://schemas.microsoft.com/office/powerpoint/2010/main" val="3226384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43F131-F82D-4980-A993-218D296A267E}" type="slidenum">
              <a:rPr lang="en-US" smtClean="0"/>
              <a:pPr/>
              <a:t>14</a:t>
            </a:fld>
            <a:endParaRPr lang="en-US"/>
          </a:p>
        </p:txBody>
      </p:sp>
    </p:spTree>
    <p:extLst>
      <p:ext uri="{BB962C8B-B14F-4D97-AF65-F5344CB8AC3E}">
        <p14:creationId xmlns:p14="http://schemas.microsoft.com/office/powerpoint/2010/main" val="150603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119307-5A19-4B3A-A44B-8DABEA69F92C}" type="datetimeFigureOut">
              <a:rPr lang="en-US" smtClean="0"/>
              <a:pPr/>
              <a:t>9/23/24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AAB45-60AC-48CE-8F9E-28139772CED5}" type="slidenum">
              <a:rPr lang="en-US" smtClean="0"/>
              <a:pPr/>
              <a:t>‹#›</a:t>
            </a:fld>
            <a:endParaRPr lang="en-US"/>
          </a:p>
        </p:txBody>
      </p:sp>
    </p:spTree>
    <p:extLst>
      <p:ext uri="{BB962C8B-B14F-4D97-AF65-F5344CB8AC3E}">
        <p14:creationId xmlns:p14="http://schemas.microsoft.com/office/powerpoint/2010/main" val="490311452"/>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119307-5A19-4B3A-A44B-8DABEA69F92C}" type="datetimeFigureOut">
              <a:rPr lang="en-US" smtClean="0"/>
              <a:pPr/>
              <a:t>9/23/24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AAB45-60AC-48CE-8F9E-28139772CED5}" type="slidenum">
              <a:rPr lang="en-US" smtClean="0"/>
              <a:pPr/>
              <a:t>‹#›</a:t>
            </a:fld>
            <a:endParaRPr lang="en-US"/>
          </a:p>
        </p:txBody>
      </p:sp>
    </p:spTree>
    <p:extLst>
      <p:ext uri="{BB962C8B-B14F-4D97-AF65-F5344CB8AC3E}">
        <p14:creationId xmlns:p14="http://schemas.microsoft.com/office/powerpoint/2010/main" val="3137612767"/>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119307-5A19-4B3A-A44B-8DABEA69F92C}" type="datetimeFigureOut">
              <a:rPr lang="en-US" smtClean="0"/>
              <a:pPr/>
              <a:t>9/23/24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AAB45-60AC-48CE-8F9E-28139772CED5}" type="slidenum">
              <a:rPr lang="en-US" smtClean="0"/>
              <a:pPr/>
              <a:t>‹#›</a:t>
            </a:fld>
            <a:endParaRPr lang="en-US"/>
          </a:p>
        </p:txBody>
      </p:sp>
    </p:spTree>
    <p:extLst>
      <p:ext uri="{BB962C8B-B14F-4D97-AF65-F5344CB8AC3E}">
        <p14:creationId xmlns:p14="http://schemas.microsoft.com/office/powerpoint/2010/main" val="456282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119307-5A19-4B3A-A44B-8DABEA69F92C}" type="datetimeFigureOut">
              <a:rPr lang="en-US" smtClean="0"/>
              <a:pPr/>
              <a:t>9/23/24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AAB45-60AC-48CE-8F9E-28139772CED5}" type="slidenum">
              <a:rPr lang="en-US" smtClean="0"/>
              <a:pPr/>
              <a:t>‹#›</a:t>
            </a:fld>
            <a:endParaRPr lang="en-US"/>
          </a:p>
        </p:txBody>
      </p:sp>
      <p:pic>
        <p:nvPicPr>
          <p:cNvPr id="7" name="Picture 6"/>
          <p:cNvPicPr>
            <a:picLocks noChangeAspect="1" noChangeArrowheads="1"/>
          </p:cNvPicPr>
          <p:nvPr userDrawn="1"/>
        </p:nvPicPr>
        <p:blipFill>
          <a:blip r:embed="rId2" cstate="print"/>
          <a:srcRect/>
          <a:stretch>
            <a:fillRect/>
          </a:stretch>
        </p:blipFill>
        <p:spPr bwMode="auto">
          <a:xfrm>
            <a:off x="0" y="0"/>
            <a:ext cx="9143999" cy="862855"/>
          </a:xfrm>
          <a:prstGeom prst="rect">
            <a:avLst/>
          </a:prstGeom>
          <a:noFill/>
          <a:ln w="9525">
            <a:noFill/>
            <a:miter lim="800000"/>
            <a:headEnd/>
            <a:tailEnd/>
          </a:ln>
        </p:spPr>
      </p:pic>
    </p:spTree>
    <p:extLst>
      <p:ext uri="{BB962C8B-B14F-4D97-AF65-F5344CB8AC3E}">
        <p14:creationId xmlns:p14="http://schemas.microsoft.com/office/powerpoint/2010/main" val="2105526431"/>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119307-5A19-4B3A-A44B-8DABEA69F92C}" type="datetimeFigureOut">
              <a:rPr lang="en-US" smtClean="0"/>
              <a:pPr/>
              <a:t>9/23/24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AAB45-60AC-48CE-8F9E-28139772CED5}" type="slidenum">
              <a:rPr lang="en-US" smtClean="0"/>
              <a:pPr/>
              <a:t>‹#›</a:t>
            </a:fld>
            <a:endParaRPr lang="en-US"/>
          </a:p>
        </p:txBody>
      </p:sp>
    </p:spTree>
    <p:extLst>
      <p:ext uri="{BB962C8B-B14F-4D97-AF65-F5344CB8AC3E}">
        <p14:creationId xmlns:p14="http://schemas.microsoft.com/office/powerpoint/2010/main" val="2860045902"/>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119307-5A19-4B3A-A44B-8DABEA69F92C}" type="datetimeFigureOut">
              <a:rPr lang="en-US" smtClean="0"/>
              <a:pPr/>
              <a:t>9/23/24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CAAB45-60AC-48CE-8F9E-28139772CED5}" type="slidenum">
              <a:rPr lang="en-US" smtClean="0"/>
              <a:pPr/>
              <a:t>‹#›</a:t>
            </a:fld>
            <a:endParaRPr lang="en-US"/>
          </a:p>
        </p:txBody>
      </p:sp>
    </p:spTree>
    <p:extLst>
      <p:ext uri="{BB962C8B-B14F-4D97-AF65-F5344CB8AC3E}">
        <p14:creationId xmlns:p14="http://schemas.microsoft.com/office/powerpoint/2010/main" val="2545149673"/>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119307-5A19-4B3A-A44B-8DABEA69F92C}" type="datetimeFigureOut">
              <a:rPr lang="en-US" smtClean="0"/>
              <a:pPr/>
              <a:t>9/23/24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CAAB45-60AC-48CE-8F9E-28139772CED5}" type="slidenum">
              <a:rPr lang="en-US" smtClean="0"/>
              <a:pPr/>
              <a:t>‹#›</a:t>
            </a:fld>
            <a:endParaRPr lang="en-US"/>
          </a:p>
        </p:txBody>
      </p:sp>
    </p:spTree>
    <p:extLst>
      <p:ext uri="{BB962C8B-B14F-4D97-AF65-F5344CB8AC3E}">
        <p14:creationId xmlns:p14="http://schemas.microsoft.com/office/powerpoint/2010/main" val="3863223210"/>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119307-5A19-4B3A-A44B-8DABEA69F92C}" type="datetimeFigureOut">
              <a:rPr lang="en-US" smtClean="0"/>
              <a:pPr/>
              <a:t>9/23/24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CAAB45-60AC-48CE-8F9E-28139772CED5}" type="slidenum">
              <a:rPr lang="en-US" smtClean="0"/>
              <a:pPr/>
              <a:t>‹#›</a:t>
            </a:fld>
            <a:endParaRPr lang="en-US"/>
          </a:p>
        </p:txBody>
      </p:sp>
    </p:spTree>
    <p:extLst>
      <p:ext uri="{BB962C8B-B14F-4D97-AF65-F5344CB8AC3E}">
        <p14:creationId xmlns:p14="http://schemas.microsoft.com/office/powerpoint/2010/main" val="2081813996"/>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119307-5A19-4B3A-A44B-8DABEA69F92C}" type="datetimeFigureOut">
              <a:rPr lang="en-US" smtClean="0"/>
              <a:pPr/>
              <a:t>9/23/24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CAAB45-60AC-48CE-8F9E-28139772CED5}" type="slidenum">
              <a:rPr lang="en-US" smtClean="0"/>
              <a:pPr/>
              <a:t>‹#›</a:t>
            </a:fld>
            <a:endParaRPr lang="en-US"/>
          </a:p>
        </p:txBody>
      </p:sp>
    </p:spTree>
    <p:extLst>
      <p:ext uri="{BB962C8B-B14F-4D97-AF65-F5344CB8AC3E}">
        <p14:creationId xmlns:p14="http://schemas.microsoft.com/office/powerpoint/2010/main" val="4068076487"/>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119307-5A19-4B3A-A44B-8DABEA69F92C}" type="datetimeFigureOut">
              <a:rPr lang="en-US" smtClean="0"/>
              <a:pPr/>
              <a:t>9/23/24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CAAB45-60AC-48CE-8F9E-28139772CED5}" type="slidenum">
              <a:rPr lang="en-US" smtClean="0"/>
              <a:pPr/>
              <a:t>‹#›</a:t>
            </a:fld>
            <a:endParaRPr lang="en-US"/>
          </a:p>
        </p:txBody>
      </p:sp>
    </p:spTree>
    <p:extLst>
      <p:ext uri="{BB962C8B-B14F-4D97-AF65-F5344CB8AC3E}">
        <p14:creationId xmlns:p14="http://schemas.microsoft.com/office/powerpoint/2010/main" val="174935411"/>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119307-5A19-4B3A-A44B-8DABEA69F92C}" type="datetimeFigureOut">
              <a:rPr lang="en-US" smtClean="0"/>
              <a:pPr/>
              <a:t>9/23/24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CAAB45-60AC-48CE-8F9E-28139772CED5}" type="slidenum">
              <a:rPr lang="en-US" smtClean="0"/>
              <a:pPr/>
              <a:t>‹#›</a:t>
            </a:fld>
            <a:endParaRPr lang="en-US"/>
          </a:p>
        </p:txBody>
      </p:sp>
    </p:spTree>
    <p:extLst>
      <p:ext uri="{BB962C8B-B14F-4D97-AF65-F5344CB8AC3E}">
        <p14:creationId xmlns:p14="http://schemas.microsoft.com/office/powerpoint/2010/main" val="414495016"/>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119307-5A19-4B3A-A44B-8DABEA69F92C}" type="datetimeFigureOut">
              <a:rPr lang="en-US" smtClean="0"/>
              <a:pPr/>
              <a:t>9/23/24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CAAB45-60AC-48CE-8F9E-28139772CED5}" type="slidenum">
              <a:rPr lang="en-US" smtClean="0"/>
              <a:pPr/>
              <a:t>‹#›</a:t>
            </a:fld>
            <a:endParaRPr lang="en-US"/>
          </a:p>
        </p:txBody>
      </p:sp>
      <p:pic>
        <p:nvPicPr>
          <p:cNvPr id="7" name="Picture 6"/>
          <p:cNvPicPr>
            <a:picLocks noChangeAspect="1" noChangeArrowheads="1"/>
          </p:cNvPicPr>
          <p:nvPr userDrawn="1"/>
        </p:nvPicPr>
        <p:blipFill>
          <a:blip r:embed="rId13" cstate="print"/>
          <a:srcRect/>
          <a:stretch>
            <a:fillRect/>
          </a:stretch>
        </p:blipFill>
        <p:spPr bwMode="auto">
          <a:xfrm>
            <a:off x="0" y="0"/>
            <a:ext cx="9143999" cy="862855"/>
          </a:xfrm>
          <a:prstGeom prst="rect">
            <a:avLst/>
          </a:prstGeom>
          <a:noFill/>
          <a:ln w="9525">
            <a:noFill/>
            <a:miter lim="800000"/>
            <a:headEnd/>
            <a:tailEnd/>
          </a:ln>
        </p:spPr>
      </p:pic>
    </p:spTree>
    <p:extLst>
      <p:ext uri="{BB962C8B-B14F-4D97-AF65-F5344CB8AC3E}">
        <p14:creationId xmlns:p14="http://schemas.microsoft.com/office/powerpoint/2010/main" val="2455711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jpeg"/><Relationship Id="rId7" Type="http://schemas.openxmlformats.org/officeDocument/2006/relationships/image" Target="../media/image24.jpg"/><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 Id="rId3"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5" Type="http://schemas.openxmlformats.org/officeDocument/2006/relationships/hyperlink" Target="http://www.amazon.com/gp/product/images/B004UMT99M/ref=dp_image_0?ie=UTF8&amp;n=2972638011&amp;s=lawn-garden" TargetMode="External"/><Relationship Id="rId6" Type="http://schemas.openxmlformats.org/officeDocument/2006/relationships/image" Target="../media/image32.jpeg"/><Relationship Id="rId7"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realworlddesignchallenge.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alph\Desktop\Desk FY12 RWDC\RWDC Graphics\RWDC Projection Graphic\Projection Low Res\RWDC Light Pollution Projection Low Res .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28600"/>
            <a:ext cx="10058400" cy="7315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14400" y="3886200"/>
            <a:ext cx="7924800" cy="461665"/>
          </a:xfrm>
          <a:prstGeom prst="rect">
            <a:avLst/>
          </a:prstGeom>
          <a:noFill/>
        </p:spPr>
        <p:txBody>
          <a:bodyPr wrap="square" rtlCol="0">
            <a:spAutoFit/>
          </a:bodyPr>
          <a:lstStyle/>
          <a:p>
            <a:r>
              <a:rPr lang="en-US" sz="2400" b="1" dirty="0" smtClean="0">
                <a:solidFill>
                  <a:schemeClr val="bg1"/>
                </a:solidFill>
              </a:rPr>
              <a:t>Dr</a:t>
            </a:r>
            <a:r>
              <a:rPr lang="en-US" sz="2400" b="1" dirty="0">
                <a:solidFill>
                  <a:schemeClr val="bg1"/>
                </a:solidFill>
              </a:rPr>
              <a:t>. Ralph K. Coppola, </a:t>
            </a:r>
            <a:r>
              <a:rPr lang="en-US" sz="2400" b="1" dirty="0" smtClean="0">
                <a:solidFill>
                  <a:schemeClr val="bg1"/>
                </a:solidFill>
              </a:rPr>
              <a:t>Founder &amp; Executive Director</a:t>
            </a:r>
          </a:p>
        </p:txBody>
      </p:sp>
      <p:sp>
        <p:nvSpPr>
          <p:cNvPr id="3" name="TextBox 2"/>
          <p:cNvSpPr txBox="1"/>
          <p:nvPr/>
        </p:nvSpPr>
        <p:spPr>
          <a:xfrm>
            <a:off x="2286000" y="2133600"/>
            <a:ext cx="5943600" cy="707886"/>
          </a:xfrm>
          <a:prstGeom prst="rect">
            <a:avLst/>
          </a:prstGeom>
          <a:noFill/>
        </p:spPr>
        <p:txBody>
          <a:bodyPr wrap="square" rtlCol="0">
            <a:spAutoFit/>
          </a:bodyPr>
          <a:lstStyle/>
          <a:p>
            <a:r>
              <a:rPr lang="en-US" sz="4000" b="1" dirty="0" smtClean="0">
                <a:solidFill>
                  <a:schemeClr val="tx2">
                    <a:lumMod val="60000"/>
                    <a:lumOff val="40000"/>
                  </a:schemeClr>
                </a:solidFill>
              </a:rPr>
              <a:t>The Innovation Engine</a:t>
            </a:r>
            <a:endParaRPr lang="en-US" sz="4000" b="1" dirty="0">
              <a:solidFill>
                <a:schemeClr val="tx2">
                  <a:lumMod val="60000"/>
                  <a:lumOff val="40000"/>
                </a:schemeClr>
              </a:solidFill>
            </a:endParaRPr>
          </a:p>
        </p:txBody>
      </p:sp>
      <p:sp>
        <p:nvSpPr>
          <p:cNvPr id="4" name="TextBox 3"/>
          <p:cNvSpPr txBox="1"/>
          <p:nvPr/>
        </p:nvSpPr>
        <p:spPr>
          <a:xfrm>
            <a:off x="1524000" y="3048000"/>
            <a:ext cx="6172200" cy="523220"/>
          </a:xfrm>
          <a:prstGeom prst="rect">
            <a:avLst/>
          </a:prstGeom>
          <a:noFill/>
        </p:spPr>
        <p:txBody>
          <a:bodyPr wrap="square" rtlCol="0">
            <a:spAutoFit/>
          </a:bodyPr>
          <a:lstStyle/>
          <a:p>
            <a:pPr algn="ctr"/>
            <a:r>
              <a:rPr lang="en-US" sz="2800" b="1" dirty="0" smtClean="0">
                <a:solidFill>
                  <a:schemeClr val="bg1"/>
                </a:solidFill>
              </a:rPr>
              <a:t>Overview</a:t>
            </a:r>
            <a:endParaRPr lang="en-US" sz="2800" dirty="0">
              <a:solidFill>
                <a:schemeClr val="bg1"/>
              </a:solidFill>
            </a:endParaRPr>
          </a:p>
        </p:txBody>
      </p:sp>
      <p:sp>
        <p:nvSpPr>
          <p:cNvPr id="5" name="TextBox 4"/>
          <p:cNvSpPr txBox="1"/>
          <p:nvPr/>
        </p:nvSpPr>
        <p:spPr>
          <a:xfrm>
            <a:off x="-4396154" y="5060462"/>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78486114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143001"/>
            <a:ext cx="8839200" cy="6124755"/>
          </a:xfrm>
          <a:prstGeom prst="rect">
            <a:avLst/>
          </a:prstGeom>
        </p:spPr>
        <p:txBody>
          <a:bodyPr wrap="square">
            <a:spAutoFit/>
          </a:bodyPr>
          <a:lstStyle/>
          <a:p>
            <a:pPr algn="ctr"/>
            <a:r>
              <a:rPr lang="en-US" sz="2400" b="1" dirty="0"/>
              <a:t>Overview Engineering Design Process</a:t>
            </a:r>
          </a:p>
          <a:p>
            <a:pPr algn="ctr"/>
            <a:endParaRPr lang="en-US" b="1" dirty="0"/>
          </a:p>
          <a:p>
            <a:pPr algn="ctr"/>
            <a:r>
              <a:rPr lang="en-US" sz="2000" b="1" dirty="0"/>
              <a:t>Engineering Design Process</a:t>
            </a:r>
          </a:p>
          <a:p>
            <a:pPr algn="ctr"/>
            <a:endParaRPr lang="en-US" sz="2400" b="1" dirty="0"/>
          </a:p>
          <a:p>
            <a:r>
              <a:rPr lang="en-US" dirty="0"/>
              <a:t> </a:t>
            </a:r>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r>
              <a:rPr lang="en-US" dirty="0"/>
              <a:t>The </a:t>
            </a:r>
            <a:r>
              <a:rPr lang="en-US" i="1" dirty="0"/>
              <a:t>Engineering Design Process </a:t>
            </a:r>
            <a:r>
              <a:rPr lang="en-US" dirty="0"/>
              <a:t>is used during each </a:t>
            </a:r>
            <a:r>
              <a:rPr lang="en-US" i="1" dirty="0"/>
              <a:t>Design Phase</a:t>
            </a:r>
            <a:r>
              <a:rPr lang="en-US" dirty="0"/>
              <a:t>.</a:t>
            </a:r>
            <a:endParaRPr lang="en-US" b="1" dirty="0"/>
          </a:p>
          <a:p>
            <a:endParaRPr lang="en-US" sz="1600" b="1" dirty="0"/>
          </a:p>
          <a:p>
            <a:r>
              <a:rPr lang="en-US" sz="2000" b="1" dirty="0"/>
              <a:t>Design Phases</a:t>
            </a:r>
          </a:p>
          <a:p>
            <a:pPr marL="342900" indent="-342900">
              <a:buAutoNum type="arabicPeriod"/>
            </a:pPr>
            <a:r>
              <a:rPr lang="en-US" b="1" dirty="0"/>
              <a:t>Conceptual Design </a:t>
            </a:r>
            <a:r>
              <a:rPr lang="en-US" dirty="0"/>
              <a:t>(Many designs at least eight per team member)</a:t>
            </a:r>
          </a:p>
          <a:p>
            <a:pPr marL="342900" indent="-342900">
              <a:buAutoNum type="arabicPeriod"/>
            </a:pPr>
            <a:r>
              <a:rPr lang="en-US" b="1" dirty="0"/>
              <a:t>Preliminary Design </a:t>
            </a:r>
            <a:r>
              <a:rPr lang="en-US" dirty="0"/>
              <a:t>(Narrow down to three designs per team)</a:t>
            </a:r>
          </a:p>
          <a:p>
            <a:pPr marL="342900" indent="-342900">
              <a:buAutoNum type="arabicPeriod" startAt="3"/>
            </a:pPr>
            <a:r>
              <a:rPr lang="en-US" b="1" dirty="0"/>
              <a:t>Detailed Design </a:t>
            </a:r>
            <a:r>
              <a:rPr lang="en-US" dirty="0"/>
              <a:t>(One design per team)</a:t>
            </a:r>
          </a:p>
          <a:p>
            <a:endParaRPr lang="en-US" dirty="0"/>
          </a:p>
          <a:p>
            <a:endParaRPr lang="en-US" dirty="0"/>
          </a:p>
        </p:txBody>
      </p:sp>
      <p:graphicFrame>
        <p:nvGraphicFramePr>
          <p:cNvPr id="3" name="Diagram 2"/>
          <p:cNvGraphicFramePr/>
          <p:nvPr>
            <p:extLst>
              <p:ext uri="{D42A27DB-BD31-4B8C-83A1-F6EECF244321}">
                <p14:modId xmlns:p14="http://schemas.microsoft.com/office/powerpoint/2010/main" val="160837858"/>
              </p:ext>
            </p:extLst>
          </p:nvPr>
        </p:nvGraphicFramePr>
        <p:xfrm>
          <a:off x="2819400" y="2286000"/>
          <a:ext cx="3657600" cy="25167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434818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990600"/>
            <a:ext cx="8534400" cy="4893648"/>
          </a:xfrm>
          <a:prstGeom prst="rect">
            <a:avLst/>
          </a:prstGeom>
          <a:noFill/>
        </p:spPr>
        <p:txBody>
          <a:bodyPr wrap="square" rtlCol="0">
            <a:spAutoFit/>
          </a:bodyPr>
          <a:lstStyle/>
          <a:p>
            <a:pPr algn="ctr"/>
            <a:r>
              <a:rPr lang="en-US" sz="2400" b="1" dirty="0" smtClean="0"/>
              <a:t>Teams Develop A Business Plan</a:t>
            </a:r>
          </a:p>
          <a:p>
            <a:endParaRPr lang="en-US" dirty="0" smtClean="0"/>
          </a:p>
          <a:p>
            <a:r>
              <a:rPr lang="en-US" dirty="0" smtClean="0"/>
              <a:t>The RWDC Blue Ribbon Judges, from industry, suggested that teams add a business plan to the Challenge to make it “more real world”. All engineers need to learn to make a case for their product to customers. </a:t>
            </a:r>
          </a:p>
          <a:p>
            <a:endParaRPr lang="en-US" dirty="0" smtClean="0"/>
          </a:p>
          <a:p>
            <a:r>
              <a:rPr lang="en-US" dirty="0" smtClean="0"/>
              <a:t>Teams:</a:t>
            </a:r>
          </a:p>
          <a:p>
            <a:endParaRPr lang="en-US" dirty="0"/>
          </a:p>
          <a:p>
            <a:pPr marL="285750" indent="-285750">
              <a:buFont typeface="Arial"/>
              <a:buChar char="•"/>
            </a:pPr>
            <a:r>
              <a:rPr lang="en-US" dirty="0" smtClean="0"/>
              <a:t>Maximize Profitability by taking into account costs and revenue.</a:t>
            </a:r>
          </a:p>
          <a:p>
            <a:endParaRPr lang="en-US" dirty="0"/>
          </a:p>
          <a:p>
            <a:pPr marL="285750" indent="-285750">
              <a:buFont typeface="Arial"/>
              <a:buChar char="•"/>
            </a:pPr>
            <a:r>
              <a:rPr lang="en-US" dirty="0" smtClean="0"/>
              <a:t>Amortize costs, spreading fixed costs over missions flown.</a:t>
            </a:r>
          </a:p>
          <a:p>
            <a:endParaRPr lang="en-US" dirty="0" smtClean="0"/>
          </a:p>
          <a:p>
            <a:pPr marL="285750" indent="-285750">
              <a:buFont typeface="Arial"/>
              <a:buChar char="•"/>
            </a:pPr>
            <a:r>
              <a:rPr lang="en-US" dirty="0" smtClean="0"/>
              <a:t>Account for variable costs involved with performing a mission.</a:t>
            </a:r>
          </a:p>
          <a:p>
            <a:endParaRPr lang="en-US" dirty="0"/>
          </a:p>
          <a:p>
            <a:pPr marL="285750" indent="-285750">
              <a:buFont typeface="Arial"/>
              <a:buChar char="•"/>
            </a:pPr>
            <a:r>
              <a:rPr lang="en-US" dirty="0" smtClean="0"/>
              <a:t>Develop a communications plan to communicate the importance of the mission to policymakers and the public.</a:t>
            </a:r>
            <a:endParaRPr lang="en-US" dirty="0"/>
          </a:p>
          <a:p>
            <a:endParaRPr lang="en-US" dirty="0"/>
          </a:p>
        </p:txBody>
      </p:sp>
    </p:spTree>
    <p:extLst>
      <p:ext uri="{BB962C8B-B14F-4D97-AF65-F5344CB8AC3E}">
        <p14:creationId xmlns:p14="http://schemas.microsoft.com/office/powerpoint/2010/main" val="253195029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1447800"/>
            <a:ext cx="5105400" cy="461665"/>
          </a:xfrm>
          <a:prstGeom prst="rect">
            <a:avLst/>
          </a:prstGeom>
          <a:noFill/>
        </p:spPr>
        <p:txBody>
          <a:bodyPr wrap="square" rtlCol="0">
            <a:spAutoFit/>
          </a:bodyPr>
          <a:lstStyle/>
          <a:p>
            <a:r>
              <a:rPr lang="en-US" sz="2400" b="1" dirty="0" smtClean="0"/>
              <a:t>Teams Develop a Public Affairs Plan</a:t>
            </a:r>
            <a:endParaRPr lang="en-US" sz="2400" b="1" dirty="0"/>
          </a:p>
        </p:txBody>
      </p:sp>
      <p:sp>
        <p:nvSpPr>
          <p:cNvPr id="3" name="TextBox 2"/>
          <p:cNvSpPr txBox="1"/>
          <p:nvPr/>
        </p:nvSpPr>
        <p:spPr>
          <a:xfrm>
            <a:off x="1219200" y="2286000"/>
            <a:ext cx="7086600" cy="1200329"/>
          </a:xfrm>
          <a:prstGeom prst="rect">
            <a:avLst/>
          </a:prstGeom>
          <a:noFill/>
        </p:spPr>
        <p:txBody>
          <a:bodyPr wrap="square" rtlCol="0">
            <a:spAutoFit/>
          </a:bodyPr>
          <a:lstStyle/>
          <a:p>
            <a:r>
              <a:rPr lang="en-US" dirty="0" smtClean="0"/>
              <a:t>NASA  </a:t>
            </a:r>
            <a:r>
              <a:rPr lang="en-US" dirty="0"/>
              <a:t>suggested that teams add a </a:t>
            </a:r>
            <a:r>
              <a:rPr lang="en-US" dirty="0" smtClean="0"/>
              <a:t>Public Affairs Plan the </a:t>
            </a:r>
            <a:r>
              <a:rPr lang="en-US" dirty="0"/>
              <a:t>Challenge to make it “more real world”. All engineers need to learn to make a case for their product </a:t>
            </a:r>
            <a:r>
              <a:rPr lang="en-US" dirty="0" smtClean="0"/>
              <a:t>to non-technical policy makers and the public. </a:t>
            </a:r>
            <a:endParaRPr lang="en-US" dirty="0"/>
          </a:p>
          <a:p>
            <a:endParaRPr lang="en-US" dirty="0"/>
          </a:p>
        </p:txBody>
      </p:sp>
    </p:spTree>
    <p:extLst>
      <p:ext uri="{BB962C8B-B14F-4D97-AF65-F5344CB8AC3E}">
        <p14:creationId xmlns:p14="http://schemas.microsoft.com/office/powerpoint/2010/main" val="1038642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914400"/>
            <a:ext cx="8077200" cy="461665"/>
          </a:xfrm>
          <a:prstGeom prst="rect">
            <a:avLst/>
          </a:prstGeom>
          <a:noFill/>
        </p:spPr>
        <p:txBody>
          <a:bodyPr wrap="square" rtlCol="0">
            <a:spAutoFit/>
          </a:bodyPr>
          <a:lstStyle/>
          <a:p>
            <a:r>
              <a:rPr lang="en-US" sz="2400" b="1" dirty="0" smtClean="0"/>
              <a:t>First RWDC International Workshop Shanghai China 2015</a:t>
            </a:r>
            <a:endParaRPr lang="en-US" sz="2400" b="1" dirty="0"/>
          </a:p>
        </p:txBody>
      </p:sp>
      <p:pic>
        <p:nvPicPr>
          <p:cNvPr id="3" name="Picture 2" descr="IMG_146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1600200"/>
            <a:ext cx="3733800" cy="2800350"/>
          </a:xfrm>
          <a:prstGeom prst="rect">
            <a:avLst/>
          </a:prstGeom>
        </p:spPr>
      </p:pic>
      <p:pic>
        <p:nvPicPr>
          <p:cNvPr id="4" name="Picture 3" descr="P103091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600200"/>
            <a:ext cx="2844800" cy="2133600"/>
          </a:xfrm>
          <a:prstGeom prst="rect">
            <a:avLst/>
          </a:prstGeom>
        </p:spPr>
      </p:pic>
      <p:pic>
        <p:nvPicPr>
          <p:cNvPr id="5" name="Picture 4" descr="IMG_099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4343400"/>
            <a:ext cx="2971800" cy="2228850"/>
          </a:xfrm>
          <a:prstGeom prst="rect">
            <a:avLst/>
          </a:prstGeom>
        </p:spPr>
      </p:pic>
      <p:pic>
        <p:nvPicPr>
          <p:cNvPr id="6" name="Picture 5" descr="P1030870.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3600" y="4495800"/>
            <a:ext cx="2946400" cy="2209800"/>
          </a:xfrm>
          <a:prstGeom prst="rect">
            <a:avLst/>
          </a:prstGeom>
        </p:spPr>
      </p:pic>
      <p:pic>
        <p:nvPicPr>
          <p:cNvPr id="7" name="Picture 6" descr="P1030936.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4200" y="4495800"/>
            <a:ext cx="2743200" cy="2057400"/>
          </a:xfrm>
          <a:prstGeom prst="rect">
            <a:avLst/>
          </a:prstGeom>
        </p:spPr>
      </p:pic>
      <p:pic>
        <p:nvPicPr>
          <p:cNvPr id="8" name="Picture 7" descr="Honeywell IMG_1484.jpg Copy"/>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6600" y="1524000"/>
            <a:ext cx="1676400" cy="2472202"/>
          </a:xfrm>
          <a:prstGeom prst="rect">
            <a:avLst/>
          </a:prstGeom>
        </p:spPr>
      </p:pic>
      <p:sp>
        <p:nvSpPr>
          <p:cNvPr id="9" name="TextBox 8"/>
          <p:cNvSpPr txBox="1"/>
          <p:nvPr/>
        </p:nvSpPr>
        <p:spPr>
          <a:xfrm>
            <a:off x="6934200" y="4038600"/>
            <a:ext cx="1905000" cy="415498"/>
          </a:xfrm>
          <a:prstGeom prst="rect">
            <a:avLst/>
          </a:prstGeom>
          <a:noFill/>
        </p:spPr>
        <p:txBody>
          <a:bodyPr wrap="square" rtlCol="0">
            <a:spAutoFit/>
          </a:bodyPr>
          <a:lstStyle/>
          <a:p>
            <a:r>
              <a:rPr lang="en-US" sz="1050" b="1" dirty="0" smtClean="0"/>
              <a:t>Dr. Jun </a:t>
            </a:r>
            <a:r>
              <a:rPr lang="en-US" sz="1050" b="1" dirty="0" err="1" smtClean="0"/>
              <a:t>Xu</a:t>
            </a:r>
            <a:r>
              <a:rPr lang="en-US" sz="1050" b="1" dirty="0" smtClean="0"/>
              <a:t>, Leader Engineering &amp; Technology Honeywell</a:t>
            </a:r>
            <a:endParaRPr lang="en-US" sz="1050" b="1" dirty="0"/>
          </a:p>
        </p:txBody>
      </p:sp>
      <p:sp>
        <p:nvSpPr>
          <p:cNvPr id="10" name="TextBox 9"/>
          <p:cNvSpPr txBox="1"/>
          <p:nvPr/>
        </p:nvSpPr>
        <p:spPr>
          <a:xfrm>
            <a:off x="152400" y="3810000"/>
            <a:ext cx="2819400" cy="253916"/>
          </a:xfrm>
          <a:prstGeom prst="rect">
            <a:avLst/>
          </a:prstGeom>
          <a:noFill/>
        </p:spPr>
        <p:txBody>
          <a:bodyPr wrap="square" rtlCol="0">
            <a:spAutoFit/>
          </a:bodyPr>
          <a:lstStyle/>
          <a:p>
            <a:r>
              <a:rPr lang="en-US" sz="1050" b="1" dirty="0" smtClean="0"/>
              <a:t>Shanghai JainPing High School</a:t>
            </a:r>
            <a:endParaRPr lang="en-US" sz="1050" b="1" dirty="0"/>
          </a:p>
        </p:txBody>
      </p:sp>
    </p:spTree>
    <p:extLst>
      <p:ext uri="{BB962C8B-B14F-4D97-AF65-F5344CB8AC3E}">
        <p14:creationId xmlns:p14="http://schemas.microsoft.com/office/powerpoint/2010/main" val="46628636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am Zero China National Champion 2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990600"/>
            <a:ext cx="5888736" cy="4683836"/>
          </a:xfrm>
          <a:prstGeom prst="rect">
            <a:avLst/>
          </a:prstGeom>
        </p:spPr>
      </p:pic>
      <p:sp>
        <p:nvSpPr>
          <p:cNvPr id="3" name="TextBox 2"/>
          <p:cNvSpPr txBox="1"/>
          <p:nvPr/>
        </p:nvSpPr>
        <p:spPr>
          <a:xfrm>
            <a:off x="1295400" y="5791200"/>
            <a:ext cx="6553200" cy="646331"/>
          </a:xfrm>
          <a:prstGeom prst="rect">
            <a:avLst/>
          </a:prstGeom>
          <a:noFill/>
        </p:spPr>
        <p:txBody>
          <a:bodyPr wrap="square" rtlCol="0">
            <a:spAutoFit/>
          </a:bodyPr>
          <a:lstStyle/>
          <a:p>
            <a:pPr algn="ctr"/>
            <a:r>
              <a:rPr lang="en-US" dirty="0" smtClean="0"/>
              <a:t>Team Zero, 2016 Top Chinese National Team</a:t>
            </a:r>
          </a:p>
          <a:p>
            <a:pPr algn="ctr"/>
            <a:r>
              <a:rPr lang="en-US" dirty="0" smtClean="0"/>
              <a:t>Jianping High School, Shanghai, P.R. China </a:t>
            </a:r>
            <a:endParaRPr lang="en-US" dirty="0"/>
          </a:p>
        </p:txBody>
      </p:sp>
    </p:spTree>
    <p:extLst>
      <p:ext uri="{BB962C8B-B14F-4D97-AF65-F5344CB8AC3E}">
        <p14:creationId xmlns:p14="http://schemas.microsoft.com/office/powerpoint/2010/main" val="3713594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447800"/>
            <a:ext cx="7848600" cy="4278095"/>
          </a:xfrm>
          <a:prstGeom prst="rect">
            <a:avLst/>
          </a:prstGeom>
          <a:noFill/>
        </p:spPr>
        <p:txBody>
          <a:bodyPr wrap="square" rtlCol="0">
            <a:spAutoFit/>
          </a:bodyPr>
          <a:lstStyle/>
          <a:p>
            <a:r>
              <a:rPr lang="en-US" sz="2000" b="1" dirty="0" smtClean="0"/>
              <a:t>RWDC IMPACT</a:t>
            </a:r>
          </a:p>
          <a:p>
            <a:endParaRPr lang="en-US" b="1" dirty="0"/>
          </a:p>
          <a:p>
            <a:r>
              <a:rPr lang="en-US" b="1" dirty="0" smtClean="0"/>
              <a:t>Results </a:t>
            </a:r>
            <a:r>
              <a:rPr lang="en-US" b="1" dirty="0"/>
              <a:t>Based on a Ten-Year Longitudinal Study in the U.S</a:t>
            </a:r>
            <a:r>
              <a:rPr lang="en-US" b="1" dirty="0" smtClean="0"/>
              <a:t>.</a:t>
            </a:r>
          </a:p>
          <a:p>
            <a:endParaRPr lang="en-US" dirty="0"/>
          </a:p>
          <a:p>
            <a:pPr marL="285750" lvl="0" indent="-285750">
              <a:buFont typeface="Arial"/>
              <a:buChar char="•"/>
            </a:pPr>
            <a:r>
              <a:rPr lang="en-US" dirty="0"/>
              <a:t>RWDC students perform at higher rates when compared with all U.S. students. </a:t>
            </a:r>
          </a:p>
          <a:p>
            <a:pPr marL="285750" lvl="0" indent="-285750">
              <a:buFont typeface="Arial"/>
              <a:buChar char="•"/>
            </a:pPr>
            <a:r>
              <a:rPr lang="en-US" dirty="0"/>
              <a:t>More than 99% of the RWDC students purse or obtained a bachelor’s degree while 70% of all U.S. students enroll in higher education. </a:t>
            </a:r>
          </a:p>
          <a:p>
            <a:pPr marL="285750" lvl="0" indent="-285750">
              <a:buFont typeface="Arial"/>
              <a:buChar char="•"/>
            </a:pPr>
            <a:r>
              <a:rPr lang="en-US" dirty="0"/>
              <a:t>RWDC students purse STEM fields at a rate of 89% versus 34% of all U.S. students.</a:t>
            </a:r>
          </a:p>
          <a:p>
            <a:pPr marL="285750" lvl="0" indent="-285750">
              <a:buFont typeface="Arial"/>
              <a:buChar char="•"/>
            </a:pPr>
            <a:r>
              <a:rPr lang="en-US" dirty="0"/>
              <a:t>More than 62% of RWDC students purse engineering versus a U.S. average of 5%.</a:t>
            </a:r>
          </a:p>
          <a:p>
            <a:pPr marL="285750" lvl="0" indent="-285750">
              <a:buFont typeface="Arial"/>
              <a:buChar char="•"/>
            </a:pPr>
            <a:r>
              <a:rPr lang="en-US" dirty="0"/>
              <a:t>More than 18% of RWDC students go on to pursue graduate degrees while only 4% of all U.S. students pursue graduate degrees. </a:t>
            </a:r>
            <a:endParaRPr lang="en-US" dirty="0" smtClean="0"/>
          </a:p>
          <a:p>
            <a:pPr marL="285750" lvl="0" indent="-285750">
              <a:buFont typeface="Arial"/>
              <a:buChar char="•"/>
            </a:pPr>
            <a:endParaRPr lang="en-US" dirty="0"/>
          </a:p>
          <a:p>
            <a:r>
              <a:rPr lang="en-US" b="1" dirty="0" smtClean="0"/>
              <a:t>We have seen similar results in China.</a:t>
            </a:r>
            <a:endParaRPr lang="en-US" b="1" dirty="0"/>
          </a:p>
        </p:txBody>
      </p:sp>
    </p:spTree>
    <p:extLst>
      <p:ext uri="{BB962C8B-B14F-4D97-AF65-F5344CB8AC3E}">
        <p14:creationId xmlns:p14="http://schemas.microsoft.com/office/powerpoint/2010/main" val="192102544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a:stretch>
            <a:fillRect/>
          </a:stretch>
        </p:blipFill>
        <p:spPr bwMode="auto">
          <a:xfrm>
            <a:off x="1274618" y="1905000"/>
            <a:ext cx="6553200" cy="4343400"/>
          </a:xfrm>
          <a:prstGeom prst="rect">
            <a:avLst/>
          </a:prstGeom>
          <a:noFill/>
          <a:ln w="12700">
            <a:solidFill>
              <a:schemeClr val="tx1"/>
            </a:solid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0" y="-12903"/>
            <a:ext cx="9144000" cy="851103"/>
          </a:xfrm>
          <a:prstGeom prst="rect">
            <a:avLst/>
          </a:prstGeom>
          <a:noFill/>
          <a:ln w="9525">
            <a:noFill/>
            <a:miter lim="800000"/>
            <a:headEnd/>
            <a:tailEnd/>
          </a:ln>
        </p:spPr>
      </p:pic>
      <p:sp>
        <p:nvSpPr>
          <p:cNvPr id="2" name="TextBox 1"/>
          <p:cNvSpPr txBox="1"/>
          <p:nvPr/>
        </p:nvSpPr>
        <p:spPr>
          <a:xfrm>
            <a:off x="533400" y="1219200"/>
            <a:ext cx="8229600" cy="400110"/>
          </a:xfrm>
          <a:prstGeom prst="rect">
            <a:avLst/>
          </a:prstGeom>
          <a:noFill/>
        </p:spPr>
        <p:txBody>
          <a:bodyPr wrap="square" rtlCol="0">
            <a:spAutoFit/>
          </a:bodyPr>
          <a:lstStyle/>
          <a:p>
            <a:r>
              <a:rPr lang="en-US" sz="2000" b="1" dirty="0" smtClean="0"/>
              <a:t>President Obama reviews the work of RWDC Students at the White House</a:t>
            </a:r>
            <a:endParaRPr lang="en-US" sz="2000" b="1" dirty="0"/>
          </a:p>
        </p:txBody>
      </p:sp>
    </p:spTree>
    <p:extLst>
      <p:ext uri="{BB962C8B-B14F-4D97-AF65-F5344CB8AC3E}">
        <p14:creationId xmlns:p14="http://schemas.microsoft.com/office/powerpoint/2010/main" val="859536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71600" y="1219200"/>
            <a:ext cx="7543800" cy="1538883"/>
          </a:xfrm>
          <a:prstGeom prst="rect">
            <a:avLst/>
          </a:prstGeom>
          <a:noFill/>
        </p:spPr>
        <p:txBody>
          <a:bodyPr wrap="square" lIns="0" tIns="0" rIns="0" bIns="0" rtlCol="0">
            <a:spAutoFit/>
          </a:bodyPr>
          <a:lstStyle/>
          <a:p>
            <a:r>
              <a:rPr lang="en-US" sz="1200" b="1" dirty="0" smtClean="0"/>
              <a:t> </a:t>
            </a:r>
          </a:p>
          <a:p>
            <a:endParaRPr lang="en-US" sz="1200" b="1" dirty="0"/>
          </a:p>
          <a:p>
            <a:r>
              <a:rPr lang="en-US" sz="1200" b="1" dirty="0" smtClean="0"/>
              <a:t>National </a:t>
            </a:r>
            <a:r>
              <a:rPr lang="en-US" sz="1200" b="1" dirty="0"/>
              <a:t>Coalition for Aviation Education</a:t>
            </a:r>
            <a:r>
              <a:rPr lang="en-US" sz="1200" dirty="0"/>
              <a:t> </a:t>
            </a:r>
            <a:r>
              <a:rPr lang="en-US" sz="1200" dirty="0" smtClean="0"/>
              <a:t>Presented on July 24</a:t>
            </a:r>
            <a:r>
              <a:rPr lang="en-US" sz="1200" baseline="30000" dirty="0" smtClean="0"/>
              <a:t>th</a:t>
            </a:r>
            <a:r>
              <a:rPr lang="en-US" sz="1200" dirty="0" smtClean="0"/>
              <a:t>, 2012</a:t>
            </a:r>
          </a:p>
          <a:p>
            <a:pPr algn="ctr"/>
            <a:endParaRPr lang="en-US" sz="1200" dirty="0" smtClean="0"/>
          </a:p>
          <a:p>
            <a:r>
              <a:rPr lang="en-US" sz="1200" b="1" dirty="0" smtClean="0"/>
              <a:t>Crown Circle Award to the Real World Design Challenge</a:t>
            </a:r>
            <a:r>
              <a:rPr lang="en-US" sz="1200" dirty="0" smtClean="0"/>
              <a:t> for “Extraordinary accomplishment and outreach in a leadership role in Aerospace </a:t>
            </a:r>
            <a:r>
              <a:rPr lang="en-US" sz="1200" dirty="0"/>
              <a:t>D</a:t>
            </a:r>
            <a:r>
              <a:rPr lang="en-US" sz="1200" dirty="0" smtClean="0"/>
              <a:t>esign </a:t>
            </a:r>
            <a:r>
              <a:rPr lang="en-US" sz="1200" dirty="0"/>
              <a:t>E</a:t>
            </a:r>
            <a:r>
              <a:rPr lang="en-US" sz="1200" dirty="0" smtClean="0"/>
              <a:t>ducation” </a:t>
            </a:r>
          </a:p>
          <a:p>
            <a:endParaRPr lang="en-US" sz="1400" dirty="0"/>
          </a:p>
          <a:p>
            <a:endParaRPr lang="en-US" sz="1400" dirty="0" smtClean="0"/>
          </a:p>
        </p:txBody>
      </p:sp>
      <p:pic>
        <p:nvPicPr>
          <p:cNvPr id="6" name="Picture 5"/>
          <p:cNvPicPr/>
          <p:nvPr/>
        </p:nvPicPr>
        <p:blipFill>
          <a:blip r:embed="rId2" cstate="print"/>
          <a:srcRect/>
          <a:stretch>
            <a:fillRect/>
          </a:stretch>
        </p:blipFill>
        <p:spPr bwMode="auto">
          <a:xfrm>
            <a:off x="0" y="2743200"/>
            <a:ext cx="1295400" cy="1219200"/>
          </a:xfrm>
          <a:prstGeom prst="rect">
            <a:avLst/>
          </a:prstGeom>
          <a:noFill/>
          <a:ln w="9525">
            <a:noFill/>
            <a:miter lim="800000"/>
            <a:headEnd/>
            <a:tailEnd/>
          </a:ln>
        </p:spPr>
      </p:pic>
      <p:sp>
        <p:nvSpPr>
          <p:cNvPr id="7" name="TextBox 6"/>
          <p:cNvSpPr txBox="1"/>
          <p:nvPr/>
        </p:nvSpPr>
        <p:spPr>
          <a:xfrm>
            <a:off x="1371600" y="2660829"/>
            <a:ext cx="7391400" cy="3170099"/>
          </a:xfrm>
          <a:prstGeom prst="rect">
            <a:avLst/>
          </a:prstGeom>
          <a:noFill/>
        </p:spPr>
        <p:txBody>
          <a:bodyPr wrap="square" lIns="0" tIns="0" rIns="0" bIns="0" rtlCol="0">
            <a:spAutoFit/>
          </a:bodyPr>
          <a:lstStyle/>
          <a:p>
            <a:r>
              <a:rPr lang="en-US" sz="1200" b="1" dirty="0"/>
              <a:t>National Lt. Governors’ Association</a:t>
            </a:r>
            <a:r>
              <a:rPr lang="en-US" sz="1200" dirty="0"/>
              <a:t> </a:t>
            </a:r>
          </a:p>
          <a:p>
            <a:r>
              <a:rPr lang="en-US" sz="1200" dirty="0"/>
              <a:t>Unanimously past a resolution supporting the Real World Design </a:t>
            </a:r>
            <a:r>
              <a:rPr lang="en-US" sz="1200" dirty="0" smtClean="0"/>
              <a:t>Challenge </a:t>
            </a:r>
            <a:endParaRPr lang="en-US" sz="1200" dirty="0"/>
          </a:p>
          <a:p>
            <a:r>
              <a:rPr lang="en-US" sz="1200" dirty="0"/>
              <a:t>on the 24</a:t>
            </a:r>
            <a:r>
              <a:rPr lang="en-US" sz="1200" baseline="30000" dirty="0"/>
              <a:t>th</a:t>
            </a:r>
            <a:r>
              <a:rPr lang="en-US" sz="1200" dirty="0"/>
              <a:t> day of June, </a:t>
            </a:r>
            <a:r>
              <a:rPr lang="en-US" sz="1200" dirty="0" smtClean="0"/>
              <a:t>2011</a:t>
            </a:r>
          </a:p>
          <a:p>
            <a:endParaRPr lang="en-US" sz="1200" dirty="0"/>
          </a:p>
          <a:p>
            <a:r>
              <a:rPr lang="en-US" sz="1200" b="1" dirty="0" smtClean="0"/>
              <a:t>WHEREAS</a:t>
            </a:r>
            <a:r>
              <a:rPr lang="en-US" sz="1200" dirty="0"/>
              <a:t>, the Real World Design Challenge provides real world STEM experience for secondary students by providing a real problem, real tools and resources, real roles for students, and an opportunity for students to make real contributions;</a:t>
            </a:r>
          </a:p>
          <a:p>
            <a:r>
              <a:rPr lang="en-US" sz="1200" dirty="0"/>
              <a:t> </a:t>
            </a:r>
          </a:p>
          <a:p>
            <a:r>
              <a:rPr lang="en-US" sz="1200" b="1" dirty="0"/>
              <a:t>NOW LET IT BE RESOLVED</a:t>
            </a:r>
            <a:r>
              <a:rPr lang="en-US" sz="1200" dirty="0"/>
              <a:t>, that the NLGA encourages member states to investigate partnership with the Real World Design Challenge;</a:t>
            </a:r>
          </a:p>
          <a:p>
            <a:r>
              <a:rPr lang="en-US" sz="1200" dirty="0"/>
              <a:t> </a:t>
            </a:r>
          </a:p>
          <a:p>
            <a:r>
              <a:rPr lang="en-US" sz="1200" b="1" dirty="0"/>
              <a:t>NOW LET IT BE FURTHER RESOLVED</a:t>
            </a:r>
            <a:r>
              <a:rPr lang="en-US" sz="1200" dirty="0"/>
              <a:t>, that the NLGA encourages interested states to publicize the Real World Design Challenge, encouraging educators to take advantage of this partnership;</a:t>
            </a:r>
          </a:p>
          <a:p>
            <a:r>
              <a:rPr lang="en-US" sz="1200" dirty="0"/>
              <a:t> </a:t>
            </a:r>
          </a:p>
          <a:p>
            <a:r>
              <a:rPr lang="en-US" sz="1200" b="1" dirty="0"/>
              <a:t>NOW LET IT BE FURTHER RESOLVED</a:t>
            </a:r>
            <a:r>
              <a:rPr lang="en-US" sz="1200" dirty="0"/>
              <a:t>, that the NLGA would support, as possible, members and their state departments of education in involving teachers in the Real </a:t>
            </a:r>
            <a:r>
              <a:rPr lang="en-US" sz="1200" dirty="0" smtClean="0"/>
              <a:t>World Design </a:t>
            </a:r>
            <a:r>
              <a:rPr lang="en-US" sz="1200" dirty="0"/>
              <a:t>Challenge</a:t>
            </a:r>
            <a:r>
              <a:rPr lang="en-US" sz="1200" dirty="0" smtClean="0"/>
              <a:t>. </a:t>
            </a:r>
            <a:endParaRPr lang="en-US" sz="1200" dirty="0"/>
          </a:p>
          <a:p>
            <a:endParaRPr lang="en-US" sz="1400" dirty="0" smtClean="0"/>
          </a:p>
        </p:txBody>
      </p:sp>
      <p:pic>
        <p:nvPicPr>
          <p:cNvPr id="8" name="Picture 2" descr="D:\Users\rcoppola\Desktop\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815165" cy="84189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93382" y="2590800"/>
            <a:ext cx="6983818" cy="215444"/>
          </a:xfrm>
          <a:prstGeom prst="rect">
            <a:avLst/>
          </a:prstGeom>
          <a:noFill/>
        </p:spPr>
        <p:txBody>
          <a:bodyPr wrap="square" lIns="0" tIns="0" rIns="0" bIns="0" rtlCol="0">
            <a:spAutoFit/>
          </a:bodyPr>
          <a:lstStyle/>
          <a:p>
            <a:r>
              <a:rPr lang="en-US" sz="1400" b="1" dirty="0" smtClean="0"/>
              <a:t>                                           </a:t>
            </a:r>
            <a:endParaRPr lang="en-US" sz="1400" dirty="0" smtClean="0"/>
          </a:p>
        </p:txBody>
      </p:sp>
      <p:sp>
        <p:nvSpPr>
          <p:cNvPr id="11" name="TextBox 10"/>
          <p:cNvSpPr txBox="1"/>
          <p:nvPr/>
        </p:nvSpPr>
        <p:spPr>
          <a:xfrm>
            <a:off x="1600200" y="1066800"/>
            <a:ext cx="5334000" cy="738664"/>
          </a:xfrm>
          <a:prstGeom prst="rect">
            <a:avLst/>
          </a:prstGeom>
          <a:noFill/>
        </p:spPr>
        <p:txBody>
          <a:bodyPr wrap="square" rtlCol="0">
            <a:spAutoFit/>
          </a:bodyPr>
          <a:lstStyle/>
          <a:p>
            <a:pPr algn="ctr"/>
            <a:r>
              <a:rPr lang="en-US" sz="2400" b="1" dirty="0"/>
              <a:t>RWDC Awards &amp; Recognition</a:t>
            </a:r>
          </a:p>
          <a:p>
            <a:endParaRPr lang="en-US" dirty="0"/>
          </a:p>
        </p:txBody>
      </p:sp>
    </p:spTree>
    <p:extLst>
      <p:ext uri="{BB962C8B-B14F-4D97-AF65-F5344CB8AC3E}">
        <p14:creationId xmlns:p14="http://schemas.microsoft.com/office/powerpoint/2010/main" val="74993839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428055"/>
            <a:ext cx="7391400" cy="5786199"/>
          </a:xfrm>
          <a:prstGeom prst="rect">
            <a:avLst/>
          </a:prstGeom>
        </p:spPr>
        <p:txBody>
          <a:bodyPr wrap="square">
            <a:spAutoFit/>
          </a:bodyPr>
          <a:lstStyle/>
          <a:p>
            <a:r>
              <a:rPr lang="en-US" sz="1400" i="1" dirty="0" smtClean="0"/>
              <a:t>“Our future depends on reaffirming America’s role as the world’s engine of scientific discovery and technological innovation, and that leadership will come from young Americans Like you. The experience gained at competitions like the RWDC will help you drive our economy as tomorrow’s entrepreneurs, innovators; and guide our Nation as our future educators, policy makers, and parents.”  </a:t>
            </a:r>
            <a:r>
              <a:rPr lang="en-US" sz="1400" dirty="0" smtClean="0"/>
              <a:t>President Barack Obama</a:t>
            </a:r>
          </a:p>
          <a:p>
            <a:endParaRPr lang="en-US" sz="1400" dirty="0" smtClean="0"/>
          </a:p>
          <a:p>
            <a:r>
              <a:rPr lang="en-US" sz="1400" i="1" dirty="0" smtClean="0"/>
              <a:t>“The Real World Design Challenge helps recruit manufacturers to Alabama.” </a:t>
            </a:r>
            <a:r>
              <a:rPr lang="en-US" sz="1400" dirty="0" smtClean="0"/>
              <a:t>Alabama Governor Kay Ivy</a:t>
            </a:r>
          </a:p>
          <a:p>
            <a:endParaRPr lang="en-US" sz="1400" dirty="0" smtClean="0"/>
          </a:p>
          <a:p>
            <a:endParaRPr lang="en-US" sz="1400" dirty="0" smtClean="0"/>
          </a:p>
          <a:p>
            <a:r>
              <a:rPr lang="en-US" sz="1400" i="1" dirty="0" smtClean="0"/>
              <a:t>“RWDC is a jewel in the U.S. STEM Crown. Keep it up!</a:t>
            </a:r>
          </a:p>
          <a:p>
            <a:r>
              <a:rPr lang="en-US" sz="1400" dirty="0" smtClean="0"/>
              <a:t>Dr. Jeffrey Weld, Senior Policy Advisor &amp; Assistant Director STEM Education, Office of Science &amp; Technology Policy, Executive Office of President Trump</a:t>
            </a:r>
            <a:endParaRPr lang="en-US" sz="1400" dirty="0"/>
          </a:p>
          <a:p>
            <a:endParaRPr lang="en-US" sz="1400" dirty="0" smtClean="0"/>
          </a:p>
          <a:p>
            <a:r>
              <a:rPr lang="en-US" sz="1400" i="1" dirty="0" smtClean="0"/>
              <a:t>“The Real World Design Challenge is the best engineering education program in the world!”   </a:t>
            </a:r>
            <a:r>
              <a:rPr lang="en-US" sz="1400" dirty="0" smtClean="0"/>
              <a:t>Dr. Keith Hanna, </a:t>
            </a:r>
            <a:r>
              <a:rPr lang="en-GB" sz="1400" dirty="0" smtClean="0"/>
              <a:t>Marketing Director, Mentor Graphics</a:t>
            </a:r>
            <a:r>
              <a:rPr lang="en-US" sz="1400" dirty="0" smtClean="0"/>
              <a:t> </a:t>
            </a:r>
            <a:r>
              <a:rPr lang="en-GB" sz="1400" dirty="0" smtClean="0"/>
              <a:t>Mechanical Analysis Division, United Kingdom</a:t>
            </a:r>
          </a:p>
          <a:p>
            <a:endParaRPr lang="en-US" sz="1400" dirty="0" smtClean="0"/>
          </a:p>
          <a:p>
            <a:r>
              <a:rPr lang="en-US" sz="1400" i="1" dirty="0" smtClean="0"/>
              <a:t>“…both parents and students describe the experience as ‘life changing’. In the past three years, a total of six team members have graduated from [our] high school, all have selected engineering related fields of study at their respective universities. RWDC has extended their education outside of the classroom and given them the confidence to tackle challenging engineering fields of study and helped them develop a passion for learning.”  </a:t>
            </a:r>
            <a:r>
              <a:rPr lang="en-US" sz="1400" dirty="0" smtClean="0"/>
              <a:t>Sandy Barnes, parent of an RWDC student on the  Baldwin High School Kansas Team</a:t>
            </a:r>
          </a:p>
          <a:p>
            <a:endParaRPr lang="en-US" sz="1600" b="1" dirty="0" smtClean="0"/>
          </a:p>
          <a:p>
            <a:endParaRPr lang="en-US" sz="1600" dirty="0" smtClean="0"/>
          </a:p>
          <a:p>
            <a:endParaRPr lang="en-US" sz="1600" dirty="0" smtClean="0"/>
          </a:p>
        </p:txBody>
      </p:sp>
      <p:pic>
        <p:nvPicPr>
          <p:cNvPr id="3" name="Picture 2" descr="D:\Users\rcoppola\Desktop\Desk FY12 RWDC\White House\President_Official_Portrait_HiR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037" y="1428055"/>
            <a:ext cx="853614" cy="11630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por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667000"/>
            <a:ext cx="693418" cy="8674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p:cNvPicPr>
            <a:picLocks noChangeAspect="1" noChangeArrowheads="1"/>
          </p:cNvPicPr>
          <p:nvPr/>
        </p:nvPicPr>
        <p:blipFill>
          <a:blip r:embed="rId4" cstate="print"/>
          <a:srcRect/>
          <a:stretch>
            <a:fillRect/>
          </a:stretch>
        </p:blipFill>
        <p:spPr bwMode="auto">
          <a:xfrm>
            <a:off x="381000" y="4495800"/>
            <a:ext cx="1009738" cy="334913"/>
          </a:xfrm>
          <a:prstGeom prst="rect">
            <a:avLst/>
          </a:prstGeom>
          <a:noFill/>
          <a:ln w="9525">
            <a:noFill/>
            <a:miter lim="800000"/>
            <a:headEnd/>
            <a:tailEnd/>
          </a:ln>
        </p:spPr>
      </p:pic>
      <p:pic>
        <p:nvPicPr>
          <p:cNvPr id="6" name="Picture 8" descr="Kansas State Map Patch 3&quot;">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4953000"/>
            <a:ext cx="1119293" cy="11192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5690" y="914400"/>
            <a:ext cx="10134600" cy="707886"/>
          </a:xfrm>
          <a:prstGeom prst="rect">
            <a:avLst/>
          </a:prstGeom>
          <a:noFill/>
        </p:spPr>
        <p:txBody>
          <a:bodyPr wrap="square" rtlCol="0">
            <a:spAutoFit/>
          </a:bodyPr>
          <a:lstStyle/>
          <a:p>
            <a:r>
              <a:rPr lang="en-US" sz="2200" b="1" dirty="0" smtClean="0"/>
              <a:t>RWDC Recognized as a Driver of Economic Development &amp; Job Preparation</a:t>
            </a:r>
          </a:p>
          <a:p>
            <a:endParaRPr lang="en-US" dirty="0"/>
          </a:p>
        </p:txBody>
      </p:sp>
      <p:pic>
        <p:nvPicPr>
          <p:cNvPr id="8" name="Picture 7" descr="Jeff Weld 3.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 y="3581400"/>
            <a:ext cx="762000" cy="762000"/>
          </a:xfrm>
          <a:prstGeom prst="rect">
            <a:avLst/>
          </a:prstGeom>
        </p:spPr>
      </p:pic>
    </p:spTree>
    <p:extLst>
      <p:ext uri="{BB962C8B-B14F-4D97-AF65-F5344CB8AC3E}">
        <p14:creationId xmlns:p14="http://schemas.microsoft.com/office/powerpoint/2010/main" val="4285893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1371600"/>
            <a:ext cx="8153400" cy="5170647"/>
          </a:xfrm>
          <a:prstGeom prst="rect">
            <a:avLst/>
          </a:prstGeom>
          <a:noFill/>
        </p:spPr>
        <p:txBody>
          <a:bodyPr wrap="square" rtlCol="0">
            <a:spAutoFit/>
          </a:bodyPr>
          <a:lstStyle/>
          <a:p>
            <a:pPr algn="ctr"/>
            <a:r>
              <a:rPr lang="en-US" sz="2400" b="1" dirty="0"/>
              <a:t>Getting Started with the Challenge</a:t>
            </a:r>
            <a:endParaRPr lang="en-US" sz="2400" dirty="0"/>
          </a:p>
          <a:p>
            <a:r>
              <a:rPr lang="en-US" dirty="0"/>
              <a:t> </a:t>
            </a:r>
          </a:p>
          <a:p>
            <a:r>
              <a:rPr lang="en-US" b="1" dirty="0"/>
              <a:t>Step 1: </a:t>
            </a:r>
            <a:r>
              <a:rPr lang="en-US" dirty="0"/>
              <a:t>Register your team for the RWDC </a:t>
            </a:r>
            <a:r>
              <a:rPr lang="en-US" dirty="0" smtClean="0"/>
              <a:t>Program.</a:t>
            </a:r>
            <a:endParaRPr lang="en-US" dirty="0"/>
          </a:p>
          <a:p>
            <a:r>
              <a:rPr lang="en-US" dirty="0"/>
              <a:t> </a:t>
            </a:r>
          </a:p>
          <a:p>
            <a:r>
              <a:rPr lang="en-US" b="1" dirty="0"/>
              <a:t>Step 2: </a:t>
            </a:r>
            <a:r>
              <a:rPr lang="en-US" dirty="0"/>
              <a:t>Prepare for the challenge by reviewing Challenge materials on the Getting Started Website </a:t>
            </a:r>
            <a:r>
              <a:rPr lang="en-US" u="sng" dirty="0">
                <a:hlinkClick r:id="rId2"/>
              </a:rPr>
              <a:t>www.realworlddesignchallenge.org</a:t>
            </a:r>
            <a:r>
              <a:rPr lang="en-US" dirty="0"/>
              <a:t>.  Be sure to review the following </a:t>
            </a:r>
            <a:r>
              <a:rPr lang="en-US" dirty="0" smtClean="0"/>
              <a:t>documents: State </a:t>
            </a:r>
            <a:r>
              <a:rPr lang="en-US" dirty="0"/>
              <a:t>Challenge </a:t>
            </a:r>
            <a:r>
              <a:rPr lang="en-US" dirty="0" smtClean="0"/>
              <a:t>Statement; </a:t>
            </a:r>
            <a:r>
              <a:rPr lang="en-US" dirty="0" smtClean="0"/>
              <a:t>Scoring Rubric, Detailed </a:t>
            </a:r>
            <a:r>
              <a:rPr lang="en-US" dirty="0" smtClean="0"/>
              <a:t>Background; Student, Teachers, Coaches &amp; Mentors </a:t>
            </a:r>
            <a:r>
              <a:rPr lang="en-US" dirty="0" smtClean="0"/>
              <a:t>Guide.</a:t>
            </a:r>
            <a:endParaRPr lang="en-US" dirty="0"/>
          </a:p>
          <a:p>
            <a:r>
              <a:rPr lang="en-US" dirty="0"/>
              <a:t> </a:t>
            </a:r>
          </a:p>
          <a:p>
            <a:r>
              <a:rPr lang="en-US" b="1" dirty="0"/>
              <a:t>Step 3: </a:t>
            </a:r>
            <a:r>
              <a:rPr lang="en-US" dirty="0"/>
              <a:t>Contact a mentor as soon as possible.</a:t>
            </a:r>
          </a:p>
          <a:p>
            <a:r>
              <a:rPr lang="en-US" dirty="0"/>
              <a:t> </a:t>
            </a:r>
          </a:p>
          <a:p>
            <a:r>
              <a:rPr lang="en-US" b="1" dirty="0"/>
              <a:t>Step 4: </a:t>
            </a:r>
            <a:r>
              <a:rPr lang="en-US" dirty="0"/>
              <a:t>Build networks with fellow team members and review documents and videos on the RWDC Getting Started Page.</a:t>
            </a:r>
          </a:p>
          <a:p>
            <a:r>
              <a:rPr lang="en-US" dirty="0"/>
              <a:t> </a:t>
            </a:r>
          </a:p>
          <a:p>
            <a:r>
              <a:rPr lang="en-US" b="1" dirty="0"/>
              <a:t>Step 5:  </a:t>
            </a:r>
            <a:r>
              <a:rPr lang="en-US" dirty="0"/>
              <a:t>Download the software applications that will be used for this year’s </a:t>
            </a:r>
            <a:r>
              <a:rPr lang="en-US" dirty="0" smtClean="0"/>
              <a:t>challenge.</a:t>
            </a:r>
            <a:endParaRPr lang="en-US" dirty="0"/>
          </a:p>
          <a:p>
            <a:r>
              <a:rPr lang="en-US" dirty="0"/>
              <a:t> </a:t>
            </a:r>
          </a:p>
          <a:p>
            <a:endParaRPr lang="en-US" dirty="0"/>
          </a:p>
        </p:txBody>
      </p:sp>
    </p:spTree>
    <p:extLst>
      <p:ext uri="{BB962C8B-B14F-4D97-AF65-F5344CB8AC3E}">
        <p14:creationId xmlns:p14="http://schemas.microsoft.com/office/powerpoint/2010/main" val="6855312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PTC-edu-fade2.jpg"/>
          <p:cNvPicPr>
            <a:picLocks noChangeAspect="1"/>
          </p:cNvPicPr>
          <p:nvPr/>
        </p:nvPicPr>
        <p:blipFill>
          <a:blip r:embed="rId2" cstate="email"/>
          <a:srcRect/>
          <a:stretch>
            <a:fillRect/>
          </a:stretch>
        </p:blipFill>
        <p:spPr>
          <a:xfrm>
            <a:off x="0" y="829235"/>
            <a:ext cx="8770112" cy="4304789"/>
          </a:xfrm>
          <a:prstGeom prst="rect">
            <a:avLst/>
          </a:prstGeom>
        </p:spPr>
      </p:pic>
      <p:sp>
        <p:nvSpPr>
          <p:cNvPr id="31" name="Title 13"/>
          <p:cNvSpPr txBox="1">
            <a:spLocks/>
          </p:cNvSpPr>
          <p:nvPr/>
        </p:nvSpPr>
        <p:spPr>
          <a:xfrm>
            <a:off x="216100" y="152400"/>
            <a:ext cx="8546900" cy="496888"/>
          </a:xfrm>
          <a:prstGeom prst="rect">
            <a:avLst/>
          </a:prstGeom>
        </p:spPr>
        <p:txBody>
          <a:bodyPr/>
          <a:lstStyle/>
          <a:p>
            <a:endParaRPr lang="en-US" sz="1600" b="1" dirty="0"/>
          </a:p>
        </p:txBody>
      </p:sp>
      <p:sp>
        <p:nvSpPr>
          <p:cNvPr id="32" name="Rectangle 31"/>
          <p:cNvSpPr/>
          <p:nvPr/>
        </p:nvSpPr>
        <p:spPr bwMode="auto">
          <a:xfrm>
            <a:off x="304800" y="827554"/>
            <a:ext cx="8839200" cy="4371976"/>
          </a:xfrm>
          <a:prstGeom prst="rect">
            <a:avLst/>
          </a:prstGeom>
          <a:gradFill flip="none" rotWithShape="1">
            <a:gsLst>
              <a:gs pos="32000">
                <a:schemeClr val="bg1">
                  <a:alpha val="98000"/>
                </a:schemeClr>
              </a:gs>
              <a:gs pos="50000">
                <a:schemeClr val="bg1">
                  <a:alpha val="75000"/>
                </a:schemeClr>
              </a:gs>
              <a:gs pos="100000">
                <a:schemeClr val="accent2">
                  <a:alpha val="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ea typeface="MS PGothic" pitchFamily="34" charset="-128"/>
            </a:endParaRPr>
          </a:p>
        </p:txBody>
      </p:sp>
      <p:sp>
        <p:nvSpPr>
          <p:cNvPr id="33" name="TextBox 32"/>
          <p:cNvSpPr txBox="1"/>
          <p:nvPr/>
        </p:nvSpPr>
        <p:spPr>
          <a:xfrm>
            <a:off x="4876800" y="838200"/>
            <a:ext cx="4267200" cy="3785652"/>
          </a:xfrm>
          <a:prstGeom prst="rect">
            <a:avLst/>
          </a:prstGeom>
          <a:noFill/>
        </p:spPr>
        <p:txBody>
          <a:bodyPr wrap="square" rtlCol="0">
            <a:spAutoFit/>
          </a:bodyPr>
          <a:lstStyle/>
          <a:p>
            <a:endParaRPr lang="en-US" sz="2000" b="1" dirty="0" smtClean="0">
              <a:solidFill>
                <a:schemeClr val="accent1"/>
              </a:solidFill>
              <a:effectLst>
                <a:innerShdw blurRad="63500" dist="50800" dir="16200000">
                  <a:prstClr val="black">
                    <a:alpha val="50000"/>
                  </a:prstClr>
                </a:innerShdw>
              </a:effectLst>
            </a:endParaRPr>
          </a:p>
          <a:p>
            <a:r>
              <a:rPr lang="en-US" sz="2000" b="1" dirty="0" smtClean="0">
                <a:solidFill>
                  <a:schemeClr val="accent1"/>
                </a:solidFill>
                <a:effectLst>
                  <a:innerShdw blurRad="63500" dist="50800" dir="16200000">
                    <a:prstClr val="black">
                      <a:alpha val="50000"/>
                    </a:prstClr>
                  </a:innerShdw>
                </a:effectLst>
              </a:rPr>
              <a:t>The Real World Design Challenge  </a:t>
            </a:r>
          </a:p>
          <a:p>
            <a:r>
              <a:rPr lang="en-US" sz="2000" dirty="0" smtClean="0"/>
              <a:t>An annual program that provides students with the opportunity to apply the lessons of the classroom to the technical problems currently faced in the engineering field.</a:t>
            </a:r>
          </a:p>
          <a:p>
            <a:endParaRPr lang="en-US" sz="2000" dirty="0" smtClean="0"/>
          </a:p>
          <a:p>
            <a:pPr>
              <a:buFont typeface="Arial" pitchFamily="34" charset="0"/>
              <a:buChar char="•"/>
            </a:pPr>
            <a:r>
              <a:rPr lang="en-US" sz="2000" b="1" dirty="0" smtClean="0"/>
              <a:t> Real Problems</a:t>
            </a:r>
          </a:p>
          <a:p>
            <a:pPr>
              <a:buFont typeface="Arial" pitchFamily="34" charset="0"/>
              <a:buChar char="•"/>
            </a:pPr>
            <a:r>
              <a:rPr lang="en-US" sz="2000" b="1" dirty="0" smtClean="0"/>
              <a:t> Real Tools</a:t>
            </a:r>
          </a:p>
          <a:p>
            <a:pPr>
              <a:buFont typeface="Arial" pitchFamily="34" charset="0"/>
              <a:buChar char="•"/>
            </a:pPr>
            <a:r>
              <a:rPr lang="en-US" sz="2000" b="1" dirty="0" smtClean="0"/>
              <a:t> Real Roles</a:t>
            </a:r>
          </a:p>
          <a:p>
            <a:pPr>
              <a:buFont typeface="Arial" pitchFamily="34" charset="0"/>
              <a:buChar char="•"/>
            </a:pPr>
            <a:r>
              <a:rPr lang="en-US" sz="2000" b="1" dirty="0" smtClean="0"/>
              <a:t> Real Contributions</a:t>
            </a:r>
            <a:endParaRPr lang="en-US" sz="2000" b="1" dirty="0"/>
          </a:p>
        </p:txBody>
      </p:sp>
      <p:pic>
        <p:nvPicPr>
          <p:cNvPr id="34" name="Picture 33" descr="pic12673.jpg"/>
          <p:cNvPicPr>
            <a:picLocks noChangeAspect="1"/>
          </p:cNvPicPr>
          <p:nvPr/>
        </p:nvPicPr>
        <p:blipFill>
          <a:blip r:embed="rId3" cstate="email"/>
          <a:stretch>
            <a:fillRect/>
          </a:stretch>
        </p:blipFill>
        <p:spPr>
          <a:xfrm>
            <a:off x="7315200" y="3276600"/>
            <a:ext cx="1610102" cy="762000"/>
          </a:xfrm>
          <a:prstGeom prst="rect">
            <a:avLst/>
          </a:prstGeom>
        </p:spPr>
      </p:pic>
      <p:sp>
        <p:nvSpPr>
          <p:cNvPr id="35" name="Rectangle 34"/>
          <p:cNvSpPr/>
          <p:nvPr/>
        </p:nvSpPr>
        <p:spPr>
          <a:xfrm>
            <a:off x="0" y="5141626"/>
            <a:ext cx="9144000" cy="87817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300" dirty="0" smtClean="0">
                <a:solidFill>
                  <a:schemeClr val="tx1"/>
                </a:solidFill>
              </a:rPr>
              <a:t>INDUSTRY, GOVERNEMENT &amp; EDUCATION</a:t>
            </a:r>
            <a:endParaRPr lang="en-US" b="1" spc="300" dirty="0">
              <a:solidFill>
                <a:schemeClr val="tx1"/>
              </a:solidFill>
            </a:endParaRPr>
          </a:p>
        </p:txBody>
      </p:sp>
      <p:sp>
        <p:nvSpPr>
          <p:cNvPr id="50" name="Rectangle 49"/>
          <p:cNvSpPr/>
          <p:nvPr/>
        </p:nvSpPr>
        <p:spPr>
          <a:xfrm>
            <a:off x="2362200" y="6165000"/>
            <a:ext cx="137160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Tree>
    <p:extLst>
      <p:ext uri="{BB962C8B-B14F-4D97-AF65-F5344CB8AC3E}">
        <p14:creationId xmlns:p14="http://schemas.microsoft.com/office/powerpoint/2010/main" val="242162053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1371600"/>
            <a:ext cx="6477000" cy="3785652"/>
          </a:xfrm>
          <a:prstGeom prst="rect">
            <a:avLst/>
          </a:prstGeom>
          <a:noFill/>
        </p:spPr>
        <p:txBody>
          <a:bodyPr wrap="square" rtlCol="0">
            <a:spAutoFit/>
          </a:bodyPr>
          <a:lstStyle/>
          <a:p>
            <a:pPr algn="ctr"/>
            <a:r>
              <a:rPr lang="en-US" sz="2400" b="1" dirty="0" smtClean="0"/>
              <a:t>Getting Started with the Challenge Continued</a:t>
            </a:r>
          </a:p>
          <a:p>
            <a:endParaRPr lang="en-US" dirty="0"/>
          </a:p>
          <a:p>
            <a:r>
              <a:rPr lang="en-US" b="1" dirty="0"/>
              <a:t>Step 6: </a:t>
            </a:r>
            <a:r>
              <a:rPr lang="en-US" dirty="0"/>
              <a:t>Participate in the RWDC Training</a:t>
            </a:r>
          </a:p>
          <a:p>
            <a:r>
              <a:rPr lang="en-US" dirty="0"/>
              <a:t> </a:t>
            </a:r>
          </a:p>
          <a:p>
            <a:r>
              <a:rPr lang="en-US" b="1" dirty="0"/>
              <a:t>Step 7:  </a:t>
            </a:r>
            <a:r>
              <a:rPr lang="en-US" dirty="0"/>
              <a:t>Complete Formative Surveys</a:t>
            </a:r>
          </a:p>
          <a:p>
            <a:r>
              <a:rPr lang="en-US" dirty="0"/>
              <a:t> </a:t>
            </a:r>
          </a:p>
          <a:p>
            <a:r>
              <a:rPr lang="en-US" b="1" dirty="0"/>
              <a:t>Step 8: </a:t>
            </a:r>
            <a:r>
              <a:rPr lang="en-US" dirty="0"/>
              <a:t>Download and monitor RWDC Challenge Resources on the Getting Started Page</a:t>
            </a:r>
          </a:p>
          <a:p>
            <a:r>
              <a:rPr lang="en-US" dirty="0"/>
              <a:t> </a:t>
            </a:r>
          </a:p>
          <a:p>
            <a:r>
              <a:rPr lang="en-US" dirty="0"/>
              <a:t>New Resources are added frequently – Keep checking to see what is new!</a:t>
            </a:r>
          </a:p>
          <a:p>
            <a:r>
              <a:rPr lang="en-US" dirty="0"/>
              <a:t> </a:t>
            </a:r>
          </a:p>
          <a:p>
            <a:endParaRPr lang="en-US" dirty="0"/>
          </a:p>
        </p:txBody>
      </p:sp>
    </p:spTree>
    <p:extLst>
      <p:ext uri="{BB962C8B-B14F-4D97-AF65-F5344CB8AC3E}">
        <p14:creationId xmlns:p14="http://schemas.microsoft.com/office/powerpoint/2010/main" val="40867444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1447800"/>
            <a:ext cx="7467600" cy="3724097"/>
          </a:xfrm>
          <a:prstGeom prst="rect">
            <a:avLst/>
          </a:prstGeom>
          <a:noFill/>
        </p:spPr>
        <p:txBody>
          <a:bodyPr wrap="square" rtlCol="0">
            <a:spAutoFit/>
          </a:bodyPr>
          <a:lstStyle/>
          <a:p>
            <a:pPr lvl="0"/>
            <a:r>
              <a:rPr lang="en-US" sz="2000" b="1" dirty="0" smtClean="0"/>
              <a:t>RWDC Overview</a:t>
            </a:r>
          </a:p>
          <a:p>
            <a:pPr lvl="0"/>
            <a:endParaRPr lang="en-US" dirty="0" smtClean="0"/>
          </a:p>
          <a:p>
            <a:pPr marL="285750" lvl="0" indent="-285750">
              <a:buFont typeface="Arial"/>
              <a:buChar char="•"/>
            </a:pPr>
            <a:r>
              <a:rPr lang="en-US" dirty="0" smtClean="0"/>
              <a:t>Develops </a:t>
            </a:r>
            <a:r>
              <a:rPr lang="en-US" dirty="0"/>
              <a:t>STEM and professional skills through an annual </a:t>
            </a:r>
            <a:r>
              <a:rPr lang="en-US" dirty="0" smtClean="0"/>
              <a:t>program.</a:t>
            </a:r>
            <a:endParaRPr lang="en-US" dirty="0"/>
          </a:p>
          <a:p>
            <a:pPr marL="285750" lvl="0" indent="-285750">
              <a:buFont typeface="Arial"/>
              <a:buChar char="•"/>
            </a:pPr>
            <a:r>
              <a:rPr lang="en-US" dirty="0"/>
              <a:t>Applies lessons learned in the classroom to engineering problems faced in industry and applies business skills.</a:t>
            </a:r>
          </a:p>
          <a:p>
            <a:pPr marL="285750" lvl="0" indent="-285750">
              <a:buFont typeface="Arial"/>
              <a:buChar char="•"/>
            </a:pPr>
            <a:r>
              <a:rPr lang="en-US" dirty="0"/>
              <a:t>Teaches innovation and problem solving.</a:t>
            </a:r>
          </a:p>
          <a:p>
            <a:pPr marL="285750" lvl="0" indent="-285750">
              <a:buFont typeface="Arial"/>
              <a:buChar char="•"/>
            </a:pPr>
            <a:r>
              <a:rPr lang="en-US" dirty="0"/>
              <a:t>Prepares students for the aerospace workforce.</a:t>
            </a:r>
          </a:p>
          <a:p>
            <a:pPr marL="285750" lvl="0" indent="-285750">
              <a:buFont typeface="Arial"/>
              <a:buChar char="•"/>
            </a:pPr>
            <a:r>
              <a:rPr lang="en-US" dirty="0"/>
              <a:t>Challenges high school student teams of 3-7 students to optimize the design of an unmanned aircraft system (UAS). </a:t>
            </a:r>
          </a:p>
          <a:p>
            <a:pPr marL="285750" lvl="0" indent="-285750">
              <a:buFont typeface="Arial"/>
              <a:buChar char="•"/>
            </a:pPr>
            <a:r>
              <a:rPr lang="en-US" dirty="0"/>
              <a:t>State </a:t>
            </a:r>
            <a:r>
              <a:rPr lang="en-US" dirty="0" smtClean="0"/>
              <a:t>Level Program </a:t>
            </a:r>
            <a:r>
              <a:rPr lang="en-US" dirty="0"/>
              <a:t>runs from September through December. State </a:t>
            </a:r>
            <a:r>
              <a:rPr lang="en-US" dirty="0" smtClean="0"/>
              <a:t>Teams that do well </a:t>
            </a:r>
            <a:r>
              <a:rPr lang="en-US" dirty="0"/>
              <a:t>are invited to participate in the National/International </a:t>
            </a:r>
            <a:r>
              <a:rPr lang="en-US" dirty="0" smtClean="0"/>
              <a:t>Level, </a:t>
            </a:r>
            <a:r>
              <a:rPr lang="en-US" dirty="0"/>
              <a:t>which runs from January through April.</a:t>
            </a:r>
          </a:p>
          <a:p>
            <a:endParaRPr lang="en-US" dirty="0"/>
          </a:p>
        </p:txBody>
      </p:sp>
    </p:spTree>
    <p:extLst>
      <p:ext uri="{BB962C8B-B14F-4D97-AF65-F5344CB8AC3E}">
        <p14:creationId xmlns:p14="http://schemas.microsoft.com/office/powerpoint/2010/main" val="23468918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447800"/>
            <a:ext cx="7696200" cy="2616101"/>
          </a:xfrm>
          <a:prstGeom prst="rect">
            <a:avLst/>
          </a:prstGeom>
          <a:noFill/>
        </p:spPr>
        <p:txBody>
          <a:bodyPr wrap="square" rtlCol="0">
            <a:spAutoFit/>
          </a:bodyPr>
          <a:lstStyle/>
          <a:p>
            <a:r>
              <a:rPr lang="en-US" sz="2000" b="1" dirty="0"/>
              <a:t>What Teams </a:t>
            </a:r>
            <a:r>
              <a:rPr lang="en-US" sz="2000" b="1" dirty="0" smtClean="0"/>
              <a:t>Get</a:t>
            </a:r>
          </a:p>
          <a:p>
            <a:endParaRPr lang="en-US" dirty="0"/>
          </a:p>
          <a:p>
            <a:pPr marL="285750" lvl="0" indent="-285750">
              <a:buFont typeface="Arial"/>
              <a:buChar char="•"/>
            </a:pPr>
            <a:r>
              <a:rPr lang="en-US" dirty="0"/>
              <a:t>Professional engineering software </a:t>
            </a:r>
          </a:p>
          <a:p>
            <a:pPr marL="285750" lvl="0" indent="-285750">
              <a:buFont typeface="Arial"/>
              <a:buChar char="•"/>
            </a:pPr>
            <a:r>
              <a:rPr lang="en-US" dirty="0"/>
              <a:t>Access to professional mentors </a:t>
            </a:r>
          </a:p>
          <a:p>
            <a:pPr marL="285750" lvl="0" indent="-285750">
              <a:buFont typeface="Arial"/>
              <a:buChar char="•"/>
            </a:pPr>
            <a:r>
              <a:rPr lang="en-US" dirty="0"/>
              <a:t>Each student on </a:t>
            </a:r>
            <a:r>
              <a:rPr lang="en-US" dirty="0" smtClean="0"/>
              <a:t>the top International </a:t>
            </a:r>
            <a:r>
              <a:rPr lang="en-US" dirty="0"/>
              <a:t>Team gets a $50,000 </a:t>
            </a:r>
            <a:r>
              <a:rPr lang="en-US" dirty="0" smtClean="0"/>
              <a:t>scholarship</a:t>
            </a:r>
            <a:r>
              <a:rPr lang="en-US" dirty="0"/>
              <a:t> </a:t>
            </a:r>
            <a:r>
              <a:rPr lang="en-US" dirty="0" smtClean="0"/>
              <a:t>to Embry-Riddle Aeronautical University in the U.S.</a:t>
            </a:r>
            <a:endParaRPr lang="en-US" dirty="0"/>
          </a:p>
          <a:p>
            <a:pPr marL="285750" lvl="0" indent="-285750">
              <a:buFont typeface="Arial"/>
              <a:buChar char="•"/>
            </a:pPr>
            <a:r>
              <a:rPr lang="en-US" dirty="0"/>
              <a:t>Free State Level Challenge for all teams. </a:t>
            </a:r>
          </a:p>
          <a:p>
            <a:pPr marL="285750" lvl="0" indent="-285750">
              <a:buFont typeface="Arial"/>
              <a:buChar char="•"/>
            </a:pPr>
            <a:r>
              <a:rPr lang="en-US" dirty="0"/>
              <a:t>Free STEM curriculum materials.  </a:t>
            </a:r>
          </a:p>
          <a:p>
            <a:endParaRPr lang="en-US"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86200"/>
            <a:ext cx="4648200" cy="2590800"/>
          </a:xfrm>
          <a:prstGeom prst="rect">
            <a:avLst/>
          </a:prstGeom>
          <a:noFill/>
          <a:ln>
            <a:noFill/>
          </a:ln>
        </p:spPr>
      </p:pic>
      <p:pic>
        <p:nvPicPr>
          <p:cNvPr id="6" name="Picture 5" descr="Macintosh HD:Users:ralphcoppola2:Desktop:MD  copy.png"/>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886200"/>
            <a:ext cx="3352800" cy="2743200"/>
          </a:xfrm>
          <a:prstGeom prst="rect">
            <a:avLst/>
          </a:prstGeom>
          <a:noFill/>
          <a:ln>
            <a:noFill/>
          </a:ln>
        </p:spPr>
      </p:pic>
    </p:spTree>
    <p:extLst>
      <p:ext uri="{BB962C8B-B14F-4D97-AF65-F5344CB8AC3E}">
        <p14:creationId xmlns:p14="http://schemas.microsoft.com/office/powerpoint/2010/main" val="159506941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447800"/>
            <a:ext cx="7772400" cy="1692771"/>
          </a:xfrm>
          <a:prstGeom prst="rect">
            <a:avLst/>
          </a:prstGeom>
          <a:noFill/>
        </p:spPr>
        <p:txBody>
          <a:bodyPr wrap="square" rtlCol="0">
            <a:spAutoFit/>
          </a:bodyPr>
          <a:lstStyle/>
          <a:p>
            <a:pPr algn="ctr"/>
            <a:r>
              <a:rPr lang="en-US" sz="2400" b="1" dirty="0" smtClean="0"/>
              <a:t>RWDC Process</a:t>
            </a:r>
          </a:p>
          <a:p>
            <a:pPr algn="ctr"/>
            <a:endParaRPr lang="en-US" sz="2000" b="1" dirty="0"/>
          </a:p>
          <a:p>
            <a:pPr marL="342900" indent="-342900">
              <a:buFont typeface="Arial"/>
              <a:buChar char="•"/>
            </a:pPr>
            <a:r>
              <a:rPr lang="en-US" sz="2000" dirty="0" smtClean="0"/>
              <a:t>State Challenge, October - January</a:t>
            </a:r>
          </a:p>
          <a:p>
            <a:endParaRPr lang="en-US" sz="2000" dirty="0" smtClean="0"/>
          </a:p>
          <a:p>
            <a:pPr marL="342900" indent="-342900">
              <a:buFont typeface="Arial"/>
              <a:buChar char="•"/>
            </a:pPr>
            <a:r>
              <a:rPr lang="en-US" sz="2000" dirty="0" smtClean="0"/>
              <a:t>National Challenge/International Challenge,  February - April </a:t>
            </a:r>
            <a:endParaRPr lang="en-US" sz="2000" dirty="0"/>
          </a:p>
        </p:txBody>
      </p:sp>
    </p:spTree>
    <p:extLst>
      <p:ext uri="{BB962C8B-B14F-4D97-AF65-F5344CB8AC3E}">
        <p14:creationId xmlns:p14="http://schemas.microsoft.com/office/powerpoint/2010/main" val="76034278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19456" y="914400"/>
            <a:ext cx="8613648" cy="549554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US" sz="2800" b="1" dirty="0" smtClean="0"/>
              <a:t>The Students Solve Real Aerospace Problems</a:t>
            </a:r>
            <a:endParaRPr lang="en-US" sz="2800" b="1" dirty="0"/>
          </a:p>
        </p:txBody>
      </p:sp>
      <p:sp>
        <p:nvSpPr>
          <p:cNvPr id="4" name="Slide Number Placeholder 2"/>
          <p:cNvSpPr>
            <a:spLocks noGrp="1"/>
          </p:cNvSpPr>
          <p:nvPr>
            <p:ph type="sldNum" sz="quarter" idx="12"/>
          </p:nvPr>
        </p:nvSpPr>
        <p:spPr>
          <a:xfrm>
            <a:off x="0" y="6735763"/>
            <a:ext cx="444500" cy="106362"/>
          </a:xfrm>
          <a:prstGeom prst="rect">
            <a:avLst/>
          </a:prstGeom>
        </p:spPr>
        <p:txBody>
          <a:bodyPr/>
          <a:lstStyle/>
          <a:p>
            <a:pPr>
              <a:defRPr/>
            </a:pPr>
            <a:fld id="{DC337A88-5711-4B4B-B0EE-219DF2D72B64}" type="slidenum">
              <a:rPr lang="en-US" smtClean="0"/>
              <a:pPr>
                <a:defRPr/>
              </a:pPr>
              <a:t>6</a:t>
            </a:fld>
            <a:endParaRPr lang="en-US" dirty="0"/>
          </a:p>
        </p:txBody>
      </p:sp>
      <p:sp>
        <p:nvSpPr>
          <p:cNvPr id="5" name="TextBox 4"/>
          <p:cNvSpPr txBox="1"/>
          <p:nvPr/>
        </p:nvSpPr>
        <p:spPr>
          <a:xfrm>
            <a:off x="533400" y="1371600"/>
            <a:ext cx="5486400" cy="923330"/>
          </a:xfrm>
          <a:prstGeom prst="rect">
            <a:avLst/>
          </a:prstGeom>
          <a:noFill/>
        </p:spPr>
        <p:txBody>
          <a:bodyPr wrap="square" rtlCol="0">
            <a:spAutoFit/>
          </a:bodyPr>
          <a:lstStyle/>
          <a:p>
            <a:r>
              <a:rPr lang="en-US" dirty="0" smtClean="0"/>
              <a:t>Teams of 3-7 high school students design a plane looking at the forces of flight, lift, weight, thrust &amp; drag with the goal of enhancing performance.</a:t>
            </a:r>
            <a:endParaRPr lang="en-US" dirty="0"/>
          </a:p>
        </p:txBody>
      </p:sp>
      <p:sp>
        <p:nvSpPr>
          <p:cNvPr id="6" name="Rectangle 2"/>
          <p:cNvSpPr>
            <a:spLocks noChangeArrowheads="1"/>
          </p:cNvSpPr>
          <p:nvPr/>
        </p:nvSpPr>
        <p:spPr bwMode="auto">
          <a:xfrm flipV="1">
            <a:off x="0" y="-161807"/>
            <a:ext cx="5560541" cy="369332"/>
          </a:xfrm>
          <a:prstGeom prst="rect">
            <a:avLst/>
          </a:prstGeom>
          <a:noFill/>
          <a:ln w="9525">
            <a:noFill/>
            <a:miter lim="800000"/>
            <a:headEnd/>
            <a:tailEnd/>
          </a:ln>
        </p:spPr>
        <p:txBody>
          <a:bodyPr wrap="square" anchor="ctr">
            <a:spAutoFit/>
          </a:bodyPr>
          <a:lstStyle/>
          <a:p>
            <a:pPr algn="ctr"/>
            <a:endParaRPr lang="en-US" dirty="0"/>
          </a:p>
        </p:txBody>
      </p:sp>
      <p:sp>
        <p:nvSpPr>
          <p:cNvPr id="7" name="TextBox 6"/>
          <p:cNvSpPr txBox="1"/>
          <p:nvPr/>
        </p:nvSpPr>
        <p:spPr>
          <a:xfrm>
            <a:off x="152400" y="5943600"/>
            <a:ext cx="4114800" cy="307777"/>
          </a:xfrm>
          <a:prstGeom prst="rect">
            <a:avLst/>
          </a:prstGeom>
          <a:noFill/>
          <a:ln>
            <a:noFill/>
          </a:ln>
          <a:effectLst>
            <a:outerShdw blurRad="495300" dist="38100" dir="8100000" sx="81000" sy="81000" algn="tr" rotWithShape="0">
              <a:prstClr val="black">
                <a:alpha val="37000"/>
              </a:prstClr>
            </a:outerShdw>
          </a:effectLst>
        </p:spPr>
        <p:txBody>
          <a:bodyPr wrap="square">
            <a:spAutoFit/>
          </a:bodyPr>
          <a:lstStyle/>
          <a:p>
            <a:pPr algn="ctr">
              <a:defRPr/>
            </a:pPr>
            <a:r>
              <a:rPr lang="en-US" sz="1400" b="1" dirty="0">
                <a:solidFill>
                  <a:schemeClr val="tx1">
                    <a:lumMod val="95000"/>
                    <a:lumOff val="5000"/>
                  </a:schemeClr>
                </a:solidFill>
                <a:latin typeface="+mj-lt"/>
              </a:rPr>
              <a:t>Total Lift = Actual Lift – Reported Drag(sin </a:t>
            </a:r>
            <a:r>
              <a:rPr lang="el-GR" sz="1400" b="1" dirty="0">
                <a:solidFill>
                  <a:schemeClr val="tx1">
                    <a:lumMod val="95000"/>
                    <a:lumOff val="5000"/>
                  </a:schemeClr>
                </a:solidFill>
                <a:latin typeface="+mj-lt"/>
              </a:rPr>
              <a:t>α</a:t>
            </a:r>
            <a:r>
              <a:rPr lang="en-US" sz="1400" b="1" dirty="0">
                <a:solidFill>
                  <a:schemeClr val="tx1">
                    <a:lumMod val="95000"/>
                    <a:lumOff val="5000"/>
                  </a:schemeClr>
                </a:solidFill>
                <a:latin typeface="+mj-lt"/>
              </a:rPr>
              <a:t>)</a:t>
            </a:r>
          </a:p>
        </p:txBody>
      </p:sp>
      <p:sp>
        <p:nvSpPr>
          <p:cNvPr id="8" name="TextBox 7"/>
          <p:cNvSpPr txBox="1"/>
          <p:nvPr/>
        </p:nvSpPr>
        <p:spPr>
          <a:xfrm>
            <a:off x="0" y="5562601"/>
            <a:ext cx="4038600" cy="307777"/>
          </a:xfrm>
          <a:prstGeom prst="rect">
            <a:avLst/>
          </a:prstGeom>
          <a:noFill/>
          <a:ln>
            <a:noFill/>
          </a:ln>
          <a:effectLst>
            <a:outerShdw blurRad="495300" dist="38100" dir="8100000" sx="81000" sy="81000" algn="tr" rotWithShape="0">
              <a:prstClr val="black">
                <a:alpha val="37000"/>
              </a:prstClr>
            </a:outerShdw>
          </a:effectLst>
        </p:spPr>
        <p:txBody>
          <a:bodyPr wrap="square">
            <a:spAutoFit/>
          </a:bodyPr>
          <a:lstStyle/>
          <a:p>
            <a:pPr algn="ctr">
              <a:defRPr/>
            </a:pPr>
            <a:r>
              <a:rPr lang="en-US" sz="1400" b="1" dirty="0">
                <a:solidFill>
                  <a:schemeClr val="tx1">
                    <a:lumMod val="95000"/>
                    <a:lumOff val="5000"/>
                  </a:schemeClr>
                </a:solidFill>
                <a:latin typeface="+mj-lt"/>
              </a:rPr>
              <a:t>Total Drag = Actual Drag + Induced Drag</a:t>
            </a:r>
          </a:p>
        </p:txBody>
      </p:sp>
      <p:sp>
        <p:nvSpPr>
          <p:cNvPr id="9" name="Title 6"/>
          <p:cNvSpPr txBox="1">
            <a:spLocks/>
          </p:cNvSpPr>
          <p:nvPr/>
        </p:nvSpPr>
        <p:spPr>
          <a:xfrm>
            <a:off x="457200" y="2667000"/>
            <a:ext cx="2819400" cy="2286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effectLst/>
                <a:uLnTx/>
                <a:uFillTx/>
                <a:latin typeface="+mj-lt"/>
                <a:ea typeface="+mj-ea"/>
                <a:cs typeface="+mj-cs"/>
              </a:rPr>
              <a:t>Free Body Diagram</a:t>
            </a:r>
            <a:endParaRPr kumimoji="0" lang="en-US" sz="1400" b="1" i="0" u="none" strike="noStrike" kern="0" cap="none" spc="0" normalizeH="0" baseline="0" noProof="0" dirty="0">
              <a:ln>
                <a:noFill/>
              </a:ln>
              <a:effectLst/>
              <a:uLnTx/>
              <a:uFillTx/>
              <a:latin typeface="+mj-lt"/>
              <a:ea typeface="+mj-ea"/>
              <a:cs typeface="+mj-cs"/>
            </a:endParaRPr>
          </a:p>
        </p:txBody>
      </p:sp>
      <p:pic>
        <p:nvPicPr>
          <p:cNvPr id="10" name="Picture 7" descr="positiveAOAFBD.png"/>
          <p:cNvPicPr>
            <a:picLocks noChangeAspect="1"/>
          </p:cNvPicPr>
          <p:nvPr/>
        </p:nvPicPr>
        <p:blipFill>
          <a:blip r:embed="rId2" cstate="print"/>
          <a:srcRect/>
          <a:stretch>
            <a:fillRect/>
          </a:stretch>
        </p:blipFill>
        <p:spPr bwMode="auto">
          <a:xfrm>
            <a:off x="304800" y="3048000"/>
            <a:ext cx="3429000" cy="2460625"/>
          </a:xfrm>
          <a:prstGeom prst="rect">
            <a:avLst/>
          </a:prstGeom>
          <a:noFill/>
          <a:ln w="9525">
            <a:noFill/>
            <a:miter lim="800000"/>
            <a:headEnd/>
            <a:tailEnd/>
          </a:ln>
        </p:spPr>
      </p:pic>
      <p:pic>
        <p:nvPicPr>
          <p:cNvPr id="11" name="Picture 10" descr="krauss drag.png"/>
          <p:cNvPicPr>
            <a:picLocks noChangeAspect="1"/>
          </p:cNvPicPr>
          <p:nvPr/>
        </p:nvPicPr>
        <p:blipFill>
          <a:blip r:embed="rId3" cstate="print"/>
          <a:stretch>
            <a:fillRect/>
          </a:stretch>
        </p:blipFill>
        <p:spPr>
          <a:xfrm>
            <a:off x="6400800" y="3423557"/>
            <a:ext cx="2455333" cy="2367641"/>
          </a:xfrm>
          <a:prstGeom prst="rect">
            <a:avLst/>
          </a:prstGeom>
          <a:ln>
            <a:noFill/>
          </a:ln>
          <a:effectLst>
            <a:outerShdw blurRad="292100" dist="139700" dir="2700000" algn="tl" rotWithShape="0">
              <a:srgbClr val="333333">
                <a:alpha val="65000"/>
              </a:srgbClr>
            </a:outerShdw>
          </a:effectLst>
        </p:spPr>
      </p:pic>
      <p:pic>
        <p:nvPicPr>
          <p:cNvPr id="12" name="Picture 11" descr="krauss aoa.png"/>
          <p:cNvPicPr>
            <a:picLocks noChangeAspect="1"/>
          </p:cNvPicPr>
          <p:nvPr/>
        </p:nvPicPr>
        <p:blipFill>
          <a:blip r:embed="rId4" cstate="print"/>
          <a:stretch>
            <a:fillRect/>
          </a:stretch>
        </p:blipFill>
        <p:spPr>
          <a:xfrm>
            <a:off x="3886200" y="3429000"/>
            <a:ext cx="2465993" cy="2362200"/>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5029200" y="3124200"/>
            <a:ext cx="3200400" cy="584775"/>
          </a:xfrm>
          <a:prstGeom prst="rect">
            <a:avLst/>
          </a:prstGeom>
          <a:noFill/>
        </p:spPr>
        <p:txBody>
          <a:bodyPr wrap="square" rtlCol="0">
            <a:spAutoFit/>
          </a:bodyPr>
          <a:lstStyle/>
          <a:p>
            <a:r>
              <a:rPr lang="en-US" sz="1400" dirty="0" smtClean="0"/>
              <a:t>Minimum Lift Coefficient = 0.3-0.5 </a:t>
            </a:r>
          </a:p>
          <a:p>
            <a:endParaRPr lang="en-US" dirty="0"/>
          </a:p>
        </p:txBody>
      </p:sp>
      <p:sp>
        <p:nvSpPr>
          <p:cNvPr id="14" name="TextBox 13"/>
          <p:cNvSpPr txBox="1"/>
          <p:nvPr/>
        </p:nvSpPr>
        <p:spPr>
          <a:xfrm>
            <a:off x="5257800" y="2819400"/>
            <a:ext cx="2895600" cy="338554"/>
          </a:xfrm>
          <a:prstGeom prst="rect">
            <a:avLst/>
          </a:prstGeom>
          <a:noFill/>
        </p:spPr>
        <p:txBody>
          <a:bodyPr wrap="square" rtlCol="0">
            <a:spAutoFit/>
          </a:bodyPr>
          <a:lstStyle/>
          <a:p>
            <a:r>
              <a:rPr lang="en-US" sz="1600" b="1" dirty="0" smtClean="0"/>
              <a:t>Airfoil Selection Method</a:t>
            </a:r>
            <a:endParaRPr lang="en-US" sz="1600" dirty="0"/>
          </a:p>
        </p:txBody>
      </p:sp>
      <p:pic>
        <p:nvPicPr>
          <p:cNvPr id="15" name="Picture 14"/>
          <p:cNvPicPr/>
          <p:nvPr/>
        </p:nvPicPr>
        <p:blipFill>
          <a:blip r:embed="rId5" cstate="print"/>
          <a:srcRect/>
          <a:stretch>
            <a:fillRect/>
          </a:stretch>
        </p:blipFill>
        <p:spPr bwMode="auto">
          <a:xfrm>
            <a:off x="6719792" y="1413164"/>
            <a:ext cx="1961324" cy="1447800"/>
          </a:xfrm>
          <a:prstGeom prst="rect">
            <a:avLst/>
          </a:prstGeom>
          <a:noFill/>
          <a:ln w="9525">
            <a:noFill/>
            <a:miter lim="800000"/>
            <a:headEnd/>
            <a:tailEnd/>
          </a:ln>
        </p:spPr>
      </p:pic>
      <p:sp>
        <p:nvSpPr>
          <p:cNvPr id="16" name="Title 19"/>
          <p:cNvSpPr txBox="1">
            <a:spLocks/>
          </p:cNvSpPr>
          <p:nvPr/>
        </p:nvSpPr>
        <p:spPr>
          <a:xfrm>
            <a:off x="216100" y="192088"/>
            <a:ext cx="7612056" cy="457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a:p>
        </p:txBody>
      </p:sp>
      <p:pic>
        <p:nvPicPr>
          <p:cNvPr id="17" name="Picture 16"/>
          <p:cNvPicPr>
            <a:picLocks noChangeAspect="1" noChangeArrowheads="1"/>
          </p:cNvPicPr>
          <p:nvPr/>
        </p:nvPicPr>
        <p:blipFill>
          <a:blip r:embed="rId6" cstate="print"/>
          <a:srcRect/>
          <a:stretch>
            <a:fillRect/>
          </a:stretch>
        </p:blipFill>
        <p:spPr bwMode="auto">
          <a:xfrm>
            <a:off x="0" y="0"/>
            <a:ext cx="9143999" cy="862855"/>
          </a:xfrm>
          <a:prstGeom prst="rect">
            <a:avLst/>
          </a:prstGeom>
          <a:noFill/>
          <a:ln w="9525">
            <a:noFill/>
            <a:miter lim="800000"/>
            <a:headEnd/>
            <a:tailEnd/>
          </a:ln>
        </p:spPr>
      </p:pic>
    </p:spTree>
    <p:extLst>
      <p:ext uri="{BB962C8B-B14F-4D97-AF65-F5344CB8AC3E}">
        <p14:creationId xmlns:p14="http://schemas.microsoft.com/office/powerpoint/2010/main" val="403866313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User Profiles\rcoppola.PTCNET\Desktop\RWDC FY12 Key Photos National Event\007 RWDC FY12 State Winners.jpg"/>
          <p:cNvPicPr>
            <a:picLocks noChangeAspect="1" noChangeArrowheads="1"/>
          </p:cNvPicPr>
          <p:nvPr/>
        </p:nvPicPr>
        <p:blipFill>
          <a:blip r:embed="rId3" cstate="print"/>
          <a:srcRect/>
          <a:stretch>
            <a:fillRect/>
          </a:stretch>
        </p:blipFill>
        <p:spPr bwMode="auto">
          <a:xfrm>
            <a:off x="408386" y="1752600"/>
            <a:ext cx="8430814" cy="3310268"/>
          </a:xfrm>
          <a:prstGeom prst="rect">
            <a:avLst/>
          </a:prstGeom>
          <a:noFill/>
        </p:spPr>
      </p:pic>
      <p:sp>
        <p:nvSpPr>
          <p:cNvPr id="6" name="TextBox 5"/>
          <p:cNvSpPr txBox="1"/>
          <p:nvPr/>
        </p:nvSpPr>
        <p:spPr>
          <a:xfrm>
            <a:off x="381000" y="5105400"/>
            <a:ext cx="8093281" cy="1077218"/>
          </a:xfrm>
          <a:prstGeom prst="rect">
            <a:avLst/>
          </a:prstGeom>
          <a:noFill/>
        </p:spPr>
        <p:txBody>
          <a:bodyPr wrap="square" lIns="0" tIns="0" rIns="0" bIns="0" rtlCol="0">
            <a:spAutoFit/>
          </a:bodyPr>
          <a:lstStyle/>
          <a:p>
            <a:r>
              <a:rPr lang="en-US" sz="1400" b="1" dirty="0" smtClean="0"/>
              <a:t>Top State Level Teams</a:t>
            </a:r>
          </a:p>
          <a:p>
            <a:endParaRPr lang="en-US" sz="1400" b="1" dirty="0" smtClean="0"/>
          </a:p>
          <a:p>
            <a:endParaRPr lang="en-US" sz="1400" b="1" dirty="0"/>
          </a:p>
          <a:p>
            <a:r>
              <a:rPr lang="en-US" sz="1400" b="1" dirty="0" smtClean="0"/>
              <a:t>We have had </a:t>
            </a:r>
            <a:r>
              <a:rPr lang="en-US" sz="1400" b="1" dirty="0" smtClean="0"/>
              <a:t>35,000 </a:t>
            </a:r>
            <a:r>
              <a:rPr lang="en-US" sz="1400" b="1" dirty="0" smtClean="0"/>
              <a:t>students participate over </a:t>
            </a:r>
            <a:r>
              <a:rPr lang="en-US" sz="1400" b="1" dirty="0" smtClean="0"/>
              <a:t>17 </a:t>
            </a:r>
            <a:r>
              <a:rPr lang="en-US" sz="1400" b="1" dirty="0" smtClean="0"/>
              <a:t>years.</a:t>
            </a:r>
          </a:p>
          <a:p>
            <a:endParaRPr lang="en-US" sz="1400" b="1" dirty="0"/>
          </a:p>
        </p:txBody>
      </p:sp>
      <p:sp>
        <p:nvSpPr>
          <p:cNvPr id="8" name="TextBox 7"/>
          <p:cNvSpPr txBox="1"/>
          <p:nvPr/>
        </p:nvSpPr>
        <p:spPr>
          <a:xfrm>
            <a:off x="221679" y="1066800"/>
            <a:ext cx="8915400" cy="369332"/>
          </a:xfrm>
          <a:prstGeom prst="rect">
            <a:avLst/>
          </a:prstGeom>
          <a:noFill/>
        </p:spPr>
        <p:txBody>
          <a:bodyPr wrap="square" rtlCol="0">
            <a:spAutoFit/>
          </a:bodyPr>
          <a:lstStyle/>
          <a:p>
            <a:r>
              <a:rPr lang="en-US" b="1" dirty="0" smtClean="0"/>
              <a:t>The Real World Design Challenge is the largest aviation education program in the World</a:t>
            </a:r>
            <a:endParaRPr lang="en-US" b="1" dirty="0"/>
          </a:p>
        </p:txBody>
      </p:sp>
    </p:spTree>
    <p:extLst>
      <p:ext uri="{BB962C8B-B14F-4D97-AF65-F5344CB8AC3E}">
        <p14:creationId xmlns:p14="http://schemas.microsoft.com/office/powerpoint/2010/main" val="140202658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3293" y="874712"/>
            <a:ext cx="7574469" cy="4968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t>Dignitaries Speak at the RWDC International Program</a:t>
            </a:r>
            <a:endParaRPr lang="en-US" sz="2400" dirty="0"/>
          </a:p>
        </p:txBody>
      </p:sp>
      <p:pic>
        <p:nvPicPr>
          <p:cNvPr id="7" name="Picture 6" descr="ATO_5325.JPG"/>
          <p:cNvPicPr>
            <a:picLocks noChangeAspect="1"/>
          </p:cNvPicPr>
          <p:nvPr/>
        </p:nvPicPr>
        <p:blipFill>
          <a:blip r:embed="rId2" cstate="print"/>
          <a:stretch>
            <a:fillRect/>
          </a:stretch>
        </p:blipFill>
        <p:spPr>
          <a:xfrm>
            <a:off x="228600" y="1676400"/>
            <a:ext cx="2173096" cy="17489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TO_5374.JPG"/>
          <p:cNvPicPr>
            <a:picLocks noChangeAspect="1"/>
          </p:cNvPicPr>
          <p:nvPr/>
        </p:nvPicPr>
        <p:blipFill>
          <a:blip r:embed="rId3" cstate="print"/>
          <a:stretch>
            <a:fillRect/>
          </a:stretch>
        </p:blipFill>
        <p:spPr>
          <a:xfrm>
            <a:off x="6751526" y="1371600"/>
            <a:ext cx="2240074" cy="137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ATO_5454.JPG"/>
          <p:cNvPicPr>
            <a:picLocks noChangeAspect="1"/>
          </p:cNvPicPr>
          <p:nvPr/>
        </p:nvPicPr>
        <p:blipFill>
          <a:blip r:embed="rId4" cstate="print"/>
          <a:stretch>
            <a:fillRect/>
          </a:stretch>
        </p:blipFill>
        <p:spPr>
          <a:xfrm>
            <a:off x="2743200" y="1371600"/>
            <a:ext cx="3271520" cy="2172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381000" y="3429000"/>
            <a:ext cx="1981200" cy="646331"/>
          </a:xfrm>
          <a:prstGeom prst="rect">
            <a:avLst/>
          </a:prstGeom>
          <a:noFill/>
        </p:spPr>
        <p:txBody>
          <a:bodyPr wrap="square" rtlCol="0">
            <a:spAutoFit/>
          </a:bodyPr>
          <a:lstStyle/>
          <a:p>
            <a:r>
              <a:rPr lang="en-US" sz="900" b="1" dirty="0" smtClean="0"/>
              <a:t>Dr. John Holdren                                                    President Obama’s Science  &amp; Technology Advisor reviews the Challenge</a:t>
            </a:r>
            <a:endParaRPr lang="en-US" sz="900" b="1" dirty="0"/>
          </a:p>
        </p:txBody>
      </p:sp>
      <p:sp>
        <p:nvSpPr>
          <p:cNvPr id="11" name="TextBox 10"/>
          <p:cNvSpPr txBox="1"/>
          <p:nvPr/>
        </p:nvSpPr>
        <p:spPr>
          <a:xfrm>
            <a:off x="3124200" y="3581400"/>
            <a:ext cx="3276600" cy="230832"/>
          </a:xfrm>
          <a:prstGeom prst="rect">
            <a:avLst/>
          </a:prstGeom>
          <a:noFill/>
        </p:spPr>
        <p:txBody>
          <a:bodyPr wrap="square" rtlCol="0">
            <a:spAutoFit/>
          </a:bodyPr>
          <a:lstStyle/>
          <a:p>
            <a:r>
              <a:rPr lang="en-US" sz="900" b="1" dirty="0" smtClean="0"/>
              <a:t>Three top teams honored with Dr. John Holdren</a:t>
            </a:r>
            <a:endParaRPr lang="en-US" sz="900" b="1" dirty="0"/>
          </a:p>
        </p:txBody>
      </p:sp>
      <p:sp>
        <p:nvSpPr>
          <p:cNvPr id="12" name="TextBox 11"/>
          <p:cNvSpPr txBox="1"/>
          <p:nvPr/>
        </p:nvSpPr>
        <p:spPr>
          <a:xfrm>
            <a:off x="6751526" y="2819400"/>
            <a:ext cx="2392474" cy="369332"/>
          </a:xfrm>
          <a:prstGeom prst="rect">
            <a:avLst/>
          </a:prstGeom>
          <a:noFill/>
        </p:spPr>
        <p:txBody>
          <a:bodyPr wrap="square" rtlCol="0">
            <a:spAutoFit/>
          </a:bodyPr>
          <a:lstStyle/>
          <a:p>
            <a:r>
              <a:rPr lang="en-US" sz="900" b="1" dirty="0" smtClean="0"/>
              <a:t>Blue Ribbon Judges evaluate student presentations</a:t>
            </a:r>
            <a:endParaRPr lang="en-US" sz="900" b="1" dirty="0"/>
          </a:p>
        </p:txBody>
      </p:sp>
      <p:sp>
        <p:nvSpPr>
          <p:cNvPr id="13" name="TextBox 12"/>
          <p:cNvSpPr txBox="1"/>
          <p:nvPr/>
        </p:nvSpPr>
        <p:spPr>
          <a:xfrm>
            <a:off x="381000" y="6172200"/>
            <a:ext cx="2372360" cy="369332"/>
          </a:xfrm>
          <a:prstGeom prst="rect">
            <a:avLst/>
          </a:prstGeom>
          <a:noFill/>
        </p:spPr>
        <p:txBody>
          <a:bodyPr wrap="square" rtlCol="0">
            <a:spAutoFit/>
          </a:bodyPr>
          <a:lstStyle/>
          <a:p>
            <a:r>
              <a:rPr lang="en-US" sz="900" b="1" dirty="0" smtClean="0"/>
              <a:t>Department of Transportation  Secretary Ray LaHood with RWDC Students</a:t>
            </a:r>
            <a:endParaRPr lang="en-US" sz="900" b="1" dirty="0"/>
          </a:p>
        </p:txBody>
      </p:sp>
      <p:sp>
        <p:nvSpPr>
          <p:cNvPr id="14" name="TextBox 13"/>
          <p:cNvSpPr txBox="1"/>
          <p:nvPr/>
        </p:nvSpPr>
        <p:spPr>
          <a:xfrm>
            <a:off x="3276600" y="6172200"/>
            <a:ext cx="3124200" cy="369332"/>
          </a:xfrm>
          <a:prstGeom prst="rect">
            <a:avLst/>
          </a:prstGeom>
          <a:noFill/>
        </p:spPr>
        <p:txBody>
          <a:bodyPr wrap="square" rtlCol="0">
            <a:spAutoFit/>
          </a:bodyPr>
          <a:lstStyle/>
          <a:p>
            <a:r>
              <a:rPr lang="en-US" sz="900" b="1" dirty="0" smtClean="0"/>
              <a:t>The Honorable Zachary Lemnios, Assistant Secretary of Department of Defense Research &amp; Engineering,  presents</a:t>
            </a:r>
            <a:endParaRPr lang="en-US" sz="900" b="1" dirty="0"/>
          </a:p>
        </p:txBody>
      </p:sp>
      <p:sp>
        <p:nvSpPr>
          <p:cNvPr id="15" name="TextBox 14"/>
          <p:cNvSpPr txBox="1"/>
          <p:nvPr/>
        </p:nvSpPr>
        <p:spPr>
          <a:xfrm>
            <a:off x="6934200" y="6172200"/>
            <a:ext cx="1981200" cy="507831"/>
          </a:xfrm>
          <a:prstGeom prst="rect">
            <a:avLst/>
          </a:prstGeom>
          <a:noFill/>
        </p:spPr>
        <p:txBody>
          <a:bodyPr wrap="square" rtlCol="0">
            <a:spAutoFit/>
          </a:bodyPr>
          <a:lstStyle/>
          <a:p>
            <a:r>
              <a:rPr lang="en-US" sz="900" b="1" dirty="0" smtClean="0"/>
              <a:t>KC Yanamura, Deputy Director FAA Aircraft Certification Services</a:t>
            </a:r>
            <a:endParaRPr lang="en-US" sz="900" b="1" dirty="0"/>
          </a:p>
        </p:txBody>
      </p:sp>
      <p:pic>
        <p:nvPicPr>
          <p:cNvPr id="16" name="Picture 15" descr="KC Yanamura.JPG"/>
          <p:cNvPicPr>
            <a:picLocks noChangeAspect="1"/>
          </p:cNvPicPr>
          <p:nvPr/>
        </p:nvPicPr>
        <p:blipFill>
          <a:blip r:embed="rId5" cstate="print"/>
          <a:stretch>
            <a:fillRect/>
          </a:stretch>
        </p:blipFill>
        <p:spPr>
          <a:xfrm>
            <a:off x="7010400" y="3276600"/>
            <a:ext cx="1623072"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descr="RWDZach LemniosC317.jpg"/>
          <p:cNvPicPr>
            <a:picLocks noChangeAspect="1"/>
          </p:cNvPicPr>
          <p:nvPr/>
        </p:nvPicPr>
        <p:blipFill>
          <a:blip r:embed="rId6" cstate="print"/>
          <a:stretch>
            <a:fillRect/>
          </a:stretch>
        </p:blipFill>
        <p:spPr>
          <a:xfrm>
            <a:off x="3352800" y="4080727"/>
            <a:ext cx="2743200" cy="19849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2" descr="D:\Users\rcoppola\Desktop\Camera Photos\2012_01_22_002\DOT Good\RWDC DOT Best\dot_14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6380" y="4114916"/>
            <a:ext cx="2641600"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572298"/>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p:cNvSpPr txBox="1">
            <a:spLocks/>
          </p:cNvSpPr>
          <p:nvPr/>
        </p:nvSpPr>
        <p:spPr bwMode="auto">
          <a:xfrm>
            <a:off x="0" y="271463"/>
            <a:ext cx="4184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buFont typeface="Arial" charset="0"/>
              <a:buNone/>
            </a:pPr>
            <a:r>
              <a:rPr lang="en-US" altLang="en-US" sz="2800" b="1" dirty="0" smtClean="0"/>
              <a:t>      </a:t>
            </a:r>
            <a:endParaRPr lang="en-US" altLang="en-US" sz="2800" b="1" dirty="0"/>
          </a:p>
        </p:txBody>
      </p:sp>
      <p:pic>
        <p:nvPicPr>
          <p:cNvPr id="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717409"/>
            <a:ext cx="8007350" cy="604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558360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1051</TotalTime>
  <Words>1176</Words>
  <Application>Microsoft Macintosh PowerPoint</Application>
  <PresentationFormat>On-screen Show (4:3)</PresentationFormat>
  <Paragraphs>169</Paragraphs>
  <Slides>20</Slides>
  <Notes>2</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 World Design Challenge:  The Nations Innovation Engine</dc:title>
  <dc:creator>Ralph</dc:creator>
  <cp:lastModifiedBy>Ralph Coppola</cp:lastModifiedBy>
  <cp:revision>166</cp:revision>
  <dcterms:created xsi:type="dcterms:W3CDTF">2015-08-12T06:44:36Z</dcterms:created>
  <dcterms:modified xsi:type="dcterms:W3CDTF">2024-09-23T18:01:49Z</dcterms:modified>
</cp:coreProperties>
</file>