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7" r:id="rId2"/>
    <p:sldId id="501" r:id="rId3"/>
    <p:sldId id="509" r:id="rId4"/>
    <p:sldId id="508" r:id="rId5"/>
    <p:sldId id="502" r:id="rId6"/>
    <p:sldId id="503" r:id="rId7"/>
    <p:sldId id="482" r:id="rId8"/>
    <p:sldId id="483" r:id="rId9"/>
    <p:sldId id="486" r:id="rId10"/>
    <p:sldId id="510" r:id="rId11"/>
    <p:sldId id="507" r:id="rId12"/>
    <p:sldId id="505" r:id="rId13"/>
    <p:sldId id="506" r:id="rId14"/>
    <p:sldId id="490" r:id="rId15"/>
    <p:sldId id="491" r:id="rId16"/>
    <p:sldId id="500" r:id="rId17"/>
    <p:sldId id="494" r:id="rId18"/>
    <p:sldId id="498" r:id="rId19"/>
    <p:sldId id="496" r:id="rId20"/>
    <p:sldId id="495" r:id="rId21"/>
    <p:sldId id="497" r:id="rId22"/>
    <p:sldId id="4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808CB-9616-4C0D-B671-68AEAA360F1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C906C-A988-413E-A07A-27805F5D14B6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Research &amp; Observe</a:t>
          </a:r>
        </a:p>
      </dgm:t>
    </dgm:pt>
    <dgm:pt modelId="{02AEB02B-F1F2-4A2A-AA9E-0B100B08D380}" type="parTrans" cxnId="{516594AA-6CC6-45A8-85E4-85850961038E}">
      <dgm:prSet/>
      <dgm:spPr/>
      <dgm:t>
        <a:bodyPr/>
        <a:lstStyle/>
        <a:p>
          <a:endParaRPr lang="en-US"/>
        </a:p>
      </dgm:t>
    </dgm:pt>
    <dgm:pt modelId="{0E14194D-990C-4191-BB4C-224AF04F5ED4}" type="sibTrans" cxnId="{516594AA-6CC6-45A8-85E4-85850961038E}">
      <dgm:prSet/>
      <dgm:spPr/>
      <dgm:t>
        <a:bodyPr/>
        <a:lstStyle/>
        <a:p>
          <a:endParaRPr lang="en-US"/>
        </a:p>
      </dgm:t>
    </dgm:pt>
    <dgm:pt modelId="{5514C49C-56CA-4DB7-A087-8111CC9752C8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/>
            <a:t>Form a Point of View</a:t>
          </a:r>
        </a:p>
      </dgm:t>
    </dgm:pt>
    <dgm:pt modelId="{A094971A-BB2E-420D-A258-C72007BF29B8}" type="parTrans" cxnId="{6B315078-FCB4-405A-AA16-A310E6D00791}">
      <dgm:prSet/>
      <dgm:spPr/>
      <dgm:t>
        <a:bodyPr/>
        <a:lstStyle/>
        <a:p>
          <a:endParaRPr lang="en-US"/>
        </a:p>
      </dgm:t>
    </dgm:pt>
    <dgm:pt modelId="{6FDFAE43-94C7-400C-98F3-DA4CC09455B5}" type="sibTrans" cxnId="{6B315078-FCB4-405A-AA16-A310E6D00791}">
      <dgm:prSet/>
      <dgm:spPr/>
      <dgm:t>
        <a:bodyPr/>
        <a:lstStyle/>
        <a:p>
          <a:endParaRPr lang="en-US"/>
        </a:p>
      </dgm:t>
    </dgm:pt>
    <dgm:pt modelId="{8FA7CEC4-8C31-4AFF-B9C2-F51631E61A88}">
      <dgm:prSet phldrT="[Text]" custT="1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r>
            <a:rPr lang="en-US" sz="2000" dirty="0"/>
            <a:t>Ideate</a:t>
          </a:r>
        </a:p>
      </dgm:t>
    </dgm:pt>
    <dgm:pt modelId="{3699A145-1A04-4E48-8519-B06FFE6E2853}" type="parTrans" cxnId="{CD6A7861-2C09-4906-97DB-03C4A1F6D56C}">
      <dgm:prSet/>
      <dgm:spPr/>
      <dgm:t>
        <a:bodyPr/>
        <a:lstStyle/>
        <a:p>
          <a:endParaRPr lang="en-US"/>
        </a:p>
      </dgm:t>
    </dgm:pt>
    <dgm:pt modelId="{55F0C2E7-4FE3-4DFA-8EAB-FE0338BCB522}" type="sibTrans" cxnId="{CD6A7861-2C09-4906-97DB-03C4A1F6D56C}">
      <dgm:prSet/>
      <dgm:spPr/>
      <dgm:t>
        <a:bodyPr/>
        <a:lstStyle/>
        <a:p>
          <a:endParaRPr lang="en-US"/>
        </a:p>
      </dgm:t>
    </dgm:pt>
    <dgm:pt modelId="{DD598E94-8DDE-4D51-BEB0-269087F76DFF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/>
            <a:t>Prototype &amp; Test</a:t>
          </a:r>
        </a:p>
      </dgm:t>
    </dgm:pt>
    <dgm:pt modelId="{89E791AB-81AE-42E5-A827-76025BA1887A}" type="parTrans" cxnId="{44C8B13F-0B1A-46D7-B72D-9A46B5FB740E}">
      <dgm:prSet/>
      <dgm:spPr/>
      <dgm:t>
        <a:bodyPr/>
        <a:lstStyle/>
        <a:p>
          <a:endParaRPr lang="en-US"/>
        </a:p>
      </dgm:t>
    </dgm:pt>
    <dgm:pt modelId="{99F2235E-90DC-4D46-B378-C09C27BE7802}" type="sibTrans" cxnId="{44C8B13F-0B1A-46D7-B72D-9A46B5FB740E}">
      <dgm:prSet/>
      <dgm:spPr/>
      <dgm:t>
        <a:bodyPr/>
        <a:lstStyle/>
        <a:p>
          <a:endParaRPr lang="en-US"/>
        </a:p>
      </dgm:t>
    </dgm:pt>
    <dgm:pt modelId="{B6941324-1835-415C-8ED2-461A245BFB36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Evaluate &amp; Iterate</a:t>
          </a:r>
        </a:p>
      </dgm:t>
    </dgm:pt>
    <dgm:pt modelId="{F9BEF153-B9AD-494F-824A-7F9ABED94B6F}" type="parTrans" cxnId="{CCCB7095-D0E8-4A7D-86CC-8C4FF07738F9}">
      <dgm:prSet/>
      <dgm:spPr/>
      <dgm:t>
        <a:bodyPr/>
        <a:lstStyle/>
        <a:p>
          <a:endParaRPr lang="en-US"/>
        </a:p>
      </dgm:t>
    </dgm:pt>
    <dgm:pt modelId="{83E0B516-C146-4D35-B482-9C2E09E5DAC9}" type="sibTrans" cxnId="{CCCB7095-D0E8-4A7D-86CC-8C4FF07738F9}">
      <dgm:prSet/>
      <dgm:spPr/>
      <dgm:t>
        <a:bodyPr/>
        <a:lstStyle/>
        <a:p>
          <a:endParaRPr lang="en-US"/>
        </a:p>
      </dgm:t>
    </dgm:pt>
    <dgm:pt modelId="{3CE33DB1-E8AE-4C6B-BAA5-B14F1FB0FD1D}" type="pres">
      <dgm:prSet presAssocID="{989808CB-9616-4C0D-B671-68AEAA360F1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8CDEBB6-7A71-4E0D-B525-0B00B8C8A1DB}" type="pres">
      <dgm:prSet presAssocID="{B6941324-1835-415C-8ED2-461A245BFB36}" presName="Accent5" presStyleCnt="0"/>
      <dgm:spPr/>
    </dgm:pt>
    <dgm:pt modelId="{ACF34846-A063-4D46-A6E6-91E61E443FD6}" type="pres">
      <dgm:prSet presAssocID="{B6941324-1835-415C-8ED2-461A245BFB36}" presName="Accent" presStyleLbl="node1" presStyleIdx="0" presStyleCnt="5"/>
      <dgm:spPr/>
    </dgm:pt>
    <dgm:pt modelId="{E3104033-B8E4-489F-96E8-264A1CD0F4FD}" type="pres">
      <dgm:prSet presAssocID="{B6941324-1835-415C-8ED2-461A245BFB36}" presName="ParentBackground5" presStyleCnt="0"/>
      <dgm:spPr/>
    </dgm:pt>
    <dgm:pt modelId="{96AD12BC-3A7E-4884-913D-49F29C71E43F}" type="pres">
      <dgm:prSet presAssocID="{B6941324-1835-415C-8ED2-461A245BFB36}" presName="ParentBackground" presStyleLbl="fgAcc1" presStyleIdx="0" presStyleCnt="5"/>
      <dgm:spPr/>
    </dgm:pt>
    <dgm:pt modelId="{0ED14BEA-D336-4461-959D-5B7DFFC897F6}" type="pres">
      <dgm:prSet presAssocID="{B6941324-1835-415C-8ED2-461A245BFB36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87AA176-5031-4286-A872-09E833E86750}" type="pres">
      <dgm:prSet presAssocID="{DD598E94-8DDE-4D51-BEB0-269087F76DFF}" presName="Accent4" presStyleCnt="0"/>
      <dgm:spPr/>
    </dgm:pt>
    <dgm:pt modelId="{A8F74F91-F504-4558-B8E6-F53DF999F6AB}" type="pres">
      <dgm:prSet presAssocID="{DD598E94-8DDE-4D51-BEB0-269087F76DFF}" presName="Accent" presStyleLbl="node1" presStyleIdx="1" presStyleCnt="5"/>
      <dgm:spPr/>
    </dgm:pt>
    <dgm:pt modelId="{6A751DFA-4EE3-4648-B2A7-C9EF9586ABF3}" type="pres">
      <dgm:prSet presAssocID="{DD598E94-8DDE-4D51-BEB0-269087F76DFF}" presName="ParentBackground4" presStyleCnt="0"/>
      <dgm:spPr/>
    </dgm:pt>
    <dgm:pt modelId="{5D9DE870-FEB0-4041-8319-5C48CCC83159}" type="pres">
      <dgm:prSet presAssocID="{DD598E94-8DDE-4D51-BEB0-269087F76DFF}" presName="ParentBackground" presStyleLbl="fgAcc1" presStyleIdx="1" presStyleCnt="5"/>
      <dgm:spPr/>
    </dgm:pt>
    <dgm:pt modelId="{E552A589-676B-49B0-AC51-7F6C222D38A8}" type="pres">
      <dgm:prSet presAssocID="{DD598E94-8DDE-4D51-BEB0-269087F76DF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3B817B5-2D69-47C6-80B6-96D4C8C9E261}" type="pres">
      <dgm:prSet presAssocID="{8FA7CEC4-8C31-4AFF-B9C2-F51631E61A88}" presName="Accent3" presStyleCnt="0"/>
      <dgm:spPr/>
    </dgm:pt>
    <dgm:pt modelId="{681A27A0-EC41-47B1-8FFE-2009B68AEBBF}" type="pres">
      <dgm:prSet presAssocID="{8FA7CEC4-8C31-4AFF-B9C2-F51631E61A88}" presName="Accent" presStyleLbl="node1" presStyleIdx="2" presStyleCnt="5"/>
      <dgm:spPr/>
    </dgm:pt>
    <dgm:pt modelId="{78BBFB62-D1AA-46AA-8B15-0408EA9D9A3A}" type="pres">
      <dgm:prSet presAssocID="{8FA7CEC4-8C31-4AFF-B9C2-F51631E61A88}" presName="ParentBackground3" presStyleCnt="0"/>
      <dgm:spPr/>
    </dgm:pt>
    <dgm:pt modelId="{B8D7627B-C0F1-444F-BCC4-853A57AD6662}" type="pres">
      <dgm:prSet presAssocID="{8FA7CEC4-8C31-4AFF-B9C2-F51631E61A88}" presName="ParentBackground" presStyleLbl="fgAcc1" presStyleIdx="2" presStyleCnt="5"/>
      <dgm:spPr/>
    </dgm:pt>
    <dgm:pt modelId="{CB0AD7B0-826E-4DD6-8CBA-C3306CDB4917}" type="pres">
      <dgm:prSet presAssocID="{8FA7CEC4-8C31-4AFF-B9C2-F51631E61A8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A248CA-3EAB-4B27-A548-270BEA394EA7}" type="pres">
      <dgm:prSet presAssocID="{5514C49C-56CA-4DB7-A087-8111CC9752C8}" presName="Accent2" presStyleCnt="0"/>
      <dgm:spPr/>
    </dgm:pt>
    <dgm:pt modelId="{E5E436FB-ED9A-4789-9B11-2824A50E232B}" type="pres">
      <dgm:prSet presAssocID="{5514C49C-56CA-4DB7-A087-8111CC9752C8}" presName="Accent" presStyleLbl="node1" presStyleIdx="3" presStyleCnt="5"/>
      <dgm:spPr/>
    </dgm:pt>
    <dgm:pt modelId="{039B3960-6279-48C8-B658-EC49B911705A}" type="pres">
      <dgm:prSet presAssocID="{5514C49C-56CA-4DB7-A087-8111CC9752C8}" presName="ParentBackground2" presStyleCnt="0"/>
      <dgm:spPr/>
    </dgm:pt>
    <dgm:pt modelId="{C840D4BF-10D8-4363-9D92-2303EEF2EEEC}" type="pres">
      <dgm:prSet presAssocID="{5514C49C-56CA-4DB7-A087-8111CC9752C8}" presName="ParentBackground" presStyleLbl="fgAcc1" presStyleIdx="3" presStyleCnt="5"/>
      <dgm:spPr/>
    </dgm:pt>
    <dgm:pt modelId="{4C029BCE-60E3-4D83-81BE-06E5716F2AAE}" type="pres">
      <dgm:prSet presAssocID="{5514C49C-56CA-4DB7-A087-8111CC9752C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BBACAF-5C10-464E-BB37-233DE1F19D2D}" type="pres">
      <dgm:prSet presAssocID="{4FAC906C-A988-413E-A07A-27805F5D14B6}" presName="Accent1" presStyleCnt="0"/>
      <dgm:spPr/>
    </dgm:pt>
    <dgm:pt modelId="{BD861E90-372F-43F3-9719-705D39CF5F27}" type="pres">
      <dgm:prSet presAssocID="{4FAC906C-A988-413E-A07A-27805F5D14B6}" presName="Accent" presStyleLbl="node1" presStyleIdx="4" presStyleCnt="5"/>
      <dgm:spPr/>
    </dgm:pt>
    <dgm:pt modelId="{DE23DBA5-3527-48B6-B08B-A7D9F027C8F9}" type="pres">
      <dgm:prSet presAssocID="{4FAC906C-A988-413E-A07A-27805F5D14B6}" presName="ParentBackground1" presStyleCnt="0"/>
      <dgm:spPr/>
    </dgm:pt>
    <dgm:pt modelId="{63B774F4-5CB2-49E4-B3F2-1F0429A65F38}" type="pres">
      <dgm:prSet presAssocID="{4FAC906C-A988-413E-A07A-27805F5D14B6}" presName="ParentBackground" presStyleLbl="fgAcc1" presStyleIdx="4" presStyleCnt="5"/>
      <dgm:spPr/>
    </dgm:pt>
    <dgm:pt modelId="{DC9494F5-5B4F-4861-9388-F3F85EA71574}" type="pres">
      <dgm:prSet presAssocID="{4FAC906C-A988-413E-A07A-27805F5D14B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C01740D-1BD2-48D5-81AA-6C4A66B0C839}" type="presOf" srcId="{4FAC906C-A988-413E-A07A-27805F5D14B6}" destId="{63B774F4-5CB2-49E4-B3F2-1F0429A65F38}" srcOrd="0" destOrd="0" presId="urn:microsoft.com/office/officeart/2011/layout/CircleProcess"/>
    <dgm:cxn modelId="{6B470920-8D51-4C53-B8D1-EC02C6AAFE60}" type="presOf" srcId="{5514C49C-56CA-4DB7-A087-8111CC9752C8}" destId="{C840D4BF-10D8-4363-9D92-2303EEF2EEEC}" srcOrd="0" destOrd="0" presId="urn:microsoft.com/office/officeart/2011/layout/CircleProcess"/>
    <dgm:cxn modelId="{9D290B2B-1F50-42C1-AFCD-8CFA03D20620}" type="presOf" srcId="{989808CB-9616-4C0D-B671-68AEAA360F10}" destId="{3CE33DB1-E8AE-4C6B-BAA5-B14F1FB0FD1D}" srcOrd="0" destOrd="0" presId="urn:microsoft.com/office/officeart/2011/layout/CircleProcess"/>
    <dgm:cxn modelId="{6C047532-54F1-48BC-AF0E-9EE8166230D6}" type="presOf" srcId="{B6941324-1835-415C-8ED2-461A245BFB36}" destId="{96AD12BC-3A7E-4884-913D-49F29C71E43F}" srcOrd="0" destOrd="0" presId="urn:microsoft.com/office/officeart/2011/layout/CircleProcess"/>
    <dgm:cxn modelId="{0067593C-3567-4091-8715-4E379D8A1BF8}" type="presOf" srcId="{5514C49C-56CA-4DB7-A087-8111CC9752C8}" destId="{4C029BCE-60E3-4D83-81BE-06E5716F2AAE}" srcOrd="1" destOrd="0" presId="urn:microsoft.com/office/officeart/2011/layout/CircleProcess"/>
    <dgm:cxn modelId="{44C8B13F-0B1A-46D7-B72D-9A46B5FB740E}" srcId="{989808CB-9616-4C0D-B671-68AEAA360F10}" destId="{DD598E94-8DDE-4D51-BEB0-269087F76DFF}" srcOrd="3" destOrd="0" parTransId="{89E791AB-81AE-42E5-A827-76025BA1887A}" sibTransId="{99F2235E-90DC-4D46-B378-C09C27BE7802}"/>
    <dgm:cxn modelId="{CD6A7861-2C09-4906-97DB-03C4A1F6D56C}" srcId="{989808CB-9616-4C0D-B671-68AEAA360F10}" destId="{8FA7CEC4-8C31-4AFF-B9C2-F51631E61A88}" srcOrd="2" destOrd="0" parTransId="{3699A145-1A04-4E48-8519-B06FFE6E2853}" sibTransId="{55F0C2E7-4FE3-4DFA-8EAB-FE0338BCB522}"/>
    <dgm:cxn modelId="{9E2B4A67-21AA-4484-931E-3F32132FCBC1}" type="presOf" srcId="{DD598E94-8DDE-4D51-BEB0-269087F76DFF}" destId="{E552A589-676B-49B0-AC51-7F6C222D38A8}" srcOrd="1" destOrd="0" presId="urn:microsoft.com/office/officeart/2011/layout/CircleProcess"/>
    <dgm:cxn modelId="{6B315078-FCB4-405A-AA16-A310E6D00791}" srcId="{989808CB-9616-4C0D-B671-68AEAA360F10}" destId="{5514C49C-56CA-4DB7-A087-8111CC9752C8}" srcOrd="1" destOrd="0" parTransId="{A094971A-BB2E-420D-A258-C72007BF29B8}" sibTransId="{6FDFAE43-94C7-400C-98F3-DA4CC09455B5}"/>
    <dgm:cxn modelId="{B517598E-03B7-4CD9-897F-EC276977F875}" type="presOf" srcId="{8FA7CEC4-8C31-4AFF-B9C2-F51631E61A88}" destId="{B8D7627B-C0F1-444F-BCC4-853A57AD6662}" srcOrd="0" destOrd="0" presId="urn:microsoft.com/office/officeart/2011/layout/CircleProcess"/>
    <dgm:cxn modelId="{CEE7C091-14EC-47E0-BB90-3B8E4A265594}" type="presOf" srcId="{8FA7CEC4-8C31-4AFF-B9C2-F51631E61A88}" destId="{CB0AD7B0-826E-4DD6-8CBA-C3306CDB4917}" srcOrd="1" destOrd="0" presId="urn:microsoft.com/office/officeart/2011/layout/CircleProcess"/>
    <dgm:cxn modelId="{CCCB7095-D0E8-4A7D-86CC-8C4FF07738F9}" srcId="{989808CB-9616-4C0D-B671-68AEAA360F10}" destId="{B6941324-1835-415C-8ED2-461A245BFB36}" srcOrd="4" destOrd="0" parTransId="{F9BEF153-B9AD-494F-824A-7F9ABED94B6F}" sibTransId="{83E0B516-C146-4D35-B482-9C2E09E5DAC9}"/>
    <dgm:cxn modelId="{516594AA-6CC6-45A8-85E4-85850961038E}" srcId="{989808CB-9616-4C0D-B671-68AEAA360F10}" destId="{4FAC906C-A988-413E-A07A-27805F5D14B6}" srcOrd="0" destOrd="0" parTransId="{02AEB02B-F1F2-4A2A-AA9E-0B100B08D380}" sibTransId="{0E14194D-990C-4191-BB4C-224AF04F5ED4}"/>
    <dgm:cxn modelId="{85400BBF-D917-4A27-9999-F446520EB932}" type="presOf" srcId="{B6941324-1835-415C-8ED2-461A245BFB36}" destId="{0ED14BEA-D336-4461-959D-5B7DFFC897F6}" srcOrd="1" destOrd="0" presId="urn:microsoft.com/office/officeart/2011/layout/CircleProcess"/>
    <dgm:cxn modelId="{C864DED2-BF20-4476-B9B3-C044D239EA72}" type="presOf" srcId="{DD598E94-8DDE-4D51-BEB0-269087F76DFF}" destId="{5D9DE870-FEB0-4041-8319-5C48CCC83159}" srcOrd="0" destOrd="0" presId="urn:microsoft.com/office/officeart/2011/layout/CircleProcess"/>
    <dgm:cxn modelId="{A7A7A4E7-6316-474D-9444-84738BE21AC6}" type="presOf" srcId="{4FAC906C-A988-413E-A07A-27805F5D14B6}" destId="{DC9494F5-5B4F-4861-9388-F3F85EA71574}" srcOrd="1" destOrd="0" presId="urn:microsoft.com/office/officeart/2011/layout/CircleProcess"/>
    <dgm:cxn modelId="{982FE53A-73FF-4212-88B7-BE5BDD69A460}" type="presParOf" srcId="{3CE33DB1-E8AE-4C6B-BAA5-B14F1FB0FD1D}" destId="{E8CDEBB6-7A71-4E0D-B525-0B00B8C8A1DB}" srcOrd="0" destOrd="0" presId="urn:microsoft.com/office/officeart/2011/layout/CircleProcess"/>
    <dgm:cxn modelId="{58A54197-E42A-4D6A-821D-2F6652537F5D}" type="presParOf" srcId="{E8CDEBB6-7A71-4E0D-B525-0B00B8C8A1DB}" destId="{ACF34846-A063-4D46-A6E6-91E61E443FD6}" srcOrd="0" destOrd="0" presId="urn:microsoft.com/office/officeart/2011/layout/CircleProcess"/>
    <dgm:cxn modelId="{31512ACF-2306-4A2B-8FCA-3817A1B809EB}" type="presParOf" srcId="{3CE33DB1-E8AE-4C6B-BAA5-B14F1FB0FD1D}" destId="{E3104033-B8E4-489F-96E8-264A1CD0F4FD}" srcOrd="1" destOrd="0" presId="urn:microsoft.com/office/officeart/2011/layout/CircleProcess"/>
    <dgm:cxn modelId="{6C9FB8B1-2122-433E-9D7D-5F9BC350BDF4}" type="presParOf" srcId="{E3104033-B8E4-489F-96E8-264A1CD0F4FD}" destId="{96AD12BC-3A7E-4884-913D-49F29C71E43F}" srcOrd="0" destOrd="0" presId="urn:microsoft.com/office/officeart/2011/layout/CircleProcess"/>
    <dgm:cxn modelId="{89187995-522B-449E-9A3D-AABF80615C4C}" type="presParOf" srcId="{3CE33DB1-E8AE-4C6B-BAA5-B14F1FB0FD1D}" destId="{0ED14BEA-D336-4461-959D-5B7DFFC897F6}" srcOrd="2" destOrd="0" presId="urn:microsoft.com/office/officeart/2011/layout/CircleProcess"/>
    <dgm:cxn modelId="{8B8CAE89-2BB6-4914-9150-D78096187466}" type="presParOf" srcId="{3CE33DB1-E8AE-4C6B-BAA5-B14F1FB0FD1D}" destId="{E87AA176-5031-4286-A872-09E833E86750}" srcOrd="3" destOrd="0" presId="urn:microsoft.com/office/officeart/2011/layout/CircleProcess"/>
    <dgm:cxn modelId="{91325D7D-6406-4CC7-B1A9-00616A79E48B}" type="presParOf" srcId="{E87AA176-5031-4286-A872-09E833E86750}" destId="{A8F74F91-F504-4558-B8E6-F53DF999F6AB}" srcOrd="0" destOrd="0" presId="urn:microsoft.com/office/officeart/2011/layout/CircleProcess"/>
    <dgm:cxn modelId="{1675BAE6-5A0B-44F2-93AA-08D2E5FA4119}" type="presParOf" srcId="{3CE33DB1-E8AE-4C6B-BAA5-B14F1FB0FD1D}" destId="{6A751DFA-4EE3-4648-B2A7-C9EF9586ABF3}" srcOrd="4" destOrd="0" presId="urn:microsoft.com/office/officeart/2011/layout/CircleProcess"/>
    <dgm:cxn modelId="{8A32C302-2684-4D49-A1AD-B21304557F75}" type="presParOf" srcId="{6A751DFA-4EE3-4648-B2A7-C9EF9586ABF3}" destId="{5D9DE870-FEB0-4041-8319-5C48CCC83159}" srcOrd="0" destOrd="0" presId="urn:microsoft.com/office/officeart/2011/layout/CircleProcess"/>
    <dgm:cxn modelId="{B92F0CEA-5AC7-41AB-BF85-0BE40E216919}" type="presParOf" srcId="{3CE33DB1-E8AE-4C6B-BAA5-B14F1FB0FD1D}" destId="{E552A589-676B-49B0-AC51-7F6C222D38A8}" srcOrd="5" destOrd="0" presId="urn:microsoft.com/office/officeart/2011/layout/CircleProcess"/>
    <dgm:cxn modelId="{D9024CE6-4405-401C-B639-E9E08FFC0EC8}" type="presParOf" srcId="{3CE33DB1-E8AE-4C6B-BAA5-B14F1FB0FD1D}" destId="{23B817B5-2D69-47C6-80B6-96D4C8C9E261}" srcOrd="6" destOrd="0" presId="urn:microsoft.com/office/officeart/2011/layout/CircleProcess"/>
    <dgm:cxn modelId="{FD511996-D99B-435D-93C1-84AC1C2D61A4}" type="presParOf" srcId="{23B817B5-2D69-47C6-80B6-96D4C8C9E261}" destId="{681A27A0-EC41-47B1-8FFE-2009B68AEBBF}" srcOrd="0" destOrd="0" presId="urn:microsoft.com/office/officeart/2011/layout/CircleProcess"/>
    <dgm:cxn modelId="{5AA748C3-62D3-49BF-8506-BC3D2EFFC54A}" type="presParOf" srcId="{3CE33DB1-E8AE-4C6B-BAA5-B14F1FB0FD1D}" destId="{78BBFB62-D1AA-46AA-8B15-0408EA9D9A3A}" srcOrd="7" destOrd="0" presId="urn:microsoft.com/office/officeart/2011/layout/CircleProcess"/>
    <dgm:cxn modelId="{30AEC129-C638-4941-9DD3-0E77D817EB82}" type="presParOf" srcId="{78BBFB62-D1AA-46AA-8B15-0408EA9D9A3A}" destId="{B8D7627B-C0F1-444F-BCC4-853A57AD6662}" srcOrd="0" destOrd="0" presId="urn:microsoft.com/office/officeart/2011/layout/CircleProcess"/>
    <dgm:cxn modelId="{CFCC9319-5541-4611-8B31-63863DDDE2F6}" type="presParOf" srcId="{3CE33DB1-E8AE-4C6B-BAA5-B14F1FB0FD1D}" destId="{CB0AD7B0-826E-4DD6-8CBA-C3306CDB4917}" srcOrd="8" destOrd="0" presId="urn:microsoft.com/office/officeart/2011/layout/CircleProcess"/>
    <dgm:cxn modelId="{E18AD255-ADBD-4009-99C2-6C2C2C345D00}" type="presParOf" srcId="{3CE33DB1-E8AE-4C6B-BAA5-B14F1FB0FD1D}" destId="{24A248CA-3EAB-4B27-A548-270BEA394EA7}" srcOrd="9" destOrd="0" presId="urn:microsoft.com/office/officeart/2011/layout/CircleProcess"/>
    <dgm:cxn modelId="{065D2054-35FF-44FD-9D89-CF0BCFCA30A5}" type="presParOf" srcId="{24A248CA-3EAB-4B27-A548-270BEA394EA7}" destId="{E5E436FB-ED9A-4789-9B11-2824A50E232B}" srcOrd="0" destOrd="0" presId="urn:microsoft.com/office/officeart/2011/layout/CircleProcess"/>
    <dgm:cxn modelId="{36E324FC-7898-48F1-BE4B-4B0C988B0D7F}" type="presParOf" srcId="{3CE33DB1-E8AE-4C6B-BAA5-B14F1FB0FD1D}" destId="{039B3960-6279-48C8-B658-EC49B911705A}" srcOrd="10" destOrd="0" presId="urn:microsoft.com/office/officeart/2011/layout/CircleProcess"/>
    <dgm:cxn modelId="{8DBD0CDA-8627-4797-8B46-5651960BBEA8}" type="presParOf" srcId="{039B3960-6279-48C8-B658-EC49B911705A}" destId="{C840D4BF-10D8-4363-9D92-2303EEF2EEEC}" srcOrd="0" destOrd="0" presId="urn:microsoft.com/office/officeart/2011/layout/CircleProcess"/>
    <dgm:cxn modelId="{8FA2A20B-5EFA-43EB-80EE-F86D9232776B}" type="presParOf" srcId="{3CE33DB1-E8AE-4C6B-BAA5-B14F1FB0FD1D}" destId="{4C029BCE-60E3-4D83-81BE-06E5716F2AAE}" srcOrd="11" destOrd="0" presId="urn:microsoft.com/office/officeart/2011/layout/CircleProcess"/>
    <dgm:cxn modelId="{249F3595-ACEC-453F-8C6D-CBD78EE3C711}" type="presParOf" srcId="{3CE33DB1-E8AE-4C6B-BAA5-B14F1FB0FD1D}" destId="{0BBBACAF-5C10-464E-BB37-233DE1F19D2D}" srcOrd="12" destOrd="0" presId="urn:microsoft.com/office/officeart/2011/layout/CircleProcess"/>
    <dgm:cxn modelId="{D0D258FC-A690-4FC4-934D-6CB0FDA1B9C4}" type="presParOf" srcId="{0BBBACAF-5C10-464E-BB37-233DE1F19D2D}" destId="{BD861E90-372F-43F3-9719-705D39CF5F27}" srcOrd="0" destOrd="0" presId="urn:microsoft.com/office/officeart/2011/layout/CircleProcess"/>
    <dgm:cxn modelId="{CB554BE2-CD4C-4658-BFAE-E9ADFE965F7F}" type="presParOf" srcId="{3CE33DB1-E8AE-4C6B-BAA5-B14F1FB0FD1D}" destId="{DE23DBA5-3527-48B6-B08B-A7D9F027C8F9}" srcOrd="13" destOrd="0" presId="urn:microsoft.com/office/officeart/2011/layout/CircleProcess"/>
    <dgm:cxn modelId="{28BA97C1-8DF7-4D27-B225-EA66C36645AA}" type="presParOf" srcId="{DE23DBA5-3527-48B6-B08B-A7D9F027C8F9}" destId="{63B774F4-5CB2-49E4-B3F2-1F0429A65F38}" srcOrd="0" destOrd="0" presId="urn:microsoft.com/office/officeart/2011/layout/CircleProcess"/>
    <dgm:cxn modelId="{65BF5303-AAB2-4123-AD11-9DFDCA5FD738}" type="presParOf" srcId="{3CE33DB1-E8AE-4C6B-BAA5-B14F1FB0FD1D}" destId="{DC9494F5-5B4F-4861-9388-F3F85EA7157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34846-A063-4D46-A6E6-91E61E443FD6}">
      <dsp:nvSpPr>
        <dsp:cNvPr id="0" name=""/>
        <dsp:cNvSpPr/>
      </dsp:nvSpPr>
      <dsp:spPr>
        <a:xfrm>
          <a:off x="6215805" y="1771031"/>
          <a:ext cx="1417304" cy="1417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D12BC-3A7E-4884-913D-49F29C71E43F}">
      <dsp:nvSpPr>
        <dsp:cNvPr id="0" name=""/>
        <dsp:cNvSpPr/>
      </dsp:nvSpPr>
      <dsp:spPr>
        <a:xfrm>
          <a:off x="6262571" y="1818290"/>
          <a:ext cx="1323018" cy="1323017"/>
        </a:xfrm>
        <a:prstGeom prst="ellipse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Evaluate &amp; Iterate</a:t>
          </a:r>
        </a:p>
      </dsp:txBody>
      <dsp:txXfrm>
        <a:off x="6451897" y="2007328"/>
        <a:ext cx="945121" cy="944941"/>
      </dsp:txXfrm>
    </dsp:sp>
    <dsp:sp modelId="{A8F74F91-F504-4558-B8E6-F53DF999F6AB}">
      <dsp:nvSpPr>
        <dsp:cNvPr id="0" name=""/>
        <dsp:cNvSpPr/>
      </dsp:nvSpPr>
      <dsp:spPr>
        <a:xfrm rot="2700000">
          <a:off x="4750308" y="1771104"/>
          <a:ext cx="1417140" cy="14171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DE870-FEB0-4041-8319-5C48CCC83159}">
      <dsp:nvSpPr>
        <dsp:cNvPr id="0" name=""/>
        <dsp:cNvSpPr/>
      </dsp:nvSpPr>
      <dsp:spPr>
        <a:xfrm>
          <a:off x="4798501" y="1818290"/>
          <a:ext cx="1323018" cy="1323017"/>
        </a:xfrm>
        <a:prstGeom prst="ellipse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Prototype &amp; Test</a:t>
          </a:r>
        </a:p>
      </dsp:txBody>
      <dsp:txXfrm>
        <a:off x="4987072" y="2007328"/>
        <a:ext cx="945121" cy="944941"/>
      </dsp:txXfrm>
    </dsp:sp>
    <dsp:sp modelId="{681A27A0-EC41-47B1-8FFE-2009B68AEBBF}">
      <dsp:nvSpPr>
        <dsp:cNvPr id="0" name=""/>
        <dsp:cNvSpPr/>
      </dsp:nvSpPr>
      <dsp:spPr>
        <a:xfrm rot="2700000">
          <a:off x="3286238" y="1771104"/>
          <a:ext cx="1417140" cy="14171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7627B-C0F1-444F-BCC4-853A57AD6662}">
      <dsp:nvSpPr>
        <dsp:cNvPr id="0" name=""/>
        <dsp:cNvSpPr/>
      </dsp:nvSpPr>
      <dsp:spPr>
        <a:xfrm>
          <a:off x="3333676" y="1818290"/>
          <a:ext cx="1323018" cy="1323017"/>
        </a:xfrm>
        <a:prstGeom prst="ellipse">
          <a:avLst/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Ideate</a:t>
          </a:r>
        </a:p>
      </dsp:txBody>
      <dsp:txXfrm>
        <a:off x="3522248" y="2007328"/>
        <a:ext cx="945121" cy="944941"/>
      </dsp:txXfrm>
    </dsp:sp>
    <dsp:sp modelId="{E5E436FB-ED9A-4789-9B11-2824A50E232B}">
      <dsp:nvSpPr>
        <dsp:cNvPr id="0" name=""/>
        <dsp:cNvSpPr/>
      </dsp:nvSpPr>
      <dsp:spPr>
        <a:xfrm rot="2700000">
          <a:off x="1821413" y="1771104"/>
          <a:ext cx="1417140" cy="14171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0D4BF-10D8-4363-9D92-2303EEF2EEEC}">
      <dsp:nvSpPr>
        <dsp:cNvPr id="0" name=""/>
        <dsp:cNvSpPr/>
      </dsp:nvSpPr>
      <dsp:spPr>
        <a:xfrm>
          <a:off x="1868851" y="1818290"/>
          <a:ext cx="1323018" cy="1323017"/>
        </a:xfrm>
        <a:prstGeom prst="ellipse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Form a Point of View</a:t>
          </a:r>
        </a:p>
      </dsp:txBody>
      <dsp:txXfrm>
        <a:off x="2058177" y="2007328"/>
        <a:ext cx="945121" cy="944941"/>
      </dsp:txXfrm>
    </dsp:sp>
    <dsp:sp modelId="{BD861E90-372F-43F3-9719-705D39CF5F27}">
      <dsp:nvSpPr>
        <dsp:cNvPr id="0" name=""/>
        <dsp:cNvSpPr/>
      </dsp:nvSpPr>
      <dsp:spPr>
        <a:xfrm rot="2700000">
          <a:off x="356588" y="1771104"/>
          <a:ext cx="1417140" cy="14171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774F4-5CB2-49E4-B3F2-1F0429A65F38}">
      <dsp:nvSpPr>
        <dsp:cNvPr id="0" name=""/>
        <dsp:cNvSpPr/>
      </dsp:nvSpPr>
      <dsp:spPr>
        <a:xfrm>
          <a:off x="404026" y="1818290"/>
          <a:ext cx="1323018" cy="1323017"/>
        </a:xfrm>
        <a:prstGeom prst="ellipse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 &amp; Observe</a:t>
          </a:r>
        </a:p>
      </dsp:txBody>
      <dsp:txXfrm>
        <a:off x="593352" y="2007328"/>
        <a:ext cx="945121" cy="94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1B41-0569-4B68-8122-6F22F52907B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315-3C58-40CC-ABAB-2551B0ED6F7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B07A-ED36-47C2-AD5A-154968176DA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25F4-96EB-4213-AFAE-390EB3FB064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99F2-8B4A-44B1-9A6B-6C724963B4E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8AA-0816-4C46-AF05-2B0DD60186C2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462-3C3B-411A-891C-1B90E7B76DF7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9D94-15F3-41FC-B3AD-F93ED7D92138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4699-9B8D-42CA-886A-7EEC4C035E20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765F-878C-4881-9355-A651EF6F2389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E4DE-8D14-45C5-A702-10493FDBD57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9D6D-0BF0-4032-BFE8-F6B9866F521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sHBMd8Cuyn331M&amp;tbnid=IvEpDC3iWnB9bM:&amp;ved=0CAUQjRw&amp;url=http://www.sztaki.hu/scl/members/&amp;ei=cunCUcOLO4PE9gSf74DICw&amp;bvm=bv.48175248,d.eWU&amp;psig=AFQjCNHTXQQqIkliCkW7dVdo4mkC7j1r-g&amp;ust=13718145700595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3Zf71LEHCKae4M&amp;tbnid=KjgUM9pSobNE6M:&amp;ved=0CAUQjRw&amp;url=http://www.weatherwise.org/Archives/Back%20Issues/2012/March-April%202012/UAVs-full.html&amp;ei=w-nCUYKAI5T29gSX6ID4Ag&amp;bvm=bv.48175248,d.eWU&amp;psig=AFQjCNHTXQQqIkliCkW7dVdo4mkC7j1r-g&amp;ust=1371814570059502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1dqq5IvYaw2e6M&amp;tbnid=AaUC2Plt8FULRM:&amp;ved=0CAUQjRw&amp;url=http://www.troybuiltmodels.com/items/UAVPENGUINB.html&amp;ei=pOnCUdrgFYi68ATi0oHgBw&amp;bvm=bv.48175248,d.eWU&amp;psig=AFQjCNHTXQQqIkliCkW7dVdo4mkC7j1r-g&amp;ust=137181457005950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beFhqk3Fj1_P0M&amp;tbnid=XRk_-kdwkua2dM:&amp;ved=0CAUQjRw&amp;url=http://www.xhobbystore.net/tag/electric-rc-helicopters/&amp;ei=aavRUdjPEorU8wSUJw&amp;psig=AFQjCNG9Jp0Qxh1ZcFzV59i9O5iF9sVUBQ&amp;ust=13727817925061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KvLTj-7Y_GzqyM&amp;tbnid=JptfPm5iN0UhgM:&amp;ved=0CAUQjRw&amp;url=http://www.military-today.com/helicopters/ch_47_chinook.htm&amp;ei=gavRUZ-5JIL-9QTaxICgAg&amp;psig=AFQjCNGzRCro35JSu-iwZ-B3u_R8x3prZA&amp;ust=137278182012174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fqYq59qfqZQmSM&amp;tbnid=EWdN7nSEKjADPM:&amp;ved=0CAUQjRw&amp;url=http://www.aviationtoday.com/av/communications/Delft-Dynamics-VSTEP-Introduce-New-UAV-Training-Concept_78940.html&amp;ei=IKzRUcO5C4rq8QSqwYHoCQ&amp;psig=AFQjCNHZQGTTlihK8VJneeqTHF-OMyAlPg&amp;ust=13727819753049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zXVoOr5OZLp-uM&amp;tbnid=sTbnc87m4Fd59M:&amp;ved=0CAUQjRw&amp;url=http://www.tsagi.ru/cgi-bin/jet/viewnews.cgi?id=20101228495721664590&amp;tmpl=eng_viewnews&amp;ei=xqzRUcLBCon68QTvv4G4Ag&amp;psig=AFQjCNHZQGTTlihK8VJneeqTHF-OMyAlPg&amp;ust=1372781975304963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6ZSPRht_rn3S0M&amp;tbnid=C23gj_Ybv-ejHM:&amp;ved=0CAUQjRw&amp;url=http://www.robaid.com/bionics/lockheed-martins-samarai-micro-air-vehicle-inspired-by-maple-seed.htm&amp;ei=UazRUZaFO4nM9ATPxoGwBQ&amp;psig=AFQjCNHZQGTTlihK8VJneeqTHF-OMyAlPg&amp;ust=1372781975304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76200"/>
            <a:ext cx="10058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13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08364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Systems Engineering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601980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9" y="10668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90600"/>
            <a:ext cx="8534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Font typeface="Arial" pitchFamily="34" charset="0"/>
              <a:buNone/>
            </a:pPr>
            <a:r>
              <a:rPr lang="en-US" altLang="en-US" sz="2400" b="1" i="1" dirty="0">
                <a:cs typeface="Arial" panose="020B0604020202020204" pitchFamily="34" charset="0"/>
              </a:rPr>
              <a:t>An Example Design Process </a:t>
            </a:r>
            <a:r>
              <a:rPr lang="en-US" altLang="en-US" sz="2400" dirty="0">
                <a:cs typeface="Arial" panose="020B0604020202020204" pitchFamily="34" charset="0"/>
              </a:rPr>
              <a:t>– multiple different disciplines operate in parallel (i.e., multi-disciplinary)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5" t="3603" b="57516"/>
          <a:stretch>
            <a:fillRect/>
          </a:stretch>
        </p:blipFill>
        <p:spPr bwMode="auto">
          <a:xfrm>
            <a:off x="774700" y="1928813"/>
            <a:ext cx="7437438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5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35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System Development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676401"/>
            <a:ext cx="8991600" cy="2962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System designers, developers, and manufacturers depend on design processes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Some use unstructured (ad-hoc) processes (unsophisticated designs; trial and error) –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Highly-structured and organized processes (complex and detailed designs with improved reliability)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Robust and structured design processes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Incorporate basic science, math, and engineering systems into a formal design plan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Establish a project/program life cycle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Provide capability to evidence the safety, reliability, and capability of systems (required for certification)</a:t>
            </a:r>
          </a:p>
          <a:p>
            <a:pPr marL="45720" indent="0">
              <a:buFont typeface="Arial" charset="0"/>
              <a:buNone/>
              <a:defRPr/>
            </a:pPr>
            <a:endParaRPr lang="en-US" sz="2400" b="1" i="1" dirty="0">
              <a:cs typeface="Arial" pitchFamily="34" charset="0"/>
            </a:endParaRPr>
          </a:p>
        </p:txBody>
      </p:sp>
      <p:pic>
        <p:nvPicPr>
          <p:cNvPr id="6" name="Picture 2" descr="http://www.sztaki.hu/uploads/RTEmagicC_UAV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4"/>
          <a:stretch>
            <a:fillRect/>
          </a:stretch>
        </p:blipFill>
        <p:spPr bwMode="auto">
          <a:xfrm>
            <a:off x="34925" y="4757738"/>
            <a:ext cx="27559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troybuiltmodels.com/ns/images/items/uav/uavfactory/penguinb/left/left_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b="17113"/>
          <a:stretch>
            <a:fillRect/>
          </a:stretch>
        </p:blipFill>
        <p:spPr bwMode="auto">
          <a:xfrm>
            <a:off x="2771775" y="4760913"/>
            <a:ext cx="37830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weatherwise.org/sebin/l/y/UAVs.0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0913"/>
            <a:ext cx="2552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7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350"/>
            <a:ext cx="8229600" cy="5334000"/>
          </a:xfrm>
        </p:spPr>
        <p:txBody>
          <a:bodyPr>
            <a:normAutofit/>
          </a:bodyPr>
          <a:lstStyle/>
          <a:p>
            <a:pPr marL="45720" indent="0" algn="ctr">
              <a:buFont typeface="Arial" charset="0"/>
              <a:buNone/>
              <a:defRPr/>
            </a:pPr>
            <a:r>
              <a:rPr lang="en-US" sz="2800" b="1" dirty="0">
                <a:cs typeface="Arial" pitchFamily="34" charset="0"/>
              </a:rPr>
              <a:t>Why force a formal process?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52600"/>
            <a:ext cx="8991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000" dirty="0">
                <a:cs typeface="Arial" pitchFamily="34" charset="0"/>
              </a:rPr>
              <a:t>Why do organizations establish such detailed frameworks? Why infringe on the “freedom” and “creativity” of the design teams?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Accomplish more work in less time with fewer people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Identify the tasks, phases, review criteria, and documentation required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Clarify the roles and interfaces of participants (reduce power struggles)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Clarify the types and content of deliverables (tailored for each project)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Provide better control over scope changes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Increase quality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Increase profitability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Improve relationship with customers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Encourage good decision-making and organizational behavior (e.g., Program Gates/Checklists)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 marL="45720" indent="0">
              <a:buFont typeface="Arial" charset="0"/>
              <a:buNone/>
              <a:defRPr/>
            </a:pPr>
            <a:endParaRPr lang="en-US" sz="20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6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cs typeface="Arial" pitchFamily="34" charset="0"/>
              </a:rPr>
              <a:t>High-level Development Process</a:t>
            </a: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4E526-4879-4D90-88A4-E887368A5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28153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Life Cycle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828800"/>
            <a:ext cx="8991600" cy="489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Multiple phases compose the “life cycle” of a UAS program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A significant program is comparable in cost to manned aircraft development (up to several hundred million dollars)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Smaller, less complex systems require less time for each phase with lower investment cost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In some instances the various phases may overlap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System development methodology is the framework used to structure, plan, and control process of developing a system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Multiple examples of system development life cycle models/methodologies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Each is best suited to specific kinds of projects (based on technical, organization, project, and team considerations)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Used to meet all requirements (functional and user), goals, and objectives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Customizable based on project needs</a:t>
            </a:r>
          </a:p>
          <a:p>
            <a:pPr lvl="1">
              <a:buFont typeface="Arial" charset="0"/>
              <a:buChar char="–"/>
              <a:defRPr/>
            </a:pPr>
            <a:endParaRPr lang="en-US" sz="1800" dirty="0"/>
          </a:p>
          <a:p>
            <a:pPr lvl="1">
              <a:buFont typeface="Arial" charset="0"/>
              <a:buChar char="–"/>
              <a:defRPr/>
            </a:pPr>
            <a:endParaRPr lang="en-US" sz="1800" dirty="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836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Example: 10-Phase (Waterfall) Method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65288"/>
            <a:ext cx="65976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696075" y="1651000"/>
            <a:ext cx="2447925" cy="4802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1800">
                <a:latin typeface="Arial" pitchFamily="34" charset="0"/>
                <a:cs typeface="Arial" pitchFamily="34" charset="0"/>
              </a:rPr>
              <a:t>Project divided into 10 sequential phases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>
                <a:latin typeface="Arial" pitchFamily="34" charset="0"/>
                <a:cs typeface="Arial" pitchFamily="34" charset="0"/>
              </a:rPr>
              <a:t>Emphasis placed on planning, time schedules, target dates, budgets, and implementation of an entire system at one time</a:t>
            </a:r>
          </a:p>
          <a:p>
            <a:pPr>
              <a:buFont typeface="Arial" charset="0"/>
              <a:buChar char="•"/>
              <a:defRPr/>
            </a:pPr>
            <a:r>
              <a:rPr lang="en-US" sz="1800">
                <a:latin typeface="Arial" pitchFamily="34" charset="0"/>
                <a:cs typeface="Arial" pitchFamily="34" charset="0"/>
              </a:rPr>
              <a:t>Tight control maintained through use of extensive written documentation and formal reviews</a:t>
            </a:r>
          </a:p>
          <a:p>
            <a:pPr>
              <a:buFont typeface="Arial" charset="0"/>
              <a:buChar char="•"/>
              <a:defRPr/>
            </a:pPr>
            <a:endParaRPr lang="en-US" sz="180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677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828800"/>
            <a:ext cx="8991600" cy="407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How system functions/capabilities are achieved through a structured design process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/>
          </a:p>
          <a:p>
            <a:pPr lvl="1">
              <a:buFont typeface="Arial" charset="0"/>
              <a:buChar char="–"/>
              <a:defRPr/>
            </a:pPr>
            <a:endParaRPr lang="en-US" sz="2400" dirty="0"/>
          </a:p>
          <a:p>
            <a:pPr marL="45720" indent="0">
              <a:buFont typeface="Arial" charset="0"/>
              <a:buNone/>
              <a:defRPr/>
            </a:pPr>
            <a:endParaRPr lang="en-US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1A212D-E4C9-4B9A-86FF-A2344BABF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156503"/>
              </p:ext>
            </p:extLst>
          </p:nvPr>
        </p:nvGraphicFramePr>
        <p:xfrm>
          <a:off x="457200" y="1821051"/>
          <a:ext cx="76962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53BE9D-A9F3-4524-9785-68C91DD637CF}"/>
              </a:ext>
            </a:extLst>
          </p:cNvPr>
          <p:cNvSpPr txBox="1"/>
          <p:nvPr/>
        </p:nvSpPr>
        <p:spPr>
          <a:xfrm>
            <a:off x="1371600" y="5463327"/>
            <a:ext cx="608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Ideate – Process of forming, relating, and communicating ideas</a:t>
            </a:r>
          </a:p>
        </p:txBody>
      </p:sp>
    </p:spTree>
    <p:extLst>
      <p:ext uri="{BB962C8B-B14F-4D97-AF65-F5344CB8AC3E}">
        <p14:creationId xmlns:p14="http://schemas.microsoft.com/office/powerpoint/2010/main" val="152286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UAS System Design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600200"/>
            <a:ext cx="8610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You will be asked to follow a Structured Systems Engineering and Design Process for RWDC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Conceptual Design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Preliminary Design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Detailed Design</a:t>
            </a:r>
            <a:br>
              <a:rPr lang="en-US" sz="1800" dirty="0">
                <a:cs typeface="Arial" pitchFamily="34" charset="0"/>
              </a:rPr>
            </a:br>
            <a:endParaRPr lang="en-US" sz="1800" dirty="0"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You will be asked to conceptualize and develop a model UAS – it is different from typical systems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Many details of System operation and interaction do not scale proportionately when compared to large aircraft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234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90599"/>
            <a:ext cx="8991600" cy="537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buFont typeface="Arial" pitchFamily="34" charset="0"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Designing the System is about more than  just vehicles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524000"/>
            <a:ext cx="656697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9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Matters of Scale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338263"/>
            <a:ext cx="8991600" cy="247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charset="0"/>
              <a:buNone/>
              <a:defRPr/>
            </a:pPr>
            <a:r>
              <a:rPr lang="en-US" sz="2000" dirty="0">
                <a:cs typeface="Arial" pitchFamily="34" charset="0"/>
              </a:rPr>
              <a:t>Consider all the various components comprising the mathematical model of a flying vehicle. How many of the parameters are different for a scaled-down Unmanned System? 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Aerodynamics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Propulsion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Inertia (mass)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Time lag in controls (if remote; i.e., latency)</a:t>
            </a:r>
          </a:p>
        </p:txBody>
      </p:sp>
      <p:pic>
        <p:nvPicPr>
          <p:cNvPr id="6" name="Picture 3" descr="Kondak_simulated_U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6804"/>
            <a:ext cx="6269038" cy="28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8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35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What is Systems Engineering?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32A8C-5467-4ABA-86EC-9D026652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26574"/>
            <a:ext cx="7053263" cy="4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371600"/>
            <a:ext cx="5100638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Example:</a:t>
            </a:r>
            <a:r>
              <a:rPr lang="en-US" sz="2400" dirty="0">
                <a:cs typeface="Arial" pitchFamily="34" charset="0"/>
              </a:rPr>
              <a:t> Consider a full-sized, manned helicopter rotor vs. that of a small unmanned remote control helicopters that are common for hobbyists; the smaller rotorcraft exhibit</a:t>
            </a:r>
            <a:endParaRPr lang="en-US" sz="2400" baseline="30000" dirty="0">
              <a:cs typeface="Arial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a much higher ratio of the main rotor mass to the fuselage mass;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the rotation speed of the main rotor of toy helicopters is generally higher than that of most full-sized helicopters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toy helicopters have very stiff main rotors without flapping hinges and the complexity/articulation of a full-sized helicopter</a:t>
            </a:r>
            <a:endParaRPr lang="en-US" sz="2000" b="1" dirty="0"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</p:txBody>
      </p:sp>
      <p:pic>
        <p:nvPicPr>
          <p:cNvPr id="6" name="Picture 2" descr="http://www.xhobbystore.net/wp-content/uploads/2013/03/scale_rc_helicopt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094163"/>
            <a:ext cx="36623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military-today.com/helicopters/ch_47_chinoo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412875"/>
            <a:ext cx="3662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6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UAS Design is a </a:t>
            </a:r>
            <a:r>
              <a:rPr lang="en-US" altLang="en-US" sz="2800" b="1">
                <a:cs typeface="Arial" panose="020B0604020202020204" pitchFamily="34" charset="0"/>
              </a:rPr>
              <a:t>Different </a:t>
            </a: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199" y="1676400"/>
            <a:ext cx="8229601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7350" indent="-342900"/>
            <a:r>
              <a:rPr lang="en-US" altLang="en-US" sz="2800" dirty="0">
                <a:latin typeface="+mn-lt"/>
                <a:cs typeface="Arial" panose="020B0604020202020204" pitchFamily="34" charset="0"/>
              </a:rPr>
              <a:t>Unmanned Systems change nature of design options, operational limits </a:t>
            </a:r>
          </a:p>
          <a:p>
            <a:pPr marL="387350" indent="-342900"/>
            <a:r>
              <a:rPr lang="en-US" altLang="en-US" sz="2800" dirty="0">
                <a:latin typeface="+mn-lt"/>
                <a:cs typeface="Arial" panose="020B0604020202020204" pitchFamily="34" charset="0"/>
              </a:rPr>
              <a:t>Concept/Model =&gt; can differ drastically between UAS &amp; comparable manned system</a:t>
            </a:r>
          </a:p>
          <a:p>
            <a:pPr marL="387350" indent="-342900"/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BIG MISTAKE: Do not assume “safety” does not come into play</a:t>
            </a:r>
          </a:p>
          <a:p>
            <a:pPr marL="387350" indent="-342900"/>
            <a:r>
              <a:rPr lang="en-US" alt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UNDERSTAND THE REQUIREMENTS AND CONSTRAINTS</a:t>
            </a:r>
          </a:p>
        </p:txBody>
      </p:sp>
    </p:spTree>
    <p:extLst>
      <p:ext uri="{BB962C8B-B14F-4D97-AF65-F5344CB8AC3E}">
        <p14:creationId xmlns:p14="http://schemas.microsoft.com/office/powerpoint/2010/main" val="96629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cs typeface="Arial" panose="020B0604020202020204" pitchFamily="34" charset="0"/>
              </a:rPr>
              <a:t>Questions ???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35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What is Systems Engineering?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964FC-688A-4F9D-8E36-B8711933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128603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8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What is Systems Engineering?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828800"/>
            <a:ext cx="8991600" cy="407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000" dirty="0"/>
              <a:t>Interdisciplinary approach and means to enable the realization of successful systems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Integrates all the disciplines and specialty groups into a team effort forming a </a:t>
            </a:r>
            <a:r>
              <a:rPr lang="en-US" sz="2000" b="1" dirty="0"/>
              <a:t>structured development process</a:t>
            </a:r>
            <a:r>
              <a:rPr lang="en-US" sz="2000" dirty="0"/>
              <a:t> that proceeds from concept to production to operation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Considers both the </a:t>
            </a:r>
            <a:r>
              <a:rPr lang="en-US" sz="2000" b="1" dirty="0"/>
              <a:t>business</a:t>
            </a:r>
            <a:r>
              <a:rPr lang="en-US" sz="2000" dirty="0"/>
              <a:t> and the </a:t>
            </a:r>
            <a:r>
              <a:rPr lang="en-US" sz="2000" b="1" dirty="0"/>
              <a:t>technical</a:t>
            </a:r>
            <a:r>
              <a:rPr lang="en-US" sz="2000" dirty="0"/>
              <a:t> needs of all customers with the goal of providing a quality product that meets the user needs.</a:t>
            </a:r>
            <a:endParaRPr lang="en-US" sz="2000" dirty="0">
              <a:cs typeface="Arial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000" dirty="0"/>
          </a:p>
          <a:p>
            <a:pPr lvl="1">
              <a:buFont typeface="Arial" charset="0"/>
              <a:buChar char="–"/>
              <a:defRPr/>
            </a:pPr>
            <a:endParaRPr lang="en-US" sz="2000" dirty="0"/>
          </a:p>
          <a:p>
            <a:pPr marL="45720" indent="0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AEBE0-7F17-4E45-A1B1-2C7935C0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6" y="4157662"/>
            <a:ext cx="8410575" cy="2381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4C2826-F0F9-4FA7-B65C-1A00E883758D}"/>
              </a:ext>
            </a:extLst>
          </p:cNvPr>
          <p:cNvSpPr/>
          <p:nvPr/>
        </p:nvSpPr>
        <p:spPr>
          <a:xfrm>
            <a:off x="6410157" y="6445528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Bahill</a:t>
            </a:r>
            <a:r>
              <a:rPr lang="en-US" dirty="0"/>
              <a:t> and Gissing (1998)</a:t>
            </a:r>
          </a:p>
        </p:txBody>
      </p:sp>
    </p:spTree>
    <p:extLst>
      <p:ext uri="{BB962C8B-B14F-4D97-AF65-F5344CB8AC3E}">
        <p14:creationId xmlns:p14="http://schemas.microsoft.com/office/powerpoint/2010/main" val="79326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Systems Engineering Process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828800"/>
            <a:ext cx="8991600" cy="489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/>
              <a:t>S</a:t>
            </a:r>
            <a:r>
              <a:rPr lang="en-US" sz="1800" i="1" dirty="0"/>
              <a:t>tate the problem.</a:t>
            </a:r>
            <a:r>
              <a:rPr lang="en-US" sz="1800" dirty="0"/>
              <a:t> Stating the problem is the most important systems engineering task. It entails identifying customers, understanding customer needs, establishing the need for change, discovering requirements and defining system functions. </a:t>
            </a:r>
          </a:p>
          <a:p>
            <a:r>
              <a:rPr lang="en-US" sz="1800" b="1" i="1" dirty="0"/>
              <a:t>I</a:t>
            </a:r>
            <a:r>
              <a:rPr lang="en-US" sz="1800" i="1" dirty="0"/>
              <a:t>nvestigate alternatives.</a:t>
            </a:r>
            <a:r>
              <a:rPr lang="en-US" sz="1800" dirty="0"/>
              <a:t> Alternatives are investigated and evaluated based on performance, cost and risk. </a:t>
            </a:r>
          </a:p>
          <a:p>
            <a:r>
              <a:rPr lang="en-US" sz="1800" b="1" i="1" dirty="0"/>
              <a:t>M</a:t>
            </a:r>
            <a:r>
              <a:rPr lang="en-US" sz="1800" i="1" dirty="0"/>
              <a:t>odel the system.</a:t>
            </a:r>
            <a:r>
              <a:rPr lang="en-US" sz="1800" dirty="0"/>
              <a:t> Running models clarifies requirements, reveals bottlenecks and fragmented activities, reduces cost and exposes duplication of efforts. </a:t>
            </a:r>
          </a:p>
          <a:p>
            <a:r>
              <a:rPr lang="en-US" sz="1800" b="1" i="1" dirty="0"/>
              <a:t>I</a:t>
            </a:r>
            <a:r>
              <a:rPr lang="en-US" sz="1800" i="1" dirty="0"/>
              <a:t>ntegrate</a:t>
            </a:r>
            <a:r>
              <a:rPr lang="en-US" sz="1800" dirty="0"/>
              <a:t>. Integration means designing interfaces and bringing system elements together so they work as a whole. This requires extensive communication and coordination. </a:t>
            </a:r>
          </a:p>
          <a:p>
            <a:r>
              <a:rPr lang="en-US" sz="1800" b="1" i="1" dirty="0"/>
              <a:t>L</a:t>
            </a:r>
            <a:r>
              <a:rPr lang="en-US" sz="1800" i="1" dirty="0"/>
              <a:t>aunch the system.</a:t>
            </a:r>
            <a:r>
              <a:rPr lang="en-US" sz="1800" dirty="0"/>
              <a:t> Launching the system means running the system and producing outputs -- making the system do what it was intended to do. </a:t>
            </a:r>
          </a:p>
          <a:p>
            <a:r>
              <a:rPr lang="en-US" sz="1800" b="1" i="1" dirty="0"/>
              <a:t>A</a:t>
            </a:r>
            <a:r>
              <a:rPr lang="en-US" sz="1800" i="1" dirty="0"/>
              <a:t>ssess performance.</a:t>
            </a:r>
            <a:r>
              <a:rPr lang="en-US" sz="1800" dirty="0"/>
              <a:t> Performance is assessed using evaluation criteria, technical performance measures and measures -- measurement is the key. If you cannot measure it, you cannot control it. If you cannot control it, you cannot improve it. </a:t>
            </a:r>
          </a:p>
          <a:p>
            <a:r>
              <a:rPr lang="en-US" sz="1800" b="1" i="1" dirty="0"/>
              <a:t>R</a:t>
            </a:r>
            <a:r>
              <a:rPr lang="en-US" sz="1800" i="1" dirty="0"/>
              <a:t>e-evaluation.</a:t>
            </a:r>
            <a:r>
              <a:rPr lang="en-US" sz="1800" dirty="0"/>
              <a:t> Re-evaluation should be a continual and iterative process with many parallel loops. </a:t>
            </a:r>
          </a:p>
          <a:p>
            <a:pPr>
              <a:buFont typeface="Arial" charset="0"/>
              <a:buChar char="•"/>
              <a:defRPr/>
            </a:pPr>
            <a:endParaRPr lang="en-US" sz="1800" dirty="0">
              <a:cs typeface="Arial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1800" dirty="0"/>
          </a:p>
          <a:p>
            <a:pPr lvl="1">
              <a:buFont typeface="Arial" charset="0"/>
              <a:buChar char="–"/>
              <a:defRPr/>
            </a:pPr>
            <a:endParaRPr lang="en-US" sz="1800" dirty="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349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800" b="1" dirty="0">
                <a:cs typeface="Arial" pitchFamily="34" charset="0"/>
              </a:rPr>
              <a:t>Requirements Analysis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1447800"/>
            <a:ext cx="9144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The Systems Engineer performs functional analysis, based on requirements, and defines an overarching System architecture, structure, interrelationships, and creates </a:t>
            </a:r>
            <a:r>
              <a:rPr lang="en-US" sz="1800" b="1" u="sng" dirty="0">
                <a:cs typeface="Arial" pitchFamily="34" charset="0"/>
              </a:rPr>
              <a:t>derived requirements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>
                <a:cs typeface="Arial" pitchFamily="34" charset="0"/>
              </a:rPr>
              <a:t>Do not originate with the customer, but are implied by the needs of the customer and the architecture chosen to meet those needs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cs typeface="Arial" pitchFamily="34" charset="0"/>
              </a:rPr>
              <a:t>Systems Engineers conduct or facilitate </a:t>
            </a:r>
            <a:r>
              <a:rPr lang="en-US" sz="1800" b="1" u="sng" dirty="0">
                <a:cs typeface="Arial" pitchFamily="34" charset="0"/>
              </a:rPr>
              <a:t>trade-off</a:t>
            </a:r>
            <a:r>
              <a:rPr lang="en-US" sz="1800" b="1" dirty="0">
                <a:cs typeface="Arial" pitchFamily="34" charset="0"/>
              </a:rPr>
              <a:t> </a:t>
            </a:r>
            <a:r>
              <a:rPr lang="en-US" sz="1800" dirty="0">
                <a:cs typeface="Arial" pitchFamily="34" charset="0"/>
              </a:rPr>
              <a:t>studies pertaining to the best approach in responding to the functional requirements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dirty="0">
                <a:cs typeface="Arial" pitchFamily="34" charset="0"/>
              </a:rPr>
              <a:t>Partitions or groups similar functions into logical subdivisions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>
                <a:cs typeface="Arial" pitchFamily="34" charset="0"/>
              </a:rPr>
              <a:t>Identifying major subsystems, configuration items, units, assemblies, modules, and so forth </a:t>
            </a:r>
          </a:p>
        </p:txBody>
      </p:sp>
      <p:pic>
        <p:nvPicPr>
          <p:cNvPr id="6" name="Picture 2" descr="http://www.aviationtoday.com/Assets/Image/RescueSim_HLA_UAV_trai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75"/>
            <a:ext cx="28924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robaid.com/wp-content/gallery/bionic-robots-2/samarai-uav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87875"/>
            <a:ext cx="29273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tsagi.ru/news/photo/09_12_10-12.04/9-12-201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3"/>
          <a:stretch>
            <a:fillRect/>
          </a:stretch>
        </p:blipFill>
        <p:spPr bwMode="auto">
          <a:xfrm>
            <a:off x="6096000" y="4587875"/>
            <a:ext cx="2828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8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marL="44450" indent="0" algn="ctr"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Requirements to Product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6200" y="1533525"/>
            <a:ext cx="8991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62200" y="3733800"/>
            <a:ext cx="4606925" cy="1897063"/>
            <a:chOff x="2366963" y="3352800"/>
            <a:chExt cx="4606925" cy="189706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366963" y="3352800"/>
              <a:ext cx="4606925" cy="18970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97513" y="4878389"/>
              <a:ext cx="11858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THE “HOW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589713" y="4878389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10363" y="4878389"/>
              <a:ext cx="1682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”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499100" y="5094289"/>
              <a:ext cx="1281113" cy="158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66963" y="2120900"/>
            <a:ext cx="4610100" cy="1617663"/>
            <a:chOff x="2366963" y="1816101"/>
            <a:chExt cx="4610100" cy="161766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366963" y="1816101"/>
              <a:ext cx="4610100" cy="161766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4" name="Group 270"/>
            <p:cNvGrpSpPr>
              <a:grpSpLocks/>
            </p:cNvGrpSpPr>
            <p:nvPr/>
          </p:nvGrpSpPr>
          <p:grpSpPr bwMode="auto">
            <a:xfrm>
              <a:off x="2366963" y="1816101"/>
              <a:ext cx="4610100" cy="1617663"/>
              <a:chOff x="2366963" y="1816101"/>
              <a:chExt cx="4610100" cy="1617663"/>
            </a:xfrm>
          </p:grpSpPr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366963" y="1816101"/>
                <a:ext cx="4610100" cy="1617663"/>
              </a:xfrm>
              <a:prstGeom prst="rect">
                <a:avLst/>
              </a:prstGeom>
              <a:solidFill>
                <a:srgbClr val="729F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5397500" y="2009776"/>
                <a:ext cx="1293813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 “WHAT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6589713" y="2009776"/>
                <a:ext cx="2159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?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6710363" y="2009776"/>
                <a:ext cx="1619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”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5394325" y="2227264"/>
                <a:ext cx="1389063" cy="158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084888" y="3419475"/>
            <a:ext cx="1587" cy="561975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56313" y="3973513"/>
            <a:ext cx="57150" cy="87312"/>
          </a:xfrm>
          <a:custGeom>
            <a:avLst/>
            <a:gdLst>
              <a:gd name="T0" fmla="*/ 2147483647 w 36"/>
              <a:gd name="T1" fmla="*/ 0 h 55"/>
              <a:gd name="T2" fmla="*/ 2147483647 w 36"/>
              <a:gd name="T3" fmla="*/ 2147483647 h 55"/>
              <a:gd name="T4" fmla="*/ 0 w 36"/>
              <a:gd name="T5" fmla="*/ 0 h 55"/>
              <a:gd name="T6" fmla="*/ 2147483647 w 36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55">
                <a:moveTo>
                  <a:pt x="36" y="0"/>
                </a:moveTo>
                <a:lnTo>
                  <a:pt x="18" y="55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013075" y="3422650"/>
            <a:ext cx="1588" cy="5588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984500" y="3973513"/>
            <a:ext cx="58738" cy="87312"/>
          </a:xfrm>
          <a:custGeom>
            <a:avLst/>
            <a:gdLst>
              <a:gd name="T0" fmla="*/ 2147483647 w 37"/>
              <a:gd name="T1" fmla="*/ 0 h 55"/>
              <a:gd name="T2" fmla="*/ 2147483647 w 37"/>
              <a:gd name="T3" fmla="*/ 2147483647 h 55"/>
              <a:gd name="T4" fmla="*/ 0 w 37"/>
              <a:gd name="T5" fmla="*/ 0 h 55"/>
              <a:gd name="T6" fmla="*/ 2147483647 w 3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5">
                <a:moveTo>
                  <a:pt x="37" y="0"/>
                </a:moveTo>
                <a:lnTo>
                  <a:pt x="18" y="55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032125" y="4392613"/>
            <a:ext cx="26988" cy="23495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3028950" y="4618038"/>
            <a:ext cx="57150" cy="88900"/>
          </a:xfrm>
          <a:custGeom>
            <a:avLst/>
            <a:gdLst>
              <a:gd name="T0" fmla="*/ 2147483647 w 36"/>
              <a:gd name="T1" fmla="*/ 0 h 56"/>
              <a:gd name="T2" fmla="*/ 2147483647 w 36"/>
              <a:gd name="T3" fmla="*/ 2147483647 h 56"/>
              <a:gd name="T4" fmla="*/ 0 w 36"/>
              <a:gd name="T5" fmla="*/ 2147483647 h 56"/>
              <a:gd name="T6" fmla="*/ 2147483647 w 36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56">
                <a:moveTo>
                  <a:pt x="36" y="0"/>
                </a:moveTo>
                <a:lnTo>
                  <a:pt x="24" y="56"/>
                </a:lnTo>
                <a:lnTo>
                  <a:pt x="0" y="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 flipV="1">
            <a:off x="3067050" y="4706938"/>
            <a:ext cx="3175" cy="930275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040063" y="5630863"/>
            <a:ext cx="58737" cy="87312"/>
          </a:xfrm>
          <a:custGeom>
            <a:avLst/>
            <a:gdLst>
              <a:gd name="T0" fmla="*/ 2147483647 w 37"/>
              <a:gd name="T1" fmla="*/ 0 h 55"/>
              <a:gd name="T2" fmla="*/ 2147483647 w 37"/>
              <a:gd name="T3" fmla="*/ 2147483647 h 55"/>
              <a:gd name="T4" fmla="*/ 0 w 37"/>
              <a:gd name="T5" fmla="*/ 0 h 55"/>
              <a:gd name="T6" fmla="*/ 2147483647 w 3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5">
                <a:moveTo>
                  <a:pt x="37" y="0"/>
                </a:moveTo>
                <a:lnTo>
                  <a:pt x="19" y="55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495675" y="6202363"/>
            <a:ext cx="355600" cy="2032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830638" y="6376988"/>
            <a:ext cx="90487" cy="68262"/>
          </a:xfrm>
          <a:custGeom>
            <a:avLst/>
            <a:gdLst>
              <a:gd name="T0" fmla="*/ 2147483647 w 57"/>
              <a:gd name="T1" fmla="*/ 0 h 43"/>
              <a:gd name="T2" fmla="*/ 2147483647 w 57"/>
              <a:gd name="T3" fmla="*/ 2147483647 h 43"/>
              <a:gd name="T4" fmla="*/ 0 w 57"/>
              <a:gd name="T5" fmla="*/ 2147483647 h 43"/>
              <a:gd name="T6" fmla="*/ 2147483647 w 57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" h="43">
                <a:moveTo>
                  <a:pt x="18" y="0"/>
                </a:moveTo>
                <a:lnTo>
                  <a:pt x="57" y="43"/>
                </a:lnTo>
                <a:lnTo>
                  <a:pt x="0" y="32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5867400" y="4800600"/>
            <a:ext cx="246063" cy="842963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6083300" y="5626100"/>
            <a:ext cx="61913" cy="92075"/>
          </a:xfrm>
          <a:custGeom>
            <a:avLst/>
            <a:gdLst>
              <a:gd name="T0" fmla="*/ 2147483647 w 39"/>
              <a:gd name="T1" fmla="*/ 0 h 58"/>
              <a:gd name="T2" fmla="*/ 2147483647 w 39"/>
              <a:gd name="T3" fmla="*/ 2147483647 h 58"/>
              <a:gd name="T4" fmla="*/ 0 w 39"/>
              <a:gd name="T5" fmla="*/ 2147483647 h 58"/>
              <a:gd name="T6" fmla="*/ 2147483647 w 39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8">
                <a:moveTo>
                  <a:pt x="34" y="0"/>
                </a:moveTo>
                <a:lnTo>
                  <a:pt x="39" y="58"/>
                </a:lnTo>
                <a:lnTo>
                  <a:pt x="0" y="1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4468813" y="3414713"/>
            <a:ext cx="1587" cy="566737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4438650" y="3973513"/>
            <a:ext cx="58738" cy="87312"/>
          </a:xfrm>
          <a:custGeom>
            <a:avLst/>
            <a:gdLst>
              <a:gd name="T0" fmla="*/ 2147483647 w 37"/>
              <a:gd name="T1" fmla="*/ 0 h 55"/>
              <a:gd name="T2" fmla="*/ 2147483647 w 37"/>
              <a:gd name="T3" fmla="*/ 2147483647 h 55"/>
              <a:gd name="T4" fmla="*/ 0 w 37"/>
              <a:gd name="T5" fmla="*/ 0 h 55"/>
              <a:gd name="T6" fmla="*/ 2147483647 w 3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5">
                <a:moveTo>
                  <a:pt x="37" y="0"/>
                </a:moveTo>
                <a:lnTo>
                  <a:pt x="19" y="55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4471988" y="4392613"/>
            <a:ext cx="6350" cy="23495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4449763" y="4619625"/>
            <a:ext cx="57150" cy="87313"/>
          </a:xfrm>
          <a:custGeom>
            <a:avLst/>
            <a:gdLst>
              <a:gd name="T0" fmla="*/ 2147483647 w 36"/>
              <a:gd name="T1" fmla="*/ 0 h 55"/>
              <a:gd name="T2" fmla="*/ 2147483647 w 36"/>
              <a:gd name="T3" fmla="*/ 2147483647 h 55"/>
              <a:gd name="T4" fmla="*/ 0 w 36"/>
              <a:gd name="T5" fmla="*/ 2147483647 h 55"/>
              <a:gd name="T6" fmla="*/ 2147483647 w 36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55">
                <a:moveTo>
                  <a:pt x="36" y="0"/>
                </a:moveTo>
                <a:lnTo>
                  <a:pt x="19" y="55"/>
                </a:lnTo>
                <a:lnTo>
                  <a:pt x="0" y="1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4471988" y="4706938"/>
            <a:ext cx="7937" cy="930275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4441825" y="5630863"/>
            <a:ext cx="58738" cy="87312"/>
          </a:xfrm>
          <a:custGeom>
            <a:avLst/>
            <a:gdLst>
              <a:gd name="T0" fmla="*/ 2147483647 w 37"/>
              <a:gd name="T1" fmla="*/ 0 h 55"/>
              <a:gd name="T2" fmla="*/ 2147483647 w 37"/>
              <a:gd name="T3" fmla="*/ 2147483647 h 55"/>
              <a:gd name="T4" fmla="*/ 0 w 37"/>
              <a:gd name="T5" fmla="*/ 0 h 55"/>
              <a:gd name="T6" fmla="*/ 2147483647 w 3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5">
                <a:moveTo>
                  <a:pt x="37" y="0"/>
                </a:moveTo>
                <a:lnTo>
                  <a:pt x="18" y="55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406900" y="4167188"/>
            <a:ext cx="155575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rgbClr val="000000"/>
                </a:solidFill>
                <a:latin typeface="Arial" panose="020B0604020202020204" pitchFamily="34" charset="0"/>
              </a:rPr>
              <a:t>SW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938588" y="2282825"/>
            <a:ext cx="10541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938588" y="2282825"/>
            <a:ext cx="1054100" cy="485775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244975" y="2335213"/>
            <a:ext cx="5461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SYSTEM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117975" y="2463800"/>
            <a:ext cx="8080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FUNCTIONAL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029075" y="2590800"/>
            <a:ext cx="9699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REQUIREMENTS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356225" y="2786063"/>
            <a:ext cx="12461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Allocation to Disciplines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6272213" y="3629025"/>
            <a:ext cx="8763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Disciplines take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137275" y="3756025"/>
            <a:ext cx="11652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ownership and define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6326188" y="3884613"/>
            <a:ext cx="7334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specifications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2063750" y="1687513"/>
            <a:ext cx="317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3538538" y="1555750"/>
            <a:ext cx="1858962" cy="484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3538538" y="1555750"/>
            <a:ext cx="1858962" cy="4841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3814763" y="1608138"/>
            <a:ext cx="14684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CUSTOMER DESIRES OR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2" name="Rectangle 61"/>
          <p:cNvSpPr>
            <a:spLocks noChangeArrowheads="1"/>
          </p:cNvSpPr>
          <p:nvPr/>
        </p:nvSpPr>
        <p:spPr bwMode="auto">
          <a:xfrm>
            <a:off x="3652838" y="1736725"/>
            <a:ext cx="17510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PERCEIVED CAPABILITY NEED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5256213" y="1736725"/>
            <a:ext cx="80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4" name="Rectangle 63"/>
          <p:cNvSpPr>
            <a:spLocks noChangeArrowheads="1"/>
          </p:cNvSpPr>
          <p:nvPr/>
        </p:nvSpPr>
        <p:spPr bwMode="auto">
          <a:xfrm>
            <a:off x="3841750" y="1863725"/>
            <a:ext cx="13811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MARKET OPPORTUNITY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5" name="Freeform 64"/>
          <p:cNvSpPr>
            <a:spLocks/>
          </p:cNvSpPr>
          <p:nvPr/>
        </p:nvSpPr>
        <p:spPr bwMode="auto">
          <a:xfrm>
            <a:off x="4465638" y="2039938"/>
            <a:ext cx="3175" cy="209550"/>
          </a:xfrm>
          <a:custGeom>
            <a:avLst/>
            <a:gdLst>
              <a:gd name="T0" fmla="*/ 2147483647 w 2"/>
              <a:gd name="T1" fmla="*/ 0 h 132"/>
              <a:gd name="T2" fmla="*/ 2147483647 w 2"/>
              <a:gd name="T3" fmla="*/ 2147483647 h 132"/>
              <a:gd name="T4" fmla="*/ 0 w 2"/>
              <a:gd name="T5" fmla="*/ 2147483647 h 132"/>
              <a:gd name="T6" fmla="*/ 0 w 2"/>
              <a:gd name="T7" fmla="*/ 2147483647 h 1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132">
                <a:moveTo>
                  <a:pt x="2" y="0"/>
                </a:moveTo>
                <a:lnTo>
                  <a:pt x="2" y="77"/>
                </a:lnTo>
                <a:lnTo>
                  <a:pt x="0" y="77"/>
                </a:lnTo>
                <a:lnTo>
                  <a:pt x="0" y="132"/>
                </a:lnTo>
              </a:path>
            </a:pathLst>
          </a:cu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65"/>
          <p:cNvSpPr>
            <a:spLocks/>
          </p:cNvSpPr>
          <p:nvPr/>
        </p:nvSpPr>
        <p:spPr bwMode="auto">
          <a:xfrm>
            <a:off x="4422775" y="2241550"/>
            <a:ext cx="84138" cy="41275"/>
          </a:xfrm>
          <a:custGeom>
            <a:avLst/>
            <a:gdLst>
              <a:gd name="T0" fmla="*/ 2147483647 w 53"/>
              <a:gd name="T1" fmla="*/ 0 h 26"/>
              <a:gd name="T2" fmla="*/ 2147483647 w 53"/>
              <a:gd name="T3" fmla="*/ 2147483647 h 26"/>
              <a:gd name="T4" fmla="*/ 0 w 53"/>
              <a:gd name="T5" fmla="*/ 0 h 26"/>
              <a:gd name="T6" fmla="*/ 2147483647 w 53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" h="26">
                <a:moveTo>
                  <a:pt x="53" y="0"/>
                </a:moveTo>
                <a:lnTo>
                  <a:pt x="27" y="26"/>
                </a:lnTo>
                <a:lnTo>
                  <a:pt x="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66"/>
          <p:cNvSpPr>
            <a:spLocks noChangeShapeType="1"/>
          </p:cNvSpPr>
          <p:nvPr/>
        </p:nvSpPr>
        <p:spPr bwMode="auto">
          <a:xfrm>
            <a:off x="4468813" y="2768600"/>
            <a:ext cx="1587" cy="280988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67"/>
          <p:cNvSpPr>
            <a:spLocks/>
          </p:cNvSpPr>
          <p:nvPr/>
        </p:nvSpPr>
        <p:spPr bwMode="auto">
          <a:xfrm>
            <a:off x="4425950" y="3040063"/>
            <a:ext cx="84138" cy="42862"/>
          </a:xfrm>
          <a:custGeom>
            <a:avLst/>
            <a:gdLst>
              <a:gd name="T0" fmla="*/ 2147483647 w 53"/>
              <a:gd name="T1" fmla="*/ 0 h 27"/>
              <a:gd name="T2" fmla="*/ 2147483647 w 53"/>
              <a:gd name="T3" fmla="*/ 2147483647 h 27"/>
              <a:gd name="T4" fmla="*/ 0 w 53"/>
              <a:gd name="T5" fmla="*/ 0 h 27"/>
              <a:gd name="T6" fmla="*/ 2147483647 w 53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" h="27">
                <a:moveTo>
                  <a:pt x="53" y="0"/>
                </a:moveTo>
                <a:lnTo>
                  <a:pt x="27" y="27"/>
                </a:lnTo>
                <a:lnTo>
                  <a:pt x="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417763" y="2343150"/>
            <a:ext cx="1322387" cy="592138"/>
            <a:chOff x="2417763" y="2038351"/>
            <a:chExt cx="1322388" cy="592138"/>
          </a:xfrm>
        </p:grpSpPr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17763" y="2038351"/>
              <a:ext cx="1322388" cy="592138"/>
            </a:xfrm>
            <a:custGeom>
              <a:avLst/>
              <a:gdLst>
                <a:gd name="T0" fmla="*/ 0 w 833"/>
                <a:gd name="T1" fmla="*/ 2147483647 h 373"/>
                <a:gd name="T2" fmla="*/ 2147483647 w 833"/>
                <a:gd name="T3" fmla="*/ 2147483647 h 373"/>
                <a:gd name="T4" fmla="*/ 2147483647 w 833"/>
                <a:gd name="T5" fmla="*/ 2147483647 h 373"/>
                <a:gd name="T6" fmla="*/ 2147483647 w 833"/>
                <a:gd name="T7" fmla="*/ 0 h 373"/>
                <a:gd name="T8" fmla="*/ 2147483647 w 833"/>
                <a:gd name="T9" fmla="*/ 2147483647 h 373"/>
                <a:gd name="T10" fmla="*/ 2147483647 w 833"/>
                <a:gd name="T11" fmla="*/ 2147483647 h 373"/>
                <a:gd name="T12" fmla="*/ 2147483647 w 833"/>
                <a:gd name="T13" fmla="*/ 2147483647 h 373"/>
                <a:gd name="T14" fmla="*/ 2147483647 w 833"/>
                <a:gd name="T15" fmla="*/ 2147483647 h 373"/>
                <a:gd name="T16" fmla="*/ 0 w 833"/>
                <a:gd name="T17" fmla="*/ 2147483647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3" h="373">
                  <a:moveTo>
                    <a:pt x="0" y="255"/>
                  </a:moveTo>
                  <a:lnTo>
                    <a:pt x="102" y="102"/>
                  </a:lnTo>
                  <a:lnTo>
                    <a:pt x="93" y="190"/>
                  </a:lnTo>
                  <a:lnTo>
                    <a:pt x="794" y="0"/>
                  </a:lnTo>
                  <a:lnTo>
                    <a:pt x="713" y="153"/>
                  </a:lnTo>
                  <a:lnTo>
                    <a:pt x="833" y="277"/>
                  </a:lnTo>
                  <a:lnTo>
                    <a:pt x="108" y="291"/>
                  </a:lnTo>
                  <a:lnTo>
                    <a:pt x="140" y="373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417763" y="2038351"/>
              <a:ext cx="1322388" cy="592138"/>
            </a:xfrm>
            <a:custGeom>
              <a:avLst/>
              <a:gdLst>
                <a:gd name="T0" fmla="*/ 0 w 833"/>
                <a:gd name="T1" fmla="*/ 2147483647 h 373"/>
                <a:gd name="T2" fmla="*/ 2147483647 w 833"/>
                <a:gd name="T3" fmla="*/ 2147483647 h 373"/>
                <a:gd name="T4" fmla="*/ 2147483647 w 833"/>
                <a:gd name="T5" fmla="*/ 2147483647 h 373"/>
                <a:gd name="T6" fmla="*/ 2147483647 w 833"/>
                <a:gd name="T7" fmla="*/ 0 h 373"/>
                <a:gd name="T8" fmla="*/ 2147483647 w 833"/>
                <a:gd name="T9" fmla="*/ 2147483647 h 373"/>
                <a:gd name="T10" fmla="*/ 2147483647 w 833"/>
                <a:gd name="T11" fmla="*/ 2147483647 h 373"/>
                <a:gd name="T12" fmla="*/ 2147483647 w 833"/>
                <a:gd name="T13" fmla="*/ 2147483647 h 373"/>
                <a:gd name="T14" fmla="*/ 2147483647 w 833"/>
                <a:gd name="T15" fmla="*/ 2147483647 h 373"/>
                <a:gd name="T16" fmla="*/ 0 w 833"/>
                <a:gd name="T17" fmla="*/ 2147483647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3" h="373">
                  <a:moveTo>
                    <a:pt x="0" y="255"/>
                  </a:moveTo>
                  <a:lnTo>
                    <a:pt x="102" y="102"/>
                  </a:lnTo>
                  <a:lnTo>
                    <a:pt x="93" y="190"/>
                  </a:lnTo>
                  <a:lnTo>
                    <a:pt x="794" y="0"/>
                  </a:lnTo>
                  <a:lnTo>
                    <a:pt x="713" y="153"/>
                  </a:lnTo>
                  <a:lnTo>
                    <a:pt x="833" y="277"/>
                  </a:lnTo>
                  <a:lnTo>
                    <a:pt x="108" y="291"/>
                  </a:lnTo>
                  <a:lnTo>
                    <a:pt x="140" y="373"/>
                  </a:lnTo>
                  <a:lnTo>
                    <a:pt x="0" y="255"/>
                  </a:lnTo>
                  <a:close/>
                </a:path>
              </a:pathLst>
            </a:custGeom>
            <a:noFill/>
            <a:ln w="4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720725" y="1943100"/>
            <a:ext cx="1511300" cy="1450975"/>
            <a:chOff x="720725" y="1638301"/>
            <a:chExt cx="1511301" cy="1450976"/>
          </a:xfrm>
        </p:grpSpPr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2136775" y="1638301"/>
              <a:ext cx="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64" name="Rectangle 68"/>
            <p:cNvSpPr>
              <a:spLocks noChangeArrowheads="1"/>
            </p:cNvSpPr>
            <p:nvPr/>
          </p:nvSpPr>
          <p:spPr bwMode="auto">
            <a:xfrm>
              <a:off x="1166813" y="1878014"/>
              <a:ext cx="1052513" cy="484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5" name="Rectangle 69"/>
            <p:cNvSpPr>
              <a:spLocks noChangeArrowheads="1"/>
            </p:cNvSpPr>
            <p:nvPr/>
          </p:nvSpPr>
          <p:spPr bwMode="auto">
            <a:xfrm>
              <a:off x="1166813" y="1878014"/>
              <a:ext cx="1052513" cy="484188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6" name="Rectangle 70"/>
            <p:cNvSpPr>
              <a:spLocks noChangeArrowheads="1"/>
            </p:cNvSpPr>
            <p:nvPr/>
          </p:nvSpPr>
          <p:spPr bwMode="auto">
            <a:xfrm>
              <a:off x="1262063" y="1930401"/>
              <a:ext cx="2825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SUB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67" name="Rectangle 71"/>
            <p:cNvSpPr>
              <a:spLocks noChangeArrowheads="1"/>
            </p:cNvSpPr>
            <p:nvPr/>
          </p:nvSpPr>
          <p:spPr bwMode="auto">
            <a:xfrm>
              <a:off x="1476375" y="1930401"/>
              <a:ext cx="873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68" name="Rectangle 72"/>
            <p:cNvSpPr>
              <a:spLocks noChangeArrowheads="1"/>
            </p:cNvSpPr>
            <p:nvPr/>
          </p:nvSpPr>
          <p:spPr bwMode="auto">
            <a:xfrm>
              <a:off x="1517650" y="1930401"/>
              <a:ext cx="5461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SYSTEM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989138" y="1930401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#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70" name="Rectangle 74"/>
            <p:cNvSpPr>
              <a:spLocks noChangeArrowheads="1"/>
            </p:cNvSpPr>
            <p:nvPr/>
          </p:nvSpPr>
          <p:spPr bwMode="auto">
            <a:xfrm>
              <a:off x="2049463" y="1930401"/>
              <a:ext cx="1619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71" name="Rectangle 75"/>
            <p:cNvSpPr>
              <a:spLocks noChangeArrowheads="1"/>
            </p:cNvSpPr>
            <p:nvPr/>
          </p:nvSpPr>
          <p:spPr bwMode="auto">
            <a:xfrm>
              <a:off x="1349375" y="2057401"/>
              <a:ext cx="8080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FUNCTIONAL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1262063" y="2185989"/>
              <a:ext cx="969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REQUIREMENTS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73" name="Rectangle 77"/>
            <p:cNvSpPr>
              <a:spLocks noChangeArrowheads="1"/>
            </p:cNvSpPr>
            <p:nvPr/>
          </p:nvSpPr>
          <p:spPr bwMode="auto">
            <a:xfrm>
              <a:off x="1004888" y="2119314"/>
              <a:ext cx="1054100" cy="485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" name="Freeform 79"/>
            <p:cNvSpPr>
              <a:spLocks noEditPoints="1"/>
            </p:cNvSpPr>
            <p:nvPr/>
          </p:nvSpPr>
          <p:spPr bwMode="auto">
            <a:xfrm>
              <a:off x="1001713" y="2116139"/>
              <a:ext cx="1060450" cy="492125"/>
            </a:xfrm>
            <a:custGeom>
              <a:avLst/>
              <a:gdLst>
                <a:gd name="T0" fmla="*/ 2147483647 w 2520"/>
                <a:gd name="T1" fmla="*/ 2147483647 h 1168"/>
                <a:gd name="T2" fmla="*/ 2147483647 w 2520"/>
                <a:gd name="T3" fmla="*/ 2147483647 h 1168"/>
                <a:gd name="T4" fmla="*/ 2147483647 w 2520"/>
                <a:gd name="T5" fmla="*/ 2147483647 h 1168"/>
                <a:gd name="T6" fmla="*/ 2147483647 w 2520"/>
                <a:gd name="T7" fmla="*/ 2147483647 h 1168"/>
                <a:gd name="T8" fmla="*/ 2147483647 w 2520"/>
                <a:gd name="T9" fmla="*/ 2147483647 h 1168"/>
                <a:gd name="T10" fmla="*/ 2147483647 w 2520"/>
                <a:gd name="T11" fmla="*/ 2147483647 h 1168"/>
                <a:gd name="T12" fmla="*/ 2147483647 w 2520"/>
                <a:gd name="T13" fmla="*/ 2147483647 h 1168"/>
                <a:gd name="T14" fmla="*/ 2147483647 w 2520"/>
                <a:gd name="T15" fmla="*/ 2147483647 h 1168"/>
                <a:gd name="T16" fmla="*/ 2147483647 w 2520"/>
                <a:gd name="T17" fmla="*/ 2147483647 h 1168"/>
                <a:gd name="T18" fmla="*/ 0 w 2520"/>
                <a:gd name="T19" fmla="*/ 2147483647 h 1168"/>
                <a:gd name="T20" fmla="*/ 2147483647 w 2520"/>
                <a:gd name="T21" fmla="*/ 0 h 1168"/>
                <a:gd name="T22" fmla="*/ 2147483647 w 2520"/>
                <a:gd name="T23" fmla="*/ 0 h 1168"/>
                <a:gd name="T24" fmla="*/ 2147483647 w 2520"/>
                <a:gd name="T25" fmla="*/ 2147483647 h 1168"/>
                <a:gd name="T26" fmla="*/ 2147483647 w 2520"/>
                <a:gd name="T27" fmla="*/ 2147483647 h 1168"/>
                <a:gd name="T28" fmla="*/ 2147483647 w 2520"/>
                <a:gd name="T29" fmla="*/ 2147483647 h 1168"/>
                <a:gd name="T30" fmla="*/ 2147483647 w 2520"/>
                <a:gd name="T31" fmla="*/ 2147483647 h 1168"/>
                <a:gd name="T32" fmla="*/ 0 w 2520"/>
                <a:gd name="T33" fmla="*/ 2147483647 h 1168"/>
                <a:gd name="T34" fmla="*/ 0 w 2520"/>
                <a:gd name="T35" fmla="*/ 2147483647 h 11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20" h="1168">
                  <a:moveTo>
                    <a:pt x="16" y="1160"/>
                  </a:moveTo>
                  <a:lnTo>
                    <a:pt x="8" y="1152"/>
                  </a:lnTo>
                  <a:lnTo>
                    <a:pt x="2512" y="1152"/>
                  </a:lnTo>
                  <a:lnTo>
                    <a:pt x="2504" y="1160"/>
                  </a:lnTo>
                  <a:lnTo>
                    <a:pt x="2504" y="8"/>
                  </a:lnTo>
                  <a:lnTo>
                    <a:pt x="251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160"/>
                  </a:lnTo>
                  <a:close/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512" y="0"/>
                  </a:lnTo>
                  <a:cubicBezTo>
                    <a:pt x="2516" y="0"/>
                    <a:pt x="2520" y="4"/>
                    <a:pt x="2520" y="8"/>
                  </a:cubicBezTo>
                  <a:lnTo>
                    <a:pt x="2520" y="1160"/>
                  </a:lnTo>
                  <a:cubicBezTo>
                    <a:pt x="2520" y="1165"/>
                    <a:pt x="2516" y="1168"/>
                    <a:pt x="2512" y="1168"/>
                  </a:cubicBezTo>
                  <a:lnTo>
                    <a:pt x="8" y="1168"/>
                  </a:lnTo>
                  <a:cubicBezTo>
                    <a:pt x="4" y="1168"/>
                    <a:pt x="0" y="1165"/>
                    <a:pt x="0" y="116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998538" y="2111376"/>
              <a:ext cx="1071563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1484313" y="2125664"/>
              <a:ext cx="1412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...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842963" y="2362201"/>
              <a:ext cx="1054100" cy="484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8" name="Rectangle 85"/>
            <p:cNvSpPr>
              <a:spLocks noChangeArrowheads="1"/>
            </p:cNvSpPr>
            <p:nvPr/>
          </p:nvSpPr>
          <p:spPr bwMode="auto">
            <a:xfrm>
              <a:off x="842963" y="2362201"/>
              <a:ext cx="1054100" cy="484188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9" name="Rectangle 86"/>
            <p:cNvSpPr>
              <a:spLocks noChangeArrowheads="1"/>
            </p:cNvSpPr>
            <p:nvPr/>
          </p:nvSpPr>
          <p:spPr bwMode="auto">
            <a:xfrm>
              <a:off x="944563" y="2414589"/>
              <a:ext cx="2825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SUB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0" name="Rectangle 87"/>
            <p:cNvSpPr>
              <a:spLocks noChangeArrowheads="1"/>
            </p:cNvSpPr>
            <p:nvPr/>
          </p:nvSpPr>
          <p:spPr bwMode="auto">
            <a:xfrm>
              <a:off x="1166813" y="2414589"/>
              <a:ext cx="873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1" name="Rectangle 88"/>
            <p:cNvSpPr>
              <a:spLocks noChangeArrowheads="1"/>
            </p:cNvSpPr>
            <p:nvPr/>
          </p:nvSpPr>
          <p:spPr bwMode="auto">
            <a:xfrm>
              <a:off x="1201738" y="2414589"/>
              <a:ext cx="5461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SYSTEM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2" name="Rectangle 89"/>
            <p:cNvSpPr>
              <a:spLocks noChangeArrowheads="1"/>
            </p:cNvSpPr>
            <p:nvPr/>
          </p:nvSpPr>
          <p:spPr bwMode="auto">
            <a:xfrm>
              <a:off x="1671638" y="2414589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#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3" name="Rectangle 90"/>
            <p:cNvSpPr>
              <a:spLocks noChangeArrowheads="1"/>
            </p:cNvSpPr>
            <p:nvPr/>
          </p:nvSpPr>
          <p:spPr bwMode="auto">
            <a:xfrm>
              <a:off x="1733550" y="2414589"/>
              <a:ext cx="1412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2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4" name="Rectangle 91"/>
            <p:cNvSpPr>
              <a:spLocks noChangeArrowheads="1"/>
            </p:cNvSpPr>
            <p:nvPr/>
          </p:nvSpPr>
          <p:spPr bwMode="auto">
            <a:xfrm>
              <a:off x="1025525" y="2543176"/>
              <a:ext cx="8080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FUNCTIONAL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5" name="Rectangle 92"/>
            <p:cNvSpPr>
              <a:spLocks noChangeArrowheads="1"/>
            </p:cNvSpPr>
            <p:nvPr/>
          </p:nvSpPr>
          <p:spPr bwMode="auto">
            <a:xfrm>
              <a:off x="938213" y="2670176"/>
              <a:ext cx="969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REQUIREMENTS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6" name="Rectangle 93"/>
            <p:cNvSpPr>
              <a:spLocks noChangeArrowheads="1"/>
            </p:cNvSpPr>
            <p:nvPr/>
          </p:nvSpPr>
          <p:spPr bwMode="auto">
            <a:xfrm>
              <a:off x="720725" y="2605089"/>
              <a:ext cx="1052513" cy="484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7" name="Rectangle 94"/>
            <p:cNvSpPr>
              <a:spLocks noChangeArrowheads="1"/>
            </p:cNvSpPr>
            <p:nvPr/>
          </p:nvSpPr>
          <p:spPr bwMode="auto">
            <a:xfrm>
              <a:off x="720725" y="2605089"/>
              <a:ext cx="1052513" cy="484188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" name="Rectangle 95"/>
            <p:cNvSpPr>
              <a:spLocks noChangeArrowheads="1"/>
            </p:cNvSpPr>
            <p:nvPr/>
          </p:nvSpPr>
          <p:spPr bwMode="auto">
            <a:xfrm>
              <a:off x="823913" y="2657476"/>
              <a:ext cx="2825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SUB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89" name="Rectangle 96"/>
            <p:cNvSpPr>
              <a:spLocks noChangeArrowheads="1"/>
            </p:cNvSpPr>
            <p:nvPr/>
          </p:nvSpPr>
          <p:spPr bwMode="auto">
            <a:xfrm>
              <a:off x="1046163" y="2657476"/>
              <a:ext cx="873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90" name="Rectangle 97"/>
            <p:cNvSpPr>
              <a:spLocks noChangeArrowheads="1"/>
            </p:cNvSpPr>
            <p:nvPr/>
          </p:nvSpPr>
          <p:spPr bwMode="auto">
            <a:xfrm>
              <a:off x="1079500" y="2657476"/>
              <a:ext cx="5461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SYSTEM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91" name="Rectangle 98"/>
            <p:cNvSpPr>
              <a:spLocks noChangeArrowheads="1"/>
            </p:cNvSpPr>
            <p:nvPr/>
          </p:nvSpPr>
          <p:spPr bwMode="auto">
            <a:xfrm>
              <a:off x="1550988" y="2657476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#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92" name="Rectangle 99"/>
            <p:cNvSpPr>
              <a:spLocks noChangeArrowheads="1"/>
            </p:cNvSpPr>
            <p:nvPr/>
          </p:nvSpPr>
          <p:spPr bwMode="auto">
            <a:xfrm>
              <a:off x="1611313" y="2657476"/>
              <a:ext cx="1412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1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93" name="Rectangle 100"/>
            <p:cNvSpPr>
              <a:spLocks noChangeArrowheads="1"/>
            </p:cNvSpPr>
            <p:nvPr/>
          </p:nvSpPr>
          <p:spPr bwMode="auto">
            <a:xfrm>
              <a:off x="904875" y="2784476"/>
              <a:ext cx="8080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FUNCTIONAL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94" name="Rectangle 101"/>
            <p:cNvSpPr>
              <a:spLocks noChangeArrowheads="1"/>
            </p:cNvSpPr>
            <p:nvPr/>
          </p:nvSpPr>
          <p:spPr bwMode="auto">
            <a:xfrm>
              <a:off x="809625" y="2913064"/>
              <a:ext cx="969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REQUIREMENTS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95" name="Rectangle 102"/>
          <p:cNvSpPr>
            <a:spLocks noChangeArrowheads="1"/>
          </p:cNvSpPr>
          <p:nvPr/>
        </p:nvSpPr>
        <p:spPr bwMode="auto">
          <a:xfrm>
            <a:off x="5127625" y="3122613"/>
            <a:ext cx="396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. . 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96" name="Rectangle 103"/>
          <p:cNvSpPr>
            <a:spLocks noChangeArrowheads="1"/>
          </p:cNvSpPr>
          <p:nvPr/>
        </p:nvSpPr>
        <p:spPr bwMode="auto">
          <a:xfrm>
            <a:off x="5127625" y="4092575"/>
            <a:ext cx="396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. . 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97" name="Rectangle 104"/>
          <p:cNvSpPr>
            <a:spLocks noChangeArrowheads="1"/>
          </p:cNvSpPr>
          <p:nvPr/>
        </p:nvSpPr>
        <p:spPr bwMode="auto">
          <a:xfrm>
            <a:off x="5208588" y="5749925"/>
            <a:ext cx="396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. . 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98" name="Rectangle 105"/>
          <p:cNvSpPr>
            <a:spLocks noChangeArrowheads="1"/>
          </p:cNvSpPr>
          <p:nvPr/>
        </p:nvSpPr>
        <p:spPr bwMode="auto">
          <a:xfrm>
            <a:off x="3660775" y="6445250"/>
            <a:ext cx="1700213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9" name="Rectangle 106"/>
          <p:cNvSpPr>
            <a:spLocks noChangeArrowheads="1"/>
          </p:cNvSpPr>
          <p:nvPr/>
        </p:nvSpPr>
        <p:spPr bwMode="auto">
          <a:xfrm>
            <a:off x="3660775" y="6445250"/>
            <a:ext cx="1700213" cy="323850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0" name="Rectangle 107"/>
          <p:cNvSpPr>
            <a:spLocks noChangeArrowheads="1"/>
          </p:cNvSpPr>
          <p:nvPr/>
        </p:nvSpPr>
        <p:spPr bwMode="auto">
          <a:xfrm>
            <a:off x="3773488" y="6545263"/>
            <a:ext cx="16033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SYSTEM FUNCTIONAL TEST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1" name="Line 108"/>
          <p:cNvSpPr>
            <a:spLocks noChangeShapeType="1"/>
          </p:cNvSpPr>
          <p:nvPr/>
        </p:nvSpPr>
        <p:spPr bwMode="auto">
          <a:xfrm flipH="1">
            <a:off x="5111750" y="6202363"/>
            <a:ext cx="530225" cy="212725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9"/>
          <p:cNvSpPr>
            <a:spLocks/>
          </p:cNvSpPr>
          <p:nvPr/>
        </p:nvSpPr>
        <p:spPr bwMode="auto">
          <a:xfrm>
            <a:off x="5037138" y="6386513"/>
            <a:ext cx="92075" cy="58737"/>
          </a:xfrm>
          <a:custGeom>
            <a:avLst/>
            <a:gdLst>
              <a:gd name="T0" fmla="*/ 2147483647 w 58"/>
              <a:gd name="T1" fmla="*/ 2147483647 h 37"/>
              <a:gd name="T2" fmla="*/ 0 w 58"/>
              <a:gd name="T3" fmla="*/ 2147483647 h 37"/>
              <a:gd name="T4" fmla="*/ 2147483647 w 58"/>
              <a:gd name="T5" fmla="*/ 0 h 37"/>
              <a:gd name="T6" fmla="*/ 2147483647 w 58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37">
                <a:moveTo>
                  <a:pt x="58" y="33"/>
                </a:moveTo>
                <a:lnTo>
                  <a:pt x="0" y="37"/>
                </a:lnTo>
                <a:lnTo>
                  <a:pt x="44" y="0"/>
                </a:lnTo>
                <a:lnTo>
                  <a:pt x="58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Rectangle 110"/>
          <p:cNvSpPr>
            <a:spLocks noChangeArrowheads="1"/>
          </p:cNvSpPr>
          <p:nvPr/>
        </p:nvSpPr>
        <p:spPr bwMode="auto">
          <a:xfrm>
            <a:off x="2528888" y="3090863"/>
            <a:ext cx="969962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4" name="Rectangle 111"/>
          <p:cNvSpPr>
            <a:spLocks noChangeArrowheads="1"/>
          </p:cNvSpPr>
          <p:nvPr/>
        </p:nvSpPr>
        <p:spPr bwMode="auto">
          <a:xfrm>
            <a:off x="2528888" y="3090863"/>
            <a:ext cx="969962" cy="331787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5" name="Rectangle 112"/>
          <p:cNvSpPr>
            <a:spLocks noChangeArrowheads="1"/>
          </p:cNvSpPr>
          <p:nvPr/>
        </p:nvSpPr>
        <p:spPr bwMode="auto">
          <a:xfrm>
            <a:off x="2682875" y="3130550"/>
            <a:ext cx="787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ELECTRICAL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6" name="Rectangle 113"/>
          <p:cNvSpPr>
            <a:spLocks noChangeArrowheads="1"/>
          </p:cNvSpPr>
          <p:nvPr/>
        </p:nvSpPr>
        <p:spPr bwMode="auto">
          <a:xfrm>
            <a:off x="2581275" y="3257550"/>
            <a:ext cx="9699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REQUIREMENTS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7" name="Rectangle 114"/>
          <p:cNvSpPr>
            <a:spLocks noChangeArrowheads="1"/>
          </p:cNvSpPr>
          <p:nvPr/>
        </p:nvSpPr>
        <p:spPr bwMode="auto">
          <a:xfrm>
            <a:off x="2528888" y="4060825"/>
            <a:ext cx="969962" cy="33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8" name="Rectangle 115"/>
          <p:cNvSpPr>
            <a:spLocks noChangeArrowheads="1"/>
          </p:cNvSpPr>
          <p:nvPr/>
        </p:nvSpPr>
        <p:spPr bwMode="auto">
          <a:xfrm>
            <a:off x="2528888" y="4060825"/>
            <a:ext cx="969962" cy="3317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9" name="Rectangle 116"/>
          <p:cNvSpPr>
            <a:spLocks noChangeArrowheads="1"/>
          </p:cNvSpPr>
          <p:nvPr/>
        </p:nvSpPr>
        <p:spPr bwMode="auto">
          <a:xfrm>
            <a:off x="2682875" y="4100513"/>
            <a:ext cx="787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ELECTRICAL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0" name="Rectangle 117"/>
          <p:cNvSpPr>
            <a:spLocks noChangeArrowheads="1"/>
          </p:cNvSpPr>
          <p:nvPr/>
        </p:nvSpPr>
        <p:spPr bwMode="auto">
          <a:xfrm>
            <a:off x="2562225" y="4227513"/>
            <a:ext cx="10033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SPECIFICATIONS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1" name="Rectangle 118"/>
          <p:cNvSpPr>
            <a:spLocks noChangeArrowheads="1"/>
          </p:cNvSpPr>
          <p:nvPr/>
        </p:nvSpPr>
        <p:spPr bwMode="auto">
          <a:xfrm>
            <a:off x="3983038" y="4060825"/>
            <a:ext cx="969962" cy="33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" name="Rectangle 119"/>
          <p:cNvSpPr>
            <a:spLocks noChangeArrowheads="1"/>
          </p:cNvSpPr>
          <p:nvPr/>
        </p:nvSpPr>
        <p:spPr bwMode="auto">
          <a:xfrm>
            <a:off x="3983038" y="4060825"/>
            <a:ext cx="969962" cy="3317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3" name="Rectangle 120"/>
          <p:cNvSpPr>
            <a:spLocks noChangeArrowheads="1"/>
          </p:cNvSpPr>
          <p:nvPr/>
        </p:nvSpPr>
        <p:spPr bwMode="auto">
          <a:xfrm>
            <a:off x="4164013" y="4100513"/>
            <a:ext cx="7334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SOFTWARE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4" name="Rectangle 121"/>
          <p:cNvSpPr>
            <a:spLocks noChangeArrowheads="1"/>
          </p:cNvSpPr>
          <p:nvPr/>
        </p:nvSpPr>
        <p:spPr bwMode="auto">
          <a:xfrm>
            <a:off x="4016375" y="4227513"/>
            <a:ext cx="10033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SPECIFICATIONS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5" name="Rectangle 122"/>
          <p:cNvSpPr>
            <a:spLocks noChangeArrowheads="1"/>
          </p:cNvSpPr>
          <p:nvPr/>
        </p:nvSpPr>
        <p:spPr bwMode="auto">
          <a:xfrm>
            <a:off x="3983038" y="3082925"/>
            <a:ext cx="969962" cy="33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6" name="Rectangle 123"/>
          <p:cNvSpPr>
            <a:spLocks noChangeArrowheads="1"/>
          </p:cNvSpPr>
          <p:nvPr/>
        </p:nvSpPr>
        <p:spPr bwMode="auto">
          <a:xfrm>
            <a:off x="3983038" y="3082925"/>
            <a:ext cx="969962" cy="3317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7" name="Rectangle 124"/>
          <p:cNvSpPr>
            <a:spLocks noChangeArrowheads="1"/>
          </p:cNvSpPr>
          <p:nvPr/>
        </p:nvSpPr>
        <p:spPr bwMode="auto">
          <a:xfrm>
            <a:off x="4164013" y="3124200"/>
            <a:ext cx="7334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SOFTWARE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8" name="Rectangle 125"/>
          <p:cNvSpPr>
            <a:spLocks noChangeArrowheads="1"/>
          </p:cNvSpPr>
          <p:nvPr/>
        </p:nvSpPr>
        <p:spPr bwMode="auto">
          <a:xfrm>
            <a:off x="4037013" y="3251200"/>
            <a:ext cx="969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REQUIREMENTS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9" name="Rectangle 126"/>
          <p:cNvSpPr>
            <a:spLocks noChangeArrowheads="1"/>
          </p:cNvSpPr>
          <p:nvPr/>
        </p:nvSpPr>
        <p:spPr bwMode="auto">
          <a:xfrm>
            <a:off x="5599113" y="3087688"/>
            <a:ext cx="969962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0" name="Rectangle 127"/>
          <p:cNvSpPr>
            <a:spLocks noChangeArrowheads="1"/>
          </p:cNvSpPr>
          <p:nvPr/>
        </p:nvSpPr>
        <p:spPr bwMode="auto">
          <a:xfrm>
            <a:off x="5599113" y="3087688"/>
            <a:ext cx="969962" cy="331787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1" name="Rectangle 128"/>
          <p:cNvSpPr>
            <a:spLocks noChangeArrowheads="1"/>
          </p:cNvSpPr>
          <p:nvPr/>
        </p:nvSpPr>
        <p:spPr bwMode="auto">
          <a:xfrm>
            <a:off x="5734050" y="3124200"/>
            <a:ext cx="8286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MECHANICAL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22" name="Rectangle 129"/>
          <p:cNvSpPr>
            <a:spLocks noChangeArrowheads="1"/>
          </p:cNvSpPr>
          <p:nvPr/>
        </p:nvSpPr>
        <p:spPr bwMode="auto">
          <a:xfrm>
            <a:off x="5653088" y="3257550"/>
            <a:ext cx="969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REQUIREMENTS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23" name="Rectangle 130"/>
          <p:cNvSpPr>
            <a:spLocks noChangeArrowheads="1"/>
          </p:cNvSpPr>
          <p:nvPr/>
        </p:nvSpPr>
        <p:spPr bwMode="auto">
          <a:xfrm>
            <a:off x="5599113" y="4060825"/>
            <a:ext cx="969962" cy="33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4" name="Rectangle 131"/>
          <p:cNvSpPr>
            <a:spLocks noChangeArrowheads="1"/>
          </p:cNvSpPr>
          <p:nvPr/>
        </p:nvSpPr>
        <p:spPr bwMode="auto">
          <a:xfrm>
            <a:off x="5599113" y="4060825"/>
            <a:ext cx="969962" cy="3317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5" name="Rectangle 132"/>
          <p:cNvSpPr>
            <a:spLocks noChangeArrowheads="1"/>
          </p:cNvSpPr>
          <p:nvPr/>
        </p:nvSpPr>
        <p:spPr bwMode="auto">
          <a:xfrm>
            <a:off x="5734050" y="4100513"/>
            <a:ext cx="8286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MECHANICAL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26" name="Rectangle 133"/>
          <p:cNvSpPr>
            <a:spLocks noChangeArrowheads="1"/>
          </p:cNvSpPr>
          <p:nvPr/>
        </p:nvSpPr>
        <p:spPr bwMode="auto">
          <a:xfrm>
            <a:off x="5632450" y="4227513"/>
            <a:ext cx="10033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SPECIFICATIONS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27" name="Line 134"/>
          <p:cNvSpPr>
            <a:spLocks noChangeShapeType="1"/>
          </p:cNvSpPr>
          <p:nvPr/>
        </p:nvSpPr>
        <p:spPr bwMode="auto">
          <a:xfrm>
            <a:off x="4791075" y="2768600"/>
            <a:ext cx="819150" cy="306388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35"/>
          <p:cNvSpPr>
            <a:spLocks/>
          </p:cNvSpPr>
          <p:nvPr/>
        </p:nvSpPr>
        <p:spPr bwMode="auto">
          <a:xfrm>
            <a:off x="5588000" y="3033713"/>
            <a:ext cx="53975" cy="77787"/>
          </a:xfrm>
          <a:custGeom>
            <a:avLst/>
            <a:gdLst>
              <a:gd name="T0" fmla="*/ 2147483647 w 34"/>
              <a:gd name="T1" fmla="*/ 0 h 49"/>
              <a:gd name="T2" fmla="*/ 2147483647 w 34"/>
              <a:gd name="T3" fmla="*/ 2147483647 h 49"/>
              <a:gd name="T4" fmla="*/ 0 w 34"/>
              <a:gd name="T5" fmla="*/ 2147483647 h 49"/>
              <a:gd name="T6" fmla="*/ 2147483647 w 34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49">
                <a:moveTo>
                  <a:pt x="19" y="0"/>
                </a:moveTo>
                <a:lnTo>
                  <a:pt x="34" y="34"/>
                </a:lnTo>
                <a:lnTo>
                  <a:pt x="0" y="49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36"/>
          <p:cNvSpPr>
            <a:spLocks noChangeShapeType="1"/>
          </p:cNvSpPr>
          <p:nvPr/>
        </p:nvSpPr>
        <p:spPr bwMode="auto">
          <a:xfrm flipH="1">
            <a:off x="3413125" y="2768600"/>
            <a:ext cx="685800" cy="309563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37"/>
          <p:cNvSpPr>
            <a:spLocks/>
          </p:cNvSpPr>
          <p:nvPr/>
        </p:nvSpPr>
        <p:spPr bwMode="auto">
          <a:xfrm>
            <a:off x="3381375" y="3035300"/>
            <a:ext cx="55563" cy="77788"/>
          </a:xfrm>
          <a:custGeom>
            <a:avLst/>
            <a:gdLst>
              <a:gd name="T0" fmla="*/ 2147483647 w 35"/>
              <a:gd name="T1" fmla="*/ 2147483647 h 49"/>
              <a:gd name="T2" fmla="*/ 0 w 35"/>
              <a:gd name="T3" fmla="*/ 2147483647 h 49"/>
              <a:gd name="T4" fmla="*/ 2147483647 w 35"/>
              <a:gd name="T5" fmla="*/ 0 h 49"/>
              <a:gd name="T6" fmla="*/ 2147483647 w 35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" h="49">
                <a:moveTo>
                  <a:pt x="35" y="49"/>
                </a:moveTo>
                <a:lnTo>
                  <a:pt x="0" y="35"/>
                </a:lnTo>
                <a:lnTo>
                  <a:pt x="14" y="0"/>
                </a:lnTo>
                <a:lnTo>
                  <a:pt x="35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2447925" y="4706938"/>
            <a:ext cx="4040188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2" name="Rectangle 139"/>
          <p:cNvSpPr>
            <a:spLocks noChangeArrowheads="1"/>
          </p:cNvSpPr>
          <p:nvPr/>
        </p:nvSpPr>
        <p:spPr bwMode="auto">
          <a:xfrm>
            <a:off x="2447925" y="4706938"/>
            <a:ext cx="4040188" cy="323850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" name="Rectangle 140"/>
          <p:cNvSpPr>
            <a:spLocks noChangeArrowheads="1"/>
          </p:cNvSpPr>
          <p:nvPr/>
        </p:nvSpPr>
        <p:spPr bwMode="auto">
          <a:xfrm>
            <a:off x="3657600" y="4800600"/>
            <a:ext cx="17764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DESIGN AND IMPLEMENTATION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34" name="Line 148"/>
          <p:cNvSpPr>
            <a:spLocks noChangeShapeType="1"/>
          </p:cNvSpPr>
          <p:nvPr/>
        </p:nvSpPr>
        <p:spPr bwMode="auto">
          <a:xfrm flipH="1">
            <a:off x="5768975" y="4392613"/>
            <a:ext cx="190500" cy="250825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49"/>
          <p:cNvSpPr>
            <a:spLocks/>
          </p:cNvSpPr>
          <p:nvPr/>
        </p:nvSpPr>
        <p:spPr bwMode="auto">
          <a:xfrm>
            <a:off x="5719763" y="4621213"/>
            <a:ext cx="76200" cy="85725"/>
          </a:xfrm>
          <a:custGeom>
            <a:avLst/>
            <a:gdLst>
              <a:gd name="T0" fmla="*/ 2147483647 w 48"/>
              <a:gd name="T1" fmla="*/ 2147483647 h 54"/>
              <a:gd name="T2" fmla="*/ 0 w 48"/>
              <a:gd name="T3" fmla="*/ 2147483647 h 54"/>
              <a:gd name="T4" fmla="*/ 2147483647 w 48"/>
              <a:gd name="T5" fmla="*/ 0 h 54"/>
              <a:gd name="T6" fmla="*/ 2147483647 w 48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54">
                <a:moveTo>
                  <a:pt x="48" y="22"/>
                </a:moveTo>
                <a:lnTo>
                  <a:pt x="0" y="54"/>
                </a:lnTo>
                <a:lnTo>
                  <a:pt x="19" y="0"/>
                </a:lnTo>
                <a:lnTo>
                  <a:pt x="48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Rectangle 150"/>
          <p:cNvSpPr>
            <a:spLocks noChangeArrowheads="1"/>
          </p:cNvSpPr>
          <p:nvPr/>
        </p:nvSpPr>
        <p:spPr bwMode="auto">
          <a:xfrm>
            <a:off x="2447925" y="5718175"/>
            <a:ext cx="1244600" cy="484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7" name="Rectangle 151"/>
          <p:cNvSpPr>
            <a:spLocks noChangeArrowheads="1"/>
          </p:cNvSpPr>
          <p:nvPr/>
        </p:nvSpPr>
        <p:spPr bwMode="auto">
          <a:xfrm>
            <a:off x="2447925" y="5718175"/>
            <a:ext cx="1244600" cy="4841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8" name="Rectangle 152"/>
          <p:cNvSpPr>
            <a:spLocks noChangeArrowheads="1"/>
          </p:cNvSpPr>
          <p:nvPr/>
        </p:nvSpPr>
        <p:spPr bwMode="auto">
          <a:xfrm>
            <a:off x="2581275" y="5770563"/>
            <a:ext cx="11112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ELECTRICAL TEST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39" name="Rectangle 153"/>
          <p:cNvSpPr>
            <a:spLocks noChangeArrowheads="1"/>
          </p:cNvSpPr>
          <p:nvPr/>
        </p:nvSpPr>
        <p:spPr bwMode="auto">
          <a:xfrm>
            <a:off x="2541588" y="5897563"/>
            <a:ext cx="873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0" name="Rectangle 154"/>
          <p:cNvSpPr>
            <a:spLocks noChangeArrowheads="1"/>
          </p:cNvSpPr>
          <p:nvPr/>
        </p:nvSpPr>
        <p:spPr bwMode="auto">
          <a:xfrm>
            <a:off x="2574925" y="5897563"/>
            <a:ext cx="2492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Unit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1" name="Rectangle 155"/>
          <p:cNvSpPr>
            <a:spLocks noChangeArrowheads="1"/>
          </p:cNvSpPr>
          <p:nvPr/>
        </p:nvSpPr>
        <p:spPr bwMode="auto">
          <a:xfrm>
            <a:off x="2770188" y="5897563"/>
            <a:ext cx="80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2" name="Rectangle 156"/>
          <p:cNvSpPr>
            <a:spLocks noChangeArrowheads="1"/>
          </p:cNvSpPr>
          <p:nvPr/>
        </p:nvSpPr>
        <p:spPr bwMode="auto">
          <a:xfrm>
            <a:off x="2797175" y="5897563"/>
            <a:ext cx="8620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Module Testing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3" name="Rectangle 157"/>
          <p:cNvSpPr>
            <a:spLocks noChangeArrowheads="1"/>
          </p:cNvSpPr>
          <p:nvPr/>
        </p:nvSpPr>
        <p:spPr bwMode="auto">
          <a:xfrm>
            <a:off x="3565525" y="5897563"/>
            <a:ext cx="87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4" name="Rectangle 158"/>
          <p:cNvSpPr>
            <a:spLocks noChangeArrowheads="1"/>
          </p:cNvSpPr>
          <p:nvPr/>
        </p:nvSpPr>
        <p:spPr bwMode="auto">
          <a:xfrm>
            <a:off x="2763838" y="6026150"/>
            <a:ext cx="660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Quantitative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5" name="Rectangle 159"/>
          <p:cNvSpPr>
            <a:spLocks noChangeArrowheads="1"/>
          </p:cNvSpPr>
          <p:nvPr/>
        </p:nvSpPr>
        <p:spPr bwMode="auto">
          <a:xfrm>
            <a:off x="3343275" y="6026150"/>
            <a:ext cx="87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6" name="Rectangle 160"/>
          <p:cNvSpPr>
            <a:spLocks noChangeArrowheads="1"/>
          </p:cNvSpPr>
          <p:nvPr/>
        </p:nvSpPr>
        <p:spPr bwMode="auto">
          <a:xfrm>
            <a:off x="3846513" y="5718175"/>
            <a:ext cx="1244600" cy="484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7" name="Rectangle 161"/>
          <p:cNvSpPr>
            <a:spLocks noChangeArrowheads="1"/>
          </p:cNvSpPr>
          <p:nvPr/>
        </p:nvSpPr>
        <p:spPr bwMode="auto">
          <a:xfrm>
            <a:off x="3846513" y="5718175"/>
            <a:ext cx="1244600" cy="4841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8" name="Rectangle 162"/>
          <p:cNvSpPr>
            <a:spLocks noChangeArrowheads="1"/>
          </p:cNvSpPr>
          <p:nvPr/>
        </p:nvSpPr>
        <p:spPr bwMode="auto">
          <a:xfrm>
            <a:off x="4010025" y="5770563"/>
            <a:ext cx="10636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SOFTWARE TEST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49" name="Rectangle 163"/>
          <p:cNvSpPr>
            <a:spLocks noChangeArrowheads="1"/>
          </p:cNvSpPr>
          <p:nvPr/>
        </p:nvSpPr>
        <p:spPr bwMode="auto">
          <a:xfrm>
            <a:off x="4022725" y="5897563"/>
            <a:ext cx="87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0" name="Rectangle 164"/>
          <p:cNvSpPr>
            <a:spLocks noChangeArrowheads="1"/>
          </p:cNvSpPr>
          <p:nvPr/>
        </p:nvSpPr>
        <p:spPr bwMode="auto">
          <a:xfrm>
            <a:off x="4064000" y="5897563"/>
            <a:ext cx="976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Module “Desktop”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1" name="Rectangle 165"/>
          <p:cNvSpPr>
            <a:spLocks noChangeArrowheads="1"/>
          </p:cNvSpPr>
          <p:nvPr/>
        </p:nvSpPr>
        <p:spPr bwMode="auto">
          <a:xfrm>
            <a:off x="3935413" y="6026150"/>
            <a:ext cx="457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Testing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2" name="Rectangle 166"/>
          <p:cNvSpPr>
            <a:spLocks noChangeArrowheads="1"/>
          </p:cNvSpPr>
          <p:nvPr/>
        </p:nvSpPr>
        <p:spPr bwMode="auto">
          <a:xfrm>
            <a:off x="4319588" y="6026150"/>
            <a:ext cx="873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3" name="Rectangle 167"/>
          <p:cNvSpPr>
            <a:spLocks noChangeArrowheads="1"/>
          </p:cNvSpPr>
          <p:nvPr/>
        </p:nvSpPr>
        <p:spPr bwMode="auto">
          <a:xfrm>
            <a:off x="4386263" y="6026150"/>
            <a:ext cx="660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Quantitative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4" name="Rectangle 168"/>
          <p:cNvSpPr>
            <a:spLocks noChangeArrowheads="1"/>
          </p:cNvSpPr>
          <p:nvPr/>
        </p:nvSpPr>
        <p:spPr bwMode="auto">
          <a:xfrm>
            <a:off x="4959350" y="6026150"/>
            <a:ext cx="87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5" name="Line 169"/>
          <p:cNvSpPr>
            <a:spLocks noChangeShapeType="1"/>
          </p:cNvSpPr>
          <p:nvPr/>
        </p:nvSpPr>
        <p:spPr bwMode="auto">
          <a:xfrm>
            <a:off x="4492625" y="6202363"/>
            <a:ext cx="15875" cy="163512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Freeform 170"/>
          <p:cNvSpPr>
            <a:spLocks/>
          </p:cNvSpPr>
          <p:nvPr/>
        </p:nvSpPr>
        <p:spPr bwMode="auto">
          <a:xfrm>
            <a:off x="4478338" y="6354763"/>
            <a:ext cx="57150" cy="90487"/>
          </a:xfrm>
          <a:custGeom>
            <a:avLst/>
            <a:gdLst>
              <a:gd name="T0" fmla="*/ 2147483647 w 36"/>
              <a:gd name="T1" fmla="*/ 0 h 57"/>
              <a:gd name="T2" fmla="*/ 2147483647 w 36"/>
              <a:gd name="T3" fmla="*/ 2147483647 h 57"/>
              <a:gd name="T4" fmla="*/ 0 w 36"/>
              <a:gd name="T5" fmla="*/ 2147483647 h 57"/>
              <a:gd name="T6" fmla="*/ 2147483647 w 36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57">
                <a:moveTo>
                  <a:pt x="36" y="0"/>
                </a:moveTo>
                <a:lnTo>
                  <a:pt x="23" y="57"/>
                </a:lnTo>
                <a:lnTo>
                  <a:pt x="0" y="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Rectangle 171"/>
          <p:cNvSpPr>
            <a:spLocks noChangeArrowheads="1"/>
          </p:cNvSpPr>
          <p:nvPr/>
        </p:nvSpPr>
        <p:spPr bwMode="auto">
          <a:xfrm>
            <a:off x="5624513" y="5718175"/>
            <a:ext cx="1244600" cy="484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8" name="Rectangle 172"/>
          <p:cNvSpPr>
            <a:spLocks noChangeArrowheads="1"/>
          </p:cNvSpPr>
          <p:nvPr/>
        </p:nvSpPr>
        <p:spPr bwMode="auto">
          <a:xfrm>
            <a:off x="5624513" y="5718175"/>
            <a:ext cx="1244600" cy="484188"/>
          </a:xfrm>
          <a:prstGeom prst="rect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9" name="Rectangle 173"/>
          <p:cNvSpPr>
            <a:spLocks noChangeArrowheads="1"/>
          </p:cNvSpPr>
          <p:nvPr/>
        </p:nvSpPr>
        <p:spPr bwMode="auto">
          <a:xfrm>
            <a:off x="5740400" y="5770563"/>
            <a:ext cx="11509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MECHANICAL TEST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0" name="Rectangle 174"/>
          <p:cNvSpPr>
            <a:spLocks noChangeArrowheads="1"/>
          </p:cNvSpPr>
          <p:nvPr/>
        </p:nvSpPr>
        <p:spPr bwMode="auto">
          <a:xfrm>
            <a:off x="5713413" y="5897563"/>
            <a:ext cx="873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1" name="Rectangle 175"/>
          <p:cNvSpPr>
            <a:spLocks noChangeArrowheads="1"/>
          </p:cNvSpPr>
          <p:nvPr/>
        </p:nvSpPr>
        <p:spPr bwMode="auto">
          <a:xfrm>
            <a:off x="5753100" y="5897563"/>
            <a:ext cx="2492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Unit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2" name="Rectangle 176"/>
          <p:cNvSpPr>
            <a:spLocks noChangeArrowheads="1"/>
          </p:cNvSpPr>
          <p:nvPr/>
        </p:nvSpPr>
        <p:spPr bwMode="auto">
          <a:xfrm>
            <a:off x="5942013" y="5897563"/>
            <a:ext cx="80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3" name="Rectangle 177"/>
          <p:cNvSpPr>
            <a:spLocks noChangeArrowheads="1"/>
          </p:cNvSpPr>
          <p:nvPr/>
        </p:nvSpPr>
        <p:spPr bwMode="auto">
          <a:xfrm>
            <a:off x="5975350" y="5897563"/>
            <a:ext cx="8620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Module Testing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4" name="Rectangle 178"/>
          <p:cNvSpPr>
            <a:spLocks noChangeArrowheads="1"/>
          </p:cNvSpPr>
          <p:nvPr/>
        </p:nvSpPr>
        <p:spPr bwMode="auto">
          <a:xfrm>
            <a:off x="6737350" y="5897563"/>
            <a:ext cx="87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5" name="Rectangle 179"/>
          <p:cNvSpPr>
            <a:spLocks noChangeArrowheads="1"/>
          </p:cNvSpPr>
          <p:nvPr/>
        </p:nvSpPr>
        <p:spPr bwMode="auto">
          <a:xfrm>
            <a:off x="5942013" y="6026150"/>
            <a:ext cx="660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Quantitative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6" name="Rectangle 180"/>
          <p:cNvSpPr>
            <a:spLocks noChangeArrowheads="1"/>
          </p:cNvSpPr>
          <p:nvPr/>
        </p:nvSpPr>
        <p:spPr bwMode="auto">
          <a:xfrm>
            <a:off x="6515100" y="6026150"/>
            <a:ext cx="873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88900" y="4933950"/>
            <a:ext cx="2120900" cy="795338"/>
            <a:chOff x="88900" y="4629152"/>
            <a:chExt cx="2120900" cy="795338"/>
          </a:xfrm>
        </p:grpSpPr>
        <p:sp>
          <p:nvSpPr>
            <p:cNvPr id="168" name="Rectangle 181"/>
            <p:cNvSpPr>
              <a:spLocks noChangeArrowheads="1"/>
            </p:cNvSpPr>
            <p:nvPr/>
          </p:nvSpPr>
          <p:spPr bwMode="auto">
            <a:xfrm>
              <a:off x="88900" y="4629152"/>
              <a:ext cx="21209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DID WE MAKE WHAT WE SAID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9" name="Rectangle 182"/>
            <p:cNvSpPr>
              <a:spLocks noChangeArrowheads="1"/>
            </p:cNvSpPr>
            <p:nvPr/>
          </p:nvSpPr>
          <p:spPr bwMode="auto">
            <a:xfrm>
              <a:off x="142875" y="4778377"/>
              <a:ext cx="19462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WE WERE GOING TO MAKE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0" name="Rectangle 183"/>
            <p:cNvSpPr>
              <a:spLocks noChangeArrowheads="1"/>
            </p:cNvSpPr>
            <p:nvPr/>
          </p:nvSpPr>
          <p:spPr bwMode="auto">
            <a:xfrm>
              <a:off x="1814513" y="4778377"/>
              <a:ext cx="14128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?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1" name="Rectangle 184"/>
            <p:cNvSpPr>
              <a:spLocks noChangeArrowheads="1"/>
            </p:cNvSpPr>
            <p:nvPr/>
          </p:nvSpPr>
          <p:spPr bwMode="auto">
            <a:xfrm>
              <a:off x="142875" y="5081589"/>
              <a:ext cx="19462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HOW DO WE DO IT BETTER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2" name="Rectangle 185"/>
            <p:cNvSpPr>
              <a:spLocks noChangeArrowheads="1"/>
            </p:cNvSpPr>
            <p:nvPr/>
          </p:nvSpPr>
          <p:spPr bwMode="auto">
            <a:xfrm>
              <a:off x="1814513" y="5081589"/>
              <a:ext cx="14128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3" name="Rectangle 186"/>
            <p:cNvSpPr>
              <a:spLocks noChangeArrowheads="1"/>
            </p:cNvSpPr>
            <p:nvPr/>
          </p:nvSpPr>
          <p:spPr bwMode="auto">
            <a:xfrm>
              <a:off x="373063" y="5229227"/>
              <a:ext cx="6127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FASTER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" name="Rectangle 187"/>
            <p:cNvSpPr>
              <a:spLocks noChangeArrowheads="1"/>
            </p:cNvSpPr>
            <p:nvPr/>
          </p:nvSpPr>
          <p:spPr bwMode="auto">
            <a:xfrm>
              <a:off x="871538" y="5229227"/>
              <a:ext cx="14128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5" name="Rectangle 188"/>
            <p:cNvSpPr>
              <a:spLocks noChangeArrowheads="1"/>
            </p:cNvSpPr>
            <p:nvPr/>
          </p:nvSpPr>
          <p:spPr bwMode="auto">
            <a:xfrm>
              <a:off x="938213" y="5229227"/>
              <a:ext cx="74136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CHEAPER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6" name="Rectangle 189"/>
            <p:cNvSpPr>
              <a:spLocks noChangeArrowheads="1"/>
            </p:cNvSpPr>
            <p:nvPr/>
          </p:nvSpPr>
          <p:spPr bwMode="auto">
            <a:xfrm>
              <a:off x="1544638" y="5229227"/>
              <a:ext cx="14128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?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2012950" y="4227513"/>
            <a:ext cx="515938" cy="1833562"/>
            <a:chOff x="2012950" y="3922714"/>
            <a:chExt cx="515938" cy="1833563"/>
          </a:xfrm>
        </p:grpSpPr>
        <p:sp>
          <p:nvSpPr>
            <p:cNvPr id="178" name="Freeform 190"/>
            <p:cNvSpPr>
              <a:spLocks noEditPoints="1"/>
            </p:cNvSpPr>
            <p:nvPr/>
          </p:nvSpPr>
          <p:spPr bwMode="auto">
            <a:xfrm>
              <a:off x="2012950" y="3998914"/>
              <a:ext cx="450850" cy="1757363"/>
            </a:xfrm>
            <a:custGeom>
              <a:avLst/>
              <a:gdLst>
                <a:gd name="T0" fmla="*/ 2147483647 w 1071"/>
                <a:gd name="T1" fmla="*/ 2147483647 h 4177"/>
                <a:gd name="T2" fmla="*/ 2147483647 w 1071"/>
                <a:gd name="T3" fmla="*/ 2147483647 h 4177"/>
                <a:gd name="T4" fmla="*/ 2147483647 w 1071"/>
                <a:gd name="T5" fmla="*/ 2147483647 h 4177"/>
                <a:gd name="T6" fmla="*/ 2147483647 w 1071"/>
                <a:gd name="T7" fmla="*/ 2147483647 h 4177"/>
                <a:gd name="T8" fmla="*/ 2147483647 w 1071"/>
                <a:gd name="T9" fmla="*/ 2147483647 h 4177"/>
                <a:gd name="T10" fmla="*/ 2147483647 w 1071"/>
                <a:gd name="T11" fmla="*/ 2147483647 h 4177"/>
                <a:gd name="T12" fmla="*/ 2147483647 w 1071"/>
                <a:gd name="T13" fmla="*/ 2147483647 h 4177"/>
                <a:gd name="T14" fmla="*/ 2147483647 w 1071"/>
                <a:gd name="T15" fmla="*/ 2147483647 h 4177"/>
                <a:gd name="T16" fmla="*/ 2147483647 w 1071"/>
                <a:gd name="T17" fmla="*/ 2147483647 h 4177"/>
                <a:gd name="T18" fmla="*/ 2147483647 w 1071"/>
                <a:gd name="T19" fmla="*/ 2147483647 h 4177"/>
                <a:gd name="T20" fmla="*/ 2147483647 w 1071"/>
                <a:gd name="T21" fmla="*/ 2147483647 h 4177"/>
                <a:gd name="T22" fmla="*/ 2147483647 w 1071"/>
                <a:gd name="T23" fmla="*/ 2147483647 h 4177"/>
                <a:gd name="T24" fmla="*/ 2147483647 w 1071"/>
                <a:gd name="T25" fmla="*/ 2147483647 h 4177"/>
                <a:gd name="T26" fmla="*/ 2147483647 w 1071"/>
                <a:gd name="T27" fmla="*/ 2147483647 h 4177"/>
                <a:gd name="T28" fmla="*/ 2147483647 w 1071"/>
                <a:gd name="T29" fmla="*/ 2147483647 h 4177"/>
                <a:gd name="T30" fmla="*/ 2147483647 w 1071"/>
                <a:gd name="T31" fmla="*/ 2147483647 h 4177"/>
                <a:gd name="T32" fmla="*/ 2147483647 w 1071"/>
                <a:gd name="T33" fmla="*/ 2147483647 h 4177"/>
                <a:gd name="T34" fmla="*/ 2147483647 w 1071"/>
                <a:gd name="T35" fmla="*/ 2147483647 h 4177"/>
                <a:gd name="T36" fmla="*/ 0 w 1071"/>
                <a:gd name="T37" fmla="*/ 2147483647 h 4177"/>
                <a:gd name="T38" fmla="*/ 2147483647 w 1071"/>
                <a:gd name="T39" fmla="*/ 2147483647 h 4177"/>
                <a:gd name="T40" fmla="*/ 2147483647 w 1071"/>
                <a:gd name="T41" fmla="*/ 2147483647 h 4177"/>
                <a:gd name="T42" fmla="*/ 2147483647 w 1071"/>
                <a:gd name="T43" fmla="*/ 2147483647 h 4177"/>
                <a:gd name="T44" fmla="*/ 2147483647 w 1071"/>
                <a:gd name="T45" fmla="*/ 2147483647 h 4177"/>
                <a:gd name="T46" fmla="*/ 2147483647 w 1071"/>
                <a:gd name="T47" fmla="*/ 2147483647 h 4177"/>
                <a:gd name="T48" fmla="*/ 2147483647 w 1071"/>
                <a:gd name="T49" fmla="*/ 2147483647 h 4177"/>
                <a:gd name="T50" fmla="*/ 2147483647 w 1071"/>
                <a:gd name="T51" fmla="*/ 2147483647 h 4177"/>
                <a:gd name="T52" fmla="*/ 2147483647 w 1071"/>
                <a:gd name="T53" fmla="*/ 2147483647 h 4177"/>
                <a:gd name="T54" fmla="*/ 2147483647 w 1071"/>
                <a:gd name="T55" fmla="*/ 2147483647 h 4177"/>
                <a:gd name="T56" fmla="*/ 2147483647 w 1071"/>
                <a:gd name="T57" fmla="*/ 2147483647 h 4177"/>
                <a:gd name="T58" fmla="*/ 2147483647 w 1071"/>
                <a:gd name="T59" fmla="*/ 2147483647 h 4177"/>
                <a:gd name="T60" fmla="*/ 2147483647 w 1071"/>
                <a:gd name="T61" fmla="*/ 2147483647 h 4177"/>
                <a:gd name="T62" fmla="*/ 2147483647 w 1071"/>
                <a:gd name="T63" fmla="*/ 2147483647 h 4177"/>
                <a:gd name="T64" fmla="*/ 2147483647 w 1071"/>
                <a:gd name="T65" fmla="*/ 2147483647 h 4177"/>
                <a:gd name="T66" fmla="*/ 2147483647 w 1071"/>
                <a:gd name="T67" fmla="*/ 2147483647 h 4177"/>
                <a:gd name="T68" fmla="*/ 2147483647 w 1071"/>
                <a:gd name="T69" fmla="*/ 2147483647 h 4177"/>
                <a:gd name="T70" fmla="*/ 2147483647 w 1071"/>
                <a:gd name="T71" fmla="*/ 2147483647 h 4177"/>
                <a:gd name="T72" fmla="*/ 2147483647 w 1071"/>
                <a:gd name="T73" fmla="*/ 2147483647 h 4177"/>
                <a:gd name="T74" fmla="*/ 2147483647 w 1071"/>
                <a:gd name="T75" fmla="*/ 2147483647 h 4177"/>
                <a:gd name="T76" fmla="*/ 2147483647 w 1071"/>
                <a:gd name="T77" fmla="*/ 2147483647 h 4177"/>
                <a:gd name="T78" fmla="*/ 2147483647 w 1071"/>
                <a:gd name="T79" fmla="*/ 2147483647 h 4177"/>
                <a:gd name="T80" fmla="*/ 2147483647 w 1071"/>
                <a:gd name="T81" fmla="*/ 2147483647 h 4177"/>
                <a:gd name="T82" fmla="*/ 2147483647 w 1071"/>
                <a:gd name="T83" fmla="*/ 2147483647 h 4177"/>
                <a:gd name="T84" fmla="*/ 2147483647 w 1071"/>
                <a:gd name="T85" fmla="*/ 2147483647 h 4177"/>
                <a:gd name="T86" fmla="*/ 2147483647 w 1071"/>
                <a:gd name="T87" fmla="*/ 2147483647 h 4177"/>
                <a:gd name="T88" fmla="*/ 2147483647 w 1071"/>
                <a:gd name="T89" fmla="*/ 2147483647 h 4177"/>
                <a:gd name="T90" fmla="*/ 2147483647 w 1071"/>
                <a:gd name="T91" fmla="*/ 2147483647 h 4177"/>
                <a:gd name="T92" fmla="*/ 2147483647 w 1071"/>
                <a:gd name="T93" fmla="*/ 2147483647 h 4177"/>
                <a:gd name="T94" fmla="*/ 2147483647 w 1071"/>
                <a:gd name="T95" fmla="*/ 2147483647 h 4177"/>
                <a:gd name="T96" fmla="*/ 2147483647 w 1071"/>
                <a:gd name="T97" fmla="*/ 2147483647 h 4177"/>
                <a:gd name="T98" fmla="*/ 2147483647 w 1071"/>
                <a:gd name="T99" fmla="*/ 2147483647 h 4177"/>
                <a:gd name="T100" fmla="*/ 2147483647 w 1071"/>
                <a:gd name="T101" fmla="*/ 2147483647 h 4177"/>
                <a:gd name="T102" fmla="*/ 2147483647 w 1071"/>
                <a:gd name="T103" fmla="*/ 2147483647 h 4177"/>
                <a:gd name="T104" fmla="*/ 2147483647 w 1071"/>
                <a:gd name="T105" fmla="*/ 2147483647 h 41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71" h="4177">
                  <a:moveTo>
                    <a:pt x="1063" y="40"/>
                  </a:moveTo>
                  <a:lnTo>
                    <a:pt x="958" y="169"/>
                  </a:lnTo>
                  <a:lnTo>
                    <a:pt x="863" y="292"/>
                  </a:lnTo>
                  <a:cubicBezTo>
                    <a:pt x="855" y="302"/>
                    <a:pt x="841" y="304"/>
                    <a:pt x="831" y="296"/>
                  </a:cubicBezTo>
                  <a:cubicBezTo>
                    <a:pt x="821" y="289"/>
                    <a:pt x="819" y="274"/>
                    <a:pt x="827" y="264"/>
                  </a:cubicBezTo>
                  <a:lnTo>
                    <a:pt x="923" y="140"/>
                  </a:lnTo>
                  <a:lnTo>
                    <a:pt x="1028" y="11"/>
                  </a:lnTo>
                  <a:cubicBezTo>
                    <a:pt x="1036" y="1"/>
                    <a:pt x="1050" y="0"/>
                    <a:pt x="1060" y="8"/>
                  </a:cubicBezTo>
                  <a:cubicBezTo>
                    <a:pt x="1070" y="16"/>
                    <a:pt x="1071" y="30"/>
                    <a:pt x="1063" y="40"/>
                  </a:cubicBezTo>
                  <a:close/>
                  <a:moveTo>
                    <a:pt x="730" y="479"/>
                  </a:moveTo>
                  <a:lnTo>
                    <a:pt x="730" y="479"/>
                  </a:lnTo>
                  <a:cubicBezTo>
                    <a:pt x="723" y="489"/>
                    <a:pt x="708" y="492"/>
                    <a:pt x="698" y="484"/>
                  </a:cubicBezTo>
                  <a:cubicBezTo>
                    <a:pt x="687" y="477"/>
                    <a:pt x="685" y="463"/>
                    <a:pt x="692" y="452"/>
                  </a:cubicBezTo>
                  <a:cubicBezTo>
                    <a:pt x="700" y="442"/>
                    <a:pt x="714" y="439"/>
                    <a:pt x="724" y="447"/>
                  </a:cubicBezTo>
                  <a:cubicBezTo>
                    <a:pt x="735" y="454"/>
                    <a:pt x="737" y="468"/>
                    <a:pt x="730" y="479"/>
                  </a:cubicBezTo>
                  <a:close/>
                  <a:moveTo>
                    <a:pt x="604" y="670"/>
                  </a:moveTo>
                  <a:lnTo>
                    <a:pt x="537" y="781"/>
                  </a:lnTo>
                  <a:lnTo>
                    <a:pt x="445" y="949"/>
                  </a:lnTo>
                  <a:cubicBezTo>
                    <a:pt x="439" y="961"/>
                    <a:pt x="425" y="965"/>
                    <a:pt x="414" y="958"/>
                  </a:cubicBezTo>
                  <a:cubicBezTo>
                    <a:pt x="402" y="952"/>
                    <a:pt x="398" y="938"/>
                    <a:pt x="404" y="927"/>
                  </a:cubicBezTo>
                  <a:lnTo>
                    <a:pt x="498" y="758"/>
                  </a:lnTo>
                  <a:lnTo>
                    <a:pt x="565" y="646"/>
                  </a:lnTo>
                  <a:cubicBezTo>
                    <a:pt x="572" y="635"/>
                    <a:pt x="586" y="632"/>
                    <a:pt x="597" y="639"/>
                  </a:cubicBezTo>
                  <a:cubicBezTo>
                    <a:pt x="608" y="645"/>
                    <a:pt x="611" y="659"/>
                    <a:pt x="604" y="670"/>
                  </a:cubicBezTo>
                  <a:close/>
                  <a:moveTo>
                    <a:pt x="344" y="1155"/>
                  </a:moveTo>
                  <a:lnTo>
                    <a:pt x="344" y="1155"/>
                  </a:lnTo>
                  <a:cubicBezTo>
                    <a:pt x="339" y="1166"/>
                    <a:pt x="325" y="1171"/>
                    <a:pt x="314" y="1166"/>
                  </a:cubicBezTo>
                  <a:cubicBezTo>
                    <a:pt x="302" y="1161"/>
                    <a:pt x="297" y="1147"/>
                    <a:pt x="302" y="1135"/>
                  </a:cubicBezTo>
                  <a:cubicBezTo>
                    <a:pt x="308" y="1124"/>
                    <a:pt x="322" y="1119"/>
                    <a:pt x="333" y="1124"/>
                  </a:cubicBezTo>
                  <a:cubicBezTo>
                    <a:pt x="345" y="1130"/>
                    <a:pt x="350" y="1143"/>
                    <a:pt x="344" y="1155"/>
                  </a:cubicBezTo>
                  <a:close/>
                  <a:moveTo>
                    <a:pt x="256" y="1366"/>
                  </a:moveTo>
                  <a:lnTo>
                    <a:pt x="224" y="1447"/>
                  </a:lnTo>
                  <a:lnTo>
                    <a:pt x="158" y="1652"/>
                  </a:lnTo>
                  <a:lnTo>
                    <a:pt x="154" y="1669"/>
                  </a:lnTo>
                  <a:cubicBezTo>
                    <a:pt x="151" y="1681"/>
                    <a:pt x="139" y="1689"/>
                    <a:pt x="126" y="1686"/>
                  </a:cubicBezTo>
                  <a:cubicBezTo>
                    <a:pt x="114" y="1682"/>
                    <a:pt x="107" y="1670"/>
                    <a:pt x="110" y="1658"/>
                  </a:cubicBezTo>
                  <a:lnTo>
                    <a:pt x="115" y="1638"/>
                  </a:lnTo>
                  <a:lnTo>
                    <a:pt x="181" y="1430"/>
                  </a:lnTo>
                  <a:lnTo>
                    <a:pt x="213" y="1349"/>
                  </a:lnTo>
                  <a:cubicBezTo>
                    <a:pt x="217" y="1337"/>
                    <a:pt x="231" y="1331"/>
                    <a:pt x="243" y="1336"/>
                  </a:cubicBezTo>
                  <a:cubicBezTo>
                    <a:pt x="255" y="1341"/>
                    <a:pt x="260" y="1354"/>
                    <a:pt x="256" y="1366"/>
                  </a:cubicBezTo>
                  <a:close/>
                  <a:moveTo>
                    <a:pt x="102" y="1892"/>
                  </a:moveTo>
                  <a:lnTo>
                    <a:pt x="102" y="1892"/>
                  </a:lnTo>
                  <a:cubicBezTo>
                    <a:pt x="100" y="1904"/>
                    <a:pt x="88" y="1912"/>
                    <a:pt x="75" y="1910"/>
                  </a:cubicBezTo>
                  <a:cubicBezTo>
                    <a:pt x="63" y="1908"/>
                    <a:pt x="54" y="1896"/>
                    <a:pt x="57" y="1883"/>
                  </a:cubicBezTo>
                  <a:cubicBezTo>
                    <a:pt x="59" y="1871"/>
                    <a:pt x="71" y="1862"/>
                    <a:pt x="84" y="1865"/>
                  </a:cubicBezTo>
                  <a:cubicBezTo>
                    <a:pt x="96" y="1867"/>
                    <a:pt x="104" y="1879"/>
                    <a:pt x="102" y="1892"/>
                  </a:cubicBezTo>
                  <a:close/>
                  <a:moveTo>
                    <a:pt x="67" y="2118"/>
                  </a:moveTo>
                  <a:lnTo>
                    <a:pt x="55" y="2214"/>
                  </a:lnTo>
                  <a:lnTo>
                    <a:pt x="46" y="2384"/>
                  </a:lnTo>
                  <a:lnTo>
                    <a:pt x="47" y="2437"/>
                  </a:lnTo>
                  <a:cubicBezTo>
                    <a:pt x="47" y="2449"/>
                    <a:pt x="36" y="2460"/>
                    <a:pt x="23" y="2460"/>
                  </a:cubicBezTo>
                  <a:cubicBezTo>
                    <a:pt x="11" y="2460"/>
                    <a:pt x="0" y="2449"/>
                    <a:pt x="0" y="2437"/>
                  </a:cubicBezTo>
                  <a:lnTo>
                    <a:pt x="0" y="2381"/>
                  </a:lnTo>
                  <a:lnTo>
                    <a:pt x="10" y="2209"/>
                  </a:lnTo>
                  <a:lnTo>
                    <a:pt x="21" y="2112"/>
                  </a:lnTo>
                  <a:cubicBezTo>
                    <a:pt x="22" y="2100"/>
                    <a:pt x="34" y="2091"/>
                    <a:pt x="46" y="2092"/>
                  </a:cubicBezTo>
                  <a:cubicBezTo>
                    <a:pt x="59" y="2094"/>
                    <a:pt x="68" y="2105"/>
                    <a:pt x="67" y="2118"/>
                  </a:cubicBezTo>
                  <a:close/>
                  <a:moveTo>
                    <a:pt x="53" y="2666"/>
                  </a:moveTo>
                  <a:lnTo>
                    <a:pt x="53" y="2666"/>
                  </a:lnTo>
                  <a:cubicBezTo>
                    <a:pt x="53" y="2679"/>
                    <a:pt x="44" y="2689"/>
                    <a:pt x="31" y="2690"/>
                  </a:cubicBezTo>
                  <a:cubicBezTo>
                    <a:pt x="18" y="2690"/>
                    <a:pt x="7" y="2681"/>
                    <a:pt x="7" y="2668"/>
                  </a:cubicBezTo>
                  <a:cubicBezTo>
                    <a:pt x="6" y="2655"/>
                    <a:pt x="16" y="2644"/>
                    <a:pt x="29" y="2644"/>
                  </a:cubicBezTo>
                  <a:cubicBezTo>
                    <a:pt x="42" y="2643"/>
                    <a:pt x="52" y="2653"/>
                    <a:pt x="53" y="2666"/>
                  </a:cubicBezTo>
                  <a:close/>
                  <a:moveTo>
                    <a:pt x="77" y="2893"/>
                  </a:moveTo>
                  <a:lnTo>
                    <a:pt x="88" y="2971"/>
                  </a:lnTo>
                  <a:lnTo>
                    <a:pt x="110" y="3095"/>
                  </a:lnTo>
                  <a:lnTo>
                    <a:pt x="134" y="3209"/>
                  </a:lnTo>
                  <a:cubicBezTo>
                    <a:pt x="137" y="3221"/>
                    <a:pt x="129" y="3233"/>
                    <a:pt x="116" y="3236"/>
                  </a:cubicBezTo>
                  <a:cubicBezTo>
                    <a:pt x="104" y="3238"/>
                    <a:pt x="91" y="3231"/>
                    <a:pt x="89" y="3218"/>
                  </a:cubicBezTo>
                  <a:lnTo>
                    <a:pt x="65" y="3103"/>
                  </a:lnTo>
                  <a:lnTo>
                    <a:pt x="43" y="2978"/>
                  </a:lnTo>
                  <a:lnTo>
                    <a:pt x="32" y="2899"/>
                  </a:lnTo>
                  <a:cubicBezTo>
                    <a:pt x="30" y="2887"/>
                    <a:pt x="39" y="2875"/>
                    <a:pt x="51" y="2873"/>
                  </a:cubicBezTo>
                  <a:cubicBezTo>
                    <a:pt x="64" y="2871"/>
                    <a:pt x="75" y="2880"/>
                    <a:pt x="77" y="2893"/>
                  </a:cubicBezTo>
                  <a:close/>
                  <a:moveTo>
                    <a:pt x="191" y="3428"/>
                  </a:moveTo>
                  <a:lnTo>
                    <a:pt x="191" y="3428"/>
                  </a:lnTo>
                  <a:cubicBezTo>
                    <a:pt x="195" y="3440"/>
                    <a:pt x="189" y="3453"/>
                    <a:pt x="177" y="3458"/>
                  </a:cubicBezTo>
                  <a:cubicBezTo>
                    <a:pt x="165" y="3462"/>
                    <a:pt x="152" y="3456"/>
                    <a:pt x="147" y="3444"/>
                  </a:cubicBezTo>
                  <a:cubicBezTo>
                    <a:pt x="143" y="3432"/>
                    <a:pt x="149" y="3419"/>
                    <a:pt x="161" y="3415"/>
                  </a:cubicBezTo>
                  <a:cubicBezTo>
                    <a:pt x="173" y="3410"/>
                    <a:pt x="186" y="3416"/>
                    <a:pt x="191" y="3428"/>
                  </a:cubicBezTo>
                  <a:close/>
                  <a:moveTo>
                    <a:pt x="281" y="3637"/>
                  </a:moveTo>
                  <a:lnTo>
                    <a:pt x="299" y="3673"/>
                  </a:lnTo>
                  <a:lnTo>
                    <a:pt x="297" y="3670"/>
                  </a:lnTo>
                  <a:lnTo>
                    <a:pt x="372" y="3774"/>
                  </a:lnTo>
                  <a:lnTo>
                    <a:pt x="370" y="3771"/>
                  </a:lnTo>
                  <a:lnTo>
                    <a:pt x="461" y="3862"/>
                  </a:lnTo>
                  <a:lnTo>
                    <a:pt x="458" y="3860"/>
                  </a:lnTo>
                  <a:lnTo>
                    <a:pt x="479" y="3875"/>
                  </a:lnTo>
                  <a:cubicBezTo>
                    <a:pt x="489" y="3882"/>
                    <a:pt x="491" y="3897"/>
                    <a:pt x="484" y="3907"/>
                  </a:cubicBezTo>
                  <a:cubicBezTo>
                    <a:pt x="476" y="3917"/>
                    <a:pt x="462" y="3920"/>
                    <a:pt x="451" y="3912"/>
                  </a:cubicBezTo>
                  <a:lnTo>
                    <a:pt x="431" y="3897"/>
                  </a:lnTo>
                  <a:cubicBezTo>
                    <a:pt x="430" y="3896"/>
                    <a:pt x="429" y="3896"/>
                    <a:pt x="428" y="3895"/>
                  </a:cubicBezTo>
                  <a:lnTo>
                    <a:pt x="337" y="3804"/>
                  </a:lnTo>
                  <a:cubicBezTo>
                    <a:pt x="336" y="3803"/>
                    <a:pt x="336" y="3802"/>
                    <a:pt x="335" y="3801"/>
                  </a:cubicBezTo>
                  <a:lnTo>
                    <a:pt x="260" y="3697"/>
                  </a:lnTo>
                  <a:cubicBezTo>
                    <a:pt x="259" y="3696"/>
                    <a:pt x="258" y="3695"/>
                    <a:pt x="258" y="3694"/>
                  </a:cubicBezTo>
                  <a:lnTo>
                    <a:pt x="240" y="3658"/>
                  </a:lnTo>
                  <a:cubicBezTo>
                    <a:pt x="234" y="3647"/>
                    <a:pt x="238" y="3633"/>
                    <a:pt x="250" y="3627"/>
                  </a:cubicBezTo>
                  <a:cubicBezTo>
                    <a:pt x="261" y="3621"/>
                    <a:pt x="275" y="3626"/>
                    <a:pt x="281" y="3637"/>
                  </a:cubicBezTo>
                  <a:close/>
                  <a:moveTo>
                    <a:pt x="669" y="3996"/>
                  </a:moveTo>
                  <a:lnTo>
                    <a:pt x="669" y="3996"/>
                  </a:lnTo>
                  <a:cubicBezTo>
                    <a:pt x="681" y="4002"/>
                    <a:pt x="685" y="4016"/>
                    <a:pt x="679" y="4027"/>
                  </a:cubicBezTo>
                  <a:cubicBezTo>
                    <a:pt x="674" y="4039"/>
                    <a:pt x="660" y="4043"/>
                    <a:pt x="649" y="4038"/>
                  </a:cubicBezTo>
                  <a:cubicBezTo>
                    <a:pt x="637" y="4032"/>
                    <a:pt x="633" y="4018"/>
                    <a:pt x="638" y="4007"/>
                  </a:cubicBezTo>
                  <a:cubicBezTo>
                    <a:pt x="644" y="3995"/>
                    <a:pt x="658" y="3991"/>
                    <a:pt x="669" y="3996"/>
                  </a:cubicBezTo>
                  <a:close/>
                  <a:moveTo>
                    <a:pt x="878" y="4089"/>
                  </a:moveTo>
                  <a:lnTo>
                    <a:pt x="903" y="4099"/>
                  </a:lnTo>
                  <a:lnTo>
                    <a:pt x="939" y="4114"/>
                  </a:lnTo>
                  <a:lnTo>
                    <a:pt x="962" y="4126"/>
                  </a:lnTo>
                  <a:cubicBezTo>
                    <a:pt x="964" y="4127"/>
                    <a:pt x="966" y="4128"/>
                    <a:pt x="968" y="4130"/>
                  </a:cubicBezTo>
                  <a:lnTo>
                    <a:pt x="974" y="4136"/>
                  </a:lnTo>
                  <a:cubicBezTo>
                    <a:pt x="980" y="4143"/>
                    <a:pt x="982" y="4152"/>
                    <a:pt x="979" y="4161"/>
                  </a:cubicBezTo>
                  <a:cubicBezTo>
                    <a:pt x="976" y="4169"/>
                    <a:pt x="968" y="4175"/>
                    <a:pt x="959" y="4175"/>
                  </a:cubicBezTo>
                  <a:lnTo>
                    <a:pt x="945" y="4176"/>
                  </a:lnTo>
                  <a:cubicBezTo>
                    <a:pt x="944" y="4177"/>
                    <a:pt x="942" y="4177"/>
                    <a:pt x="941" y="4176"/>
                  </a:cubicBezTo>
                  <a:lnTo>
                    <a:pt x="925" y="4174"/>
                  </a:lnTo>
                  <a:lnTo>
                    <a:pt x="904" y="4170"/>
                  </a:lnTo>
                  <a:lnTo>
                    <a:pt x="885" y="4165"/>
                  </a:lnTo>
                  <a:cubicBezTo>
                    <a:pt x="883" y="4164"/>
                    <a:pt x="881" y="4163"/>
                    <a:pt x="879" y="4162"/>
                  </a:cubicBezTo>
                  <a:lnTo>
                    <a:pt x="866" y="4154"/>
                  </a:lnTo>
                  <a:cubicBezTo>
                    <a:pt x="862" y="4152"/>
                    <a:pt x="859" y="4148"/>
                    <a:pt x="857" y="4144"/>
                  </a:cubicBezTo>
                  <a:lnTo>
                    <a:pt x="853" y="4135"/>
                  </a:lnTo>
                  <a:cubicBezTo>
                    <a:pt x="850" y="4127"/>
                    <a:pt x="851" y="4119"/>
                    <a:pt x="856" y="4112"/>
                  </a:cubicBezTo>
                  <a:lnTo>
                    <a:pt x="864" y="4101"/>
                  </a:lnTo>
                  <a:cubicBezTo>
                    <a:pt x="866" y="4098"/>
                    <a:pt x="869" y="4096"/>
                    <a:pt x="872" y="4094"/>
                  </a:cubicBezTo>
                  <a:lnTo>
                    <a:pt x="897" y="4081"/>
                  </a:lnTo>
                  <a:cubicBezTo>
                    <a:pt x="898" y="4080"/>
                    <a:pt x="899" y="4080"/>
                    <a:pt x="901" y="4079"/>
                  </a:cubicBezTo>
                  <a:lnTo>
                    <a:pt x="946" y="4065"/>
                  </a:lnTo>
                  <a:cubicBezTo>
                    <a:pt x="958" y="4062"/>
                    <a:pt x="971" y="4068"/>
                    <a:pt x="974" y="4081"/>
                  </a:cubicBezTo>
                  <a:cubicBezTo>
                    <a:pt x="978" y="4093"/>
                    <a:pt x="971" y="4106"/>
                    <a:pt x="959" y="4109"/>
                  </a:cubicBezTo>
                  <a:lnTo>
                    <a:pt x="914" y="4123"/>
                  </a:lnTo>
                  <a:lnTo>
                    <a:pt x="918" y="4122"/>
                  </a:lnTo>
                  <a:lnTo>
                    <a:pt x="893" y="4135"/>
                  </a:lnTo>
                  <a:lnTo>
                    <a:pt x="901" y="4128"/>
                  </a:lnTo>
                  <a:lnTo>
                    <a:pt x="893" y="4139"/>
                  </a:lnTo>
                  <a:lnTo>
                    <a:pt x="896" y="4116"/>
                  </a:lnTo>
                  <a:lnTo>
                    <a:pt x="900" y="4125"/>
                  </a:lnTo>
                  <a:lnTo>
                    <a:pt x="891" y="4115"/>
                  </a:lnTo>
                  <a:lnTo>
                    <a:pt x="904" y="4123"/>
                  </a:lnTo>
                  <a:lnTo>
                    <a:pt x="898" y="4120"/>
                  </a:lnTo>
                  <a:lnTo>
                    <a:pt x="914" y="4125"/>
                  </a:lnTo>
                  <a:lnTo>
                    <a:pt x="930" y="4129"/>
                  </a:lnTo>
                  <a:lnTo>
                    <a:pt x="946" y="4131"/>
                  </a:lnTo>
                  <a:lnTo>
                    <a:pt x="942" y="4130"/>
                  </a:lnTo>
                  <a:lnTo>
                    <a:pt x="956" y="4129"/>
                  </a:lnTo>
                  <a:lnTo>
                    <a:pt x="941" y="4169"/>
                  </a:lnTo>
                  <a:lnTo>
                    <a:pt x="935" y="4163"/>
                  </a:lnTo>
                  <a:lnTo>
                    <a:pt x="941" y="4167"/>
                  </a:lnTo>
                  <a:lnTo>
                    <a:pt x="920" y="4157"/>
                  </a:lnTo>
                  <a:lnTo>
                    <a:pt x="886" y="4142"/>
                  </a:lnTo>
                  <a:lnTo>
                    <a:pt x="861" y="4132"/>
                  </a:lnTo>
                  <a:cubicBezTo>
                    <a:pt x="849" y="4127"/>
                    <a:pt x="843" y="4114"/>
                    <a:pt x="848" y="4102"/>
                  </a:cubicBezTo>
                  <a:cubicBezTo>
                    <a:pt x="853" y="4090"/>
                    <a:pt x="866" y="4084"/>
                    <a:pt x="878" y="4089"/>
                  </a:cubicBezTo>
                  <a:close/>
                </a:path>
              </a:pathLst>
            </a:custGeom>
            <a:solidFill>
              <a:srgbClr val="FF0000"/>
            </a:solidFill>
            <a:ln w="4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91"/>
            <p:cNvSpPr>
              <a:spLocks/>
            </p:cNvSpPr>
            <p:nvPr/>
          </p:nvSpPr>
          <p:spPr bwMode="auto">
            <a:xfrm>
              <a:off x="2414588" y="3922714"/>
              <a:ext cx="114300" cy="122238"/>
            </a:xfrm>
            <a:custGeom>
              <a:avLst/>
              <a:gdLst>
                <a:gd name="T0" fmla="*/ 0 w 72"/>
                <a:gd name="T1" fmla="*/ 2147483647 h 77"/>
                <a:gd name="T2" fmla="*/ 2147483647 w 72"/>
                <a:gd name="T3" fmla="*/ 0 h 77"/>
                <a:gd name="T4" fmla="*/ 2147483647 w 72"/>
                <a:gd name="T5" fmla="*/ 2147483647 h 77"/>
                <a:gd name="T6" fmla="*/ 0 w 72"/>
                <a:gd name="T7" fmla="*/ 2147483647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77">
                  <a:moveTo>
                    <a:pt x="0" y="42"/>
                  </a:moveTo>
                  <a:lnTo>
                    <a:pt x="72" y="0"/>
                  </a:lnTo>
                  <a:lnTo>
                    <a:pt x="40" y="7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7491413" y="2921000"/>
            <a:ext cx="1812925" cy="1252538"/>
            <a:chOff x="7491413" y="2616201"/>
            <a:chExt cx="1812925" cy="1252538"/>
          </a:xfrm>
        </p:grpSpPr>
        <p:sp>
          <p:nvSpPr>
            <p:cNvPr id="181" name="Rectangle 192"/>
            <p:cNvSpPr>
              <a:spLocks noChangeArrowheads="1"/>
            </p:cNvSpPr>
            <p:nvPr/>
          </p:nvSpPr>
          <p:spPr bwMode="auto">
            <a:xfrm>
              <a:off x="7632700" y="2616201"/>
              <a:ext cx="151606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ARE WE GIVING THE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2" name="Rectangle 193"/>
            <p:cNvSpPr>
              <a:spLocks noChangeArrowheads="1"/>
            </p:cNvSpPr>
            <p:nvPr/>
          </p:nvSpPr>
          <p:spPr bwMode="auto">
            <a:xfrm>
              <a:off x="7518400" y="2763839"/>
              <a:ext cx="17780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CUSTOMER WHAT THEY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3" name="Rectangle 194"/>
            <p:cNvSpPr>
              <a:spLocks noChangeArrowheads="1"/>
            </p:cNvSpPr>
            <p:nvPr/>
          </p:nvSpPr>
          <p:spPr bwMode="auto">
            <a:xfrm>
              <a:off x="7854950" y="2919414"/>
              <a:ext cx="48418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WANT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4" name="Rectangle 195"/>
            <p:cNvSpPr>
              <a:spLocks noChangeArrowheads="1"/>
            </p:cNvSpPr>
            <p:nvPr/>
          </p:nvSpPr>
          <p:spPr bwMode="auto">
            <a:xfrm>
              <a:off x="8226425" y="2919414"/>
              <a:ext cx="1016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/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" name="Rectangle 196"/>
            <p:cNvSpPr>
              <a:spLocks noChangeArrowheads="1"/>
            </p:cNvSpPr>
            <p:nvPr/>
          </p:nvSpPr>
          <p:spPr bwMode="auto">
            <a:xfrm>
              <a:off x="8259763" y="2919414"/>
              <a:ext cx="45085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NEED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6" name="Rectangle 197"/>
            <p:cNvSpPr>
              <a:spLocks noChangeArrowheads="1"/>
            </p:cNvSpPr>
            <p:nvPr/>
          </p:nvSpPr>
          <p:spPr bwMode="auto">
            <a:xfrm>
              <a:off x="8609013" y="2919414"/>
              <a:ext cx="14128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?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7" name="Rectangle 198"/>
            <p:cNvSpPr>
              <a:spLocks noChangeArrowheads="1"/>
            </p:cNvSpPr>
            <p:nvPr/>
          </p:nvSpPr>
          <p:spPr bwMode="auto">
            <a:xfrm>
              <a:off x="7505700" y="3216276"/>
              <a:ext cx="179863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IS THIS PRODUCT GOOD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8" name="Rectangle 199"/>
            <p:cNvSpPr>
              <a:spLocks noChangeArrowheads="1"/>
            </p:cNvSpPr>
            <p:nvPr/>
          </p:nvSpPr>
          <p:spPr bwMode="auto">
            <a:xfrm>
              <a:off x="7620000" y="3370264"/>
              <a:ext cx="142716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FOR THE COMPANY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9" name="Rectangle 200"/>
            <p:cNvSpPr>
              <a:spLocks noChangeArrowheads="1"/>
            </p:cNvSpPr>
            <p:nvPr/>
          </p:nvSpPr>
          <p:spPr bwMode="auto">
            <a:xfrm>
              <a:off x="8839200" y="3370264"/>
              <a:ext cx="17462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?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491413" y="3517901"/>
              <a:ext cx="10795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1" name="Rectangle 202"/>
            <p:cNvSpPr>
              <a:spLocks noChangeArrowheads="1"/>
            </p:cNvSpPr>
            <p:nvPr/>
          </p:nvSpPr>
          <p:spPr bwMode="auto">
            <a:xfrm>
              <a:off x="7532688" y="3517901"/>
              <a:ext cx="64611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MARKET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2" name="Rectangle 203"/>
            <p:cNvSpPr>
              <a:spLocks noChangeArrowheads="1"/>
            </p:cNvSpPr>
            <p:nvPr/>
          </p:nvSpPr>
          <p:spPr bwMode="auto">
            <a:xfrm>
              <a:off x="8056563" y="3517901"/>
              <a:ext cx="1016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/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3" name="Rectangle 204"/>
            <p:cNvSpPr>
              <a:spLocks noChangeArrowheads="1"/>
            </p:cNvSpPr>
            <p:nvPr/>
          </p:nvSpPr>
          <p:spPr bwMode="auto">
            <a:xfrm>
              <a:off x="8091488" y="3517901"/>
              <a:ext cx="107791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OPPORTUNITY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4" name="Rectangle 206"/>
            <p:cNvSpPr>
              <a:spLocks noChangeArrowheads="1"/>
            </p:cNvSpPr>
            <p:nvPr/>
          </p:nvSpPr>
          <p:spPr bwMode="auto">
            <a:xfrm>
              <a:off x="8999538" y="3517901"/>
              <a:ext cx="1016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/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5" name="Rectangle 207"/>
            <p:cNvSpPr>
              <a:spLocks noChangeArrowheads="1"/>
            </p:cNvSpPr>
            <p:nvPr/>
          </p:nvSpPr>
          <p:spPr bwMode="auto">
            <a:xfrm>
              <a:off x="7989888" y="3673476"/>
              <a:ext cx="61912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MARGIN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96" name="Rectangle 208"/>
            <p:cNvSpPr>
              <a:spLocks noChangeArrowheads="1"/>
            </p:cNvSpPr>
            <p:nvPr/>
          </p:nvSpPr>
          <p:spPr bwMode="auto">
            <a:xfrm>
              <a:off x="8494713" y="3673476"/>
              <a:ext cx="10795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865188" y="3794125"/>
            <a:ext cx="1387475" cy="1046163"/>
            <a:chOff x="865188" y="3489326"/>
            <a:chExt cx="1387475" cy="1046163"/>
          </a:xfrm>
        </p:grpSpPr>
        <p:sp>
          <p:nvSpPr>
            <p:cNvPr id="198" name="Freeform 209"/>
            <p:cNvSpPr>
              <a:spLocks/>
            </p:cNvSpPr>
            <p:nvPr/>
          </p:nvSpPr>
          <p:spPr bwMode="auto">
            <a:xfrm>
              <a:off x="865188" y="3502026"/>
              <a:ext cx="1387475" cy="1033463"/>
            </a:xfrm>
            <a:custGeom>
              <a:avLst/>
              <a:gdLst>
                <a:gd name="T0" fmla="*/ 2147483647 w 874"/>
                <a:gd name="T1" fmla="*/ 2147483647 h 651"/>
                <a:gd name="T2" fmla="*/ 2147483647 w 874"/>
                <a:gd name="T3" fmla="*/ 2147483647 h 651"/>
                <a:gd name="T4" fmla="*/ 2147483647 w 874"/>
                <a:gd name="T5" fmla="*/ 0 h 651"/>
                <a:gd name="T6" fmla="*/ 0 w 874"/>
                <a:gd name="T7" fmla="*/ 2147483647 h 651"/>
                <a:gd name="T8" fmla="*/ 2147483647 w 874"/>
                <a:gd name="T9" fmla="*/ 2147483647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4" h="651">
                  <a:moveTo>
                    <a:pt x="127" y="651"/>
                  </a:moveTo>
                  <a:lnTo>
                    <a:pt x="874" y="220"/>
                  </a:lnTo>
                  <a:lnTo>
                    <a:pt x="747" y="0"/>
                  </a:lnTo>
                  <a:lnTo>
                    <a:pt x="0" y="431"/>
                  </a:lnTo>
                  <a:lnTo>
                    <a:pt x="127" y="65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210"/>
            <p:cNvSpPr>
              <a:spLocks noChangeArrowheads="1"/>
            </p:cNvSpPr>
            <p:nvPr/>
          </p:nvSpPr>
          <p:spPr bwMode="auto">
            <a:xfrm rot="-1800000">
              <a:off x="938213" y="4110039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0" name="Rectangle 211"/>
            <p:cNvSpPr>
              <a:spLocks noChangeArrowheads="1"/>
            </p:cNvSpPr>
            <p:nvPr/>
          </p:nvSpPr>
          <p:spPr bwMode="auto">
            <a:xfrm rot="-1800000">
              <a:off x="1008063" y="4081464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1" name="Rectangle 212"/>
            <p:cNvSpPr>
              <a:spLocks noChangeArrowheads="1"/>
            </p:cNvSpPr>
            <p:nvPr/>
          </p:nvSpPr>
          <p:spPr bwMode="auto">
            <a:xfrm rot="-1800000">
              <a:off x="1025525" y="4059239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2" name="Rectangle 213"/>
            <p:cNvSpPr>
              <a:spLocks noChangeArrowheads="1"/>
            </p:cNvSpPr>
            <p:nvPr/>
          </p:nvSpPr>
          <p:spPr bwMode="auto">
            <a:xfrm rot="-1800000">
              <a:off x="1093788" y="4014789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3" name="Rectangle 214"/>
            <p:cNvSpPr>
              <a:spLocks noChangeArrowheads="1"/>
            </p:cNvSpPr>
            <p:nvPr/>
          </p:nvSpPr>
          <p:spPr bwMode="auto">
            <a:xfrm rot="-1800000">
              <a:off x="1163638" y="3994152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4" name="Rectangle 215"/>
            <p:cNvSpPr>
              <a:spLocks noChangeArrowheads="1"/>
            </p:cNvSpPr>
            <p:nvPr/>
          </p:nvSpPr>
          <p:spPr bwMode="auto">
            <a:xfrm rot="-1800000">
              <a:off x="1187450" y="3963989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5" name="Rectangle 216"/>
            <p:cNvSpPr>
              <a:spLocks noChangeArrowheads="1"/>
            </p:cNvSpPr>
            <p:nvPr/>
          </p:nvSpPr>
          <p:spPr bwMode="auto">
            <a:xfrm rot="-1800000">
              <a:off x="1247775" y="3933827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6" name="Rectangle 217"/>
            <p:cNvSpPr>
              <a:spLocks noChangeArrowheads="1"/>
            </p:cNvSpPr>
            <p:nvPr/>
          </p:nvSpPr>
          <p:spPr bwMode="auto">
            <a:xfrm rot="-1800000">
              <a:off x="1304925" y="391318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7" name="Rectangle 218"/>
            <p:cNvSpPr>
              <a:spLocks noChangeArrowheads="1"/>
            </p:cNvSpPr>
            <p:nvPr/>
          </p:nvSpPr>
          <p:spPr bwMode="auto">
            <a:xfrm rot="-1800000">
              <a:off x="1322388" y="3881439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8" name="Rectangle 219"/>
            <p:cNvSpPr>
              <a:spLocks noChangeArrowheads="1"/>
            </p:cNvSpPr>
            <p:nvPr/>
          </p:nvSpPr>
          <p:spPr bwMode="auto">
            <a:xfrm rot="-1800000">
              <a:off x="1389063" y="3849689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9" name="Rectangle 220"/>
            <p:cNvSpPr>
              <a:spLocks noChangeArrowheads="1"/>
            </p:cNvSpPr>
            <p:nvPr/>
          </p:nvSpPr>
          <p:spPr bwMode="auto">
            <a:xfrm rot="-1800000">
              <a:off x="1460500" y="3819527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0" name="Rectangle 221"/>
            <p:cNvSpPr>
              <a:spLocks noChangeArrowheads="1"/>
            </p:cNvSpPr>
            <p:nvPr/>
          </p:nvSpPr>
          <p:spPr bwMode="auto">
            <a:xfrm rot="-1800000">
              <a:off x="1476375" y="3795714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1" name="Rectangle 222"/>
            <p:cNvSpPr>
              <a:spLocks noChangeArrowheads="1"/>
            </p:cNvSpPr>
            <p:nvPr/>
          </p:nvSpPr>
          <p:spPr bwMode="auto">
            <a:xfrm rot="-1800000">
              <a:off x="1544638" y="3759201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2" name="Rectangle 223"/>
            <p:cNvSpPr>
              <a:spLocks noChangeArrowheads="1"/>
            </p:cNvSpPr>
            <p:nvPr/>
          </p:nvSpPr>
          <p:spPr bwMode="auto">
            <a:xfrm rot="-1800000">
              <a:off x="1609725" y="3717926"/>
              <a:ext cx="1349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3" name="Rectangle 224"/>
            <p:cNvSpPr>
              <a:spLocks noChangeArrowheads="1"/>
            </p:cNvSpPr>
            <p:nvPr/>
          </p:nvSpPr>
          <p:spPr bwMode="auto">
            <a:xfrm rot="-1800000">
              <a:off x="1689100" y="369093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4" name="Rectangle 225"/>
            <p:cNvSpPr>
              <a:spLocks noChangeArrowheads="1"/>
            </p:cNvSpPr>
            <p:nvPr/>
          </p:nvSpPr>
          <p:spPr bwMode="auto">
            <a:xfrm rot="-1800000">
              <a:off x="1706563" y="3659189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" name="Rectangle 226"/>
            <p:cNvSpPr>
              <a:spLocks noChangeArrowheads="1"/>
            </p:cNvSpPr>
            <p:nvPr/>
          </p:nvSpPr>
          <p:spPr bwMode="auto">
            <a:xfrm rot="-1800000">
              <a:off x="1773238" y="3627439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6" name="Rectangle 227"/>
            <p:cNvSpPr>
              <a:spLocks noChangeArrowheads="1"/>
            </p:cNvSpPr>
            <p:nvPr/>
          </p:nvSpPr>
          <p:spPr bwMode="auto">
            <a:xfrm rot="-1800000">
              <a:off x="1841500" y="3587751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7" name="Rectangle 228"/>
            <p:cNvSpPr>
              <a:spLocks noChangeArrowheads="1"/>
            </p:cNvSpPr>
            <p:nvPr/>
          </p:nvSpPr>
          <p:spPr bwMode="auto">
            <a:xfrm rot="-1800000">
              <a:off x="1901825" y="3551239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8" name="Rectangle 229"/>
            <p:cNvSpPr>
              <a:spLocks noChangeArrowheads="1"/>
            </p:cNvSpPr>
            <p:nvPr/>
          </p:nvSpPr>
          <p:spPr bwMode="auto">
            <a:xfrm rot="-1800000">
              <a:off x="1968500" y="3513139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9" name="Rectangle 230"/>
            <p:cNvSpPr>
              <a:spLocks noChangeArrowheads="1"/>
            </p:cNvSpPr>
            <p:nvPr/>
          </p:nvSpPr>
          <p:spPr bwMode="auto">
            <a:xfrm rot="-1800000">
              <a:off x="2032000" y="3489326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0" name="Rectangle 231"/>
            <p:cNvSpPr>
              <a:spLocks noChangeArrowheads="1"/>
            </p:cNvSpPr>
            <p:nvPr/>
          </p:nvSpPr>
          <p:spPr bwMode="auto">
            <a:xfrm rot="-1800000">
              <a:off x="1066800" y="4187827"/>
              <a:ext cx="1143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1" name="Rectangle 232"/>
            <p:cNvSpPr>
              <a:spLocks noChangeArrowheads="1"/>
            </p:cNvSpPr>
            <p:nvPr/>
          </p:nvSpPr>
          <p:spPr bwMode="auto">
            <a:xfrm rot="-1800000">
              <a:off x="1120775" y="4154489"/>
              <a:ext cx="1143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&gt;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2" name="Rectangle 233"/>
            <p:cNvSpPr>
              <a:spLocks noChangeArrowheads="1"/>
            </p:cNvSpPr>
            <p:nvPr/>
          </p:nvSpPr>
          <p:spPr bwMode="auto">
            <a:xfrm rot="-1800000">
              <a:off x="1177925" y="412908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3" name="Rectangle 234"/>
            <p:cNvSpPr>
              <a:spLocks noChangeArrowheads="1"/>
            </p:cNvSpPr>
            <p:nvPr/>
          </p:nvSpPr>
          <p:spPr bwMode="auto">
            <a:xfrm rot="-1800000">
              <a:off x="1200150" y="4106864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4" name="Rectangle 235"/>
            <p:cNvSpPr>
              <a:spLocks noChangeArrowheads="1"/>
            </p:cNvSpPr>
            <p:nvPr/>
          </p:nvSpPr>
          <p:spPr bwMode="auto">
            <a:xfrm rot="-1800000">
              <a:off x="1271588" y="4083052"/>
              <a:ext cx="746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5" name="Rectangle 236"/>
            <p:cNvSpPr>
              <a:spLocks noChangeArrowheads="1"/>
            </p:cNvSpPr>
            <p:nvPr/>
          </p:nvSpPr>
          <p:spPr bwMode="auto">
            <a:xfrm rot="-1800000">
              <a:off x="1289050" y="4062414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6" name="Rectangle 237"/>
            <p:cNvSpPr>
              <a:spLocks noChangeArrowheads="1"/>
            </p:cNvSpPr>
            <p:nvPr/>
          </p:nvSpPr>
          <p:spPr bwMode="auto">
            <a:xfrm rot="-1800000">
              <a:off x="1336675" y="4030664"/>
              <a:ext cx="1016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7" name="Rectangle 238"/>
            <p:cNvSpPr>
              <a:spLocks noChangeArrowheads="1"/>
            </p:cNvSpPr>
            <p:nvPr/>
          </p:nvSpPr>
          <p:spPr bwMode="auto">
            <a:xfrm rot="-1800000">
              <a:off x="1385888" y="400843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8" name="Rectangle 239"/>
            <p:cNvSpPr>
              <a:spLocks noChangeArrowheads="1"/>
            </p:cNvSpPr>
            <p:nvPr/>
          </p:nvSpPr>
          <p:spPr bwMode="auto">
            <a:xfrm rot="-1800000">
              <a:off x="1411288" y="3992564"/>
              <a:ext cx="873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29" name="Rectangle 240"/>
            <p:cNvSpPr>
              <a:spLocks noChangeArrowheads="1"/>
            </p:cNvSpPr>
            <p:nvPr/>
          </p:nvSpPr>
          <p:spPr bwMode="auto">
            <a:xfrm rot="-1800000">
              <a:off x="1446213" y="3983039"/>
              <a:ext cx="746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0" name="Rectangle 241"/>
            <p:cNvSpPr>
              <a:spLocks noChangeArrowheads="1"/>
            </p:cNvSpPr>
            <p:nvPr/>
          </p:nvSpPr>
          <p:spPr bwMode="auto">
            <a:xfrm rot="-1800000">
              <a:off x="1465263" y="3962402"/>
              <a:ext cx="1016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1" name="Rectangle 242"/>
            <p:cNvSpPr>
              <a:spLocks noChangeArrowheads="1"/>
            </p:cNvSpPr>
            <p:nvPr/>
          </p:nvSpPr>
          <p:spPr bwMode="auto">
            <a:xfrm rot="-1800000">
              <a:off x="1511300" y="3933827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2" name="Rectangle 243"/>
            <p:cNvSpPr>
              <a:spLocks noChangeArrowheads="1"/>
            </p:cNvSpPr>
            <p:nvPr/>
          </p:nvSpPr>
          <p:spPr bwMode="auto">
            <a:xfrm rot="-1800000">
              <a:off x="1560513" y="3908427"/>
              <a:ext cx="746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3" name="Rectangle 244"/>
            <p:cNvSpPr>
              <a:spLocks noChangeArrowheads="1"/>
            </p:cNvSpPr>
            <p:nvPr/>
          </p:nvSpPr>
          <p:spPr bwMode="auto">
            <a:xfrm rot="-1800000">
              <a:off x="1581150" y="390048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,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4" name="Rectangle 245"/>
            <p:cNvSpPr>
              <a:spLocks noChangeArrowheads="1"/>
            </p:cNvSpPr>
            <p:nvPr/>
          </p:nvSpPr>
          <p:spPr bwMode="auto">
            <a:xfrm rot="-1800000">
              <a:off x="1608138" y="3879852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5" name="Rectangle 246"/>
            <p:cNvSpPr>
              <a:spLocks noChangeArrowheads="1"/>
            </p:cNvSpPr>
            <p:nvPr/>
          </p:nvSpPr>
          <p:spPr bwMode="auto">
            <a:xfrm rot="-1800000">
              <a:off x="1631950" y="3857627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6" name="Rectangle 247"/>
            <p:cNvSpPr>
              <a:spLocks noChangeArrowheads="1"/>
            </p:cNvSpPr>
            <p:nvPr/>
          </p:nvSpPr>
          <p:spPr bwMode="auto">
            <a:xfrm rot="-1800000">
              <a:off x="1692275" y="3825877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7" name="Rectangle 248"/>
            <p:cNvSpPr>
              <a:spLocks noChangeArrowheads="1"/>
            </p:cNvSpPr>
            <p:nvPr/>
          </p:nvSpPr>
          <p:spPr bwMode="auto">
            <a:xfrm rot="-1800000">
              <a:off x="1749425" y="379888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f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8" name="Rectangle 249"/>
            <p:cNvSpPr>
              <a:spLocks noChangeArrowheads="1"/>
            </p:cNvSpPr>
            <p:nvPr/>
          </p:nvSpPr>
          <p:spPr bwMode="auto">
            <a:xfrm rot="-1800000">
              <a:off x="1776413" y="3786189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39" name="Rectangle 250"/>
            <p:cNvSpPr>
              <a:spLocks noChangeArrowheads="1"/>
            </p:cNvSpPr>
            <p:nvPr/>
          </p:nvSpPr>
          <p:spPr bwMode="auto">
            <a:xfrm rot="-1800000">
              <a:off x="1800225" y="3759201"/>
              <a:ext cx="1285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w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0" name="Rectangle 251"/>
            <p:cNvSpPr>
              <a:spLocks noChangeArrowheads="1"/>
            </p:cNvSpPr>
            <p:nvPr/>
          </p:nvSpPr>
          <p:spPr bwMode="auto">
            <a:xfrm rot="-1800000">
              <a:off x="1866900" y="3725864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1" name="Rectangle 252"/>
            <p:cNvSpPr>
              <a:spLocks noChangeArrowheads="1"/>
            </p:cNvSpPr>
            <p:nvPr/>
          </p:nvSpPr>
          <p:spPr bwMode="auto">
            <a:xfrm rot="-1800000">
              <a:off x="1922463" y="3703639"/>
              <a:ext cx="873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2" name="Rectangle 253"/>
            <p:cNvSpPr>
              <a:spLocks noChangeArrowheads="1"/>
            </p:cNvSpPr>
            <p:nvPr/>
          </p:nvSpPr>
          <p:spPr bwMode="auto">
            <a:xfrm rot="-1800000">
              <a:off x="1947863" y="3678239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3" name="Rectangle 254"/>
            <p:cNvSpPr>
              <a:spLocks noChangeArrowheads="1"/>
            </p:cNvSpPr>
            <p:nvPr/>
          </p:nvSpPr>
          <p:spPr bwMode="auto">
            <a:xfrm rot="-1800000">
              <a:off x="2005013" y="3657601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,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4" name="Rectangle 255"/>
            <p:cNvSpPr>
              <a:spLocks noChangeArrowheads="1"/>
            </p:cNvSpPr>
            <p:nvPr/>
          </p:nvSpPr>
          <p:spPr bwMode="auto">
            <a:xfrm rot="-1800000">
              <a:off x="2032000" y="3636964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5" name="Rectangle 256"/>
            <p:cNvSpPr>
              <a:spLocks noChangeArrowheads="1"/>
            </p:cNvSpPr>
            <p:nvPr/>
          </p:nvSpPr>
          <p:spPr bwMode="auto">
            <a:xfrm rot="-1800000">
              <a:off x="1104900" y="4302127"/>
              <a:ext cx="14128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" name="Rectangle 257"/>
            <p:cNvSpPr>
              <a:spLocks noChangeArrowheads="1"/>
            </p:cNvSpPr>
            <p:nvPr/>
          </p:nvSpPr>
          <p:spPr bwMode="auto">
            <a:xfrm rot="-1800000">
              <a:off x="1187450" y="4270377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7" name="Rectangle 258"/>
            <p:cNvSpPr>
              <a:spLocks noChangeArrowheads="1"/>
            </p:cNvSpPr>
            <p:nvPr/>
          </p:nvSpPr>
          <p:spPr bwMode="auto">
            <a:xfrm rot="-1800000">
              <a:off x="1236663" y="4238627"/>
              <a:ext cx="1016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8" name="Rectangle 259"/>
            <p:cNvSpPr>
              <a:spLocks noChangeArrowheads="1"/>
            </p:cNvSpPr>
            <p:nvPr/>
          </p:nvSpPr>
          <p:spPr bwMode="auto">
            <a:xfrm rot="-1800000">
              <a:off x="1281113" y="4210052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9" name="Rectangle 260"/>
            <p:cNvSpPr>
              <a:spLocks noChangeArrowheads="1"/>
            </p:cNvSpPr>
            <p:nvPr/>
          </p:nvSpPr>
          <p:spPr bwMode="auto">
            <a:xfrm rot="-1800000">
              <a:off x="1335088" y="4183064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0" name="Rectangle 261"/>
            <p:cNvSpPr>
              <a:spLocks noChangeArrowheads="1"/>
            </p:cNvSpPr>
            <p:nvPr/>
          </p:nvSpPr>
          <p:spPr bwMode="auto">
            <a:xfrm rot="-1800000">
              <a:off x="1389063" y="4149727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1" name="Rectangle 262"/>
            <p:cNvSpPr>
              <a:spLocks noChangeArrowheads="1"/>
            </p:cNvSpPr>
            <p:nvPr/>
          </p:nvSpPr>
          <p:spPr bwMode="auto">
            <a:xfrm rot="-1800000">
              <a:off x="1439863" y="4130677"/>
              <a:ext cx="746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2" name="Rectangle 263"/>
            <p:cNvSpPr>
              <a:spLocks noChangeArrowheads="1"/>
            </p:cNvSpPr>
            <p:nvPr/>
          </p:nvSpPr>
          <p:spPr bwMode="auto">
            <a:xfrm rot="-1800000">
              <a:off x="1458913" y="4111627"/>
              <a:ext cx="1016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3" name="Rectangle 264"/>
            <p:cNvSpPr>
              <a:spLocks noChangeArrowheads="1"/>
            </p:cNvSpPr>
            <p:nvPr/>
          </p:nvSpPr>
          <p:spPr bwMode="auto">
            <a:xfrm rot="-1800000">
              <a:off x="1503363" y="4083052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4" name="Rectangle 265"/>
            <p:cNvSpPr>
              <a:spLocks noChangeArrowheads="1"/>
            </p:cNvSpPr>
            <p:nvPr/>
          </p:nvSpPr>
          <p:spPr bwMode="auto">
            <a:xfrm rot="-1800000">
              <a:off x="1560513" y="4064002"/>
              <a:ext cx="746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5" name="Rectangle 266"/>
            <p:cNvSpPr>
              <a:spLocks noChangeArrowheads="1"/>
            </p:cNvSpPr>
            <p:nvPr/>
          </p:nvSpPr>
          <p:spPr bwMode="auto">
            <a:xfrm rot="-1800000">
              <a:off x="1574800" y="4027489"/>
              <a:ext cx="1619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6" name="Rectangle 267"/>
            <p:cNvSpPr>
              <a:spLocks noChangeArrowheads="1"/>
            </p:cNvSpPr>
            <p:nvPr/>
          </p:nvSpPr>
          <p:spPr bwMode="auto">
            <a:xfrm rot="-1800000">
              <a:off x="1674813" y="3994152"/>
              <a:ext cx="809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7" name="Rectangle 268"/>
            <p:cNvSpPr>
              <a:spLocks noChangeArrowheads="1"/>
            </p:cNvSpPr>
            <p:nvPr/>
          </p:nvSpPr>
          <p:spPr bwMode="auto">
            <a:xfrm rot="-1800000">
              <a:off x="1698625" y="3971927"/>
              <a:ext cx="1206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8" name="Rectangle 269"/>
            <p:cNvSpPr>
              <a:spLocks noChangeArrowheads="1"/>
            </p:cNvSpPr>
            <p:nvPr/>
          </p:nvSpPr>
          <p:spPr bwMode="auto">
            <a:xfrm rot="-1800000">
              <a:off x="1760538" y="3933827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9" name="Rectangle 270"/>
            <p:cNvSpPr>
              <a:spLocks noChangeArrowheads="1"/>
            </p:cNvSpPr>
            <p:nvPr/>
          </p:nvSpPr>
          <p:spPr bwMode="auto">
            <a:xfrm rot="-1800000">
              <a:off x="1814513" y="3906839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60" name="Rectangle 271"/>
            <p:cNvSpPr>
              <a:spLocks noChangeArrowheads="1"/>
            </p:cNvSpPr>
            <p:nvPr/>
          </p:nvSpPr>
          <p:spPr bwMode="auto">
            <a:xfrm rot="-1800000">
              <a:off x="1863725" y="3887789"/>
              <a:ext cx="746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61" name="Rectangle 272"/>
            <p:cNvSpPr>
              <a:spLocks noChangeArrowheads="1"/>
            </p:cNvSpPr>
            <p:nvPr/>
          </p:nvSpPr>
          <p:spPr bwMode="auto">
            <a:xfrm rot="-1800000">
              <a:off x="1887538" y="3867152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62" name="Rectangle 273"/>
            <p:cNvSpPr>
              <a:spLocks noChangeArrowheads="1"/>
            </p:cNvSpPr>
            <p:nvPr/>
          </p:nvSpPr>
          <p:spPr bwMode="auto">
            <a:xfrm rot="-1800000">
              <a:off x="1935163" y="3833814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63" name="Rectangle 274"/>
            <p:cNvSpPr>
              <a:spLocks noChangeArrowheads="1"/>
            </p:cNvSpPr>
            <p:nvPr/>
          </p:nvSpPr>
          <p:spPr bwMode="auto">
            <a:xfrm rot="-1800000">
              <a:off x="1989138" y="3806826"/>
              <a:ext cx="10795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64" name="Rectangle 275"/>
            <p:cNvSpPr>
              <a:spLocks noChangeArrowheads="1"/>
            </p:cNvSpPr>
            <p:nvPr/>
          </p:nvSpPr>
          <p:spPr bwMode="auto">
            <a:xfrm rot="-1800000">
              <a:off x="2044700" y="3776664"/>
              <a:ext cx="8731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65" name="Rectangle 276"/>
            <p:cNvSpPr>
              <a:spLocks noChangeArrowheads="1"/>
            </p:cNvSpPr>
            <p:nvPr/>
          </p:nvSpPr>
          <p:spPr bwMode="auto">
            <a:xfrm rot="-1800000">
              <a:off x="2071688" y="3760789"/>
              <a:ext cx="1016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266" name="Freeform 295"/>
          <p:cNvSpPr>
            <a:spLocks noEditPoints="1"/>
          </p:cNvSpPr>
          <p:nvPr/>
        </p:nvSpPr>
        <p:spPr bwMode="auto">
          <a:xfrm>
            <a:off x="5086350" y="2160588"/>
            <a:ext cx="2330450" cy="4500562"/>
          </a:xfrm>
          <a:custGeom>
            <a:avLst/>
            <a:gdLst>
              <a:gd name="T0" fmla="*/ 2147483647 w 5537"/>
              <a:gd name="T1" fmla="*/ 2147483647 h 10694"/>
              <a:gd name="T2" fmla="*/ 2147483647 w 5537"/>
              <a:gd name="T3" fmla="*/ 2147483647 h 10694"/>
              <a:gd name="T4" fmla="*/ 2147483647 w 5537"/>
              <a:gd name="T5" fmla="*/ 2147483647 h 10694"/>
              <a:gd name="T6" fmla="*/ 2147483647 w 5537"/>
              <a:gd name="T7" fmla="*/ 2147483647 h 10694"/>
              <a:gd name="T8" fmla="*/ 2147483647 w 5537"/>
              <a:gd name="T9" fmla="*/ 2147483647 h 10694"/>
              <a:gd name="T10" fmla="*/ 2147483647 w 5537"/>
              <a:gd name="T11" fmla="*/ 2147483647 h 10694"/>
              <a:gd name="T12" fmla="*/ 2147483647 w 5537"/>
              <a:gd name="T13" fmla="*/ 2147483647 h 10694"/>
              <a:gd name="T14" fmla="*/ 2147483647 w 5537"/>
              <a:gd name="T15" fmla="*/ 2147483647 h 10694"/>
              <a:gd name="T16" fmla="*/ 2147483647 w 5537"/>
              <a:gd name="T17" fmla="*/ 2147483647 h 10694"/>
              <a:gd name="T18" fmla="*/ 2147483647 w 5537"/>
              <a:gd name="T19" fmla="*/ 2147483647 h 10694"/>
              <a:gd name="T20" fmla="*/ 2147483647 w 5537"/>
              <a:gd name="T21" fmla="*/ 2147483647 h 10694"/>
              <a:gd name="T22" fmla="*/ 2147483647 w 5537"/>
              <a:gd name="T23" fmla="*/ 2147483647 h 10694"/>
              <a:gd name="T24" fmla="*/ 2147483647 w 5537"/>
              <a:gd name="T25" fmla="*/ 2147483647 h 10694"/>
              <a:gd name="T26" fmla="*/ 2147483647 w 5537"/>
              <a:gd name="T27" fmla="*/ 2147483647 h 10694"/>
              <a:gd name="T28" fmla="*/ 2147483647 w 5537"/>
              <a:gd name="T29" fmla="*/ 2147483647 h 10694"/>
              <a:gd name="T30" fmla="*/ 2147483647 w 5537"/>
              <a:gd name="T31" fmla="*/ 2147483647 h 10694"/>
              <a:gd name="T32" fmla="*/ 2147483647 w 5537"/>
              <a:gd name="T33" fmla="*/ 2147483647 h 10694"/>
              <a:gd name="T34" fmla="*/ 2147483647 w 5537"/>
              <a:gd name="T35" fmla="*/ 2147483647 h 10694"/>
              <a:gd name="T36" fmla="*/ 2147483647 w 5537"/>
              <a:gd name="T37" fmla="*/ 2147483647 h 10694"/>
              <a:gd name="T38" fmla="*/ 2147483647 w 5537"/>
              <a:gd name="T39" fmla="*/ 2147483647 h 10694"/>
              <a:gd name="T40" fmla="*/ 2147483647 w 5537"/>
              <a:gd name="T41" fmla="*/ 2147483647 h 10694"/>
              <a:gd name="T42" fmla="*/ 2147483647 w 5537"/>
              <a:gd name="T43" fmla="*/ 2147483647 h 10694"/>
              <a:gd name="T44" fmla="*/ 2147483647 w 5537"/>
              <a:gd name="T45" fmla="*/ 2147483647 h 10694"/>
              <a:gd name="T46" fmla="*/ 2147483647 w 5537"/>
              <a:gd name="T47" fmla="*/ 2147483647 h 10694"/>
              <a:gd name="T48" fmla="*/ 2147483647 w 5537"/>
              <a:gd name="T49" fmla="*/ 2147483647 h 10694"/>
              <a:gd name="T50" fmla="*/ 2147483647 w 5537"/>
              <a:gd name="T51" fmla="*/ 2147483647 h 10694"/>
              <a:gd name="T52" fmla="*/ 2147483647 w 5537"/>
              <a:gd name="T53" fmla="*/ 2147483647 h 10694"/>
              <a:gd name="T54" fmla="*/ 2147483647 w 5537"/>
              <a:gd name="T55" fmla="*/ 2147483647 h 10694"/>
              <a:gd name="T56" fmla="*/ 2147483647 w 5537"/>
              <a:gd name="T57" fmla="*/ 2147483647 h 10694"/>
              <a:gd name="T58" fmla="*/ 2147483647 w 5537"/>
              <a:gd name="T59" fmla="*/ 2147483647 h 10694"/>
              <a:gd name="T60" fmla="*/ 2147483647 w 5537"/>
              <a:gd name="T61" fmla="*/ 2147483647 h 10694"/>
              <a:gd name="T62" fmla="*/ 2147483647 w 5537"/>
              <a:gd name="T63" fmla="*/ 2147483647 h 10694"/>
              <a:gd name="T64" fmla="*/ 2147483647 w 5537"/>
              <a:gd name="T65" fmla="*/ 2147483647 h 10694"/>
              <a:gd name="T66" fmla="*/ 2147483647 w 5537"/>
              <a:gd name="T67" fmla="*/ 2147483647 h 10694"/>
              <a:gd name="T68" fmla="*/ 2147483647 w 5537"/>
              <a:gd name="T69" fmla="*/ 2147483647 h 10694"/>
              <a:gd name="T70" fmla="*/ 2147483647 w 5537"/>
              <a:gd name="T71" fmla="*/ 2147483647 h 10694"/>
              <a:gd name="T72" fmla="*/ 2147483647 w 5537"/>
              <a:gd name="T73" fmla="*/ 2147483647 h 10694"/>
              <a:gd name="T74" fmla="*/ 2147483647 w 5537"/>
              <a:gd name="T75" fmla="*/ 2147483647 h 10694"/>
              <a:gd name="T76" fmla="*/ 2147483647 w 5537"/>
              <a:gd name="T77" fmla="*/ 2147483647 h 10694"/>
              <a:gd name="T78" fmla="*/ 2147483647 w 5537"/>
              <a:gd name="T79" fmla="*/ 2147483647 h 10694"/>
              <a:gd name="T80" fmla="*/ 2147483647 w 5537"/>
              <a:gd name="T81" fmla="*/ 2147483647 h 10694"/>
              <a:gd name="T82" fmla="*/ 2147483647 w 5537"/>
              <a:gd name="T83" fmla="*/ 2147483647 h 10694"/>
              <a:gd name="T84" fmla="*/ 2147483647 w 5537"/>
              <a:gd name="T85" fmla="*/ 2147483647 h 10694"/>
              <a:gd name="T86" fmla="*/ 2147483647 w 5537"/>
              <a:gd name="T87" fmla="*/ 2147483647 h 10694"/>
              <a:gd name="T88" fmla="*/ 2147483647 w 5537"/>
              <a:gd name="T89" fmla="*/ 2147483647 h 10694"/>
              <a:gd name="T90" fmla="*/ 2147483647 w 5537"/>
              <a:gd name="T91" fmla="*/ 2147483647 h 10694"/>
              <a:gd name="T92" fmla="*/ 2147483647 w 5537"/>
              <a:gd name="T93" fmla="*/ 2147483647 h 10694"/>
              <a:gd name="T94" fmla="*/ 2147483647 w 5537"/>
              <a:gd name="T95" fmla="*/ 2147483647 h 10694"/>
              <a:gd name="T96" fmla="*/ 2147483647 w 5537"/>
              <a:gd name="T97" fmla="*/ 2147483647 h 10694"/>
              <a:gd name="T98" fmla="*/ 2147483647 w 5537"/>
              <a:gd name="T99" fmla="*/ 2147483647 h 10694"/>
              <a:gd name="T100" fmla="*/ 2147483647 w 5537"/>
              <a:gd name="T101" fmla="*/ 2147483647 h 10694"/>
              <a:gd name="T102" fmla="*/ 2147483647 w 5537"/>
              <a:gd name="T103" fmla="*/ 2147483647 h 10694"/>
              <a:gd name="T104" fmla="*/ 2147483647 w 5537"/>
              <a:gd name="T105" fmla="*/ 2147483647 h 10694"/>
              <a:gd name="T106" fmla="*/ 2147483647 w 5537"/>
              <a:gd name="T107" fmla="*/ 2147483647 h 10694"/>
              <a:gd name="T108" fmla="*/ 2147483647 w 5537"/>
              <a:gd name="T109" fmla="*/ 2147483647 h 10694"/>
              <a:gd name="T110" fmla="*/ 2147483647 w 5537"/>
              <a:gd name="T111" fmla="*/ 2147483647 h 10694"/>
              <a:gd name="T112" fmla="*/ 2147483647 w 5537"/>
              <a:gd name="T113" fmla="*/ 2147483647 h 10694"/>
              <a:gd name="T114" fmla="*/ 2147483647 w 5537"/>
              <a:gd name="T115" fmla="*/ 2147483647 h 10694"/>
              <a:gd name="T116" fmla="*/ 2147483647 w 5537"/>
              <a:gd name="T117" fmla="*/ 2147483647 h 10694"/>
              <a:gd name="T118" fmla="*/ 2147483647 w 5537"/>
              <a:gd name="T119" fmla="*/ 2147483647 h 10694"/>
              <a:gd name="T120" fmla="*/ 2147483647 w 5537"/>
              <a:gd name="T121" fmla="*/ 2147483647 h 10694"/>
              <a:gd name="T122" fmla="*/ 2147483647 w 5537"/>
              <a:gd name="T123" fmla="*/ 2147483647 h 106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537" h="10694">
                <a:moveTo>
                  <a:pt x="18" y="397"/>
                </a:moveTo>
                <a:lnTo>
                  <a:pt x="180" y="330"/>
                </a:lnTo>
                <a:lnTo>
                  <a:pt x="318" y="278"/>
                </a:lnTo>
                <a:cubicBezTo>
                  <a:pt x="330" y="274"/>
                  <a:pt x="343" y="280"/>
                  <a:pt x="348" y="292"/>
                </a:cubicBezTo>
                <a:cubicBezTo>
                  <a:pt x="352" y="304"/>
                  <a:pt x="346" y="317"/>
                  <a:pt x="334" y="321"/>
                </a:cubicBezTo>
                <a:lnTo>
                  <a:pt x="197" y="373"/>
                </a:lnTo>
                <a:lnTo>
                  <a:pt x="35" y="440"/>
                </a:lnTo>
                <a:cubicBezTo>
                  <a:pt x="24" y="445"/>
                  <a:pt x="10" y="439"/>
                  <a:pt x="5" y="427"/>
                </a:cubicBezTo>
                <a:cubicBezTo>
                  <a:pt x="0" y="416"/>
                  <a:pt x="6" y="402"/>
                  <a:pt x="18" y="397"/>
                </a:cubicBezTo>
                <a:close/>
                <a:moveTo>
                  <a:pt x="538" y="204"/>
                </a:moveTo>
                <a:lnTo>
                  <a:pt x="538" y="204"/>
                </a:lnTo>
                <a:cubicBezTo>
                  <a:pt x="550" y="200"/>
                  <a:pt x="563" y="207"/>
                  <a:pt x="567" y="219"/>
                </a:cubicBezTo>
                <a:cubicBezTo>
                  <a:pt x="570" y="231"/>
                  <a:pt x="563" y="244"/>
                  <a:pt x="551" y="248"/>
                </a:cubicBezTo>
                <a:cubicBezTo>
                  <a:pt x="539" y="251"/>
                  <a:pt x="526" y="245"/>
                  <a:pt x="522" y="232"/>
                </a:cubicBezTo>
                <a:cubicBezTo>
                  <a:pt x="519" y="220"/>
                  <a:pt x="526" y="207"/>
                  <a:pt x="538" y="204"/>
                </a:cubicBezTo>
                <a:close/>
                <a:moveTo>
                  <a:pt x="760" y="139"/>
                </a:moveTo>
                <a:lnTo>
                  <a:pt x="807" y="126"/>
                </a:lnTo>
                <a:lnTo>
                  <a:pt x="958" y="91"/>
                </a:lnTo>
                <a:lnTo>
                  <a:pt x="1077" y="70"/>
                </a:lnTo>
                <a:cubicBezTo>
                  <a:pt x="1089" y="67"/>
                  <a:pt x="1101" y="76"/>
                  <a:pt x="1103" y="88"/>
                </a:cubicBezTo>
                <a:cubicBezTo>
                  <a:pt x="1106" y="101"/>
                  <a:pt x="1097" y="113"/>
                  <a:pt x="1085" y="115"/>
                </a:cubicBezTo>
                <a:lnTo>
                  <a:pt x="969" y="136"/>
                </a:lnTo>
                <a:lnTo>
                  <a:pt x="820" y="171"/>
                </a:lnTo>
                <a:lnTo>
                  <a:pt x="772" y="184"/>
                </a:lnTo>
                <a:cubicBezTo>
                  <a:pt x="760" y="187"/>
                  <a:pt x="747" y="180"/>
                  <a:pt x="744" y="168"/>
                </a:cubicBezTo>
                <a:cubicBezTo>
                  <a:pt x="740" y="155"/>
                  <a:pt x="747" y="143"/>
                  <a:pt x="760" y="139"/>
                </a:cubicBezTo>
                <a:close/>
                <a:moveTo>
                  <a:pt x="1306" y="32"/>
                </a:moveTo>
                <a:lnTo>
                  <a:pt x="1306" y="32"/>
                </a:lnTo>
                <a:cubicBezTo>
                  <a:pt x="1318" y="31"/>
                  <a:pt x="1330" y="40"/>
                  <a:pt x="1331" y="53"/>
                </a:cubicBezTo>
                <a:cubicBezTo>
                  <a:pt x="1332" y="65"/>
                  <a:pt x="1323" y="77"/>
                  <a:pt x="1310" y="78"/>
                </a:cubicBezTo>
                <a:cubicBezTo>
                  <a:pt x="1298" y="79"/>
                  <a:pt x="1286" y="70"/>
                  <a:pt x="1285" y="58"/>
                </a:cubicBezTo>
                <a:cubicBezTo>
                  <a:pt x="1284" y="45"/>
                  <a:pt x="1293" y="34"/>
                  <a:pt x="1306" y="32"/>
                </a:cubicBezTo>
                <a:close/>
                <a:moveTo>
                  <a:pt x="1535" y="9"/>
                </a:moveTo>
                <a:lnTo>
                  <a:pt x="1538" y="9"/>
                </a:lnTo>
                <a:lnTo>
                  <a:pt x="1814" y="0"/>
                </a:lnTo>
                <a:lnTo>
                  <a:pt x="1861" y="3"/>
                </a:lnTo>
                <a:cubicBezTo>
                  <a:pt x="1873" y="4"/>
                  <a:pt x="1883" y="14"/>
                  <a:pt x="1883" y="27"/>
                </a:cubicBezTo>
                <a:cubicBezTo>
                  <a:pt x="1882" y="40"/>
                  <a:pt x="1871" y="50"/>
                  <a:pt x="1858" y="49"/>
                </a:cubicBezTo>
                <a:lnTo>
                  <a:pt x="1815" y="46"/>
                </a:lnTo>
                <a:lnTo>
                  <a:pt x="1543" y="54"/>
                </a:lnTo>
                <a:lnTo>
                  <a:pt x="1540" y="55"/>
                </a:lnTo>
                <a:cubicBezTo>
                  <a:pt x="1527" y="56"/>
                  <a:pt x="1516" y="47"/>
                  <a:pt x="1514" y="34"/>
                </a:cubicBezTo>
                <a:cubicBezTo>
                  <a:pt x="1513" y="21"/>
                  <a:pt x="1522" y="10"/>
                  <a:pt x="1535" y="9"/>
                </a:cubicBezTo>
                <a:close/>
                <a:moveTo>
                  <a:pt x="2093" y="16"/>
                </a:moveTo>
                <a:lnTo>
                  <a:pt x="2093" y="16"/>
                </a:lnTo>
                <a:cubicBezTo>
                  <a:pt x="2105" y="18"/>
                  <a:pt x="2114" y="30"/>
                  <a:pt x="2112" y="42"/>
                </a:cubicBezTo>
                <a:cubicBezTo>
                  <a:pt x="2111" y="55"/>
                  <a:pt x="2099" y="64"/>
                  <a:pt x="2086" y="62"/>
                </a:cubicBezTo>
                <a:cubicBezTo>
                  <a:pt x="2074" y="60"/>
                  <a:pt x="2065" y="48"/>
                  <a:pt x="2067" y="36"/>
                </a:cubicBezTo>
                <a:cubicBezTo>
                  <a:pt x="2068" y="23"/>
                  <a:pt x="2080" y="14"/>
                  <a:pt x="2093" y="16"/>
                </a:cubicBezTo>
                <a:close/>
                <a:moveTo>
                  <a:pt x="2321" y="47"/>
                </a:moveTo>
                <a:lnTo>
                  <a:pt x="2337" y="50"/>
                </a:lnTo>
                <a:lnTo>
                  <a:pt x="2584" y="105"/>
                </a:lnTo>
                <a:lnTo>
                  <a:pt x="2639" y="122"/>
                </a:lnTo>
                <a:cubicBezTo>
                  <a:pt x="2651" y="126"/>
                  <a:pt x="2657" y="139"/>
                  <a:pt x="2654" y="151"/>
                </a:cubicBezTo>
                <a:cubicBezTo>
                  <a:pt x="2650" y="163"/>
                  <a:pt x="2637" y="170"/>
                  <a:pt x="2625" y="166"/>
                </a:cubicBezTo>
                <a:lnTo>
                  <a:pt x="2573" y="150"/>
                </a:lnTo>
                <a:lnTo>
                  <a:pt x="2330" y="95"/>
                </a:lnTo>
                <a:lnTo>
                  <a:pt x="2315" y="93"/>
                </a:lnTo>
                <a:cubicBezTo>
                  <a:pt x="2302" y="91"/>
                  <a:pt x="2293" y="80"/>
                  <a:pt x="2295" y="67"/>
                </a:cubicBezTo>
                <a:cubicBezTo>
                  <a:pt x="2297" y="55"/>
                  <a:pt x="2308" y="46"/>
                  <a:pt x="2321" y="47"/>
                </a:cubicBezTo>
                <a:close/>
                <a:moveTo>
                  <a:pt x="2859" y="195"/>
                </a:moveTo>
                <a:lnTo>
                  <a:pt x="2859" y="195"/>
                </a:lnTo>
                <a:cubicBezTo>
                  <a:pt x="2871" y="200"/>
                  <a:pt x="2876" y="214"/>
                  <a:pt x="2872" y="225"/>
                </a:cubicBezTo>
                <a:cubicBezTo>
                  <a:pt x="2867" y="237"/>
                  <a:pt x="2853" y="243"/>
                  <a:pt x="2841" y="238"/>
                </a:cubicBezTo>
                <a:cubicBezTo>
                  <a:pt x="2830" y="233"/>
                  <a:pt x="2824" y="219"/>
                  <a:pt x="2829" y="208"/>
                </a:cubicBezTo>
                <a:cubicBezTo>
                  <a:pt x="2834" y="196"/>
                  <a:pt x="2847" y="190"/>
                  <a:pt x="2859" y="195"/>
                </a:cubicBezTo>
                <a:close/>
                <a:moveTo>
                  <a:pt x="3073" y="286"/>
                </a:moveTo>
                <a:lnTo>
                  <a:pt x="3266" y="384"/>
                </a:lnTo>
                <a:lnTo>
                  <a:pt x="3358" y="440"/>
                </a:lnTo>
                <a:cubicBezTo>
                  <a:pt x="3369" y="447"/>
                  <a:pt x="3372" y="461"/>
                  <a:pt x="3366" y="472"/>
                </a:cubicBezTo>
                <a:cubicBezTo>
                  <a:pt x="3359" y="483"/>
                  <a:pt x="3345" y="486"/>
                  <a:pt x="3334" y="479"/>
                </a:cubicBezTo>
                <a:lnTo>
                  <a:pt x="3245" y="425"/>
                </a:lnTo>
                <a:lnTo>
                  <a:pt x="3052" y="327"/>
                </a:lnTo>
                <a:cubicBezTo>
                  <a:pt x="3041" y="321"/>
                  <a:pt x="3036" y="307"/>
                  <a:pt x="3042" y="296"/>
                </a:cubicBezTo>
                <a:cubicBezTo>
                  <a:pt x="3048" y="284"/>
                  <a:pt x="3062" y="280"/>
                  <a:pt x="3073" y="286"/>
                </a:cubicBezTo>
                <a:close/>
                <a:moveTo>
                  <a:pt x="3552" y="568"/>
                </a:moveTo>
                <a:lnTo>
                  <a:pt x="3552" y="568"/>
                </a:lnTo>
                <a:cubicBezTo>
                  <a:pt x="3562" y="575"/>
                  <a:pt x="3564" y="589"/>
                  <a:pt x="3557" y="600"/>
                </a:cubicBezTo>
                <a:cubicBezTo>
                  <a:pt x="3549" y="610"/>
                  <a:pt x="3535" y="612"/>
                  <a:pt x="3525" y="605"/>
                </a:cubicBezTo>
                <a:cubicBezTo>
                  <a:pt x="3514" y="597"/>
                  <a:pt x="3512" y="583"/>
                  <a:pt x="3520" y="573"/>
                </a:cubicBezTo>
                <a:cubicBezTo>
                  <a:pt x="3527" y="562"/>
                  <a:pt x="3541" y="560"/>
                  <a:pt x="3552" y="568"/>
                </a:cubicBezTo>
                <a:close/>
                <a:moveTo>
                  <a:pt x="3736" y="709"/>
                </a:moveTo>
                <a:lnTo>
                  <a:pt x="3860" y="814"/>
                </a:lnTo>
                <a:lnTo>
                  <a:pt x="3976" y="926"/>
                </a:lnTo>
                <a:cubicBezTo>
                  <a:pt x="3985" y="935"/>
                  <a:pt x="3985" y="950"/>
                  <a:pt x="3976" y="959"/>
                </a:cubicBezTo>
                <a:cubicBezTo>
                  <a:pt x="3968" y="968"/>
                  <a:pt x="3953" y="968"/>
                  <a:pt x="3944" y="959"/>
                </a:cubicBezTo>
                <a:lnTo>
                  <a:pt x="3831" y="849"/>
                </a:lnTo>
                <a:lnTo>
                  <a:pt x="3706" y="744"/>
                </a:lnTo>
                <a:cubicBezTo>
                  <a:pt x="3696" y="736"/>
                  <a:pt x="3695" y="721"/>
                  <a:pt x="3703" y="711"/>
                </a:cubicBezTo>
                <a:cubicBezTo>
                  <a:pt x="3712" y="702"/>
                  <a:pt x="3726" y="701"/>
                  <a:pt x="3736" y="709"/>
                </a:cubicBezTo>
                <a:close/>
                <a:moveTo>
                  <a:pt x="4136" y="1095"/>
                </a:moveTo>
                <a:lnTo>
                  <a:pt x="4136" y="1095"/>
                </a:lnTo>
                <a:cubicBezTo>
                  <a:pt x="4144" y="1104"/>
                  <a:pt x="4143" y="1119"/>
                  <a:pt x="4134" y="1127"/>
                </a:cubicBezTo>
                <a:cubicBezTo>
                  <a:pt x="4124" y="1136"/>
                  <a:pt x="4110" y="1135"/>
                  <a:pt x="4101" y="1125"/>
                </a:cubicBezTo>
                <a:cubicBezTo>
                  <a:pt x="4093" y="1116"/>
                  <a:pt x="4094" y="1101"/>
                  <a:pt x="4103" y="1093"/>
                </a:cubicBezTo>
                <a:cubicBezTo>
                  <a:pt x="4113" y="1084"/>
                  <a:pt x="4127" y="1085"/>
                  <a:pt x="4136" y="1095"/>
                </a:cubicBezTo>
                <a:close/>
                <a:moveTo>
                  <a:pt x="4285" y="1272"/>
                </a:moveTo>
                <a:lnTo>
                  <a:pt x="4365" y="1373"/>
                </a:lnTo>
                <a:lnTo>
                  <a:pt x="4477" y="1532"/>
                </a:lnTo>
                <a:cubicBezTo>
                  <a:pt x="4484" y="1543"/>
                  <a:pt x="4482" y="1557"/>
                  <a:pt x="4471" y="1564"/>
                </a:cubicBezTo>
                <a:cubicBezTo>
                  <a:pt x="4461" y="1572"/>
                  <a:pt x="4446" y="1569"/>
                  <a:pt x="4439" y="1559"/>
                </a:cubicBezTo>
                <a:lnTo>
                  <a:pt x="4328" y="1402"/>
                </a:lnTo>
                <a:lnTo>
                  <a:pt x="4248" y="1300"/>
                </a:lnTo>
                <a:cubicBezTo>
                  <a:pt x="4241" y="1290"/>
                  <a:pt x="4242" y="1276"/>
                  <a:pt x="4252" y="1268"/>
                </a:cubicBezTo>
                <a:cubicBezTo>
                  <a:pt x="4262" y="1260"/>
                  <a:pt x="4277" y="1262"/>
                  <a:pt x="4285" y="1272"/>
                </a:cubicBezTo>
                <a:close/>
                <a:moveTo>
                  <a:pt x="4602" y="1728"/>
                </a:moveTo>
                <a:lnTo>
                  <a:pt x="4602" y="1728"/>
                </a:lnTo>
                <a:cubicBezTo>
                  <a:pt x="4609" y="1739"/>
                  <a:pt x="4605" y="1753"/>
                  <a:pt x="4594" y="1759"/>
                </a:cubicBezTo>
                <a:cubicBezTo>
                  <a:pt x="4583" y="1766"/>
                  <a:pt x="4569" y="1762"/>
                  <a:pt x="4562" y="1751"/>
                </a:cubicBezTo>
                <a:cubicBezTo>
                  <a:pt x="4556" y="1741"/>
                  <a:pt x="4559" y="1726"/>
                  <a:pt x="4570" y="1720"/>
                </a:cubicBezTo>
                <a:cubicBezTo>
                  <a:pt x="4581" y="1713"/>
                  <a:pt x="4595" y="1717"/>
                  <a:pt x="4602" y="1728"/>
                </a:cubicBezTo>
                <a:close/>
                <a:moveTo>
                  <a:pt x="4718" y="1928"/>
                </a:moveTo>
                <a:lnTo>
                  <a:pt x="4780" y="2039"/>
                </a:lnTo>
                <a:lnTo>
                  <a:pt x="4866" y="2216"/>
                </a:lnTo>
                <a:cubicBezTo>
                  <a:pt x="4871" y="2227"/>
                  <a:pt x="4866" y="2241"/>
                  <a:pt x="4855" y="2247"/>
                </a:cubicBezTo>
                <a:cubicBezTo>
                  <a:pt x="4844" y="2252"/>
                  <a:pt x="4830" y="2247"/>
                  <a:pt x="4824" y="2236"/>
                </a:cubicBezTo>
                <a:lnTo>
                  <a:pt x="4739" y="2062"/>
                </a:lnTo>
                <a:lnTo>
                  <a:pt x="4678" y="1950"/>
                </a:lnTo>
                <a:cubicBezTo>
                  <a:pt x="4671" y="1939"/>
                  <a:pt x="4675" y="1925"/>
                  <a:pt x="4687" y="1919"/>
                </a:cubicBezTo>
                <a:cubicBezTo>
                  <a:pt x="4698" y="1913"/>
                  <a:pt x="4712" y="1917"/>
                  <a:pt x="4718" y="1928"/>
                </a:cubicBezTo>
                <a:close/>
                <a:moveTo>
                  <a:pt x="4961" y="2427"/>
                </a:moveTo>
                <a:lnTo>
                  <a:pt x="4961" y="2427"/>
                </a:lnTo>
                <a:cubicBezTo>
                  <a:pt x="4966" y="2439"/>
                  <a:pt x="4960" y="2452"/>
                  <a:pt x="4948" y="2457"/>
                </a:cubicBezTo>
                <a:cubicBezTo>
                  <a:pt x="4937" y="2462"/>
                  <a:pt x="4923" y="2457"/>
                  <a:pt x="4918" y="2445"/>
                </a:cubicBezTo>
                <a:cubicBezTo>
                  <a:pt x="4913" y="2433"/>
                  <a:pt x="4919" y="2419"/>
                  <a:pt x="4931" y="2415"/>
                </a:cubicBezTo>
                <a:cubicBezTo>
                  <a:pt x="4942" y="2410"/>
                  <a:pt x="4956" y="2415"/>
                  <a:pt x="4961" y="2427"/>
                </a:cubicBezTo>
                <a:close/>
                <a:moveTo>
                  <a:pt x="5048" y="2641"/>
                </a:moveTo>
                <a:lnTo>
                  <a:pt x="5105" y="2792"/>
                </a:lnTo>
                <a:lnTo>
                  <a:pt x="5156" y="2946"/>
                </a:lnTo>
                <a:cubicBezTo>
                  <a:pt x="5160" y="2958"/>
                  <a:pt x="5153" y="2971"/>
                  <a:pt x="5141" y="2975"/>
                </a:cubicBezTo>
                <a:cubicBezTo>
                  <a:pt x="5129" y="2979"/>
                  <a:pt x="5116" y="2973"/>
                  <a:pt x="5112" y="2960"/>
                </a:cubicBezTo>
                <a:lnTo>
                  <a:pt x="5062" y="2809"/>
                </a:lnTo>
                <a:lnTo>
                  <a:pt x="5005" y="2658"/>
                </a:lnTo>
                <a:cubicBezTo>
                  <a:pt x="5000" y="2646"/>
                  <a:pt x="5006" y="2632"/>
                  <a:pt x="5018" y="2628"/>
                </a:cubicBezTo>
                <a:cubicBezTo>
                  <a:pt x="5030" y="2623"/>
                  <a:pt x="5043" y="2629"/>
                  <a:pt x="5048" y="2641"/>
                </a:cubicBezTo>
                <a:close/>
                <a:moveTo>
                  <a:pt x="5224" y="3167"/>
                </a:moveTo>
                <a:lnTo>
                  <a:pt x="5224" y="3167"/>
                </a:lnTo>
                <a:cubicBezTo>
                  <a:pt x="5228" y="3180"/>
                  <a:pt x="5220" y="3192"/>
                  <a:pt x="5208" y="3196"/>
                </a:cubicBezTo>
                <a:cubicBezTo>
                  <a:pt x="5196" y="3199"/>
                  <a:pt x="5183" y="3192"/>
                  <a:pt x="5180" y="3179"/>
                </a:cubicBezTo>
                <a:cubicBezTo>
                  <a:pt x="5177" y="3167"/>
                  <a:pt x="5184" y="3154"/>
                  <a:pt x="5196" y="3151"/>
                </a:cubicBezTo>
                <a:cubicBezTo>
                  <a:pt x="5209" y="3148"/>
                  <a:pt x="5221" y="3155"/>
                  <a:pt x="5224" y="3167"/>
                </a:cubicBezTo>
                <a:close/>
                <a:moveTo>
                  <a:pt x="5286" y="3390"/>
                </a:moveTo>
                <a:lnTo>
                  <a:pt x="5340" y="3610"/>
                </a:lnTo>
                <a:lnTo>
                  <a:pt x="5359" y="3705"/>
                </a:lnTo>
                <a:cubicBezTo>
                  <a:pt x="5362" y="3717"/>
                  <a:pt x="5354" y="3729"/>
                  <a:pt x="5341" y="3732"/>
                </a:cubicBezTo>
                <a:cubicBezTo>
                  <a:pt x="5329" y="3735"/>
                  <a:pt x="5317" y="3727"/>
                  <a:pt x="5314" y="3714"/>
                </a:cubicBezTo>
                <a:lnTo>
                  <a:pt x="5295" y="3621"/>
                </a:lnTo>
                <a:lnTo>
                  <a:pt x="5241" y="3401"/>
                </a:lnTo>
                <a:cubicBezTo>
                  <a:pt x="5238" y="3388"/>
                  <a:pt x="5246" y="3376"/>
                  <a:pt x="5258" y="3373"/>
                </a:cubicBezTo>
                <a:cubicBezTo>
                  <a:pt x="5271" y="3370"/>
                  <a:pt x="5283" y="3378"/>
                  <a:pt x="5286" y="3390"/>
                </a:cubicBezTo>
                <a:close/>
                <a:moveTo>
                  <a:pt x="5405" y="3932"/>
                </a:moveTo>
                <a:lnTo>
                  <a:pt x="5405" y="3932"/>
                </a:lnTo>
                <a:cubicBezTo>
                  <a:pt x="5406" y="3945"/>
                  <a:pt x="5397" y="3957"/>
                  <a:pt x="5385" y="3958"/>
                </a:cubicBezTo>
                <a:cubicBezTo>
                  <a:pt x="5372" y="3960"/>
                  <a:pt x="5361" y="3951"/>
                  <a:pt x="5359" y="3938"/>
                </a:cubicBezTo>
                <a:cubicBezTo>
                  <a:pt x="5357" y="3926"/>
                  <a:pt x="5366" y="3914"/>
                  <a:pt x="5379" y="3913"/>
                </a:cubicBezTo>
                <a:cubicBezTo>
                  <a:pt x="5392" y="3911"/>
                  <a:pt x="5403" y="3920"/>
                  <a:pt x="5405" y="3932"/>
                </a:cubicBezTo>
                <a:close/>
                <a:moveTo>
                  <a:pt x="5443" y="4159"/>
                </a:moveTo>
                <a:lnTo>
                  <a:pt x="5446" y="4180"/>
                </a:lnTo>
                <a:lnTo>
                  <a:pt x="5484" y="4469"/>
                </a:lnTo>
                <a:lnTo>
                  <a:pt x="5485" y="4480"/>
                </a:lnTo>
                <a:cubicBezTo>
                  <a:pt x="5486" y="4493"/>
                  <a:pt x="5477" y="4504"/>
                  <a:pt x="5465" y="4505"/>
                </a:cubicBezTo>
                <a:cubicBezTo>
                  <a:pt x="5452" y="4506"/>
                  <a:pt x="5441" y="4497"/>
                  <a:pt x="5439" y="4485"/>
                </a:cubicBezTo>
                <a:lnTo>
                  <a:pt x="5439" y="4475"/>
                </a:lnTo>
                <a:lnTo>
                  <a:pt x="5401" y="4187"/>
                </a:lnTo>
                <a:lnTo>
                  <a:pt x="5397" y="4166"/>
                </a:lnTo>
                <a:cubicBezTo>
                  <a:pt x="5395" y="4154"/>
                  <a:pt x="5404" y="4142"/>
                  <a:pt x="5416" y="4140"/>
                </a:cubicBezTo>
                <a:cubicBezTo>
                  <a:pt x="5429" y="4138"/>
                  <a:pt x="5441" y="4146"/>
                  <a:pt x="5443" y="4159"/>
                </a:cubicBezTo>
                <a:close/>
                <a:moveTo>
                  <a:pt x="5507" y="4710"/>
                </a:moveTo>
                <a:lnTo>
                  <a:pt x="5507" y="4710"/>
                </a:lnTo>
                <a:cubicBezTo>
                  <a:pt x="5508" y="4723"/>
                  <a:pt x="5498" y="4734"/>
                  <a:pt x="5486" y="4735"/>
                </a:cubicBezTo>
                <a:cubicBezTo>
                  <a:pt x="5473" y="4736"/>
                  <a:pt x="5462" y="4727"/>
                  <a:pt x="5461" y="4714"/>
                </a:cubicBezTo>
                <a:cubicBezTo>
                  <a:pt x="5460" y="4701"/>
                  <a:pt x="5469" y="4690"/>
                  <a:pt x="5482" y="4689"/>
                </a:cubicBezTo>
                <a:cubicBezTo>
                  <a:pt x="5494" y="4688"/>
                  <a:pt x="5505" y="4697"/>
                  <a:pt x="5507" y="4710"/>
                </a:cubicBezTo>
                <a:close/>
                <a:moveTo>
                  <a:pt x="5522" y="4940"/>
                </a:moveTo>
                <a:lnTo>
                  <a:pt x="5529" y="5056"/>
                </a:lnTo>
                <a:lnTo>
                  <a:pt x="5535" y="5263"/>
                </a:lnTo>
                <a:cubicBezTo>
                  <a:pt x="5535" y="5276"/>
                  <a:pt x="5525" y="5287"/>
                  <a:pt x="5513" y="5287"/>
                </a:cubicBezTo>
                <a:cubicBezTo>
                  <a:pt x="5500" y="5287"/>
                  <a:pt x="5489" y="5277"/>
                  <a:pt x="5489" y="5265"/>
                </a:cubicBezTo>
                <a:lnTo>
                  <a:pt x="5483" y="5059"/>
                </a:lnTo>
                <a:lnTo>
                  <a:pt x="5476" y="4943"/>
                </a:lnTo>
                <a:cubicBezTo>
                  <a:pt x="5476" y="4930"/>
                  <a:pt x="5485" y="4919"/>
                  <a:pt x="5498" y="4919"/>
                </a:cubicBezTo>
                <a:cubicBezTo>
                  <a:pt x="5511" y="4918"/>
                  <a:pt x="5522" y="4928"/>
                  <a:pt x="5522" y="4940"/>
                </a:cubicBezTo>
                <a:close/>
                <a:moveTo>
                  <a:pt x="5536" y="5495"/>
                </a:moveTo>
                <a:lnTo>
                  <a:pt x="5536" y="5495"/>
                </a:lnTo>
                <a:cubicBezTo>
                  <a:pt x="5535" y="5508"/>
                  <a:pt x="5525" y="5518"/>
                  <a:pt x="5512" y="5517"/>
                </a:cubicBezTo>
                <a:cubicBezTo>
                  <a:pt x="5499" y="5517"/>
                  <a:pt x="5489" y="5506"/>
                  <a:pt x="5490" y="5493"/>
                </a:cubicBezTo>
                <a:cubicBezTo>
                  <a:pt x="5491" y="5481"/>
                  <a:pt x="5501" y="5471"/>
                  <a:pt x="5514" y="5471"/>
                </a:cubicBezTo>
                <a:cubicBezTo>
                  <a:pt x="5527" y="5472"/>
                  <a:pt x="5537" y="5483"/>
                  <a:pt x="5536" y="5495"/>
                </a:cubicBezTo>
                <a:close/>
                <a:moveTo>
                  <a:pt x="5531" y="5726"/>
                </a:moveTo>
                <a:lnTo>
                  <a:pt x="5521" y="5939"/>
                </a:lnTo>
                <a:lnTo>
                  <a:pt x="5513" y="6049"/>
                </a:lnTo>
                <a:cubicBezTo>
                  <a:pt x="5512" y="6061"/>
                  <a:pt x="5501" y="6071"/>
                  <a:pt x="5488" y="6070"/>
                </a:cubicBezTo>
                <a:cubicBezTo>
                  <a:pt x="5475" y="6069"/>
                  <a:pt x="5466" y="6058"/>
                  <a:pt x="5467" y="6045"/>
                </a:cubicBezTo>
                <a:lnTo>
                  <a:pt x="5475" y="5937"/>
                </a:lnTo>
                <a:lnTo>
                  <a:pt x="5485" y="5724"/>
                </a:lnTo>
                <a:cubicBezTo>
                  <a:pt x="5485" y="5711"/>
                  <a:pt x="5496" y="5701"/>
                  <a:pt x="5509" y="5702"/>
                </a:cubicBezTo>
                <a:cubicBezTo>
                  <a:pt x="5522" y="5702"/>
                  <a:pt x="5532" y="5713"/>
                  <a:pt x="5531" y="5726"/>
                </a:cubicBezTo>
                <a:close/>
                <a:moveTo>
                  <a:pt x="5493" y="6279"/>
                </a:moveTo>
                <a:lnTo>
                  <a:pt x="5493" y="6279"/>
                </a:lnTo>
                <a:cubicBezTo>
                  <a:pt x="5491" y="6292"/>
                  <a:pt x="5480" y="6301"/>
                  <a:pt x="5467" y="6299"/>
                </a:cubicBezTo>
                <a:cubicBezTo>
                  <a:pt x="5455" y="6297"/>
                  <a:pt x="5446" y="6286"/>
                  <a:pt x="5447" y="6273"/>
                </a:cubicBezTo>
                <a:cubicBezTo>
                  <a:pt x="5449" y="6261"/>
                  <a:pt x="5461" y="6252"/>
                  <a:pt x="5473" y="6253"/>
                </a:cubicBezTo>
                <a:cubicBezTo>
                  <a:pt x="5486" y="6255"/>
                  <a:pt x="5495" y="6267"/>
                  <a:pt x="5493" y="6279"/>
                </a:cubicBezTo>
                <a:close/>
                <a:moveTo>
                  <a:pt x="5467" y="6508"/>
                </a:moveTo>
                <a:lnTo>
                  <a:pt x="5465" y="6522"/>
                </a:lnTo>
                <a:lnTo>
                  <a:pt x="5422" y="6809"/>
                </a:lnTo>
                <a:lnTo>
                  <a:pt x="5419" y="6828"/>
                </a:lnTo>
                <a:cubicBezTo>
                  <a:pt x="5416" y="6841"/>
                  <a:pt x="5404" y="6849"/>
                  <a:pt x="5392" y="6847"/>
                </a:cubicBezTo>
                <a:cubicBezTo>
                  <a:pt x="5379" y="6844"/>
                  <a:pt x="5371" y="6832"/>
                  <a:pt x="5373" y="6820"/>
                </a:cubicBezTo>
                <a:lnTo>
                  <a:pt x="5377" y="6802"/>
                </a:lnTo>
                <a:lnTo>
                  <a:pt x="5420" y="6517"/>
                </a:lnTo>
                <a:lnTo>
                  <a:pt x="5421" y="6503"/>
                </a:lnTo>
                <a:cubicBezTo>
                  <a:pt x="5423" y="6490"/>
                  <a:pt x="5434" y="6481"/>
                  <a:pt x="5447" y="6482"/>
                </a:cubicBezTo>
                <a:cubicBezTo>
                  <a:pt x="5459" y="6484"/>
                  <a:pt x="5468" y="6495"/>
                  <a:pt x="5467" y="6508"/>
                </a:cubicBezTo>
                <a:close/>
                <a:moveTo>
                  <a:pt x="5375" y="7055"/>
                </a:moveTo>
                <a:lnTo>
                  <a:pt x="5375" y="7055"/>
                </a:lnTo>
                <a:cubicBezTo>
                  <a:pt x="5372" y="7068"/>
                  <a:pt x="5360" y="7076"/>
                  <a:pt x="5348" y="7073"/>
                </a:cubicBezTo>
                <a:cubicBezTo>
                  <a:pt x="5335" y="7070"/>
                  <a:pt x="5327" y="7058"/>
                  <a:pt x="5330" y="7046"/>
                </a:cubicBezTo>
                <a:lnTo>
                  <a:pt x="5330" y="7045"/>
                </a:lnTo>
                <a:cubicBezTo>
                  <a:pt x="5333" y="7033"/>
                  <a:pt x="5345" y="7025"/>
                  <a:pt x="5357" y="7028"/>
                </a:cubicBezTo>
                <a:cubicBezTo>
                  <a:pt x="5370" y="7031"/>
                  <a:pt x="5378" y="7043"/>
                  <a:pt x="5375" y="7055"/>
                </a:cubicBezTo>
                <a:close/>
                <a:moveTo>
                  <a:pt x="5325" y="7280"/>
                </a:moveTo>
                <a:lnTo>
                  <a:pt x="5305" y="7370"/>
                </a:lnTo>
                <a:lnTo>
                  <a:pt x="5244" y="7594"/>
                </a:lnTo>
                <a:cubicBezTo>
                  <a:pt x="5241" y="7606"/>
                  <a:pt x="5228" y="7613"/>
                  <a:pt x="5216" y="7610"/>
                </a:cubicBezTo>
                <a:cubicBezTo>
                  <a:pt x="5203" y="7606"/>
                  <a:pt x="5196" y="7594"/>
                  <a:pt x="5200" y="7581"/>
                </a:cubicBezTo>
                <a:lnTo>
                  <a:pt x="5260" y="7359"/>
                </a:lnTo>
                <a:lnTo>
                  <a:pt x="5280" y="7270"/>
                </a:lnTo>
                <a:cubicBezTo>
                  <a:pt x="5283" y="7258"/>
                  <a:pt x="5295" y="7250"/>
                  <a:pt x="5308" y="7253"/>
                </a:cubicBezTo>
                <a:cubicBezTo>
                  <a:pt x="5320" y="7256"/>
                  <a:pt x="5328" y="7268"/>
                  <a:pt x="5325" y="7280"/>
                </a:cubicBezTo>
                <a:close/>
                <a:moveTo>
                  <a:pt x="5175" y="7815"/>
                </a:moveTo>
                <a:lnTo>
                  <a:pt x="5175" y="7815"/>
                </a:lnTo>
                <a:cubicBezTo>
                  <a:pt x="5171" y="7827"/>
                  <a:pt x="5158" y="7834"/>
                  <a:pt x="5146" y="7829"/>
                </a:cubicBezTo>
                <a:cubicBezTo>
                  <a:pt x="5134" y="7825"/>
                  <a:pt x="5128" y="7812"/>
                  <a:pt x="5132" y="7800"/>
                </a:cubicBezTo>
                <a:cubicBezTo>
                  <a:pt x="5136" y="7788"/>
                  <a:pt x="5150" y="7782"/>
                  <a:pt x="5161" y="7786"/>
                </a:cubicBezTo>
                <a:cubicBezTo>
                  <a:pt x="5173" y="7790"/>
                  <a:pt x="5180" y="7803"/>
                  <a:pt x="5175" y="7815"/>
                </a:cubicBezTo>
                <a:close/>
                <a:moveTo>
                  <a:pt x="5100" y="8033"/>
                </a:moveTo>
                <a:lnTo>
                  <a:pt x="5050" y="8167"/>
                </a:lnTo>
                <a:lnTo>
                  <a:pt x="4980" y="8334"/>
                </a:lnTo>
                <a:cubicBezTo>
                  <a:pt x="4975" y="8346"/>
                  <a:pt x="4962" y="8351"/>
                  <a:pt x="4950" y="8346"/>
                </a:cubicBezTo>
                <a:cubicBezTo>
                  <a:pt x="4938" y="8341"/>
                  <a:pt x="4933" y="8328"/>
                  <a:pt x="4938" y="8316"/>
                </a:cubicBezTo>
                <a:lnTo>
                  <a:pt x="5007" y="8152"/>
                </a:lnTo>
                <a:lnTo>
                  <a:pt x="5056" y="8017"/>
                </a:lnTo>
                <a:cubicBezTo>
                  <a:pt x="5061" y="8005"/>
                  <a:pt x="5074" y="7999"/>
                  <a:pt x="5086" y="8004"/>
                </a:cubicBezTo>
                <a:cubicBezTo>
                  <a:pt x="5098" y="8008"/>
                  <a:pt x="5104" y="8021"/>
                  <a:pt x="5100" y="8033"/>
                </a:cubicBezTo>
                <a:close/>
                <a:moveTo>
                  <a:pt x="4884" y="8545"/>
                </a:moveTo>
                <a:lnTo>
                  <a:pt x="4884" y="8545"/>
                </a:lnTo>
                <a:cubicBezTo>
                  <a:pt x="4878" y="8557"/>
                  <a:pt x="4864" y="8561"/>
                  <a:pt x="4853" y="8555"/>
                </a:cubicBezTo>
                <a:cubicBezTo>
                  <a:pt x="4842" y="8549"/>
                  <a:pt x="4837" y="8535"/>
                  <a:pt x="4843" y="8524"/>
                </a:cubicBezTo>
                <a:cubicBezTo>
                  <a:pt x="4849" y="8513"/>
                  <a:pt x="4863" y="8508"/>
                  <a:pt x="4874" y="8514"/>
                </a:cubicBezTo>
                <a:cubicBezTo>
                  <a:pt x="4886" y="8520"/>
                  <a:pt x="4890" y="8534"/>
                  <a:pt x="4884" y="8545"/>
                </a:cubicBezTo>
                <a:close/>
                <a:moveTo>
                  <a:pt x="4780" y="8751"/>
                </a:moveTo>
                <a:lnTo>
                  <a:pt x="4703" y="8893"/>
                </a:lnTo>
                <a:lnTo>
                  <a:pt x="4618" y="9031"/>
                </a:lnTo>
                <a:cubicBezTo>
                  <a:pt x="4611" y="9042"/>
                  <a:pt x="4597" y="9046"/>
                  <a:pt x="4586" y="9039"/>
                </a:cubicBezTo>
                <a:cubicBezTo>
                  <a:pt x="4575" y="9032"/>
                  <a:pt x="4572" y="9018"/>
                  <a:pt x="4579" y="9007"/>
                </a:cubicBezTo>
                <a:lnTo>
                  <a:pt x="4662" y="8871"/>
                </a:lnTo>
                <a:lnTo>
                  <a:pt x="4739" y="8729"/>
                </a:lnTo>
                <a:cubicBezTo>
                  <a:pt x="4746" y="8718"/>
                  <a:pt x="4760" y="8714"/>
                  <a:pt x="4771" y="8720"/>
                </a:cubicBezTo>
                <a:cubicBezTo>
                  <a:pt x="4782" y="8726"/>
                  <a:pt x="4786" y="8740"/>
                  <a:pt x="4780" y="8751"/>
                </a:cubicBezTo>
                <a:close/>
                <a:moveTo>
                  <a:pt x="4490" y="9225"/>
                </a:moveTo>
                <a:lnTo>
                  <a:pt x="4490" y="9225"/>
                </a:lnTo>
                <a:cubicBezTo>
                  <a:pt x="4482" y="9235"/>
                  <a:pt x="4468" y="9237"/>
                  <a:pt x="4457" y="9230"/>
                </a:cubicBezTo>
                <a:cubicBezTo>
                  <a:pt x="4447" y="9222"/>
                  <a:pt x="4445" y="9208"/>
                  <a:pt x="4452" y="9198"/>
                </a:cubicBezTo>
                <a:cubicBezTo>
                  <a:pt x="4460" y="9187"/>
                  <a:pt x="4474" y="9185"/>
                  <a:pt x="4485" y="9193"/>
                </a:cubicBezTo>
                <a:cubicBezTo>
                  <a:pt x="4495" y="9200"/>
                  <a:pt x="4497" y="9215"/>
                  <a:pt x="4490" y="9225"/>
                </a:cubicBezTo>
                <a:close/>
                <a:moveTo>
                  <a:pt x="4352" y="9411"/>
                </a:moveTo>
                <a:lnTo>
                  <a:pt x="4261" y="9526"/>
                </a:lnTo>
                <a:lnTo>
                  <a:pt x="4142" y="9657"/>
                </a:lnTo>
                <a:cubicBezTo>
                  <a:pt x="4133" y="9667"/>
                  <a:pt x="4119" y="9667"/>
                  <a:pt x="4109" y="9659"/>
                </a:cubicBezTo>
                <a:cubicBezTo>
                  <a:pt x="4100" y="9650"/>
                  <a:pt x="4099" y="9636"/>
                  <a:pt x="4108" y="9626"/>
                </a:cubicBezTo>
                <a:lnTo>
                  <a:pt x="4224" y="9497"/>
                </a:lnTo>
                <a:lnTo>
                  <a:pt x="4316" y="9382"/>
                </a:lnTo>
                <a:cubicBezTo>
                  <a:pt x="4324" y="9372"/>
                  <a:pt x="4338" y="9370"/>
                  <a:pt x="4348" y="9378"/>
                </a:cubicBezTo>
                <a:cubicBezTo>
                  <a:pt x="4358" y="9386"/>
                  <a:pt x="4360" y="9401"/>
                  <a:pt x="4352" y="9411"/>
                </a:cubicBezTo>
                <a:close/>
                <a:moveTo>
                  <a:pt x="3979" y="9822"/>
                </a:moveTo>
                <a:lnTo>
                  <a:pt x="3979" y="9822"/>
                </a:lnTo>
                <a:cubicBezTo>
                  <a:pt x="3969" y="9831"/>
                  <a:pt x="3955" y="9830"/>
                  <a:pt x="3946" y="9821"/>
                </a:cubicBezTo>
                <a:cubicBezTo>
                  <a:pt x="3937" y="9812"/>
                  <a:pt x="3938" y="9797"/>
                  <a:pt x="3947" y="9789"/>
                </a:cubicBezTo>
                <a:cubicBezTo>
                  <a:pt x="3956" y="9780"/>
                  <a:pt x="3971" y="9780"/>
                  <a:pt x="3980" y="9790"/>
                </a:cubicBezTo>
                <a:cubicBezTo>
                  <a:pt x="3988" y="9799"/>
                  <a:pt x="3988" y="9813"/>
                  <a:pt x="3979" y="9822"/>
                </a:cubicBezTo>
                <a:close/>
                <a:moveTo>
                  <a:pt x="3805" y="9976"/>
                </a:moveTo>
                <a:lnTo>
                  <a:pt x="3724" y="10043"/>
                </a:lnTo>
                <a:lnTo>
                  <a:pt x="3546" y="10171"/>
                </a:lnTo>
                <a:cubicBezTo>
                  <a:pt x="3536" y="10178"/>
                  <a:pt x="3522" y="10176"/>
                  <a:pt x="3514" y="10166"/>
                </a:cubicBezTo>
                <a:cubicBezTo>
                  <a:pt x="3507" y="10155"/>
                  <a:pt x="3509" y="10141"/>
                  <a:pt x="3520" y="10134"/>
                </a:cubicBezTo>
                <a:lnTo>
                  <a:pt x="3695" y="10008"/>
                </a:lnTo>
                <a:lnTo>
                  <a:pt x="3776" y="9940"/>
                </a:lnTo>
                <a:cubicBezTo>
                  <a:pt x="3785" y="9932"/>
                  <a:pt x="3800" y="9933"/>
                  <a:pt x="3808" y="9943"/>
                </a:cubicBezTo>
                <a:cubicBezTo>
                  <a:pt x="3816" y="9953"/>
                  <a:pt x="3815" y="9968"/>
                  <a:pt x="3805" y="9976"/>
                </a:cubicBezTo>
                <a:close/>
                <a:moveTo>
                  <a:pt x="3348" y="10293"/>
                </a:moveTo>
                <a:lnTo>
                  <a:pt x="3348" y="10293"/>
                </a:lnTo>
                <a:cubicBezTo>
                  <a:pt x="3337" y="10299"/>
                  <a:pt x="3323" y="10295"/>
                  <a:pt x="3317" y="10284"/>
                </a:cubicBezTo>
                <a:cubicBezTo>
                  <a:pt x="3310" y="10273"/>
                  <a:pt x="3314" y="10259"/>
                  <a:pt x="3325" y="10253"/>
                </a:cubicBezTo>
                <a:cubicBezTo>
                  <a:pt x="3336" y="10246"/>
                  <a:pt x="3350" y="10250"/>
                  <a:pt x="3357" y="10261"/>
                </a:cubicBezTo>
                <a:cubicBezTo>
                  <a:pt x="3363" y="10272"/>
                  <a:pt x="3359" y="10286"/>
                  <a:pt x="3348" y="10293"/>
                </a:cubicBezTo>
                <a:close/>
                <a:moveTo>
                  <a:pt x="3142" y="10399"/>
                </a:moveTo>
                <a:lnTo>
                  <a:pt x="3091" y="10424"/>
                </a:lnTo>
                <a:lnTo>
                  <a:pt x="2858" y="10517"/>
                </a:lnTo>
                <a:lnTo>
                  <a:pt x="2840" y="10522"/>
                </a:lnTo>
                <a:cubicBezTo>
                  <a:pt x="2828" y="10526"/>
                  <a:pt x="2815" y="10519"/>
                  <a:pt x="2812" y="10507"/>
                </a:cubicBezTo>
                <a:cubicBezTo>
                  <a:pt x="2808" y="10495"/>
                  <a:pt x="2815" y="10482"/>
                  <a:pt x="2827" y="10478"/>
                </a:cubicBezTo>
                <a:lnTo>
                  <a:pt x="2841" y="10474"/>
                </a:lnTo>
                <a:lnTo>
                  <a:pt x="3070" y="10383"/>
                </a:lnTo>
                <a:lnTo>
                  <a:pt x="3122" y="10357"/>
                </a:lnTo>
                <a:cubicBezTo>
                  <a:pt x="3133" y="10352"/>
                  <a:pt x="3147" y="10356"/>
                  <a:pt x="3152" y="10368"/>
                </a:cubicBezTo>
                <a:cubicBezTo>
                  <a:pt x="3158" y="10379"/>
                  <a:pt x="3153" y="10393"/>
                  <a:pt x="3142" y="10399"/>
                </a:cubicBezTo>
                <a:close/>
                <a:moveTo>
                  <a:pt x="2620" y="10590"/>
                </a:moveTo>
                <a:lnTo>
                  <a:pt x="2620" y="10590"/>
                </a:lnTo>
                <a:cubicBezTo>
                  <a:pt x="2607" y="10594"/>
                  <a:pt x="2595" y="10586"/>
                  <a:pt x="2591" y="10574"/>
                </a:cubicBezTo>
                <a:cubicBezTo>
                  <a:pt x="2588" y="10562"/>
                  <a:pt x="2595" y="10549"/>
                  <a:pt x="2607" y="10546"/>
                </a:cubicBezTo>
                <a:cubicBezTo>
                  <a:pt x="2619" y="10542"/>
                  <a:pt x="2632" y="10549"/>
                  <a:pt x="2636" y="10562"/>
                </a:cubicBezTo>
                <a:cubicBezTo>
                  <a:pt x="2639" y="10574"/>
                  <a:pt x="2632" y="10587"/>
                  <a:pt x="2620" y="10590"/>
                </a:cubicBezTo>
                <a:close/>
                <a:moveTo>
                  <a:pt x="2393" y="10639"/>
                </a:moveTo>
                <a:lnTo>
                  <a:pt x="2361" y="10646"/>
                </a:lnTo>
                <a:lnTo>
                  <a:pt x="2097" y="10680"/>
                </a:lnTo>
                <a:lnTo>
                  <a:pt x="2070" y="10682"/>
                </a:lnTo>
                <a:cubicBezTo>
                  <a:pt x="2057" y="10682"/>
                  <a:pt x="2046" y="10673"/>
                  <a:pt x="2046" y="10660"/>
                </a:cubicBezTo>
                <a:cubicBezTo>
                  <a:pt x="2045" y="10647"/>
                  <a:pt x="2055" y="10636"/>
                  <a:pt x="2067" y="10636"/>
                </a:cubicBezTo>
                <a:lnTo>
                  <a:pt x="2092" y="10635"/>
                </a:lnTo>
                <a:lnTo>
                  <a:pt x="2352" y="10601"/>
                </a:lnTo>
                <a:lnTo>
                  <a:pt x="2383" y="10594"/>
                </a:lnTo>
                <a:cubicBezTo>
                  <a:pt x="2396" y="10591"/>
                  <a:pt x="2408" y="10599"/>
                  <a:pt x="2411" y="10612"/>
                </a:cubicBezTo>
                <a:cubicBezTo>
                  <a:pt x="2413" y="10624"/>
                  <a:pt x="2405" y="10637"/>
                  <a:pt x="2393" y="10639"/>
                </a:cubicBezTo>
                <a:close/>
                <a:moveTo>
                  <a:pt x="1839" y="10694"/>
                </a:moveTo>
                <a:lnTo>
                  <a:pt x="1839" y="10694"/>
                </a:lnTo>
                <a:cubicBezTo>
                  <a:pt x="1827" y="10694"/>
                  <a:pt x="1816" y="10684"/>
                  <a:pt x="1815" y="10672"/>
                </a:cubicBezTo>
                <a:cubicBezTo>
                  <a:pt x="1815" y="10659"/>
                  <a:pt x="1825" y="10648"/>
                  <a:pt x="1837" y="10648"/>
                </a:cubicBezTo>
                <a:cubicBezTo>
                  <a:pt x="1850" y="10647"/>
                  <a:pt x="1861" y="10657"/>
                  <a:pt x="1861" y="10670"/>
                </a:cubicBezTo>
                <a:cubicBezTo>
                  <a:pt x="1862" y="10682"/>
                  <a:pt x="1852" y="10693"/>
                  <a:pt x="1839" y="10694"/>
                </a:cubicBezTo>
                <a:close/>
                <a:moveTo>
                  <a:pt x="1607" y="10688"/>
                </a:moveTo>
                <a:lnTo>
                  <a:pt x="1537" y="10686"/>
                </a:lnTo>
                <a:lnTo>
                  <a:pt x="1285" y="10661"/>
                </a:lnTo>
                <a:cubicBezTo>
                  <a:pt x="1272" y="10660"/>
                  <a:pt x="1263" y="10648"/>
                  <a:pt x="1264" y="10636"/>
                </a:cubicBezTo>
                <a:cubicBezTo>
                  <a:pt x="1265" y="10623"/>
                  <a:pt x="1277" y="10614"/>
                  <a:pt x="1289" y="10615"/>
                </a:cubicBezTo>
                <a:lnTo>
                  <a:pt x="1538" y="10640"/>
                </a:lnTo>
                <a:lnTo>
                  <a:pt x="1609" y="10642"/>
                </a:lnTo>
                <a:cubicBezTo>
                  <a:pt x="1621" y="10643"/>
                  <a:pt x="1632" y="10653"/>
                  <a:pt x="1631" y="10666"/>
                </a:cubicBezTo>
                <a:cubicBezTo>
                  <a:pt x="1631" y="10679"/>
                  <a:pt x="1620" y="10689"/>
                  <a:pt x="1607" y="10688"/>
                </a:cubicBezTo>
                <a:close/>
                <a:moveTo>
                  <a:pt x="1055" y="10624"/>
                </a:moveTo>
                <a:lnTo>
                  <a:pt x="1055" y="10624"/>
                </a:lnTo>
                <a:cubicBezTo>
                  <a:pt x="1043" y="10622"/>
                  <a:pt x="1034" y="10610"/>
                  <a:pt x="1037" y="10597"/>
                </a:cubicBezTo>
                <a:cubicBezTo>
                  <a:pt x="1039" y="10585"/>
                  <a:pt x="1051" y="10576"/>
                  <a:pt x="1064" y="10579"/>
                </a:cubicBezTo>
                <a:cubicBezTo>
                  <a:pt x="1076" y="10581"/>
                  <a:pt x="1084" y="10593"/>
                  <a:pt x="1082" y="10606"/>
                </a:cubicBezTo>
                <a:cubicBezTo>
                  <a:pt x="1080" y="10618"/>
                  <a:pt x="1068" y="10627"/>
                  <a:pt x="1055" y="10624"/>
                </a:cubicBezTo>
                <a:close/>
                <a:moveTo>
                  <a:pt x="828" y="10579"/>
                </a:moveTo>
                <a:lnTo>
                  <a:pt x="776" y="10567"/>
                </a:lnTo>
                <a:lnTo>
                  <a:pt x="617" y="10525"/>
                </a:lnTo>
                <a:cubicBezTo>
                  <a:pt x="604" y="10521"/>
                  <a:pt x="597" y="10509"/>
                  <a:pt x="600" y="10497"/>
                </a:cubicBezTo>
                <a:cubicBezTo>
                  <a:pt x="603" y="10484"/>
                  <a:pt x="616" y="10477"/>
                  <a:pt x="628" y="10480"/>
                </a:cubicBezTo>
                <a:lnTo>
                  <a:pt x="787" y="10522"/>
                </a:lnTo>
                <a:lnTo>
                  <a:pt x="839" y="10534"/>
                </a:lnTo>
                <a:cubicBezTo>
                  <a:pt x="851" y="10537"/>
                  <a:pt x="859" y="10549"/>
                  <a:pt x="856" y="10562"/>
                </a:cubicBezTo>
                <a:cubicBezTo>
                  <a:pt x="853" y="10574"/>
                  <a:pt x="841" y="10582"/>
                  <a:pt x="828" y="10579"/>
                </a:cubicBezTo>
                <a:close/>
              </a:path>
            </a:pathLst>
          </a:custGeom>
          <a:solidFill>
            <a:srgbClr val="FF0000"/>
          </a:solidFill>
          <a:ln w="4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" name="Freeform 296"/>
          <p:cNvSpPr>
            <a:spLocks/>
          </p:cNvSpPr>
          <p:nvPr/>
        </p:nvSpPr>
        <p:spPr bwMode="auto">
          <a:xfrm>
            <a:off x="4992688" y="2293938"/>
            <a:ext cx="131762" cy="90487"/>
          </a:xfrm>
          <a:custGeom>
            <a:avLst/>
            <a:gdLst>
              <a:gd name="T0" fmla="*/ 2147483647 w 83"/>
              <a:gd name="T1" fmla="*/ 2147483647 h 57"/>
              <a:gd name="T2" fmla="*/ 0 w 83"/>
              <a:gd name="T3" fmla="*/ 2147483647 h 57"/>
              <a:gd name="T4" fmla="*/ 2147483647 w 83"/>
              <a:gd name="T5" fmla="*/ 0 h 57"/>
              <a:gd name="T6" fmla="*/ 2147483647 w 83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57">
                <a:moveTo>
                  <a:pt x="83" y="48"/>
                </a:moveTo>
                <a:lnTo>
                  <a:pt x="0" y="57"/>
                </a:lnTo>
                <a:lnTo>
                  <a:pt x="61" y="0"/>
                </a:lnTo>
                <a:lnTo>
                  <a:pt x="83" y="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8" name="Group 267"/>
          <p:cNvGrpSpPr>
            <a:grpSpLocks/>
          </p:cNvGrpSpPr>
          <p:nvPr/>
        </p:nvGrpSpPr>
        <p:grpSpPr bwMode="auto">
          <a:xfrm>
            <a:off x="7467600" y="4230688"/>
            <a:ext cx="1482725" cy="1133475"/>
            <a:chOff x="7467600" y="3925889"/>
            <a:chExt cx="1482413" cy="1133473"/>
          </a:xfrm>
        </p:grpSpPr>
        <p:sp>
          <p:nvSpPr>
            <p:cNvPr id="269" name="Rectangle 278"/>
            <p:cNvSpPr>
              <a:spLocks noChangeArrowheads="1"/>
            </p:cNvSpPr>
            <p:nvPr/>
          </p:nvSpPr>
          <p:spPr bwMode="auto">
            <a:xfrm rot="-1800000">
              <a:off x="7807325" y="4370389"/>
              <a:ext cx="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70" name="Rectangle 284"/>
            <p:cNvSpPr>
              <a:spLocks noChangeArrowheads="1"/>
            </p:cNvSpPr>
            <p:nvPr/>
          </p:nvSpPr>
          <p:spPr bwMode="auto">
            <a:xfrm rot="-1800000">
              <a:off x="8191500" y="4148139"/>
              <a:ext cx="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71" name="Rectangle 286"/>
            <p:cNvSpPr>
              <a:spLocks noChangeArrowheads="1"/>
            </p:cNvSpPr>
            <p:nvPr/>
          </p:nvSpPr>
          <p:spPr bwMode="auto">
            <a:xfrm rot="-1800000">
              <a:off x="8278813" y="4100514"/>
              <a:ext cx="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72" name="Rectangle 291"/>
            <p:cNvSpPr>
              <a:spLocks noChangeArrowheads="1"/>
            </p:cNvSpPr>
            <p:nvPr/>
          </p:nvSpPr>
          <p:spPr bwMode="auto">
            <a:xfrm rot="-1800000">
              <a:off x="8575675" y="3925889"/>
              <a:ext cx="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pic>
          <p:nvPicPr>
            <p:cNvPr id="273" name="Picture 2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962399"/>
              <a:ext cx="1482413" cy="109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5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cs typeface="Arial" pitchFamily="34" charset="0"/>
              </a:rPr>
              <a:t>Requirements &amp; Specifications Terminology</a:t>
            </a:r>
            <a:endParaRPr lang="en-US" sz="28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947863"/>
            <a:ext cx="8991600" cy="277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1800" b="1" u="sng" dirty="0">
                <a:cs typeface="Arial" pitchFamily="34" charset="0"/>
              </a:rPr>
              <a:t>Requirements</a:t>
            </a:r>
            <a:r>
              <a:rPr lang="en-US" sz="1800" dirty="0">
                <a:cs typeface="Arial" pitchFamily="34" charset="0"/>
              </a:rPr>
              <a:t> – The “What” =&gt; What MUST the System consist of, be, functionally do? “</a:t>
            </a:r>
            <a:r>
              <a:rPr lang="en-US" sz="1800" dirty="0" err="1">
                <a:cs typeface="Arial" pitchFamily="34" charset="0"/>
              </a:rPr>
              <a:t>Shall’s</a:t>
            </a:r>
            <a:r>
              <a:rPr lang="en-US" sz="1800" dirty="0">
                <a:cs typeface="Arial" pitchFamily="34" charset="0"/>
              </a:rPr>
              <a:t> list”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u="sng" dirty="0">
                <a:cs typeface="Arial" pitchFamily="34" charset="0"/>
              </a:rPr>
              <a:t>Specifications</a:t>
            </a:r>
            <a:r>
              <a:rPr lang="en-US" sz="1800" dirty="0">
                <a:cs typeface="Arial" pitchFamily="34" charset="0"/>
              </a:rPr>
              <a:t> – The “How” =&gt; How will this particular System implement the Requirements?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>
                <a:cs typeface="Arial" pitchFamily="34" charset="0"/>
              </a:rPr>
              <a:t>Ex., Apple Macintosh vs. Windows PC =&gt; both are personal computers, but the IMPLEMENTATIONS are quite different methods of meeting often similar Requirements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>
                <a:cs typeface="Arial" pitchFamily="34" charset="0"/>
              </a:rPr>
              <a:t>The “How” should not be spelled out in the Requirements, unless the customer is demanding a certain implementation. Limiting the “how” so early in the design process is very often detrimental to cost, performance, and System flexibility.</a:t>
            </a:r>
          </a:p>
          <a:p>
            <a:pPr marL="45720" indent="0">
              <a:buFont typeface="Arial" charset="0"/>
              <a:buNone/>
              <a:defRPr/>
            </a:pP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5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cs typeface="Arial" pitchFamily="34" charset="0"/>
              </a:rPr>
              <a:t>Technical Review – Phases &amp; Control Gates</a:t>
            </a:r>
            <a:endParaRPr lang="en-US" sz="28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4651" y="1447800"/>
            <a:ext cx="8991600" cy="3233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charset="0"/>
              <a:buNone/>
              <a:defRPr/>
            </a:pPr>
            <a:r>
              <a:rPr lang="en-US" sz="2000" dirty="0">
                <a:cs typeface="Arial" pitchFamily="34" charset="0"/>
              </a:rPr>
              <a:t>It is standard process to use a phase-gate approach to System Development, not allowing design/manufacture to continue past a certain point/degree unless the corresponding review has been satisfactorily completed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dirty="0">
                <a:cs typeface="Arial" pitchFamily="34" charset="0"/>
              </a:rPr>
              <a:t>Formal Program Reviews/Phase-Gates </a:t>
            </a:r>
            <a:r>
              <a:rPr lang="en-US" sz="1800" dirty="0">
                <a:cs typeface="Arial" pitchFamily="34" charset="0"/>
              </a:rPr>
              <a:t>establish relevant criteria to review with specific stakeholders (ex. Requirements, make/buy decisions design for manufacturability, bill-of-material vs. profit margin)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dirty="0">
                <a:cs typeface="Arial" pitchFamily="34" charset="0"/>
              </a:rPr>
              <a:t>Informal Peer reviews </a:t>
            </a:r>
            <a:r>
              <a:rPr lang="en-US" sz="1800" dirty="0">
                <a:cs typeface="Arial" pitchFamily="34" charset="0"/>
              </a:rPr>
              <a:t>– usually independent of the rigid phase-gate structure – are for checking that “things are on the right track”, as opposed analysis of far-reaching ramifications</a:t>
            </a:r>
          </a:p>
          <a:p>
            <a:pPr marL="45720" indent="0">
              <a:buFont typeface="Arial" charset="0"/>
              <a:buNone/>
              <a:defRPr/>
            </a:pPr>
            <a:r>
              <a:rPr lang="en-US" sz="2000" dirty="0"/>
              <a:t> </a:t>
            </a:r>
          </a:p>
          <a:p>
            <a:pPr marL="45720" indent="0">
              <a:buFont typeface="Arial" charset="0"/>
              <a:buNone/>
              <a:defRPr/>
            </a:pPr>
            <a:endParaRPr lang="en-US" sz="1800" dirty="0"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0237"/>
            <a:ext cx="8693150" cy="2341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350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1537</Words>
  <Application>Microsoft Macintosh PowerPoint</Application>
  <PresentationFormat>On-screen Show (4:3)</PresentationFormat>
  <Paragraphs>306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255</cp:revision>
  <dcterms:created xsi:type="dcterms:W3CDTF">2013-01-03T20:44:39Z</dcterms:created>
  <dcterms:modified xsi:type="dcterms:W3CDTF">2021-09-20T19:12:11Z</dcterms:modified>
</cp:coreProperties>
</file>